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3" r:id="rId20"/>
    <p:sldId id="282" r:id="rId21"/>
    <p:sldId id="275" r:id="rId22"/>
    <p:sldId id="276" r:id="rId23"/>
    <p:sldId id="277" r:id="rId24"/>
    <p:sldId id="278" r:id="rId25"/>
    <p:sldId id="279" r:id="rId26"/>
    <p:sldId id="284" r:id="rId27"/>
    <p:sldId id="280" r:id="rId28"/>
    <p:sldId id="281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2" r:id="rId43"/>
    <p:sldId id="303" r:id="rId44"/>
    <p:sldId id="299" r:id="rId45"/>
    <p:sldId id="301" r:id="rId46"/>
    <p:sldId id="300" r:id="rId47"/>
    <p:sldId id="304" r:id="rId48"/>
    <p:sldId id="305" r:id="rId49"/>
    <p:sldId id="306" r:id="rId50"/>
    <p:sldId id="309" r:id="rId51"/>
    <p:sldId id="307" r:id="rId52"/>
    <p:sldId id="308" r:id="rId5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D6"/>
    <a:srgbClr val="83CBEB"/>
    <a:srgbClr val="F5AC3B"/>
    <a:srgbClr val="0412C6"/>
    <a:srgbClr val="CC33FD"/>
    <a:srgbClr val="FFD7A4"/>
    <a:srgbClr val="AD00EE"/>
    <a:srgbClr val="6AEE62"/>
    <a:srgbClr val="FFFDDB"/>
    <a:srgbClr val="837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E711D-F86D-74EF-E448-DD25BC667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8CB0B0-9DA7-70DC-3100-AB274B2F06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3E8D93-B498-76C1-8581-271EC03B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40E1-35B3-4AC9-9251-6A2A1D2FAA0F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DE2543-29EC-8852-B440-7270FD48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203D9B-4EE4-F5E6-17A9-635040FB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6F49-CE2B-45CA-A3A2-87A4E077AE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52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7E00A-A5D3-7A62-9E52-CC3EA58F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C2E77C-6C06-612A-8EA4-456366BD85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737C37-DC45-639F-DAE7-9F2D0E3CD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40E1-35B3-4AC9-9251-6A2A1D2FAA0F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DCFA07-D3ED-4752-9A98-E8FB8045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A63FD4-5AD7-0726-ED6D-784D9049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6F49-CE2B-45CA-A3A2-87A4E077AE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674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BCBB9B8-7838-CDB4-4309-155521F95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79FAFB6-6E8D-5C8E-66EF-5A8F9FE76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A4C24C-BC66-F31F-592E-621C8D4E3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40E1-35B3-4AC9-9251-6A2A1D2FAA0F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6A84F6-D10A-AB17-2B52-42D2870E6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06F7DE-9101-6775-7909-9E6E6175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6F49-CE2B-45CA-A3A2-87A4E077AE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777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B6091-09C6-68E0-42B0-09C15B147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C73F77-7B2A-3E5F-9A95-FDC55570D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000223-90F4-EDFC-DA6A-CD9DDA41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40E1-35B3-4AC9-9251-6A2A1D2FAA0F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48D0E2-E8F2-9F48-CD7A-DE6380707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A1156E-C0AC-D1F1-A241-934170E8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6F49-CE2B-45CA-A3A2-87A4E077AE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30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DE8CA-BEB6-DEED-D85B-3BB6240B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04CC56-9FD1-0BB3-7146-B85118030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F7E628-52DE-0492-155B-729D7A6B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40E1-35B3-4AC9-9251-6A2A1D2FAA0F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BF2F20-7AAD-3F6B-9769-C45D8594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40E886-C60D-A856-1F45-B2A4F176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6F49-CE2B-45CA-A3A2-87A4E077AE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87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B63E1-37A5-8F1D-F1D6-453199C14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779ABB-B4B8-E764-99DD-A6B84FABA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2E5091C-115A-2D9E-A560-82EE69AFC6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E20E240-6627-55A4-A697-CDF05EF6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40E1-35B3-4AC9-9251-6A2A1D2FAA0F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2E84F9-224A-435C-607D-64F4E00A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DD73ED-8458-37E1-E8A6-337683261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6F49-CE2B-45CA-A3A2-87A4E077AE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68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86EA6-B65F-7E11-57F0-13CD5919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66A664B-B0C6-F41C-EC28-2C09F8018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966DC16-59D0-31EB-298B-2FCD01CECF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257D9B7-DD7F-F99F-3326-F0FFB85527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4FBBB26-F2B9-F5A1-6E3B-5839B3CC9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2647134-78FF-FD52-D401-83AECB13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40E1-35B3-4AC9-9251-6A2A1D2FAA0F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ED44B5C-9FD6-0DE8-3642-C38F57A04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E4BFC84-EBA6-6B8A-752E-9BC0DAC0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6F49-CE2B-45CA-A3A2-87A4E077AE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35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7D844-9FA1-6B25-6AA4-1415D6D6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AF22338-CDFC-E378-B1D9-1E79E852F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40E1-35B3-4AC9-9251-6A2A1D2FAA0F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24EE13B-1088-3E60-0937-1ACEF9FB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4572206-03F1-18E6-D7B3-3B7A3F2D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6F49-CE2B-45CA-A3A2-87A4E077AE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A434AE0-9E05-463C-D914-E8863A4B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40E1-35B3-4AC9-9251-6A2A1D2FAA0F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A0AD037-684D-56C5-D07E-E8272A0CE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27112A-E197-7BB0-8779-D0696EE1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6F49-CE2B-45CA-A3A2-87A4E077AE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62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351357-C450-68F8-7022-A21D299FD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E882FC-E147-542E-B7FF-5C4AFF654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6D100A-1A49-A875-3583-7EFACB8D6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10642F-5496-0EBA-20B6-2C62D16A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40E1-35B3-4AC9-9251-6A2A1D2FAA0F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01B104-3399-ACAB-808B-AD55EBE6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9619AA-9EFC-1C9F-3AA4-FE589171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6F49-CE2B-45CA-A3A2-87A4E077AE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347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233FF3-F10D-E621-4727-7EA8D632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D63E2D2-0ADD-E4F7-BBB9-51CE88C14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E1605E-733B-A85D-9E2F-689035563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0F1A66-0847-DA41-C5BF-7D2606622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40E1-35B3-4AC9-9251-6A2A1D2FAA0F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EBD81E-76C2-A0EE-6018-CF3B9F83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758E5F-5077-B50A-6D27-A10FF7DF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E6F49-CE2B-45CA-A3A2-87A4E077AE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39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61132D-3D83-955A-45FB-A8A82F72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72EFD2-8E52-8E02-074D-BF14B996C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28132A-6D76-F0F5-FA22-95615A0A0E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7940E1-35B3-4AC9-9251-6A2A1D2FAA0F}" type="datetimeFigureOut">
              <a:rPr lang="pt-BR" smtClean="0"/>
              <a:t>08/10/2024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036448-B6EE-4CA7-0509-254C11509E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5EAECB-E8B7-5143-8BE5-4063BD308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3E6F49-CE2B-45CA-A3A2-87A4E077AE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796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pos de isomeria. Classificação e tipos de isomeria">
            <a:extLst>
              <a:ext uri="{FF2B5EF4-FFF2-40B4-BE49-F238E27FC236}">
                <a16:creationId xmlns:a16="http://schemas.microsoft.com/office/drawing/2014/main" id="{5B53DE40-ADD9-BE79-5632-EABEBC28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9" y="1012722"/>
            <a:ext cx="6363951" cy="540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io-quadro 3">
            <a:extLst>
              <a:ext uri="{FF2B5EF4-FFF2-40B4-BE49-F238E27FC236}">
                <a16:creationId xmlns:a16="http://schemas.microsoft.com/office/drawing/2014/main" id="{26407FCF-79A3-1D90-F833-12E8124C3FD6}"/>
              </a:ext>
            </a:extLst>
          </p:cNvPr>
          <p:cNvSpPr/>
          <p:nvPr/>
        </p:nvSpPr>
        <p:spPr>
          <a:xfrm>
            <a:off x="98323" y="78656"/>
            <a:ext cx="2733368" cy="2910349"/>
          </a:xfrm>
          <a:prstGeom prst="halfFrame">
            <a:avLst>
              <a:gd name="adj1" fmla="val 16666"/>
              <a:gd name="adj2" fmla="val 19544"/>
            </a:avLst>
          </a:prstGeom>
          <a:solidFill>
            <a:srgbClr val="FD343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383C3F-EFDA-AF3A-B13D-F8B7136BB6C4}"/>
              </a:ext>
            </a:extLst>
          </p:cNvPr>
          <p:cNvSpPr txBox="1"/>
          <p:nvPr/>
        </p:nvSpPr>
        <p:spPr>
          <a:xfrm>
            <a:off x="7760134" y="1533830"/>
            <a:ext cx="3637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latin typeface="Agency FB" panose="020B0503020202020204" pitchFamily="34" charset="0"/>
              </a:rPr>
              <a:t>ISOMERIA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E0661AA-8A1F-31FB-36EE-B7DEB4B9F12E}"/>
              </a:ext>
            </a:extLst>
          </p:cNvPr>
          <p:cNvSpPr txBox="1"/>
          <p:nvPr/>
        </p:nvSpPr>
        <p:spPr>
          <a:xfrm>
            <a:off x="8141107" y="2857269"/>
            <a:ext cx="2654710" cy="553998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7" name="Meio-quadro 6">
            <a:extLst>
              <a:ext uri="{FF2B5EF4-FFF2-40B4-BE49-F238E27FC236}">
                <a16:creationId xmlns:a16="http://schemas.microsoft.com/office/drawing/2014/main" id="{4C455814-F656-A8AD-DE98-B4CC5EA31D09}"/>
              </a:ext>
            </a:extLst>
          </p:cNvPr>
          <p:cNvSpPr/>
          <p:nvPr/>
        </p:nvSpPr>
        <p:spPr>
          <a:xfrm rot="10800000">
            <a:off x="9349015" y="3868995"/>
            <a:ext cx="2733368" cy="2910349"/>
          </a:xfrm>
          <a:prstGeom prst="halfFrame">
            <a:avLst>
              <a:gd name="adj1" fmla="val 16666"/>
              <a:gd name="adj2" fmla="val 19544"/>
            </a:avLst>
          </a:prstGeom>
          <a:solidFill>
            <a:srgbClr val="FD343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65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omeria de compensação ou metameria. Isomeria por metameria">
            <a:extLst>
              <a:ext uri="{FF2B5EF4-FFF2-40B4-BE49-F238E27FC236}">
                <a16:creationId xmlns:a16="http://schemas.microsoft.com/office/drawing/2014/main" id="{C8360DFB-6CDD-D76C-CC48-35BC3D1D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" y="5689864"/>
            <a:ext cx="1821201" cy="11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7ACD009-D59C-3952-F779-6108B32DA455}"/>
              </a:ext>
            </a:extLst>
          </p:cNvPr>
          <p:cNvSpPr txBox="1"/>
          <p:nvPr/>
        </p:nvSpPr>
        <p:spPr>
          <a:xfrm>
            <a:off x="4125171" y="1291654"/>
            <a:ext cx="5034116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OU CONSTITUCIONAL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14057A-810D-D3F7-79B3-7155ABFF0143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8" name="Listra Diagonal 7">
            <a:extLst>
              <a:ext uri="{FF2B5EF4-FFF2-40B4-BE49-F238E27FC236}">
                <a16:creationId xmlns:a16="http://schemas.microsoft.com/office/drawing/2014/main" id="{E8362CC0-E886-FF90-8C92-0C37ACDDA507}"/>
              </a:ext>
            </a:extLst>
          </p:cNvPr>
          <p:cNvSpPr/>
          <p:nvPr/>
        </p:nvSpPr>
        <p:spPr>
          <a:xfrm rot="7692666">
            <a:off x="-1108462" y="540771"/>
            <a:ext cx="2216922" cy="1731274"/>
          </a:xfrm>
          <a:prstGeom prst="diagStripe">
            <a:avLst/>
          </a:prstGeom>
          <a:solidFill>
            <a:srgbClr val="8372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D66666-7C44-FB04-02E9-E0DBAA836F08}"/>
              </a:ext>
            </a:extLst>
          </p:cNvPr>
          <p:cNvSpPr txBox="1"/>
          <p:nvPr/>
        </p:nvSpPr>
        <p:spPr>
          <a:xfrm>
            <a:off x="3569649" y="82969"/>
            <a:ext cx="61451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0" b="1" dirty="0">
                <a:latin typeface="Agency FB" panose="020B0503020202020204" pitchFamily="34" charset="0"/>
              </a:rPr>
              <a:t>ISOMERIA PLANA </a:t>
            </a:r>
            <a:endParaRPr lang="pt-BR" sz="8000" dirty="0"/>
          </a:p>
        </p:txBody>
      </p:sp>
      <p:sp>
        <p:nvSpPr>
          <p:cNvPr id="3" name="Listra Diagonal 2">
            <a:extLst>
              <a:ext uri="{FF2B5EF4-FFF2-40B4-BE49-F238E27FC236}">
                <a16:creationId xmlns:a16="http://schemas.microsoft.com/office/drawing/2014/main" id="{7189079C-A363-3E04-D850-5EECBC3C8FE5}"/>
              </a:ext>
            </a:extLst>
          </p:cNvPr>
          <p:cNvSpPr/>
          <p:nvPr/>
        </p:nvSpPr>
        <p:spPr>
          <a:xfrm rot="18435821">
            <a:off x="11083539" y="540874"/>
            <a:ext cx="2216922" cy="1731274"/>
          </a:xfrm>
          <a:prstGeom prst="diagStripe">
            <a:avLst/>
          </a:prstGeom>
          <a:solidFill>
            <a:srgbClr val="8372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2BA1C8-B5CE-4F1A-0E7B-68EC55542F9D}"/>
              </a:ext>
            </a:extLst>
          </p:cNvPr>
          <p:cNvSpPr txBox="1"/>
          <p:nvPr/>
        </p:nvSpPr>
        <p:spPr>
          <a:xfrm>
            <a:off x="893778" y="2619464"/>
            <a:ext cx="2878393" cy="553998"/>
          </a:xfrm>
          <a:prstGeom prst="rect">
            <a:avLst/>
          </a:prstGeom>
          <a:solidFill>
            <a:srgbClr val="83725B"/>
          </a:solidFill>
        </p:spPr>
        <p:txBody>
          <a:bodyPr wrap="square">
            <a:spAutoFit/>
          </a:bodyPr>
          <a:lstStyle/>
          <a:p>
            <a:r>
              <a:rPr lang="pt-BR" sz="3000" b="0" i="0" u="none" strike="noStrike" baseline="0" dirty="0">
                <a:solidFill>
                  <a:srgbClr val="FFFDDB"/>
                </a:solidFill>
                <a:latin typeface="Agency FB" panose="020B0503020202020204" pitchFamily="34" charset="0"/>
              </a:rPr>
              <a:t>ISOMERIA DE POSIÇÃO </a:t>
            </a:r>
            <a:endParaRPr lang="pt-BR" sz="3000" dirty="0">
              <a:solidFill>
                <a:srgbClr val="FFFDDB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BC08933-D4B5-5615-BA26-F3D5D0EEECEC}"/>
              </a:ext>
            </a:extLst>
          </p:cNvPr>
          <p:cNvSpPr txBox="1"/>
          <p:nvPr/>
        </p:nvSpPr>
        <p:spPr>
          <a:xfrm>
            <a:off x="74284" y="3217509"/>
            <a:ext cx="4517382" cy="1200329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pPr algn="just"/>
            <a:r>
              <a:rPr lang="pt-BR" sz="18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Os compostos pertencem à mesma função e diferem na posição do grupo de átomos, na posição de uma insaturação (dupla ou tripla ligação) ou na posição de uma ramificação. </a:t>
            </a:r>
          </a:p>
        </p:txBody>
      </p:sp>
      <p:pic>
        <p:nvPicPr>
          <p:cNvPr id="5122" name="Picture 2" descr="Isomeria Plana: tipos, funções, características e mais">
            <a:extLst>
              <a:ext uri="{FF2B5EF4-FFF2-40B4-BE49-F238E27FC236}">
                <a16:creationId xmlns:a16="http://schemas.microsoft.com/office/drawing/2014/main" id="{989069F1-040D-6588-85EC-504207F94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3054"/>
          <a:stretch/>
        </p:blipFill>
        <p:spPr bwMode="auto">
          <a:xfrm>
            <a:off x="4889281" y="2688544"/>
            <a:ext cx="7126566" cy="345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989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omeria de compensação ou metameria. Isomeria por metameria">
            <a:extLst>
              <a:ext uri="{FF2B5EF4-FFF2-40B4-BE49-F238E27FC236}">
                <a16:creationId xmlns:a16="http://schemas.microsoft.com/office/drawing/2014/main" id="{C8360DFB-6CDD-D76C-CC48-35BC3D1D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" y="5689864"/>
            <a:ext cx="1821201" cy="11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7ACD009-D59C-3952-F779-6108B32DA455}"/>
              </a:ext>
            </a:extLst>
          </p:cNvPr>
          <p:cNvSpPr txBox="1"/>
          <p:nvPr/>
        </p:nvSpPr>
        <p:spPr>
          <a:xfrm>
            <a:off x="4125171" y="1291654"/>
            <a:ext cx="5034116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OU CONSTITUCIONAL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14057A-810D-D3F7-79B3-7155ABFF0143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8" name="Listra Diagonal 7">
            <a:extLst>
              <a:ext uri="{FF2B5EF4-FFF2-40B4-BE49-F238E27FC236}">
                <a16:creationId xmlns:a16="http://schemas.microsoft.com/office/drawing/2014/main" id="{E8362CC0-E886-FF90-8C92-0C37ACDDA507}"/>
              </a:ext>
            </a:extLst>
          </p:cNvPr>
          <p:cNvSpPr/>
          <p:nvPr/>
        </p:nvSpPr>
        <p:spPr>
          <a:xfrm rot="7692666">
            <a:off x="-1108462" y="540771"/>
            <a:ext cx="2216922" cy="1731274"/>
          </a:xfrm>
          <a:prstGeom prst="diagStripe">
            <a:avLst/>
          </a:prstGeom>
          <a:solidFill>
            <a:srgbClr val="8372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D66666-7C44-FB04-02E9-E0DBAA836F08}"/>
              </a:ext>
            </a:extLst>
          </p:cNvPr>
          <p:cNvSpPr txBox="1"/>
          <p:nvPr/>
        </p:nvSpPr>
        <p:spPr>
          <a:xfrm>
            <a:off x="3569649" y="82969"/>
            <a:ext cx="61451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0" b="1" dirty="0">
                <a:latin typeface="Agency FB" panose="020B0503020202020204" pitchFamily="34" charset="0"/>
              </a:rPr>
              <a:t>ISOMERIA PLANA </a:t>
            </a:r>
            <a:endParaRPr lang="pt-BR" sz="8000" dirty="0"/>
          </a:p>
        </p:txBody>
      </p:sp>
      <p:sp>
        <p:nvSpPr>
          <p:cNvPr id="3" name="Listra Diagonal 2">
            <a:extLst>
              <a:ext uri="{FF2B5EF4-FFF2-40B4-BE49-F238E27FC236}">
                <a16:creationId xmlns:a16="http://schemas.microsoft.com/office/drawing/2014/main" id="{7189079C-A363-3E04-D850-5EECBC3C8FE5}"/>
              </a:ext>
            </a:extLst>
          </p:cNvPr>
          <p:cNvSpPr/>
          <p:nvPr/>
        </p:nvSpPr>
        <p:spPr>
          <a:xfrm rot="18435821">
            <a:off x="11083539" y="540874"/>
            <a:ext cx="2216922" cy="1731274"/>
          </a:xfrm>
          <a:prstGeom prst="diagStripe">
            <a:avLst/>
          </a:prstGeom>
          <a:solidFill>
            <a:srgbClr val="8372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2BA1C8-B5CE-4F1A-0E7B-68EC55542F9D}"/>
              </a:ext>
            </a:extLst>
          </p:cNvPr>
          <p:cNvSpPr txBox="1"/>
          <p:nvPr/>
        </p:nvSpPr>
        <p:spPr>
          <a:xfrm>
            <a:off x="893778" y="2619464"/>
            <a:ext cx="2878393" cy="553998"/>
          </a:xfrm>
          <a:prstGeom prst="rect">
            <a:avLst/>
          </a:prstGeom>
          <a:solidFill>
            <a:srgbClr val="83725B"/>
          </a:solidFill>
        </p:spPr>
        <p:txBody>
          <a:bodyPr wrap="square">
            <a:spAutoFit/>
          </a:bodyPr>
          <a:lstStyle/>
          <a:p>
            <a:r>
              <a:rPr lang="pt-BR" sz="3000" b="0" i="0" u="none" strike="noStrike" baseline="0" dirty="0">
                <a:solidFill>
                  <a:srgbClr val="FFFDDB"/>
                </a:solidFill>
                <a:latin typeface="Agency FB" panose="020B0503020202020204" pitchFamily="34" charset="0"/>
              </a:rPr>
              <a:t>ISOMERIA DE FUNÇÃO </a:t>
            </a:r>
            <a:endParaRPr lang="pt-BR" sz="3000" dirty="0">
              <a:solidFill>
                <a:srgbClr val="FFFDDB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BC08933-D4B5-5615-BA26-F3D5D0EEECEC}"/>
              </a:ext>
            </a:extLst>
          </p:cNvPr>
          <p:cNvSpPr txBox="1"/>
          <p:nvPr/>
        </p:nvSpPr>
        <p:spPr>
          <a:xfrm>
            <a:off x="152942" y="3313615"/>
            <a:ext cx="4050887" cy="707886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Os compostos pertencem a funções diferentes. </a:t>
            </a:r>
          </a:p>
        </p:txBody>
      </p:sp>
      <p:pic>
        <p:nvPicPr>
          <p:cNvPr id="6148" name="Picture 4" descr="Isomeria Plana: tipos, funções, características e mais">
            <a:extLst>
              <a:ext uri="{FF2B5EF4-FFF2-40B4-BE49-F238E27FC236}">
                <a16:creationId xmlns:a16="http://schemas.microsoft.com/office/drawing/2014/main" id="{9E433C6E-1C60-1655-715C-FF0CA72B8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07" y="2519368"/>
            <a:ext cx="6935225" cy="3573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100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omeria de compensação ou metameria. Isomeria por metameria">
            <a:extLst>
              <a:ext uri="{FF2B5EF4-FFF2-40B4-BE49-F238E27FC236}">
                <a16:creationId xmlns:a16="http://schemas.microsoft.com/office/drawing/2014/main" id="{C8360DFB-6CDD-D76C-CC48-35BC3D1D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" y="5689864"/>
            <a:ext cx="1821201" cy="11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7ACD009-D59C-3952-F779-6108B32DA455}"/>
              </a:ext>
            </a:extLst>
          </p:cNvPr>
          <p:cNvSpPr txBox="1"/>
          <p:nvPr/>
        </p:nvSpPr>
        <p:spPr>
          <a:xfrm>
            <a:off x="4125171" y="1291654"/>
            <a:ext cx="5034116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OU CONSTITUCIONAL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14057A-810D-D3F7-79B3-7155ABFF0143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8" name="Listra Diagonal 7">
            <a:extLst>
              <a:ext uri="{FF2B5EF4-FFF2-40B4-BE49-F238E27FC236}">
                <a16:creationId xmlns:a16="http://schemas.microsoft.com/office/drawing/2014/main" id="{E8362CC0-E886-FF90-8C92-0C37ACDDA507}"/>
              </a:ext>
            </a:extLst>
          </p:cNvPr>
          <p:cNvSpPr/>
          <p:nvPr/>
        </p:nvSpPr>
        <p:spPr>
          <a:xfrm rot="7692666">
            <a:off x="-1108462" y="540771"/>
            <a:ext cx="2216922" cy="1731274"/>
          </a:xfrm>
          <a:prstGeom prst="diagStripe">
            <a:avLst/>
          </a:prstGeom>
          <a:solidFill>
            <a:srgbClr val="8372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D66666-7C44-FB04-02E9-E0DBAA836F08}"/>
              </a:ext>
            </a:extLst>
          </p:cNvPr>
          <p:cNvSpPr txBox="1"/>
          <p:nvPr/>
        </p:nvSpPr>
        <p:spPr>
          <a:xfrm>
            <a:off x="3569649" y="82969"/>
            <a:ext cx="61451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0" b="1" dirty="0">
                <a:latin typeface="Agency FB" panose="020B0503020202020204" pitchFamily="34" charset="0"/>
              </a:rPr>
              <a:t>ISOMERIA PLANA </a:t>
            </a:r>
            <a:endParaRPr lang="pt-BR" sz="8000" dirty="0"/>
          </a:p>
        </p:txBody>
      </p:sp>
      <p:sp>
        <p:nvSpPr>
          <p:cNvPr id="3" name="Listra Diagonal 2">
            <a:extLst>
              <a:ext uri="{FF2B5EF4-FFF2-40B4-BE49-F238E27FC236}">
                <a16:creationId xmlns:a16="http://schemas.microsoft.com/office/drawing/2014/main" id="{7189079C-A363-3E04-D850-5EECBC3C8FE5}"/>
              </a:ext>
            </a:extLst>
          </p:cNvPr>
          <p:cNvSpPr/>
          <p:nvPr/>
        </p:nvSpPr>
        <p:spPr>
          <a:xfrm rot="18435821">
            <a:off x="11083539" y="540874"/>
            <a:ext cx="2216922" cy="1731274"/>
          </a:xfrm>
          <a:prstGeom prst="diagStripe">
            <a:avLst/>
          </a:prstGeom>
          <a:solidFill>
            <a:srgbClr val="8372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2BA1C8-B5CE-4F1A-0E7B-68EC55542F9D}"/>
              </a:ext>
            </a:extLst>
          </p:cNvPr>
          <p:cNvSpPr txBox="1"/>
          <p:nvPr/>
        </p:nvSpPr>
        <p:spPr>
          <a:xfrm>
            <a:off x="893778" y="2619464"/>
            <a:ext cx="2878393" cy="1015663"/>
          </a:xfrm>
          <a:prstGeom prst="rect">
            <a:avLst/>
          </a:prstGeom>
          <a:solidFill>
            <a:srgbClr val="83725B"/>
          </a:solidFill>
        </p:spPr>
        <p:txBody>
          <a:bodyPr wrap="square">
            <a:spAutoFit/>
          </a:bodyPr>
          <a:lstStyle/>
          <a:p>
            <a:pPr algn="ctr"/>
            <a:r>
              <a:rPr lang="pt-BR" sz="3000" b="0" i="0" u="none" strike="noStrike" baseline="0" dirty="0">
                <a:solidFill>
                  <a:srgbClr val="FFFDDB"/>
                </a:solidFill>
                <a:latin typeface="Agency FB" panose="020B0503020202020204" pitchFamily="34" charset="0"/>
              </a:rPr>
              <a:t>METAMERIA OU COMPENSAÇÃO</a:t>
            </a:r>
            <a:endParaRPr lang="pt-BR" sz="3000" dirty="0">
              <a:solidFill>
                <a:srgbClr val="FFFDDB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BC08933-D4B5-5615-BA26-F3D5D0EEECEC}"/>
              </a:ext>
            </a:extLst>
          </p:cNvPr>
          <p:cNvSpPr txBox="1"/>
          <p:nvPr/>
        </p:nvSpPr>
        <p:spPr>
          <a:xfrm>
            <a:off x="243752" y="3785564"/>
            <a:ext cx="4050887" cy="923330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r>
              <a:rPr lang="pt-BR" sz="18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É um tipo especial de isomeria plana em que os compostos diferem quanto a </a:t>
            </a:r>
            <a:r>
              <a:rPr lang="pt-BR" sz="1800" b="1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posição</a:t>
            </a:r>
            <a:r>
              <a:rPr lang="pt-BR" sz="18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 de um </a:t>
            </a:r>
            <a:r>
              <a:rPr lang="pt-BR" sz="1800" b="0" i="0" u="none" strike="noStrike" baseline="0" dirty="0" err="1">
                <a:solidFill>
                  <a:srgbClr val="2E2B1F"/>
                </a:solidFill>
                <a:latin typeface="Abadi Extra Light" panose="020B0204020104020204" pitchFamily="34" charset="0"/>
              </a:rPr>
              <a:t>heteroátomo</a:t>
            </a:r>
            <a:r>
              <a:rPr lang="pt-BR" dirty="0">
                <a:solidFill>
                  <a:srgbClr val="2E2B1F"/>
                </a:solidFill>
                <a:latin typeface="Abadi Extra Light" panose="020B0204020104020204" pitchFamily="34" charset="0"/>
              </a:rPr>
              <a:t>.</a:t>
            </a:r>
            <a:endParaRPr lang="pt-BR" sz="1800" b="0" i="0" u="none" strike="noStrike" baseline="0" dirty="0">
              <a:solidFill>
                <a:srgbClr val="2E2B1F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7" name="Imagem 6" descr="Tela de celular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CBE0C61-9ADD-D052-C0B7-195899716D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90454" y="100859"/>
            <a:ext cx="1658754" cy="6656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Isomeria plana | PPT">
            <a:extLst>
              <a:ext uri="{FF2B5EF4-FFF2-40B4-BE49-F238E27FC236}">
                <a16:creationId xmlns:a16="http://schemas.microsoft.com/office/drawing/2014/main" id="{AD89C057-D2B4-C4F9-4041-A7E83856D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3" b="6166"/>
          <a:stretch/>
        </p:blipFill>
        <p:spPr bwMode="auto">
          <a:xfrm>
            <a:off x="4781753" y="4450781"/>
            <a:ext cx="4377534" cy="2028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364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omeria de compensação ou metameria. Isomeria por metameria">
            <a:extLst>
              <a:ext uri="{FF2B5EF4-FFF2-40B4-BE49-F238E27FC236}">
                <a16:creationId xmlns:a16="http://schemas.microsoft.com/office/drawing/2014/main" id="{C8360DFB-6CDD-D76C-CC48-35BC3D1D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" y="5689864"/>
            <a:ext cx="1821201" cy="11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7ACD009-D59C-3952-F779-6108B32DA455}"/>
              </a:ext>
            </a:extLst>
          </p:cNvPr>
          <p:cNvSpPr txBox="1"/>
          <p:nvPr/>
        </p:nvSpPr>
        <p:spPr>
          <a:xfrm>
            <a:off x="4125171" y="1291654"/>
            <a:ext cx="5034116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OU CONSTITUCIONAL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14057A-810D-D3F7-79B3-7155ABFF0143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8" name="Listra Diagonal 7">
            <a:extLst>
              <a:ext uri="{FF2B5EF4-FFF2-40B4-BE49-F238E27FC236}">
                <a16:creationId xmlns:a16="http://schemas.microsoft.com/office/drawing/2014/main" id="{E8362CC0-E886-FF90-8C92-0C37ACDDA507}"/>
              </a:ext>
            </a:extLst>
          </p:cNvPr>
          <p:cNvSpPr/>
          <p:nvPr/>
        </p:nvSpPr>
        <p:spPr>
          <a:xfrm rot="7692666">
            <a:off x="-1108462" y="540771"/>
            <a:ext cx="2216922" cy="1731274"/>
          </a:xfrm>
          <a:prstGeom prst="diagStripe">
            <a:avLst/>
          </a:prstGeom>
          <a:solidFill>
            <a:srgbClr val="8372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D66666-7C44-FB04-02E9-E0DBAA836F08}"/>
              </a:ext>
            </a:extLst>
          </p:cNvPr>
          <p:cNvSpPr txBox="1"/>
          <p:nvPr/>
        </p:nvSpPr>
        <p:spPr>
          <a:xfrm>
            <a:off x="3569649" y="82969"/>
            <a:ext cx="61451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0" b="1" dirty="0">
                <a:latin typeface="Agency FB" panose="020B0503020202020204" pitchFamily="34" charset="0"/>
              </a:rPr>
              <a:t>ISOMERIA PLANA </a:t>
            </a:r>
            <a:endParaRPr lang="pt-BR" sz="8000" dirty="0"/>
          </a:p>
        </p:txBody>
      </p:sp>
      <p:sp>
        <p:nvSpPr>
          <p:cNvPr id="3" name="Listra Diagonal 2">
            <a:extLst>
              <a:ext uri="{FF2B5EF4-FFF2-40B4-BE49-F238E27FC236}">
                <a16:creationId xmlns:a16="http://schemas.microsoft.com/office/drawing/2014/main" id="{7189079C-A363-3E04-D850-5EECBC3C8FE5}"/>
              </a:ext>
            </a:extLst>
          </p:cNvPr>
          <p:cNvSpPr/>
          <p:nvPr/>
        </p:nvSpPr>
        <p:spPr>
          <a:xfrm rot="18435821">
            <a:off x="11083539" y="540874"/>
            <a:ext cx="2216922" cy="1731274"/>
          </a:xfrm>
          <a:prstGeom prst="diagStripe">
            <a:avLst/>
          </a:prstGeom>
          <a:solidFill>
            <a:srgbClr val="8372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2BA1C8-B5CE-4F1A-0E7B-68EC55542F9D}"/>
              </a:ext>
            </a:extLst>
          </p:cNvPr>
          <p:cNvSpPr txBox="1"/>
          <p:nvPr/>
        </p:nvSpPr>
        <p:spPr>
          <a:xfrm>
            <a:off x="893778" y="2619464"/>
            <a:ext cx="2878393" cy="553998"/>
          </a:xfrm>
          <a:prstGeom prst="rect">
            <a:avLst/>
          </a:prstGeom>
          <a:solidFill>
            <a:srgbClr val="83725B"/>
          </a:solidFill>
        </p:spPr>
        <p:txBody>
          <a:bodyPr wrap="square">
            <a:spAutoFit/>
          </a:bodyPr>
          <a:lstStyle/>
          <a:p>
            <a:pPr algn="ctr"/>
            <a:r>
              <a:rPr lang="pt-BR" sz="3000" b="0" i="0" u="none" strike="noStrike" baseline="0" dirty="0">
                <a:solidFill>
                  <a:srgbClr val="FFFDDB"/>
                </a:solidFill>
                <a:latin typeface="Agency FB" panose="020B0503020202020204" pitchFamily="34" charset="0"/>
              </a:rPr>
              <a:t>TAUTOMERIA</a:t>
            </a:r>
            <a:endParaRPr lang="pt-BR" sz="3000" dirty="0">
              <a:solidFill>
                <a:srgbClr val="FFFDDB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BC08933-D4B5-5615-BA26-F3D5D0EEECEC}"/>
              </a:ext>
            </a:extLst>
          </p:cNvPr>
          <p:cNvSpPr txBox="1"/>
          <p:nvPr/>
        </p:nvSpPr>
        <p:spPr>
          <a:xfrm>
            <a:off x="307530" y="3461145"/>
            <a:ext cx="4050887" cy="923330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pPr algn="just"/>
            <a:r>
              <a:rPr lang="pt-BR" sz="18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Outro tipo especial de isomeria plana. Nesse caso os compostos de diferem quanto à </a:t>
            </a:r>
            <a:r>
              <a:rPr lang="pt-BR" sz="1800" b="1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função</a:t>
            </a:r>
            <a:r>
              <a:rPr lang="pt-BR" sz="18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.</a:t>
            </a:r>
          </a:p>
        </p:txBody>
      </p:sp>
      <p:pic>
        <p:nvPicPr>
          <p:cNvPr id="9" name="Imagem 8" descr="Uma imagem contendo Esquemático&#10;&#10;Descrição gerada automaticamente">
            <a:extLst>
              <a:ext uri="{FF2B5EF4-FFF2-40B4-BE49-F238E27FC236}">
                <a16:creationId xmlns:a16="http://schemas.microsoft.com/office/drawing/2014/main" id="{817A24F9-A1C9-2559-77B5-25C705520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36626" y="2160219"/>
            <a:ext cx="1712481" cy="616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272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omeria de compensação ou metameria. Isomeria por metameria">
            <a:extLst>
              <a:ext uri="{FF2B5EF4-FFF2-40B4-BE49-F238E27FC236}">
                <a16:creationId xmlns:a16="http://schemas.microsoft.com/office/drawing/2014/main" id="{C8360DFB-6CDD-D76C-CC48-35BC3D1D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0" y="5689864"/>
            <a:ext cx="1821201" cy="11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7ACD009-D59C-3952-F779-6108B32DA455}"/>
              </a:ext>
            </a:extLst>
          </p:cNvPr>
          <p:cNvSpPr txBox="1"/>
          <p:nvPr/>
        </p:nvSpPr>
        <p:spPr>
          <a:xfrm>
            <a:off x="4125171" y="1291654"/>
            <a:ext cx="5034116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OU CONSTITUCIONAL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14057A-810D-D3F7-79B3-7155ABFF0143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8" name="Listra Diagonal 7">
            <a:extLst>
              <a:ext uri="{FF2B5EF4-FFF2-40B4-BE49-F238E27FC236}">
                <a16:creationId xmlns:a16="http://schemas.microsoft.com/office/drawing/2014/main" id="{E8362CC0-E886-FF90-8C92-0C37ACDDA507}"/>
              </a:ext>
            </a:extLst>
          </p:cNvPr>
          <p:cNvSpPr/>
          <p:nvPr/>
        </p:nvSpPr>
        <p:spPr>
          <a:xfrm rot="7692666">
            <a:off x="-1108462" y="540771"/>
            <a:ext cx="2216922" cy="1731274"/>
          </a:xfrm>
          <a:prstGeom prst="diagStripe">
            <a:avLst/>
          </a:prstGeom>
          <a:solidFill>
            <a:srgbClr val="8372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D66666-7C44-FB04-02E9-E0DBAA836F08}"/>
              </a:ext>
            </a:extLst>
          </p:cNvPr>
          <p:cNvSpPr txBox="1"/>
          <p:nvPr/>
        </p:nvSpPr>
        <p:spPr>
          <a:xfrm>
            <a:off x="3569649" y="82969"/>
            <a:ext cx="61451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0" b="1" dirty="0">
                <a:latin typeface="Agency FB" panose="020B0503020202020204" pitchFamily="34" charset="0"/>
              </a:rPr>
              <a:t>ISOMERIA PLANA </a:t>
            </a:r>
            <a:endParaRPr lang="pt-BR" sz="8000" dirty="0"/>
          </a:p>
        </p:txBody>
      </p:sp>
      <p:sp>
        <p:nvSpPr>
          <p:cNvPr id="3" name="Listra Diagonal 2">
            <a:extLst>
              <a:ext uri="{FF2B5EF4-FFF2-40B4-BE49-F238E27FC236}">
                <a16:creationId xmlns:a16="http://schemas.microsoft.com/office/drawing/2014/main" id="{7189079C-A363-3E04-D850-5EECBC3C8FE5}"/>
              </a:ext>
            </a:extLst>
          </p:cNvPr>
          <p:cNvSpPr/>
          <p:nvPr/>
        </p:nvSpPr>
        <p:spPr>
          <a:xfrm rot="18435821">
            <a:off x="11083539" y="540874"/>
            <a:ext cx="2216922" cy="1731274"/>
          </a:xfrm>
          <a:prstGeom prst="diagStripe">
            <a:avLst/>
          </a:prstGeom>
          <a:solidFill>
            <a:srgbClr val="8372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2BA1C8-B5CE-4F1A-0E7B-68EC55542F9D}"/>
              </a:ext>
            </a:extLst>
          </p:cNvPr>
          <p:cNvSpPr txBox="1"/>
          <p:nvPr/>
        </p:nvSpPr>
        <p:spPr>
          <a:xfrm>
            <a:off x="893778" y="2619464"/>
            <a:ext cx="2878393" cy="553998"/>
          </a:xfrm>
          <a:prstGeom prst="rect">
            <a:avLst/>
          </a:prstGeom>
          <a:solidFill>
            <a:srgbClr val="83725B"/>
          </a:solidFill>
        </p:spPr>
        <p:txBody>
          <a:bodyPr wrap="square">
            <a:spAutoFit/>
          </a:bodyPr>
          <a:lstStyle/>
          <a:p>
            <a:pPr algn="ctr"/>
            <a:r>
              <a:rPr lang="pt-BR" sz="3000" b="0" i="0" u="none" strike="noStrike" baseline="0" dirty="0">
                <a:solidFill>
                  <a:srgbClr val="FFFDDB"/>
                </a:solidFill>
                <a:latin typeface="Agency FB" panose="020B0503020202020204" pitchFamily="34" charset="0"/>
              </a:rPr>
              <a:t>TAUTOMERIA</a:t>
            </a:r>
            <a:endParaRPr lang="pt-BR" sz="3000" dirty="0">
              <a:solidFill>
                <a:srgbClr val="FFFDDB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BC08933-D4B5-5615-BA26-F3D5D0EEECEC}"/>
              </a:ext>
            </a:extLst>
          </p:cNvPr>
          <p:cNvSpPr txBox="1"/>
          <p:nvPr/>
        </p:nvSpPr>
        <p:spPr>
          <a:xfrm>
            <a:off x="307530" y="3461145"/>
            <a:ext cx="4050887" cy="923330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pPr algn="just"/>
            <a:r>
              <a:rPr lang="pt-BR" sz="18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Outro tipo especial de isomeria plana. Nesse caso os compostos de diferem quanto à </a:t>
            </a:r>
            <a:r>
              <a:rPr lang="pt-BR" sz="1800" b="1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função</a:t>
            </a:r>
            <a:r>
              <a:rPr lang="pt-BR" sz="18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BD4CEA0-F66B-4ECC-4386-6C649072B14C}"/>
              </a:ext>
            </a:extLst>
          </p:cNvPr>
          <p:cNvSpPr txBox="1"/>
          <p:nvPr/>
        </p:nvSpPr>
        <p:spPr>
          <a:xfrm>
            <a:off x="5177642" y="2623292"/>
            <a:ext cx="61205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Parte do aldeído de se converte em enol, através da migração de um átomo de hidrogênio na molécula, estabelecendo um equilíbrio dinâmico entre aldeído e enol, chamado </a:t>
            </a:r>
            <a:r>
              <a:rPr lang="pt-BR" sz="2000" b="0" i="0" u="none" strike="noStrike" baseline="0" dirty="0">
                <a:solidFill>
                  <a:srgbClr val="FF0000"/>
                </a:solidFill>
                <a:latin typeface="Abadi Extra Light" panose="020B0204020104020204" pitchFamily="34" charset="0"/>
              </a:rPr>
              <a:t>equilíbrio </a:t>
            </a:r>
            <a:r>
              <a:rPr lang="pt-BR" sz="2000" b="0" i="0" u="none" strike="noStrike" baseline="0" dirty="0" err="1">
                <a:solidFill>
                  <a:srgbClr val="FF0000"/>
                </a:solidFill>
                <a:latin typeface="Abadi Extra Light" panose="020B0204020104020204" pitchFamily="34" charset="0"/>
              </a:rPr>
              <a:t>aldoenólico</a:t>
            </a:r>
            <a:r>
              <a:rPr lang="pt-BR" sz="20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589553F-8EEA-6672-8A25-ADEC6DA60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228" y="3975366"/>
            <a:ext cx="3863662" cy="199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Prof. Thiago Araújo - Como funciona a regra de Erlenmeyer (Tautomeria Aldo- ceto-enólica) | Facebook">
            <a:extLst>
              <a:ext uri="{FF2B5EF4-FFF2-40B4-BE49-F238E27FC236}">
                <a16:creationId xmlns:a16="http://schemas.microsoft.com/office/drawing/2014/main" id="{64E43B70-C59C-126D-655F-1847948AB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20" y="4560506"/>
            <a:ext cx="4050887" cy="2110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2842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6955EFD-EBDB-A8C8-45FC-56525D033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22" y="1019111"/>
            <a:ext cx="9966559" cy="583888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016219C-1FE7-E8FF-5EF9-88B841261183}"/>
              </a:ext>
            </a:extLst>
          </p:cNvPr>
          <p:cNvSpPr txBox="1"/>
          <p:nvPr/>
        </p:nvSpPr>
        <p:spPr>
          <a:xfrm>
            <a:off x="3834851" y="45697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EXERCÍCIOS</a:t>
            </a:r>
            <a:endParaRPr lang="pt-BR" sz="5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588575A-F6AA-5478-2F32-EF6D77EA99A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96366D9-A77C-DAC8-DC8B-4D4A00516B53}"/>
              </a:ext>
            </a:extLst>
          </p:cNvPr>
          <p:cNvSpPr/>
          <p:nvPr/>
        </p:nvSpPr>
        <p:spPr>
          <a:xfrm>
            <a:off x="11857703" y="177632"/>
            <a:ext cx="186813" cy="58388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793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someria Óptica. Aspectos gerais sobre a Isomeria Óptica">
            <a:extLst>
              <a:ext uri="{FF2B5EF4-FFF2-40B4-BE49-F238E27FC236}">
                <a16:creationId xmlns:a16="http://schemas.microsoft.com/office/drawing/2014/main" id="{011B52FA-D12F-D44F-7248-98E9D4728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41"/>
          <a:stretch/>
        </p:blipFill>
        <p:spPr bwMode="auto">
          <a:xfrm>
            <a:off x="3077216" y="158458"/>
            <a:ext cx="6037568" cy="327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C4E00AA-C164-5DE4-9A88-04E28D864573}"/>
              </a:ext>
            </a:extLst>
          </p:cNvPr>
          <p:cNvSpPr txBox="1"/>
          <p:nvPr/>
        </p:nvSpPr>
        <p:spPr>
          <a:xfrm>
            <a:off x="3660076" y="3578941"/>
            <a:ext cx="4871847" cy="1015663"/>
          </a:xfrm>
          <a:prstGeom prst="rect">
            <a:avLst/>
          </a:prstGeom>
          <a:solidFill>
            <a:srgbClr val="6AEE62"/>
          </a:solidFill>
        </p:spPr>
        <p:txBody>
          <a:bodyPr wrap="none" rtlCol="0">
            <a:spAutoFit/>
          </a:bodyPr>
          <a:lstStyle/>
          <a:p>
            <a:r>
              <a:rPr lang="pt-BR" sz="6000" dirty="0">
                <a:latin typeface="Agency FB" panose="020B0503020202020204" pitchFamily="34" charset="0"/>
              </a:rPr>
              <a:t>ISOMERIA ESPACIAL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89267B-538F-7EDD-5979-2908F07FF56D}"/>
              </a:ext>
            </a:extLst>
          </p:cNvPr>
          <p:cNvSpPr/>
          <p:nvPr/>
        </p:nvSpPr>
        <p:spPr>
          <a:xfrm>
            <a:off x="127819" y="158458"/>
            <a:ext cx="216310" cy="65410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C3545B-DC39-FB5C-13BF-3BFE6D8BB42D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9" name="Forma em L 8">
            <a:extLst>
              <a:ext uri="{FF2B5EF4-FFF2-40B4-BE49-F238E27FC236}">
                <a16:creationId xmlns:a16="http://schemas.microsoft.com/office/drawing/2014/main" id="{FAC8B037-067E-BED1-4D7B-471CE4851CCB}"/>
              </a:ext>
            </a:extLst>
          </p:cNvPr>
          <p:cNvSpPr/>
          <p:nvPr/>
        </p:nvSpPr>
        <p:spPr>
          <a:xfrm rot="10800000">
            <a:off x="10618839" y="46044"/>
            <a:ext cx="1522486" cy="2992123"/>
          </a:xfrm>
          <a:prstGeom prst="corner">
            <a:avLst>
              <a:gd name="adj1" fmla="val 14470"/>
              <a:gd name="adj2" fmla="val 16225"/>
            </a:avLst>
          </a:prstGeom>
          <a:solidFill>
            <a:srgbClr val="CC33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20" name="Picture 4" descr="Isomeria geométrica ou cis-trans. Isomeria geométrica cis-trans">
            <a:extLst>
              <a:ext uri="{FF2B5EF4-FFF2-40B4-BE49-F238E27FC236}">
                <a16:creationId xmlns:a16="http://schemas.microsoft.com/office/drawing/2014/main" id="{B408275D-C45F-38A8-F598-FFDF5BE49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6" y="4539093"/>
            <a:ext cx="2065046" cy="2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808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someria Óptica. Aspectos gerais sobre a Isomeria Óptica">
            <a:extLst>
              <a:ext uri="{FF2B5EF4-FFF2-40B4-BE49-F238E27FC236}">
                <a16:creationId xmlns:a16="http://schemas.microsoft.com/office/drawing/2014/main" id="{011B52FA-D12F-D44F-7248-98E9D4728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41"/>
          <a:stretch/>
        </p:blipFill>
        <p:spPr bwMode="auto">
          <a:xfrm>
            <a:off x="668312" y="194847"/>
            <a:ext cx="4698947" cy="254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C4E00AA-C164-5DE4-9A88-04E28D864573}"/>
              </a:ext>
            </a:extLst>
          </p:cNvPr>
          <p:cNvSpPr txBox="1"/>
          <p:nvPr/>
        </p:nvSpPr>
        <p:spPr>
          <a:xfrm>
            <a:off x="5557125" y="529091"/>
            <a:ext cx="4871847" cy="1015663"/>
          </a:xfrm>
          <a:prstGeom prst="rect">
            <a:avLst/>
          </a:prstGeom>
          <a:solidFill>
            <a:srgbClr val="6AEE62"/>
          </a:solidFill>
        </p:spPr>
        <p:txBody>
          <a:bodyPr wrap="none" rtlCol="0">
            <a:spAutoFit/>
          </a:bodyPr>
          <a:lstStyle/>
          <a:p>
            <a:r>
              <a:rPr lang="pt-BR" sz="6000" dirty="0">
                <a:latin typeface="Agency FB" panose="020B0503020202020204" pitchFamily="34" charset="0"/>
              </a:rPr>
              <a:t>ISOMERIA ESPACIAL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89267B-538F-7EDD-5979-2908F07FF56D}"/>
              </a:ext>
            </a:extLst>
          </p:cNvPr>
          <p:cNvSpPr/>
          <p:nvPr/>
        </p:nvSpPr>
        <p:spPr>
          <a:xfrm>
            <a:off x="127819" y="158458"/>
            <a:ext cx="216310" cy="65410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C3545B-DC39-FB5C-13BF-3BFE6D8BB42D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9" name="Forma em L 8">
            <a:extLst>
              <a:ext uri="{FF2B5EF4-FFF2-40B4-BE49-F238E27FC236}">
                <a16:creationId xmlns:a16="http://schemas.microsoft.com/office/drawing/2014/main" id="{FAC8B037-067E-BED1-4D7B-471CE4851CCB}"/>
              </a:ext>
            </a:extLst>
          </p:cNvPr>
          <p:cNvSpPr/>
          <p:nvPr/>
        </p:nvSpPr>
        <p:spPr>
          <a:xfrm rot="10800000">
            <a:off x="10618839" y="46044"/>
            <a:ext cx="1522486" cy="2992123"/>
          </a:xfrm>
          <a:prstGeom prst="corner">
            <a:avLst>
              <a:gd name="adj1" fmla="val 14470"/>
              <a:gd name="adj2" fmla="val 16225"/>
            </a:avLst>
          </a:prstGeom>
          <a:solidFill>
            <a:srgbClr val="CC33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7C5845-50E9-B3E5-64B7-52A1488CEFA3}"/>
              </a:ext>
            </a:extLst>
          </p:cNvPr>
          <p:cNvSpPr txBox="1"/>
          <p:nvPr/>
        </p:nvSpPr>
        <p:spPr>
          <a:xfrm>
            <a:off x="5284082" y="2650979"/>
            <a:ext cx="60960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Caracteriza-se pela existência de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diferentes compostos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, que embora apresentem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fórmulas moleculares e estruturais idênticas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, apresentam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diferentes arranjos espaciais dos átomos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D3CA8C-98C4-2DD5-7F32-7CDC9E29A89C}"/>
              </a:ext>
            </a:extLst>
          </p:cNvPr>
          <p:cNvSpPr txBox="1"/>
          <p:nvPr/>
        </p:nvSpPr>
        <p:spPr>
          <a:xfrm>
            <a:off x="5284082" y="4329532"/>
            <a:ext cx="442867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Classificação: </a:t>
            </a:r>
            <a:endParaRPr lang="pt-BR" sz="2000" b="0" i="0" u="none" strike="noStrike" baseline="0" dirty="0">
              <a:latin typeface="Abadi Extra Light" panose="020B0204020104020204" pitchFamily="34" charset="0"/>
            </a:endParaRPr>
          </a:p>
          <a:p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-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isomeria geométrica (ou </a:t>
            </a:r>
            <a:r>
              <a:rPr lang="pt-BR" sz="2000" b="0" i="0" u="none" strike="noStrike" baseline="0" dirty="0" err="1">
                <a:latin typeface="Abadi Extra Light" panose="020B0204020104020204" pitchFamily="34" charset="0"/>
              </a:rPr>
              <a:t>cis-trans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); </a:t>
            </a:r>
          </a:p>
          <a:p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-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isomeria ótica. 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  <p:pic>
        <p:nvPicPr>
          <p:cNvPr id="10" name="Picture 4" descr="Isomeria geométrica ou cis-trans. Isomeria geométrica cis-trans">
            <a:extLst>
              <a:ext uri="{FF2B5EF4-FFF2-40B4-BE49-F238E27FC236}">
                <a16:creationId xmlns:a16="http://schemas.microsoft.com/office/drawing/2014/main" id="{C512D4EC-F74E-0051-4C71-B4E2F7E70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74" y="3429000"/>
            <a:ext cx="2065046" cy="2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083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4E00AA-C164-5DE4-9A88-04E28D864573}"/>
              </a:ext>
            </a:extLst>
          </p:cNvPr>
          <p:cNvSpPr txBox="1"/>
          <p:nvPr/>
        </p:nvSpPr>
        <p:spPr>
          <a:xfrm>
            <a:off x="3660076" y="270992"/>
            <a:ext cx="4871847" cy="1015663"/>
          </a:xfrm>
          <a:prstGeom prst="rect">
            <a:avLst/>
          </a:prstGeom>
          <a:solidFill>
            <a:srgbClr val="6AEE62"/>
          </a:solidFill>
        </p:spPr>
        <p:txBody>
          <a:bodyPr wrap="none" rtlCol="0">
            <a:spAutoFit/>
          </a:bodyPr>
          <a:lstStyle/>
          <a:p>
            <a:r>
              <a:rPr lang="pt-BR" sz="6000" dirty="0">
                <a:latin typeface="Agency FB" panose="020B0503020202020204" pitchFamily="34" charset="0"/>
              </a:rPr>
              <a:t>ISOMERIA ESPACIAL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89267B-538F-7EDD-5979-2908F07FF56D}"/>
              </a:ext>
            </a:extLst>
          </p:cNvPr>
          <p:cNvSpPr/>
          <p:nvPr/>
        </p:nvSpPr>
        <p:spPr>
          <a:xfrm>
            <a:off x="127819" y="158458"/>
            <a:ext cx="216310" cy="65410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C3545B-DC39-FB5C-13BF-3BFE6D8BB42D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9" name="Forma em L 8">
            <a:extLst>
              <a:ext uri="{FF2B5EF4-FFF2-40B4-BE49-F238E27FC236}">
                <a16:creationId xmlns:a16="http://schemas.microsoft.com/office/drawing/2014/main" id="{FAC8B037-067E-BED1-4D7B-471CE4851CCB}"/>
              </a:ext>
            </a:extLst>
          </p:cNvPr>
          <p:cNvSpPr/>
          <p:nvPr/>
        </p:nvSpPr>
        <p:spPr>
          <a:xfrm rot="10800000">
            <a:off x="10618839" y="46044"/>
            <a:ext cx="1522486" cy="2992123"/>
          </a:xfrm>
          <a:prstGeom prst="corner">
            <a:avLst>
              <a:gd name="adj1" fmla="val 14470"/>
              <a:gd name="adj2" fmla="val 16225"/>
            </a:avLst>
          </a:prstGeom>
          <a:solidFill>
            <a:srgbClr val="CC33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DC6549-B848-9543-AC85-9DC8AC328263}"/>
              </a:ext>
            </a:extLst>
          </p:cNvPr>
          <p:cNvSpPr txBox="1"/>
          <p:nvPr/>
        </p:nvSpPr>
        <p:spPr>
          <a:xfrm>
            <a:off x="5691442" y="1717085"/>
            <a:ext cx="4621740" cy="553998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r>
              <a:rPr lang="pt-BR" sz="3000" b="1" i="0" u="none" strike="noStrike" baseline="0" dirty="0">
                <a:latin typeface="Agency FB" panose="020B0503020202020204" pitchFamily="34" charset="0"/>
              </a:rPr>
              <a:t>ISOMERIA GEOMÉTRICA (</a:t>
            </a:r>
            <a:r>
              <a:rPr lang="pt-BR" sz="3000" b="1" i="0" u="none" strike="noStrike" baseline="0" dirty="0" err="1">
                <a:latin typeface="Agency FB" panose="020B0503020202020204" pitchFamily="34" charset="0"/>
              </a:rPr>
              <a:t>cis-trans</a:t>
            </a:r>
            <a:r>
              <a:rPr lang="pt-BR" sz="3000" b="1" i="0" u="none" strike="noStrike" baseline="0" dirty="0">
                <a:latin typeface="Agency FB" panose="020B0503020202020204" pitchFamily="34" charset="0"/>
              </a:rPr>
              <a:t>) </a:t>
            </a:r>
            <a:endParaRPr lang="pt-BR" sz="3000" dirty="0">
              <a:latin typeface="Agency FB" panose="020B0503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9835444-C991-F06F-01CC-BC3FB502A916}"/>
              </a:ext>
            </a:extLst>
          </p:cNvPr>
          <p:cNvSpPr txBox="1"/>
          <p:nvPr/>
        </p:nvSpPr>
        <p:spPr>
          <a:xfrm>
            <a:off x="5557125" y="2603850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A isomeria geométrica ocorre devido à diferente disposição espacial dos átomos em cadeias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insaturadas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ou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cíclicas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. </a:t>
            </a:r>
          </a:p>
          <a:p>
            <a:endParaRPr lang="pt-BR" sz="2000" b="0" i="0" u="none" strike="noStrike" baseline="0" dirty="0">
              <a:latin typeface="Abadi Extra Light" panose="020B02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Isômeros geométricos apresentam fórmulas estruturais planas idênticas, mas diferentes propriedades físicas.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5A7337F-18DE-425F-6BA0-03BBD917F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52" y="3131940"/>
            <a:ext cx="4121550" cy="3272144"/>
          </a:xfrm>
          <a:prstGeom prst="rect">
            <a:avLst/>
          </a:prstGeom>
        </p:spPr>
      </p:pic>
      <p:pic>
        <p:nvPicPr>
          <p:cNvPr id="16" name="Picture 4" descr="Isomeria geométrica ou cis-trans. Isomeria geométrica cis-trans">
            <a:extLst>
              <a:ext uri="{FF2B5EF4-FFF2-40B4-BE49-F238E27FC236}">
                <a16:creationId xmlns:a16="http://schemas.microsoft.com/office/drawing/2014/main" id="{68397AD7-961D-2B30-CF1B-F137846CA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6" y="778824"/>
            <a:ext cx="2065046" cy="2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931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4E00AA-C164-5DE4-9A88-04E28D864573}"/>
              </a:ext>
            </a:extLst>
          </p:cNvPr>
          <p:cNvSpPr txBox="1"/>
          <p:nvPr/>
        </p:nvSpPr>
        <p:spPr>
          <a:xfrm>
            <a:off x="9049855" y="512867"/>
            <a:ext cx="2526654" cy="553998"/>
          </a:xfrm>
          <a:prstGeom prst="rect">
            <a:avLst/>
          </a:prstGeom>
          <a:solidFill>
            <a:srgbClr val="6AEE62"/>
          </a:solidFill>
        </p:spPr>
        <p:txBody>
          <a:bodyPr wrap="none" rtlCol="0">
            <a:spAutoFit/>
          </a:bodyPr>
          <a:lstStyle/>
          <a:p>
            <a:r>
              <a:rPr lang="pt-BR" sz="3000" dirty="0">
                <a:latin typeface="Agency FB" panose="020B0503020202020204" pitchFamily="34" charset="0"/>
              </a:rPr>
              <a:t>ISOMERIA ESPACIAL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89267B-538F-7EDD-5979-2908F07FF56D}"/>
              </a:ext>
            </a:extLst>
          </p:cNvPr>
          <p:cNvSpPr/>
          <p:nvPr/>
        </p:nvSpPr>
        <p:spPr>
          <a:xfrm>
            <a:off x="127819" y="158458"/>
            <a:ext cx="216310" cy="65410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C3545B-DC39-FB5C-13BF-3BFE6D8BB42D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9" name="Forma em L 8">
            <a:extLst>
              <a:ext uri="{FF2B5EF4-FFF2-40B4-BE49-F238E27FC236}">
                <a16:creationId xmlns:a16="http://schemas.microsoft.com/office/drawing/2014/main" id="{FAC8B037-067E-BED1-4D7B-471CE4851CCB}"/>
              </a:ext>
            </a:extLst>
          </p:cNvPr>
          <p:cNvSpPr/>
          <p:nvPr/>
        </p:nvSpPr>
        <p:spPr>
          <a:xfrm rot="10800000">
            <a:off x="10618839" y="46044"/>
            <a:ext cx="1522486" cy="2992123"/>
          </a:xfrm>
          <a:prstGeom prst="corner">
            <a:avLst>
              <a:gd name="adj1" fmla="val 14470"/>
              <a:gd name="adj2" fmla="val 16225"/>
            </a:avLst>
          </a:prstGeom>
          <a:solidFill>
            <a:srgbClr val="CC33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DC6549-B848-9543-AC85-9DC8AC328263}"/>
              </a:ext>
            </a:extLst>
          </p:cNvPr>
          <p:cNvSpPr txBox="1"/>
          <p:nvPr/>
        </p:nvSpPr>
        <p:spPr>
          <a:xfrm>
            <a:off x="8934273" y="1188162"/>
            <a:ext cx="2526655" cy="707886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0" u="none" strike="noStrike" baseline="0" dirty="0">
                <a:latin typeface="Agency FB" panose="020B0503020202020204" pitchFamily="34" charset="0"/>
              </a:rPr>
              <a:t>ISOMERIA GEOMÉTRICA (</a:t>
            </a:r>
            <a:r>
              <a:rPr lang="pt-BR" sz="2000" b="1" i="0" u="none" strike="noStrike" baseline="0" dirty="0" err="1">
                <a:latin typeface="Agency FB" panose="020B0503020202020204" pitchFamily="34" charset="0"/>
              </a:rPr>
              <a:t>cis-trans</a:t>
            </a:r>
            <a:r>
              <a:rPr lang="pt-BR" sz="2000" b="1" i="0" u="none" strike="noStrike" baseline="0" dirty="0">
                <a:latin typeface="Agency FB" panose="020B0503020202020204" pitchFamily="34" charset="0"/>
              </a:rPr>
              <a:t>) </a:t>
            </a:r>
            <a:endParaRPr lang="pt-BR" sz="2000" dirty="0">
              <a:latin typeface="Agency FB" panose="020B050302020202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5A7337F-18DE-425F-6BA0-03BBD917F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81" y="41701"/>
            <a:ext cx="8265961" cy="6562438"/>
          </a:xfrm>
          <a:prstGeom prst="rect">
            <a:avLst/>
          </a:prstGeom>
        </p:spPr>
      </p:pic>
      <p:pic>
        <p:nvPicPr>
          <p:cNvPr id="3" name="Picture 4" descr="Isomeria geométrica ou cis-trans. Isomeria geométrica cis-trans">
            <a:extLst>
              <a:ext uri="{FF2B5EF4-FFF2-40B4-BE49-F238E27FC236}">
                <a16:creationId xmlns:a16="http://schemas.microsoft.com/office/drawing/2014/main" id="{874866C7-9C30-BEC4-AA69-C394A3B4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316" y="3509855"/>
            <a:ext cx="2065046" cy="2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6529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796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pos de isomeria. Classificação e tipos de isomeria">
            <a:extLst>
              <a:ext uri="{FF2B5EF4-FFF2-40B4-BE49-F238E27FC236}">
                <a16:creationId xmlns:a16="http://schemas.microsoft.com/office/drawing/2014/main" id="{5B53DE40-ADD9-BE79-5632-EABEBC28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3" y="5132439"/>
            <a:ext cx="1810247" cy="15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io-quadro 3">
            <a:extLst>
              <a:ext uri="{FF2B5EF4-FFF2-40B4-BE49-F238E27FC236}">
                <a16:creationId xmlns:a16="http://schemas.microsoft.com/office/drawing/2014/main" id="{26407FCF-79A3-1D90-F833-12E8124C3FD6}"/>
              </a:ext>
            </a:extLst>
          </p:cNvPr>
          <p:cNvSpPr/>
          <p:nvPr/>
        </p:nvSpPr>
        <p:spPr>
          <a:xfrm>
            <a:off x="98323" y="78656"/>
            <a:ext cx="2733368" cy="2910349"/>
          </a:xfrm>
          <a:prstGeom prst="halfFrame">
            <a:avLst>
              <a:gd name="adj1" fmla="val 9112"/>
              <a:gd name="adj2" fmla="val 12709"/>
            </a:avLst>
          </a:prstGeom>
          <a:solidFill>
            <a:srgbClr val="FD343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383C3F-EFDA-AF3A-B13D-F8B7136BB6C4}"/>
              </a:ext>
            </a:extLst>
          </p:cNvPr>
          <p:cNvSpPr txBox="1"/>
          <p:nvPr/>
        </p:nvSpPr>
        <p:spPr>
          <a:xfrm>
            <a:off x="4653140" y="210391"/>
            <a:ext cx="3637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latin typeface="Agency FB" panose="020B0503020202020204" pitchFamily="34" charset="0"/>
              </a:rPr>
              <a:t>ISOMERIA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E0661AA-8A1F-31FB-36EE-B7DEB4B9F12E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E49C1B7-D90A-176D-FFD5-FB9E3BC513E1}"/>
              </a:ext>
            </a:extLst>
          </p:cNvPr>
          <p:cNvSpPr/>
          <p:nvPr/>
        </p:nvSpPr>
        <p:spPr>
          <a:xfrm>
            <a:off x="4807974" y="1425677"/>
            <a:ext cx="3254478" cy="108153"/>
          </a:xfrm>
          <a:prstGeom prst="rect">
            <a:avLst/>
          </a:prstGeom>
          <a:solidFill>
            <a:srgbClr val="FD34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1AF28C-1A5C-7FC5-1C02-982EAF301964}"/>
              </a:ext>
            </a:extLst>
          </p:cNvPr>
          <p:cNvSpPr txBox="1"/>
          <p:nvPr/>
        </p:nvSpPr>
        <p:spPr>
          <a:xfrm>
            <a:off x="4653140" y="3058869"/>
            <a:ext cx="6096000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badi Extra Light" panose="020B0204020104020204" pitchFamily="34" charset="0"/>
              </a:rPr>
              <a:t>S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ubstância com a mesma fórmula molecular que apresentam propriedade químicas e físicas diferentes são chamadas de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isômeros</a:t>
            </a:r>
            <a:r>
              <a:rPr lang="pt-BR" sz="2000" b="1" dirty="0">
                <a:latin typeface="Abadi Extra Light" panose="020B0204020104020204" pitchFamily="34" charset="0"/>
              </a:rPr>
              <a:t>.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E20C54-5E5D-7442-B973-9F8D93A3F98E}"/>
              </a:ext>
            </a:extLst>
          </p:cNvPr>
          <p:cNvSpPr txBox="1"/>
          <p:nvPr/>
        </p:nvSpPr>
        <p:spPr>
          <a:xfrm>
            <a:off x="1280676" y="1825786"/>
            <a:ext cx="6781776" cy="707886"/>
          </a:xfrm>
          <a:prstGeom prst="rect">
            <a:avLst/>
          </a:prstGeom>
          <a:solidFill>
            <a:srgbClr val="FD3434">
              <a:alpha val="83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effectLst/>
                <a:latin typeface="Abadi Extra Light" panose="020B0204020104020204" pitchFamily="34" charset="0"/>
              </a:rPr>
              <a:t>A </a:t>
            </a:r>
            <a:r>
              <a:rPr lang="pt-BR" sz="2000" b="1" i="0" dirty="0">
                <a:effectLst/>
                <a:latin typeface="Abadi Extra Light" panose="020B0204020104020204" pitchFamily="34" charset="0"/>
              </a:rPr>
              <a:t>isomeria</a:t>
            </a:r>
            <a:r>
              <a:rPr lang="pt-BR" sz="2000" b="0" i="0" dirty="0">
                <a:effectLst/>
                <a:latin typeface="Abadi Extra Light" panose="020B0204020104020204" pitchFamily="34" charset="0"/>
              </a:rPr>
              <a:t> é o fenômeno em que substâncias químicas com propriedades diferentes apresentam a mesma fórmula molecular.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A72C721-5B8E-7CAF-594D-CC850A299A64}"/>
              </a:ext>
            </a:extLst>
          </p:cNvPr>
          <p:cNvSpPr txBox="1"/>
          <p:nvPr/>
        </p:nvSpPr>
        <p:spPr>
          <a:xfrm>
            <a:off x="1247949" y="2825194"/>
            <a:ext cx="2822606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t-BR" sz="30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“</a:t>
            </a:r>
            <a:r>
              <a:rPr lang="pt-BR" sz="3000" dirty="0" err="1">
                <a:solidFill>
                  <a:srgbClr val="2E2B1F"/>
                </a:solidFill>
                <a:latin typeface="Abadi Extra Light" panose="020B0204020104020204" pitchFamily="34" charset="0"/>
              </a:rPr>
              <a:t>i</a:t>
            </a:r>
            <a:r>
              <a:rPr lang="pt-BR" sz="3000" b="0" i="0" u="none" strike="noStrike" baseline="0" dirty="0" err="1">
                <a:solidFill>
                  <a:srgbClr val="2E2B1F"/>
                </a:solidFill>
                <a:latin typeface="Abadi Extra Light" panose="020B0204020104020204" pitchFamily="34" charset="0"/>
              </a:rPr>
              <a:t>so</a:t>
            </a:r>
            <a:r>
              <a:rPr lang="pt-BR" sz="30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”     igual</a:t>
            </a:r>
          </a:p>
          <a:p>
            <a:endParaRPr lang="pt-BR" sz="3000" b="0" i="0" u="none" strike="noStrike" baseline="0" dirty="0">
              <a:solidFill>
                <a:srgbClr val="2E2B1F"/>
              </a:solidFill>
              <a:latin typeface="Abadi Extra Light" panose="020B0204020104020204" pitchFamily="34" charset="0"/>
            </a:endParaRPr>
          </a:p>
          <a:p>
            <a:r>
              <a:rPr lang="pt-BR" sz="3000" dirty="0">
                <a:solidFill>
                  <a:srgbClr val="2E2B1F"/>
                </a:solidFill>
                <a:latin typeface="Abadi Extra Light" panose="020B0204020104020204" pitchFamily="34" charset="0"/>
              </a:rPr>
              <a:t>“</a:t>
            </a:r>
            <a:r>
              <a:rPr lang="pt-BR" sz="30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meros”     parte</a:t>
            </a:r>
            <a:r>
              <a:rPr lang="pt-BR" sz="3000" dirty="0">
                <a:solidFill>
                  <a:srgbClr val="2E2B1F"/>
                </a:solidFill>
                <a:latin typeface="Abadi Extra Light" panose="020B0204020104020204" pitchFamily="34" charset="0"/>
              </a:rPr>
              <a:t>.</a:t>
            </a:r>
            <a:endParaRPr lang="pt-BR" sz="3000" b="0" i="0" u="none" strike="noStrike" baseline="0" dirty="0">
              <a:solidFill>
                <a:srgbClr val="2E2B1F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3" name="Gráfico 12" descr="Setas de Divisão com preenchimento sólido">
            <a:extLst>
              <a:ext uri="{FF2B5EF4-FFF2-40B4-BE49-F238E27FC236}">
                <a16:creationId xmlns:a16="http://schemas.microsoft.com/office/drawing/2014/main" id="{FED28720-A37E-05F7-0920-C9DB73D61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2962" y="2932119"/>
            <a:ext cx="439945" cy="439945"/>
          </a:xfrm>
          <a:prstGeom prst="rect">
            <a:avLst/>
          </a:prstGeom>
        </p:spPr>
      </p:pic>
      <p:pic>
        <p:nvPicPr>
          <p:cNvPr id="14" name="Gráfico 13" descr="Setas de Divisão com preenchimento sólido">
            <a:extLst>
              <a:ext uri="{FF2B5EF4-FFF2-40B4-BE49-F238E27FC236}">
                <a16:creationId xmlns:a16="http://schemas.microsoft.com/office/drawing/2014/main" id="{159EB121-9872-B8AB-A4C5-CB293FDD1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2069" y="3839681"/>
            <a:ext cx="439945" cy="43994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F8C42D63-D1D9-D80B-8198-84AC16E7F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108" y="4512160"/>
            <a:ext cx="2116976" cy="153609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5E65287-3214-6747-B593-617AB05DE578}"/>
              </a:ext>
            </a:extLst>
          </p:cNvPr>
          <p:cNvSpPr txBox="1"/>
          <p:nvPr/>
        </p:nvSpPr>
        <p:spPr>
          <a:xfrm>
            <a:off x="3424108" y="6004011"/>
            <a:ext cx="24675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800" b="0" i="0" u="none" strike="noStrike" baseline="0" dirty="0">
                <a:solidFill>
                  <a:srgbClr val="2E2B1F"/>
                </a:solidFill>
                <a:latin typeface="Calibri" panose="020F0502020204030204" pitchFamily="34" charset="0"/>
              </a:rPr>
              <a:t>Álcool etílico (C₂H₆O) </a:t>
            </a:r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9BCC8911-B14C-F2AC-5165-0D24738EA2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046" y="4512161"/>
            <a:ext cx="2764976" cy="153609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D4BB6C5-32B3-192F-FF14-5922E68928ED}"/>
              </a:ext>
            </a:extLst>
          </p:cNvPr>
          <p:cNvSpPr txBox="1"/>
          <p:nvPr/>
        </p:nvSpPr>
        <p:spPr>
          <a:xfrm>
            <a:off x="6096000" y="6009129"/>
            <a:ext cx="26810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800" b="0" i="0" u="none" strike="noStrike" baseline="0" dirty="0">
                <a:solidFill>
                  <a:srgbClr val="2E2B1F"/>
                </a:solidFill>
                <a:latin typeface="Calibri" panose="020F0502020204030204" pitchFamily="34" charset="0"/>
              </a:rPr>
              <a:t>Éter metílico (C₂H₆O)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7551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8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4E00AA-C164-5DE4-9A88-04E28D864573}"/>
              </a:ext>
            </a:extLst>
          </p:cNvPr>
          <p:cNvSpPr txBox="1"/>
          <p:nvPr/>
        </p:nvSpPr>
        <p:spPr>
          <a:xfrm>
            <a:off x="3660076" y="309284"/>
            <a:ext cx="4871847" cy="1015663"/>
          </a:xfrm>
          <a:prstGeom prst="rect">
            <a:avLst/>
          </a:prstGeom>
          <a:solidFill>
            <a:srgbClr val="6AEE62"/>
          </a:solidFill>
        </p:spPr>
        <p:txBody>
          <a:bodyPr wrap="none" rtlCol="0">
            <a:spAutoFit/>
          </a:bodyPr>
          <a:lstStyle/>
          <a:p>
            <a:r>
              <a:rPr lang="pt-BR" sz="6000" dirty="0">
                <a:latin typeface="Agency FB" panose="020B0503020202020204" pitchFamily="34" charset="0"/>
              </a:rPr>
              <a:t>ISOMERIA ESPACIAL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89267B-538F-7EDD-5979-2908F07FF56D}"/>
              </a:ext>
            </a:extLst>
          </p:cNvPr>
          <p:cNvSpPr/>
          <p:nvPr/>
        </p:nvSpPr>
        <p:spPr>
          <a:xfrm>
            <a:off x="127819" y="158458"/>
            <a:ext cx="216310" cy="65410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C3545B-DC39-FB5C-13BF-3BFE6D8BB42D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9" name="Forma em L 8">
            <a:extLst>
              <a:ext uri="{FF2B5EF4-FFF2-40B4-BE49-F238E27FC236}">
                <a16:creationId xmlns:a16="http://schemas.microsoft.com/office/drawing/2014/main" id="{FAC8B037-067E-BED1-4D7B-471CE4851CCB}"/>
              </a:ext>
            </a:extLst>
          </p:cNvPr>
          <p:cNvSpPr/>
          <p:nvPr/>
        </p:nvSpPr>
        <p:spPr>
          <a:xfrm rot="10800000">
            <a:off x="10618839" y="46044"/>
            <a:ext cx="1522486" cy="2992123"/>
          </a:xfrm>
          <a:prstGeom prst="corner">
            <a:avLst>
              <a:gd name="adj1" fmla="val 14470"/>
              <a:gd name="adj2" fmla="val 16225"/>
            </a:avLst>
          </a:prstGeom>
          <a:solidFill>
            <a:srgbClr val="CC33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DC6549-B848-9543-AC85-9DC8AC328263}"/>
              </a:ext>
            </a:extLst>
          </p:cNvPr>
          <p:cNvSpPr txBox="1"/>
          <p:nvPr/>
        </p:nvSpPr>
        <p:spPr>
          <a:xfrm>
            <a:off x="5691442" y="1717085"/>
            <a:ext cx="4621740" cy="553998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r>
              <a:rPr lang="pt-BR" sz="3000" b="1" i="0" u="none" strike="noStrike" baseline="0" dirty="0">
                <a:latin typeface="Agency FB" panose="020B0503020202020204" pitchFamily="34" charset="0"/>
              </a:rPr>
              <a:t>ISOMERIA GEOMÉTRICA (</a:t>
            </a:r>
            <a:r>
              <a:rPr lang="pt-BR" sz="3000" b="1" i="0" u="none" strike="noStrike" baseline="0" dirty="0" err="1">
                <a:latin typeface="Agency FB" panose="020B0503020202020204" pitchFamily="34" charset="0"/>
              </a:rPr>
              <a:t>cis-trans</a:t>
            </a:r>
            <a:r>
              <a:rPr lang="pt-BR" sz="3000" b="1" i="0" u="none" strike="noStrike" baseline="0" dirty="0">
                <a:latin typeface="Agency FB" panose="020B0503020202020204" pitchFamily="34" charset="0"/>
              </a:rPr>
              <a:t>) </a:t>
            </a:r>
            <a:endParaRPr lang="pt-BR" sz="3000" dirty="0">
              <a:latin typeface="Agency FB" panose="020B0503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9835444-C991-F06F-01CC-BC3FB502A916}"/>
              </a:ext>
            </a:extLst>
          </p:cNvPr>
          <p:cNvSpPr txBox="1"/>
          <p:nvPr/>
        </p:nvSpPr>
        <p:spPr>
          <a:xfrm>
            <a:off x="5557125" y="2603850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A isomeria geométrica ocorre devido à diferente disposição espacial dos átomos em cadeias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insaturadas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ou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cíclicas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. </a:t>
            </a:r>
          </a:p>
          <a:p>
            <a:endParaRPr lang="pt-BR" sz="2000" b="0" i="0" u="none" strike="noStrike" baseline="0" dirty="0">
              <a:latin typeface="Abadi Extra Light" panose="020B02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Isômeros geométricos apresentam fórmulas estruturais planas idênticas, mas diferentes propriedades físicas. </a:t>
            </a:r>
          </a:p>
        </p:txBody>
      </p:sp>
      <p:pic>
        <p:nvPicPr>
          <p:cNvPr id="11266" name="Picture 2" descr="Isomeria geométrica: quando ocorre, tipos, exemplos - Manual da Química">
            <a:extLst>
              <a:ext uri="{FF2B5EF4-FFF2-40B4-BE49-F238E27FC236}">
                <a16:creationId xmlns:a16="http://schemas.microsoft.com/office/drawing/2014/main" id="{F7CCA1E0-BB76-C161-648B-EF7903AE9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5" y="4542842"/>
            <a:ext cx="5270438" cy="188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someria geométrica - Química - InfoEscola">
            <a:extLst>
              <a:ext uri="{FF2B5EF4-FFF2-40B4-BE49-F238E27FC236}">
                <a16:creationId xmlns:a16="http://schemas.microsoft.com/office/drawing/2014/main" id="{58BC778F-D5AC-5D89-1896-867D18932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51" y="4828889"/>
            <a:ext cx="32766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someria geométrica ou cis-trans. Isomeria geométrica cis-trans">
            <a:extLst>
              <a:ext uri="{FF2B5EF4-FFF2-40B4-BE49-F238E27FC236}">
                <a16:creationId xmlns:a16="http://schemas.microsoft.com/office/drawing/2014/main" id="{2C93640C-C8AA-B53B-7414-89101BD8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" y="1372635"/>
            <a:ext cx="2065046" cy="2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951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4E00AA-C164-5DE4-9A88-04E28D864573}"/>
              </a:ext>
            </a:extLst>
          </p:cNvPr>
          <p:cNvSpPr txBox="1"/>
          <p:nvPr/>
        </p:nvSpPr>
        <p:spPr>
          <a:xfrm>
            <a:off x="3660076" y="305154"/>
            <a:ext cx="4871847" cy="1015663"/>
          </a:xfrm>
          <a:prstGeom prst="rect">
            <a:avLst/>
          </a:prstGeom>
          <a:solidFill>
            <a:srgbClr val="6AEE62"/>
          </a:solidFill>
        </p:spPr>
        <p:txBody>
          <a:bodyPr wrap="none" rtlCol="0">
            <a:spAutoFit/>
          </a:bodyPr>
          <a:lstStyle/>
          <a:p>
            <a:r>
              <a:rPr lang="pt-BR" sz="6000" dirty="0">
                <a:latin typeface="Agency FB" panose="020B0503020202020204" pitchFamily="34" charset="0"/>
              </a:rPr>
              <a:t>ISOMERIA ESPACIAL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89267B-538F-7EDD-5979-2908F07FF56D}"/>
              </a:ext>
            </a:extLst>
          </p:cNvPr>
          <p:cNvSpPr/>
          <p:nvPr/>
        </p:nvSpPr>
        <p:spPr>
          <a:xfrm>
            <a:off x="127819" y="158458"/>
            <a:ext cx="216310" cy="65410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C3545B-DC39-FB5C-13BF-3BFE6D8BB42D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9" name="Forma em L 8">
            <a:extLst>
              <a:ext uri="{FF2B5EF4-FFF2-40B4-BE49-F238E27FC236}">
                <a16:creationId xmlns:a16="http://schemas.microsoft.com/office/drawing/2014/main" id="{FAC8B037-067E-BED1-4D7B-471CE4851CCB}"/>
              </a:ext>
            </a:extLst>
          </p:cNvPr>
          <p:cNvSpPr/>
          <p:nvPr/>
        </p:nvSpPr>
        <p:spPr>
          <a:xfrm rot="10800000">
            <a:off x="10618839" y="46044"/>
            <a:ext cx="1522486" cy="2992123"/>
          </a:xfrm>
          <a:prstGeom prst="corner">
            <a:avLst>
              <a:gd name="adj1" fmla="val 14470"/>
              <a:gd name="adj2" fmla="val 16225"/>
            </a:avLst>
          </a:prstGeom>
          <a:solidFill>
            <a:srgbClr val="CC33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DC6549-B848-9543-AC85-9DC8AC328263}"/>
              </a:ext>
            </a:extLst>
          </p:cNvPr>
          <p:cNvSpPr txBox="1"/>
          <p:nvPr/>
        </p:nvSpPr>
        <p:spPr>
          <a:xfrm>
            <a:off x="5691442" y="1717085"/>
            <a:ext cx="4621740" cy="553998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r>
              <a:rPr lang="pt-BR" sz="3000" b="1" i="0" u="none" strike="noStrike" baseline="0" dirty="0">
                <a:latin typeface="Agency FB" panose="020B0503020202020204" pitchFamily="34" charset="0"/>
              </a:rPr>
              <a:t>ISOMERIA GEOMÉTRICA (</a:t>
            </a:r>
            <a:r>
              <a:rPr lang="pt-BR" sz="3000" b="1" i="0" u="none" strike="noStrike" baseline="0" dirty="0" err="1">
                <a:latin typeface="Agency FB" panose="020B0503020202020204" pitchFamily="34" charset="0"/>
              </a:rPr>
              <a:t>cis-trans</a:t>
            </a:r>
            <a:r>
              <a:rPr lang="pt-BR" sz="3000" b="1" i="0" u="none" strike="noStrike" baseline="0" dirty="0">
                <a:latin typeface="Agency FB" panose="020B0503020202020204" pitchFamily="34" charset="0"/>
              </a:rPr>
              <a:t>) </a:t>
            </a:r>
            <a:endParaRPr lang="pt-BR" sz="3000" dirty="0">
              <a:latin typeface="Agency FB" panose="020B0503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87CD26-330B-348E-6A78-5EE9BAF1DFB1}"/>
              </a:ext>
            </a:extLst>
          </p:cNvPr>
          <p:cNvSpPr txBox="1"/>
          <p:nvPr/>
        </p:nvSpPr>
        <p:spPr>
          <a:xfrm>
            <a:off x="5486507" y="2595591"/>
            <a:ext cx="53947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Compostos cíclicos substituídos podem apresentar </a:t>
            </a:r>
          </a:p>
          <a:p>
            <a:pPr algn="just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isômeros conforme ilustrado para as moléculas do </a:t>
            </a:r>
          </a:p>
          <a:p>
            <a:pPr algn="just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1,2-dimetilciclopropano: 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3C31050-13F8-25FE-E261-86374E4A7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191" y="4145257"/>
            <a:ext cx="5203065" cy="2015544"/>
          </a:xfrm>
          <a:prstGeom prst="rect">
            <a:avLst/>
          </a:prstGeom>
        </p:spPr>
      </p:pic>
      <p:pic>
        <p:nvPicPr>
          <p:cNvPr id="12292" name="Picture 4" descr="Isomeria Geométrica: o que é Cis e Trans + Exemplos">
            <a:extLst>
              <a:ext uri="{FF2B5EF4-FFF2-40B4-BE49-F238E27FC236}">
                <a16:creationId xmlns:a16="http://schemas.microsoft.com/office/drawing/2014/main" id="{38BFCB85-36AF-FFC2-F532-AB5D976B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2" y="3515793"/>
            <a:ext cx="4208488" cy="2332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someria geométrica ou cis-trans. Isomeria geométrica cis-trans">
            <a:extLst>
              <a:ext uri="{FF2B5EF4-FFF2-40B4-BE49-F238E27FC236}">
                <a16:creationId xmlns:a16="http://schemas.microsoft.com/office/drawing/2014/main" id="{BB23C491-F37F-5004-F71F-EDBE99A8B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95" y="1100581"/>
            <a:ext cx="2065046" cy="2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4676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4E00AA-C164-5DE4-9A88-04E28D864573}"/>
              </a:ext>
            </a:extLst>
          </p:cNvPr>
          <p:cNvSpPr txBox="1"/>
          <p:nvPr/>
        </p:nvSpPr>
        <p:spPr>
          <a:xfrm>
            <a:off x="3435453" y="230878"/>
            <a:ext cx="4871847" cy="1015663"/>
          </a:xfrm>
          <a:prstGeom prst="rect">
            <a:avLst/>
          </a:prstGeom>
          <a:solidFill>
            <a:srgbClr val="6AEE62"/>
          </a:solidFill>
        </p:spPr>
        <p:txBody>
          <a:bodyPr wrap="none" rtlCol="0">
            <a:spAutoFit/>
          </a:bodyPr>
          <a:lstStyle/>
          <a:p>
            <a:r>
              <a:rPr lang="pt-BR" sz="6000" dirty="0">
                <a:latin typeface="Agency FB" panose="020B0503020202020204" pitchFamily="34" charset="0"/>
              </a:rPr>
              <a:t>ISOMERIA ESPACIAL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89267B-538F-7EDD-5979-2908F07FF56D}"/>
              </a:ext>
            </a:extLst>
          </p:cNvPr>
          <p:cNvSpPr/>
          <p:nvPr/>
        </p:nvSpPr>
        <p:spPr>
          <a:xfrm>
            <a:off x="127819" y="158458"/>
            <a:ext cx="216310" cy="65410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C3545B-DC39-FB5C-13BF-3BFE6D8BB42D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9" name="Forma em L 8">
            <a:extLst>
              <a:ext uri="{FF2B5EF4-FFF2-40B4-BE49-F238E27FC236}">
                <a16:creationId xmlns:a16="http://schemas.microsoft.com/office/drawing/2014/main" id="{FAC8B037-067E-BED1-4D7B-471CE4851CCB}"/>
              </a:ext>
            </a:extLst>
          </p:cNvPr>
          <p:cNvSpPr/>
          <p:nvPr/>
        </p:nvSpPr>
        <p:spPr>
          <a:xfrm rot="10800000">
            <a:off x="10618839" y="46044"/>
            <a:ext cx="1522486" cy="2992123"/>
          </a:xfrm>
          <a:prstGeom prst="corner">
            <a:avLst>
              <a:gd name="adj1" fmla="val 14470"/>
              <a:gd name="adj2" fmla="val 16225"/>
            </a:avLst>
          </a:prstGeom>
          <a:solidFill>
            <a:srgbClr val="CC33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DC6549-B848-9543-AC85-9DC8AC328263}"/>
              </a:ext>
            </a:extLst>
          </p:cNvPr>
          <p:cNvSpPr txBox="1"/>
          <p:nvPr/>
        </p:nvSpPr>
        <p:spPr>
          <a:xfrm>
            <a:off x="5691442" y="1717085"/>
            <a:ext cx="4621740" cy="553998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r>
              <a:rPr lang="pt-BR" sz="3000" b="1" i="0" u="none" strike="noStrike" baseline="0" dirty="0">
                <a:latin typeface="Agency FB" panose="020B0503020202020204" pitchFamily="34" charset="0"/>
              </a:rPr>
              <a:t>ISOMERIA GEOMÉTRICA (</a:t>
            </a:r>
            <a:r>
              <a:rPr lang="pt-BR" sz="3000" b="1" i="0" u="none" strike="noStrike" baseline="0" dirty="0" err="1">
                <a:latin typeface="Agency FB" panose="020B0503020202020204" pitchFamily="34" charset="0"/>
              </a:rPr>
              <a:t>cis-trans</a:t>
            </a:r>
            <a:r>
              <a:rPr lang="pt-BR" sz="3000" b="1" i="0" u="none" strike="noStrike" baseline="0" dirty="0">
                <a:latin typeface="Agency FB" panose="020B0503020202020204" pitchFamily="34" charset="0"/>
              </a:rPr>
              <a:t>) </a:t>
            </a:r>
            <a:endParaRPr lang="pt-BR" sz="3000" dirty="0">
              <a:latin typeface="Agency FB" panose="020B0503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3C31050-13F8-25FE-E261-86374E4A7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312" y="3654187"/>
            <a:ext cx="5203065" cy="201554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366B24B-6983-D291-C36B-FEB25920B82B}"/>
              </a:ext>
            </a:extLst>
          </p:cNvPr>
          <p:cNvSpPr txBox="1"/>
          <p:nvPr/>
        </p:nvSpPr>
        <p:spPr>
          <a:xfrm>
            <a:off x="5672916" y="2598646"/>
            <a:ext cx="6096000" cy="3477875"/>
          </a:xfrm>
          <a:prstGeom prst="rect">
            <a:avLst/>
          </a:prstGeom>
          <a:noFill/>
          <a:ln w="28575">
            <a:solidFill>
              <a:srgbClr val="CC33FD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No </a:t>
            </a:r>
            <a:r>
              <a:rPr lang="pt-BR" sz="2000" b="1" i="1" u="none" strike="noStrike" baseline="0" dirty="0">
                <a:latin typeface="Abadi Extra Light" panose="020B0204020104020204" pitchFamily="34" charset="0"/>
              </a:rPr>
              <a:t>composto A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os dois grupos metila encontram-se em um mesmo lado de um plano que passa pelos átomos de carbono do anel. Nesse caso, deve ser usado o prefixo </a:t>
            </a:r>
            <a:r>
              <a:rPr lang="pt-BR" sz="2000" b="1" i="1" u="none" strike="noStrike" baseline="0" dirty="0">
                <a:latin typeface="Abadi Extra Light" panose="020B0204020104020204" pitchFamily="34" charset="0"/>
              </a:rPr>
              <a:t>cis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antes do nome do composto e seu </a:t>
            </a:r>
            <a:r>
              <a:rPr lang="pt-BR" sz="2000" b="1" i="1" u="none" strike="noStrike" baseline="0" dirty="0">
                <a:latin typeface="Abadi Extra Light" panose="020B0204020104020204" pitchFamily="34" charset="0"/>
              </a:rPr>
              <a:t>nome completo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será: </a:t>
            </a:r>
            <a:r>
              <a:rPr lang="pt-BR" sz="2000" b="1" i="1" u="none" strike="noStrike" baseline="0" dirty="0">
                <a:latin typeface="Abadi Extra Light" panose="020B0204020104020204" pitchFamily="34" charset="0"/>
              </a:rPr>
              <a:t>cis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-1,2-dimetilciclopropano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. </a:t>
            </a:r>
          </a:p>
          <a:p>
            <a:pPr algn="just"/>
            <a:endParaRPr lang="pt-BR" sz="2000" b="0" i="0" u="none" strike="noStrike" baseline="0" dirty="0">
              <a:latin typeface="Abadi Extra Light" panose="020B0204020104020204" pitchFamily="34" charset="0"/>
            </a:endParaRPr>
          </a:p>
          <a:p>
            <a:pPr algn="just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No </a:t>
            </a:r>
            <a:r>
              <a:rPr lang="pt-BR" sz="2000" b="1" i="1" u="none" strike="noStrike" baseline="0" dirty="0">
                <a:latin typeface="Abadi Extra Light" panose="020B0204020104020204" pitchFamily="34" charset="0"/>
              </a:rPr>
              <a:t>composto B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os dois grupos metila encontram-se em lados opostos do plano que passa pelos átomos de carbono do anel, usando-se, nesse caso, o prefixo </a:t>
            </a:r>
            <a:r>
              <a:rPr lang="pt-BR" sz="2000" b="1" i="1" u="none" strike="noStrike" baseline="0" dirty="0">
                <a:latin typeface="Abadi Extra Light" panose="020B0204020104020204" pitchFamily="34" charset="0"/>
              </a:rPr>
              <a:t>trans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para designar tal isômero. Seu nome completo é, portanto: </a:t>
            </a:r>
            <a:r>
              <a:rPr lang="pt-BR" sz="2000" b="1" i="1" u="none" strike="noStrike" baseline="0" dirty="0">
                <a:latin typeface="Abadi Extra Light" panose="020B0204020104020204" pitchFamily="34" charset="0"/>
              </a:rPr>
              <a:t>trans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-1,2-dimetilciclopropano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. </a:t>
            </a:r>
          </a:p>
        </p:txBody>
      </p:sp>
      <p:pic>
        <p:nvPicPr>
          <p:cNvPr id="11" name="Picture 4" descr="Isomeria geométrica ou cis-trans. Isomeria geométrica cis-trans">
            <a:extLst>
              <a:ext uri="{FF2B5EF4-FFF2-40B4-BE49-F238E27FC236}">
                <a16:creationId xmlns:a16="http://schemas.microsoft.com/office/drawing/2014/main" id="{23F49BA7-66BE-69CB-F498-D5166F6E0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6" y="206037"/>
            <a:ext cx="2065046" cy="2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774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4E00AA-C164-5DE4-9A88-04E28D864573}"/>
              </a:ext>
            </a:extLst>
          </p:cNvPr>
          <p:cNvSpPr txBox="1"/>
          <p:nvPr/>
        </p:nvSpPr>
        <p:spPr>
          <a:xfrm>
            <a:off x="3660076" y="286019"/>
            <a:ext cx="4871847" cy="1015663"/>
          </a:xfrm>
          <a:prstGeom prst="rect">
            <a:avLst/>
          </a:prstGeom>
          <a:solidFill>
            <a:srgbClr val="6AEE62"/>
          </a:solidFill>
        </p:spPr>
        <p:txBody>
          <a:bodyPr wrap="none" rtlCol="0">
            <a:spAutoFit/>
          </a:bodyPr>
          <a:lstStyle/>
          <a:p>
            <a:r>
              <a:rPr lang="pt-BR" sz="6000" dirty="0">
                <a:latin typeface="Agency FB" panose="020B0503020202020204" pitchFamily="34" charset="0"/>
              </a:rPr>
              <a:t>ISOMERIA ESPACIAL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89267B-538F-7EDD-5979-2908F07FF56D}"/>
              </a:ext>
            </a:extLst>
          </p:cNvPr>
          <p:cNvSpPr/>
          <p:nvPr/>
        </p:nvSpPr>
        <p:spPr>
          <a:xfrm>
            <a:off x="127819" y="158458"/>
            <a:ext cx="216310" cy="65410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C3545B-DC39-FB5C-13BF-3BFE6D8BB42D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9" name="Forma em L 8">
            <a:extLst>
              <a:ext uri="{FF2B5EF4-FFF2-40B4-BE49-F238E27FC236}">
                <a16:creationId xmlns:a16="http://schemas.microsoft.com/office/drawing/2014/main" id="{FAC8B037-067E-BED1-4D7B-471CE4851CCB}"/>
              </a:ext>
            </a:extLst>
          </p:cNvPr>
          <p:cNvSpPr/>
          <p:nvPr/>
        </p:nvSpPr>
        <p:spPr>
          <a:xfrm rot="10800000">
            <a:off x="10618839" y="46044"/>
            <a:ext cx="1522486" cy="2992123"/>
          </a:xfrm>
          <a:prstGeom prst="corner">
            <a:avLst>
              <a:gd name="adj1" fmla="val 14470"/>
              <a:gd name="adj2" fmla="val 16225"/>
            </a:avLst>
          </a:prstGeom>
          <a:solidFill>
            <a:srgbClr val="CC33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DC6549-B848-9543-AC85-9DC8AC328263}"/>
              </a:ext>
            </a:extLst>
          </p:cNvPr>
          <p:cNvSpPr txBox="1"/>
          <p:nvPr/>
        </p:nvSpPr>
        <p:spPr>
          <a:xfrm>
            <a:off x="5691442" y="1717085"/>
            <a:ext cx="4621740" cy="553998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r>
              <a:rPr lang="pt-BR" sz="3000" b="1" i="0" u="none" strike="noStrike" baseline="0" dirty="0">
                <a:latin typeface="Agency FB" panose="020B0503020202020204" pitchFamily="34" charset="0"/>
              </a:rPr>
              <a:t>ISOMERIA GEOMÉTRICA (</a:t>
            </a:r>
            <a:r>
              <a:rPr lang="pt-BR" sz="3000" b="1" i="0" u="none" strike="noStrike" baseline="0" dirty="0" err="1">
                <a:latin typeface="Agency FB" panose="020B0503020202020204" pitchFamily="34" charset="0"/>
              </a:rPr>
              <a:t>cis-trans</a:t>
            </a:r>
            <a:r>
              <a:rPr lang="pt-BR" sz="3000" b="1" i="0" u="none" strike="noStrike" baseline="0" dirty="0">
                <a:latin typeface="Agency FB" panose="020B0503020202020204" pitchFamily="34" charset="0"/>
              </a:rPr>
              <a:t>) </a:t>
            </a:r>
            <a:endParaRPr lang="pt-BR" sz="3000" dirty="0">
              <a:latin typeface="Agency FB" panose="020B0503020202020204" pitchFamily="34" charset="0"/>
            </a:endParaRPr>
          </a:p>
        </p:txBody>
      </p:sp>
      <p:pic>
        <p:nvPicPr>
          <p:cNvPr id="12" name="Imagem 11" descr="Diagrama, Esquemático&#10;&#10;Descrição gerada automaticamente">
            <a:extLst>
              <a:ext uri="{FF2B5EF4-FFF2-40B4-BE49-F238E27FC236}">
                <a16:creationId xmlns:a16="http://schemas.microsoft.com/office/drawing/2014/main" id="{48EEF645-ECB6-6154-DAEE-BB28E7EA6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820" y="2449808"/>
            <a:ext cx="6901243" cy="4144953"/>
          </a:xfrm>
          <a:prstGeom prst="rect">
            <a:avLst/>
          </a:prstGeom>
        </p:spPr>
      </p:pic>
      <p:pic>
        <p:nvPicPr>
          <p:cNvPr id="13" name="Picture 4" descr="Isomeria geométrica ou cis-trans. Isomeria geométrica cis-trans">
            <a:extLst>
              <a:ext uri="{FF2B5EF4-FFF2-40B4-BE49-F238E27FC236}">
                <a16:creationId xmlns:a16="http://schemas.microsoft.com/office/drawing/2014/main" id="{7A11E068-DC97-05BD-A60E-635039A33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" y="206037"/>
            <a:ext cx="2065046" cy="2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06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4E00AA-C164-5DE4-9A88-04E28D864573}"/>
              </a:ext>
            </a:extLst>
          </p:cNvPr>
          <p:cNvSpPr txBox="1"/>
          <p:nvPr/>
        </p:nvSpPr>
        <p:spPr>
          <a:xfrm>
            <a:off x="3660076" y="169087"/>
            <a:ext cx="4871847" cy="1015663"/>
          </a:xfrm>
          <a:prstGeom prst="rect">
            <a:avLst/>
          </a:prstGeom>
          <a:solidFill>
            <a:srgbClr val="6AEE62"/>
          </a:solidFill>
        </p:spPr>
        <p:txBody>
          <a:bodyPr wrap="none" rtlCol="0">
            <a:spAutoFit/>
          </a:bodyPr>
          <a:lstStyle/>
          <a:p>
            <a:r>
              <a:rPr lang="pt-BR" sz="6000" dirty="0">
                <a:latin typeface="Agency FB" panose="020B0503020202020204" pitchFamily="34" charset="0"/>
              </a:rPr>
              <a:t>ISOMERIA ESPACIAL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89267B-538F-7EDD-5979-2908F07FF56D}"/>
              </a:ext>
            </a:extLst>
          </p:cNvPr>
          <p:cNvSpPr/>
          <p:nvPr/>
        </p:nvSpPr>
        <p:spPr>
          <a:xfrm>
            <a:off x="127819" y="158458"/>
            <a:ext cx="216310" cy="65410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C3545B-DC39-FB5C-13BF-3BFE6D8BB42D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9" name="Forma em L 8">
            <a:extLst>
              <a:ext uri="{FF2B5EF4-FFF2-40B4-BE49-F238E27FC236}">
                <a16:creationId xmlns:a16="http://schemas.microsoft.com/office/drawing/2014/main" id="{FAC8B037-067E-BED1-4D7B-471CE4851CCB}"/>
              </a:ext>
            </a:extLst>
          </p:cNvPr>
          <p:cNvSpPr/>
          <p:nvPr/>
        </p:nvSpPr>
        <p:spPr>
          <a:xfrm rot="10800000">
            <a:off x="10618839" y="46044"/>
            <a:ext cx="1522486" cy="2992123"/>
          </a:xfrm>
          <a:prstGeom prst="corner">
            <a:avLst>
              <a:gd name="adj1" fmla="val 14470"/>
              <a:gd name="adj2" fmla="val 16225"/>
            </a:avLst>
          </a:prstGeom>
          <a:solidFill>
            <a:srgbClr val="CC33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DC6549-B848-9543-AC85-9DC8AC328263}"/>
              </a:ext>
            </a:extLst>
          </p:cNvPr>
          <p:cNvSpPr txBox="1"/>
          <p:nvPr/>
        </p:nvSpPr>
        <p:spPr>
          <a:xfrm>
            <a:off x="5691442" y="1717085"/>
            <a:ext cx="4621740" cy="553998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r>
              <a:rPr lang="pt-BR" sz="3000" b="1" i="0" u="none" strike="noStrike" baseline="0" dirty="0">
                <a:latin typeface="Agency FB" panose="020B0503020202020204" pitchFamily="34" charset="0"/>
              </a:rPr>
              <a:t>ISOMERIA GEOMÉTRICA (</a:t>
            </a:r>
            <a:r>
              <a:rPr lang="pt-BR" sz="3000" b="1" i="0" u="none" strike="noStrike" baseline="0" dirty="0" err="1">
                <a:latin typeface="Agency FB" panose="020B0503020202020204" pitchFamily="34" charset="0"/>
              </a:rPr>
              <a:t>cis-trans</a:t>
            </a:r>
            <a:r>
              <a:rPr lang="pt-BR" sz="3000" b="1" i="0" u="none" strike="noStrike" baseline="0" dirty="0">
                <a:latin typeface="Agency FB" panose="020B0503020202020204" pitchFamily="34" charset="0"/>
              </a:rPr>
              <a:t>) </a:t>
            </a:r>
            <a:endParaRPr lang="pt-BR" sz="3000" dirty="0">
              <a:latin typeface="Agency FB" panose="020B0503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FF2D4BF-97F6-2DD8-584F-9DC82E27B243}"/>
              </a:ext>
            </a:extLst>
          </p:cNvPr>
          <p:cNvSpPr txBox="1"/>
          <p:nvPr/>
        </p:nvSpPr>
        <p:spPr>
          <a:xfrm>
            <a:off x="5367259" y="2395046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Para que uma dada fórmula estrutural plana permita a existência de isômeros geométricos, é necessário, além da presença de uma ligação dupla, que cada um dos carbonos da dupla apresente dois ligantes diferentes entre si. </a:t>
            </a:r>
          </a:p>
        </p:txBody>
      </p:sp>
      <p:pic>
        <p:nvPicPr>
          <p:cNvPr id="13" name="Imagem 12" descr="Texto&#10;&#10;Descrição gerada automaticamente">
            <a:extLst>
              <a:ext uri="{FF2B5EF4-FFF2-40B4-BE49-F238E27FC236}">
                <a16:creationId xmlns:a16="http://schemas.microsoft.com/office/drawing/2014/main" id="{CF6A365A-9C16-D05C-EE42-A1A610C66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09" y="4005494"/>
            <a:ext cx="7430144" cy="2598645"/>
          </a:xfrm>
          <a:prstGeom prst="rect">
            <a:avLst/>
          </a:prstGeom>
        </p:spPr>
      </p:pic>
      <p:pic>
        <p:nvPicPr>
          <p:cNvPr id="14" name="Picture 4" descr="Isomeria geométrica ou cis-trans. Isomeria geométrica cis-trans">
            <a:extLst>
              <a:ext uri="{FF2B5EF4-FFF2-40B4-BE49-F238E27FC236}">
                <a16:creationId xmlns:a16="http://schemas.microsoft.com/office/drawing/2014/main" id="{66B85085-FB43-FB98-763B-67BAEE798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6" y="206037"/>
            <a:ext cx="2065046" cy="2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07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4E00AA-C164-5DE4-9A88-04E28D864573}"/>
              </a:ext>
            </a:extLst>
          </p:cNvPr>
          <p:cNvSpPr txBox="1"/>
          <p:nvPr/>
        </p:nvSpPr>
        <p:spPr>
          <a:xfrm>
            <a:off x="3660076" y="426456"/>
            <a:ext cx="4871847" cy="1015663"/>
          </a:xfrm>
          <a:prstGeom prst="rect">
            <a:avLst/>
          </a:prstGeom>
          <a:solidFill>
            <a:srgbClr val="6AEE62"/>
          </a:solidFill>
        </p:spPr>
        <p:txBody>
          <a:bodyPr wrap="none" rtlCol="0">
            <a:spAutoFit/>
          </a:bodyPr>
          <a:lstStyle/>
          <a:p>
            <a:r>
              <a:rPr lang="pt-BR" sz="6000" dirty="0">
                <a:latin typeface="Agency FB" panose="020B0503020202020204" pitchFamily="34" charset="0"/>
              </a:rPr>
              <a:t>ISOMERIA ESPACIAL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89267B-538F-7EDD-5979-2908F07FF56D}"/>
              </a:ext>
            </a:extLst>
          </p:cNvPr>
          <p:cNvSpPr/>
          <p:nvPr/>
        </p:nvSpPr>
        <p:spPr>
          <a:xfrm>
            <a:off x="127819" y="158458"/>
            <a:ext cx="216310" cy="65410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C3545B-DC39-FB5C-13BF-3BFE6D8BB42D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9" name="Forma em L 8">
            <a:extLst>
              <a:ext uri="{FF2B5EF4-FFF2-40B4-BE49-F238E27FC236}">
                <a16:creationId xmlns:a16="http://schemas.microsoft.com/office/drawing/2014/main" id="{FAC8B037-067E-BED1-4D7B-471CE4851CCB}"/>
              </a:ext>
            </a:extLst>
          </p:cNvPr>
          <p:cNvSpPr/>
          <p:nvPr/>
        </p:nvSpPr>
        <p:spPr>
          <a:xfrm rot="10800000">
            <a:off x="10618839" y="46044"/>
            <a:ext cx="1522486" cy="2992123"/>
          </a:xfrm>
          <a:prstGeom prst="corner">
            <a:avLst>
              <a:gd name="adj1" fmla="val 14470"/>
              <a:gd name="adj2" fmla="val 16225"/>
            </a:avLst>
          </a:prstGeom>
          <a:solidFill>
            <a:srgbClr val="CC33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DC6549-B848-9543-AC85-9DC8AC328263}"/>
              </a:ext>
            </a:extLst>
          </p:cNvPr>
          <p:cNvSpPr txBox="1"/>
          <p:nvPr/>
        </p:nvSpPr>
        <p:spPr>
          <a:xfrm>
            <a:off x="5691442" y="1717085"/>
            <a:ext cx="4621740" cy="553998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r>
              <a:rPr lang="pt-BR" sz="3000" b="1" i="0" u="none" strike="noStrike" baseline="0" dirty="0">
                <a:latin typeface="Agency FB" panose="020B0503020202020204" pitchFamily="34" charset="0"/>
              </a:rPr>
              <a:t>ISOMERIA GEOMÉTRICA (</a:t>
            </a:r>
            <a:r>
              <a:rPr lang="pt-BR" sz="3000" b="1" i="0" u="none" strike="noStrike" baseline="0" dirty="0" err="1">
                <a:latin typeface="Agency FB" panose="020B0503020202020204" pitchFamily="34" charset="0"/>
              </a:rPr>
              <a:t>cis-trans</a:t>
            </a:r>
            <a:r>
              <a:rPr lang="pt-BR" sz="3000" b="1" i="0" u="none" strike="noStrike" baseline="0" dirty="0">
                <a:latin typeface="Agency FB" panose="020B0503020202020204" pitchFamily="34" charset="0"/>
              </a:rPr>
              <a:t>) </a:t>
            </a:r>
            <a:endParaRPr lang="pt-BR" sz="3000" dirty="0">
              <a:latin typeface="Agency FB" panose="020B0503020202020204" pitchFamily="34" charset="0"/>
            </a:endParaRPr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6EE53F1D-C3E4-1C45-EDC5-6C3063411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837" y="2821015"/>
            <a:ext cx="7784659" cy="3878527"/>
          </a:xfrm>
          <a:prstGeom prst="rect">
            <a:avLst/>
          </a:prstGeom>
        </p:spPr>
      </p:pic>
      <p:pic>
        <p:nvPicPr>
          <p:cNvPr id="8" name="Picture 4" descr="Isomeria geométrica ou cis-trans. Isomeria geométrica cis-trans">
            <a:extLst>
              <a:ext uri="{FF2B5EF4-FFF2-40B4-BE49-F238E27FC236}">
                <a16:creationId xmlns:a16="http://schemas.microsoft.com/office/drawing/2014/main" id="{243B85F2-DE75-1D8E-8B22-B5251AB5D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96" y="158458"/>
            <a:ext cx="2065046" cy="2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2038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5B0FB56-D4EB-557E-B241-0DF35DF82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31" y="3243248"/>
            <a:ext cx="5587534" cy="18970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C4E00AA-C164-5DE4-9A88-04E28D864573}"/>
              </a:ext>
            </a:extLst>
          </p:cNvPr>
          <p:cNvSpPr txBox="1"/>
          <p:nvPr/>
        </p:nvSpPr>
        <p:spPr>
          <a:xfrm>
            <a:off x="3660076" y="230902"/>
            <a:ext cx="4871847" cy="1015663"/>
          </a:xfrm>
          <a:prstGeom prst="rect">
            <a:avLst/>
          </a:prstGeom>
          <a:solidFill>
            <a:srgbClr val="6AEE62"/>
          </a:solidFill>
        </p:spPr>
        <p:txBody>
          <a:bodyPr wrap="none" rtlCol="0">
            <a:spAutoFit/>
          </a:bodyPr>
          <a:lstStyle/>
          <a:p>
            <a:r>
              <a:rPr lang="pt-BR" sz="6000" dirty="0">
                <a:latin typeface="Agency FB" panose="020B0503020202020204" pitchFamily="34" charset="0"/>
              </a:rPr>
              <a:t>ISOMERIA ESPACIAL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89267B-538F-7EDD-5979-2908F07FF56D}"/>
              </a:ext>
            </a:extLst>
          </p:cNvPr>
          <p:cNvSpPr/>
          <p:nvPr/>
        </p:nvSpPr>
        <p:spPr>
          <a:xfrm>
            <a:off x="127819" y="158458"/>
            <a:ext cx="216310" cy="65410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C3545B-DC39-FB5C-13BF-3BFE6D8BB42D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9" name="Forma em L 8">
            <a:extLst>
              <a:ext uri="{FF2B5EF4-FFF2-40B4-BE49-F238E27FC236}">
                <a16:creationId xmlns:a16="http://schemas.microsoft.com/office/drawing/2014/main" id="{FAC8B037-067E-BED1-4D7B-471CE4851CCB}"/>
              </a:ext>
            </a:extLst>
          </p:cNvPr>
          <p:cNvSpPr/>
          <p:nvPr/>
        </p:nvSpPr>
        <p:spPr>
          <a:xfrm rot="10800000">
            <a:off x="10618839" y="46044"/>
            <a:ext cx="1522486" cy="2992123"/>
          </a:xfrm>
          <a:prstGeom prst="corner">
            <a:avLst>
              <a:gd name="adj1" fmla="val 14470"/>
              <a:gd name="adj2" fmla="val 16225"/>
            </a:avLst>
          </a:prstGeom>
          <a:solidFill>
            <a:srgbClr val="CC33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DC6549-B848-9543-AC85-9DC8AC328263}"/>
              </a:ext>
            </a:extLst>
          </p:cNvPr>
          <p:cNvSpPr txBox="1"/>
          <p:nvPr/>
        </p:nvSpPr>
        <p:spPr>
          <a:xfrm>
            <a:off x="779528" y="2504704"/>
            <a:ext cx="4621740" cy="553998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r>
              <a:rPr lang="pt-BR" sz="3000" b="1" i="0" u="none" strike="noStrike" baseline="0" dirty="0">
                <a:latin typeface="Agency FB" panose="020B0503020202020204" pitchFamily="34" charset="0"/>
              </a:rPr>
              <a:t>ISOMERIA GEOMÉTRICA (</a:t>
            </a:r>
            <a:r>
              <a:rPr lang="pt-BR" sz="3000" b="1" i="0" u="none" strike="noStrike" baseline="0" dirty="0" err="1">
                <a:latin typeface="Agency FB" panose="020B0503020202020204" pitchFamily="34" charset="0"/>
              </a:rPr>
              <a:t>cis-trans</a:t>
            </a:r>
            <a:r>
              <a:rPr lang="pt-BR" sz="3000" b="1" i="0" u="none" strike="noStrike" baseline="0" dirty="0">
                <a:latin typeface="Agency FB" panose="020B0503020202020204" pitchFamily="34" charset="0"/>
              </a:rPr>
              <a:t>) </a:t>
            </a:r>
            <a:endParaRPr lang="pt-BR" sz="3000" dirty="0">
              <a:latin typeface="Agency FB" panose="020B0503020202020204" pitchFamily="34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0604EFB-6788-23F9-04DC-78B5AE3BB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99" y="1598231"/>
            <a:ext cx="5786058" cy="4805853"/>
          </a:xfrm>
          <a:prstGeom prst="rect">
            <a:avLst/>
          </a:prstGeom>
        </p:spPr>
      </p:pic>
      <p:pic>
        <p:nvPicPr>
          <p:cNvPr id="12" name="Picture 4" descr="Isomeria geométrica ou cis-trans. Isomeria geométrica cis-trans">
            <a:extLst>
              <a:ext uri="{FF2B5EF4-FFF2-40B4-BE49-F238E27FC236}">
                <a16:creationId xmlns:a16="http://schemas.microsoft.com/office/drawing/2014/main" id="{E8BAAD16-E317-5CD5-423B-DACEBB9BD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12" y="214042"/>
            <a:ext cx="2065046" cy="2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160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4E00AA-C164-5DE4-9A88-04E28D864573}"/>
              </a:ext>
            </a:extLst>
          </p:cNvPr>
          <p:cNvSpPr txBox="1"/>
          <p:nvPr/>
        </p:nvSpPr>
        <p:spPr>
          <a:xfrm>
            <a:off x="3660076" y="440134"/>
            <a:ext cx="4871847" cy="1015663"/>
          </a:xfrm>
          <a:prstGeom prst="rect">
            <a:avLst/>
          </a:prstGeom>
          <a:solidFill>
            <a:srgbClr val="6AEE62"/>
          </a:solidFill>
        </p:spPr>
        <p:txBody>
          <a:bodyPr wrap="none" rtlCol="0">
            <a:spAutoFit/>
          </a:bodyPr>
          <a:lstStyle/>
          <a:p>
            <a:r>
              <a:rPr lang="pt-BR" sz="6000" dirty="0">
                <a:latin typeface="Agency FB" panose="020B0503020202020204" pitchFamily="34" charset="0"/>
              </a:rPr>
              <a:t>ISOMERIA ESPACIAL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89267B-538F-7EDD-5979-2908F07FF56D}"/>
              </a:ext>
            </a:extLst>
          </p:cNvPr>
          <p:cNvSpPr/>
          <p:nvPr/>
        </p:nvSpPr>
        <p:spPr>
          <a:xfrm>
            <a:off x="127819" y="158458"/>
            <a:ext cx="216310" cy="65410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C3545B-DC39-FB5C-13BF-3BFE6D8BB42D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9" name="Forma em L 8">
            <a:extLst>
              <a:ext uri="{FF2B5EF4-FFF2-40B4-BE49-F238E27FC236}">
                <a16:creationId xmlns:a16="http://schemas.microsoft.com/office/drawing/2014/main" id="{FAC8B037-067E-BED1-4D7B-471CE4851CCB}"/>
              </a:ext>
            </a:extLst>
          </p:cNvPr>
          <p:cNvSpPr/>
          <p:nvPr/>
        </p:nvSpPr>
        <p:spPr>
          <a:xfrm rot="10800000">
            <a:off x="10618839" y="46044"/>
            <a:ext cx="1522486" cy="2992123"/>
          </a:xfrm>
          <a:prstGeom prst="corner">
            <a:avLst>
              <a:gd name="adj1" fmla="val 14470"/>
              <a:gd name="adj2" fmla="val 16225"/>
            </a:avLst>
          </a:prstGeom>
          <a:solidFill>
            <a:srgbClr val="CC33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DC6549-B848-9543-AC85-9DC8AC328263}"/>
              </a:ext>
            </a:extLst>
          </p:cNvPr>
          <p:cNvSpPr txBox="1"/>
          <p:nvPr/>
        </p:nvSpPr>
        <p:spPr>
          <a:xfrm>
            <a:off x="5691442" y="1717085"/>
            <a:ext cx="4621740" cy="553998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r>
              <a:rPr lang="pt-BR" sz="3000" b="1" i="0" u="none" strike="noStrike" baseline="0" dirty="0">
                <a:latin typeface="Agency FB" panose="020B0503020202020204" pitchFamily="34" charset="0"/>
              </a:rPr>
              <a:t>ISOMERIA GEOMÉTRICA (</a:t>
            </a:r>
            <a:r>
              <a:rPr lang="pt-BR" sz="3000" b="1" i="0" u="none" strike="noStrike" baseline="0" dirty="0" err="1">
                <a:latin typeface="Agency FB" panose="020B0503020202020204" pitchFamily="34" charset="0"/>
              </a:rPr>
              <a:t>cis-trans</a:t>
            </a:r>
            <a:r>
              <a:rPr lang="pt-BR" sz="3000" b="1" i="0" u="none" strike="noStrike" baseline="0" dirty="0">
                <a:latin typeface="Agency FB" panose="020B0503020202020204" pitchFamily="34" charset="0"/>
              </a:rPr>
              <a:t>) </a:t>
            </a:r>
            <a:endParaRPr lang="pt-BR" sz="3000" dirty="0">
              <a:latin typeface="Agency FB" panose="020B0503020202020204" pitchFamily="34" charset="0"/>
            </a:endParaRPr>
          </a:p>
        </p:txBody>
      </p:sp>
      <p:pic>
        <p:nvPicPr>
          <p:cNvPr id="8" name="Imagem 7" descr="Tabela&#10;&#10;Descrição gerada automaticamente">
            <a:extLst>
              <a:ext uri="{FF2B5EF4-FFF2-40B4-BE49-F238E27FC236}">
                <a16:creationId xmlns:a16="http://schemas.microsoft.com/office/drawing/2014/main" id="{4D75569C-A7E9-3636-870F-9A6FB30B8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379" y="2793658"/>
            <a:ext cx="7634125" cy="3810481"/>
          </a:xfrm>
          <a:prstGeom prst="rect">
            <a:avLst/>
          </a:prstGeom>
        </p:spPr>
      </p:pic>
      <p:pic>
        <p:nvPicPr>
          <p:cNvPr id="10" name="Picture 4" descr="Isomeria geométrica ou cis-trans. Isomeria geométrica cis-trans">
            <a:extLst>
              <a:ext uri="{FF2B5EF4-FFF2-40B4-BE49-F238E27FC236}">
                <a16:creationId xmlns:a16="http://schemas.microsoft.com/office/drawing/2014/main" id="{A94B6593-5C2A-A4CF-1AC0-5453A9992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81" y="206037"/>
            <a:ext cx="2065046" cy="2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575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C4E00AA-C164-5DE4-9A88-04E28D864573}"/>
              </a:ext>
            </a:extLst>
          </p:cNvPr>
          <p:cNvSpPr txBox="1"/>
          <p:nvPr/>
        </p:nvSpPr>
        <p:spPr>
          <a:xfrm>
            <a:off x="3660076" y="372087"/>
            <a:ext cx="4871847" cy="1015663"/>
          </a:xfrm>
          <a:prstGeom prst="rect">
            <a:avLst/>
          </a:prstGeom>
          <a:solidFill>
            <a:srgbClr val="6AEE62"/>
          </a:solidFill>
        </p:spPr>
        <p:txBody>
          <a:bodyPr wrap="none" rtlCol="0">
            <a:spAutoFit/>
          </a:bodyPr>
          <a:lstStyle/>
          <a:p>
            <a:r>
              <a:rPr lang="pt-BR" sz="6000" dirty="0">
                <a:latin typeface="Agency FB" panose="020B0503020202020204" pitchFamily="34" charset="0"/>
              </a:rPr>
              <a:t>ISOMERIA ESPACIAL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89267B-538F-7EDD-5979-2908F07FF56D}"/>
              </a:ext>
            </a:extLst>
          </p:cNvPr>
          <p:cNvSpPr/>
          <p:nvPr/>
        </p:nvSpPr>
        <p:spPr>
          <a:xfrm>
            <a:off x="127819" y="158458"/>
            <a:ext cx="216310" cy="65410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0C3545B-DC39-FB5C-13BF-3BFE6D8BB42D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9" name="Forma em L 8">
            <a:extLst>
              <a:ext uri="{FF2B5EF4-FFF2-40B4-BE49-F238E27FC236}">
                <a16:creationId xmlns:a16="http://schemas.microsoft.com/office/drawing/2014/main" id="{FAC8B037-067E-BED1-4D7B-471CE4851CCB}"/>
              </a:ext>
            </a:extLst>
          </p:cNvPr>
          <p:cNvSpPr/>
          <p:nvPr/>
        </p:nvSpPr>
        <p:spPr>
          <a:xfrm rot="10800000">
            <a:off x="10618839" y="46044"/>
            <a:ext cx="1522486" cy="2992123"/>
          </a:xfrm>
          <a:prstGeom prst="corner">
            <a:avLst>
              <a:gd name="adj1" fmla="val 14470"/>
              <a:gd name="adj2" fmla="val 16225"/>
            </a:avLst>
          </a:prstGeom>
          <a:solidFill>
            <a:srgbClr val="CC33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DC6549-B848-9543-AC85-9DC8AC328263}"/>
              </a:ext>
            </a:extLst>
          </p:cNvPr>
          <p:cNvSpPr txBox="1"/>
          <p:nvPr/>
        </p:nvSpPr>
        <p:spPr>
          <a:xfrm>
            <a:off x="5691442" y="1717085"/>
            <a:ext cx="4621740" cy="553998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r>
              <a:rPr lang="pt-BR" sz="3000" b="1" i="0" u="none" strike="noStrike" baseline="0" dirty="0">
                <a:latin typeface="Agency FB" panose="020B0503020202020204" pitchFamily="34" charset="0"/>
              </a:rPr>
              <a:t>ISOMERIA GEOMÉTRICA (</a:t>
            </a:r>
            <a:r>
              <a:rPr lang="pt-BR" sz="3000" b="1" i="0" u="none" strike="noStrike" baseline="0" dirty="0" err="1">
                <a:latin typeface="Agency FB" panose="020B0503020202020204" pitchFamily="34" charset="0"/>
              </a:rPr>
              <a:t>cis-trans</a:t>
            </a:r>
            <a:r>
              <a:rPr lang="pt-BR" sz="3000" b="1" i="0" u="none" strike="noStrike" baseline="0" dirty="0">
                <a:latin typeface="Agency FB" panose="020B0503020202020204" pitchFamily="34" charset="0"/>
              </a:rPr>
              <a:t>) </a:t>
            </a:r>
            <a:endParaRPr lang="pt-BR" sz="3000" dirty="0">
              <a:latin typeface="Agency FB" panose="020B0503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20E4DB9-D4E5-79CE-4555-6CC50DBE6C4D}"/>
              </a:ext>
            </a:extLst>
          </p:cNvPr>
          <p:cNvSpPr txBox="1"/>
          <p:nvPr/>
        </p:nvSpPr>
        <p:spPr>
          <a:xfrm>
            <a:off x="5810008" y="2638057"/>
            <a:ext cx="4503174" cy="400110"/>
          </a:xfrm>
          <a:prstGeom prst="rect">
            <a:avLst/>
          </a:prstGeom>
          <a:solidFill>
            <a:srgbClr val="CC33FD"/>
          </a:solidFill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Nomenclatura: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uso dos prefixos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cis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e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trans </a:t>
            </a:r>
            <a:endParaRPr lang="pt-BR" sz="2000" b="0" i="0" u="none" strike="noStrike" baseline="0" dirty="0">
              <a:latin typeface="Abadi Extra Light" panose="020B0204020104020204" pitchFamily="34" charset="0"/>
            </a:endParaRPr>
          </a:p>
        </p:txBody>
      </p:sp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DA38004B-D484-2579-E36D-4F1D2A0DB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469" y="3303639"/>
            <a:ext cx="6673390" cy="3207115"/>
          </a:xfrm>
          <a:prstGeom prst="rect">
            <a:avLst/>
          </a:prstGeom>
        </p:spPr>
      </p:pic>
      <p:pic>
        <p:nvPicPr>
          <p:cNvPr id="12" name="Picture 4" descr="Isomeria geométrica ou cis-trans. Isomeria geométrica cis-trans">
            <a:extLst>
              <a:ext uri="{FF2B5EF4-FFF2-40B4-BE49-F238E27FC236}">
                <a16:creationId xmlns:a16="http://schemas.microsoft.com/office/drawing/2014/main" id="{ED59CB03-9696-54A9-38F5-F581CAD30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" y="347246"/>
            <a:ext cx="2065046" cy="206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5678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0E5F1DF-9E52-86BD-6610-B4AACD162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74" y="914031"/>
            <a:ext cx="8672052" cy="594396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BB919FD-7558-C37A-6271-8112E3211EDC}"/>
              </a:ext>
            </a:extLst>
          </p:cNvPr>
          <p:cNvSpPr txBox="1"/>
          <p:nvPr/>
        </p:nvSpPr>
        <p:spPr>
          <a:xfrm>
            <a:off x="3834851" y="45697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EXERCÍCIOS</a:t>
            </a:r>
            <a:endParaRPr lang="pt-BR" sz="5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0E40DC9-D3F8-903E-1748-F8B7BCB82D13}"/>
              </a:ext>
            </a:extLst>
          </p:cNvPr>
          <p:cNvSpPr/>
          <p:nvPr/>
        </p:nvSpPr>
        <p:spPr>
          <a:xfrm>
            <a:off x="127819" y="158458"/>
            <a:ext cx="216310" cy="65410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203AB0C-EB1A-3837-1B67-C24F3F3B9398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</p:spTree>
    <p:extLst>
      <p:ext uri="{BB962C8B-B14F-4D97-AF65-F5344CB8AC3E}">
        <p14:creationId xmlns:p14="http://schemas.microsoft.com/office/powerpoint/2010/main" val="2891838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796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pos de isomeria. Classificação e tipos de isomeria">
            <a:extLst>
              <a:ext uri="{FF2B5EF4-FFF2-40B4-BE49-F238E27FC236}">
                <a16:creationId xmlns:a16="http://schemas.microsoft.com/office/drawing/2014/main" id="{5B53DE40-ADD9-BE79-5632-EABEBC28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53" y="5132439"/>
            <a:ext cx="1810247" cy="15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io-quadro 3">
            <a:extLst>
              <a:ext uri="{FF2B5EF4-FFF2-40B4-BE49-F238E27FC236}">
                <a16:creationId xmlns:a16="http://schemas.microsoft.com/office/drawing/2014/main" id="{26407FCF-79A3-1D90-F833-12E8124C3FD6}"/>
              </a:ext>
            </a:extLst>
          </p:cNvPr>
          <p:cNvSpPr/>
          <p:nvPr/>
        </p:nvSpPr>
        <p:spPr>
          <a:xfrm>
            <a:off x="98323" y="78656"/>
            <a:ext cx="2733368" cy="2910349"/>
          </a:xfrm>
          <a:prstGeom prst="halfFrame">
            <a:avLst>
              <a:gd name="adj1" fmla="val 9112"/>
              <a:gd name="adj2" fmla="val 12709"/>
            </a:avLst>
          </a:prstGeom>
          <a:solidFill>
            <a:srgbClr val="FD343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383C3F-EFDA-AF3A-B13D-F8B7136BB6C4}"/>
              </a:ext>
            </a:extLst>
          </p:cNvPr>
          <p:cNvSpPr txBox="1"/>
          <p:nvPr/>
        </p:nvSpPr>
        <p:spPr>
          <a:xfrm>
            <a:off x="1012721" y="511257"/>
            <a:ext cx="3637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latin typeface="Agency FB" panose="020B0503020202020204" pitchFamily="34" charset="0"/>
              </a:rPr>
              <a:t>ISOMERIA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E49C1B7-D90A-176D-FFD5-FB9E3BC513E1}"/>
              </a:ext>
            </a:extLst>
          </p:cNvPr>
          <p:cNvSpPr/>
          <p:nvPr/>
        </p:nvSpPr>
        <p:spPr>
          <a:xfrm>
            <a:off x="1112290" y="1626836"/>
            <a:ext cx="3254478" cy="108153"/>
          </a:xfrm>
          <a:prstGeom prst="rect">
            <a:avLst/>
          </a:prstGeom>
          <a:solidFill>
            <a:srgbClr val="FD34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1AF28C-1A5C-7FC5-1C02-982EAF301964}"/>
              </a:ext>
            </a:extLst>
          </p:cNvPr>
          <p:cNvSpPr txBox="1"/>
          <p:nvPr/>
        </p:nvSpPr>
        <p:spPr>
          <a:xfrm>
            <a:off x="546702" y="3429000"/>
            <a:ext cx="4543813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badi Extra Light" panose="020B0204020104020204" pitchFamily="34" charset="0"/>
              </a:rPr>
              <a:t>S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ubstância com a mesma fórmula molecular que apresentam propriedade químicas e físicas diferentes são chamadas de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isômeros</a:t>
            </a:r>
            <a:r>
              <a:rPr lang="pt-BR" sz="2000" b="1" dirty="0">
                <a:latin typeface="Abadi Extra Light" panose="020B0204020104020204" pitchFamily="34" charset="0"/>
              </a:rPr>
              <a:t>.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E20C54-5E5D-7442-B973-9F8D93A3F98E}"/>
              </a:ext>
            </a:extLst>
          </p:cNvPr>
          <p:cNvSpPr txBox="1"/>
          <p:nvPr/>
        </p:nvSpPr>
        <p:spPr>
          <a:xfrm>
            <a:off x="546702" y="1970128"/>
            <a:ext cx="4504433" cy="1323439"/>
          </a:xfrm>
          <a:prstGeom prst="rect">
            <a:avLst/>
          </a:prstGeom>
          <a:solidFill>
            <a:srgbClr val="FD3434">
              <a:alpha val="83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effectLst/>
                <a:latin typeface="Abadi Extra Light" panose="020B0204020104020204" pitchFamily="34" charset="0"/>
              </a:rPr>
              <a:t>A </a:t>
            </a:r>
            <a:r>
              <a:rPr lang="pt-BR" sz="2000" b="1" i="0" dirty="0">
                <a:effectLst/>
                <a:latin typeface="Abadi Extra Light" panose="020B0204020104020204" pitchFamily="34" charset="0"/>
              </a:rPr>
              <a:t>isomeria</a:t>
            </a:r>
            <a:r>
              <a:rPr lang="pt-BR" sz="2000" b="0" i="0" dirty="0">
                <a:effectLst/>
                <a:latin typeface="Abadi Extra Light" panose="020B0204020104020204" pitchFamily="34" charset="0"/>
              </a:rPr>
              <a:t> é o fenômeno em que substâncias químicas com propriedades diferentes apresentam a mesma fórmula molecular.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  <p:pic>
        <p:nvPicPr>
          <p:cNvPr id="24" name="Imagem 23" descr="Tabela&#10;&#10;Descrição gerada automaticamente">
            <a:extLst>
              <a:ext uri="{FF2B5EF4-FFF2-40B4-BE49-F238E27FC236}">
                <a16:creationId xmlns:a16="http://schemas.microsoft.com/office/drawing/2014/main" id="{0C7F5D99-BD88-B60A-3A2F-58FCC4E0C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70" y="404358"/>
            <a:ext cx="3468194" cy="637498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AA579B1-2235-13F6-A6B9-81081E8AE197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</p:spTree>
    <p:extLst>
      <p:ext uri="{BB962C8B-B14F-4D97-AF65-F5344CB8AC3E}">
        <p14:creationId xmlns:p14="http://schemas.microsoft.com/office/powerpoint/2010/main" val="8876920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5976705" y="2963336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621729" y="3032888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233355" y="3032888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44981" y="3032888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91E2048-78C7-952E-538C-8FA11CBC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220" y="1864096"/>
            <a:ext cx="4049644" cy="3922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804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91E2048-78C7-952E-538C-8FA11CBC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1" y="1394244"/>
            <a:ext cx="4049644" cy="3922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A8DEFC57-299D-618D-590F-8155A05A5151}"/>
              </a:ext>
            </a:extLst>
          </p:cNvPr>
          <p:cNvSpPr txBox="1"/>
          <p:nvPr/>
        </p:nvSpPr>
        <p:spPr>
          <a:xfrm>
            <a:off x="5473416" y="1764251"/>
            <a:ext cx="61058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Tipo de isomeria em que uma molécula é a imagem especular da outra. </a:t>
            </a:r>
            <a:endParaRPr lang="pt-BR" sz="2000" dirty="0">
              <a:latin typeface="Abadi Extra Light" panose="020B0204020104020204" pitchFamily="34" charset="0"/>
            </a:endParaRPr>
          </a:p>
          <a:p>
            <a:endParaRPr lang="pt-BR" sz="2000" b="0" i="0" u="none" strike="noStrike" baseline="0" dirty="0">
              <a:latin typeface="Abadi Extra Light" panose="020B02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dirty="0">
                <a:latin typeface="Abadi Extra Light" panose="020B0204020104020204" pitchFamily="34" charset="0"/>
              </a:rPr>
              <a:t>É um caso particular de isomeria espacial que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corre em moléculas que não apresentam plano de simetria, ou seja quirais (moléculas assimétricas). </a:t>
            </a:r>
          </a:p>
          <a:p>
            <a:endParaRPr lang="pt-BR" sz="2000" b="0" i="0" u="none" strike="noStrike" baseline="0" dirty="0">
              <a:latin typeface="Abadi Extra Light" panose="020B02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Isômeros Óticos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ou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Enantiomorfos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ou </a:t>
            </a:r>
            <a:r>
              <a:rPr lang="pt-BR" sz="2000" b="1" i="0" u="none" strike="noStrike" baseline="0" dirty="0" err="1">
                <a:latin typeface="Abadi Extra Light" panose="020B0204020104020204" pitchFamily="34" charset="0"/>
              </a:rPr>
              <a:t>Enantiômeros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87364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91E2048-78C7-952E-538C-8FA11CBC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1" y="1394244"/>
            <a:ext cx="4049644" cy="3922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627BF000-439F-7D94-D0B6-5CD1699FC6B2}"/>
              </a:ext>
            </a:extLst>
          </p:cNvPr>
          <p:cNvSpPr txBox="1"/>
          <p:nvPr/>
        </p:nvSpPr>
        <p:spPr>
          <a:xfrm>
            <a:off x="5665145" y="1628507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Um objeto quiral não é idêntico a sua imagem especular, a imagem e o objeto não são </a:t>
            </a:r>
            <a:r>
              <a:rPr lang="pt-BR" sz="2000" b="0" i="0" u="none" strike="noStrike" baseline="0" dirty="0" err="1">
                <a:latin typeface="Abadi Extra Light" panose="020B0204020104020204" pitchFamily="34" charset="0"/>
              </a:rPr>
              <a:t>superponíveis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Existem vários exemplos de objetos e de organismos quirais em nosso cotidiano e na natureza. </a:t>
            </a:r>
          </a:p>
        </p:txBody>
      </p:sp>
      <p:pic>
        <p:nvPicPr>
          <p:cNvPr id="13" name="Imagem 1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7D5CDD5-D8CE-6B97-F533-BCEB093CF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15" y="3355258"/>
            <a:ext cx="6251459" cy="180049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17F88679-9497-AE9E-58BF-B0C71AFDC893}"/>
              </a:ext>
            </a:extLst>
          </p:cNvPr>
          <p:cNvSpPr txBox="1"/>
          <p:nvPr/>
        </p:nvSpPr>
        <p:spPr>
          <a:xfrm>
            <a:off x="4254456" y="574480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latin typeface="Abadi Extra Light" panose="020B0204020104020204" pitchFamily="34" charset="0"/>
              </a:rPr>
              <a:t>I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magem especular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é o termo que usaremos para nos referirmos à imagem de um objeto no espelho.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1034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91E2048-78C7-952E-538C-8FA11CBC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1" y="1394244"/>
            <a:ext cx="4049644" cy="3922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BD44D94-1B6E-D449-D162-F7BB581CE5C1}"/>
              </a:ext>
            </a:extLst>
          </p:cNvPr>
          <p:cNvSpPr txBox="1"/>
          <p:nvPr/>
        </p:nvSpPr>
        <p:spPr>
          <a:xfrm>
            <a:off x="7318087" y="1745368"/>
            <a:ext cx="2525126" cy="400110"/>
          </a:xfrm>
          <a:prstGeom prst="rect">
            <a:avLst/>
          </a:prstGeom>
          <a:solidFill>
            <a:srgbClr val="F5AC3B"/>
          </a:solidFill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PLANO DE SIMETRIA</a:t>
            </a:r>
          </a:p>
        </p:txBody>
      </p:sp>
      <p:pic>
        <p:nvPicPr>
          <p:cNvPr id="15" name="Imagem 14" descr="Uma imagem contendo Diagrama&#10;&#10;Descrição gerada automaticamente">
            <a:extLst>
              <a:ext uri="{FF2B5EF4-FFF2-40B4-BE49-F238E27FC236}">
                <a16:creationId xmlns:a16="http://schemas.microsoft.com/office/drawing/2014/main" id="{113AF824-6925-24C4-E1F0-16CBBBE502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77" y="3118338"/>
            <a:ext cx="6553768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28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91E2048-78C7-952E-538C-8FA11CBC1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71" y="1394244"/>
            <a:ext cx="4049644" cy="3922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57DE60E-1C60-B959-AE74-753262C33B53}"/>
              </a:ext>
            </a:extLst>
          </p:cNvPr>
          <p:cNvSpPr txBox="1"/>
          <p:nvPr/>
        </p:nvSpPr>
        <p:spPr>
          <a:xfrm>
            <a:off x="5483248" y="1268035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Para ocorrer a quiralidade em uma molécula ela deve ter um ou mais carbonos assimétricos ou possuir assimetria molecular devido a algum fator estrutural. </a:t>
            </a:r>
          </a:p>
          <a:p>
            <a:pPr algn="just"/>
            <a:endParaRPr lang="pt-BR" sz="2000" b="0" i="0" u="none" strike="noStrike" baseline="0" dirty="0">
              <a:latin typeface="Abadi Extra Light" panose="020B0204020104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O carbono assimétrico também pode ser denominado de quiral, estereocentro ou </a:t>
            </a:r>
            <a:r>
              <a:rPr lang="pt-BR" sz="2000" b="0" i="0" u="none" strike="noStrike" baseline="0" dirty="0" err="1">
                <a:latin typeface="Abadi Extra Light" panose="020B0204020104020204" pitchFamily="34" charset="0"/>
              </a:rPr>
              <a:t>estereogênio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5690561-6B84-A481-E57E-51BEE1B80938}"/>
              </a:ext>
            </a:extLst>
          </p:cNvPr>
          <p:cNvSpPr txBox="1"/>
          <p:nvPr/>
        </p:nvSpPr>
        <p:spPr>
          <a:xfrm>
            <a:off x="5364462" y="6059269"/>
            <a:ext cx="4473641" cy="646331"/>
          </a:xfrm>
          <a:prstGeom prst="rect">
            <a:avLst/>
          </a:prstGeom>
          <a:solidFill>
            <a:srgbClr val="F5AC3B"/>
          </a:solidFill>
        </p:spPr>
        <p:txBody>
          <a:bodyPr wrap="square">
            <a:spAutoFit/>
          </a:bodyPr>
          <a:lstStyle/>
          <a:p>
            <a:pPr algn="just"/>
            <a:r>
              <a:rPr lang="pt-BR" sz="1800" b="0" i="0" u="none" strike="noStrike" baseline="0" dirty="0">
                <a:solidFill>
                  <a:srgbClr val="2E2B1F"/>
                </a:solidFill>
                <a:latin typeface="Calibri" panose="020F0502020204030204" pitchFamily="34" charset="0"/>
              </a:rPr>
              <a:t>Carbono assimétrico é um carbono que está </a:t>
            </a:r>
          </a:p>
          <a:p>
            <a:pPr algn="just"/>
            <a:r>
              <a:rPr lang="pt-BR" sz="1800" b="0" i="0" u="none" strike="noStrike" baseline="0" dirty="0">
                <a:solidFill>
                  <a:srgbClr val="2E2B1F"/>
                </a:solidFill>
                <a:latin typeface="Calibri" panose="020F0502020204030204" pitchFamily="34" charset="0"/>
              </a:rPr>
              <a:t>ligado a </a:t>
            </a:r>
            <a:r>
              <a:rPr lang="pt-BR" sz="1800" b="1" i="1" u="none" strike="noStrike" baseline="0" dirty="0">
                <a:solidFill>
                  <a:srgbClr val="2E2B1F"/>
                </a:solidFill>
                <a:latin typeface="Calibri" panose="020F0502020204030204" pitchFamily="34" charset="0"/>
              </a:rPr>
              <a:t>quatro grupos diferentes</a:t>
            </a:r>
            <a:r>
              <a:rPr lang="pt-BR" sz="1800" b="0" i="0" u="none" strike="noStrike" baseline="0" dirty="0">
                <a:solidFill>
                  <a:srgbClr val="2E2B1F"/>
                </a:solidFill>
                <a:latin typeface="Calibri" panose="020F0502020204030204" pitchFamily="34" charset="0"/>
              </a:rPr>
              <a:t>. </a:t>
            </a:r>
            <a:endParaRPr lang="pt-BR" dirty="0"/>
          </a:p>
        </p:txBody>
      </p:sp>
      <p:sp>
        <p:nvSpPr>
          <p:cNvPr id="18" name="Seta: Dobrada 17">
            <a:extLst>
              <a:ext uri="{FF2B5EF4-FFF2-40B4-BE49-F238E27FC236}">
                <a16:creationId xmlns:a16="http://schemas.microsoft.com/office/drawing/2014/main" id="{9900B884-6CCC-F5CA-A240-6B03431B9CB7}"/>
              </a:ext>
            </a:extLst>
          </p:cNvPr>
          <p:cNvSpPr/>
          <p:nvPr/>
        </p:nvSpPr>
        <p:spPr>
          <a:xfrm rot="15339384">
            <a:off x="1557778" y="3579369"/>
            <a:ext cx="3640565" cy="3003180"/>
          </a:xfrm>
          <a:prstGeom prst="bentArrow">
            <a:avLst>
              <a:gd name="adj1" fmla="val 8238"/>
              <a:gd name="adj2" fmla="val 10600"/>
              <a:gd name="adj3" fmla="val 25000"/>
              <a:gd name="adj4" fmla="val 68126"/>
            </a:avLst>
          </a:prstGeom>
          <a:solidFill>
            <a:srgbClr val="83CB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50FFE4AD-3840-D9A4-0F6B-73B6C6082B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8450" y="3421626"/>
            <a:ext cx="5010798" cy="2145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63798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F23088-D0B2-E21D-1788-CF9BFB28079D}"/>
              </a:ext>
            </a:extLst>
          </p:cNvPr>
          <p:cNvSpPr txBox="1"/>
          <p:nvPr/>
        </p:nvSpPr>
        <p:spPr>
          <a:xfrm>
            <a:off x="5896473" y="1306622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sz="2000" b="0" i="0" u="none" strike="noStrike" baseline="0" dirty="0">
              <a:latin typeface="Abadi Extra Light" panose="020B02040201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Esta molécula não apresenta nenhum plano de simetria.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É denominada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molécula assimétrica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ou </a:t>
            </a:r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molécula quiral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Se a colocarmos diante de um espelho, a imagem especular será diferente dela. 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  <p:pic>
        <p:nvPicPr>
          <p:cNvPr id="19" name="Imagem 18" descr="Gráfico, Gráfico de bolhas&#10;&#10;Descrição gerada automaticamente">
            <a:extLst>
              <a:ext uri="{FF2B5EF4-FFF2-40B4-BE49-F238E27FC236}">
                <a16:creationId xmlns:a16="http://schemas.microsoft.com/office/drawing/2014/main" id="{207C69FB-BA1D-BE9B-1156-423982889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4" y="1815753"/>
            <a:ext cx="5118475" cy="3905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m 20" descr="Diagrama&#10;&#10;Descrição gerada automaticamente">
            <a:extLst>
              <a:ext uri="{FF2B5EF4-FFF2-40B4-BE49-F238E27FC236}">
                <a16:creationId xmlns:a16="http://schemas.microsoft.com/office/drawing/2014/main" id="{D0FFC029-8BC7-69DD-542F-A1713D5CB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65" y="3192768"/>
            <a:ext cx="5919416" cy="1938993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02793B6F-AE2C-EB30-4318-A47C1B0FB95C}"/>
              </a:ext>
            </a:extLst>
          </p:cNvPr>
          <p:cNvSpPr txBox="1"/>
          <p:nvPr/>
        </p:nvSpPr>
        <p:spPr>
          <a:xfrm>
            <a:off x="1356852" y="14112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EXEMPLO: 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molécula de </a:t>
            </a:r>
            <a:r>
              <a:rPr lang="pt-BR" sz="1800" b="0" i="0" u="none" strike="noStrike" baseline="0" dirty="0" err="1">
                <a:latin typeface="Abadi Extra Light" panose="020B0204020104020204" pitchFamily="34" charset="0"/>
              </a:rPr>
              <a:t>CHBrClF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10667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1" name="Imagem 20" descr="Diagrama&#10;&#10;Descrição gerada automaticamente">
            <a:extLst>
              <a:ext uri="{FF2B5EF4-FFF2-40B4-BE49-F238E27FC236}">
                <a16:creationId xmlns:a16="http://schemas.microsoft.com/office/drawing/2014/main" id="{D0FFC029-8BC7-69DD-542F-A1713D5CB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55" y="597729"/>
            <a:ext cx="5151486" cy="1687446"/>
          </a:xfrm>
          <a:prstGeom prst="rect">
            <a:avLst/>
          </a:prstGeom>
        </p:spPr>
      </p:pic>
      <p:pic>
        <p:nvPicPr>
          <p:cNvPr id="11" name="Imagem 10" descr="Gráfico, Linha do tempo&#10;&#10;Descrição gerada automaticamente">
            <a:extLst>
              <a:ext uri="{FF2B5EF4-FFF2-40B4-BE49-F238E27FC236}">
                <a16:creationId xmlns:a16="http://schemas.microsoft.com/office/drawing/2014/main" id="{39CCB070-6C6D-B10A-A1B2-7E1E4FBE8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779" y="2627361"/>
            <a:ext cx="7649604" cy="343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7033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0C91CE4-BE9A-656D-B652-DA22C7A49935}"/>
              </a:ext>
            </a:extLst>
          </p:cNvPr>
          <p:cNvSpPr txBox="1"/>
          <p:nvPr/>
        </p:nvSpPr>
        <p:spPr>
          <a:xfrm>
            <a:off x="638372" y="1599095"/>
            <a:ext cx="6096000" cy="1323439"/>
          </a:xfrm>
          <a:prstGeom prst="rect">
            <a:avLst/>
          </a:prstGeom>
          <a:solidFill>
            <a:srgbClr val="FFFCD6"/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0" i="0" dirty="0">
                <a:solidFill>
                  <a:srgbClr val="1F1F1F"/>
                </a:solidFill>
                <a:effectLst/>
                <a:latin typeface="Abadi Extra Light" panose="020B0204020104020204" pitchFamily="34" charset="0"/>
              </a:rPr>
              <a:t>A talidomida é um fármaco que </a:t>
            </a:r>
            <a:r>
              <a:rPr lang="pt-BR" sz="2000" b="0" i="0" dirty="0">
                <a:solidFill>
                  <a:srgbClr val="040C28"/>
                </a:solidFill>
                <a:effectLst/>
                <a:latin typeface="Abadi Extra Light" panose="020B0204020104020204" pitchFamily="34" charset="0"/>
              </a:rPr>
              <a:t>possui dois isômeros ópticos, sendo que um atua como sedativo e o outro causa deformações em fetos</a:t>
            </a:r>
            <a:r>
              <a:rPr lang="pt-BR" sz="2000" b="0" i="0" dirty="0">
                <a:solidFill>
                  <a:srgbClr val="1F1F1F"/>
                </a:solidFill>
                <a:effectLst/>
                <a:latin typeface="Abadi Extra Light" panose="020B0204020104020204" pitchFamily="34" charset="0"/>
              </a:rPr>
              <a:t>, sendo, portanto, proibido para grávidas.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  <p:pic>
        <p:nvPicPr>
          <p:cNvPr id="25602" name="Picture 2" descr="Tragédia da talidomida - Divisor de águas na regulamentação de medicamento  - Quimikinha">
            <a:extLst>
              <a:ext uri="{FF2B5EF4-FFF2-40B4-BE49-F238E27FC236}">
                <a16:creationId xmlns:a16="http://schemas.microsoft.com/office/drawing/2014/main" id="{4E71A239-B468-2C5F-F724-793FA047B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42" y="3011185"/>
            <a:ext cx="6316732" cy="339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082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39B7A2-0337-B234-F92B-1A1F842B0F3D}"/>
              </a:ext>
            </a:extLst>
          </p:cNvPr>
          <p:cNvSpPr txBox="1"/>
          <p:nvPr/>
        </p:nvSpPr>
        <p:spPr>
          <a:xfrm>
            <a:off x="900759" y="1736835"/>
            <a:ext cx="6096000" cy="1200329"/>
          </a:xfrm>
          <a:prstGeom prst="rect">
            <a:avLst/>
          </a:prstGeom>
          <a:solidFill>
            <a:srgbClr val="FFFCD6"/>
          </a:solidFill>
        </p:spPr>
        <p:txBody>
          <a:bodyPr wrap="square">
            <a:spAutoFit/>
          </a:bodyPr>
          <a:lstStyle/>
          <a:p>
            <a:pPr algn="just"/>
            <a:r>
              <a:rPr lang="pt-BR" sz="1800" b="0" i="0" u="none" strike="noStrike" baseline="0" dirty="0">
                <a:solidFill>
                  <a:srgbClr val="000000"/>
                </a:solidFill>
                <a:latin typeface="Abadi Extra Light" panose="020B0204020104020204" pitchFamily="34" charset="0"/>
              </a:rPr>
              <a:t>O exercício físico muito intenso, em um curto espaço de tempo, pode provocar a formação e o acúmulo de um dos isômeros ópticos do ácido láctico nos músculos, o que está relacionado à dor muscular.</a:t>
            </a:r>
            <a:endParaRPr lang="pt-BR" dirty="0">
              <a:latin typeface="Abadi Extra Light" panose="020B0204020104020204" pitchFamily="34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B5EB544-F9A0-FFF9-FBCF-AAE3A6896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550" y="2937164"/>
            <a:ext cx="3772499" cy="3132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6" name="Picture 2" descr="Isomeria Óptica - Manual do Enem">
            <a:extLst>
              <a:ext uri="{FF2B5EF4-FFF2-40B4-BE49-F238E27FC236}">
                <a16:creationId xmlns:a16="http://schemas.microsoft.com/office/drawing/2014/main" id="{610F88F0-634E-226F-86E2-8D909A45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42" y="3498987"/>
            <a:ext cx="4463846" cy="229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5494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2" name="Imagem 11" descr="Desenho de uma pessoa&#10;&#10;Descrição gerada automaticamente com confiança média">
            <a:extLst>
              <a:ext uri="{FF2B5EF4-FFF2-40B4-BE49-F238E27FC236}">
                <a16:creationId xmlns:a16="http://schemas.microsoft.com/office/drawing/2014/main" id="{E1079CF8-8D8A-C179-15CB-892DD715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02" y="1444453"/>
            <a:ext cx="5933921" cy="401588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070932-7433-9855-F6FA-E79B34041808}"/>
              </a:ext>
            </a:extLst>
          </p:cNvPr>
          <p:cNvSpPr txBox="1"/>
          <p:nvPr/>
        </p:nvSpPr>
        <p:spPr>
          <a:xfrm>
            <a:off x="2079288" y="449917"/>
            <a:ext cx="2525126" cy="400110"/>
          </a:xfrm>
          <a:prstGeom prst="rect">
            <a:avLst/>
          </a:prstGeom>
          <a:solidFill>
            <a:srgbClr val="F5AC3B"/>
          </a:solidFill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POLARIZAÇÃO DA LUZ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0D67C9B-A69F-6461-8866-1F19A184B858}"/>
              </a:ext>
            </a:extLst>
          </p:cNvPr>
          <p:cNvSpPr txBox="1"/>
          <p:nvPr/>
        </p:nvSpPr>
        <p:spPr>
          <a:xfrm>
            <a:off x="6981130" y="1958550"/>
            <a:ext cx="4391641" cy="1200329"/>
          </a:xfrm>
          <a:prstGeom prst="rect">
            <a:avLst/>
          </a:prstGeom>
          <a:solidFill>
            <a:srgbClr val="FFFCD6"/>
          </a:solidFill>
        </p:spPr>
        <p:txBody>
          <a:bodyPr wrap="square">
            <a:spAutoFit/>
          </a:bodyPr>
          <a:lstStyle/>
          <a:p>
            <a:pPr algn="just"/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Quando uma lâmpada emite luz, na verdade ela está emitindo muitas ondas de luz, que vibram em vários planos. Isso é conheci do pelos cientistas como </a:t>
            </a:r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luz não polarizada</a:t>
            </a:r>
            <a:endParaRPr lang="pt-BR" dirty="0">
              <a:latin typeface="Abadi Extra Light" panose="020B0204020104020204" pitchFamily="34" charset="0"/>
            </a:endParaRPr>
          </a:p>
        </p:txBody>
      </p:sp>
      <p:pic>
        <p:nvPicPr>
          <p:cNvPr id="19" name="Imagem 18" descr="Diagrama&#10;&#10;Descrição gerada automaticamente">
            <a:extLst>
              <a:ext uri="{FF2B5EF4-FFF2-40B4-BE49-F238E27FC236}">
                <a16:creationId xmlns:a16="http://schemas.microsoft.com/office/drawing/2014/main" id="{E0C461AB-18F7-1E13-7C15-3608985FDF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43" y="3532196"/>
            <a:ext cx="4869602" cy="14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457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796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pos de isomeria. Classificação e tipos de isomeria">
            <a:extLst>
              <a:ext uri="{FF2B5EF4-FFF2-40B4-BE49-F238E27FC236}">
                <a16:creationId xmlns:a16="http://schemas.microsoft.com/office/drawing/2014/main" id="{5B53DE40-ADD9-BE79-5632-EABEBC28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865" y="113742"/>
            <a:ext cx="1810247" cy="15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io-quadro 3">
            <a:extLst>
              <a:ext uri="{FF2B5EF4-FFF2-40B4-BE49-F238E27FC236}">
                <a16:creationId xmlns:a16="http://schemas.microsoft.com/office/drawing/2014/main" id="{26407FCF-79A3-1D90-F833-12E8124C3FD6}"/>
              </a:ext>
            </a:extLst>
          </p:cNvPr>
          <p:cNvSpPr/>
          <p:nvPr/>
        </p:nvSpPr>
        <p:spPr>
          <a:xfrm>
            <a:off x="98323" y="78656"/>
            <a:ext cx="2733368" cy="2910349"/>
          </a:xfrm>
          <a:prstGeom prst="halfFrame">
            <a:avLst>
              <a:gd name="adj1" fmla="val 9112"/>
              <a:gd name="adj2" fmla="val 12709"/>
            </a:avLst>
          </a:prstGeom>
          <a:solidFill>
            <a:srgbClr val="FD343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383C3F-EFDA-AF3A-B13D-F8B7136BB6C4}"/>
              </a:ext>
            </a:extLst>
          </p:cNvPr>
          <p:cNvSpPr txBox="1"/>
          <p:nvPr/>
        </p:nvSpPr>
        <p:spPr>
          <a:xfrm>
            <a:off x="4669874" y="-96684"/>
            <a:ext cx="3637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latin typeface="Agency FB" panose="020B0503020202020204" pitchFamily="34" charset="0"/>
              </a:rPr>
              <a:t>ISOMERIA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E49C1B7-D90A-176D-FFD5-FB9E3BC513E1}"/>
              </a:ext>
            </a:extLst>
          </p:cNvPr>
          <p:cNvSpPr/>
          <p:nvPr/>
        </p:nvSpPr>
        <p:spPr>
          <a:xfrm>
            <a:off x="4861603" y="1194315"/>
            <a:ext cx="3254478" cy="108153"/>
          </a:xfrm>
          <a:prstGeom prst="rect">
            <a:avLst/>
          </a:prstGeom>
          <a:solidFill>
            <a:srgbClr val="FD34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924A83F-1C7A-71E6-FA35-709A71828D48}"/>
              </a:ext>
            </a:extLst>
          </p:cNvPr>
          <p:cNvSpPr txBox="1"/>
          <p:nvPr/>
        </p:nvSpPr>
        <p:spPr>
          <a:xfrm>
            <a:off x="844062" y="3517165"/>
            <a:ext cx="5014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O </a:t>
            </a:r>
            <a:r>
              <a:rPr lang="pt-BR" sz="1800" b="0" i="0" u="none" strike="noStrike" baseline="0" dirty="0" err="1">
                <a:latin typeface="Abadi Extra Light" panose="020B0204020104020204" pitchFamily="34" charset="0"/>
              </a:rPr>
              <a:t>butanoato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 de etila tem aroma de abacaxi.</a:t>
            </a:r>
            <a:endParaRPr lang="pt-BR" dirty="0">
              <a:latin typeface="Abadi Extra Light" panose="020B0204020104020204" pitchFamily="34" charset="0"/>
            </a:endParaRPr>
          </a:p>
        </p:txBody>
      </p:sp>
      <p:pic>
        <p:nvPicPr>
          <p:cNvPr id="2050" name="Picture 2" descr="Aprendendo quimica on-line: maio 2013">
            <a:extLst>
              <a:ext uri="{FF2B5EF4-FFF2-40B4-BE49-F238E27FC236}">
                <a16:creationId xmlns:a16="http://schemas.microsoft.com/office/drawing/2014/main" id="{E234C71B-DCD8-3492-CF59-5D71FE9CC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2" y="2080009"/>
            <a:ext cx="5086340" cy="143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bacaxi Pérola (Unidade) - Comprar em Agrobonfim">
            <a:extLst>
              <a:ext uri="{FF2B5EF4-FFF2-40B4-BE49-F238E27FC236}">
                <a16:creationId xmlns:a16="http://schemas.microsoft.com/office/drawing/2014/main" id="{E94B53EB-5327-3517-B0BC-245A9DA5D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24" y="1226755"/>
            <a:ext cx="2342312" cy="281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86229A9-FE48-40F1-07CF-FBE31EFEE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3" y="3871736"/>
            <a:ext cx="5084799" cy="2084768"/>
          </a:xfrm>
          <a:prstGeom prst="rect">
            <a:avLst/>
          </a:prstGeom>
          <a:solidFill>
            <a:srgbClr val="FFD7A4"/>
          </a:solidFill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04FE4B13-4E13-B16F-3622-3E33D057ECB1}"/>
              </a:ext>
            </a:extLst>
          </p:cNvPr>
          <p:cNvSpPr txBox="1"/>
          <p:nvPr/>
        </p:nvSpPr>
        <p:spPr>
          <a:xfrm>
            <a:off x="844062" y="6085903"/>
            <a:ext cx="5084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O ácido </a:t>
            </a:r>
            <a:r>
              <a:rPr lang="pt-BR" sz="1800" b="0" i="0" u="none" strike="noStrike" baseline="0" dirty="0" err="1">
                <a:latin typeface="Abadi Extra Light" panose="020B0204020104020204" pitchFamily="34" charset="0"/>
              </a:rPr>
              <a:t>hexanoico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 (nome trivial: ácido </a:t>
            </a:r>
            <a:r>
              <a:rPr lang="pt-BR" sz="1800" b="0" i="0" u="none" strike="noStrike" baseline="0" dirty="0" err="1">
                <a:latin typeface="Abadi Extra Light" panose="020B0204020104020204" pitchFamily="34" charset="0"/>
              </a:rPr>
              <a:t>caproico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) é responsável pelo odor dos bodes.</a:t>
            </a:r>
            <a:endParaRPr lang="pt-BR" dirty="0">
              <a:latin typeface="Abadi Extra Light" panose="020B0204020104020204" pitchFamily="34" charset="0"/>
            </a:endParaRPr>
          </a:p>
        </p:txBody>
      </p:sp>
      <p:pic>
        <p:nvPicPr>
          <p:cNvPr id="2058" name="Picture 10" descr="Imagens O Bode PNG e Vetor, com Fundo Transparente Para Download Grátis |  Pngtree">
            <a:extLst>
              <a:ext uri="{FF2B5EF4-FFF2-40B4-BE49-F238E27FC236}">
                <a16:creationId xmlns:a16="http://schemas.microsoft.com/office/drawing/2014/main" id="{9BA414D7-015E-5720-C6BF-52923FFF1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97" y="3517165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1C56CFFD-9DEE-ED8B-B2C5-5F7DE50555E8}"/>
              </a:ext>
            </a:extLst>
          </p:cNvPr>
          <p:cNvSpPr txBox="1"/>
          <p:nvPr/>
        </p:nvSpPr>
        <p:spPr>
          <a:xfrm>
            <a:off x="10045726" y="3683584"/>
            <a:ext cx="2529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pt-BR" sz="3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pt-BR" sz="4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pt-BR" sz="3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12</a:t>
            </a:r>
            <a:r>
              <a:rPr lang="pt-BR" sz="4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pt-BR" sz="3000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2</a:t>
            </a:r>
            <a:endParaRPr lang="pt-BR" sz="3000" dirty="0"/>
          </a:p>
        </p:txBody>
      </p:sp>
      <p:sp>
        <p:nvSpPr>
          <p:cNvPr id="24" name="Chave Direita 23">
            <a:extLst>
              <a:ext uri="{FF2B5EF4-FFF2-40B4-BE49-F238E27FC236}">
                <a16:creationId xmlns:a16="http://schemas.microsoft.com/office/drawing/2014/main" id="{FC2EB14E-87EC-DD4A-A420-C62A96982FDC}"/>
              </a:ext>
            </a:extLst>
          </p:cNvPr>
          <p:cNvSpPr/>
          <p:nvPr/>
        </p:nvSpPr>
        <p:spPr>
          <a:xfrm>
            <a:off x="8365474" y="2444227"/>
            <a:ext cx="1680252" cy="3186601"/>
          </a:xfrm>
          <a:prstGeom prst="rightBrac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DDFC6E1-5268-E190-5BBB-7E112FA4C12E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</p:spTree>
    <p:extLst>
      <p:ext uri="{BB962C8B-B14F-4D97-AF65-F5344CB8AC3E}">
        <p14:creationId xmlns:p14="http://schemas.microsoft.com/office/powerpoint/2010/main" val="2036438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070932-7433-9855-F6FA-E79B34041808}"/>
              </a:ext>
            </a:extLst>
          </p:cNvPr>
          <p:cNvSpPr txBox="1"/>
          <p:nvPr/>
        </p:nvSpPr>
        <p:spPr>
          <a:xfrm>
            <a:off x="2079288" y="449917"/>
            <a:ext cx="2525126" cy="400110"/>
          </a:xfrm>
          <a:prstGeom prst="rect">
            <a:avLst/>
          </a:prstGeom>
          <a:solidFill>
            <a:srgbClr val="F5AC3B"/>
          </a:solidFill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POLARIZAÇÃO DA LUZ</a:t>
            </a:r>
          </a:p>
        </p:txBody>
      </p:sp>
      <p:pic>
        <p:nvPicPr>
          <p:cNvPr id="27650" name="Picture 2" descr="Polarização | Baumer Brazil">
            <a:extLst>
              <a:ext uri="{FF2B5EF4-FFF2-40B4-BE49-F238E27FC236}">
                <a16:creationId xmlns:a16="http://schemas.microsoft.com/office/drawing/2014/main" id="{4D143C27-6B21-62A7-4390-1A1593A82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71" y="1572328"/>
            <a:ext cx="7458002" cy="419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369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070932-7433-9855-F6FA-E79B34041808}"/>
              </a:ext>
            </a:extLst>
          </p:cNvPr>
          <p:cNvSpPr txBox="1"/>
          <p:nvPr/>
        </p:nvSpPr>
        <p:spPr>
          <a:xfrm>
            <a:off x="1056046" y="1114722"/>
            <a:ext cx="4541464" cy="400110"/>
          </a:xfrm>
          <a:prstGeom prst="rect">
            <a:avLst/>
          </a:prstGeom>
          <a:solidFill>
            <a:srgbClr val="F5AC3B"/>
          </a:solidFill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DIASTEREOISÔMEROS E ENANTIÔMEROS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55A32A2-6CBD-F60F-C05D-0E27BE8EAB15}"/>
              </a:ext>
            </a:extLst>
          </p:cNvPr>
          <p:cNvSpPr txBox="1"/>
          <p:nvPr/>
        </p:nvSpPr>
        <p:spPr>
          <a:xfrm>
            <a:off x="638372" y="1750536"/>
            <a:ext cx="6096000" cy="1815882"/>
          </a:xfrm>
          <a:prstGeom prst="rect">
            <a:avLst/>
          </a:prstGeom>
          <a:solidFill>
            <a:srgbClr val="FFFCD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Existem duas classes de isômeros ópticos: </a:t>
            </a:r>
          </a:p>
          <a:p>
            <a:pPr algn="just"/>
            <a:endParaRPr lang="pt-BR" sz="2000" b="0" i="0" u="none" strike="noStrike" baseline="0" dirty="0">
              <a:latin typeface="Abadi Extra Light" panose="020B0204020104020204" pitchFamily="34" charset="0"/>
            </a:endParaRPr>
          </a:p>
          <a:p>
            <a:pPr algn="just"/>
            <a:r>
              <a:rPr lang="pt-BR" sz="1800" b="1" i="0" u="none" strike="noStrike" baseline="0" dirty="0" err="1">
                <a:latin typeface="Abadi Extra Light" panose="020B0204020104020204" pitchFamily="34" charset="0"/>
              </a:rPr>
              <a:t>Enantiômeros</a:t>
            </a:r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: </a:t>
            </a:r>
            <a:r>
              <a:rPr lang="pt-BR" sz="1800" b="0" i="0" u="none" strike="noStrike" baseline="0" dirty="0" err="1">
                <a:latin typeface="Abadi Extra Light" panose="020B0204020104020204" pitchFamily="34" charset="0"/>
              </a:rPr>
              <a:t>estereoisômeros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 que são imagens especulares um do outro, que não se superpõem. </a:t>
            </a:r>
          </a:p>
          <a:p>
            <a:pPr algn="just"/>
            <a:r>
              <a:rPr lang="pt-BR" sz="1800" b="1" i="0" u="none" strike="noStrike" baseline="0" dirty="0" err="1">
                <a:latin typeface="Abadi Extra Light" panose="020B0204020104020204" pitchFamily="34" charset="0"/>
              </a:rPr>
              <a:t>Diastereômeros</a:t>
            </a:r>
            <a:r>
              <a:rPr lang="pt-BR" sz="1800" b="1" i="0" u="none" strike="noStrike" baseline="0" dirty="0">
                <a:latin typeface="Abadi Extra Light" panose="020B0204020104020204" pitchFamily="34" charset="0"/>
              </a:rPr>
              <a:t>: </a:t>
            </a:r>
            <a:r>
              <a:rPr lang="pt-BR" sz="1800" b="0" i="0" u="none" strike="noStrike" baseline="0" dirty="0" err="1">
                <a:latin typeface="Abadi Extra Light" panose="020B0204020104020204" pitchFamily="34" charset="0"/>
              </a:rPr>
              <a:t>estereoisômeros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 que não são imagens especulares um do outro e que não se superpõem.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9454FDDC-FE4D-7706-32B4-5C4ADDE17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37" y="3740018"/>
            <a:ext cx="4460670" cy="265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4" name="Picture 2" descr="Representação de dois enantiômeros e dois diastereoisômeros.">
            <a:extLst>
              <a:ext uri="{FF2B5EF4-FFF2-40B4-BE49-F238E27FC236}">
                <a16:creationId xmlns:a16="http://schemas.microsoft.com/office/drawing/2014/main" id="{11194608-C388-EA55-279E-CAD6ECFD5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48" y="2206146"/>
            <a:ext cx="4762735" cy="3653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1906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070932-7433-9855-F6FA-E79B34041808}"/>
              </a:ext>
            </a:extLst>
          </p:cNvPr>
          <p:cNvSpPr txBox="1"/>
          <p:nvPr/>
        </p:nvSpPr>
        <p:spPr>
          <a:xfrm>
            <a:off x="1056046" y="1114722"/>
            <a:ext cx="2630326" cy="400110"/>
          </a:xfrm>
          <a:prstGeom prst="rect">
            <a:avLst/>
          </a:prstGeom>
          <a:solidFill>
            <a:srgbClr val="F5AC3B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DIASTEREOISÔMEROS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55A32A2-6CBD-F60F-C05D-0E27BE8EAB15}"/>
              </a:ext>
            </a:extLst>
          </p:cNvPr>
          <p:cNvSpPr txBox="1"/>
          <p:nvPr/>
        </p:nvSpPr>
        <p:spPr>
          <a:xfrm>
            <a:off x="638372" y="1750536"/>
            <a:ext cx="6096000" cy="1015663"/>
          </a:xfrm>
          <a:prstGeom prst="rect">
            <a:avLst/>
          </a:prstGeom>
          <a:solidFill>
            <a:srgbClr val="FFFCD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Possuem propriedades físicas e químicas diferentes, portanto podem ser facilmente separados por métodos físicos tradicionais.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5875558-8200-C507-E048-EAEEB3C3A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02" y="3006838"/>
            <a:ext cx="3891497" cy="242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641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070932-7433-9855-F6FA-E79B34041808}"/>
              </a:ext>
            </a:extLst>
          </p:cNvPr>
          <p:cNvSpPr txBox="1"/>
          <p:nvPr/>
        </p:nvSpPr>
        <p:spPr>
          <a:xfrm>
            <a:off x="1056046" y="1114722"/>
            <a:ext cx="2630326" cy="400110"/>
          </a:xfrm>
          <a:prstGeom prst="rect">
            <a:avLst/>
          </a:prstGeom>
          <a:solidFill>
            <a:srgbClr val="F5AC3B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DIASTEREOISÔMEROS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55A32A2-6CBD-F60F-C05D-0E27BE8EAB15}"/>
              </a:ext>
            </a:extLst>
          </p:cNvPr>
          <p:cNvSpPr txBox="1"/>
          <p:nvPr/>
        </p:nvSpPr>
        <p:spPr>
          <a:xfrm>
            <a:off x="638372" y="1750536"/>
            <a:ext cx="6096000" cy="2246769"/>
          </a:xfrm>
          <a:prstGeom prst="rect">
            <a:avLst/>
          </a:prstGeom>
          <a:solidFill>
            <a:srgbClr val="FFFCD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Para facilitar a representação dos isômeros ópticos utiliza-se as projeções de Fischer. </a:t>
            </a:r>
          </a:p>
          <a:p>
            <a:pPr algn="just"/>
            <a:endParaRPr lang="pt-BR" sz="2000" b="0" i="0" u="none" strike="noStrike" baseline="0" dirty="0">
              <a:latin typeface="Abadi Extra Light" panose="020B0204020104020204" pitchFamily="34" charset="0"/>
            </a:endParaRPr>
          </a:p>
          <a:p>
            <a:pPr algn="just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Nas projeções de Fischer linhas verticais representam ligações que são projetadas para trás do plano do papel e linhas horizontais representam ligações que são projetadas para fora do papel.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6F819A5C-EFE8-5EB5-90AF-98D1BE023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722" y="4233009"/>
            <a:ext cx="3112831" cy="202844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2A1AD68C-4479-3322-9DE8-DF64B51B6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236" y="4058276"/>
            <a:ext cx="3582958" cy="217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722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070932-7433-9855-F6FA-E79B34041808}"/>
              </a:ext>
            </a:extLst>
          </p:cNvPr>
          <p:cNvSpPr txBox="1"/>
          <p:nvPr/>
        </p:nvSpPr>
        <p:spPr>
          <a:xfrm>
            <a:off x="1533627" y="1139595"/>
            <a:ext cx="4305489" cy="400110"/>
          </a:xfrm>
          <a:prstGeom prst="rect">
            <a:avLst/>
          </a:prstGeom>
          <a:solidFill>
            <a:srgbClr val="F5AC3B"/>
          </a:solidFill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LUZ POLARIZADA E OS ENANTIÔMEROS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55A32A2-6CBD-F60F-C05D-0E27BE8EAB15}"/>
              </a:ext>
            </a:extLst>
          </p:cNvPr>
          <p:cNvSpPr txBox="1"/>
          <p:nvPr/>
        </p:nvSpPr>
        <p:spPr>
          <a:xfrm>
            <a:off x="638372" y="2143712"/>
            <a:ext cx="6539176" cy="2585323"/>
          </a:xfrm>
          <a:prstGeom prst="rect">
            <a:avLst/>
          </a:prstGeom>
          <a:solidFill>
            <a:srgbClr val="FFFCD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Somente moléculas quirais podem apresentar </a:t>
            </a:r>
            <a:r>
              <a:rPr lang="pt-BR" sz="1800" b="0" i="0" u="none" strike="noStrike" baseline="0" dirty="0" err="1">
                <a:latin typeface="Abadi Extra Light" panose="020B0204020104020204" pitchFamily="34" charset="0"/>
              </a:rPr>
              <a:t>enantiômeros</a:t>
            </a:r>
            <a:r>
              <a:rPr lang="pt-BR" dirty="0">
                <a:latin typeface="Abadi Extra Light" panose="020B0204020104020204" pitchFamily="34" charset="0"/>
              </a:rPr>
              <a:t>;</a:t>
            </a:r>
          </a:p>
          <a:p>
            <a:endParaRPr lang="pt-BR" dirty="0">
              <a:latin typeface="Abadi Extra Light" panose="020B02040201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Os </a:t>
            </a:r>
            <a:r>
              <a:rPr lang="pt-BR" sz="1800" b="0" i="0" u="none" strike="noStrike" baseline="0" dirty="0" err="1">
                <a:latin typeface="Abadi Extra Light" panose="020B0204020104020204" pitchFamily="34" charset="0"/>
              </a:rPr>
              <a:t>enantiômeros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 possuem propriedades físicas (PE, PF, densidade, índice de refração etc.) idênticas;</a:t>
            </a:r>
          </a:p>
          <a:p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Por isso uma mistura de </a:t>
            </a:r>
            <a:r>
              <a:rPr lang="pt-BR" sz="1800" b="0" i="0" u="none" strike="noStrike" baseline="0" dirty="0" err="1">
                <a:latin typeface="Abadi Extra Light" panose="020B0204020104020204" pitchFamily="34" charset="0"/>
              </a:rPr>
              <a:t>enantiômeros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 é muito difícil de ser separada. A separação (resolução) pode ser feita por métodos químicos ou biológicos. </a:t>
            </a:r>
          </a:p>
          <a:p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1B0EF86-C42E-CF79-8455-657021158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039" y="2241682"/>
            <a:ext cx="3736106" cy="24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355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070932-7433-9855-F6FA-E79B34041808}"/>
              </a:ext>
            </a:extLst>
          </p:cNvPr>
          <p:cNvSpPr txBox="1"/>
          <p:nvPr/>
        </p:nvSpPr>
        <p:spPr>
          <a:xfrm>
            <a:off x="1533627" y="1139595"/>
            <a:ext cx="4305489" cy="400110"/>
          </a:xfrm>
          <a:prstGeom prst="rect">
            <a:avLst/>
          </a:prstGeom>
          <a:solidFill>
            <a:srgbClr val="F5AC3B"/>
          </a:solidFill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LUZ POLARIZADA E OS ENANTIÔMEROS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55A32A2-6CBD-F60F-C05D-0E27BE8EAB15}"/>
              </a:ext>
            </a:extLst>
          </p:cNvPr>
          <p:cNvSpPr txBox="1"/>
          <p:nvPr/>
        </p:nvSpPr>
        <p:spPr>
          <a:xfrm>
            <a:off x="638372" y="2143712"/>
            <a:ext cx="6539176" cy="1323439"/>
          </a:xfrm>
          <a:prstGeom prst="rect">
            <a:avLst/>
          </a:prstGeom>
          <a:solidFill>
            <a:srgbClr val="FFFCD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Apesar de muito parecidos os </a:t>
            </a:r>
            <a:r>
              <a:rPr lang="pt-BR" sz="2000" b="0" i="0" u="none" strike="noStrike" baseline="0" dirty="0" err="1">
                <a:solidFill>
                  <a:srgbClr val="2E2B1F"/>
                </a:solidFill>
                <a:latin typeface="Abadi Extra Light" panose="020B0204020104020204" pitchFamily="34" charset="0"/>
              </a:rPr>
              <a:t>enantiômeros</a:t>
            </a:r>
            <a:r>
              <a:rPr lang="pt-BR" sz="20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 podem apresentar várias propriedades, como cheiro, sabor, propriedades biológicas e químicas, completamente diferentes. </a:t>
            </a:r>
          </a:p>
          <a:p>
            <a:pPr algn="just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 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B2F1149-8539-5CE0-4E81-B789DEDBA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49" y="3864358"/>
            <a:ext cx="3686373" cy="231129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05CE328-C8EA-DC3F-8EB1-DC1C2C7B06DC}"/>
              </a:ext>
            </a:extLst>
          </p:cNvPr>
          <p:cNvSpPr txBox="1"/>
          <p:nvPr/>
        </p:nvSpPr>
        <p:spPr>
          <a:xfrm>
            <a:off x="5474703" y="4213500"/>
            <a:ext cx="6096000" cy="923330"/>
          </a:xfrm>
          <a:prstGeom prst="rect">
            <a:avLst/>
          </a:prstGeom>
          <a:solidFill>
            <a:srgbClr val="FFFCD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Os </a:t>
            </a:r>
            <a:r>
              <a:rPr lang="pt-BR" sz="1800" b="0" i="0" u="none" strike="noStrike" baseline="0" dirty="0" err="1">
                <a:latin typeface="Abadi Extra Light" panose="020B0204020104020204" pitchFamily="34" charset="0"/>
              </a:rPr>
              <a:t>enantiômeros</a:t>
            </a:r>
            <a:r>
              <a:rPr lang="pt-BR" sz="1800" b="0" i="0" u="none" strike="noStrike" baseline="0" dirty="0">
                <a:latin typeface="Abadi Extra Light" panose="020B0204020104020204" pitchFamily="34" charset="0"/>
              </a:rPr>
              <a:t> só exibem comportamento diferente quando interagem com outras substâncias quirais ou com a luz polarizada. </a:t>
            </a:r>
          </a:p>
        </p:txBody>
      </p:sp>
    </p:spTree>
    <p:extLst>
      <p:ext uri="{BB962C8B-B14F-4D97-AF65-F5344CB8AC3E}">
        <p14:creationId xmlns:p14="http://schemas.microsoft.com/office/powerpoint/2010/main" val="19829404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070932-7433-9855-F6FA-E79B34041808}"/>
              </a:ext>
            </a:extLst>
          </p:cNvPr>
          <p:cNvSpPr txBox="1"/>
          <p:nvPr/>
        </p:nvSpPr>
        <p:spPr>
          <a:xfrm>
            <a:off x="1161246" y="1079180"/>
            <a:ext cx="4305489" cy="400110"/>
          </a:xfrm>
          <a:prstGeom prst="rect">
            <a:avLst/>
          </a:prstGeom>
          <a:solidFill>
            <a:srgbClr val="F5AC3B"/>
          </a:solidFill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LUZ POLARIZADA E OS ENANTIÔMEROS</a:t>
            </a:r>
          </a:p>
        </p:txBody>
      </p:sp>
      <p:pic>
        <p:nvPicPr>
          <p:cNvPr id="12" name="Imagem 11" descr="Diagrama&#10;&#10;Descrição gerada automaticamente">
            <a:extLst>
              <a:ext uri="{FF2B5EF4-FFF2-40B4-BE49-F238E27FC236}">
                <a16:creationId xmlns:a16="http://schemas.microsoft.com/office/drawing/2014/main" id="{7210C527-F3E6-6289-B3AB-50D95C88D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68" y="1737909"/>
            <a:ext cx="8110678" cy="386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6863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070932-7433-9855-F6FA-E79B34041808}"/>
              </a:ext>
            </a:extLst>
          </p:cNvPr>
          <p:cNvSpPr txBox="1"/>
          <p:nvPr/>
        </p:nvSpPr>
        <p:spPr>
          <a:xfrm>
            <a:off x="1161246" y="1079180"/>
            <a:ext cx="4305489" cy="400110"/>
          </a:xfrm>
          <a:prstGeom prst="rect">
            <a:avLst/>
          </a:prstGeom>
          <a:solidFill>
            <a:srgbClr val="F5AC3B"/>
          </a:solidFill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LUZ POLARIZADA E OS ENANTIÔMEROS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41958D1-DBBF-7B83-5963-479C975772FD}"/>
              </a:ext>
            </a:extLst>
          </p:cNvPr>
          <p:cNvSpPr txBox="1"/>
          <p:nvPr/>
        </p:nvSpPr>
        <p:spPr>
          <a:xfrm>
            <a:off x="1161246" y="2195434"/>
            <a:ext cx="60960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solidFill>
                  <a:srgbClr val="2E2B1F"/>
                </a:solidFill>
                <a:latin typeface="Abadi" panose="020B0604020104020204" pitchFamily="34" charset="0"/>
              </a:rPr>
              <a:t>Uma das principais características de uma molécula quiral é a capacidade de desviar o plano de propagação da luz polarizada. </a:t>
            </a:r>
          </a:p>
          <a:p>
            <a:pPr algn="just"/>
            <a:r>
              <a:rPr lang="pt-BR" sz="2000" b="0" i="0" u="none" strike="noStrike" baseline="0" dirty="0">
                <a:solidFill>
                  <a:srgbClr val="2E2B1F"/>
                </a:solidFill>
                <a:latin typeface="Abadi" panose="020B0604020104020204" pitchFamily="34" charset="0"/>
              </a:rPr>
              <a:t>Substâncias com essa característica são opticamente ativas.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1FC86595-ACEB-7023-64B3-C149D0C6C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268" y="4316635"/>
            <a:ext cx="6416741" cy="124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8105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070932-7433-9855-F6FA-E79B34041808}"/>
              </a:ext>
            </a:extLst>
          </p:cNvPr>
          <p:cNvSpPr txBox="1"/>
          <p:nvPr/>
        </p:nvSpPr>
        <p:spPr>
          <a:xfrm>
            <a:off x="430855" y="581134"/>
            <a:ext cx="4305489" cy="400110"/>
          </a:xfrm>
          <a:prstGeom prst="rect">
            <a:avLst/>
          </a:prstGeom>
          <a:solidFill>
            <a:srgbClr val="F5AC3B"/>
          </a:solidFill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LUZ POLARIZADA E OS ENANTIÔMEROS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3BC19E9-C2B1-EEAB-94AF-6285F9F18B03}"/>
              </a:ext>
            </a:extLst>
          </p:cNvPr>
          <p:cNvSpPr txBox="1"/>
          <p:nvPr/>
        </p:nvSpPr>
        <p:spPr>
          <a:xfrm>
            <a:off x="925696" y="2394018"/>
            <a:ext cx="970965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Em um par de isômeros ópticos, um dos </a:t>
            </a:r>
            <a:r>
              <a:rPr lang="pt-BR" sz="2000" b="0" i="0" u="none" strike="noStrike" baseline="0" dirty="0" err="1">
                <a:latin typeface="Abadi Extra Light" panose="020B0204020104020204" pitchFamily="34" charset="0"/>
              </a:rPr>
              <a:t>enantiômeros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 é </a:t>
            </a:r>
            <a:r>
              <a:rPr lang="pt-BR" sz="2000" b="0" i="0" u="none" strike="noStrike" baseline="0" dirty="0" err="1">
                <a:latin typeface="Abadi Extra Light" panose="020B0204020104020204" pitchFamily="34" charset="0"/>
              </a:rPr>
              <a:t>dextrorrotatório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, desviando o plano da luz polarizada no sentido horário. O outro é </a:t>
            </a:r>
            <a:r>
              <a:rPr lang="pt-BR" sz="2000" b="0" i="0" u="none" strike="noStrike" baseline="0" dirty="0" err="1">
                <a:latin typeface="Abadi Extra Light" panose="020B0204020104020204" pitchFamily="34" charset="0"/>
              </a:rPr>
              <a:t>levorrotatório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, desviando-o no sentido anti-horário.</a:t>
            </a:r>
          </a:p>
          <a:p>
            <a:pPr algn="l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Veja o exemplo:</a:t>
            </a:r>
            <a:endParaRPr lang="pt-BR" sz="2000" dirty="0">
              <a:latin typeface="Abadi Extra Light" panose="020B0204020104020204" pitchFamily="34" charset="0"/>
            </a:endParaRPr>
          </a:p>
        </p:txBody>
      </p:sp>
      <p:pic>
        <p:nvPicPr>
          <p:cNvPr id="16" name="Imagem 15" descr="Linha do tempo&#10;&#10;Descrição gerada automaticamente com confiança baixa">
            <a:extLst>
              <a:ext uri="{FF2B5EF4-FFF2-40B4-BE49-F238E27FC236}">
                <a16:creationId xmlns:a16="http://schemas.microsoft.com/office/drawing/2014/main" id="{F94324CA-1D94-2C0B-7512-9A2BD20D7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28" y="3604246"/>
            <a:ext cx="6241321" cy="2911092"/>
          </a:xfrm>
          <a:prstGeom prst="rect">
            <a:avLst/>
          </a:prstGeom>
        </p:spPr>
      </p:pic>
      <p:pic>
        <p:nvPicPr>
          <p:cNvPr id="18" name="Imagem 17" descr="Texto&#10;&#10;Descrição gerada automaticamente">
            <a:extLst>
              <a:ext uri="{FF2B5EF4-FFF2-40B4-BE49-F238E27FC236}">
                <a16:creationId xmlns:a16="http://schemas.microsoft.com/office/drawing/2014/main" id="{A438B525-E57B-31C8-5EF9-FF63C6433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329" y="1218805"/>
            <a:ext cx="7558391" cy="98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45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070932-7433-9855-F6FA-E79B34041808}"/>
              </a:ext>
            </a:extLst>
          </p:cNvPr>
          <p:cNvSpPr txBox="1"/>
          <p:nvPr/>
        </p:nvSpPr>
        <p:spPr>
          <a:xfrm>
            <a:off x="1161247" y="1079180"/>
            <a:ext cx="2329206" cy="400110"/>
          </a:xfrm>
          <a:prstGeom prst="rect">
            <a:avLst/>
          </a:prstGeom>
          <a:solidFill>
            <a:srgbClr val="F5AC3B"/>
          </a:solidFill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MISTURA RACÊMICA</a:t>
            </a:r>
          </a:p>
        </p:txBody>
      </p:sp>
      <p:pic>
        <p:nvPicPr>
          <p:cNvPr id="11" name="Imagem 10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F32EFD20-3082-99D0-9FA1-2826841B3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48" y="1837661"/>
            <a:ext cx="9695192" cy="1225282"/>
          </a:xfrm>
          <a:prstGeom prst="rect">
            <a:avLst/>
          </a:prstGeom>
        </p:spPr>
      </p:pic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id="{9526DC0B-7B2D-406C-14B7-D2D13730C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15" y="3182027"/>
            <a:ext cx="7578658" cy="218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17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796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pos de isomeria. Classificação e tipos de isomeria">
            <a:extLst>
              <a:ext uri="{FF2B5EF4-FFF2-40B4-BE49-F238E27FC236}">
                <a16:creationId xmlns:a16="http://schemas.microsoft.com/office/drawing/2014/main" id="{5B53DE40-ADD9-BE79-5632-EABEBC28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3" y="5321901"/>
            <a:ext cx="1810247" cy="15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io-quadro 3">
            <a:extLst>
              <a:ext uri="{FF2B5EF4-FFF2-40B4-BE49-F238E27FC236}">
                <a16:creationId xmlns:a16="http://schemas.microsoft.com/office/drawing/2014/main" id="{26407FCF-79A3-1D90-F833-12E8124C3FD6}"/>
              </a:ext>
            </a:extLst>
          </p:cNvPr>
          <p:cNvSpPr/>
          <p:nvPr/>
        </p:nvSpPr>
        <p:spPr>
          <a:xfrm>
            <a:off x="98323" y="78656"/>
            <a:ext cx="2733368" cy="2910349"/>
          </a:xfrm>
          <a:prstGeom prst="halfFrame">
            <a:avLst>
              <a:gd name="adj1" fmla="val 9112"/>
              <a:gd name="adj2" fmla="val 12709"/>
            </a:avLst>
          </a:prstGeom>
          <a:solidFill>
            <a:srgbClr val="FD343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383C3F-EFDA-AF3A-B13D-F8B7136BB6C4}"/>
              </a:ext>
            </a:extLst>
          </p:cNvPr>
          <p:cNvSpPr txBox="1"/>
          <p:nvPr/>
        </p:nvSpPr>
        <p:spPr>
          <a:xfrm>
            <a:off x="4653140" y="210391"/>
            <a:ext cx="3637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latin typeface="Agency FB" panose="020B0503020202020204" pitchFamily="34" charset="0"/>
              </a:rPr>
              <a:t>ISOMERIA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E49C1B7-D90A-176D-FFD5-FB9E3BC513E1}"/>
              </a:ext>
            </a:extLst>
          </p:cNvPr>
          <p:cNvSpPr/>
          <p:nvPr/>
        </p:nvSpPr>
        <p:spPr>
          <a:xfrm>
            <a:off x="4807974" y="1425677"/>
            <a:ext cx="3254478" cy="108153"/>
          </a:xfrm>
          <a:prstGeom prst="rect">
            <a:avLst/>
          </a:prstGeom>
          <a:solidFill>
            <a:srgbClr val="FD34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A85B2FC-20FF-D2BD-FA31-3A0F255189AB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27F8652-4239-C715-9345-BA4636F0A759}"/>
              </a:ext>
            </a:extLst>
          </p:cNvPr>
          <p:cNvSpPr txBox="1"/>
          <p:nvPr/>
        </p:nvSpPr>
        <p:spPr>
          <a:xfrm>
            <a:off x="8352183" y="3344802"/>
            <a:ext cx="3552753" cy="1015663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r>
              <a:rPr lang="pt-BR" sz="20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O álcool etílico é líquido, ferve a 98 °C e o</a:t>
            </a:r>
            <a:r>
              <a:rPr lang="pt-BR" sz="2000" dirty="0">
                <a:solidFill>
                  <a:srgbClr val="2E2B1F"/>
                </a:solidFill>
                <a:latin typeface="Abadi Extra Light" panose="020B0204020104020204" pitchFamily="34" charset="0"/>
              </a:rPr>
              <a:t> </a:t>
            </a:r>
            <a:r>
              <a:rPr lang="pt-BR" sz="20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éter é um gás que se liquefaz a -24°C.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3B590BF-3903-67F7-66E3-7693CE7B7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440" y="3084585"/>
            <a:ext cx="2116976" cy="153609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15593747-6037-E310-C0E9-854D994C4CF3}"/>
              </a:ext>
            </a:extLst>
          </p:cNvPr>
          <p:cNvSpPr txBox="1"/>
          <p:nvPr/>
        </p:nvSpPr>
        <p:spPr>
          <a:xfrm>
            <a:off x="2063440" y="4490904"/>
            <a:ext cx="24675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800" b="0" i="0" u="none" strike="noStrike" baseline="0" dirty="0">
                <a:solidFill>
                  <a:srgbClr val="2E2B1F"/>
                </a:solidFill>
                <a:latin typeface="Calibri" panose="020F0502020204030204" pitchFamily="34" charset="0"/>
              </a:rPr>
              <a:t>Álcool etílico (C₂H₆O) </a:t>
            </a:r>
            <a:endParaRPr lang="pt-BR" dirty="0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425D517-4965-7C50-2BA5-648582147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476" y="3084586"/>
            <a:ext cx="2764976" cy="1536098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A068F755-7A5C-8008-E73C-7B9A29C46C5F}"/>
              </a:ext>
            </a:extLst>
          </p:cNvPr>
          <p:cNvSpPr txBox="1"/>
          <p:nvPr/>
        </p:nvSpPr>
        <p:spPr>
          <a:xfrm>
            <a:off x="5486400" y="4490904"/>
            <a:ext cx="268102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pt-BR" sz="1800" b="0" i="0" u="none" strike="noStrike" baseline="0" dirty="0">
                <a:solidFill>
                  <a:srgbClr val="2E2B1F"/>
                </a:solidFill>
                <a:latin typeface="Calibri" panose="020F0502020204030204" pitchFamily="34" charset="0"/>
              </a:rPr>
              <a:t>Éter metílico (C₂H₆O) 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6CF44B0-5A58-4C5A-D524-CBFDFDBA3D75}"/>
              </a:ext>
            </a:extLst>
          </p:cNvPr>
          <p:cNvSpPr txBox="1"/>
          <p:nvPr/>
        </p:nvSpPr>
        <p:spPr>
          <a:xfrm>
            <a:off x="1565810" y="1769238"/>
            <a:ext cx="9810113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Embora as fórmulas moleculares dos isômeros sejam iguais, não quer dizer que estes </a:t>
            </a:r>
            <a:r>
              <a:rPr lang="pt-BR" sz="2000" dirty="0">
                <a:latin typeface="Abadi Extra Light" panose="020B0204020104020204" pitchFamily="34" charset="0"/>
              </a:rPr>
              <a:t>apresentam as mesmas características. </a:t>
            </a: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No caso que já vimos, do álcool etílico e o éter metílico observamos diferenças significativas: </a:t>
            </a:r>
          </a:p>
        </p:txBody>
      </p:sp>
    </p:spTree>
    <p:extLst>
      <p:ext uri="{BB962C8B-B14F-4D97-AF65-F5344CB8AC3E}">
        <p14:creationId xmlns:p14="http://schemas.microsoft.com/office/powerpoint/2010/main" val="3983813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89AEE8C-6187-80DD-7382-93DFC01A2293}"/>
              </a:ext>
            </a:extLst>
          </p:cNvPr>
          <p:cNvSpPr txBox="1"/>
          <p:nvPr/>
        </p:nvSpPr>
        <p:spPr>
          <a:xfrm>
            <a:off x="6358589" y="73924"/>
            <a:ext cx="4237434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ISOMERIA ÓPTICA</a:t>
            </a:r>
            <a:endParaRPr lang="pt-BR" sz="5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070932-7433-9855-F6FA-E79B34041808}"/>
              </a:ext>
            </a:extLst>
          </p:cNvPr>
          <p:cNvSpPr txBox="1"/>
          <p:nvPr/>
        </p:nvSpPr>
        <p:spPr>
          <a:xfrm>
            <a:off x="1161247" y="1079180"/>
            <a:ext cx="2329206" cy="400110"/>
          </a:xfrm>
          <a:prstGeom prst="rect">
            <a:avLst/>
          </a:prstGeom>
          <a:solidFill>
            <a:srgbClr val="F5AC3B"/>
          </a:solidFill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latin typeface="Abadi Extra Light" panose="020B0204020104020204" pitchFamily="34" charset="0"/>
              </a:rPr>
              <a:t>MISTURA RACÊMICA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1231DB6-DE35-D326-B804-908F3D4F1533}"/>
              </a:ext>
            </a:extLst>
          </p:cNvPr>
          <p:cNvSpPr txBox="1"/>
          <p:nvPr/>
        </p:nvSpPr>
        <p:spPr>
          <a:xfrm>
            <a:off x="1161247" y="2031063"/>
            <a:ext cx="6096000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0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A mistura equimolar de um par de </a:t>
            </a:r>
            <a:r>
              <a:rPr lang="pt-BR" sz="2000" b="0" i="0" u="none" strike="noStrike" baseline="0" dirty="0" err="1">
                <a:solidFill>
                  <a:srgbClr val="2E2B1F"/>
                </a:solidFill>
                <a:latin typeface="Abadi Extra Light" panose="020B0204020104020204" pitchFamily="34" charset="0"/>
              </a:rPr>
              <a:t>enantiômeros</a:t>
            </a:r>
            <a:r>
              <a:rPr lang="pt-BR" sz="20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 (50% dextrogiro + 50% levogiro) é denominada de mistura racêmica ou racemato. </a:t>
            </a:r>
          </a:p>
          <a:p>
            <a:r>
              <a:rPr lang="pt-BR" sz="20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Uma mistura racêmica é opticamente inativa por compensação externa. 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191858B-30CD-74F7-6281-8772B9432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572" y="4420067"/>
            <a:ext cx="4945487" cy="174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528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abela&#10;&#10;Descrição gerada automaticamente com confiança baixa">
            <a:extLst>
              <a:ext uri="{FF2B5EF4-FFF2-40B4-BE49-F238E27FC236}">
                <a16:creationId xmlns:a16="http://schemas.microsoft.com/office/drawing/2014/main" id="{B45A12D1-1D3F-D9CB-9283-8BB79302A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62" y="87243"/>
            <a:ext cx="7686399" cy="651689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574332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1183089" y="53807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EEE1B3A-45D4-FCD7-0446-1500C9BF8EFF}"/>
              </a:ext>
            </a:extLst>
          </p:cNvPr>
          <p:cNvSpPr txBox="1"/>
          <p:nvPr/>
        </p:nvSpPr>
        <p:spPr>
          <a:xfrm>
            <a:off x="239083" y="289090"/>
            <a:ext cx="3447289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EXERCÍCIOS</a:t>
            </a:r>
            <a:endParaRPr lang="pt-BR" sz="5000" dirty="0"/>
          </a:p>
        </p:txBody>
      </p:sp>
    </p:spTree>
    <p:extLst>
      <p:ext uri="{BB962C8B-B14F-4D97-AF65-F5344CB8AC3E}">
        <p14:creationId xmlns:p14="http://schemas.microsoft.com/office/powerpoint/2010/main" val="10892243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1E0575C-4B9D-E76F-417D-71390BCC8E25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7E1D3C-797E-3739-23EB-2E94BA55ECCE}"/>
              </a:ext>
            </a:extLst>
          </p:cNvPr>
          <p:cNvSpPr/>
          <p:nvPr/>
        </p:nvSpPr>
        <p:spPr>
          <a:xfrm>
            <a:off x="0" y="137652"/>
            <a:ext cx="294968" cy="65679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4E26AE6-5BB3-1CE3-BC18-2D3AEFD33D2B}"/>
              </a:ext>
            </a:extLst>
          </p:cNvPr>
          <p:cNvSpPr/>
          <p:nvPr/>
        </p:nvSpPr>
        <p:spPr>
          <a:xfrm rot="5400000">
            <a:off x="1695703" y="-1690787"/>
            <a:ext cx="294967" cy="3686373"/>
          </a:xfrm>
          <a:prstGeom prst="rect">
            <a:avLst/>
          </a:prstGeom>
          <a:solidFill>
            <a:srgbClr val="83C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F7D400A-C5EB-5660-5099-3E056488730D}"/>
              </a:ext>
            </a:extLst>
          </p:cNvPr>
          <p:cNvSpPr/>
          <p:nvPr/>
        </p:nvSpPr>
        <p:spPr>
          <a:xfrm rot="5400000">
            <a:off x="1695702" y="4877161"/>
            <a:ext cx="294967" cy="3686373"/>
          </a:xfrm>
          <a:prstGeom prst="rect">
            <a:avLst/>
          </a:prstGeom>
          <a:solidFill>
            <a:srgbClr val="F5AC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Seta: Divisa 7">
            <a:extLst>
              <a:ext uri="{FF2B5EF4-FFF2-40B4-BE49-F238E27FC236}">
                <a16:creationId xmlns:a16="http://schemas.microsoft.com/office/drawing/2014/main" id="{0B4689D6-A999-4341-BAAE-8D2953B4171B}"/>
              </a:ext>
            </a:extLst>
          </p:cNvPr>
          <p:cNvSpPr/>
          <p:nvPr/>
        </p:nvSpPr>
        <p:spPr>
          <a:xfrm rot="10800000">
            <a:off x="11579248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Seta: Divisa 8">
            <a:extLst>
              <a:ext uri="{FF2B5EF4-FFF2-40B4-BE49-F238E27FC236}">
                <a16:creationId xmlns:a16="http://schemas.microsoft.com/office/drawing/2014/main" id="{25C30F62-5970-1544-BA51-C4E40D82F553}"/>
              </a:ext>
            </a:extLst>
          </p:cNvPr>
          <p:cNvSpPr/>
          <p:nvPr/>
        </p:nvSpPr>
        <p:spPr>
          <a:xfrm rot="10800000">
            <a:off x="11190874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: Divisa 9">
            <a:extLst>
              <a:ext uri="{FF2B5EF4-FFF2-40B4-BE49-F238E27FC236}">
                <a16:creationId xmlns:a16="http://schemas.microsoft.com/office/drawing/2014/main" id="{94A8C8FA-8512-C36E-A7CC-47B4F4CD2662}"/>
              </a:ext>
            </a:extLst>
          </p:cNvPr>
          <p:cNvSpPr/>
          <p:nvPr/>
        </p:nvSpPr>
        <p:spPr>
          <a:xfrm rot="10800000">
            <a:off x="10802500" y="53806"/>
            <a:ext cx="570271" cy="792223"/>
          </a:xfrm>
          <a:prstGeom prst="chevron">
            <a:avLst/>
          </a:prstGeom>
          <a:solidFill>
            <a:srgbClr val="F5AC3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5C171F-F4BD-D55F-3D47-7B84B28A1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83" y="1211634"/>
            <a:ext cx="8773448" cy="5192449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70F09F-6D5C-A5D1-385C-174A69A46232}"/>
              </a:ext>
            </a:extLst>
          </p:cNvPr>
          <p:cNvSpPr txBox="1"/>
          <p:nvPr/>
        </p:nvSpPr>
        <p:spPr>
          <a:xfrm>
            <a:off x="239083" y="289090"/>
            <a:ext cx="3447289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5000" b="1" dirty="0">
                <a:latin typeface="Agency FB" panose="020B0503020202020204" pitchFamily="34" charset="0"/>
              </a:rPr>
              <a:t>EXERCÍCIOS</a:t>
            </a:r>
            <a:endParaRPr lang="pt-BR" sz="5000" dirty="0"/>
          </a:p>
        </p:txBody>
      </p:sp>
    </p:spTree>
    <p:extLst>
      <p:ext uri="{BB962C8B-B14F-4D97-AF65-F5344CB8AC3E}">
        <p14:creationId xmlns:p14="http://schemas.microsoft.com/office/powerpoint/2010/main" val="37991867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6796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pos de isomeria. Classificação e tipos de isomeria">
            <a:extLst>
              <a:ext uri="{FF2B5EF4-FFF2-40B4-BE49-F238E27FC236}">
                <a16:creationId xmlns:a16="http://schemas.microsoft.com/office/drawing/2014/main" id="{5B53DE40-ADD9-BE79-5632-EABEBC28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3" y="5321901"/>
            <a:ext cx="1810247" cy="153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io-quadro 3">
            <a:extLst>
              <a:ext uri="{FF2B5EF4-FFF2-40B4-BE49-F238E27FC236}">
                <a16:creationId xmlns:a16="http://schemas.microsoft.com/office/drawing/2014/main" id="{26407FCF-79A3-1D90-F833-12E8124C3FD6}"/>
              </a:ext>
            </a:extLst>
          </p:cNvPr>
          <p:cNvSpPr/>
          <p:nvPr/>
        </p:nvSpPr>
        <p:spPr>
          <a:xfrm>
            <a:off x="98323" y="78656"/>
            <a:ext cx="2733368" cy="2910349"/>
          </a:xfrm>
          <a:prstGeom prst="halfFrame">
            <a:avLst>
              <a:gd name="adj1" fmla="val 9112"/>
              <a:gd name="adj2" fmla="val 12709"/>
            </a:avLst>
          </a:prstGeom>
          <a:solidFill>
            <a:srgbClr val="FD343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2383C3F-EFDA-AF3A-B13D-F8B7136BB6C4}"/>
              </a:ext>
            </a:extLst>
          </p:cNvPr>
          <p:cNvSpPr txBox="1"/>
          <p:nvPr/>
        </p:nvSpPr>
        <p:spPr>
          <a:xfrm>
            <a:off x="4653140" y="210391"/>
            <a:ext cx="3637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dirty="0">
                <a:latin typeface="Agency FB" panose="020B0503020202020204" pitchFamily="34" charset="0"/>
              </a:rPr>
              <a:t>ISOMERIA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E49C1B7-D90A-176D-FFD5-FB9E3BC513E1}"/>
              </a:ext>
            </a:extLst>
          </p:cNvPr>
          <p:cNvSpPr/>
          <p:nvPr/>
        </p:nvSpPr>
        <p:spPr>
          <a:xfrm>
            <a:off x="4807974" y="1425677"/>
            <a:ext cx="3254478" cy="108153"/>
          </a:xfrm>
          <a:prstGeom prst="rect">
            <a:avLst/>
          </a:prstGeom>
          <a:solidFill>
            <a:srgbClr val="FD343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27AA78D4-03BE-51A6-D20B-993B6B6CB4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64" y="1905619"/>
            <a:ext cx="10785333" cy="367810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A85B2FC-20FF-D2BD-FA31-3A0F255189AB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</p:spTree>
    <p:extLst>
      <p:ext uri="{BB962C8B-B14F-4D97-AF65-F5344CB8AC3E}">
        <p14:creationId xmlns:p14="http://schemas.microsoft.com/office/powerpoint/2010/main" val="9301048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omeria de compensação ou metameria. Isomeria por metameria">
            <a:extLst>
              <a:ext uri="{FF2B5EF4-FFF2-40B4-BE49-F238E27FC236}">
                <a16:creationId xmlns:a16="http://schemas.microsoft.com/office/drawing/2014/main" id="{C8360DFB-6CDD-D76C-CC48-35BC3D1D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" y="1780906"/>
            <a:ext cx="5523055" cy="346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7ACD009-D59C-3952-F779-6108B32DA455}"/>
              </a:ext>
            </a:extLst>
          </p:cNvPr>
          <p:cNvSpPr txBox="1"/>
          <p:nvPr/>
        </p:nvSpPr>
        <p:spPr>
          <a:xfrm>
            <a:off x="6190165" y="2163474"/>
            <a:ext cx="5034116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OU CONSTITUCIONAL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14057A-810D-D3F7-79B3-7155ABFF0143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8" name="Listra Diagonal 7">
            <a:extLst>
              <a:ext uri="{FF2B5EF4-FFF2-40B4-BE49-F238E27FC236}">
                <a16:creationId xmlns:a16="http://schemas.microsoft.com/office/drawing/2014/main" id="{E8362CC0-E886-FF90-8C92-0C37ACDDA507}"/>
              </a:ext>
            </a:extLst>
          </p:cNvPr>
          <p:cNvSpPr/>
          <p:nvPr/>
        </p:nvSpPr>
        <p:spPr>
          <a:xfrm>
            <a:off x="111588" y="124548"/>
            <a:ext cx="4293264" cy="1124148"/>
          </a:xfrm>
          <a:prstGeom prst="diagStripe">
            <a:avLst/>
          </a:prstGeom>
          <a:solidFill>
            <a:srgbClr val="8372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D66666-7C44-FB04-02E9-E0DBAA836F08}"/>
              </a:ext>
            </a:extLst>
          </p:cNvPr>
          <p:cNvSpPr txBox="1"/>
          <p:nvPr/>
        </p:nvSpPr>
        <p:spPr>
          <a:xfrm>
            <a:off x="5634643" y="1017016"/>
            <a:ext cx="61451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0" b="1" dirty="0">
                <a:latin typeface="Agency FB" panose="020B0503020202020204" pitchFamily="34" charset="0"/>
              </a:rPr>
              <a:t>ISOMERIA PLANA </a:t>
            </a:r>
            <a:endParaRPr lang="pt-BR" sz="8000" dirty="0"/>
          </a:p>
        </p:txBody>
      </p:sp>
      <p:sp>
        <p:nvSpPr>
          <p:cNvPr id="2" name="Listra Diagonal 1">
            <a:extLst>
              <a:ext uri="{FF2B5EF4-FFF2-40B4-BE49-F238E27FC236}">
                <a16:creationId xmlns:a16="http://schemas.microsoft.com/office/drawing/2014/main" id="{0B2E61A0-FECB-8876-7E34-D9CD1BBF0715}"/>
              </a:ext>
            </a:extLst>
          </p:cNvPr>
          <p:cNvSpPr/>
          <p:nvPr/>
        </p:nvSpPr>
        <p:spPr>
          <a:xfrm rot="10800000">
            <a:off x="111588" y="5680046"/>
            <a:ext cx="4293264" cy="1124148"/>
          </a:xfrm>
          <a:prstGeom prst="diagStripe">
            <a:avLst/>
          </a:prstGeom>
          <a:solidFill>
            <a:srgbClr val="8372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44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omeria de compensação ou metameria. Isomeria por metameria">
            <a:extLst>
              <a:ext uri="{FF2B5EF4-FFF2-40B4-BE49-F238E27FC236}">
                <a16:creationId xmlns:a16="http://schemas.microsoft.com/office/drawing/2014/main" id="{C8360DFB-6CDD-D76C-CC48-35BC3D1D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7860"/>
            <a:ext cx="2993556" cy="188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7ACD009-D59C-3952-F779-6108B32DA455}"/>
              </a:ext>
            </a:extLst>
          </p:cNvPr>
          <p:cNvSpPr txBox="1"/>
          <p:nvPr/>
        </p:nvSpPr>
        <p:spPr>
          <a:xfrm>
            <a:off x="4125173" y="1876429"/>
            <a:ext cx="5034116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OU CONSTITUCIONAL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14057A-810D-D3F7-79B3-7155ABFF0143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8" name="Listra Diagonal 7">
            <a:extLst>
              <a:ext uri="{FF2B5EF4-FFF2-40B4-BE49-F238E27FC236}">
                <a16:creationId xmlns:a16="http://schemas.microsoft.com/office/drawing/2014/main" id="{E8362CC0-E886-FF90-8C92-0C37ACDDA507}"/>
              </a:ext>
            </a:extLst>
          </p:cNvPr>
          <p:cNvSpPr/>
          <p:nvPr/>
        </p:nvSpPr>
        <p:spPr>
          <a:xfrm rot="7692666">
            <a:off x="-1108462" y="540771"/>
            <a:ext cx="2216922" cy="1731274"/>
          </a:xfrm>
          <a:prstGeom prst="diagStripe">
            <a:avLst/>
          </a:prstGeom>
          <a:solidFill>
            <a:srgbClr val="8372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D66666-7C44-FB04-02E9-E0DBAA836F08}"/>
              </a:ext>
            </a:extLst>
          </p:cNvPr>
          <p:cNvSpPr txBox="1"/>
          <p:nvPr/>
        </p:nvSpPr>
        <p:spPr>
          <a:xfrm>
            <a:off x="3569651" y="744688"/>
            <a:ext cx="61451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0" b="1" dirty="0">
                <a:latin typeface="Agency FB" panose="020B0503020202020204" pitchFamily="34" charset="0"/>
              </a:rPr>
              <a:t>ISOMERIA PLANA </a:t>
            </a:r>
            <a:endParaRPr lang="pt-BR" sz="8000" dirty="0"/>
          </a:p>
        </p:txBody>
      </p:sp>
      <p:sp>
        <p:nvSpPr>
          <p:cNvPr id="3" name="Listra Diagonal 2">
            <a:extLst>
              <a:ext uri="{FF2B5EF4-FFF2-40B4-BE49-F238E27FC236}">
                <a16:creationId xmlns:a16="http://schemas.microsoft.com/office/drawing/2014/main" id="{7189079C-A363-3E04-D850-5EECBC3C8FE5}"/>
              </a:ext>
            </a:extLst>
          </p:cNvPr>
          <p:cNvSpPr/>
          <p:nvPr/>
        </p:nvSpPr>
        <p:spPr>
          <a:xfrm rot="18435821">
            <a:off x="11083539" y="540874"/>
            <a:ext cx="2216922" cy="1731274"/>
          </a:xfrm>
          <a:prstGeom prst="diagStripe">
            <a:avLst/>
          </a:prstGeom>
          <a:solidFill>
            <a:srgbClr val="8372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D818108-7EA1-1EC6-83CF-B66C54495F4A}"/>
              </a:ext>
            </a:extLst>
          </p:cNvPr>
          <p:cNvSpPr txBox="1"/>
          <p:nvPr/>
        </p:nvSpPr>
        <p:spPr>
          <a:xfrm>
            <a:off x="3434023" y="2900448"/>
            <a:ext cx="612447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Os isômeros são reconhecidos, identificados e diferenciados pelas suas fórmulas estruturais planas;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000" b="0" i="0" u="none" strike="noStrike" baseline="0" dirty="0">
                <a:latin typeface="Abadi Extra Light" panose="020B0204020104020204" pitchFamily="34" charset="0"/>
              </a:rPr>
              <a:t>A diferenciação é visualizada através da posição de certos grupos ou insaturações, tipo de cadeia e a função;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9F9697-3B41-E878-D7FC-8D7B51CF8C16}"/>
              </a:ext>
            </a:extLst>
          </p:cNvPr>
          <p:cNvSpPr txBox="1"/>
          <p:nvPr/>
        </p:nvSpPr>
        <p:spPr>
          <a:xfrm>
            <a:off x="3590342" y="4789874"/>
            <a:ext cx="5968151" cy="1323439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r>
              <a:rPr lang="pt-BR" sz="2000" b="0" i="0" u="none" strike="noStrike" baseline="0" dirty="0">
                <a:solidFill>
                  <a:srgbClr val="FFFDDB"/>
                </a:solidFill>
                <a:highlight>
                  <a:srgbClr val="BE4E4D"/>
                </a:highlight>
                <a:latin typeface="Abadi Extra Light" panose="020B0204020104020204" pitchFamily="34" charset="0"/>
              </a:rPr>
              <a:t>A isomeria plana se divide em:</a:t>
            </a:r>
            <a:r>
              <a:rPr lang="pt-BR" sz="2000" b="0" i="0" u="none" strike="noStrike" baseline="0" dirty="0">
                <a:solidFill>
                  <a:srgbClr val="2E2B1F"/>
                </a:solidFill>
                <a:highlight>
                  <a:srgbClr val="BE4E4D"/>
                </a:highlight>
                <a:latin typeface="Abadi Extra Light" panose="020B0204020104020204" pitchFamily="34" charset="0"/>
              </a:rPr>
              <a:t> </a:t>
            </a:r>
          </a:p>
          <a:p>
            <a:r>
              <a:rPr lang="pt-BR" sz="2000" b="0" i="0" u="none" strike="noStrike" baseline="0" dirty="0">
                <a:solidFill>
                  <a:srgbClr val="9CBDBC"/>
                </a:solidFill>
                <a:latin typeface="Abadi Extra Light" panose="020B0204020104020204" pitchFamily="34" charset="0"/>
              </a:rPr>
              <a:t>•</a:t>
            </a:r>
            <a:r>
              <a:rPr lang="pt-BR" sz="2000" b="1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Isomeria de cadeia; </a:t>
            </a:r>
          </a:p>
          <a:p>
            <a:r>
              <a:rPr lang="pt-BR" sz="2000" b="0" i="0" u="none" strike="noStrike" baseline="0" dirty="0">
                <a:solidFill>
                  <a:srgbClr val="9CBDBC"/>
                </a:solidFill>
                <a:latin typeface="Abadi Extra Light" panose="020B0204020104020204" pitchFamily="34" charset="0"/>
              </a:rPr>
              <a:t>•</a:t>
            </a:r>
            <a:r>
              <a:rPr lang="pt-BR" sz="2000" b="1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Isomeria de posição; </a:t>
            </a:r>
          </a:p>
          <a:p>
            <a:r>
              <a:rPr lang="pt-BR" sz="2000" b="0" i="0" u="none" strike="noStrike" baseline="0" dirty="0">
                <a:solidFill>
                  <a:srgbClr val="9CBDBC"/>
                </a:solidFill>
                <a:latin typeface="Abadi Extra Light" panose="020B0204020104020204" pitchFamily="34" charset="0"/>
              </a:rPr>
              <a:t>•</a:t>
            </a:r>
            <a:r>
              <a:rPr lang="pt-BR" sz="2000" b="1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Isomeria de função. </a:t>
            </a:r>
          </a:p>
        </p:txBody>
      </p:sp>
    </p:spTree>
    <p:extLst>
      <p:ext uri="{BB962C8B-B14F-4D97-AF65-F5344CB8AC3E}">
        <p14:creationId xmlns:p14="http://schemas.microsoft.com/office/powerpoint/2010/main" val="26131641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omeria de compensação ou metameria. Isomeria por metameria">
            <a:extLst>
              <a:ext uri="{FF2B5EF4-FFF2-40B4-BE49-F238E27FC236}">
                <a16:creationId xmlns:a16="http://schemas.microsoft.com/office/drawing/2014/main" id="{C8360DFB-6CDD-D76C-CC48-35BC3D1D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172"/>
            <a:ext cx="1821200" cy="11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7ACD009-D59C-3952-F779-6108B32DA455}"/>
              </a:ext>
            </a:extLst>
          </p:cNvPr>
          <p:cNvSpPr txBox="1"/>
          <p:nvPr/>
        </p:nvSpPr>
        <p:spPr>
          <a:xfrm>
            <a:off x="4125171" y="1291654"/>
            <a:ext cx="5034116" cy="70788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OU CONSTITUCIONAL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F14057A-810D-D3F7-79B3-7155ABFF0143}"/>
              </a:ext>
            </a:extLst>
          </p:cNvPr>
          <p:cNvSpPr txBox="1"/>
          <p:nvPr/>
        </p:nvSpPr>
        <p:spPr>
          <a:xfrm>
            <a:off x="10138786" y="6404084"/>
            <a:ext cx="1982874" cy="400110"/>
          </a:xfrm>
          <a:prstGeom prst="rect">
            <a:avLst/>
          </a:prstGeom>
          <a:solidFill>
            <a:srgbClr val="FD343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sp>
        <p:nvSpPr>
          <p:cNvPr id="8" name="Listra Diagonal 7">
            <a:extLst>
              <a:ext uri="{FF2B5EF4-FFF2-40B4-BE49-F238E27FC236}">
                <a16:creationId xmlns:a16="http://schemas.microsoft.com/office/drawing/2014/main" id="{E8362CC0-E886-FF90-8C92-0C37ACDDA507}"/>
              </a:ext>
            </a:extLst>
          </p:cNvPr>
          <p:cNvSpPr/>
          <p:nvPr/>
        </p:nvSpPr>
        <p:spPr>
          <a:xfrm rot="7692666">
            <a:off x="-1108462" y="540771"/>
            <a:ext cx="2216922" cy="1731274"/>
          </a:xfrm>
          <a:prstGeom prst="diagStripe">
            <a:avLst/>
          </a:prstGeom>
          <a:solidFill>
            <a:srgbClr val="8372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D66666-7C44-FB04-02E9-E0DBAA836F08}"/>
              </a:ext>
            </a:extLst>
          </p:cNvPr>
          <p:cNvSpPr txBox="1"/>
          <p:nvPr/>
        </p:nvSpPr>
        <p:spPr>
          <a:xfrm>
            <a:off x="3569649" y="82969"/>
            <a:ext cx="61451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0" b="1" dirty="0">
                <a:latin typeface="Agency FB" panose="020B0503020202020204" pitchFamily="34" charset="0"/>
              </a:rPr>
              <a:t>ISOMERIA PLANA </a:t>
            </a:r>
            <a:endParaRPr lang="pt-BR" sz="8000" dirty="0"/>
          </a:p>
        </p:txBody>
      </p:sp>
      <p:sp>
        <p:nvSpPr>
          <p:cNvPr id="3" name="Listra Diagonal 2">
            <a:extLst>
              <a:ext uri="{FF2B5EF4-FFF2-40B4-BE49-F238E27FC236}">
                <a16:creationId xmlns:a16="http://schemas.microsoft.com/office/drawing/2014/main" id="{7189079C-A363-3E04-D850-5EECBC3C8FE5}"/>
              </a:ext>
            </a:extLst>
          </p:cNvPr>
          <p:cNvSpPr/>
          <p:nvPr/>
        </p:nvSpPr>
        <p:spPr>
          <a:xfrm rot="18435821">
            <a:off x="11083539" y="540874"/>
            <a:ext cx="2216922" cy="1731274"/>
          </a:xfrm>
          <a:prstGeom prst="diagStripe">
            <a:avLst/>
          </a:prstGeom>
          <a:solidFill>
            <a:srgbClr val="83725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2BA1C8-B5CE-4F1A-0E7B-68EC55542F9D}"/>
              </a:ext>
            </a:extLst>
          </p:cNvPr>
          <p:cNvSpPr txBox="1"/>
          <p:nvPr/>
        </p:nvSpPr>
        <p:spPr>
          <a:xfrm>
            <a:off x="893778" y="2619464"/>
            <a:ext cx="2878393" cy="553998"/>
          </a:xfrm>
          <a:prstGeom prst="rect">
            <a:avLst/>
          </a:prstGeom>
          <a:solidFill>
            <a:srgbClr val="83725B"/>
          </a:solidFill>
        </p:spPr>
        <p:txBody>
          <a:bodyPr wrap="square">
            <a:spAutoFit/>
          </a:bodyPr>
          <a:lstStyle/>
          <a:p>
            <a:r>
              <a:rPr lang="pt-BR" sz="3000" b="0" i="0" u="none" strike="noStrike" baseline="0" dirty="0">
                <a:solidFill>
                  <a:srgbClr val="FFFDDB"/>
                </a:solidFill>
                <a:latin typeface="Agency FB" panose="020B0503020202020204" pitchFamily="34" charset="0"/>
              </a:rPr>
              <a:t>ISOMERIA DE CADEIA </a:t>
            </a:r>
            <a:endParaRPr lang="pt-BR" sz="3000" dirty="0">
              <a:solidFill>
                <a:srgbClr val="FFFDDB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BC08933-D4B5-5615-BA26-F3D5D0EEECEC}"/>
              </a:ext>
            </a:extLst>
          </p:cNvPr>
          <p:cNvSpPr txBox="1"/>
          <p:nvPr/>
        </p:nvSpPr>
        <p:spPr>
          <a:xfrm>
            <a:off x="74284" y="3217509"/>
            <a:ext cx="4517382" cy="707886"/>
          </a:xfrm>
          <a:prstGeom prst="rect">
            <a:avLst/>
          </a:prstGeom>
          <a:solidFill>
            <a:srgbClr val="FFD7A4"/>
          </a:solidFill>
        </p:spPr>
        <p:txBody>
          <a:bodyPr wrap="square">
            <a:spAutoFit/>
          </a:bodyPr>
          <a:lstStyle/>
          <a:p>
            <a:r>
              <a:rPr lang="pt-BR" sz="2000" b="0" i="0" u="none" strike="noStrike" baseline="0" dirty="0">
                <a:solidFill>
                  <a:srgbClr val="2E2B1F"/>
                </a:solidFill>
                <a:latin typeface="Abadi Extra Light" panose="020B0204020104020204" pitchFamily="34" charset="0"/>
              </a:rPr>
              <a:t>Os compostos pertencem à mesma função e diferem no tipo de cadeia carbônica</a:t>
            </a:r>
            <a:r>
              <a:rPr lang="pt-BR" sz="2000" dirty="0">
                <a:solidFill>
                  <a:srgbClr val="2E2B1F"/>
                </a:solidFill>
                <a:latin typeface="Abadi Extra Light" panose="020B0204020104020204" pitchFamily="34" charset="0"/>
              </a:rPr>
              <a:t>.</a:t>
            </a:r>
            <a:endParaRPr lang="pt-BR" sz="2000" b="0" i="0" u="none" strike="noStrike" baseline="0" dirty="0">
              <a:solidFill>
                <a:srgbClr val="2E2B1F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4100" name="Picture 4" descr="Isomeria: o que é, tipos, exercícios - Manual da Química">
            <a:extLst>
              <a:ext uri="{FF2B5EF4-FFF2-40B4-BE49-F238E27FC236}">
                <a16:creationId xmlns:a16="http://schemas.microsoft.com/office/drawing/2014/main" id="{FED31F66-7455-055B-9545-22180450C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19874" r="3254" b="3738"/>
          <a:stretch/>
        </p:blipFill>
        <p:spPr bwMode="auto">
          <a:xfrm>
            <a:off x="5348937" y="2626988"/>
            <a:ext cx="6302478" cy="218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 descr="Esquemático&#10;&#10;Descrição gerada automaticamente com confiança média">
            <a:extLst>
              <a:ext uri="{FF2B5EF4-FFF2-40B4-BE49-F238E27FC236}">
                <a16:creationId xmlns:a16="http://schemas.microsoft.com/office/drawing/2014/main" id="{77261DC2-B901-EA7C-EFDF-A61787F93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2689" r="42027" b="2465"/>
          <a:stretch/>
        </p:blipFill>
        <p:spPr>
          <a:xfrm rot="5400000">
            <a:off x="6070316" y="2449631"/>
            <a:ext cx="1143826" cy="665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678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1568</Words>
  <Application>Microsoft Office PowerPoint</Application>
  <PresentationFormat>Widescreen</PresentationFormat>
  <Paragraphs>237</Paragraphs>
  <Slides>52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61" baseType="lpstr">
      <vt:lpstr>Abadi</vt:lpstr>
      <vt:lpstr>Abadi Extra Light</vt:lpstr>
      <vt:lpstr>Agency FB</vt:lpstr>
      <vt:lpstr>Aptos</vt:lpstr>
      <vt:lpstr>Aptos Display</vt:lpstr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Carlos Antonio Barros e Silva Junior</dc:creator>
  <cp:lastModifiedBy>Carlos Antonio Barros e Silva Junior</cp:lastModifiedBy>
  <cp:revision>33</cp:revision>
  <dcterms:created xsi:type="dcterms:W3CDTF">2024-09-30T14:06:27Z</dcterms:created>
  <dcterms:modified xsi:type="dcterms:W3CDTF">2024-10-08T20:53:27Z</dcterms:modified>
</cp:coreProperties>
</file>