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glb" ContentType="model/gltf.binary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85"/>
  </p:notesMasterIdLst>
  <p:sldIdLst>
    <p:sldId id="257" r:id="rId5"/>
    <p:sldId id="274" r:id="rId6"/>
    <p:sldId id="277" r:id="rId7"/>
    <p:sldId id="276" r:id="rId8"/>
    <p:sldId id="282" r:id="rId9"/>
    <p:sldId id="286" r:id="rId10"/>
    <p:sldId id="283" r:id="rId11"/>
    <p:sldId id="284" r:id="rId12"/>
    <p:sldId id="285" r:id="rId13"/>
    <p:sldId id="259" r:id="rId14"/>
    <p:sldId id="260" r:id="rId15"/>
    <p:sldId id="262" r:id="rId16"/>
    <p:sldId id="264" r:id="rId17"/>
    <p:sldId id="263" r:id="rId18"/>
    <p:sldId id="265" r:id="rId19"/>
    <p:sldId id="261" r:id="rId20"/>
    <p:sldId id="258" r:id="rId21"/>
    <p:sldId id="266" r:id="rId22"/>
    <p:sldId id="267" r:id="rId23"/>
    <p:sldId id="269" r:id="rId24"/>
    <p:sldId id="268" r:id="rId25"/>
    <p:sldId id="270" r:id="rId26"/>
    <p:sldId id="271" r:id="rId27"/>
    <p:sldId id="272" r:id="rId28"/>
    <p:sldId id="273" r:id="rId29"/>
    <p:sldId id="278" r:id="rId30"/>
    <p:sldId id="279" r:id="rId31"/>
    <p:sldId id="280" r:id="rId32"/>
    <p:sldId id="281" r:id="rId33"/>
    <p:sldId id="292" r:id="rId34"/>
    <p:sldId id="293" r:id="rId35"/>
    <p:sldId id="294" r:id="rId36"/>
    <p:sldId id="295" r:id="rId37"/>
    <p:sldId id="296" r:id="rId38"/>
    <p:sldId id="297" r:id="rId39"/>
    <p:sldId id="299" r:id="rId40"/>
    <p:sldId id="300" r:id="rId41"/>
    <p:sldId id="301" r:id="rId42"/>
    <p:sldId id="302" r:id="rId43"/>
    <p:sldId id="289" r:id="rId44"/>
    <p:sldId id="298" r:id="rId45"/>
    <p:sldId id="303" r:id="rId46"/>
    <p:sldId id="304" r:id="rId47"/>
    <p:sldId id="306" r:id="rId48"/>
    <p:sldId id="287" r:id="rId49"/>
    <p:sldId id="307" r:id="rId50"/>
    <p:sldId id="310" r:id="rId51"/>
    <p:sldId id="311" r:id="rId52"/>
    <p:sldId id="308" r:id="rId53"/>
    <p:sldId id="309" r:id="rId54"/>
    <p:sldId id="313" r:id="rId55"/>
    <p:sldId id="314" r:id="rId56"/>
    <p:sldId id="315" r:id="rId57"/>
    <p:sldId id="316" r:id="rId58"/>
    <p:sldId id="325" r:id="rId59"/>
    <p:sldId id="326" r:id="rId60"/>
    <p:sldId id="318" r:id="rId61"/>
    <p:sldId id="319" r:id="rId62"/>
    <p:sldId id="320" r:id="rId63"/>
    <p:sldId id="321" r:id="rId64"/>
    <p:sldId id="322" r:id="rId65"/>
    <p:sldId id="323" r:id="rId66"/>
    <p:sldId id="324" r:id="rId67"/>
    <p:sldId id="328" r:id="rId68"/>
    <p:sldId id="329" r:id="rId69"/>
    <p:sldId id="330" r:id="rId70"/>
    <p:sldId id="331" r:id="rId71"/>
    <p:sldId id="332" r:id="rId72"/>
    <p:sldId id="327" r:id="rId73"/>
    <p:sldId id="337" r:id="rId74"/>
    <p:sldId id="338" r:id="rId75"/>
    <p:sldId id="339" r:id="rId76"/>
    <p:sldId id="340" r:id="rId77"/>
    <p:sldId id="344" r:id="rId78"/>
    <p:sldId id="345" r:id="rId79"/>
    <p:sldId id="346" r:id="rId80"/>
    <p:sldId id="347" r:id="rId81"/>
    <p:sldId id="348" r:id="rId82"/>
    <p:sldId id="349" r:id="rId83"/>
    <p:sldId id="343" r:id="rId84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AEDB4"/>
    <a:srgbClr val="CEE9F0"/>
    <a:srgbClr val="2E830F"/>
    <a:srgbClr val="F3FC00"/>
    <a:srgbClr val="EFE1EE"/>
    <a:srgbClr val="FAD5E5"/>
    <a:srgbClr val="DBA081"/>
    <a:srgbClr val="E38F50"/>
    <a:srgbClr val="EA3B3C"/>
    <a:srgbClr val="4C66B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0031A8B-279E-41E7-88CE-AC5FFE7D815E}" v="614" dt="2024-07-21T15:01:30.68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78" d="100"/>
          <a:sy n="78" d="100"/>
        </p:scale>
        <p:origin x="878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84" Type="http://schemas.openxmlformats.org/officeDocument/2006/relationships/slide" Target="slides/slide80.xml"/><Relationship Id="rId89" Type="http://schemas.openxmlformats.org/officeDocument/2006/relationships/tableStyles" Target="tableStyles.xml"/><Relationship Id="rId16" Type="http://schemas.openxmlformats.org/officeDocument/2006/relationships/slide" Target="slides/slide12.xml"/><Relationship Id="rId11" Type="http://schemas.openxmlformats.org/officeDocument/2006/relationships/slide" Target="slides/slide7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74" Type="http://schemas.openxmlformats.org/officeDocument/2006/relationships/slide" Target="slides/slide70.xml"/><Relationship Id="rId79" Type="http://schemas.openxmlformats.org/officeDocument/2006/relationships/slide" Target="slides/slide75.xml"/><Relationship Id="rId5" Type="http://schemas.openxmlformats.org/officeDocument/2006/relationships/slide" Target="slides/slide1.xml"/><Relationship Id="rId90" Type="http://schemas.microsoft.com/office/2015/10/relationships/revisionInfo" Target="revisionInfo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77" Type="http://schemas.openxmlformats.org/officeDocument/2006/relationships/slide" Target="slides/slide73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80" Type="http://schemas.openxmlformats.org/officeDocument/2006/relationships/slide" Target="slides/slide76.xml"/><Relationship Id="rId85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slide" Target="slides/slide63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slide" Target="slides/slide66.xml"/><Relationship Id="rId75" Type="http://schemas.openxmlformats.org/officeDocument/2006/relationships/slide" Target="slides/slide71.xml"/><Relationship Id="rId83" Type="http://schemas.openxmlformats.org/officeDocument/2006/relationships/slide" Target="slides/slide79.xml"/><Relationship Id="rId88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slide" Target="slides/slide69.xml"/><Relationship Id="rId78" Type="http://schemas.openxmlformats.org/officeDocument/2006/relationships/slide" Target="slides/slide74.xml"/><Relationship Id="rId81" Type="http://schemas.openxmlformats.org/officeDocument/2006/relationships/slide" Target="slides/slide77.xml"/><Relationship Id="rId86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6" Type="http://schemas.openxmlformats.org/officeDocument/2006/relationships/slide" Target="slides/slide72.xml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2" Type="http://schemas.openxmlformats.org/officeDocument/2006/relationships/customXml" Target="../customXml/item2.xml"/><Relationship Id="rId29" Type="http://schemas.openxmlformats.org/officeDocument/2006/relationships/slide" Target="slides/slide25.xml"/><Relationship Id="rId24" Type="http://schemas.openxmlformats.org/officeDocument/2006/relationships/slide" Target="slides/slide20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66" Type="http://schemas.openxmlformats.org/officeDocument/2006/relationships/slide" Target="slides/slide62.xml"/><Relationship Id="rId87" Type="http://schemas.openxmlformats.org/officeDocument/2006/relationships/viewProps" Target="viewProps.xml"/><Relationship Id="rId61" Type="http://schemas.openxmlformats.org/officeDocument/2006/relationships/slide" Target="slides/slide57.xml"/><Relationship Id="rId82" Type="http://schemas.openxmlformats.org/officeDocument/2006/relationships/slide" Target="slides/slide78.xml"/><Relationship Id="rId19" Type="http://schemas.openxmlformats.org/officeDocument/2006/relationships/slide" Target="slides/slide1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9F3C736-6CFE-4717-83ED-24D0A33DF544}" type="datetimeFigureOut">
              <a:rPr lang="pt-BR" smtClean="0"/>
              <a:t>29/07/2024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02B68A1-ECB5-452D-A2D0-FA22DDB0F16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765136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Espaço Reservado para Imagem de Slide 1">
            <a:extLst>
              <a:ext uri="{FF2B5EF4-FFF2-40B4-BE49-F238E27FC236}">
                <a16:creationId xmlns:a16="http://schemas.microsoft.com/office/drawing/2014/main" id="{A398CD2A-12E5-DB32-BF6D-0A09D22E9AD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2947" name="Espaço Reservado para Anotações 2">
            <a:extLst>
              <a:ext uri="{FF2B5EF4-FFF2-40B4-BE49-F238E27FC236}">
                <a16:creationId xmlns:a16="http://schemas.microsoft.com/office/drawing/2014/main" id="{DA37E609-5FD7-461B-62CC-09FEA49D6FF3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t-BR" altLang="pt-BR"/>
          </a:p>
        </p:txBody>
      </p:sp>
      <p:sp>
        <p:nvSpPr>
          <p:cNvPr id="67588" name="Espaço Reservado para Número de Slide 3">
            <a:extLst>
              <a:ext uri="{FF2B5EF4-FFF2-40B4-BE49-F238E27FC236}">
                <a16:creationId xmlns:a16="http://schemas.microsoft.com/office/drawing/2014/main" id="{AD4A8813-E06E-1271-CE46-92AA011EBB9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55C3AFB4-78A0-4D88-85B7-6C8DC8E07168}" type="slidenum">
              <a:rPr lang="pt-BR" altLang="pt-BR">
                <a:latin typeface="Calibri" panose="020F0502020204030204" pitchFamily="34" charset="0"/>
              </a:rPr>
              <a:pPr eaLnBrk="1" hangingPunct="1"/>
              <a:t>80</a:t>
            </a:fld>
            <a:endParaRPr lang="pt-BR" altLang="pt-BR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DE61B23-1E49-C1CB-32A4-12D1A3C56E5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3A988914-E063-645F-29B7-2BFB499B824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E35636D2-A642-FCA5-F71A-6B0064BB7C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65DE1B-E4E3-47A3-9B3D-13CEBA75CF3D}" type="datetimeFigureOut">
              <a:rPr lang="pt-BR" smtClean="0"/>
              <a:t>29/07/2024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91CC581E-164A-34E0-BAD0-5A387FF5C9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C715FF94-FEA2-013F-E1EE-695586D002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0CAD3D-CA9A-4A6C-B747-C17078B33DC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356140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B85AD3A-6B8C-DFC5-4A6B-2442B4EB88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3671B84D-322A-1B10-2908-95019D132EC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FA792D4E-203D-7E1F-7E3D-19C02AA87B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65DE1B-E4E3-47A3-9B3D-13CEBA75CF3D}" type="datetimeFigureOut">
              <a:rPr lang="pt-BR" smtClean="0"/>
              <a:t>29/07/2024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44700830-F82C-D71C-526E-9B855632E8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A72AE98A-6056-BB48-6317-6AFF581FC4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0CAD3D-CA9A-4A6C-B747-C17078B33DC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237864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1C87840D-FE9A-7AD4-41DE-A8183854399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3A7BD8EF-B207-141A-C505-5EE36FE6CDE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E49771ED-79BD-A141-9B1C-DDFFF0783B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65DE1B-E4E3-47A3-9B3D-13CEBA75CF3D}" type="datetimeFigureOut">
              <a:rPr lang="pt-BR" smtClean="0"/>
              <a:t>29/07/2024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AF05E60A-FCAA-C0C1-09AC-E523F28D9F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EA42CE73-767A-FF6A-4914-F7DF6062EC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0CAD3D-CA9A-4A6C-B747-C17078B33DC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333387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11B3B85-7A2A-280C-405B-0EDC178107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48A93EB9-14B6-CA3D-139D-5C81A8A822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E25F4EFF-3C51-E894-8781-5634D578EF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65DE1B-E4E3-47A3-9B3D-13CEBA75CF3D}" type="datetimeFigureOut">
              <a:rPr lang="pt-BR" smtClean="0"/>
              <a:t>29/07/2024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5991E2E4-F0A5-7E2C-59C4-620A59FC1C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16B9DE91-F5DA-2B35-E8B0-28BC65BC10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0CAD3D-CA9A-4A6C-B747-C17078B33DC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837372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663D70C-5987-6287-FC2A-9483F9B9D2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369A9ABD-E0BC-3CA2-140F-898A0FC22F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E1B1545D-1703-E96B-1201-6BF48B3EF2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65DE1B-E4E3-47A3-9B3D-13CEBA75CF3D}" type="datetimeFigureOut">
              <a:rPr lang="pt-BR" smtClean="0"/>
              <a:t>29/07/2024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D6D31A9C-5280-4F97-6FCD-F21725DF7E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DBFD28E4-5531-F1DB-9FCF-077D3CB09A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0CAD3D-CA9A-4A6C-B747-C17078B33DC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057095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7C1EB25-57AC-CD84-7FF7-B2A07C5E71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8506ED4F-0E5F-8F95-0888-52CD3285AA4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F33EC367-4939-68E3-F232-B805A4BE6BA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C6E8B528-2B5D-F7F7-681C-8A28397305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65DE1B-E4E3-47A3-9B3D-13CEBA75CF3D}" type="datetimeFigureOut">
              <a:rPr lang="pt-BR" smtClean="0"/>
              <a:t>29/07/2024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421E0FEE-8314-9AB4-99EF-7347DB5970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3A665B33-EFDC-F3B4-9C8A-A666D8A2F0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0CAD3D-CA9A-4A6C-B747-C17078B33DC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708279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E3E50FA-891A-92A7-9A29-BA532F00F4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02045E32-6FF1-B1D6-60EE-DFA6D712EE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A67B3BCA-FC8E-03B9-1E6F-9313B1A6C6D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A87BBF94-08B5-F6FB-6208-35DE8C1227C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7291771C-737F-8A4B-2D78-9F63C76F1A2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9048BB9E-2671-FF16-313C-7B2A92734B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65DE1B-E4E3-47A3-9B3D-13CEBA75CF3D}" type="datetimeFigureOut">
              <a:rPr lang="pt-BR" smtClean="0"/>
              <a:t>29/07/2024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F51CDFAB-53BA-A2AC-CF76-03B949A77B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9B2BB820-48CD-BCB7-CB68-DF64EB833C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0CAD3D-CA9A-4A6C-B747-C17078B33DC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573468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8A61F08-2733-34EF-2B12-25C9CFA7F6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D819B604-7810-3211-5878-BE5E6205ED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65DE1B-E4E3-47A3-9B3D-13CEBA75CF3D}" type="datetimeFigureOut">
              <a:rPr lang="pt-BR" smtClean="0"/>
              <a:t>29/07/2024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7E30D082-D7BA-DA43-04F9-FD468F4831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90E3036C-A775-7919-2BB1-42D717DFE7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0CAD3D-CA9A-4A6C-B747-C17078B33DC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110517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69DFF79C-73DB-D4E9-31B5-EFC649AF30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65DE1B-E4E3-47A3-9B3D-13CEBA75CF3D}" type="datetimeFigureOut">
              <a:rPr lang="pt-BR" smtClean="0"/>
              <a:t>29/07/2024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CE3E5B74-A17F-2FF2-B201-C4C27A5935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7BFD76DB-190F-8989-62F3-F0EDB472AA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0CAD3D-CA9A-4A6C-B747-C17078B33DC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724944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E71BC6C-E04C-4061-D7DE-F29DFFB6F0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BA4D1D18-27D0-046E-E347-8E0348B1FF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3D3D25CB-C6CD-D479-9BC6-A13A1C890B2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52788BA6-DF15-22D4-5AD9-08BFFD933B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65DE1B-E4E3-47A3-9B3D-13CEBA75CF3D}" type="datetimeFigureOut">
              <a:rPr lang="pt-BR" smtClean="0"/>
              <a:t>29/07/2024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725C593E-D6D0-3A4F-27CA-BF73BB3BB9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C05B450B-70A9-E97C-3225-83CD568809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0CAD3D-CA9A-4A6C-B747-C17078B33DC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363534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58FD528-D3CC-ACD1-AFBC-7DAC85CA18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E89B98A2-D38F-973D-4FA8-D1DC2EEB9CF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4034390D-1B55-194B-243B-0106D00390F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D0FA72F1-CB1D-AE2C-1E18-35CB7E1434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65DE1B-E4E3-47A3-9B3D-13CEBA75CF3D}" type="datetimeFigureOut">
              <a:rPr lang="pt-BR" smtClean="0"/>
              <a:t>29/07/2024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6BD68EA3-29BC-AE47-E562-8125BE209D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A38C2DD1-8C52-77A9-AF32-1EF20D66F5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0CAD3D-CA9A-4A6C-B747-C17078B33DC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332693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6BBCC005-055F-FF7C-E622-4A75647CBC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80AD18EC-6A5A-3A57-81AA-91A018987A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E520B840-ED9B-29EC-3B4B-133A26A23DC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265DE1B-E4E3-47A3-9B3D-13CEBA75CF3D}" type="datetimeFigureOut">
              <a:rPr lang="pt-BR" smtClean="0"/>
              <a:t>29/07/2024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12F1BEB7-7A79-06C7-99BE-8328E0BE970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08DC1D04-A1BF-0CF4-9B96-F2D666E0686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90CAD3D-CA9A-4A6C-B747-C17078B33DC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623833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jpeg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png"/><Relationship Id="rId4" Type="http://schemas.openxmlformats.org/officeDocument/2006/relationships/image" Target="../media/image25.jp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7" Type="http://schemas.openxmlformats.org/officeDocument/2006/relationships/image" Target="../media/image28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jpg"/><Relationship Id="rId5" Type="http://schemas.openxmlformats.org/officeDocument/2006/relationships/image" Target="../media/image26.png"/><Relationship Id="rId4" Type="http://schemas.openxmlformats.org/officeDocument/2006/relationships/image" Target="../media/image25.jp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png"/><Relationship Id="rId4" Type="http://schemas.openxmlformats.org/officeDocument/2006/relationships/image" Target="../media/image29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jpeg"/><Relationship Id="rId4" Type="http://schemas.openxmlformats.org/officeDocument/2006/relationships/image" Target="../media/image29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jpeg"/><Relationship Id="rId4" Type="http://schemas.openxmlformats.org/officeDocument/2006/relationships/image" Target="../media/image29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png"/><Relationship Id="rId4" Type="http://schemas.openxmlformats.org/officeDocument/2006/relationships/image" Target="../media/image29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17/06/relationships/model3d" Target="../media/model3d1.glb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png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17/06/relationships/model3d" Target="../media/model3d1.glb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gi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5.png"/><Relationship Id="rId4" Type="http://schemas.openxmlformats.org/officeDocument/2006/relationships/image" Target="../media/image44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2.jpeg"/><Relationship Id="rId4" Type="http://schemas.openxmlformats.org/officeDocument/2006/relationships/image" Target="../media/image50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3.jpeg"/><Relationship Id="rId4" Type="http://schemas.openxmlformats.org/officeDocument/2006/relationships/image" Target="../media/image50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6.w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9.jpeg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emf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emf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jpeg"/><Relationship Id="rId4" Type="http://schemas.microsoft.com/office/2007/relationships/hdphoto" Target="../media/hdphoto1.wdp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4.wdp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5.wdp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5.wdp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gif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3.gif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gif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5.gif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7.jp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9.jp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1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emf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3.jp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7" Type="http://schemas.openxmlformats.org/officeDocument/2006/relationships/image" Target="../media/image89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8.gif"/><Relationship Id="rId5" Type="http://schemas.openxmlformats.org/officeDocument/2006/relationships/image" Target="../media/image87.jpeg"/><Relationship Id="rId4" Type="http://schemas.openxmlformats.org/officeDocument/2006/relationships/image" Target="../media/image86.jpe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gif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2.jpeg"/><Relationship Id="rId4" Type="http://schemas.openxmlformats.org/officeDocument/2006/relationships/image" Target="../media/image91.jpe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4.jpe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5.wmf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7.jpeg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gif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3" Type="http://schemas.microsoft.com/office/2017/06/relationships/model3d" Target="../media/model3d2.glb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0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3" Type="http://schemas.microsoft.com/office/2017/06/relationships/model3d" Target="../media/model3d2.glb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2.JPG"/><Relationship Id="rId4" Type="http://schemas.openxmlformats.org/officeDocument/2006/relationships/image" Target="../media/image101.png"/></Relationships>
</file>

<file path=ppt/slides/_rels/slide71.xml.rels><?xml version="1.0" encoding="UTF-8" standalone="yes"?>
<Relationships xmlns="http://schemas.openxmlformats.org/package/2006/relationships"><Relationship Id="rId3" Type="http://schemas.microsoft.com/office/2017/06/relationships/model3d" Target="../media/model3d2.glb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3.JPG"/><Relationship Id="rId4" Type="http://schemas.openxmlformats.org/officeDocument/2006/relationships/image" Target="../media/image101.png"/></Relationships>
</file>

<file path=ppt/slides/_rels/slide72.xml.rels><?xml version="1.0" encoding="UTF-8" standalone="yes"?>
<Relationships xmlns="http://schemas.openxmlformats.org/package/2006/relationships"><Relationship Id="rId3" Type="http://schemas.microsoft.com/office/2017/06/relationships/model3d" Target="../media/model3d2.glb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4.gif"/><Relationship Id="rId4" Type="http://schemas.openxmlformats.org/officeDocument/2006/relationships/image" Target="../media/image101.png"/></Relationships>
</file>

<file path=ppt/slides/_rels/slide73.xml.rels><?xml version="1.0" encoding="UTF-8" standalone="yes"?>
<Relationships xmlns="http://schemas.openxmlformats.org/package/2006/relationships"><Relationship Id="rId3" Type="http://schemas.microsoft.com/office/2017/06/relationships/model3d" Target="../media/model3d2.glb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5.png"/><Relationship Id="rId4" Type="http://schemas.openxmlformats.org/officeDocument/2006/relationships/image" Target="../media/image101.png"/></Relationships>
</file>

<file path=ppt/slides/_rels/slide74.xml.rels><?xml version="1.0" encoding="UTF-8" standalone="yes"?>
<Relationships xmlns="http://schemas.openxmlformats.org/package/2006/relationships"><Relationship Id="rId3" Type="http://schemas.microsoft.com/office/2017/06/relationships/model3d" Target="../media/model3d2.glb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6.png"/><Relationship Id="rId4" Type="http://schemas.openxmlformats.org/officeDocument/2006/relationships/image" Target="../media/image101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7" Type="http://schemas.openxmlformats.org/officeDocument/2006/relationships/image" Target="../media/image109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1.png"/><Relationship Id="rId5" Type="http://schemas.microsoft.com/office/2017/06/relationships/model3d" Target="../media/model3d2.glb"/><Relationship Id="rId4" Type="http://schemas.openxmlformats.org/officeDocument/2006/relationships/image" Target="../media/image99.jpeg"/></Relationships>
</file>

<file path=ppt/slides/_rels/slide76.xml.rels><?xml version="1.0" encoding="UTF-8" standalone="yes"?>
<Relationships xmlns="http://schemas.openxmlformats.org/package/2006/relationships"><Relationship Id="rId3" Type="http://schemas.microsoft.com/office/2017/06/relationships/model3d" Target="../media/model3d2.glb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0.png"/><Relationship Id="rId4" Type="http://schemas.openxmlformats.org/officeDocument/2006/relationships/image" Target="../media/image101.png"/></Relationships>
</file>

<file path=ppt/slides/_rels/slide77.xml.rels><?xml version="1.0" encoding="UTF-8" standalone="yes"?>
<Relationships xmlns="http://schemas.openxmlformats.org/package/2006/relationships"><Relationship Id="rId3" Type="http://schemas.microsoft.com/office/2017/06/relationships/model3d" Target="../media/model3d2.glb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1.png"/><Relationship Id="rId4" Type="http://schemas.openxmlformats.org/officeDocument/2006/relationships/image" Target="../media/image101.png"/></Relationships>
</file>

<file path=ppt/slides/_rels/slide78.xml.rels><?xml version="1.0" encoding="UTF-8" standalone="yes"?>
<Relationships xmlns="http://schemas.openxmlformats.org/package/2006/relationships"><Relationship Id="rId3" Type="http://schemas.microsoft.com/office/2017/06/relationships/model3d" Target="../media/model3d2.glb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2.png"/><Relationship Id="rId4" Type="http://schemas.openxmlformats.org/officeDocument/2006/relationships/image" Target="../media/image101.png"/></Relationships>
</file>

<file path=ppt/slides/_rels/slide79.xml.rels><?xml version="1.0" encoding="UTF-8" standalone="yes"?>
<Relationships xmlns="http://schemas.openxmlformats.org/package/2006/relationships"><Relationship Id="rId3" Type="http://schemas.microsoft.com/office/2017/06/relationships/model3d" Target="../media/model3d2.glb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3.png"/><Relationship Id="rId4" Type="http://schemas.openxmlformats.org/officeDocument/2006/relationships/image" Target="../media/image101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microsoft.com/office/2007/relationships/hdphoto" Target="../media/hdphoto2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Rectangle 103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026" name="Picture 2" descr="Qual a Origem da Química Orgânica?">
            <a:extLst>
              <a:ext uri="{FF2B5EF4-FFF2-40B4-BE49-F238E27FC236}">
                <a16:creationId xmlns:a16="http://schemas.microsoft.com/office/drawing/2014/main" id="{EF2FA6BD-B979-D09C-7C0D-F84F24328F9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9" b="12994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EBC1E301-C033-63F1-C016-D2116301D8AD}"/>
              </a:ext>
            </a:extLst>
          </p:cNvPr>
          <p:cNvSpPr txBox="1"/>
          <p:nvPr/>
        </p:nvSpPr>
        <p:spPr>
          <a:xfrm>
            <a:off x="97558" y="662668"/>
            <a:ext cx="573733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7200" dirty="0">
                <a:solidFill>
                  <a:srgbClr val="09830E"/>
                </a:solidFill>
                <a:latin typeface="Agency FB" panose="020B0503020202020204" pitchFamily="34" charset="0"/>
              </a:rPr>
              <a:t>QUÍMICA ORGÂNICA</a:t>
            </a:r>
          </a:p>
        </p:txBody>
      </p:sp>
      <p:sp>
        <p:nvSpPr>
          <p:cNvPr id="3" name="Retângulo: Cantos Arredondados 2">
            <a:extLst>
              <a:ext uri="{FF2B5EF4-FFF2-40B4-BE49-F238E27FC236}">
                <a16:creationId xmlns:a16="http://schemas.microsoft.com/office/drawing/2014/main" id="{EE40BF00-AE54-6F2F-0CB9-69149769979A}"/>
              </a:ext>
            </a:extLst>
          </p:cNvPr>
          <p:cNvSpPr/>
          <p:nvPr/>
        </p:nvSpPr>
        <p:spPr>
          <a:xfrm>
            <a:off x="97558" y="6260675"/>
            <a:ext cx="2183907" cy="514905"/>
          </a:xfrm>
          <a:prstGeom prst="round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800" dirty="0">
                <a:latin typeface="Agency FB" panose="020B0503020202020204" pitchFamily="34" charset="0"/>
              </a:rPr>
              <a:t>CARLOS JÚNIOR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7A26DCA2-700C-6DB9-1BAB-AA43F00E0754}"/>
              </a:ext>
            </a:extLst>
          </p:cNvPr>
          <p:cNvSpPr txBox="1"/>
          <p:nvPr/>
        </p:nvSpPr>
        <p:spPr>
          <a:xfrm>
            <a:off x="221657" y="1909651"/>
            <a:ext cx="2885337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4400" dirty="0">
                <a:highlight>
                  <a:srgbClr val="FFFF00"/>
                </a:highlight>
                <a:latin typeface="Agency FB" panose="020B0503020202020204" pitchFamily="34" charset="0"/>
              </a:rPr>
              <a:t>FUNDAMENTAL</a:t>
            </a:r>
            <a:endParaRPr lang="pt-BR" sz="4400" dirty="0">
              <a:highlight>
                <a:srgbClr val="FFFF00"/>
              </a:highlight>
            </a:endParaRPr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7515D5CD-48FC-2C94-6C6D-B708ADFC459B}"/>
              </a:ext>
            </a:extLst>
          </p:cNvPr>
          <p:cNvSpPr/>
          <p:nvPr/>
        </p:nvSpPr>
        <p:spPr>
          <a:xfrm>
            <a:off x="321756" y="1752586"/>
            <a:ext cx="5233470" cy="74645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743127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Botão de início | Foto Premium">
            <a:extLst>
              <a:ext uri="{FF2B5EF4-FFF2-40B4-BE49-F238E27FC236}">
                <a16:creationId xmlns:a16="http://schemas.microsoft.com/office/drawing/2014/main" id="{502E45B8-9599-397A-AA15-EEE0074740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06" y="1671958"/>
            <a:ext cx="4554486" cy="3514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6B4D3AA5-6F02-145D-AAC5-64706CA31A2F}"/>
              </a:ext>
            </a:extLst>
          </p:cNvPr>
          <p:cNvSpPr txBox="1"/>
          <p:nvPr/>
        </p:nvSpPr>
        <p:spPr>
          <a:xfrm>
            <a:off x="3881712" y="2274838"/>
            <a:ext cx="8054650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7200" b="1" dirty="0">
                <a:solidFill>
                  <a:srgbClr val="E60002"/>
                </a:solidFill>
                <a:latin typeface="Agency FB" panose="020B0503020202020204" pitchFamily="34" charset="0"/>
              </a:rPr>
              <a:t>A origem da</a:t>
            </a:r>
          </a:p>
          <a:p>
            <a:pPr algn="ctr"/>
            <a:r>
              <a:rPr lang="pt-BR" sz="7200" b="1" dirty="0">
                <a:solidFill>
                  <a:srgbClr val="373739"/>
                </a:solidFill>
                <a:latin typeface="Agency FB" panose="020B0503020202020204" pitchFamily="34" charset="0"/>
              </a:rPr>
              <a:t>Química Orgânica</a:t>
            </a:r>
          </a:p>
        </p:txBody>
      </p:sp>
    </p:spTree>
    <p:extLst>
      <p:ext uri="{BB962C8B-B14F-4D97-AF65-F5344CB8AC3E}">
        <p14:creationId xmlns:p14="http://schemas.microsoft.com/office/powerpoint/2010/main" val="14971982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Botão de início | Foto Premium">
            <a:extLst>
              <a:ext uri="{FF2B5EF4-FFF2-40B4-BE49-F238E27FC236}">
                <a16:creationId xmlns:a16="http://schemas.microsoft.com/office/drawing/2014/main" id="{502E45B8-9599-397A-AA15-EEE0074740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165" y="0"/>
            <a:ext cx="2579895" cy="1990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6B4D3AA5-6F02-145D-AAC5-64706CA31A2F}"/>
              </a:ext>
            </a:extLst>
          </p:cNvPr>
          <p:cNvSpPr txBox="1"/>
          <p:nvPr/>
        </p:nvSpPr>
        <p:spPr>
          <a:xfrm>
            <a:off x="2068675" y="202522"/>
            <a:ext cx="8054650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5000" b="1" dirty="0">
                <a:solidFill>
                  <a:srgbClr val="E60002"/>
                </a:solidFill>
                <a:latin typeface="Agency FB" panose="020B0503020202020204" pitchFamily="34" charset="0"/>
              </a:rPr>
              <a:t>A origem da</a:t>
            </a:r>
          </a:p>
          <a:p>
            <a:pPr algn="ctr"/>
            <a:r>
              <a:rPr lang="pt-BR" sz="5000" b="1" dirty="0">
                <a:solidFill>
                  <a:srgbClr val="373739"/>
                </a:solidFill>
                <a:latin typeface="Agency FB" panose="020B0503020202020204" pitchFamily="34" charset="0"/>
              </a:rPr>
              <a:t>Química Orgânica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6F3B5922-C270-9803-3BC5-E779B5B23C8F}"/>
              </a:ext>
            </a:extLst>
          </p:cNvPr>
          <p:cNvSpPr txBox="1"/>
          <p:nvPr/>
        </p:nvSpPr>
        <p:spPr>
          <a:xfrm>
            <a:off x="894735" y="2167918"/>
            <a:ext cx="9438970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pt-BR" dirty="0">
                <a:latin typeface="Abadi Extra Light" panose="020B0204020104020204" pitchFamily="34" charset="0"/>
              </a:rPr>
              <a:t>Em 1916 G. N. Lewis e W. </a:t>
            </a:r>
            <a:r>
              <a:rPr lang="pt-BR" dirty="0" err="1">
                <a:latin typeface="Abadi Extra Light" panose="020B0204020104020204" pitchFamily="34" charset="0"/>
              </a:rPr>
              <a:t>Kössel</a:t>
            </a:r>
            <a:r>
              <a:rPr lang="pt-BR" dirty="0">
                <a:latin typeface="Abadi Extra Light" panose="020B0204020104020204" pitchFamily="34" charset="0"/>
              </a:rPr>
              <a:t> começaram a estudar como as</a:t>
            </a:r>
          </a:p>
          <a:p>
            <a:pPr marL="0" indent="0">
              <a:buNone/>
            </a:pPr>
            <a:r>
              <a:rPr lang="pt-BR" dirty="0">
                <a:latin typeface="Abadi Extra Light" panose="020B0204020104020204" pitchFamily="34" charset="0"/>
              </a:rPr>
              <a:t>ligações químicas eram formadas e propuseram dois tipos principais:</a:t>
            </a:r>
          </a:p>
          <a:p>
            <a:pPr marL="0" indent="0">
              <a:buNone/>
            </a:pPr>
            <a:endParaRPr lang="pt-BR" dirty="0">
              <a:latin typeface="Abadi Extra Light" panose="020B0204020104020204" pitchFamily="34" charset="0"/>
            </a:endParaRPr>
          </a:p>
          <a:p>
            <a:pPr marL="0" indent="0">
              <a:buNone/>
            </a:pPr>
            <a:r>
              <a:rPr lang="pt-BR" dirty="0">
                <a:latin typeface="Abadi Extra Light" panose="020B0204020104020204" pitchFamily="34" charset="0"/>
              </a:rPr>
              <a:t>1) A </a:t>
            </a:r>
            <a:r>
              <a:rPr lang="pt-BR" b="1" dirty="0">
                <a:latin typeface="Abadi Extra Light" panose="020B0204020104020204" pitchFamily="34" charset="0"/>
              </a:rPr>
              <a:t>Ligação iônica </a:t>
            </a:r>
            <a:r>
              <a:rPr lang="pt-BR" dirty="0">
                <a:latin typeface="Abadi Extra Light" panose="020B0204020104020204" pitchFamily="34" charset="0"/>
              </a:rPr>
              <a:t>(ou eletrovalente), formada pela transferência de um ou mais elétrons de um átomo para outro para criar íons.</a:t>
            </a:r>
          </a:p>
          <a:p>
            <a:pPr marL="0" indent="0">
              <a:buNone/>
            </a:pPr>
            <a:r>
              <a:rPr lang="pt-BR" dirty="0">
                <a:latin typeface="Abadi Extra Light" panose="020B0204020104020204" pitchFamily="34" charset="0"/>
              </a:rPr>
              <a:t>2) A </a:t>
            </a:r>
            <a:r>
              <a:rPr lang="pt-BR" b="1" dirty="0">
                <a:latin typeface="Abadi Extra Light" panose="020B0204020104020204" pitchFamily="34" charset="0"/>
              </a:rPr>
              <a:t>ligação covalente</a:t>
            </a:r>
            <a:r>
              <a:rPr lang="pt-BR" dirty="0">
                <a:latin typeface="Abadi Extra Light" panose="020B0204020104020204" pitchFamily="34" charset="0"/>
              </a:rPr>
              <a:t>, uma ligação que resulta quando os átomos</a:t>
            </a:r>
          </a:p>
          <a:p>
            <a:pPr marL="0" indent="0">
              <a:buNone/>
            </a:pPr>
            <a:r>
              <a:rPr lang="pt-BR" dirty="0">
                <a:latin typeface="Abadi Extra Light" panose="020B0204020104020204" pitchFamily="34" charset="0"/>
              </a:rPr>
              <a:t>partilham os elétrons.</a:t>
            </a:r>
          </a:p>
        </p:txBody>
      </p:sp>
      <p:pic>
        <p:nvPicPr>
          <p:cNvPr id="3074" name="Picture 2" descr="Walther Kossel – Wikipédia, a enciclopédia livre">
            <a:extLst>
              <a:ext uri="{FF2B5EF4-FFF2-40B4-BE49-F238E27FC236}">
                <a16:creationId xmlns:a16="http://schemas.microsoft.com/office/drawing/2014/main" id="{2ABF9759-379F-7F5E-6F32-3C3FA0C224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6959" y="4495322"/>
            <a:ext cx="1914525" cy="18002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Gilbert Newton Lewis – Wikipédia, a enciclopédia livre">
            <a:extLst>
              <a:ext uri="{FF2B5EF4-FFF2-40B4-BE49-F238E27FC236}">
                <a16:creationId xmlns:a16="http://schemas.microsoft.com/office/drawing/2014/main" id="{2FA53061-A365-A9AD-AE0E-480B4933A1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735" y="4533423"/>
            <a:ext cx="1838325" cy="17240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7717FCF5-DA4E-5F4F-7EE0-3A381558CA0B}"/>
              </a:ext>
            </a:extLst>
          </p:cNvPr>
          <p:cNvSpPr txBox="1"/>
          <p:nvPr/>
        </p:nvSpPr>
        <p:spPr>
          <a:xfrm>
            <a:off x="1174800" y="6358381"/>
            <a:ext cx="127819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dirty="0">
                <a:latin typeface="Abadi Extra Light" panose="020B0204020104020204" pitchFamily="34" charset="0"/>
              </a:rPr>
              <a:t>G. N. Lewis </a:t>
            </a:r>
            <a:endParaRPr lang="pt-BR" dirty="0"/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7CB189D3-BEF0-48E9-CB5C-C217E72734E0}"/>
              </a:ext>
            </a:extLst>
          </p:cNvPr>
          <p:cNvSpPr txBox="1"/>
          <p:nvPr/>
        </p:nvSpPr>
        <p:spPr>
          <a:xfrm>
            <a:off x="3885124" y="6341165"/>
            <a:ext cx="127819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dirty="0">
                <a:latin typeface="Abadi Extra Light" panose="020B0204020104020204" pitchFamily="34" charset="0"/>
              </a:rPr>
              <a:t>W. </a:t>
            </a:r>
            <a:r>
              <a:rPr lang="pt-BR" dirty="0" err="1">
                <a:latin typeface="Abadi Extra Light" panose="020B0204020104020204" pitchFamily="34" charset="0"/>
              </a:rPr>
              <a:t>Kössel</a:t>
            </a:r>
            <a:r>
              <a:rPr lang="pt-BR" dirty="0">
                <a:latin typeface="Abadi Extra Light" panose="020B0204020104020204" pitchFamily="34" charset="0"/>
              </a:rPr>
              <a:t> </a:t>
            </a:r>
            <a:endParaRPr lang="pt-BR" dirty="0"/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7AE9B247-125C-BA10-1CBF-789995CAE32A}"/>
              </a:ext>
            </a:extLst>
          </p:cNvPr>
          <p:cNvSpPr/>
          <p:nvPr/>
        </p:nvSpPr>
        <p:spPr>
          <a:xfrm>
            <a:off x="6315383" y="4795269"/>
            <a:ext cx="5337408" cy="1200329"/>
          </a:xfrm>
          <a:prstGeom prst="rect">
            <a:avLst/>
          </a:prstGeom>
          <a:solidFill>
            <a:srgbClr val="FF0000">
              <a:alpha val="45000"/>
            </a:srgbClr>
          </a:solidFill>
        </p:spPr>
        <p:txBody>
          <a:bodyPr wrap="square">
            <a:spAutoFit/>
          </a:bodyPr>
          <a:lstStyle/>
          <a:p>
            <a:pPr algn="just"/>
            <a:r>
              <a:rPr lang="pt-BR" b="1" dirty="0">
                <a:latin typeface="Abadi Extra Light" panose="020B0204020104020204" pitchFamily="34" charset="0"/>
              </a:rPr>
              <a:t>A ideia central no trabalho deles sobre ligação é que os átomos sem a configuração eletrônica de um gás nobre geralmente reagem para produzir tal configuração, que passou a ser chamada de Regra do Octeto.</a:t>
            </a:r>
          </a:p>
        </p:txBody>
      </p:sp>
    </p:spTree>
    <p:extLst>
      <p:ext uri="{BB962C8B-B14F-4D97-AF65-F5344CB8AC3E}">
        <p14:creationId xmlns:p14="http://schemas.microsoft.com/office/powerpoint/2010/main" val="414087274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Botão de início | Foto Premium">
            <a:extLst>
              <a:ext uri="{FF2B5EF4-FFF2-40B4-BE49-F238E27FC236}">
                <a16:creationId xmlns:a16="http://schemas.microsoft.com/office/drawing/2014/main" id="{502E45B8-9599-397A-AA15-EEE0074740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165" y="0"/>
            <a:ext cx="2579895" cy="1990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6B4D3AA5-6F02-145D-AAC5-64706CA31A2F}"/>
              </a:ext>
            </a:extLst>
          </p:cNvPr>
          <p:cNvSpPr txBox="1"/>
          <p:nvPr/>
        </p:nvSpPr>
        <p:spPr>
          <a:xfrm>
            <a:off x="2068675" y="202522"/>
            <a:ext cx="8054650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5000" b="1" dirty="0">
                <a:solidFill>
                  <a:srgbClr val="E60002"/>
                </a:solidFill>
                <a:latin typeface="Agency FB" panose="020B0503020202020204" pitchFamily="34" charset="0"/>
              </a:rPr>
              <a:t>A origem da</a:t>
            </a:r>
          </a:p>
          <a:p>
            <a:pPr algn="ctr"/>
            <a:r>
              <a:rPr lang="pt-BR" sz="5000" b="1" dirty="0">
                <a:solidFill>
                  <a:srgbClr val="373739"/>
                </a:solidFill>
                <a:latin typeface="Agency FB" panose="020B0503020202020204" pitchFamily="34" charset="0"/>
              </a:rPr>
              <a:t>Química Orgânica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C48AA78B-35F4-2EFE-3351-24F5D80012E5}"/>
              </a:ext>
            </a:extLst>
          </p:cNvPr>
          <p:cNvSpPr txBox="1"/>
          <p:nvPr/>
        </p:nvSpPr>
        <p:spPr>
          <a:xfrm>
            <a:off x="1443112" y="3438811"/>
            <a:ext cx="6096000" cy="147732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pt-BR" sz="1800" b="1" i="0" u="none" strike="noStrike" baseline="0" dirty="0" err="1">
                <a:latin typeface="Abadi Extra Light" panose="020B0204020104020204" pitchFamily="34" charset="0"/>
              </a:rPr>
              <a:t>Torbern</a:t>
            </a:r>
            <a:r>
              <a:rPr lang="pt-BR" sz="1800" b="1" i="0" u="none" strike="noStrike" baseline="0" dirty="0">
                <a:latin typeface="Abadi Extra Light" panose="020B0204020104020204" pitchFamily="34" charset="0"/>
              </a:rPr>
              <a:t> Bergman</a:t>
            </a:r>
            <a:r>
              <a:rPr lang="pt-BR" sz="1800" b="0" i="0" u="none" strike="noStrike" baseline="0" dirty="0">
                <a:latin typeface="Abadi Extra Light" panose="020B0204020104020204" pitchFamily="34" charset="0"/>
              </a:rPr>
              <a:t>, em 1770, foi o primeiro a expressar a diferença entre substâncias “orgânicas” e “inorgânicas”. Compostos orgânicos eram definidos como compostos que poderiam ser obtidos a partir de </a:t>
            </a:r>
            <a:r>
              <a:rPr lang="pt-BR" sz="1800" b="0" i="1" u="none" strike="noStrike" baseline="0" dirty="0">
                <a:latin typeface="Abadi Extra Light" panose="020B0204020104020204" pitchFamily="34" charset="0"/>
              </a:rPr>
              <a:t>organismos vivos</a:t>
            </a:r>
            <a:r>
              <a:rPr lang="pt-BR" sz="1800" b="0" i="0" u="none" strike="noStrike" baseline="0" dirty="0">
                <a:latin typeface="Abadi Extra Light" panose="020B0204020104020204" pitchFamily="34" charset="0"/>
              </a:rPr>
              <a:t>. Os compostos inorgânicos eram aqueles originados de fontes não-vivas. </a:t>
            </a:r>
            <a:endParaRPr lang="pt-BR" dirty="0">
              <a:latin typeface="Abadi Extra Light" panose="020B0204020104020204" pitchFamily="34" charset="0"/>
            </a:endParaRPr>
          </a:p>
        </p:txBody>
      </p:sp>
      <p:pic>
        <p:nvPicPr>
          <p:cNvPr id="11" name="Imagem 10" descr="Rosto de homem sério&#10;&#10;Descrição gerada automaticamente com confiança média">
            <a:extLst>
              <a:ext uri="{FF2B5EF4-FFF2-40B4-BE49-F238E27FC236}">
                <a16:creationId xmlns:a16="http://schemas.microsoft.com/office/drawing/2014/main" id="{25A912DC-E00D-DB37-A25B-43D2AA42712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3302" y="2059752"/>
            <a:ext cx="3676581" cy="459572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92486431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Botão de início | Foto Premium">
            <a:extLst>
              <a:ext uri="{FF2B5EF4-FFF2-40B4-BE49-F238E27FC236}">
                <a16:creationId xmlns:a16="http://schemas.microsoft.com/office/drawing/2014/main" id="{502E45B8-9599-397A-AA15-EEE0074740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165" y="0"/>
            <a:ext cx="2579895" cy="1990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6B4D3AA5-6F02-145D-AAC5-64706CA31A2F}"/>
              </a:ext>
            </a:extLst>
          </p:cNvPr>
          <p:cNvSpPr txBox="1"/>
          <p:nvPr/>
        </p:nvSpPr>
        <p:spPr>
          <a:xfrm>
            <a:off x="2068675" y="202522"/>
            <a:ext cx="8054650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5000" b="1" dirty="0">
                <a:solidFill>
                  <a:srgbClr val="E60002"/>
                </a:solidFill>
                <a:latin typeface="Agency FB" panose="020B0503020202020204" pitchFamily="34" charset="0"/>
              </a:rPr>
              <a:t>A origem da</a:t>
            </a:r>
          </a:p>
          <a:p>
            <a:pPr algn="ctr"/>
            <a:r>
              <a:rPr lang="pt-BR" sz="5000" b="1" dirty="0">
                <a:solidFill>
                  <a:srgbClr val="373739"/>
                </a:solidFill>
                <a:latin typeface="Agency FB" panose="020B0503020202020204" pitchFamily="34" charset="0"/>
              </a:rPr>
              <a:t>Química Orgânica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C48AA78B-35F4-2EFE-3351-24F5D80012E5}"/>
              </a:ext>
            </a:extLst>
          </p:cNvPr>
          <p:cNvSpPr txBox="1"/>
          <p:nvPr/>
        </p:nvSpPr>
        <p:spPr>
          <a:xfrm>
            <a:off x="538544" y="2193080"/>
            <a:ext cx="6096000" cy="147732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pt-BR" sz="1800" b="1" i="0" u="none" strike="noStrike" baseline="0" dirty="0" err="1">
                <a:latin typeface="Abadi Extra Light" panose="020B0204020104020204" pitchFamily="34" charset="0"/>
              </a:rPr>
              <a:t>Torbern</a:t>
            </a:r>
            <a:r>
              <a:rPr lang="pt-BR" sz="1800" b="1" i="0" u="none" strike="noStrike" baseline="0" dirty="0">
                <a:latin typeface="Abadi Extra Light" panose="020B0204020104020204" pitchFamily="34" charset="0"/>
              </a:rPr>
              <a:t> Bergman</a:t>
            </a:r>
            <a:r>
              <a:rPr lang="pt-BR" sz="1800" b="0" i="0" u="none" strike="noStrike" baseline="0" dirty="0">
                <a:latin typeface="Abadi Extra Light" panose="020B0204020104020204" pitchFamily="34" charset="0"/>
              </a:rPr>
              <a:t>, em 1770, foi o primeiro a expressar a diferença entre substâncias “orgânicas” e “inorgânicas”. Compostos orgânicos eram definidos como compostos que poderiam ser obtidos a partir de </a:t>
            </a:r>
            <a:r>
              <a:rPr lang="pt-BR" sz="1800" b="0" i="1" u="none" strike="noStrike" baseline="0" dirty="0">
                <a:latin typeface="Abadi Extra Light" panose="020B0204020104020204" pitchFamily="34" charset="0"/>
              </a:rPr>
              <a:t>organismos vivos</a:t>
            </a:r>
            <a:r>
              <a:rPr lang="pt-BR" sz="1800" b="0" i="0" u="none" strike="noStrike" baseline="0" dirty="0">
                <a:latin typeface="Abadi Extra Light" panose="020B0204020104020204" pitchFamily="34" charset="0"/>
              </a:rPr>
              <a:t>. Os compostos inorgânicos eram aqueles originados de fontes não-vivas. </a:t>
            </a:r>
            <a:endParaRPr lang="pt-BR" dirty="0">
              <a:latin typeface="Abadi Extra Light" panose="020B0204020104020204" pitchFamily="34" charset="0"/>
            </a:endParaRPr>
          </a:p>
        </p:txBody>
      </p:sp>
      <p:pic>
        <p:nvPicPr>
          <p:cNvPr id="11" name="Imagem 10" descr="Rosto de homem sério&#10;&#10;Descrição gerada automaticamente com confiança média">
            <a:extLst>
              <a:ext uri="{FF2B5EF4-FFF2-40B4-BE49-F238E27FC236}">
                <a16:creationId xmlns:a16="http://schemas.microsoft.com/office/drawing/2014/main" id="{25A912DC-E00D-DB37-A25B-43D2AA42712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8400" y="1833738"/>
            <a:ext cx="1916608" cy="239576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3" name="Picture 2" descr="Química orgânica timeline | Timetoast Timelines">
            <a:extLst>
              <a:ext uri="{FF2B5EF4-FFF2-40B4-BE49-F238E27FC236}">
                <a16:creationId xmlns:a16="http://schemas.microsoft.com/office/drawing/2014/main" id="{7C7E06BC-EDEC-A04D-5AB2-ABD55B5CEC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168" y="3954330"/>
            <a:ext cx="3478751" cy="270114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aixaDeTexto 8">
            <a:extLst>
              <a:ext uri="{FF2B5EF4-FFF2-40B4-BE49-F238E27FC236}">
                <a16:creationId xmlns:a16="http://schemas.microsoft.com/office/drawing/2014/main" id="{5EA356E7-F06C-B3F2-928A-76FAD31751A4}"/>
              </a:ext>
            </a:extLst>
          </p:cNvPr>
          <p:cNvSpPr txBox="1"/>
          <p:nvPr/>
        </p:nvSpPr>
        <p:spPr>
          <a:xfrm>
            <a:off x="5707969" y="5024263"/>
            <a:ext cx="4837470" cy="92333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r>
              <a:rPr lang="pt-BR" dirty="0">
                <a:latin typeface="Abadi Extra Light" panose="020B0204020104020204" pitchFamily="34" charset="0"/>
                <a:cs typeface="Times New Roman" pitchFamily="18" charset="0"/>
              </a:rPr>
              <a:t>Em 1807, o químico sueco,</a:t>
            </a:r>
            <a:r>
              <a:rPr lang="pt-BR" i="1" dirty="0">
                <a:latin typeface="Abadi Extra Light" panose="020B0204020104020204" pitchFamily="34" charset="0"/>
                <a:cs typeface="Times New Roman" pitchFamily="18" charset="0"/>
              </a:rPr>
              <a:t> </a:t>
            </a:r>
            <a:r>
              <a:rPr lang="pt-BR" i="1" dirty="0" err="1">
                <a:latin typeface="Abadi Extra Light" panose="020B0204020104020204" pitchFamily="34" charset="0"/>
                <a:cs typeface="Times New Roman" pitchFamily="18" charset="0"/>
              </a:rPr>
              <a:t>Berzeluis</a:t>
            </a:r>
            <a:r>
              <a:rPr lang="pt-BR" dirty="0">
                <a:latin typeface="Abadi Extra Light" panose="020B0204020104020204" pitchFamily="34" charset="0"/>
                <a:cs typeface="Times New Roman" pitchFamily="18" charset="0"/>
              </a:rPr>
              <a:t> defendeu </a:t>
            </a:r>
          </a:p>
          <a:p>
            <a:r>
              <a:rPr lang="pt-BR" b="1" dirty="0">
                <a:latin typeface="Abadi Extra Light" panose="020B0204020104020204" pitchFamily="34" charset="0"/>
                <a:cs typeface="Times New Roman" pitchFamily="18" charset="0"/>
              </a:rPr>
              <a:t>a teoria da </a:t>
            </a:r>
            <a:r>
              <a:rPr lang="pt-BR" b="1" i="1" dirty="0">
                <a:latin typeface="Abadi Extra Light" panose="020B0204020104020204" pitchFamily="34" charset="0"/>
                <a:cs typeface="Times New Roman" pitchFamily="18" charset="0"/>
              </a:rPr>
              <a:t>Força Vital</a:t>
            </a:r>
            <a:r>
              <a:rPr lang="pt-BR" b="1" dirty="0">
                <a:latin typeface="Abadi Extra Light" panose="020B0204020104020204" pitchFamily="34" charset="0"/>
                <a:cs typeface="Times New Roman" pitchFamily="18" charset="0"/>
              </a:rPr>
              <a:t> </a:t>
            </a:r>
            <a:r>
              <a:rPr lang="pt-BR" dirty="0">
                <a:latin typeface="Abadi Extra Light" panose="020B0204020104020204" pitchFamily="34" charset="0"/>
                <a:cs typeface="Times New Roman" pitchFamily="18" charset="0"/>
              </a:rPr>
              <a:t>onde somente os seres vivos são capazes de produzir os compostos orgânicos. </a:t>
            </a:r>
            <a:endParaRPr lang="pt-BR" dirty="0">
              <a:latin typeface="Abadi Extra Light" panose="020B02040201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177319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Botão de início | Foto Premium">
            <a:extLst>
              <a:ext uri="{FF2B5EF4-FFF2-40B4-BE49-F238E27FC236}">
                <a16:creationId xmlns:a16="http://schemas.microsoft.com/office/drawing/2014/main" id="{502E45B8-9599-397A-AA15-EEE0074740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165" y="0"/>
            <a:ext cx="2579895" cy="1990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6B4D3AA5-6F02-145D-AAC5-64706CA31A2F}"/>
              </a:ext>
            </a:extLst>
          </p:cNvPr>
          <p:cNvSpPr txBox="1"/>
          <p:nvPr/>
        </p:nvSpPr>
        <p:spPr>
          <a:xfrm>
            <a:off x="2068675" y="202522"/>
            <a:ext cx="8054650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5000" b="1" dirty="0">
                <a:solidFill>
                  <a:srgbClr val="E60002"/>
                </a:solidFill>
                <a:latin typeface="Agency FB" panose="020B0503020202020204" pitchFamily="34" charset="0"/>
              </a:rPr>
              <a:t>A origem da</a:t>
            </a:r>
          </a:p>
          <a:p>
            <a:pPr algn="ctr"/>
            <a:r>
              <a:rPr lang="pt-BR" sz="5000" b="1" dirty="0">
                <a:solidFill>
                  <a:srgbClr val="373739"/>
                </a:solidFill>
                <a:latin typeface="Agency FB" panose="020B0503020202020204" pitchFamily="34" charset="0"/>
              </a:rPr>
              <a:t>Química Orgânica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7CA5A45D-C794-9BB3-95EB-180295CDF4DF}"/>
              </a:ext>
            </a:extLst>
          </p:cNvPr>
          <p:cNvSpPr txBox="1"/>
          <p:nvPr/>
        </p:nvSpPr>
        <p:spPr>
          <a:xfrm>
            <a:off x="3829878" y="3270513"/>
            <a:ext cx="5565058" cy="1477328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pt-BR" sz="1800" b="0" i="0" u="none" strike="noStrike" baseline="0" dirty="0">
                <a:latin typeface="Abadi Extra Light" panose="020B0204020104020204" pitchFamily="34" charset="0"/>
              </a:rPr>
              <a:t>Por volta de 1816, essa teoria da força vital foi abalada quando </a:t>
            </a:r>
            <a:r>
              <a:rPr lang="pt-BR" sz="1800" b="1" i="0" u="none" strike="noStrike" baseline="0" dirty="0">
                <a:latin typeface="Abadi Extra Light" panose="020B0204020104020204" pitchFamily="34" charset="0"/>
              </a:rPr>
              <a:t>Michel Chevreul</a:t>
            </a:r>
            <a:r>
              <a:rPr lang="pt-BR" sz="1800" b="0" i="0" u="none" strike="noStrike" baseline="0" dirty="0">
                <a:latin typeface="Abadi Extra Light" panose="020B0204020104020204" pitchFamily="34" charset="0"/>
              </a:rPr>
              <a:t> descobriu que o sabão, preparado pela reação de álcalis com gordura animal, poderia ser separado em diversos compostos orgânicos puros, que ele próprio denominou “ácidos graxos”.</a:t>
            </a:r>
            <a:endParaRPr lang="pt-BR" dirty="0">
              <a:latin typeface="Abadi Extra Light" panose="020B0204020104020204" pitchFamily="34" charset="0"/>
            </a:endParaRPr>
          </a:p>
        </p:txBody>
      </p:sp>
      <p:pic>
        <p:nvPicPr>
          <p:cNvPr id="8" name="Imagem 7" descr="Foto preta e branca de homem de terno e gravata&#10;&#10;Descrição gerada automaticamente">
            <a:extLst>
              <a:ext uri="{FF2B5EF4-FFF2-40B4-BE49-F238E27FC236}">
                <a16:creationId xmlns:a16="http://schemas.microsoft.com/office/drawing/2014/main" id="{29D392C4-BD59-DDC1-7D46-46385550DAD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165" y="2036260"/>
            <a:ext cx="3044416" cy="394583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37326424-343D-F528-916E-A0ACD620C2F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78782" y="5024263"/>
            <a:ext cx="5115639" cy="857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642194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Botão de início | Foto Premium">
            <a:extLst>
              <a:ext uri="{FF2B5EF4-FFF2-40B4-BE49-F238E27FC236}">
                <a16:creationId xmlns:a16="http://schemas.microsoft.com/office/drawing/2014/main" id="{502E45B8-9599-397A-AA15-EEE0074740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165" y="0"/>
            <a:ext cx="2579895" cy="1990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6B4D3AA5-6F02-145D-AAC5-64706CA31A2F}"/>
              </a:ext>
            </a:extLst>
          </p:cNvPr>
          <p:cNvSpPr txBox="1"/>
          <p:nvPr/>
        </p:nvSpPr>
        <p:spPr>
          <a:xfrm>
            <a:off x="2068675" y="202522"/>
            <a:ext cx="8054650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5000" b="1" dirty="0">
                <a:solidFill>
                  <a:srgbClr val="E60002"/>
                </a:solidFill>
                <a:latin typeface="Agency FB" panose="020B0503020202020204" pitchFamily="34" charset="0"/>
              </a:rPr>
              <a:t>A origem da</a:t>
            </a:r>
          </a:p>
          <a:p>
            <a:pPr algn="ctr"/>
            <a:r>
              <a:rPr lang="pt-BR" sz="5000" b="1" dirty="0">
                <a:solidFill>
                  <a:srgbClr val="373739"/>
                </a:solidFill>
                <a:latin typeface="Agency FB" panose="020B0503020202020204" pitchFamily="34" charset="0"/>
              </a:rPr>
              <a:t>Química Orgânica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7CA5A45D-C794-9BB3-95EB-180295CDF4DF}"/>
              </a:ext>
            </a:extLst>
          </p:cNvPr>
          <p:cNvSpPr txBox="1"/>
          <p:nvPr/>
        </p:nvSpPr>
        <p:spPr>
          <a:xfrm>
            <a:off x="423557" y="1945923"/>
            <a:ext cx="8492976" cy="92333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pt-BR" sz="1800" b="0" i="0" u="none" strike="noStrike" baseline="0" dirty="0">
                <a:latin typeface="Abadi Extra Light" panose="020B0204020104020204" pitchFamily="34" charset="0"/>
              </a:rPr>
              <a:t>Por volta de 1816, essa teoria da força vital foi abalada quando </a:t>
            </a:r>
            <a:r>
              <a:rPr lang="pt-BR" sz="1800" b="1" i="0" u="none" strike="noStrike" baseline="0" dirty="0">
                <a:latin typeface="Abadi Extra Light" panose="020B0204020104020204" pitchFamily="34" charset="0"/>
              </a:rPr>
              <a:t>Michel Chevreul</a:t>
            </a:r>
            <a:r>
              <a:rPr lang="pt-BR" sz="1800" b="0" i="0" u="none" strike="noStrike" baseline="0" dirty="0">
                <a:latin typeface="Abadi Extra Light" panose="020B0204020104020204" pitchFamily="34" charset="0"/>
              </a:rPr>
              <a:t> descobriu que o sabão, preparado pela reação de álcalis com gordura animal, poderia ser separado em diversos compostos orgânicos puros, que ele próprio denominou “ácidos graxos”.</a:t>
            </a:r>
            <a:endParaRPr lang="pt-BR" dirty="0">
              <a:latin typeface="Abadi Extra Light" panose="020B0204020104020204" pitchFamily="34" charset="0"/>
            </a:endParaRPr>
          </a:p>
        </p:txBody>
      </p:sp>
      <p:pic>
        <p:nvPicPr>
          <p:cNvPr id="8" name="Imagem 7" descr="Foto preta e branca de homem de terno e gravata&#10;&#10;Descrição gerada automaticamente">
            <a:extLst>
              <a:ext uri="{FF2B5EF4-FFF2-40B4-BE49-F238E27FC236}">
                <a16:creationId xmlns:a16="http://schemas.microsoft.com/office/drawing/2014/main" id="{29D392C4-BD59-DDC1-7D46-46385550DAD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3443" y="389478"/>
            <a:ext cx="1715392" cy="2223301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37326424-343D-F528-916E-A0ACD620C2F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09793" y="2931369"/>
            <a:ext cx="2564496" cy="429804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E84BAFD5-9B59-E710-6F59-D0488A19D8F0}"/>
              </a:ext>
            </a:extLst>
          </p:cNvPr>
          <p:cNvSpPr txBox="1"/>
          <p:nvPr/>
        </p:nvSpPr>
        <p:spPr>
          <a:xfrm>
            <a:off x="423557" y="3747949"/>
            <a:ext cx="6147352" cy="1200329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pt-BR" dirty="0">
                <a:latin typeface="Abadi Extra Light" panose="020B0204020104020204" pitchFamily="34" charset="0"/>
              </a:rPr>
              <a:t>A</a:t>
            </a:r>
            <a:r>
              <a:rPr lang="pt-BR" sz="1800" b="0" i="0" u="none" strike="noStrike" baseline="0" dirty="0">
                <a:latin typeface="Abadi Extra Light" panose="020B0204020104020204" pitchFamily="34" charset="0"/>
              </a:rPr>
              <a:t> teoria da força vital sofreu outro golpe quando </a:t>
            </a:r>
            <a:r>
              <a:rPr lang="pt-BR" sz="1800" b="1" i="0" u="none" strike="noStrike" baseline="0" dirty="0" err="1">
                <a:latin typeface="Abadi Extra Light" panose="020B0204020104020204" pitchFamily="34" charset="0"/>
              </a:rPr>
              <a:t>Fridrich</a:t>
            </a:r>
            <a:r>
              <a:rPr lang="pt-BR" sz="1800" b="1" i="0" u="none" strike="noStrike" baseline="0" dirty="0">
                <a:latin typeface="Abadi Extra Light" panose="020B0204020104020204" pitchFamily="34" charset="0"/>
              </a:rPr>
              <a:t> </a:t>
            </a:r>
            <a:r>
              <a:rPr lang="pt-BR" sz="1800" b="1" i="0" u="none" strike="noStrike" baseline="0" dirty="0" err="1">
                <a:latin typeface="Abadi Extra Light" panose="020B0204020104020204" pitchFamily="34" charset="0"/>
              </a:rPr>
              <a:t>Wöhler</a:t>
            </a:r>
            <a:r>
              <a:rPr lang="pt-BR" sz="1800" b="1" i="0" u="none" strike="noStrike" baseline="0" dirty="0">
                <a:latin typeface="Abadi Extra Light" panose="020B0204020104020204" pitchFamily="34" charset="0"/>
              </a:rPr>
              <a:t> </a:t>
            </a:r>
            <a:r>
              <a:rPr lang="pt-BR" sz="1800" b="0" i="0" u="none" strike="noStrike" baseline="0" dirty="0">
                <a:latin typeface="Abadi Extra Light" panose="020B0204020104020204" pitchFamily="34" charset="0"/>
              </a:rPr>
              <a:t>descobriu, em 1828, que era possível converter o sal “inorgânico” cianato de amônio na substância orgânica já conhecida como </a:t>
            </a:r>
            <a:r>
              <a:rPr lang="pt-BR" sz="1800" b="0" i="0" u="none" strike="noStrike" baseline="0" dirty="0" err="1">
                <a:latin typeface="Abadi Extra Light" panose="020B0204020104020204" pitchFamily="34" charset="0"/>
              </a:rPr>
              <a:t>uréia</a:t>
            </a:r>
            <a:r>
              <a:rPr lang="pt-BR" sz="1800" b="0" i="0" u="none" strike="noStrike" baseline="0" dirty="0">
                <a:latin typeface="Abadi Extra Light" panose="020B0204020104020204" pitchFamily="34" charset="0"/>
              </a:rPr>
              <a:t>, que havia sido previamente encontrada na urina humana.</a:t>
            </a:r>
            <a:endParaRPr lang="pt-BR" dirty="0">
              <a:latin typeface="Abadi Extra Light" panose="020B0204020104020204" pitchFamily="34" charset="0"/>
            </a:endParaRPr>
          </a:p>
        </p:txBody>
      </p:sp>
      <p:pic>
        <p:nvPicPr>
          <p:cNvPr id="7" name="Imagem 6" descr="Foto em preto e branco de homem com gravata borboleta&#10;&#10;Descrição gerada automaticamente">
            <a:extLst>
              <a:ext uri="{FF2B5EF4-FFF2-40B4-BE49-F238E27FC236}">
                <a16:creationId xmlns:a16="http://schemas.microsoft.com/office/drawing/2014/main" id="{2C3CFAC6-7B43-3CA4-0D0F-318F7F0DDAD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8449" y="3429000"/>
            <a:ext cx="3003457" cy="337138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5C5CD20F-6706-31F3-96CA-B1C0C5F52AF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03389" y="5162273"/>
            <a:ext cx="4220164" cy="1467055"/>
          </a:xfrm>
          <a:prstGeom prst="rect">
            <a:avLst/>
          </a:prstGeom>
        </p:spPr>
      </p:pic>
      <p:sp>
        <p:nvSpPr>
          <p:cNvPr id="13" name="CaixaDeTexto 12">
            <a:extLst>
              <a:ext uri="{FF2B5EF4-FFF2-40B4-BE49-F238E27FC236}">
                <a16:creationId xmlns:a16="http://schemas.microsoft.com/office/drawing/2014/main" id="{ABE7DB01-319C-50E3-42AD-2B8C021E967B}"/>
              </a:ext>
            </a:extLst>
          </p:cNvPr>
          <p:cNvSpPr txBox="1"/>
          <p:nvPr/>
        </p:nvSpPr>
        <p:spPr>
          <a:xfrm>
            <a:off x="9833182" y="5600051"/>
            <a:ext cx="2310857" cy="120032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pt-BR" dirty="0">
                <a:latin typeface="Abadi Extra Light" panose="020B0204020104020204" pitchFamily="34" charset="0"/>
                <a:cs typeface="Times New Roman" pitchFamily="18" charset="0"/>
              </a:rPr>
              <a:t>Outras sínteses também foram feitas por </a:t>
            </a:r>
            <a:r>
              <a:rPr lang="pt-BR" dirty="0" err="1">
                <a:latin typeface="Abadi Extra Light" panose="020B0204020104020204" pitchFamily="34" charset="0"/>
                <a:cs typeface="Times New Roman" pitchFamily="18" charset="0"/>
              </a:rPr>
              <a:t>Wöhler</a:t>
            </a:r>
            <a:r>
              <a:rPr lang="pt-BR" dirty="0">
                <a:latin typeface="Abadi Extra Light" panose="020B0204020104020204" pitchFamily="34" charset="0"/>
                <a:cs typeface="Times New Roman" pitchFamily="18" charset="0"/>
              </a:rPr>
              <a:t>, como a do metanol e acetileno.</a:t>
            </a:r>
          </a:p>
        </p:txBody>
      </p:sp>
    </p:spTree>
    <p:extLst>
      <p:ext uri="{BB962C8B-B14F-4D97-AF65-F5344CB8AC3E}">
        <p14:creationId xmlns:p14="http://schemas.microsoft.com/office/powerpoint/2010/main" val="204841433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Botão de início | Foto Premium">
            <a:extLst>
              <a:ext uri="{FF2B5EF4-FFF2-40B4-BE49-F238E27FC236}">
                <a16:creationId xmlns:a16="http://schemas.microsoft.com/office/drawing/2014/main" id="{C0516EE2-1B98-7786-802F-E37FB47ABF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165" y="0"/>
            <a:ext cx="2579895" cy="1990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BBEBD196-29EB-2684-6146-FC6247FA9352}"/>
              </a:ext>
            </a:extLst>
          </p:cNvPr>
          <p:cNvSpPr txBox="1"/>
          <p:nvPr/>
        </p:nvSpPr>
        <p:spPr>
          <a:xfrm>
            <a:off x="2068675" y="202522"/>
            <a:ext cx="8054650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5000" b="1" dirty="0">
                <a:solidFill>
                  <a:srgbClr val="E60002"/>
                </a:solidFill>
                <a:latin typeface="Agency FB" panose="020B0503020202020204" pitchFamily="34" charset="0"/>
              </a:rPr>
              <a:t>A origem da</a:t>
            </a:r>
          </a:p>
          <a:p>
            <a:pPr algn="ctr"/>
            <a:r>
              <a:rPr lang="pt-BR" sz="5000" b="1" dirty="0">
                <a:solidFill>
                  <a:srgbClr val="373739"/>
                </a:solidFill>
                <a:latin typeface="Agency FB" panose="020B0503020202020204" pitchFamily="34" charset="0"/>
              </a:rPr>
              <a:t>Química Orgânica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030B0940-3A0B-513E-789B-BB603267EE92}"/>
              </a:ext>
            </a:extLst>
          </p:cNvPr>
          <p:cNvSpPr txBox="1"/>
          <p:nvPr/>
        </p:nvSpPr>
        <p:spPr>
          <a:xfrm>
            <a:off x="367695" y="2262926"/>
            <a:ext cx="6097656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pt-BR" i="1" dirty="0">
                <a:latin typeface="Abadi Extra Light" panose="020B0204020104020204" pitchFamily="34" charset="0"/>
                <a:cs typeface="Times New Roman" pitchFamily="18" charset="0"/>
              </a:rPr>
              <a:t>August </a:t>
            </a:r>
            <a:r>
              <a:rPr lang="pt-BR" i="1" dirty="0" err="1">
                <a:latin typeface="Abadi Extra Light" panose="020B0204020104020204" pitchFamily="34" charset="0"/>
                <a:cs typeface="Times New Roman" pitchFamily="18" charset="0"/>
              </a:rPr>
              <a:t>Kekulé</a:t>
            </a:r>
            <a:r>
              <a:rPr lang="pt-BR" dirty="0">
                <a:latin typeface="Abadi Extra Light" panose="020B0204020104020204" pitchFamily="34" charset="0"/>
                <a:cs typeface="Times New Roman" pitchFamily="18" charset="0"/>
              </a:rPr>
              <a:t>, em 1858 propôs um novo conceito para Química Orgânica, utilizado até hoje.</a:t>
            </a:r>
          </a:p>
          <a:p>
            <a:pPr algn="just"/>
            <a:endParaRPr lang="pt-BR" dirty="0">
              <a:latin typeface="Abadi Extra Light" panose="020B0204020104020204" pitchFamily="34" charset="0"/>
              <a:cs typeface="Times New Roman" pitchFamily="18" charset="0"/>
            </a:endParaRPr>
          </a:p>
          <a:p>
            <a:pPr algn="just"/>
            <a:endParaRPr lang="pt-BR" dirty="0">
              <a:latin typeface="Abadi Extra Light" panose="020B0204020104020204" pitchFamily="34" charset="0"/>
              <a:cs typeface="Times New Roman" pitchFamily="18" charset="0"/>
            </a:endParaRPr>
          </a:p>
          <a:p>
            <a:pPr algn="just"/>
            <a:endParaRPr lang="pt-BR" dirty="0">
              <a:latin typeface="Abadi Extra Light" panose="020B0204020104020204" pitchFamily="34" charset="0"/>
              <a:cs typeface="Times New Roman" pitchFamily="18" charset="0"/>
            </a:endParaRPr>
          </a:p>
          <a:p>
            <a:pPr algn="ctr"/>
            <a:r>
              <a:rPr lang="pt-BR" b="1" i="1" dirty="0">
                <a:latin typeface="Abadi Extra Light" panose="020B0204020104020204" pitchFamily="34" charset="0"/>
                <a:cs typeface="Times New Roman" pitchFamily="18" charset="0"/>
              </a:rPr>
              <a:t>“ Química Orgânica é a parte da Química que estuda </a:t>
            </a:r>
          </a:p>
          <a:p>
            <a:pPr algn="ctr"/>
            <a:r>
              <a:rPr lang="pt-BR" b="1" i="1" dirty="0">
                <a:latin typeface="Abadi Extra Light" panose="020B0204020104020204" pitchFamily="34" charset="0"/>
                <a:cs typeface="Times New Roman" pitchFamily="18" charset="0"/>
              </a:rPr>
              <a:t>os compostos que contém carbono.”</a:t>
            </a:r>
          </a:p>
        </p:txBody>
      </p:sp>
      <p:pic>
        <p:nvPicPr>
          <p:cNvPr id="10" name="Imagem 9" descr="Foto em preto e branco de homem com barba e bigode&#10;&#10;Descrição gerada automaticamente">
            <a:extLst>
              <a:ext uri="{FF2B5EF4-FFF2-40B4-BE49-F238E27FC236}">
                <a16:creationId xmlns:a16="http://schemas.microsoft.com/office/drawing/2014/main" id="{518F1A13-196E-7B8C-AEB6-54657618094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5595" y="2262926"/>
            <a:ext cx="3780387" cy="415775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2" name="Rectangle 2">
            <a:extLst>
              <a:ext uri="{FF2B5EF4-FFF2-40B4-BE49-F238E27FC236}">
                <a16:creationId xmlns:a16="http://schemas.microsoft.com/office/drawing/2014/main" id="{80929DAA-4B8A-D5DA-8DF0-94D08D76F8A3}"/>
              </a:ext>
            </a:extLst>
          </p:cNvPr>
          <p:cNvSpPr txBox="1">
            <a:spLocks noChangeArrowheads="1"/>
          </p:cNvSpPr>
          <p:nvPr/>
        </p:nvSpPr>
        <p:spPr>
          <a:xfrm>
            <a:off x="367695" y="5426898"/>
            <a:ext cx="1643114" cy="35134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altLang="en-US" sz="1800" dirty="0">
                <a:latin typeface="Abadi Extra Light" panose="020B0204020104020204" pitchFamily="34" charset="0"/>
              </a:rPr>
              <a:t>Conceito atual:</a:t>
            </a:r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FD60323E-9F0D-F445-F198-94C9CDBFB8B4}"/>
              </a:ext>
            </a:extLst>
          </p:cNvPr>
          <p:cNvSpPr txBox="1">
            <a:spLocks noChangeArrowheads="1"/>
          </p:cNvSpPr>
          <p:nvPr/>
        </p:nvSpPr>
        <p:spPr>
          <a:xfrm>
            <a:off x="153165" y="5874941"/>
            <a:ext cx="8353425" cy="780537"/>
          </a:xfrm>
          <a:prstGeom prst="rect">
            <a:avLst/>
          </a:prstGeom>
          <a:solidFill>
            <a:srgbClr val="FAD5E5"/>
          </a:solidFill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Tx/>
              <a:buNone/>
            </a:pPr>
            <a:r>
              <a:rPr lang="pt-BR" altLang="en-US" sz="1800" dirty="0">
                <a:latin typeface="Abadi Extra Light" panose="020B0204020104020204" pitchFamily="34" charset="0"/>
              </a:rPr>
              <a:t>	É um ramo da Química que estuda os compostos do elemento carbono, denominados compostos orgânicos.</a:t>
            </a: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5B34D61F-6156-DA42-55A0-6B71853228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68785" y="5410258"/>
            <a:ext cx="1728550" cy="369332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en-US" sz="1800" dirty="0">
                <a:latin typeface="Abadi Extra Light" panose="020B0204020104020204" pitchFamily="34" charset="0"/>
              </a:rPr>
              <a:t>Química orgânica</a:t>
            </a:r>
          </a:p>
        </p:txBody>
      </p:sp>
    </p:spTree>
    <p:extLst>
      <p:ext uri="{BB962C8B-B14F-4D97-AF65-F5344CB8AC3E}">
        <p14:creationId xmlns:p14="http://schemas.microsoft.com/office/powerpoint/2010/main" val="31289176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" grpId="0"/>
      <p:bldP spid="3" grpId="0" animBg="1"/>
      <p:bldP spid="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Carbono | Tudo sobre esse elemento químico! - Brasil Escola">
            <a:extLst>
              <a:ext uri="{FF2B5EF4-FFF2-40B4-BE49-F238E27FC236}">
                <a16:creationId xmlns:a16="http://schemas.microsoft.com/office/drawing/2014/main" id="{FD577A0E-9F8E-18C8-3A1A-3F58FCF927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241" y="1262062"/>
            <a:ext cx="3810000" cy="43338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A93389DF-8B65-E248-E47E-240E2CA98054}"/>
              </a:ext>
            </a:extLst>
          </p:cNvPr>
          <p:cNvSpPr txBox="1"/>
          <p:nvPr/>
        </p:nvSpPr>
        <p:spPr>
          <a:xfrm>
            <a:off x="2888690" y="1949957"/>
            <a:ext cx="9516185" cy="28007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8800" b="1" dirty="0">
                <a:latin typeface="Agency FB" panose="020B0503020202020204" pitchFamily="34" charset="0"/>
              </a:rPr>
              <a:t>A Química do</a:t>
            </a:r>
          </a:p>
          <a:p>
            <a:pPr algn="ctr"/>
            <a:r>
              <a:rPr lang="pt-BR" sz="8800" b="1" dirty="0">
                <a:solidFill>
                  <a:srgbClr val="FF0000"/>
                </a:solidFill>
                <a:highlight>
                  <a:srgbClr val="B6DCB8"/>
                </a:highlight>
                <a:latin typeface="Agency FB" panose="020B0503020202020204" pitchFamily="34" charset="0"/>
              </a:rPr>
              <a:t>Carbono</a:t>
            </a:r>
          </a:p>
        </p:txBody>
      </p:sp>
      <p:pic>
        <p:nvPicPr>
          <p:cNvPr id="3078" name="Picture 6" descr="Hexanol, Modelo, Molécula, Carbono, 3D">
            <a:extLst>
              <a:ext uri="{FF2B5EF4-FFF2-40B4-BE49-F238E27FC236}">
                <a16:creationId xmlns:a16="http://schemas.microsoft.com/office/drawing/2014/main" id="{EFAE90AD-8044-61EA-AA44-944A331AD6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4379" y="5142271"/>
            <a:ext cx="3540206" cy="1833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agem 3" descr="Foto em preto e branco de homem com barba e bigode&#10;&#10;Descrição gerada automaticamente">
            <a:extLst>
              <a:ext uri="{FF2B5EF4-FFF2-40B4-BE49-F238E27FC236}">
                <a16:creationId xmlns:a16="http://schemas.microsoft.com/office/drawing/2014/main" id="{8F83E891-6A08-44A9-2670-2917BA53792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3294" y="3428999"/>
            <a:ext cx="1162376" cy="1278407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22329825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Carbono | Tudo sobre esse elemento químico! - Brasil Escola">
            <a:extLst>
              <a:ext uri="{FF2B5EF4-FFF2-40B4-BE49-F238E27FC236}">
                <a16:creationId xmlns:a16="http://schemas.microsoft.com/office/drawing/2014/main" id="{FD577A0E-9F8E-18C8-3A1A-3F58FCF927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235" y="277091"/>
            <a:ext cx="1470651" cy="16728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A93389DF-8B65-E248-E47E-240E2CA98054}"/>
              </a:ext>
            </a:extLst>
          </p:cNvPr>
          <p:cNvSpPr txBox="1"/>
          <p:nvPr/>
        </p:nvSpPr>
        <p:spPr>
          <a:xfrm>
            <a:off x="2963429" y="458660"/>
            <a:ext cx="6265142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6000" b="1" dirty="0">
                <a:latin typeface="Agency FB" panose="020B0503020202020204" pitchFamily="34" charset="0"/>
              </a:rPr>
              <a:t>A Química do </a:t>
            </a:r>
            <a:r>
              <a:rPr lang="pt-BR" sz="6000" b="1" dirty="0">
                <a:solidFill>
                  <a:srgbClr val="FF0000"/>
                </a:solidFill>
                <a:highlight>
                  <a:srgbClr val="B6DCB8"/>
                </a:highlight>
                <a:latin typeface="Agency FB" panose="020B0503020202020204" pitchFamily="34" charset="0"/>
              </a:rPr>
              <a:t>Carbono</a:t>
            </a:r>
          </a:p>
        </p:txBody>
      </p:sp>
      <p:pic>
        <p:nvPicPr>
          <p:cNvPr id="3078" name="Picture 6" descr="Hexanol, Modelo, Molécula, Carbono, 3D">
            <a:extLst>
              <a:ext uri="{FF2B5EF4-FFF2-40B4-BE49-F238E27FC236}">
                <a16:creationId xmlns:a16="http://schemas.microsoft.com/office/drawing/2014/main" id="{EFAE90AD-8044-61EA-AA44-944A331AD6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25332" y="5580343"/>
            <a:ext cx="2466668" cy="1277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agem 1" descr="Foto em preto e branco de homem com barba e bigode&#10;&#10;Descrição gerada automaticamente">
            <a:extLst>
              <a:ext uri="{FF2B5EF4-FFF2-40B4-BE49-F238E27FC236}">
                <a16:creationId xmlns:a16="http://schemas.microsoft.com/office/drawing/2014/main" id="{0819DD07-CBD3-C8F0-AE06-A1F8B98B5FD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078" y="2325886"/>
            <a:ext cx="3539922" cy="389328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2A949410-42EE-2805-606C-10B3FEBF3898}"/>
              </a:ext>
            </a:extLst>
          </p:cNvPr>
          <p:cNvSpPr txBox="1"/>
          <p:nvPr/>
        </p:nvSpPr>
        <p:spPr>
          <a:xfrm>
            <a:off x="3923899" y="2284982"/>
            <a:ext cx="6097656" cy="830997"/>
          </a:xfrm>
          <a:prstGeom prst="rect">
            <a:avLst/>
          </a:prstGeom>
          <a:solidFill>
            <a:srgbClr val="B6DCB8"/>
          </a:solidFill>
        </p:spPr>
        <p:txBody>
          <a:bodyPr wrap="square">
            <a:spAutoFit/>
          </a:bodyPr>
          <a:lstStyle/>
          <a:p>
            <a:pPr algn="ctr"/>
            <a:r>
              <a:rPr lang="pt-BR" sz="4800" b="1" dirty="0">
                <a:latin typeface="Agency FB" panose="020B0503020202020204" pitchFamily="34" charset="0"/>
              </a:rPr>
              <a:t>Postulados de </a:t>
            </a:r>
            <a:r>
              <a:rPr lang="pt-BR" sz="4800" b="1" dirty="0" err="1">
                <a:latin typeface="Agency FB" panose="020B0503020202020204" pitchFamily="34" charset="0"/>
              </a:rPr>
              <a:t>Kekulé</a:t>
            </a:r>
            <a:endParaRPr lang="pt-BR" sz="4800" b="1" dirty="0">
              <a:latin typeface="Agency FB" panose="020B0503020202020204" pitchFamily="34" charset="0"/>
            </a:endParaRP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40C7C296-16FE-E43B-D594-481DEEB32086}"/>
              </a:ext>
            </a:extLst>
          </p:cNvPr>
          <p:cNvSpPr txBox="1"/>
          <p:nvPr/>
        </p:nvSpPr>
        <p:spPr>
          <a:xfrm>
            <a:off x="4336026" y="3533864"/>
            <a:ext cx="6096000" cy="92333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pt-BR" sz="1800" b="0" i="0" u="none" strike="noStrike" baseline="0" dirty="0">
                <a:latin typeface="Abadi Extra Light" panose="020B0204020104020204" pitchFamily="34" charset="0"/>
              </a:rPr>
              <a:t>1) Os átomos dos elementos nos compostos orgânicos podem formar um número de ligações fixas. A medida desta habilidade é chamada valência. </a:t>
            </a:r>
            <a:r>
              <a:rPr lang="pt-BR" sz="1800" b="1" i="0" u="none" strike="noStrike" baseline="0" dirty="0">
                <a:latin typeface="Abadi Extra Light" panose="020B0204020104020204" pitchFamily="34" charset="0"/>
              </a:rPr>
              <a:t>O Carbono é tetravalente.</a:t>
            </a:r>
            <a:endParaRPr lang="pt-BR" b="1" dirty="0">
              <a:latin typeface="Abadi Extra Light" panose="020B0204020104020204" pitchFamily="34" charset="0"/>
            </a:endParaRPr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EAF02010-F799-171E-7E5A-CB75D029CCF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89530" y="4813473"/>
            <a:ext cx="5163271" cy="1533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568458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Carbono | Tudo sobre esse elemento químico! - Brasil Escola">
            <a:extLst>
              <a:ext uri="{FF2B5EF4-FFF2-40B4-BE49-F238E27FC236}">
                <a16:creationId xmlns:a16="http://schemas.microsoft.com/office/drawing/2014/main" id="{FD577A0E-9F8E-18C8-3A1A-3F58FCF927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235" y="277091"/>
            <a:ext cx="1470651" cy="16728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A93389DF-8B65-E248-E47E-240E2CA98054}"/>
              </a:ext>
            </a:extLst>
          </p:cNvPr>
          <p:cNvSpPr txBox="1"/>
          <p:nvPr/>
        </p:nvSpPr>
        <p:spPr>
          <a:xfrm>
            <a:off x="2963429" y="458660"/>
            <a:ext cx="6265142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6000" b="1" dirty="0">
                <a:latin typeface="Agency FB" panose="020B0503020202020204" pitchFamily="34" charset="0"/>
              </a:rPr>
              <a:t>A Química do </a:t>
            </a:r>
            <a:r>
              <a:rPr lang="pt-BR" sz="6000" b="1" dirty="0">
                <a:solidFill>
                  <a:srgbClr val="FF0000"/>
                </a:solidFill>
                <a:highlight>
                  <a:srgbClr val="B6DCB8"/>
                </a:highlight>
                <a:latin typeface="Agency FB" panose="020B0503020202020204" pitchFamily="34" charset="0"/>
              </a:rPr>
              <a:t>Carbono</a:t>
            </a:r>
          </a:p>
        </p:txBody>
      </p:sp>
      <p:pic>
        <p:nvPicPr>
          <p:cNvPr id="3078" name="Picture 6" descr="Hexanol, Modelo, Molécula, Carbono, 3D">
            <a:extLst>
              <a:ext uri="{FF2B5EF4-FFF2-40B4-BE49-F238E27FC236}">
                <a16:creationId xmlns:a16="http://schemas.microsoft.com/office/drawing/2014/main" id="{EFAE90AD-8044-61EA-AA44-944A331AD6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25332" y="5580343"/>
            <a:ext cx="2466668" cy="1277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agem 1" descr="Foto em preto e branco de homem com barba e bigode&#10;&#10;Descrição gerada automaticamente">
            <a:extLst>
              <a:ext uri="{FF2B5EF4-FFF2-40B4-BE49-F238E27FC236}">
                <a16:creationId xmlns:a16="http://schemas.microsoft.com/office/drawing/2014/main" id="{0819DD07-CBD3-C8F0-AE06-A1F8B98B5FD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078" y="2325886"/>
            <a:ext cx="3539922" cy="389328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2A949410-42EE-2805-606C-10B3FEBF3898}"/>
              </a:ext>
            </a:extLst>
          </p:cNvPr>
          <p:cNvSpPr txBox="1"/>
          <p:nvPr/>
        </p:nvSpPr>
        <p:spPr>
          <a:xfrm>
            <a:off x="3923899" y="2284982"/>
            <a:ext cx="6097656" cy="830997"/>
          </a:xfrm>
          <a:prstGeom prst="rect">
            <a:avLst/>
          </a:prstGeom>
          <a:solidFill>
            <a:srgbClr val="B6DCB8"/>
          </a:solidFill>
        </p:spPr>
        <p:txBody>
          <a:bodyPr wrap="square">
            <a:spAutoFit/>
          </a:bodyPr>
          <a:lstStyle/>
          <a:p>
            <a:pPr algn="ctr"/>
            <a:r>
              <a:rPr lang="pt-BR" sz="4800" b="1" dirty="0">
                <a:latin typeface="Agency FB" panose="020B0503020202020204" pitchFamily="34" charset="0"/>
              </a:rPr>
              <a:t>Postulados de </a:t>
            </a:r>
            <a:r>
              <a:rPr lang="pt-BR" sz="4800" b="1" dirty="0" err="1">
                <a:latin typeface="Agency FB" panose="020B0503020202020204" pitchFamily="34" charset="0"/>
              </a:rPr>
              <a:t>Kekulé</a:t>
            </a:r>
            <a:endParaRPr lang="pt-BR" sz="4800" b="1" dirty="0">
              <a:latin typeface="Agency FB" panose="020B0503020202020204" pitchFamily="34" charset="0"/>
            </a:endParaRP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40C7C296-16FE-E43B-D594-481DEEB32086}"/>
              </a:ext>
            </a:extLst>
          </p:cNvPr>
          <p:cNvSpPr txBox="1"/>
          <p:nvPr/>
        </p:nvSpPr>
        <p:spPr>
          <a:xfrm>
            <a:off x="4336026" y="3533864"/>
            <a:ext cx="6096000" cy="64633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pt-BR" dirty="0">
                <a:latin typeface="Abadi Extra Light" panose="020B0204020104020204" pitchFamily="34" charset="0"/>
              </a:rPr>
              <a:t>2) </a:t>
            </a:r>
            <a:r>
              <a:rPr lang="en-US" altLang="pt-BR" dirty="0">
                <a:latin typeface="Abadi Extra Light" panose="020B0204020104020204" pitchFamily="34" charset="0"/>
              </a:rPr>
              <a:t>As 4 </a:t>
            </a:r>
            <a:r>
              <a:rPr lang="en-US" altLang="pt-BR" dirty="0" err="1">
                <a:latin typeface="Abadi Extra Light" panose="020B0204020104020204" pitchFamily="34" charset="0"/>
              </a:rPr>
              <a:t>ligações</a:t>
            </a:r>
            <a:r>
              <a:rPr lang="en-US" altLang="pt-BR" dirty="0">
                <a:latin typeface="Abadi Extra Light" panose="020B0204020104020204" pitchFamily="34" charset="0"/>
              </a:rPr>
              <a:t> (</a:t>
            </a:r>
            <a:r>
              <a:rPr lang="en-US" altLang="pt-BR" dirty="0">
                <a:latin typeface="Abadi Extra Light" panose="020B0204020104020204" pitchFamily="34" charset="0"/>
                <a:sym typeface="Symbol" panose="05050102010706020507" pitchFamily="18" charset="2"/>
              </a:rPr>
              <a:t>) de um </a:t>
            </a:r>
            <a:r>
              <a:rPr lang="en-US" altLang="pt-BR" dirty="0" err="1">
                <a:latin typeface="Abadi Extra Light" panose="020B0204020104020204" pitchFamily="34" charset="0"/>
                <a:sym typeface="Symbol" panose="05050102010706020507" pitchFamily="18" charset="2"/>
              </a:rPr>
              <a:t>carbono</a:t>
            </a:r>
            <a:r>
              <a:rPr lang="en-US" altLang="pt-BR" dirty="0">
                <a:latin typeface="Abadi Extra Light" panose="020B0204020104020204" pitchFamily="34" charset="0"/>
                <a:sym typeface="Symbol" panose="05050102010706020507" pitchFamily="18" charset="2"/>
              </a:rPr>
              <a:t> </a:t>
            </a:r>
            <a:r>
              <a:rPr lang="en-US" altLang="pt-BR" dirty="0" err="1">
                <a:latin typeface="Abadi Extra Light" panose="020B0204020104020204" pitchFamily="34" charset="0"/>
                <a:sym typeface="Symbol" panose="05050102010706020507" pitchFamily="18" charset="2"/>
              </a:rPr>
              <a:t>são</a:t>
            </a:r>
            <a:r>
              <a:rPr lang="en-US" altLang="pt-BR" dirty="0">
                <a:latin typeface="Abadi Extra Light" panose="020B0204020104020204" pitchFamily="34" charset="0"/>
                <a:sym typeface="Symbol" panose="05050102010706020507" pitchFamily="18" charset="2"/>
              </a:rPr>
              <a:t> </a:t>
            </a:r>
            <a:r>
              <a:rPr lang="en-US" altLang="pt-BR" dirty="0" err="1">
                <a:latin typeface="Abadi Extra Light" panose="020B0204020104020204" pitchFamily="34" charset="0"/>
                <a:sym typeface="Symbol" panose="05050102010706020507" pitchFamily="18" charset="2"/>
              </a:rPr>
              <a:t>iguais</a:t>
            </a:r>
            <a:r>
              <a:rPr lang="en-US" altLang="pt-BR" dirty="0">
                <a:latin typeface="Abadi Extra Light" panose="020B0204020104020204" pitchFamily="34" charset="0"/>
                <a:sym typeface="Symbol" panose="05050102010706020507" pitchFamily="18" charset="2"/>
              </a:rPr>
              <a:t>, </a:t>
            </a:r>
            <a:r>
              <a:rPr lang="en-US" altLang="pt-BR" dirty="0" err="1">
                <a:latin typeface="Abadi Extra Light" panose="020B0204020104020204" pitchFamily="34" charset="0"/>
                <a:sym typeface="Symbol" panose="05050102010706020507" pitchFamily="18" charset="2"/>
              </a:rPr>
              <a:t>ou</a:t>
            </a:r>
            <a:r>
              <a:rPr lang="en-US" altLang="pt-BR" dirty="0">
                <a:latin typeface="Abadi Extra Light" panose="020B0204020104020204" pitchFamily="34" charset="0"/>
                <a:sym typeface="Symbol" panose="05050102010706020507" pitchFamily="18" charset="2"/>
              </a:rPr>
              <a:t> </a:t>
            </a:r>
            <a:r>
              <a:rPr lang="en-US" altLang="pt-BR" dirty="0" err="1">
                <a:latin typeface="Abadi Extra Light" panose="020B0204020104020204" pitchFamily="34" charset="0"/>
                <a:sym typeface="Symbol" panose="05050102010706020507" pitchFamily="18" charset="2"/>
              </a:rPr>
              <a:t>seja</a:t>
            </a:r>
            <a:r>
              <a:rPr lang="en-US" altLang="pt-BR" dirty="0">
                <a:latin typeface="Abadi Extra Light" panose="020B0204020104020204" pitchFamily="34" charset="0"/>
                <a:sym typeface="Symbol" panose="05050102010706020507" pitchFamily="18" charset="2"/>
              </a:rPr>
              <a:t>, </a:t>
            </a:r>
            <a:r>
              <a:rPr lang="en-US" altLang="pt-BR" b="1" dirty="0">
                <a:latin typeface="Abadi Extra Light" panose="020B0204020104020204" pitchFamily="34" charset="0"/>
                <a:sym typeface="Symbol" panose="05050102010706020507" pitchFamily="18" charset="2"/>
              </a:rPr>
              <a:t>as 4 </a:t>
            </a:r>
            <a:r>
              <a:rPr lang="en-US" altLang="pt-BR" b="1" dirty="0" err="1">
                <a:latin typeface="Abadi Extra Light" panose="020B0204020104020204" pitchFamily="34" charset="0"/>
                <a:sym typeface="Symbol" panose="05050102010706020507" pitchFamily="18" charset="2"/>
              </a:rPr>
              <a:t>valências</a:t>
            </a:r>
            <a:r>
              <a:rPr lang="en-US" altLang="pt-BR" b="1" dirty="0">
                <a:latin typeface="Abadi Extra Light" panose="020B0204020104020204" pitchFamily="34" charset="0"/>
                <a:sym typeface="Symbol" panose="05050102010706020507" pitchFamily="18" charset="2"/>
              </a:rPr>
              <a:t> </a:t>
            </a:r>
            <a:r>
              <a:rPr lang="en-US" altLang="pt-BR" b="1" dirty="0" err="1">
                <a:latin typeface="Abadi Extra Light" panose="020B0204020104020204" pitchFamily="34" charset="0"/>
                <a:sym typeface="Symbol" panose="05050102010706020507" pitchFamily="18" charset="2"/>
              </a:rPr>
              <a:t>são</a:t>
            </a:r>
            <a:r>
              <a:rPr lang="en-US" altLang="pt-BR" b="1" dirty="0">
                <a:latin typeface="Abadi Extra Light" panose="020B0204020104020204" pitchFamily="34" charset="0"/>
                <a:sym typeface="Symbol" panose="05050102010706020507" pitchFamily="18" charset="2"/>
              </a:rPr>
              <a:t> </a:t>
            </a:r>
            <a:r>
              <a:rPr lang="en-US" altLang="pt-BR" b="1" dirty="0" err="1">
                <a:latin typeface="Abadi Extra Light" panose="020B0204020104020204" pitchFamily="34" charset="0"/>
                <a:sym typeface="Symbol" panose="05050102010706020507" pitchFamily="18" charset="2"/>
              </a:rPr>
              <a:t>equivalentes</a:t>
            </a:r>
            <a:r>
              <a:rPr lang="en-US" altLang="pt-BR" b="1" dirty="0">
                <a:latin typeface="Abadi Extra Light" panose="020B0204020104020204" pitchFamily="34" charset="0"/>
                <a:sym typeface="Symbol" panose="05050102010706020507" pitchFamily="18" charset="2"/>
              </a:rPr>
              <a:t>.</a:t>
            </a:r>
            <a:endParaRPr lang="pt-BR" b="1" dirty="0">
              <a:latin typeface="Abadi Extra Light" panose="020B0204020104020204" pitchFamily="34" charset="0"/>
            </a:endParaRPr>
          </a:p>
        </p:txBody>
      </p:sp>
      <p:pic>
        <p:nvPicPr>
          <p:cNvPr id="5122" name="Picture 2" descr="Introdução à química orgânica - ppt carregar">
            <a:extLst>
              <a:ext uri="{FF2B5EF4-FFF2-40B4-BE49-F238E27FC236}">
                <a16:creationId xmlns:a16="http://schemas.microsoft.com/office/drawing/2014/main" id="{BA1B3268-B4A4-54FE-9927-DEB50EB4A92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55" t="43230" r="18844" b="35627"/>
          <a:stretch/>
        </p:blipFill>
        <p:spPr bwMode="auto">
          <a:xfrm>
            <a:off x="5204977" y="4420495"/>
            <a:ext cx="4520355" cy="1159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3949007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Resultado de imagem para quimica organica 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2594" y="1919554"/>
            <a:ext cx="3384848" cy="3384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ixaDeTexto 2"/>
          <p:cNvSpPr txBox="1"/>
          <p:nvPr/>
        </p:nvSpPr>
        <p:spPr>
          <a:xfrm>
            <a:off x="3252254" y="1213508"/>
            <a:ext cx="6739095" cy="1938992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1">
            <a:spAutoFit/>
          </a:bodyPr>
          <a:lstStyle/>
          <a:p>
            <a:r>
              <a:rPr lang="pt-BR" sz="6000" dirty="0">
                <a:latin typeface="Agency FB" panose="020B0503020202020204" pitchFamily="34" charset="0"/>
              </a:rPr>
              <a:t>Por que devemos estudar </a:t>
            </a:r>
            <a:r>
              <a:rPr lang="pt-BR" sz="6000" dirty="0">
                <a:solidFill>
                  <a:srgbClr val="FF0000"/>
                </a:solidFill>
                <a:latin typeface="Agency FB" panose="020B0503020202020204" pitchFamily="34" charset="0"/>
              </a:rPr>
              <a:t>Química Orgânica</a:t>
            </a:r>
            <a:r>
              <a:rPr lang="pt-BR" sz="6000" dirty="0">
                <a:latin typeface="Agency FB" panose="020B0503020202020204" pitchFamily="34" charset="0"/>
              </a:rPr>
              <a:t>? </a:t>
            </a:r>
          </a:p>
        </p:txBody>
      </p:sp>
      <p:pic>
        <p:nvPicPr>
          <p:cNvPr id="5" name="Picture 2" descr="http://3.bp.blogspot.com/-67YFq0Nly_k/VPjAlgprRGI/AAAAAAAAGZs/mFofkHD8VI4/s1600/porque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2220" y="3875652"/>
            <a:ext cx="3190875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7595564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Carbono | Tudo sobre esse elemento químico! - Brasil Escola">
            <a:extLst>
              <a:ext uri="{FF2B5EF4-FFF2-40B4-BE49-F238E27FC236}">
                <a16:creationId xmlns:a16="http://schemas.microsoft.com/office/drawing/2014/main" id="{FD577A0E-9F8E-18C8-3A1A-3F58FCF927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235" y="277091"/>
            <a:ext cx="1470651" cy="16728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A93389DF-8B65-E248-E47E-240E2CA98054}"/>
              </a:ext>
            </a:extLst>
          </p:cNvPr>
          <p:cNvSpPr txBox="1"/>
          <p:nvPr/>
        </p:nvSpPr>
        <p:spPr>
          <a:xfrm>
            <a:off x="2963429" y="458660"/>
            <a:ext cx="6265142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6000" b="1" dirty="0">
                <a:latin typeface="Agency FB" panose="020B0503020202020204" pitchFamily="34" charset="0"/>
              </a:rPr>
              <a:t>A Química do </a:t>
            </a:r>
            <a:r>
              <a:rPr lang="pt-BR" sz="6000" b="1" dirty="0">
                <a:solidFill>
                  <a:srgbClr val="FF0000"/>
                </a:solidFill>
                <a:highlight>
                  <a:srgbClr val="B6DCB8"/>
                </a:highlight>
                <a:latin typeface="Agency FB" panose="020B0503020202020204" pitchFamily="34" charset="0"/>
              </a:rPr>
              <a:t>Carbono</a:t>
            </a:r>
          </a:p>
        </p:txBody>
      </p:sp>
      <p:pic>
        <p:nvPicPr>
          <p:cNvPr id="3078" name="Picture 6" descr="Hexanol, Modelo, Molécula, Carbono, 3D">
            <a:extLst>
              <a:ext uri="{FF2B5EF4-FFF2-40B4-BE49-F238E27FC236}">
                <a16:creationId xmlns:a16="http://schemas.microsoft.com/office/drawing/2014/main" id="{EFAE90AD-8044-61EA-AA44-944A331AD6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25332" y="5580343"/>
            <a:ext cx="2466668" cy="1277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agem 1" descr="Foto em preto e branco de homem com barba e bigode&#10;&#10;Descrição gerada automaticamente">
            <a:extLst>
              <a:ext uri="{FF2B5EF4-FFF2-40B4-BE49-F238E27FC236}">
                <a16:creationId xmlns:a16="http://schemas.microsoft.com/office/drawing/2014/main" id="{0819DD07-CBD3-C8F0-AE06-A1F8B98B5FD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078" y="2325886"/>
            <a:ext cx="3539922" cy="389328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2A949410-42EE-2805-606C-10B3FEBF3898}"/>
              </a:ext>
            </a:extLst>
          </p:cNvPr>
          <p:cNvSpPr txBox="1"/>
          <p:nvPr/>
        </p:nvSpPr>
        <p:spPr>
          <a:xfrm>
            <a:off x="3923899" y="2284982"/>
            <a:ext cx="6097656" cy="830997"/>
          </a:xfrm>
          <a:prstGeom prst="rect">
            <a:avLst/>
          </a:prstGeom>
          <a:solidFill>
            <a:srgbClr val="B6DCB8"/>
          </a:solidFill>
        </p:spPr>
        <p:txBody>
          <a:bodyPr wrap="square">
            <a:spAutoFit/>
          </a:bodyPr>
          <a:lstStyle/>
          <a:p>
            <a:pPr algn="ctr"/>
            <a:r>
              <a:rPr lang="pt-BR" sz="4800" b="1" dirty="0">
                <a:latin typeface="Agency FB" panose="020B0503020202020204" pitchFamily="34" charset="0"/>
              </a:rPr>
              <a:t>Postulados de </a:t>
            </a:r>
            <a:r>
              <a:rPr lang="pt-BR" sz="4800" b="1" dirty="0" err="1">
                <a:latin typeface="Agency FB" panose="020B0503020202020204" pitchFamily="34" charset="0"/>
              </a:rPr>
              <a:t>Kekulé</a:t>
            </a:r>
            <a:endParaRPr lang="pt-BR" sz="4800" b="1" dirty="0">
              <a:latin typeface="Agency FB" panose="020B0503020202020204" pitchFamily="34" charset="0"/>
            </a:endParaRP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40C7C296-16FE-E43B-D594-481DEEB32086}"/>
              </a:ext>
            </a:extLst>
          </p:cNvPr>
          <p:cNvSpPr txBox="1"/>
          <p:nvPr/>
        </p:nvSpPr>
        <p:spPr>
          <a:xfrm>
            <a:off x="4336026" y="3533864"/>
            <a:ext cx="6096000" cy="64633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pt-BR" dirty="0">
                <a:latin typeface="Abadi Extra Light" panose="020B0204020104020204" pitchFamily="34" charset="0"/>
              </a:rPr>
              <a:t>3) </a:t>
            </a:r>
            <a:r>
              <a:rPr lang="pt-BR" altLang="pt-BR" dirty="0">
                <a:latin typeface="Abadi Extra Light" panose="020B0204020104020204" pitchFamily="34" charset="0"/>
              </a:rPr>
              <a:t>Os átomos de Carbono ligam-se entre si </a:t>
            </a:r>
            <a:r>
              <a:rPr lang="pt-BR" altLang="pt-BR" b="1" dirty="0">
                <a:latin typeface="Abadi Extra Light" panose="020B0204020104020204" pitchFamily="34" charset="0"/>
              </a:rPr>
              <a:t>formando  longas cadeias</a:t>
            </a:r>
            <a:r>
              <a:rPr lang="pt-BR" altLang="pt-BR" dirty="0">
                <a:latin typeface="Abadi Extra Light" panose="020B0204020104020204" pitchFamily="34" charset="0"/>
              </a:rPr>
              <a:t>, é a chamada propriedade de encadeamento.</a:t>
            </a:r>
            <a:endParaRPr lang="pt-BR" dirty="0">
              <a:latin typeface="Abadi Extra Light" panose="020B0204020104020204" pitchFamily="34" charset="0"/>
            </a:endParaRPr>
          </a:p>
        </p:txBody>
      </p:sp>
      <p:pic>
        <p:nvPicPr>
          <p:cNvPr id="5122" name="Picture 2" descr="Introdução à química orgânica - ppt carregar">
            <a:extLst>
              <a:ext uri="{FF2B5EF4-FFF2-40B4-BE49-F238E27FC236}">
                <a16:creationId xmlns:a16="http://schemas.microsoft.com/office/drawing/2014/main" id="{BA1B3268-B4A4-54FE-9927-DEB50EB4A92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55" t="43230" r="18844" b="35627"/>
          <a:stretch/>
        </p:blipFill>
        <p:spPr bwMode="auto">
          <a:xfrm>
            <a:off x="5204977" y="4420495"/>
            <a:ext cx="4520355" cy="1159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1277898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Carbono | Tudo sobre esse elemento químico! - Brasil Escola">
            <a:extLst>
              <a:ext uri="{FF2B5EF4-FFF2-40B4-BE49-F238E27FC236}">
                <a16:creationId xmlns:a16="http://schemas.microsoft.com/office/drawing/2014/main" id="{FD577A0E-9F8E-18C8-3A1A-3F58FCF927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235" y="277091"/>
            <a:ext cx="1470651" cy="16728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A93389DF-8B65-E248-E47E-240E2CA98054}"/>
              </a:ext>
            </a:extLst>
          </p:cNvPr>
          <p:cNvSpPr txBox="1"/>
          <p:nvPr/>
        </p:nvSpPr>
        <p:spPr>
          <a:xfrm>
            <a:off x="2963429" y="458660"/>
            <a:ext cx="6265142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6000" b="1" dirty="0">
                <a:latin typeface="Agency FB" panose="020B0503020202020204" pitchFamily="34" charset="0"/>
              </a:rPr>
              <a:t>A Química do </a:t>
            </a:r>
            <a:r>
              <a:rPr lang="pt-BR" sz="6000" b="1" dirty="0">
                <a:solidFill>
                  <a:srgbClr val="FF0000"/>
                </a:solidFill>
                <a:highlight>
                  <a:srgbClr val="B6DCB8"/>
                </a:highlight>
                <a:latin typeface="Agency FB" panose="020B0503020202020204" pitchFamily="34" charset="0"/>
              </a:rPr>
              <a:t>Carbono</a:t>
            </a:r>
          </a:p>
        </p:txBody>
      </p:sp>
      <p:pic>
        <p:nvPicPr>
          <p:cNvPr id="3078" name="Picture 6" descr="Hexanol, Modelo, Molécula, Carbono, 3D">
            <a:extLst>
              <a:ext uri="{FF2B5EF4-FFF2-40B4-BE49-F238E27FC236}">
                <a16:creationId xmlns:a16="http://schemas.microsoft.com/office/drawing/2014/main" id="{EFAE90AD-8044-61EA-AA44-944A331AD6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25332" y="5580343"/>
            <a:ext cx="2466668" cy="1277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agem 1" descr="Foto em preto e branco de homem com barba e bigode&#10;&#10;Descrição gerada automaticamente">
            <a:extLst>
              <a:ext uri="{FF2B5EF4-FFF2-40B4-BE49-F238E27FC236}">
                <a16:creationId xmlns:a16="http://schemas.microsoft.com/office/drawing/2014/main" id="{0819DD07-CBD3-C8F0-AE06-A1F8B98B5FD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078" y="2325886"/>
            <a:ext cx="3539922" cy="389328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2A949410-42EE-2805-606C-10B3FEBF3898}"/>
              </a:ext>
            </a:extLst>
          </p:cNvPr>
          <p:cNvSpPr txBox="1"/>
          <p:nvPr/>
        </p:nvSpPr>
        <p:spPr>
          <a:xfrm>
            <a:off x="3923899" y="2284982"/>
            <a:ext cx="6097656" cy="830997"/>
          </a:xfrm>
          <a:prstGeom prst="rect">
            <a:avLst/>
          </a:prstGeom>
          <a:solidFill>
            <a:srgbClr val="B6DCB8"/>
          </a:solidFill>
        </p:spPr>
        <p:txBody>
          <a:bodyPr wrap="square">
            <a:spAutoFit/>
          </a:bodyPr>
          <a:lstStyle/>
          <a:p>
            <a:pPr algn="ctr"/>
            <a:r>
              <a:rPr lang="pt-BR" sz="4800" b="1" dirty="0">
                <a:latin typeface="Agency FB" panose="020B0503020202020204" pitchFamily="34" charset="0"/>
              </a:rPr>
              <a:t>Postulados de </a:t>
            </a:r>
            <a:r>
              <a:rPr lang="pt-BR" sz="4800" b="1" dirty="0" err="1">
                <a:latin typeface="Agency FB" panose="020B0503020202020204" pitchFamily="34" charset="0"/>
              </a:rPr>
              <a:t>Kekulé</a:t>
            </a:r>
            <a:endParaRPr lang="pt-BR" sz="4800" b="1" dirty="0">
              <a:latin typeface="Agency FB" panose="020B0503020202020204" pitchFamily="34" charset="0"/>
            </a:endParaRP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40C7C296-16FE-E43B-D594-481DEEB32086}"/>
              </a:ext>
            </a:extLst>
          </p:cNvPr>
          <p:cNvSpPr txBox="1"/>
          <p:nvPr/>
        </p:nvSpPr>
        <p:spPr>
          <a:xfrm>
            <a:off x="4336026" y="3533864"/>
            <a:ext cx="5761703" cy="646331"/>
          </a:xfrm>
          <a:prstGeom prst="rect">
            <a:avLst/>
          </a:prstGeom>
          <a:solidFill>
            <a:srgbClr val="B6DCB8"/>
          </a:solidFill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l"/>
            <a:r>
              <a:rPr lang="pt-BR" sz="1800" b="0" i="0" u="none" strike="noStrike" baseline="0" dirty="0">
                <a:latin typeface="Abadi Extra Light" panose="020B0204020104020204" pitchFamily="34" charset="0"/>
              </a:rPr>
              <a:t>Um átomo de carbono pode utilizar uma ou mais de suas valências para formar ligações com outros átomos de carbono.</a:t>
            </a:r>
            <a:endParaRPr lang="pt-BR" dirty="0">
              <a:latin typeface="Abadi Extra Light" panose="020B0204020104020204" pitchFamily="34" charset="0"/>
            </a:endParaRPr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6FA2AD2F-64C5-F476-F1EC-FA0D2A7E725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9768"/>
          <a:stretch/>
        </p:blipFill>
        <p:spPr>
          <a:xfrm>
            <a:off x="4371426" y="4771123"/>
            <a:ext cx="4999479" cy="1032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596382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Carbono | Tudo sobre esse elemento químico! - Brasil Escola">
            <a:extLst>
              <a:ext uri="{FF2B5EF4-FFF2-40B4-BE49-F238E27FC236}">
                <a16:creationId xmlns:a16="http://schemas.microsoft.com/office/drawing/2014/main" id="{FD577A0E-9F8E-18C8-3A1A-3F58FCF927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235" y="277091"/>
            <a:ext cx="1470651" cy="16728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A93389DF-8B65-E248-E47E-240E2CA98054}"/>
              </a:ext>
            </a:extLst>
          </p:cNvPr>
          <p:cNvSpPr txBox="1"/>
          <p:nvPr/>
        </p:nvSpPr>
        <p:spPr>
          <a:xfrm>
            <a:off x="2963429" y="458660"/>
            <a:ext cx="6265142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6000" b="1" dirty="0">
                <a:latin typeface="Agency FB" panose="020B0503020202020204" pitchFamily="34" charset="0"/>
              </a:rPr>
              <a:t>A Química do </a:t>
            </a:r>
            <a:r>
              <a:rPr lang="pt-BR" sz="6000" b="1" dirty="0">
                <a:solidFill>
                  <a:srgbClr val="FF0000"/>
                </a:solidFill>
                <a:highlight>
                  <a:srgbClr val="B6DCB8"/>
                </a:highlight>
                <a:latin typeface="Agency FB" panose="020B0503020202020204" pitchFamily="34" charset="0"/>
              </a:rPr>
              <a:t>Carbono</a:t>
            </a:r>
          </a:p>
        </p:txBody>
      </p:sp>
      <p:pic>
        <p:nvPicPr>
          <p:cNvPr id="3078" name="Picture 6" descr="Hexanol, Modelo, Molécula, Carbono, 3D">
            <a:extLst>
              <a:ext uri="{FF2B5EF4-FFF2-40B4-BE49-F238E27FC236}">
                <a16:creationId xmlns:a16="http://schemas.microsoft.com/office/drawing/2014/main" id="{EFAE90AD-8044-61EA-AA44-944A331AD6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25332" y="5580343"/>
            <a:ext cx="2466668" cy="1277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agem 1" descr="Foto em preto e branco de homem com barba e bigode&#10;&#10;Descrição gerada automaticamente">
            <a:extLst>
              <a:ext uri="{FF2B5EF4-FFF2-40B4-BE49-F238E27FC236}">
                <a16:creationId xmlns:a16="http://schemas.microsoft.com/office/drawing/2014/main" id="{0819DD07-CBD3-C8F0-AE06-A1F8B98B5FD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078" y="2325886"/>
            <a:ext cx="3539922" cy="389328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2A949410-42EE-2805-606C-10B3FEBF3898}"/>
              </a:ext>
            </a:extLst>
          </p:cNvPr>
          <p:cNvSpPr txBox="1"/>
          <p:nvPr/>
        </p:nvSpPr>
        <p:spPr>
          <a:xfrm>
            <a:off x="3923899" y="2284982"/>
            <a:ext cx="6097656" cy="830997"/>
          </a:xfrm>
          <a:prstGeom prst="rect">
            <a:avLst/>
          </a:prstGeom>
          <a:solidFill>
            <a:srgbClr val="B6DCB8"/>
          </a:solidFill>
        </p:spPr>
        <p:txBody>
          <a:bodyPr wrap="square">
            <a:spAutoFit/>
          </a:bodyPr>
          <a:lstStyle/>
          <a:p>
            <a:pPr algn="ctr"/>
            <a:r>
              <a:rPr lang="pt-BR" sz="4800" b="1" dirty="0">
                <a:latin typeface="Agency FB" panose="020B0503020202020204" pitchFamily="34" charset="0"/>
              </a:rPr>
              <a:t>Postulados de </a:t>
            </a:r>
            <a:r>
              <a:rPr lang="pt-BR" sz="4800" b="1" dirty="0" err="1">
                <a:latin typeface="Agency FB" panose="020B0503020202020204" pitchFamily="34" charset="0"/>
              </a:rPr>
              <a:t>Kekulé</a:t>
            </a:r>
            <a:endParaRPr lang="pt-BR" sz="4800" b="1" dirty="0">
              <a:latin typeface="Agency FB" panose="020B0503020202020204" pitchFamily="34" charset="0"/>
            </a:endParaRP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40C7C296-16FE-E43B-D594-481DEEB32086}"/>
              </a:ext>
            </a:extLst>
          </p:cNvPr>
          <p:cNvSpPr txBox="1"/>
          <p:nvPr/>
        </p:nvSpPr>
        <p:spPr>
          <a:xfrm>
            <a:off x="4336026" y="3533864"/>
            <a:ext cx="5761703" cy="1200329"/>
          </a:xfrm>
          <a:prstGeom prst="rect">
            <a:avLst/>
          </a:prstGeom>
          <a:solidFill>
            <a:srgbClr val="B6DCB8"/>
          </a:solidFill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just">
              <a:buSzPct val="200000"/>
            </a:pPr>
            <a:r>
              <a:rPr lang="pt-BR" altLang="pt-BR" dirty="0">
                <a:latin typeface="Abadi Extra Light" panose="020B0204020104020204" pitchFamily="34" charset="0"/>
              </a:rPr>
              <a:t>Os átomos de carbono também podem realizar ligações com átomos de outros elementos químicos </a:t>
            </a:r>
            <a:r>
              <a:rPr lang="pt-BR" altLang="pt-BR" dirty="0" err="1">
                <a:latin typeface="Abadi Extra Light" panose="020B0204020104020204" pitchFamily="34" charset="0"/>
              </a:rPr>
              <a:t>organógenos</a:t>
            </a:r>
            <a:r>
              <a:rPr lang="pt-BR" altLang="pt-BR" dirty="0">
                <a:latin typeface="Abadi Extra Light" panose="020B0204020104020204" pitchFamily="34" charset="0"/>
              </a:rPr>
              <a:t>, que são os elementos químicos cujos átomos formam os compostos orgânicos (O, P, S, N e H).</a:t>
            </a:r>
          </a:p>
        </p:txBody>
      </p:sp>
      <p:sp>
        <p:nvSpPr>
          <p:cNvPr id="4" name="Text Box 15">
            <a:extLst>
              <a:ext uri="{FF2B5EF4-FFF2-40B4-BE49-F238E27FC236}">
                <a16:creationId xmlns:a16="http://schemas.microsoft.com/office/drawing/2014/main" id="{0B886452-CEC5-384B-D444-5D08A4175D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88995" y="5058747"/>
            <a:ext cx="1655763" cy="1465263"/>
          </a:xfrm>
          <a:prstGeom prst="rect">
            <a:avLst/>
          </a:prstGeom>
          <a:solidFill>
            <a:schemeClr val="bg1"/>
          </a:solidFill>
          <a:ln w="28575">
            <a:solidFill>
              <a:srgbClr val="DC1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50000"/>
              </a:lnSpc>
              <a:spcBef>
                <a:spcPct val="50000"/>
              </a:spcBef>
            </a:pPr>
            <a:r>
              <a:rPr lang="pt-BR" altLang="pt-BR" sz="16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C = 4 ligações</a:t>
            </a:r>
          </a:p>
          <a:p>
            <a:pPr>
              <a:lnSpc>
                <a:spcPct val="50000"/>
              </a:lnSpc>
              <a:spcBef>
                <a:spcPct val="50000"/>
              </a:spcBef>
            </a:pPr>
            <a:r>
              <a:rPr lang="pt-BR" altLang="pt-BR" sz="16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O = 2 ligações</a:t>
            </a:r>
          </a:p>
          <a:p>
            <a:pPr>
              <a:lnSpc>
                <a:spcPct val="50000"/>
              </a:lnSpc>
              <a:spcBef>
                <a:spcPct val="50000"/>
              </a:spcBef>
            </a:pPr>
            <a:r>
              <a:rPr lang="pt-BR" altLang="pt-BR" sz="16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N = 3 ligações</a:t>
            </a:r>
          </a:p>
          <a:p>
            <a:pPr>
              <a:lnSpc>
                <a:spcPct val="50000"/>
              </a:lnSpc>
              <a:spcBef>
                <a:spcPct val="50000"/>
              </a:spcBef>
            </a:pPr>
            <a:r>
              <a:rPr lang="pt-BR" altLang="pt-BR" sz="16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S = 2 ligações</a:t>
            </a:r>
          </a:p>
          <a:p>
            <a:pPr>
              <a:lnSpc>
                <a:spcPct val="50000"/>
              </a:lnSpc>
              <a:spcBef>
                <a:spcPct val="50000"/>
              </a:spcBef>
            </a:pPr>
            <a:r>
              <a:rPr lang="pt-BR" altLang="pt-BR" sz="16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P = 3 ligações</a:t>
            </a:r>
          </a:p>
          <a:p>
            <a:pPr>
              <a:lnSpc>
                <a:spcPct val="50000"/>
              </a:lnSpc>
              <a:spcBef>
                <a:spcPct val="50000"/>
              </a:spcBef>
            </a:pPr>
            <a:r>
              <a:rPr lang="pt-BR" altLang="pt-BR" sz="16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H = 1 ligação</a:t>
            </a:r>
          </a:p>
        </p:txBody>
      </p:sp>
    </p:spTree>
    <p:extLst>
      <p:ext uri="{BB962C8B-B14F-4D97-AF65-F5344CB8AC3E}">
        <p14:creationId xmlns:p14="http://schemas.microsoft.com/office/powerpoint/2010/main" val="108248897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Carbono | Tudo sobre esse elemento químico! - Brasil Escola">
            <a:extLst>
              <a:ext uri="{FF2B5EF4-FFF2-40B4-BE49-F238E27FC236}">
                <a16:creationId xmlns:a16="http://schemas.microsoft.com/office/drawing/2014/main" id="{FD577A0E-9F8E-18C8-3A1A-3F58FCF927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235" y="277091"/>
            <a:ext cx="1470651" cy="16728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A93389DF-8B65-E248-E47E-240E2CA98054}"/>
              </a:ext>
            </a:extLst>
          </p:cNvPr>
          <p:cNvSpPr txBox="1"/>
          <p:nvPr/>
        </p:nvSpPr>
        <p:spPr>
          <a:xfrm>
            <a:off x="2963429" y="458660"/>
            <a:ext cx="6265142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6000" b="1" dirty="0">
                <a:latin typeface="Agency FB" panose="020B0503020202020204" pitchFamily="34" charset="0"/>
              </a:rPr>
              <a:t>A Química do </a:t>
            </a:r>
            <a:r>
              <a:rPr lang="pt-BR" sz="6000" b="1" dirty="0">
                <a:solidFill>
                  <a:srgbClr val="FF0000"/>
                </a:solidFill>
                <a:highlight>
                  <a:srgbClr val="B6DCB8"/>
                </a:highlight>
                <a:latin typeface="Agency FB" panose="020B0503020202020204" pitchFamily="34" charset="0"/>
              </a:rPr>
              <a:t>Carbono</a:t>
            </a:r>
          </a:p>
        </p:txBody>
      </p:sp>
      <p:pic>
        <p:nvPicPr>
          <p:cNvPr id="3078" name="Picture 6" descr="Hexanol, Modelo, Molécula, Carbono, 3D">
            <a:extLst>
              <a:ext uri="{FF2B5EF4-FFF2-40B4-BE49-F238E27FC236}">
                <a16:creationId xmlns:a16="http://schemas.microsoft.com/office/drawing/2014/main" id="{EFAE90AD-8044-61EA-AA44-944A331AD6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25332" y="5580343"/>
            <a:ext cx="2466668" cy="1277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5F0FD5C9-D2FD-45DE-B132-F75A0E54D5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235" y="2487570"/>
            <a:ext cx="1870050" cy="18828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">
            <a:extLst>
              <a:ext uri="{FF2B5EF4-FFF2-40B4-BE49-F238E27FC236}">
                <a16:creationId xmlns:a16="http://schemas.microsoft.com/office/drawing/2014/main" id="{93159B81-A844-EDB3-F364-3D959DB43A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8402" y="2499311"/>
            <a:ext cx="8718363" cy="1859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CaixaDeTexto 9">
            <a:extLst>
              <a:ext uri="{FF2B5EF4-FFF2-40B4-BE49-F238E27FC236}">
                <a16:creationId xmlns:a16="http://schemas.microsoft.com/office/drawing/2014/main" id="{69FBEF20-B777-5F52-14C7-BDEFEC3901B6}"/>
              </a:ext>
            </a:extLst>
          </p:cNvPr>
          <p:cNvSpPr txBox="1"/>
          <p:nvPr/>
        </p:nvSpPr>
        <p:spPr>
          <a:xfrm>
            <a:off x="2251587" y="1949957"/>
            <a:ext cx="7688826" cy="477054"/>
          </a:xfrm>
          <a:prstGeom prst="rect">
            <a:avLst/>
          </a:prstGeom>
          <a:solidFill>
            <a:srgbClr val="B6DCB8"/>
          </a:solidFill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pt-BR" sz="2500" dirty="0" err="1">
                <a:latin typeface="Abadi Extra Light" panose="020B0204020104020204" pitchFamily="34" charset="0"/>
              </a:rPr>
              <a:t>Van’t</a:t>
            </a:r>
            <a:r>
              <a:rPr lang="pt-BR" sz="2500" dirty="0">
                <a:latin typeface="Abadi Extra Light" panose="020B0204020104020204" pitchFamily="34" charset="0"/>
              </a:rPr>
              <a:t> Hoff e Le Bel e o modelo tetraédrico para o carbono.</a:t>
            </a:r>
          </a:p>
        </p:txBody>
      </p:sp>
      <p:pic>
        <p:nvPicPr>
          <p:cNvPr id="7170" name="Picture 2" descr="Carbono e hidrocarbonetos (artigo) | Khan Academy">
            <a:extLst>
              <a:ext uri="{FF2B5EF4-FFF2-40B4-BE49-F238E27FC236}">
                <a16:creationId xmlns:a16="http://schemas.microsoft.com/office/drawing/2014/main" id="{3E0FA605-16DA-BA49-F26B-D6A3274DC9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6351" y="4743093"/>
            <a:ext cx="3810000" cy="2028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536158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50F731C2-3292-35D8-CDDF-49B56F8DF7CF}"/>
              </a:ext>
            </a:extLst>
          </p:cNvPr>
          <p:cNvSpPr/>
          <p:nvPr/>
        </p:nvSpPr>
        <p:spPr>
          <a:xfrm>
            <a:off x="3048000" y="3256588"/>
            <a:ext cx="8902515" cy="1754326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just">
              <a:buFont typeface="Wingdings" pitchFamily="2" charset="2"/>
              <a:buChar char="q"/>
            </a:pPr>
            <a:r>
              <a:rPr lang="pt-BR" dirty="0">
                <a:latin typeface="Abadi Extra Light" panose="020B0204020104020204" pitchFamily="34" charset="0"/>
                <a:cs typeface="Times New Roman" pitchFamily="18" charset="0"/>
              </a:rPr>
              <a:t> Nem toda substância que contém carbono é parte da Química Orgânica. </a:t>
            </a:r>
          </a:p>
          <a:p>
            <a:pPr algn="just">
              <a:buFont typeface="Wingdings" pitchFamily="2" charset="2"/>
              <a:buChar char="q"/>
            </a:pPr>
            <a:endParaRPr lang="pt-BR" dirty="0">
              <a:latin typeface="Abadi Extra Light" panose="020B0204020104020204" pitchFamily="34" charset="0"/>
              <a:cs typeface="Times New Roman" pitchFamily="18" charset="0"/>
            </a:endParaRPr>
          </a:p>
          <a:p>
            <a:pPr algn="just">
              <a:buFont typeface="Wingdings" pitchFamily="2" charset="2"/>
              <a:buChar char="q"/>
            </a:pPr>
            <a:r>
              <a:rPr lang="pt-BR" dirty="0">
                <a:latin typeface="Abadi Extra Light" panose="020B0204020104020204" pitchFamily="34" charset="0"/>
                <a:cs typeface="Times New Roman" pitchFamily="18" charset="0"/>
              </a:rPr>
              <a:t> Há algumas exceções, porque apesar de conter carbono, tem comportamento de uma substância inorgânica.   São eles: C(grafite), C(diamante), CO, CO</a:t>
            </a:r>
            <a:r>
              <a:rPr lang="pt-BR" baseline="-25000" dirty="0">
                <a:latin typeface="Abadi Extra Light" panose="020B0204020104020204" pitchFamily="34" charset="0"/>
                <a:cs typeface="Times New Roman" pitchFamily="18" charset="0"/>
              </a:rPr>
              <a:t>2</a:t>
            </a:r>
            <a:r>
              <a:rPr lang="pt-BR" dirty="0">
                <a:latin typeface="Abadi Extra Light" panose="020B0204020104020204" pitchFamily="34" charset="0"/>
                <a:cs typeface="Times New Roman" pitchFamily="18" charset="0"/>
              </a:rPr>
              <a:t>, HCN, H</a:t>
            </a:r>
            <a:r>
              <a:rPr lang="pt-BR" baseline="-25000" dirty="0">
                <a:latin typeface="Abadi Extra Light" panose="020B0204020104020204" pitchFamily="34" charset="0"/>
                <a:cs typeface="Times New Roman" pitchFamily="18" charset="0"/>
              </a:rPr>
              <a:t>2</a:t>
            </a:r>
            <a:r>
              <a:rPr lang="pt-BR" dirty="0">
                <a:latin typeface="Abadi Extra Light" panose="020B0204020104020204" pitchFamily="34" charset="0"/>
                <a:cs typeface="Times New Roman" pitchFamily="18" charset="0"/>
              </a:rPr>
              <a:t>CO</a:t>
            </a:r>
            <a:r>
              <a:rPr lang="pt-BR" baseline="-25000" dirty="0">
                <a:latin typeface="Abadi Extra Light" panose="020B0204020104020204" pitchFamily="34" charset="0"/>
                <a:cs typeface="Times New Roman" pitchFamily="18" charset="0"/>
              </a:rPr>
              <a:t>3</a:t>
            </a:r>
            <a:r>
              <a:rPr lang="pt-BR" dirty="0">
                <a:latin typeface="Abadi Extra Light" panose="020B0204020104020204" pitchFamily="34" charset="0"/>
                <a:cs typeface="Times New Roman" pitchFamily="18" charset="0"/>
              </a:rPr>
              <a:t>, Na</a:t>
            </a:r>
            <a:r>
              <a:rPr lang="pt-BR" baseline="-25000" dirty="0">
                <a:latin typeface="Abadi Extra Light" panose="020B0204020104020204" pitchFamily="34" charset="0"/>
                <a:cs typeface="Times New Roman" pitchFamily="18" charset="0"/>
              </a:rPr>
              <a:t>2</a:t>
            </a:r>
            <a:r>
              <a:rPr lang="pt-BR" dirty="0">
                <a:latin typeface="Abadi Extra Light" panose="020B0204020104020204" pitchFamily="34" charset="0"/>
                <a:cs typeface="Times New Roman" pitchFamily="18" charset="0"/>
              </a:rPr>
              <a:t>CO</a:t>
            </a:r>
            <a:r>
              <a:rPr lang="pt-BR" baseline="-25000" dirty="0">
                <a:latin typeface="Abadi Extra Light" panose="020B0204020104020204" pitchFamily="34" charset="0"/>
                <a:cs typeface="Times New Roman" pitchFamily="18" charset="0"/>
              </a:rPr>
              <a:t>3</a:t>
            </a:r>
            <a:r>
              <a:rPr lang="pt-BR" dirty="0">
                <a:latin typeface="Abadi Extra Light" panose="020B0204020104020204" pitchFamily="34" charset="0"/>
                <a:cs typeface="Times New Roman" pitchFamily="18" charset="0"/>
              </a:rPr>
              <a:t>. </a:t>
            </a:r>
          </a:p>
          <a:p>
            <a:pPr algn="just">
              <a:buFont typeface="Wingdings" pitchFamily="2" charset="2"/>
              <a:buChar char="q"/>
            </a:pPr>
            <a:endParaRPr lang="pt-BR" dirty="0">
              <a:latin typeface="Abadi Extra Light" panose="020B0204020104020204" pitchFamily="34" charset="0"/>
              <a:cs typeface="Times New Roman" pitchFamily="18" charset="0"/>
            </a:endParaRPr>
          </a:p>
          <a:p>
            <a:pPr algn="just">
              <a:buFont typeface="Wingdings" pitchFamily="2" charset="2"/>
              <a:buChar char="q"/>
            </a:pPr>
            <a:r>
              <a:rPr lang="pt-BR" dirty="0">
                <a:latin typeface="Abadi Extra Light" panose="020B0204020104020204" pitchFamily="34" charset="0"/>
                <a:cs typeface="Times New Roman" pitchFamily="18" charset="0"/>
              </a:rPr>
              <a:t> Os compostos orgânicos são, na sua maioria, formados por </a:t>
            </a:r>
            <a:r>
              <a:rPr lang="pt-BR" b="1" dirty="0">
                <a:latin typeface="Abadi Extra Light" panose="020B0204020104020204" pitchFamily="34" charset="0"/>
                <a:cs typeface="Times New Roman" pitchFamily="18" charset="0"/>
              </a:rPr>
              <a:t>C, H, O e N</a:t>
            </a:r>
            <a:r>
              <a:rPr lang="pt-BR" dirty="0">
                <a:latin typeface="Abadi Extra Light" panose="020B0204020104020204" pitchFamily="34" charset="0"/>
                <a:cs typeface="Times New Roman" pitchFamily="18" charset="0"/>
              </a:rPr>
              <a:t>. </a:t>
            </a:r>
          </a:p>
        </p:txBody>
      </p:sp>
      <p:pic>
        <p:nvPicPr>
          <p:cNvPr id="3" name="Picture 4" descr="Carbono | Tudo sobre esse elemento químico! - Brasil Escola">
            <a:extLst>
              <a:ext uri="{FF2B5EF4-FFF2-40B4-BE49-F238E27FC236}">
                <a16:creationId xmlns:a16="http://schemas.microsoft.com/office/drawing/2014/main" id="{5B4CED7C-CAB9-C28E-457F-48CDC40D32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235" y="277091"/>
            <a:ext cx="1470651" cy="16728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3CA16EAA-9C0D-78D7-153F-F91091490EB9}"/>
              </a:ext>
            </a:extLst>
          </p:cNvPr>
          <p:cNvSpPr txBox="1"/>
          <p:nvPr/>
        </p:nvSpPr>
        <p:spPr>
          <a:xfrm>
            <a:off x="2963429" y="458660"/>
            <a:ext cx="6265142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6000" b="1" dirty="0">
                <a:latin typeface="Agency FB" panose="020B0503020202020204" pitchFamily="34" charset="0"/>
              </a:rPr>
              <a:t>A Química do </a:t>
            </a:r>
            <a:r>
              <a:rPr lang="pt-BR" sz="6000" b="1" dirty="0">
                <a:solidFill>
                  <a:srgbClr val="FF0000"/>
                </a:solidFill>
                <a:highlight>
                  <a:srgbClr val="B6DCB8"/>
                </a:highlight>
                <a:latin typeface="Agency FB" panose="020B0503020202020204" pitchFamily="34" charset="0"/>
              </a:rPr>
              <a:t>Carbono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68EBBEB2-BC9E-05BA-A9B6-6D3C4FE20089}"/>
              </a:ext>
            </a:extLst>
          </p:cNvPr>
          <p:cNvSpPr txBox="1"/>
          <p:nvPr/>
        </p:nvSpPr>
        <p:spPr>
          <a:xfrm>
            <a:off x="3047172" y="1949957"/>
            <a:ext cx="6097656" cy="830997"/>
          </a:xfrm>
          <a:prstGeom prst="rect">
            <a:avLst/>
          </a:prstGeom>
          <a:solidFill>
            <a:srgbClr val="D3C685"/>
          </a:solidFill>
        </p:spPr>
        <p:txBody>
          <a:bodyPr wrap="square">
            <a:spAutoFit/>
          </a:bodyPr>
          <a:lstStyle/>
          <a:p>
            <a:pPr algn="ctr"/>
            <a:r>
              <a:rPr lang="pt-BR" sz="4800" b="1" dirty="0">
                <a:latin typeface="Agency FB" panose="020B0503020202020204" pitchFamily="34" charset="0"/>
              </a:rPr>
              <a:t>Observações importantes</a:t>
            </a:r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6" name="Modelo 3D 5" descr="Lupa">
                <a:extLst>
                  <a:ext uri="{FF2B5EF4-FFF2-40B4-BE49-F238E27FC236}">
                    <a16:creationId xmlns:a16="http://schemas.microsoft.com/office/drawing/2014/main" id="{DC1D5A5E-2DC9-6E69-8DB6-81D677A69C1F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646165238"/>
                  </p:ext>
                </p:extLst>
              </p:nvPr>
            </p:nvGraphicFramePr>
            <p:xfrm>
              <a:off x="241485" y="2303172"/>
              <a:ext cx="2721943" cy="2604871"/>
            </p:xfrm>
            <a:graphic>
              <a:graphicData uri="http://schemas.microsoft.com/office/drawing/2017/model3d">
                <am3d:model3d r:embed="rId3">
                  <am3d:spPr>
                    <a:xfrm>
                      <a:off x="0" y="0"/>
                      <a:ext cx="2721943" cy="2604871"/>
                    </a:xfrm>
                    <a:prstGeom prst="rect">
                      <a:avLst/>
                    </a:prstGeom>
                  </am3d:spPr>
                  <am3d:camera>
                    <am3d:pos x="0" y="0" z="66114581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70478" d="1000000"/>
                    <am3d:preTrans dx="3477914" dy="-15515201" dz="-2432555"/>
                    <am3d:scale>
                      <am3d:sx n="1000000" d="1000000"/>
                      <am3d:sy n="1000000" d="1000000"/>
                      <am3d:sz n="1000000" d="1000000"/>
                    </am3d:scale>
                    <am3d:rot ax="-590069" ay="1580555" az="-263921"/>
                    <am3d:postTrans dx="0" dy="0" dz="0"/>
                  </am3d:trans>
                  <am3d:raster rName="Office3DRenderer" rVer="16.0.8326">
                    <am3d:blip r:embed="rId4"/>
                  </am3d:raster>
                  <am3d:objViewport viewportSz="4126817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6" name="Modelo 3D 5" descr="Lupa">
                <a:extLst>
                  <a:ext uri="{FF2B5EF4-FFF2-40B4-BE49-F238E27FC236}">
                    <a16:creationId xmlns:a16="http://schemas.microsoft.com/office/drawing/2014/main" id="{DC1D5A5E-2DC9-6E69-8DB6-81D677A69C1F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41485" y="2303172"/>
                <a:ext cx="2721943" cy="2604871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98044888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50F731C2-3292-35D8-CDDF-49B56F8DF7CF}"/>
              </a:ext>
            </a:extLst>
          </p:cNvPr>
          <p:cNvSpPr/>
          <p:nvPr/>
        </p:nvSpPr>
        <p:spPr>
          <a:xfrm>
            <a:off x="3048000" y="3256588"/>
            <a:ext cx="8902515" cy="646331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just">
              <a:buFont typeface="Wingdings" pitchFamily="2" charset="2"/>
              <a:buChar char="q"/>
            </a:pPr>
            <a:r>
              <a:rPr lang="pt-BR" dirty="0">
                <a:latin typeface="Abadi Extra Light" panose="020B0204020104020204" pitchFamily="34" charset="0"/>
                <a:cs typeface="Times New Roman" pitchFamily="18" charset="0"/>
              </a:rPr>
              <a:t> Os átomos diferentes do carbono, em uma substância orgânica, são chamados de </a:t>
            </a:r>
            <a:r>
              <a:rPr lang="pt-BR" i="1" dirty="0" err="1">
                <a:latin typeface="Abadi Extra Light" panose="020B0204020104020204" pitchFamily="34" charset="0"/>
                <a:cs typeface="Times New Roman" pitchFamily="18" charset="0"/>
              </a:rPr>
              <a:t>heteroátomos</a:t>
            </a:r>
            <a:r>
              <a:rPr lang="pt-BR" dirty="0">
                <a:latin typeface="Abadi Extra Light" panose="020B0204020104020204" pitchFamily="34" charset="0"/>
                <a:cs typeface="Times New Roman" pitchFamily="18" charset="0"/>
              </a:rPr>
              <a:t>.</a:t>
            </a:r>
          </a:p>
        </p:txBody>
      </p:sp>
      <p:pic>
        <p:nvPicPr>
          <p:cNvPr id="3" name="Picture 4" descr="Carbono | Tudo sobre esse elemento químico! - Brasil Escola">
            <a:extLst>
              <a:ext uri="{FF2B5EF4-FFF2-40B4-BE49-F238E27FC236}">
                <a16:creationId xmlns:a16="http://schemas.microsoft.com/office/drawing/2014/main" id="{5B4CED7C-CAB9-C28E-457F-48CDC40D32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235" y="277091"/>
            <a:ext cx="1470651" cy="16728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3CA16EAA-9C0D-78D7-153F-F91091490EB9}"/>
              </a:ext>
            </a:extLst>
          </p:cNvPr>
          <p:cNvSpPr txBox="1"/>
          <p:nvPr/>
        </p:nvSpPr>
        <p:spPr>
          <a:xfrm>
            <a:off x="2963429" y="458660"/>
            <a:ext cx="6265142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6000" b="1" dirty="0">
                <a:latin typeface="Agency FB" panose="020B0503020202020204" pitchFamily="34" charset="0"/>
              </a:rPr>
              <a:t>A Química do </a:t>
            </a:r>
            <a:r>
              <a:rPr lang="pt-BR" sz="6000" b="1" dirty="0">
                <a:solidFill>
                  <a:srgbClr val="FF0000"/>
                </a:solidFill>
                <a:highlight>
                  <a:srgbClr val="B6DCB8"/>
                </a:highlight>
                <a:latin typeface="Agency FB" panose="020B0503020202020204" pitchFamily="34" charset="0"/>
              </a:rPr>
              <a:t>Carbono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68EBBEB2-BC9E-05BA-A9B6-6D3C4FE20089}"/>
              </a:ext>
            </a:extLst>
          </p:cNvPr>
          <p:cNvSpPr txBox="1"/>
          <p:nvPr/>
        </p:nvSpPr>
        <p:spPr>
          <a:xfrm>
            <a:off x="3047172" y="1949957"/>
            <a:ext cx="6097656" cy="830997"/>
          </a:xfrm>
          <a:prstGeom prst="rect">
            <a:avLst/>
          </a:prstGeom>
          <a:solidFill>
            <a:srgbClr val="D3C685"/>
          </a:solidFill>
        </p:spPr>
        <p:txBody>
          <a:bodyPr wrap="square">
            <a:spAutoFit/>
          </a:bodyPr>
          <a:lstStyle/>
          <a:p>
            <a:pPr algn="ctr"/>
            <a:r>
              <a:rPr lang="pt-BR" sz="4800" b="1" dirty="0">
                <a:latin typeface="Agency FB" panose="020B0503020202020204" pitchFamily="34" charset="0"/>
              </a:rPr>
              <a:t>Observações importantes</a:t>
            </a:r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6" name="Modelo 3D 5" descr="Lupa">
                <a:extLst>
                  <a:ext uri="{FF2B5EF4-FFF2-40B4-BE49-F238E27FC236}">
                    <a16:creationId xmlns:a16="http://schemas.microsoft.com/office/drawing/2014/main" id="{DC1D5A5E-2DC9-6E69-8DB6-81D677A69C1F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241485" y="2303172"/>
              <a:ext cx="2721943" cy="2604871"/>
            </p:xfrm>
            <a:graphic>
              <a:graphicData uri="http://schemas.microsoft.com/office/drawing/2017/model3d">
                <am3d:model3d r:embed="rId3">
                  <am3d:spPr>
                    <a:xfrm>
                      <a:off x="0" y="0"/>
                      <a:ext cx="2721943" cy="2604871"/>
                    </a:xfrm>
                    <a:prstGeom prst="rect">
                      <a:avLst/>
                    </a:prstGeom>
                  </am3d:spPr>
                  <am3d:camera>
                    <am3d:pos x="0" y="0" z="66114581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70478" d="1000000"/>
                    <am3d:preTrans dx="3477914" dy="-15515201" dz="-2432555"/>
                    <am3d:scale>
                      <am3d:sx n="1000000" d="1000000"/>
                      <am3d:sy n="1000000" d="1000000"/>
                      <am3d:sz n="1000000" d="1000000"/>
                    </am3d:scale>
                    <am3d:rot ax="-590069" ay="1580555" az="-263921"/>
                    <am3d:postTrans dx="0" dy="0" dz="0"/>
                  </am3d:trans>
                  <am3d:raster rName="Office3DRenderer" rVer="16.0.8326">
                    <am3d:blip r:embed="rId4"/>
                  </am3d:raster>
                  <am3d:objViewport viewportSz="4126817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6" name="Modelo 3D 5" descr="Lupa">
                <a:extLst>
                  <a:ext uri="{FF2B5EF4-FFF2-40B4-BE49-F238E27FC236}">
                    <a16:creationId xmlns:a16="http://schemas.microsoft.com/office/drawing/2014/main" id="{DC1D5A5E-2DC9-6E69-8DB6-81D677A69C1F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41485" y="2303172"/>
                <a:ext cx="2721943" cy="2604871"/>
              </a:xfrm>
              <a:prstGeom prst="rect">
                <a:avLst/>
              </a:prstGeom>
            </p:spPr>
          </p:pic>
        </mc:Fallback>
      </mc:AlternateContent>
      <p:pic>
        <p:nvPicPr>
          <p:cNvPr id="7" name="Picture 8" descr="https://upload.wikimedia.org/wikipedia/commons/thumb/8/81/Phenanthren_-_Phenanthrene.svg/200px-Phenanthren_-_Phenanthrene.svg.png">
            <a:extLst>
              <a:ext uri="{FF2B5EF4-FFF2-40B4-BE49-F238E27FC236}">
                <a16:creationId xmlns:a16="http://schemas.microsoft.com/office/drawing/2014/main" id="{0BB45437-D688-BE4A-AB7F-B90E041C5C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3428" y="4293071"/>
            <a:ext cx="1905000" cy="1543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FB0E7CA8-2302-7773-C11A-3E28D6227E1E}"/>
              </a:ext>
            </a:extLst>
          </p:cNvPr>
          <p:cNvSpPr txBox="1"/>
          <p:nvPr/>
        </p:nvSpPr>
        <p:spPr>
          <a:xfrm>
            <a:off x="3195848" y="6214956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 err="1">
                <a:latin typeface="Times New Roman" pitchFamily="18" charset="0"/>
                <a:cs typeface="Times New Roman" pitchFamily="18" charset="0"/>
              </a:rPr>
              <a:t>Fenantreno</a:t>
            </a:r>
            <a:endParaRPr lang="pt-BR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10" descr="Nicotina">
            <a:extLst>
              <a:ext uri="{FF2B5EF4-FFF2-40B4-BE49-F238E27FC236}">
                <a16:creationId xmlns:a16="http://schemas.microsoft.com/office/drawing/2014/main" id="{172C47F8-28EB-13F4-3C70-CB21A248FE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3619" y="4077047"/>
            <a:ext cx="1944505" cy="1630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CaixaDeTexto 9">
            <a:extLst>
              <a:ext uri="{FF2B5EF4-FFF2-40B4-BE49-F238E27FC236}">
                <a16:creationId xmlns:a16="http://schemas.microsoft.com/office/drawing/2014/main" id="{4025BB48-8A46-BCB5-E3B9-D67E9DE9E411}"/>
              </a:ext>
            </a:extLst>
          </p:cNvPr>
          <p:cNvSpPr txBox="1"/>
          <p:nvPr/>
        </p:nvSpPr>
        <p:spPr>
          <a:xfrm>
            <a:off x="8283698" y="5805238"/>
            <a:ext cx="1512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>
                <a:latin typeface="Times New Roman" pitchFamily="18" charset="0"/>
                <a:cs typeface="Times New Roman" pitchFamily="18" charset="0"/>
              </a:rPr>
              <a:t>Nicotina</a:t>
            </a:r>
          </a:p>
        </p:txBody>
      </p:sp>
    </p:spTree>
    <p:extLst>
      <p:ext uri="{BB962C8B-B14F-4D97-AF65-F5344CB8AC3E}">
        <p14:creationId xmlns:p14="http://schemas.microsoft.com/office/powerpoint/2010/main" val="199855981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Carbono | Tudo sobre esse elemento químico! - Brasil Escola">
            <a:extLst>
              <a:ext uri="{FF2B5EF4-FFF2-40B4-BE49-F238E27FC236}">
                <a16:creationId xmlns:a16="http://schemas.microsoft.com/office/drawing/2014/main" id="{5B4CED7C-CAB9-C28E-457F-48CDC40D32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809" y="2410808"/>
            <a:ext cx="1470651" cy="16728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3CA16EAA-9C0D-78D7-153F-F91091490EB9}"/>
              </a:ext>
            </a:extLst>
          </p:cNvPr>
          <p:cNvSpPr txBox="1"/>
          <p:nvPr/>
        </p:nvSpPr>
        <p:spPr>
          <a:xfrm>
            <a:off x="2963429" y="458660"/>
            <a:ext cx="6265142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6000" b="1" dirty="0">
                <a:latin typeface="Agency FB" panose="020B0503020202020204" pitchFamily="34" charset="0"/>
              </a:rPr>
              <a:t>A Química do </a:t>
            </a:r>
            <a:r>
              <a:rPr lang="pt-BR" sz="6000" b="1" dirty="0">
                <a:solidFill>
                  <a:srgbClr val="FF0000"/>
                </a:solidFill>
                <a:highlight>
                  <a:srgbClr val="B6DCB8"/>
                </a:highlight>
                <a:latin typeface="Agency FB" panose="020B0503020202020204" pitchFamily="34" charset="0"/>
              </a:rPr>
              <a:t>Carbono</a:t>
            </a:r>
          </a:p>
        </p:txBody>
      </p:sp>
      <p:pic>
        <p:nvPicPr>
          <p:cNvPr id="11" name="Picture 10" descr="http://www.escolakids.com/public/upload/image/elemento-carbono.jpg">
            <a:extLst>
              <a:ext uri="{FF2B5EF4-FFF2-40B4-BE49-F238E27FC236}">
                <a16:creationId xmlns:a16="http://schemas.microsoft.com/office/drawing/2014/main" id="{BFE5F89D-5412-7AA7-3A55-475131F82F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0796" y="4955842"/>
            <a:ext cx="2638029" cy="1902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tângulo 11">
            <a:extLst>
              <a:ext uri="{FF2B5EF4-FFF2-40B4-BE49-F238E27FC236}">
                <a16:creationId xmlns:a16="http://schemas.microsoft.com/office/drawing/2014/main" id="{5C442D76-EDE1-2EF9-8B55-ADAAB6C306DB}"/>
              </a:ext>
            </a:extLst>
          </p:cNvPr>
          <p:cNvSpPr/>
          <p:nvPr/>
        </p:nvSpPr>
        <p:spPr>
          <a:xfrm>
            <a:off x="2419367" y="1641367"/>
            <a:ext cx="9144000" cy="15388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pt-BR" sz="4000" b="1" dirty="0">
              <a:latin typeface="Abadi Extra Light" panose="020B0204020104020204" pitchFamily="34" charset="0"/>
              <a:cs typeface="Times New Roman" pitchFamily="18" charset="0"/>
            </a:endParaRPr>
          </a:p>
          <a:p>
            <a:pPr algn="just">
              <a:buFont typeface="Wingdings" pitchFamily="2" charset="2"/>
              <a:buChar char="q"/>
            </a:pPr>
            <a:r>
              <a:rPr lang="pt-BR" dirty="0">
                <a:latin typeface="Abadi Extra Light" panose="020B0204020104020204" pitchFamily="34" charset="0"/>
                <a:cs typeface="Times New Roman" pitchFamily="18" charset="0"/>
              </a:rPr>
              <a:t> O átomo de carbono possui massa atômica (A) igual a 12,01u e número atômico (Z) igual a 6. Possui 6 elétrons, sendo 4 elétrons na última camada (camada de valência). Por esse motivo, chamamos o átomo de carbono de </a:t>
            </a:r>
            <a:r>
              <a:rPr lang="pt-BR" i="1" dirty="0">
                <a:latin typeface="Abadi Extra Light" panose="020B0204020104020204" pitchFamily="34" charset="0"/>
                <a:cs typeface="Times New Roman" pitchFamily="18" charset="0"/>
              </a:rPr>
              <a:t>tetravalente .</a:t>
            </a:r>
            <a:endParaRPr lang="pt-BR" dirty="0">
              <a:latin typeface="Abadi Extra Light" panose="020B0204020104020204" pitchFamily="34" charset="0"/>
              <a:cs typeface="Times New Roman" pitchFamily="18" charset="0"/>
            </a:endParaRPr>
          </a:p>
        </p:txBody>
      </p:sp>
      <p:pic>
        <p:nvPicPr>
          <p:cNvPr id="13" name="Picture 2" descr="Text Box: 6C12    Z = é = 6      1s²     2s²  2p2                                   K = 2      L = 4">
            <a:extLst>
              <a:ext uri="{FF2B5EF4-FFF2-40B4-BE49-F238E27FC236}">
                <a16:creationId xmlns:a16="http://schemas.microsoft.com/office/drawing/2014/main" id="{05D3DAD0-5B10-2975-03EA-DBBD76A5C0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9367" y="4003393"/>
            <a:ext cx="2914650" cy="866776"/>
          </a:xfrm>
          <a:prstGeom prst="rect">
            <a:avLst/>
          </a:prstGeom>
          <a:solidFill>
            <a:srgbClr val="B192B4"/>
          </a:solidFill>
        </p:spPr>
      </p:pic>
      <p:sp>
        <p:nvSpPr>
          <p:cNvPr id="16" name="CaixaDeTexto 15">
            <a:extLst>
              <a:ext uri="{FF2B5EF4-FFF2-40B4-BE49-F238E27FC236}">
                <a16:creationId xmlns:a16="http://schemas.microsoft.com/office/drawing/2014/main" id="{A4B75A65-D0FC-734E-0F8E-1A4E4761F9DA}"/>
              </a:ext>
            </a:extLst>
          </p:cNvPr>
          <p:cNvSpPr txBox="1"/>
          <p:nvPr/>
        </p:nvSpPr>
        <p:spPr>
          <a:xfrm>
            <a:off x="2419367" y="3406154"/>
            <a:ext cx="2480624" cy="369332"/>
          </a:xfrm>
          <a:prstGeom prst="rect">
            <a:avLst/>
          </a:prstGeom>
          <a:solidFill>
            <a:srgbClr val="80CACB"/>
          </a:solidFill>
        </p:spPr>
        <p:txBody>
          <a:bodyPr wrap="square">
            <a:spAutoFit/>
          </a:bodyPr>
          <a:lstStyle/>
          <a:p>
            <a:r>
              <a:rPr lang="pt-BR" dirty="0">
                <a:latin typeface="Abadi Extra Light" panose="020B0204020104020204" pitchFamily="34" charset="0"/>
                <a:cs typeface="Times New Roman" pitchFamily="18" charset="0"/>
              </a:rPr>
              <a:t>Configuração eletrônica:</a:t>
            </a:r>
          </a:p>
        </p:txBody>
      </p:sp>
    </p:spTree>
    <p:extLst>
      <p:ext uri="{BB962C8B-B14F-4D97-AF65-F5344CB8AC3E}">
        <p14:creationId xmlns:p14="http://schemas.microsoft.com/office/powerpoint/2010/main" val="419559893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Carbono | Tudo sobre esse elemento químico! - Brasil Escola">
            <a:extLst>
              <a:ext uri="{FF2B5EF4-FFF2-40B4-BE49-F238E27FC236}">
                <a16:creationId xmlns:a16="http://schemas.microsoft.com/office/drawing/2014/main" id="{5B4CED7C-CAB9-C28E-457F-48CDC40D32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748" y="711217"/>
            <a:ext cx="1470651" cy="16728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3CA16EAA-9C0D-78D7-153F-F91091490EB9}"/>
              </a:ext>
            </a:extLst>
          </p:cNvPr>
          <p:cNvSpPr txBox="1"/>
          <p:nvPr/>
        </p:nvSpPr>
        <p:spPr>
          <a:xfrm>
            <a:off x="2963429" y="458660"/>
            <a:ext cx="6265142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6000" b="1" dirty="0">
                <a:latin typeface="Agency FB" panose="020B0503020202020204" pitchFamily="34" charset="0"/>
              </a:rPr>
              <a:t>A Química do </a:t>
            </a:r>
            <a:r>
              <a:rPr lang="pt-BR" sz="6000" b="1" dirty="0">
                <a:solidFill>
                  <a:srgbClr val="FF0000"/>
                </a:solidFill>
                <a:highlight>
                  <a:srgbClr val="B6DCB8"/>
                </a:highlight>
                <a:latin typeface="Agency FB" panose="020B0503020202020204" pitchFamily="34" charset="0"/>
              </a:rPr>
              <a:t>Carbono</a:t>
            </a:r>
          </a:p>
        </p:txBody>
      </p:sp>
      <p:pic>
        <p:nvPicPr>
          <p:cNvPr id="11" name="Picture 10" descr="http://www.escolakids.com/public/upload/image/elemento-carbono.jpg">
            <a:extLst>
              <a:ext uri="{FF2B5EF4-FFF2-40B4-BE49-F238E27FC236}">
                <a16:creationId xmlns:a16="http://schemas.microsoft.com/office/drawing/2014/main" id="{BFE5F89D-5412-7AA7-3A55-475131F82F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0796" y="4955842"/>
            <a:ext cx="2638029" cy="1902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id="{418D97CA-1634-7FAA-D8D7-4F7190C8C2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1886" y="2083937"/>
            <a:ext cx="3351213" cy="1458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tângulo 4">
            <a:extLst>
              <a:ext uri="{FF2B5EF4-FFF2-40B4-BE49-F238E27FC236}">
                <a16:creationId xmlns:a16="http://schemas.microsoft.com/office/drawing/2014/main" id="{2953EDB0-B38C-949E-B249-FF08BE7EF9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15399" y="3812724"/>
            <a:ext cx="7993062" cy="1322388"/>
          </a:xfrm>
          <a:prstGeom prst="rect">
            <a:avLst/>
          </a:prstGeom>
          <a:solidFill>
            <a:srgbClr val="FAD5E5"/>
          </a:solidFill>
          <a:ln>
            <a:noFill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/>
            <a:r>
              <a:rPr lang="pt-BR" altLang="pt-BR" sz="2000" dirty="0">
                <a:latin typeface="Abadi Extra Light" panose="020B0204020104020204" pitchFamily="34" charset="0"/>
              </a:rPr>
              <a:t>O carbono se localiza entre os metais e os não-metais, isto é, entre os elementos eletropositivos e os eletronegativos. O carbono pode ligar-se ora a elementos eletropositivos (como o hidrogênio), ora a elementos eletronegativos (como o oxigênio).</a:t>
            </a:r>
          </a:p>
        </p:txBody>
      </p:sp>
    </p:spTree>
    <p:extLst>
      <p:ext uri="{BB962C8B-B14F-4D97-AF65-F5344CB8AC3E}">
        <p14:creationId xmlns:p14="http://schemas.microsoft.com/office/powerpoint/2010/main" val="110211300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Carbono | Tudo sobre esse elemento químico! - Brasil Escola">
            <a:extLst>
              <a:ext uri="{FF2B5EF4-FFF2-40B4-BE49-F238E27FC236}">
                <a16:creationId xmlns:a16="http://schemas.microsoft.com/office/drawing/2014/main" id="{5B4CED7C-CAB9-C28E-457F-48CDC40D32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748" y="711217"/>
            <a:ext cx="1470651" cy="16728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3CA16EAA-9C0D-78D7-153F-F91091490EB9}"/>
              </a:ext>
            </a:extLst>
          </p:cNvPr>
          <p:cNvSpPr txBox="1"/>
          <p:nvPr/>
        </p:nvSpPr>
        <p:spPr>
          <a:xfrm>
            <a:off x="2963429" y="458660"/>
            <a:ext cx="6265142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6000" b="1" dirty="0">
                <a:latin typeface="Agency FB" panose="020B0503020202020204" pitchFamily="34" charset="0"/>
              </a:rPr>
              <a:t>A Química do </a:t>
            </a:r>
            <a:r>
              <a:rPr lang="pt-BR" sz="6000" b="1" dirty="0">
                <a:solidFill>
                  <a:srgbClr val="FF0000"/>
                </a:solidFill>
                <a:highlight>
                  <a:srgbClr val="B6DCB8"/>
                </a:highlight>
                <a:latin typeface="Agency FB" panose="020B0503020202020204" pitchFamily="34" charset="0"/>
              </a:rPr>
              <a:t>Carbono</a:t>
            </a:r>
          </a:p>
        </p:txBody>
      </p:sp>
      <p:pic>
        <p:nvPicPr>
          <p:cNvPr id="11" name="Picture 10" descr="http://www.escolakids.com/public/upload/image/elemento-carbono.jpg">
            <a:extLst>
              <a:ext uri="{FF2B5EF4-FFF2-40B4-BE49-F238E27FC236}">
                <a16:creationId xmlns:a16="http://schemas.microsoft.com/office/drawing/2014/main" id="{BFE5F89D-5412-7AA7-3A55-475131F82F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0796" y="4955842"/>
            <a:ext cx="2638029" cy="1902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tângulo 7">
            <a:extLst>
              <a:ext uri="{FF2B5EF4-FFF2-40B4-BE49-F238E27FC236}">
                <a16:creationId xmlns:a16="http://schemas.microsoft.com/office/drawing/2014/main" id="{FE61AFF8-97B6-D882-5715-9F2C104D5A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60834" y="1902158"/>
            <a:ext cx="7993062" cy="707886"/>
          </a:xfrm>
          <a:prstGeom prst="rect">
            <a:avLst/>
          </a:prstGeom>
          <a:solidFill>
            <a:srgbClr val="F6971F"/>
          </a:solidFill>
          <a:ln>
            <a:noFill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/>
            <a:r>
              <a:rPr lang="pt-BR" altLang="pt-BR" sz="2000" dirty="0">
                <a:latin typeface="Abadi Extra Light" panose="020B0204020104020204" pitchFamily="34" charset="0"/>
              </a:rPr>
              <a:t>O carbono apresenta extrema facilidade de se ligar a vários outros átomos, formando encadeamentos curtos ou longos.</a:t>
            </a:r>
          </a:p>
        </p:txBody>
      </p:sp>
      <p:pic>
        <p:nvPicPr>
          <p:cNvPr id="10244" name="Picture 4">
            <a:extLst>
              <a:ext uri="{FF2B5EF4-FFF2-40B4-BE49-F238E27FC236}">
                <a16:creationId xmlns:a16="http://schemas.microsoft.com/office/drawing/2014/main" id="{D861002A-996B-54F4-CD3C-E688702DC8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9542" y="2720386"/>
            <a:ext cx="4769954" cy="3678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CaixaDeTexto 9">
            <a:extLst>
              <a:ext uri="{FF2B5EF4-FFF2-40B4-BE49-F238E27FC236}">
                <a16:creationId xmlns:a16="http://schemas.microsoft.com/office/drawing/2014/main" id="{A585C20B-A98C-7A14-C2A5-7DC50E6B026E}"/>
              </a:ext>
            </a:extLst>
          </p:cNvPr>
          <p:cNvSpPr txBox="1"/>
          <p:nvPr/>
        </p:nvSpPr>
        <p:spPr>
          <a:xfrm>
            <a:off x="6096000" y="6389713"/>
            <a:ext cx="155713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b="0" i="0" dirty="0">
                <a:solidFill>
                  <a:srgbClr val="11181C"/>
                </a:solidFill>
                <a:effectLst/>
                <a:highlight>
                  <a:srgbClr val="FFFFFF"/>
                </a:highlight>
                <a:latin typeface="ui-sans-serif"/>
              </a:rPr>
              <a:t> </a:t>
            </a:r>
            <a:r>
              <a:rPr lang="pt-BR" b="1" i="0" dirty="0">
                <a:solidFill>
                  <a:srgbClr val="11181C"/>
                </a:solidFill>
                <a:effectLst/>
                <a:highlight>
                  <a:srgbClr val="FFFFFF"/>
                </a:highlight>
                <a:latin typeface="ui-sans-serif"/>
              </a:rPr>
              <a:t>colesterol</a:t>
            </a:r>
            <a:endParaRPr lang="pt-BR" dirty="0"/>
          </a:p>
        </p:txBody>
      </p:sp>
      <p:pic>
        <p:nvPicPr>
          <p:cNvPr id="10246" name="Picture 6" descr="Metano - Compostos Químicos - InfoEscola">
            <a:extLst>
              <a:ext uri="{FF2B5EF4-FFF2-40B4-BE49-F238E27FC236}">
                <a16:creationId xmlns:a16="http://schemas.microsoft.com/office/drawing/2014/main" id="{E1D9F93D-A2E2-81A3-0CCF-383E0FD0F2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4611" y="3275779"/>
            <a:ext cx="2438400" cy="24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CaixaDeTexto 11">
            <a:extLst>
              <a:ext uri="{FF2B5EF4-FFF2-40B4-BE49-F238E27FC236}">
                <a16:creationId xmlns:a16="http://schemas.microsoft.com/office/drawing/2014/main" id="{267CA675-E474-00BD-9133-940B6CAF008B}"/>
              </a:ext>
            </a:extLst>
          </p:cNvPr>
          <p:cNvSpPr txBox="1"/>
          <p:nvPr/>
        </p:nvSpPr>
        <p:spPr>
          <a:xfrm>
            <a:off x="2748050" y="5785139"/>
            <a:ext cx="155713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b="1" i="0" dirty="0">
                <a:solidFill>
                  <a:srgbClr val="11181C"/>
                </a:solidFill>
                <a:effectLst/>
                <a:highlight>
                  <a:srgbClr val="FFFFFF"/>
                </a:highlight>
                <a:latin typeface="ui-sans-serif"/>
              </a:rPr>
              <a:t>metano</a:t>
            </a:r>
            <a:endParaRPr lang="pt-BR" b="1" dirty="0"/>
          </a:p>
        </p:txBody>
      </p:sp>
    </p:spTree>
    <p:extLst>
      <p:ext uri="{BB962C8B-B14F-4D97-AF65-F5344CB8AC3E}">
        <p14:creationId xmlns:p14="http://schemas.microsoft.com/office/powerpoint/2010/main" val="10534651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Carbono | Tudo sobre esse elemento químico! - Brasil Escola">
            <a:extLst>
              <a:ext uri="{FF2B5EF4-FFF2-40B4-BE49-F238E27FC236}">
                <a16:creationId xmlns:a16="http://schemas.microsoft.com/office/drawing/2014/main" id="{5B4CED7C-CAB9-C28E-457F-48CDC40D32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748" y="711217"/>
            <a:ext cx="1470651" cy="16728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3CA16EAA-9C0D-78D7-153F-F91091490EB9}"/>
              </a:ext>
            </a:extLst>
          </p:cNvPr>
          <p:cNvSpPr txBox="1"/>
          <p:nvPr/>
        </p:nvSpPr>
        <p:spPr>
          <a:xfrm>
            <a:off x="2963429" y="458660"/>
            <a:ext cx="6265142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6000" b="1" dirty="0">
                <a:latin typeface="Agency FB" panose="020B0503020202020204" pitchFamily="34" charset="0"/>
              </a:rPr>
              <a:t>A Química do </a:t>
            </a:r>
            <a:r>
              <a:rPr lang="pt-BR" sz="6000" b="1" dirty="0">
                <a:solidFill>
                  <a:srgbClr val="FF0000"/>
                </a:solidFill>
                <a:highlight>
                  <a:srgbClr val="B6DCB8"/>
                </a:highlight>
                <a:latin typeface="Agency FB" panose="020B0503020202020204" pitchFamily="34" charset="0"/>
              </a:rPr>
              <a:t>Carbono</a:t>
            </a:r>
          </a:p>
        </p:txBody>
      </p:sp>
      <p:pic>
        <p:nvPicPr>
          <p:cNvPr id="11" name="Picture 10" descr="http://www.escolakids.com/public/upload/image/elemento-carbono.jpg">
            <a:extLst>
              <a:ext uri="{FF2B5EF4-FFF2-40B4-BE49-F238E27FC236}">
                <a16:creationId xmlns:a16="http://schemas.microsoft.com/office/drawing/2014/main" id="{BFE5F89D-5412-7AA7-3A55-475131F82F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0796" y="4955842"/>
            <a:ext cx="2638029" cy="1902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tângulo 1">
            <a:extLst>
              <a:ext uri="{FF2B5EF4-FFF2-40B4-BE49-F238E27FC236}">
                <a16:creationId xmlns:a16="http://schemas.microsoft.com/office/drawing/2014/main" id="{50CA6C90-F61B-BA54-92D9-270E94FC7D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07974" y="1568475"/>
            <a:ext cx="9144000" cy="1631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/>
            <a:r>
              <a:rPr lang="pt-BR" altLang="pt-BR" sz="2000" dirty="0">
                <a:latin typeface="Abadi Extra Light" panose="020B0204020104020204" pitchFamily="34" charset="0"/>
              </a:rPr>
              <a:t>Existem outros elementos químicos que conseguem formar encadeamentos, como, por exemplo, o enxofre, o fósforo etc. Entretanto, nenhum elemento químico apresenta a capacidade de formar cadeias tão longas, variadas e estáveis como o carbono. Isso ocorre por conta da: </a:t>
            </a:r>
            <a:r>
              <a:rPr lang="pt-BR" altLang="pt-BR" sz="2000" dirty="0" err="1">
                <a:latin typeface="Abadi Extra Light" panose="020B0204020104020204" pitchFamily="34" charset="0"/>
              </a:rPr>
              <a:t>tetravalência</a:t>
            </a:r>
            <a:r>
              <a:rPr lang="pt-BR" altLang="pt-BR" sz="2000" dirty="0">
                <a:latin typeface="Abadi Extra Light" panose="020B0204020104020204" pitchFamily="34" charset="0"/>
              </a:rPr>
              <a:t>, formação de ligações simples, duplas e triplas, e ligação com elementos eletropositivos ou eletronegativos. </a:t>
            </a: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F304B6C2-0E8F-7EC7-8A74-A9990C5D33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333" y="3863355"/>
            <a:ext cx="8631238" cy="2636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3990774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1764395" y="230838"/>
            <a:ext cx="9408545" cy="861774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1">
            <a:spAutoFit/>
          </a:bodyPr>
          <a:lstStyle/>
          <a:p>
            <a:r>
              <a:rPr lang="pt-BR" sz="5000" dirty="0">
                <a:latin typeface="Agency FB" panose="020B0503020202020204" pitchFamily="34" charset="0"/>
              </a:rPr>
              <a:t>Por que devemos estudar </a:t>
            </a:r>
            <a:r>
              <a:rPr lang="pt-BR" sz="5000" dirty="0">
                <a:solidFill>
                  <a:srgbClr val="FF0000"/>
                </a:solidFill>
                <a:latin typeface="Agency FB" panose="020B0503020202020204" pitchFamily="34" charset="0"/>
              </a:rPr>
              <a:t>Química Orgânica</a:t>
            </a:r>
            <a:r>
              <a:rPr lang="pt-BR" sz="5000" dirty="0">
                <a:latin typeface="Agency FB" panose="020B0503020202020204" pitchFamily="34" charset="0"/>
              </a:rPr>
              <a:t>? </a:t>
            </a:r>
          </a:p>
        </p:txBody>
      </p:sp>
      <p:pic>
        <p:nvPicPr>
          <p:cNvPr id="5" name="Picture 2" descr="http://3.bp.blogspot.com/-67YFq0Nly_k/VPjAlgprRGI/AAAAAAAAGZs/mFofkHD8VI4/s1600/porque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2220" y="3875652"/>
            <a:ext cx="3190875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tângulo 1">
            <a:extLst>
              <a:ext uri="{FF2B5EF4-FFF2-40B4-BE49-F238E27FC236}">
                <a16:creationId xmlns:a16="http://schemas.microsoft.com/office/drawing/2014/main" id="{A5B513EF-332C-6827-EFD6-33B1807AC0FA}"/>
              </a:ext>
            </a:extLst>
          </p:cNvPr>
          <p:cNvSpPr/>
          <p:nvPr/>
        </p:nvSpPr>
        <p:spPr>
          <a:xfrm>
            <a:off x="510088" y="1344787"/>
            <a:ext cx="7308305" cy="16619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Font typeface="Wingdings" pitchFamily="2" charset="2"/>
              <a:buChar char="q"/>
            </a:pPr>
            <a:r>
              <a:rPr lang="pt-BR" dirty="0">
                <a:latin typeface="Abadi Extra Light" panose="020B0204020104020204" pitchFamily="34" charset="0"/>
                <a:cs typeface="Times New Roman" pitchFamily="18" charset="0"/>
              </a:rPr>
              <a:t> Os compostos orgânicos existem em maior quantidade aos inorgânicos.</a:t>
            </a:r>
          </a:p>
          <a:p>
            <a:pPr algn="just">
              <a:buFont typeface="Wingdings" pitchFamily="2" charset="2"/>
              <a:buChar char="q"/>
            </a:pPr>
            <a:endParaRPr lang="pt-BR" dirty="0">
              <a:latin typeface="Abadi Extra Light" panose="020B0204020104020204" pitchFamily="34" charset="0"/>
              <a:cs typeface="Times New Roman" pitchFamily="18" charset="0"/>
            </a:endParaRPr>
          </a:p>
          <a:p>
            <a:pPr algn="just">
              <a:buFont typeface="Wingdings" pitchFamily="2" charset="2"/>
              <a:buChar char="q"/>
            </a:pPr>
            <a:r>
              <a:rPr lang="pt-BR" dirty="0">
                <a:latin typeface="Abadi Extra Light" panose="020B0204020104020204" pitchFamily="34" charset="0"/>
                <a:cs typeface="Times New Roman" pitchFamily="18" charset="0"/>
              </a:rPr>
              <a:t> Hoje já são conhecidos mais de </a:t>
            </a:r>
            <a:r>
              <a:rPr lang="pt-BR" sz="3000" b="1" dirty="0">
                <a:solidFill>
                  <a:srgbClr val="FF0000"/>
                </a:solidFill>
                <a:latin typeface="Abadi Extra Light" panose="020B0204020104020204" pitchFamily="34" charset="0"/>
                <a:cs typeface="Times New Roman" pitchFamily="18" charset="0"/>
              </a:rPr>
              <a:t>20 Milhões </a:t>
            </a:r>
            <a:r>
              <a:rPr lang="pt-BR" dirty="0">
                <a:latin typeface="Abadi Extra Light" panose="020B0204020104020204" pitchFamily="34" charset="0"/>
                <a:cs typeface="Times New Roman" pitchFamily="18" charset="0"/>
              </a:rPr>
              <a:t>compostos orgânicos. A Química Orgânica é uma das áreas mais estudadas na indústria química, e na indústria do petróleo. </a:t>
            </a:r>
          </a:p>
        </p:txBody>
      </p:sp>
      <p:pic>
        <p:nvPicPr>
          <p:cNvPr id="7" name="Picture 4" descr="http://www.coppe.ufrj.br/ensino/cursos/coppe_graduacao/imagens/plataforma2.gif">
            <a:extLst>
              <a:ext uri="{FF2B5EF4-FFF2-40B4-BE49-F238E27FC236}">
                <a16:creationId xmlns:a16="http://schemas.microsoft.com/office/drawing/2014/main" id="{576CBFAC-8B46-0CFC-26DD-A8F915F751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3983" y="3006780"/>
            <a:ext cx="3620513" cy="336165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307729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ibridização do carbono. Entendendo a hibridização do carbono">
            <a:extLst>
              <a:ext uri="{FF2B5EF4-FFF2-40B4-BE49-F238E27FC236}">
                <a16:creationId xmlns:a16="http://schemas.microsoft.com/office/drawing/2014/main" id="{C4FF0276-9189-D371-B64A-6C8509B30C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4588" y="854415"/>
            <a:ext cx="3609975" cy="428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8BD2C209-0780-13C6-DBE6-C7DA8751BEB9}"/>
              </a:ext>
            </a:extLst>
          </p:cNvPr>
          <p:cNvSpPr txBox="1"/>
          <p:nvPr/>
        </p:nvSpPr>
        <p:spPr>
          <a:xfrm>
            <a:off x="752167" y="1031395"/>
            <a:ext cx="6656439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6000" b="1" dirty="0">
                <a:solidFill>
                  <a:srgbClr val="FF0000"/>
                </a:solidFill>
                <a:latin typeface="Agency FB" panose="020B0503020202020204" pitchFamily="34" charset="0"/>
              </a:rPr>
              <a:t>Hibridização</a:t>
            </a:r>
            <a:r>
              <a:rPr lang="pt-BR" sz="6000" b="1" dirty="0">
                <a:solidFill>
                  <a:srgbClr val="4C66BA"/>
                </a:solidFill>
                <a:latin typeface="Agency FB" panose="020B0503020202020204" pitchFamily="34" charset="0"/>
              </a:rPr>
              <a:t> do </a:t>
            </a:r>
            <a:r>
              <a:rPr lang="pt-BR" sz="6000" b="1" dirty="0">
                <a:highlight>
                  <a:srgbClr val="4C66BA"/>
                </a:highlight>
                <a:latin typeface="Agency FB" panose="020B0503020202020204" pitchFamily="34" charset="0"/>
              </a:rPr>
              <a:t>Carbono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C55E74C4-974B-6D8B-D493-699F0469E994}"/>
              </a:ext>
            </a:extLst>
          </p:cNvPr>
          <p:cNvSpPr txBox="1"/>
          <p:nvPr/>
        </p:nvSpPr>
        <p:spPr>
          <a:xfrm>
            <a:off x="752167" y="2828835"/>
            <a:ext cx="6096000" cy="1200329"/>
          </a:xfrm>
          <a:prstGeom prst="rect">
            <a:avLst/>
          </a:prstGeom>
          <a:noFill/>
          <a:ln>
            <a:solidFill>
              <a:srgbClr val="EA3B3C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pt-BR" b="0" i="0" dirty="0">
                <a:solidFill>
                  <a:srgbClr val="4D5156"/>
                </a:solidFill>
                <a:effectLst/>
                <a:highlight>
                  <a:srgbClr val="FFFFFF"/>
                </a:highlight>
                <a:latin typeface="Abadi Extra Light" panose="020B0204020104020204" pitchFamily="34" charset="0"/>
              </a:rPr>
              <a:t>Hibridização ou hibridação é o conceito de misturar orbitais atômicos em novos orbitais híbridos adequados para o emparelhamento de elétrons para formar ligações químicas na teoria das ligações de valência.</a:t>
            </a:r>
            <a:endParaRPr lang="pt-BR" dirty="0">
              <a:latin typeface="Abadi Extra Light" panose="020B02040201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99101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ibridização do carbono. Entendendo a hibridização do carbono">
            <a:extLst>
              <a:ext uri="{FF2B5EF4-FFF2-40B4-BE49-F238E27FC236}">
                <a16:creationId xmlns:a16="http://schemas.microsoft.com/office/drawing/2014/main" id="{C4FF0276-9189-D371-B64A-6C8509B30C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4588" y="854415"/>
            <a:ext cx="3609975" cy="428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8BD2C209-0780-13C6-DBE6-C7DA8751BEB9}"/>
              </a:ext>
            </a:extLst>
          </p:cNvPr>
          <p:cNvSpPr txBox="1"/>
          <p:nvPr/>
        </p:nvSpPr>
        <p:spPr>
          <a:xfrm>
            <a:off x="752167" y="1031395"/>
            <a:ext cx="6656439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6000" b="1" dirty="0">
                <a:solidFill>
                  <a:srgbClr val="FF0000"/>
                </a:solidFill>
                <a:latin typeface="Agency FB" panose="020B0503020202020204" pitchFamily="34" charset="0"/>
              </a:rPr>
              <a:t>Hibridização</a:t>
            </a:r>
            <a:r>
              <a:rPr lang="pt-BR" sz="6000" b="1" dirty="0">
                <a:solidFill>
                  <a:srgbClr val="4C66BA"/>
                </a:solidFill>
                <a:latin typeface="Agency FB" panose="020B0503020202020204" pitchFamily="34" charset="0"/>
              </a:rPr>
              <a:t> do </a:t>
            </a:r>
            <a:r>
              <a:rPr lang="pt-BR" sz="6000" b="1" dirty="0">
                <a:highlight>
                  <a:srgbClr val="4C66BA"/>
                </a:highlight>
                <a:latin typeface="Agency FB" panose="020B0503020202020204" pitchFamily="34" charset="0"/>
              </a:rPr>
              <a:t>Carbono</a:t>
            </a:r>
          </a:p>
        </p:txBody>
      </p:sp>
      <p:pic>
        <p:nvPicPr>
          <p:cNvPr id="5124" name="Picture 4" descr="Representação do processo de hibridização do carbono">
            <a:extLst>
              <a:ext uri="{FF2B5EF4-FFF2-40B4-BE49-F238E27FC236}">
                <a16:creationId xmlns:a16="http://schemas.microsoft.com/office/drawing/2014/main" id="{862604EC-5390-3CFB-BA3D-0D9A6F7006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167" y="2047058"/>
            <a:ext cx="5923936" cy="4171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2286066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ibridização do carbono. Entendendo a hibridização do carbono">
            <a:extLst>
              <a:ext uri="{FF2B5EF4-FFF2-40B4-BE49-F238E27FC236}">
                <a16:creationId xmlns:a16="http://schemas.microsoft.com/office/drawing/2014/main" id="{C4FF0276-9189-D371-B64A-6C8509B30C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16743" y="490762"/>
            <a:ext cx="2027479" cy="2407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8BD2C209-0780-13C6-DBE6-C7DA8751BEB9}"/>
              </a:ext>
            </a:extLst>
          </p:cNvPr>
          <p:cNvSpPr txBox="1"/>
          <p:nvPr/>
        </p:nvSpPr>
        <p:spPr>
          <a:xfrm>
            <a:off x="752167" y="1031395"/>
            <a:ext cx="6656439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6000" b="1" dirty="0">
                <a:solidFill>
                  <a:srgbClr val="FF0000"/>
                </a:solidFill>
                <a:latin typeface="Agency FB" panose="020B0503020202020204" pitchFamily="34" charset="0"/>
              </a:rPr>
              <a:t>Hibridização</a:t>
            </a:r>
            <a:r>
              <a:rPr lang="pt-BR" sz="6000" b="1" dirty="0">
                <a:solidFill>
                  <a:srgbClr val="4C66BA"/>
                </a:solidFill>
                <a:latin typeface="Agency FB" panose="020B0503020202020204" pitchFamily="34" charset="0"/>
              </a:rPr>
              <a:t> do </a:t>
            </a:r>
            <a:r>
              <a:rPr lang="pt-BR" sz="6000" b="1" dirty="0">
                <a:highlight>
                  <a:srgbClr val="4C66BA"/>
                </a:highlight>
                <a:latin typeface="Agency FB" panose="020B0503020202020204" pitchFamily="34" charset="0"/>
              </a:rPr>
              <a:t>Carbono</a:t>
            </a:r>
          </a:p>
        </p:txBody>
      </p:sp>
      <p:pic>
        <p:nvPicPr>
          <p:cNvPr id="1026" name="Picture 2" descr="Como a hibridização afeta os dispositivos de carbono - Clube da Química">
            <a:extLst>
              <a:ext uri="{FF2B5EF4-FFF2-40B4-BE49-F238E27FC236}">
                <a16:creationId xmlns:a16="http://schemas.microsoft.com/office/drawing/2014/main" id="{BA4421AB-8189-AA96-BF6E-C619EEC504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2525" y="2939016"/>
            <a:ext cx="5291666" cy="3743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aracterísticas dos compostos de carbono | Química orgânica | Química |  Educação">
            <a:extLst>
              <a:ext uri="{FF2B5EF4-FFF2-40B4-BE49-F238E27FC236}">
                <a16:creationId xmlns:a16="http://schemas.microsoft.com/office/drawing/2014/main" id="{A43DB1CA-B2CB-5F64-5EC2-092FBCB807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725923" y="3937818"/>
            <a:ext cx="5291667" cy="174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584976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ibridização do carbono. Entendendo a hibridização do carbono">
            <a:extLst>
              <a:ext uri="{FF2B5EF4-FFF2-40B4-BE49-F238E27FC236}">
                <a16:creationId xmlns:a16="http://schemas.microsoft.com/office/drawing/2014/main" id="{C4FF0276-9189-D371-B64A-6C8509B30C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16743" y="490762"/>
            <a:ext cx="2027479" cy="2407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8BD2C209-0780-13C6-DBE6-C7DA8751BEB9}"/>
              </a:ext>
            </a:extLst>
          </p:cNvPr>
          <p:cNvSpPr txBox="1"/>
          <p:nvPr/>
        </p:nvSpPr>
        <p:spPr>
          <a:xfrm>
            <a:off x="752167" y="1031395"/>
            <a:ext cx="6656439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6000" b="1" dirty="0">
                <a:solidFill>
                  <a:srgbClr val="FF0000"/>
                </a:solidFill>
                <a:latin typeface="Agency FB" panose="020B0503020202020204" pitchFamily="34" charset="0"/>
              </a:rPr>
              <a:t>Hibridização</a:t>
            </a:r>
            <a:r>
              <a:rPr lang="pt-BR" sz="6000" b="1" dirty="0">
                <a:solidFill>
                  <a:srgbClr val="4C66BA"/>
                </a:solidFill>
                <a:latin typeface="Agency FB" panose="020B0503020202020204" pitchFamily="34" charset="0"/>
              </a:rPr>
              <a:t> do </a:t>
            </a:r>
            <a:r>
              <a:rPr lang="pt-BR" sz="6000" b="1" dirty="0">
                <a:highlight>
                  <a:srgbClr val="4C66BA"/>
                </a:highlight>
                <a:latin typeface="Agency FB" panose="020B0503020202020204" pitchFamily="34" charset="0"/>
              </a:rPr>
              <a:t>Carbono</a:t>
            </a:r>
          </a:p>
        </p:txBody>
      </p:sp>
      <p:pic>
        <p:nvPicPr>
          <p:cNvPr id="1026" name="Picture 2" descr="Como a hibridização afeta os dispositivos de carbono - Clube da Química">
            <a:extLst>
              <a:ext uri="{FF2B5EF4-FFF2-40B4-BE49-F238E27FC236}">
                <a16:creationId xmlns:a16="http://schemas.microsoft.com/office/drawing/2014/main" id="{BA4421AB-8189-AA96-BF6E-C619EEC5046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032" b="41413"/>
          <a:stretch/>
        </p:blipFill>
        <p:spPr bwMode="auto">
          <a:xfrm>
            <a:off x="142022" y="2969342"/>
            <a:ext cx="5291666" cy="919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aracterísticas dos compostos de carbono | Química orgânica | Química |  Educação">
            <a:extLst>
              <a:ext uri="{FF2B5EF4-FFF2-40B4-BE49-F238E27FC236}">
                <a16:creationId xmlns:a16="http://schemas.microsoft.com/office/drawing/2014/main" id="{A43DB1CA-B2CB-5F64-5EC2-092FBCB8072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764"/>
          <a:stretch/>
        </p:blipFill>
        <p:spPr bwMode="auto">
          <a:xfrm>
            <a:off x="5716092" y="3064693"/>
            <a:ext cx="1864580" cy="174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Hibridização sp3. Características da Hibridização do tipo sp3">
            <a:extLst>
              <a:ext uri="{FF2B5EF4-FFF2-40B4-BE49-F238E27FC236}">
                <a16:creationId xmlns:a16="http://schemas.microsoft.com/office/drawing/2014/main" id="{FC0FB611-B6E3-99E3-0F0E-E55B0D5DA8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8606" y="4213123"/>
            <a:ext cx="428625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9">
            <a:extLst>
              <a:ext uri="{FF2B5EF4-FFF2-40B4-BE49-F238E27FC236}">
                <a16:creationId xmlns:a16="http://schemas.microsoft.com/office/drawing/2014/main" id="{C77A142A-D836-8B1F-8A1F-D9EB039DBEE9}"/>
              </a:ext>
            </a:extLst>
          </p:cNvPr>
          <p:cNvSpPr txBox="1"/>
          <p:nvPr/>
        </p:nvSpPr>
        <p:spPr>
          <a:xfrm>
            <a:off x="703813" y="4903275"/>
            <a:ext cx="3376573" cy="923330"/>
          </a:xfrm>
          <a:prstGeom prst="rect">
            <a:avLst/>
          </a:prstGeom>
          <a:solidFill>
            <a:srgbClr val="CEE9F0"/>
          </a:solidFill>
        </p:spPr>
        <p:txBody>
          <a:bodyPr wrap="square" rtlCol="0">
            <a:spAutoFit/>
          </a:bodyPr>
          <a:lstStyle/>
          <a:p>
            <a:pPr algn="just"/>
            <a:r>
              <a:rPr lang="pt-BR" b="1" dirty="0">
                <a:latin typeface="Abadi Extra Light" panose="020B0204020104020204" pitchFamily="34" charset="0"/>
              </a:rPr>
              <a:t>Obs: </a:t>
            </a:r>
            <a:r>
              <a:rPr lang="pt-BR" dirty="0">
                <a:latin typeface="Abadi Extra Light" panose="020B0204020104020204" pitchFamily="34" charset="0"/>
              </a:rPr>
              <a:t>Na hibridização sp</a:t>
            </a:r>
            <a:r>
              <a:rPr lang="pt-BR" baseline="30000" dirty="0">
                <a:latin typeface="Abadi Extra Light" panose="020B0204020104020204" pitchFamily="34" charset="0"/>
              </a:rPr>
              <a:t>3</a:t>
            </a:r>
            <a:r>
              <a:rPr lang="pt-BR" dirty="0">
                <a:latin typeface="Abadi Extra Light" panose="020B0204020104020204" pitchFamily="34" charset="0"/>
              </a:rPr>
              <a:t>, o carbono forma 4 ligações sigmas com outros átomos.</a:t>
            </a:r>
          </a:p>
        </p:txBody>
      </p:sp>
    </p:spTree>
    <p:extLst>
      <p:ext uri="{BB962C8B-B14F-4D97-AF65-F5344CB8AC3E}">
        <p14:creationId xmlns:p14="http://schemas.microsoft.com/office/powerpoint/2010/main" val="4863274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ibridização do carbono. Entendendo a hibridização do carbono">
            <a:extLst>
              <a:ext uri="{FF2B5EF4-FFF2-40B4-BE49-F238E27FC236}">
                <a16:creationId xmlns:a16="http://schemas.microsoft.com/office/drawing/2014/main" id="{C4FF0276-9189-D371-B64A-6C8509B30C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16743" y="490762"/>
            <a:ext cx="2027479" cy="2407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8BD2C209-0780-13C6-DBE6-C7DA8751BEB9}"/>
              </a:ext>
            </a:extLst>
          </p:cNvPr>
          <p:cNvSpPr txBox="1"/>
          <p:nvPr/>
        </p:nvSpPr>
        <p:spPr>
          <a:xfrm>
            <a:off x="752167" y="1031395"/>
            <a:ext cx="6656439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6000" b="1" dirty="0">
                <a:solidFill>
                  <a:srgbClr val="FF0000"/>
                </a:solidFill>
                <a:latin typeface="Agency FB" panose="020B0503020202020204" pitchFamily="34" charset="0"/>
              </a:rPr>
              <a:t>Hibridização</a:t>
            </a:r>
            <a:r>
              <a:rPr lang="pt-BR" sz="6000" b="1" dirty="0">
                <a:solidFill>
                  <a:srgbClr val="4C66BA"/>
                </a:solidFill>
                <a:latin typeface="Agency FB" panose="020B0503020202020204" pitchFamily="34" charset="0"/>
              </a:rPr>
              <a:t> do </a:t>
            </a:r>
            <a:r>
              <a:rPr lang="pt-BR" sz="6000" b="1" dirty="0">
                <a:highlight>
                  <a:srgbClr val="4C66BA"/>
                </a:highlight>
                <a:latin typeface="Agency FB" panose="020B0503020202020204" pitchFamily="34" charset="0"/>
              </a:rPr>
              <a:t>Carbono</a:t>
            </a:r>
          </a:p>
        </p:txBody>
      </p:sp>
      <p:pic>
        <p:nvPicPr>
          <p:cNvPr id="1026" name="Picture 2" descr="Como a hibridização afeta os dispositivos de carbono - Clube da Química">
            <a:extLst>
              <a:ext uri="{FF2B5EF4-FFF2-40B4-BE49-F238E27FC236}">
                <a16:creationId xmlns:a16="http://schemas.microsoft.com/office/drawing/2014/main" id="{BA4421AB-8189-AA96-BF6E-C619EEC5046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799" b="22872"/>
          <a:stretch/>
        </p:blipFill>
        <p:spPr bwMode="auto">
          <a:xfrm>
            <a:off x="260009" y="3067168"/>
            <a:ext cx="5291666" cy="723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aracterísticas dos compostos de carbono | Química orgânica | Química |  Educação">
            <a:extLst>
              <a:ext uri="{FF2B5EF4-FFF2-40B4-BE49-F238E27FC236}">
                <a16:creationId xmlns:a16="http://schemas.microsoft.com/office/drawing/2014/main" id="{A43DB1CA-B2CB-5F64-5EC2-092FBCB8072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78" r="37265"/>
          <a:stretch/>
        </p:blipFill>
        <p:spPr bwMode="auto">
          <a:xfrm>
            <a:off x="9640220" y="4236740"/>
            <a:ext cx="1553495" cy="174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ibridização sp2. Aspectos da Hibridização do tipo sp2">
            <a:extLst>
              <a:ext uri="{FF2B5EF4-FFF2-40B4-BE49-F238E27FC236}">
                <a16:creationId xmlns:a16="http://schemas.microsoft.com/office/drawing/2014/main" id="{D83B8B2E-7792-D713-BF54-605A642A7F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5822" y="2638425"/>
            <a:ext cx="3743325" cy="4019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6">
            <a:extLst>
              <a:ext uri="{FF2B5EF4-FFF2-40B4-BE49-F238E27FC236}">
                <a16:creationId xmlns:a16="http://schemas.microsoft.com/office/drawing/2014/main" id="{71CD4236-4482-C9F4-B1F0-5DE7CC7D74E5}"/>
              </a:ext>
            </a:extLst>
          </p:cNvPr>
          <p:cNvSpPr txBox="1"/>
          <p:nvPr/>
        </p:nvSpPr>
        <p:spPr>
          <a:xfrm>
            <a:off x="869078" y="4736690"/>
            <a:ext cx="3743325" cy="646331"/>
          </a:xfrm>
          <a:prstGeom prst="rect">
            <a:avLst/>
          </a:prstGeom>
          <a:solidFill>
            <a:srgbClr val="CEE9F0"/>
          </a:solidFill>
        </p:spPr>
        <p:txBody>
          <a:bodyPr wrap="square" rtlCol="0">
            <a:spAutoFit/>
          </a:bodyPr>
          <a:lstStyle/>
          <a:p>
            <a:pPr algn="just"/>
            <a:r>
              <a:rPr lang="pt-BR" dirty="0">
                <a:latin typeface="Abadi Extra Light" panose="020B0204020104020204" pitchFamily="34" charset="0"/>
              </a:rPr>
              <a:t>Obs: Nas ligações com outros átomos, forma três ligações “sigma” e uma “pi”.</a:t>
            </a:r>
          </a:p>
        </p:txBody>
      </p:sp>
    </p:spTree>
    <p:extLst>
      <p:ext uri="{BB962C8B-B14F-4D97-AF65-F5344CB8AC3E}">
        <p14:creationId xmlns:p14="http://schemas.microsoft.com/office/powerpoint/2010/main" val="200548356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ibridização do carbono. Entendendo a hibridização do carbono">
            <a:extLst>
              <a:ext uri="{FF2B5EF4-FFF2-40B4-BE49-F238E27FC236}">
                <a16:creationId xmlns:a16="http://schemas.microsoft.com/office/drawing/2014/main" id="{C4FF0276-9189-D371-B64A-6C8509B30C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16743" y="490762"/>
            <a:ext cx="2027479" cy="2407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8BD2C209-0780-13C6-DBE6-C7DA8751BEB9}"/>
              </a:ext>
            </a:extLst>
          </p:cNvPr>
          <p:cNvSpPr txBox="1"/>
          <p:nvPr/>
        </p:nvSpPr>
        <p:spPr>
          <a:xfrm>
            <a:off x="752167" y="1031395"/>
            <a:ext cx="6656439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6000" b="1" dirty="0">
                <a:solidFill>
                  <a:srgbClr val="FF0000"/>
                </a:solidFill>
                <a:latin typeface="Agency FB" panose="020B0503020202020204" pitchFamily="34" charset="0"/>
              </a:rPr>
              <a:t>Hibridização</a:t>
            </a:r>
            <a:r>
              <a:rPr lang="pt-BR" sz="6000" b="1" dirty="0">
                <a:solidFill>
                  <a:srgbClr val="4C66BA"/>
                </a:solidFill>
                <a:latin typeface="Agency FB" panose="020B0503020202020204" pitchFamily="34" charset="0"/>
              </a:rPr>
              <a:t> do </a:t>
            </a:r>
            <a:r>
              <a:rPr lang="pt-BR" sz="6000" b="1" dirty="0">
                <a:highlight>
                  <a:srgbClr val="4C66BA"/>
                </a:highlight>
                <a:latin typeface="Agency FB" panose="020B0503020202020204" pitchFamily="34" charset="0"/>
              </a:rPr>
              <a:t>Carbono</a:t>
            </a:r>
          </a:p>
        </p:txBody>
      </p:sp>
      <p:pic>
        <p:nvPicPr>
          <p:cNvPr id="1026" name="Picture 2" descr="Como a hibridização afeta os dispositivos de carbono - Clube da Química">
            <a:extLst>
              <a:ext uri="{FF2B5EF4-FFF2-40B4-BE49-F238E27FC236}">
                <a16:creationId xmlns:a16="http://schemas.microsoft.com/office/drawing/2014/main" id="{BA4421AB-8189-AA96-BF6E-C619EEC5046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246" b="3058"/>
          <a:stretch/>
        </p:blipFill>
        <p:spPr bwMode="auto">
          <a:xfrm>
            <a:off x="260009" y="3795252"/>
            <a:ext cx="5291666" cy="737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aracterísticas dos compostos de carbono | Química orgânica | Química |  Educação">
            <a:extLst>
              <a:ext uri="{FF2B5EF4-FFF2-40B4-BE49-F238E27FC236}">
                <a16:creationId xmlns:a16="http://schemas.microsoft.com/office/drawing/2014/main" id="{A43DB1CA-B2CB-5F64-5EC2-092FBCB8072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977" r="-362"/>
          <a:stretch/>
        </p:blipFill>
        <p:spPr bwMode="auto">
          <a:xfrm>
            <a:off x="1509661" y="4734231"/>
            <a:ext cx="1396181" cy="174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Hibridização sp. Hibridização sp do carbono - PrePara ENEM">
            <a:extLst>
              <a:ext uri="{FF2B5EF4-FFF2-40B4-BE49-F238E27FC236}">
                <a16:creationId xmlns:a16="http://schemas.microsoft.com/office/drawing/2014/main" id="{73D666F8-674A-B99C-7315-A884B1C863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2808646"/>
            <a:ext cx="3600450" cy="3448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9">
            <a:extLst>
              <a:ext uri="{FF2B5EF4-FFF2-40B4-BE49-F238E27FC236}">
                <a16:creationId xmlns:a16="http://schemas.microsoft.com/office/drawing/2014/main" id="{1F99E9B6-2D5C-A97E-C4BC-F7EBCC14596B}"/>
              </a:ext>
            </a:extLst>
          </p:cNvPr>
          <p:cNvSpPr txBox="1"/>
          <p:nvPr/>
        </p:nvSpPr>
        <p:spPr>
          <a:xfrm>
            <a:off x="9138007" y="5440358"/>
            <a:ext cx="2808312" cy="1200329"/>
          </a:xfrm>
          <a:prstGeom prst="rect">
            <a:avLst/>
          </a:prstGeom>
          <a:solidFill>
            <a:srgbClr val="CEE9F0"/>
          </a:solidFill>
        </p:spPr>
        <p:txBody>
          <a:bodyPr wrap="square" rtlCol="0">
            <a:spAutoFit/>
          </a:bodyPr>
          <a:lstStyle/>
          <a:p>
            <a:pPr algn="just"/>
            <a:r>
              <a:rPr lang="pt-BR" dirty="0">
                <a:latin typeface="Abadi Extra Light" panose="020B0204020104020204" pitchFamily="34" charset="0"/>
              </a:rPr>
              <a:t>Obs: Nas ligações com outros átomos, forma duas ligações “sigma” e duas “pi”.</a:t>
            </a:r>
          </a:p>
          <a:p>
            <a:pPr algn="just"/>
            <a:endParaRPr lang="pt-BR" dirty="0">
              <a:latin typeface="Abadi Extra Light" panose="020B02040201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663548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ibridização do carbono. Entendendo a hibridização do carbono">
            <a:extLst>
              <a:ext uri="{FF2B5EF4-FFF2-40B4-BE49-F238E27FC236}">
                <a16:creationId xmlns:a16="http://schemas.microsoft.com/office/drawing/2014/main" id="{C4FF0276-9189-D371-B64A-6C8509B30C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16743" y="490762"/>
            <a:ext cx="2027479" cy="2407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8BD2C209-0780-13C6-DBE6-C7DA8751BEB9}"/>
              </a:ext>
            </a:extLst>
          </p:cNvPr>
          <p:cNvSpPr txBox="1"/>
          <p:nvPr/>
        </p:nvSpPr>
        <p:spPr>
          <a:xfrm>
            <a:off x="752167" y="1031395"/>
            <a:ext cx="6656439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6000" b="1" dirty="0">
                <a:solidFill>
                  <a:srgbClr val="FF0000"/>
                </a:solidFill>
                <a:latin typeface="Agency FB" panose="020B0503020202020204" pitchFamily="34" charset="0"/>
              </a:rPr>
              <a:t>Hibridização</a:t>
            </a:r>
            <a:r>
              <a:rPr lang="pt-BR" sz="6000" b="1" dirty="0">
                <a:solidFill>
                  <a:srgbClr val="4C66BA"/>
                </a:solidFill>
                <a:latin typeface="Agency FB" panose="020B0503020202020204" pitchFamily="34" charset="0"/>
              </a:rPr>
              <a:t> do </a:t>
            </a:r>
            <a:r>
              <a:rPr lang="pt-BR" sz="6000" b="1" dirty="0">
                <a:highlight>
                  <a:srgbClr val="4C66BA"/>
                </a:highlight>
                <a:latin typeface="Agency FB" panose="020B0503020202020204" pitchFamily="34" charset="0"/>
              </a:rPr>
              <a:t>Carbono</a:t>
            </a:r>
          </a:p>
        </p:txBody>
      </p:sp>
      <p:pic>
        <p:nvPicPr>
          <p:cNvPr id="11266" name="Picture 2" descr="Introdução à química orgânica">
            <a:extLst>
              <a:ext uri="{FF2B5EF4-FFF2-40B4-BE49-F238E27FC236}">
                <a16:creationId xmlns:a16="http://schemas.microsoft.com/office/drawing/2014/main" id="{9A9BEFB9-2BC0-AA68-683D-CC47376694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7421" y="2456068"/>
            <a:ext cx="6278664" cy="4135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1894960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Introdução - Química Orgânica">
            <a:extLst>
              <a:ext uri="{FF2B5EF4-FFF2-40B4-BE49-F238E27FC236}">
                <a16:creationId xmlns:a16="http://schemas.microsoft.com/office/drawing/2014/main" id="{CEE21107-EF69-D62D-B282-F8CE890B44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8116" y="1639673"/>
            <a:ext cx="3969467" cy="26656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F5CE8C82-19AC-6C96-1DEB-A6C3253F7F96}"/>
              </a:ext>
            </a:extLst>
          </p:cNvPr>
          <p:cNvSpPr txBox="1"/>
          <p:nvPr/>
        </p:nvSpPr>
        <p:spPr>
          <a:xfrm>
            <a:off x="1037302" y="2584891"/>
            <a:ext cx="6656439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6000" b="1" dirty="0">
                <a:latin typeface="Agency FB" panose="020B0503020202020204" pitchFamily="34" charset="0"/>
              </a:rPr>
              <a:t>Ligações</a:t>
            </a:r>
            <a:r>
              <a:rPr lang="pt-BR" sz="6000" b="1" dirty="0">
                <a:solidFill>
                  <a:srgbClr val="FF0000"/>
                </a:solidFill>
                <a:latin typeface="Agency FB" panose="020B0503020202020204" pitchFamily="34" charset="0"/>
              </a:rPr>
              <a:t> </a:t>
            </a:r>
            <a:r>
              <a:rPr lang="pt-BR" sz="6000" b="1" dirty="0">
                <a:solidFill>
                  <a:schemeClr val="bg1"/>
                </a:solidFill>
                <a:highlight>
                  <a:srgbClr val="800000"/>
                </a:highlight>
                <a:latin typeface="Agency FB" panose="020B0503020202020204" pitchFamily="34" charset="0"/>
              </a:rPr>
              <a:t>sigma e pi</a:t>
            </a:r>
          </a:p>
        </p:txBody>
      </p:sp>
    </p:spTree>
    <p:extLst>
      <p:ext uri="{BB962C8B-B14F-4D97-AF65-F5344CB8AC3E}">
        <p14:creationId xmlns:p14="http://schemas.microsoft.com/office/powerpoint/2010/main" val="37016755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Introdução - Química Orgânica">
            <a:extLst>
              <a:ext uri="{FF2B5EF4-FFF2-40B4-BE49-F238E27FC236}">
                <a16:creationId xmlns:a16="http://schemas.microsoft.com/office/drawing/2014/main" id="{CEE21107-EF69-D62D-B282-F8CE890B44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7472" y="351647"/>
            <a:ext cx="2664542" cy="1789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F5CE8C82-19AC-6C96-1DEB-A6C3253F7F96}"/>
              </a:ext>
            </a:extLst>
          </p:cNvPr>
          <p:cNvSpPr txBox="1"/>
          <p:nvPr/>
        </p:nvSpPr>
        <p:spPr>
          <a:xfrm>
            <a:off x="879986" y="624010"/>
            <a:ext cx="6656439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6000" b="1" dirty="0">
                <a:latin typeface="Agency FB" panose="020B0503020202020204" pitchFamily="34" charset="0"/>
              </a:rPr>
              <a:t>Ligações</a:t>
            </a:r>
            <a:r>
              <a:rPr lang="pt-BR" sz="6000" b="1" dirty="0">
                <a:solidFill>
                  <a:srgbClr val="FF0000"/>
                </a:solidFill>
                <a:latin typeface="Agency FB" panose="020B0503020202020204" pitchFamily="34" charset="0"/>
              </a:rPr>
              <a:t> </a:t>
            </a:r>
            <a:r>
              <a:rPr lang="pt-BR" sz="6000" b="1" dirty="0">
                <a:solidFill>
                  <a:schemeClr val="bg1"/>
                </a:solidFill>
                <a:highlight>
                  <a:srgbClr val="800000"/>
                </a:highlight>
                <a:latin typeface="Agency FB" panose="020B0503020202020204" pitchFamily="34" charset="0"/>
              </a:rPr>
              <a:t>sigma e pi</a:t>
            </a:r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55F35FE4-CEB0-79DD-AD3E-5A3C66170DFC}"/>
              </a:ext>
            </a:extLst>
          </p:cNvPr>
          <p:cNvSpPr txBox="1">
            <a:spLocks noChangeArrowheads="1"/>
          </p:cNvSpPr>
          <p:nvPr/>
        </p:nvSpPr>
        <p:spPr>
          <a:xfrm>
            <a:off x="1059359" y="2248804"/>
            <a:ext cx="8229600" cy="2686990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pt-BR" altLang="pt-BR" sz="1800" b="1" dirty="0">
                <a:solidFill>
                  <a:schemeClr val="bg1"/>
                </a:solidFill>
                <a:highlight>
                  <a:srgbClr val="800000"/>
                </a:highlight>
                <a:latin typeface="Abadi Extra Light" panose="020B0204020104020204" pitchFamily="34" charset="0"/>
              </a:rPr>
              <a:t>Ligações Sigma (</a:t>
            </a:r>
            <a:r>
              <a:rPr lang="el-GR" altLang="pt-BR" sz="1800" b="1" dirty="0">
                <a:solidFill>
                  <a:schemeClr val="bg1"/>
                </a:solidFill>
                <a:highlight>
                  <a:srgbClr val="800000"/>
                </a:highlight>
              </a:rPr>
              <a:t>σ</a:t>
            </a:r>
            <a:r>
              <a:rPr lang="pt-BR" altLang="pt-BR" sz="1800" b="1" dirty="0">
                <a:solidFill>
                  <a:schemeClr val="bg1"/>
                </a:solidFill>
                <a:highlight>
                  <a:srgbClr val="800000"/>
                </a:highlight>
                <a:latin typeface="Abadi Extra Light" panose="020B0204020104020204" pitchFamily="34" charset="0"/>
              </a:rPr>
              <a:t>) </a:t>
            </a:r>
          </a:p>
          <a:p>
            <a:r>
              <a:rPr lang="pt-BR" altLang="pt-BR" sz="1800" dirty="0">
                <a:latin typeface="Abadi Extra Light" panose="020B0204020104020204" pitchFamily="34" charset="0"/>
              </a:rPr>
              <a:t>São ligações extremamente fortes. São as primeiras a ocorrer. </a:t>
            </a:r>
          </a:p>
          <a:p>
            <a:r>
              <a:rPr lang="pt-BR" altLang="pt-BR" sz="1800" dirty="0">
                <a:latin typeface="Abadi Extra Light" panose="020B0204020104020204" pitchFamily="34" charset="0"/>
              </a:rPr>
              <a:t>Só ocorre uma vez em cada dois átomos.</a:t>
            </a:r>
          </a:p>
          <a:p>
            <a:r>
              <a:rPr lang="pt-BR" altLang="pt-BR" sz="1800" dirty="0">
                <a:latin typeface="Abadi Extra Light" panose="020B0204020104020204" pitchFamily="34" charset="0"/>
              </a:rPr>
              <a:t>São conhecidas como ligações simples.</a:t>
            </a:r>
          </a:p>
          <a:p>
            <a:pPr algn="ctr">
              <a:buFont typeface="Wingdings" panose="05000000000000000000" pitchFamily="2" charset="2"/>
              <a:buNone/>
            </a:pPr>
            <a:r>
              <a:rPr lang="pt-BR" altLang="pt-BR" sz="1800" b="1" dirty="0">
                <a:solidFill>
                  <a:schemeClr val="bg1"/>
                </a:solidFill>
                <a:highlight>
                  <a:srgbClr val="800000"/>
                </a:highlight>
                <a:latin typeface="Abadi Extra Light" panose="020B0204020104020204" pitchFamily="34" charset="0"/>
              </a:rPr>
              <a:t>Ligações Pi (</a:t>
            </a:r>
            <a:r>
              <a:rPr lang="el-GR" altLang="pt-BR" sz="1800" b="1" dirty="0">
                <a:solidFill>
                  <a:schemeClr val="bg1"/>
                </a:solidFill>
                <a:highlight>
                  <a:srgbClr val="800000"/>
                </a:highlight>
              </a:rPr>
              <a:t>π</a:t>
            </a:r>
            <a:r>
              <a:rPr lang="pt-BR" altLang="pt-BR" sz="1800" b="1" dirty="0">
                <a:solidFill>
                  <a:schemeClr val="bg1"/>
                </a:solidFill>
                <a:highlight>
                  <a:srgbClr val="800000"/>
                </a:highlight>
                <a:latin typeface="Abadi Extra Light" panose="020B0204020104020204" pitchFamily="34" charset="0"/>
              </a:rPr>
              <a:t>)</a:t>
            </a:r>
          </a:p>
          <a:p>
            <a:r>
              <a:rPr lang="pt-BR" altLang="pt-BR" sz="1800" dirty="0">
                <a:latin typeface="Abadi Extra Light" panose="020B0204020104020204" pitchFamily="34" charset="0"/>
              </a:rPr>
              <a:t>São ligações fracas. Facilmente são rompidas .</a:t>
            </a:r>
          </a:p>
          <a:p>
            <a:r>
              <a:rPr lang="pt-BR" altLang="pt-BR" sz="1800" dirty="0">
                <a:latin typeface="Abadi Extra Light" panose="020B0204020104020204" pitchFamily="34" charset="0"/>
              </a:rPr>
              <a:t>Elas são conhecidas como duplas ou triplas ligações.</a:t>
            </a:r>
          </a:p>
        </p:txBody>
      </p:sp>
    </p:spTree>
    <p:extLst>
      <p:ext uri="{BB962C8B-B14F-4D97-AF65-F5344CB8AC3E}">
        <p14:creationId xmlns:p14="http://schemas.microsoft.com/office/powerpoint/2010/main" val="265637812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Introdução - Química Orgânica">
            <a:extLst>
              <a:ext uri="{FF2B5EF4-FFF2-40B4-BE49-F238E27FC236}">
                <a16:creationId xmlns:a16="http://schemas.microsoft.com/office/drawing/2014/main" id="{CEE21107-EF69-D62D-B282-F8CE890B44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7472" y="351647"/>
            <a:ext cx="2664542" cy="1789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F5CE8C82-19AC-6C96-1DEB-A6C3253F7F96}"/>
              </a:ext>
            </a:extLst>
          </p:cNvPr>
          <p:cNvSpPr txBox="1"/>
          <p:nvPr/>
        </p:nvSpPr>
        <p:spPr>
          <a:xfrm>
            <a:off x="879986" y="624010"/>
            <a:ext cx="6656439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6000" b="1" dirty="0">
                <a:latin typeface="Agency FB" panose="020B0503020202020204" pitchFamily="34" charset="0"/>
              </a:rPr>
              <a:t>Ligações</a:t>
            </a:r>
            <a:r>
              <a:rPr lang="pt-BR" sz="6000" b="1" dirty="0">
                <a:solidFill>
                  <a:srgbClr val="FF0000"/>
                </a:solidFill>
                <a:latin typeface="Agency FB" panose="020B0503020202020204" pitchFamily="34" charset="0"/>
              </a:rPr>
              <a:t> </a:t>
            </a:r>
            <a:r>
              <a:rPr lang="pt-BR" sz="6000" b="1" dirty="0">
                <a:solidFill>
                  <a:schemeClr val="bg1"/>
                </a:solidFill>
                <a:highlight>
                  <a:srgbClr val="800000"/>
                </a:highlight>
                <a:latin typeface="Agency FB" panose="020B0503020202020204" pitchFamily="34" charset="0"/>
              </a:rPr>
              <a:t>sigma e pi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E9F5CDD5-6789-DCA8-969D-E4364A7E123E}"/>
              </a:ext>
            </a:extLst>
          </p:cNvPr>
          <p:cNvSpPr txBox="1">
            <a:spLocks noChangeArrowheads="1"/>
          </p:cNvSpPr>
          <p:nvPr/>
        </p:nvSpPr>
        <p:spPr>
          <a:xfrm>
            <a:off x="961104" y="3114367"/>
            <a:ext cx="1634612" cy="501301"/>
          </a:xfrm>
          <a:prstGeom prst="rect">
            <a:avLst/>
          </a:prstGeom>
          <a:solidFill>
            <a:srgbClr val="CEE9F0"/>
          </a:solidFill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altLang="pt-BR" sz="2500" dirty="0">
                <a:latin typeface="Abadi Extra Light" panose="020B0204020104020204" pitchFamily="34" charset="0"/>
              </a:rPr>
              <a:t>Exemplo:</a:t>
            </a:r>
          </a:p>
        </p:txBody>
      </p:sp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A094A3D3-0856-5630-1F33-3F29E172A22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06216996"/>
              </p:ext>
            </p:extLst>
          </p:nvPr>
        </p:nvGraphicFramePr>
        <p:xfrm>
          <a:off x="5521224" y="3774031"/>
          <a:ext cx="4974713" cy="15936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SIS/Draw Sketch" r:id="rId3" imgW="1885680" imgH="533160" progId="ISISServer">
                  <p:embed/>
                </p:oleObj>
              </mc:Choice>
              <mc:Fallback>
                <p:oleObj name="ISIS/Draw Sketch" r:id="rId3" imgW="1885680" imgH="533160" progId="ISISServer">
                  <p:embed/>
                  <p:pic>
                    <p:nvPicPr>
                      <p:cNvPr id="5" name="Object 4">
                        <a:extLst>
                          <a:ext uri="{FF2B5EF4-FFF2-40B4-BE49-F238E27FC236}">
                            <a16:creationId xmlns:a16="http://schemas.microsoft.com/office/drawing/2014/main" id="{A094A3D3-0856-5630-1F33-3F29E172A22D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21224" y="3774031"/>
                        <a:ext cx="4974713" cy="15936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 Box 46">
            <a:extLst>
              <a:ext uri="{FF2B5EF4-FFF2-40B4-BE49-F238E27FC236}">
                <a16:creationId xmlns:a16="http://schemas.microsoft.com/office/drawing/2014/main" id="{37EE1FE2-3210-2B7B-9CDF-7706B1A5D0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1103" y="4570875"/>
            <a:ext cx="2263877" cy="1615827"/>
          </a:xfrm>
          <a:prstGeom prst="rect">
            <a:avLst/>
          </a:prstGeom>
          <a:solidFill>
            <a:srgbClr val="FFC000"/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pt-BR" altLang="pt-BR" dirty="0">
                <a:latin typeface="Abadi Extra Light" panose="020B0204020104020204" pitchFamily="34" charset="0"/>
              </a:rPr>
              <a:t>09 ligações sigma (</a:t>
            </a:r>
            <a:r>
              <a:rPr lang="el-GR" altLang="pt-BR" i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ook Antiqua" panose="02040602050305030304" pitchFamily="18" charset="0"/>
                <a:cs typeface="Times New Roman" panose="02020603050405020304" pitchFamily="18" charset="0"/>
              </a:rPr>
              <a:t>σ</a:t>
            </a:r>
            <a:r>
              <a:rPr lang="pt-BR" altLang="pt-BR" i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ook Antiqua" panose="02040602050305030304" pitchFamily="18" charset="0"/>
                <a:cs typeface="Times New Roman" panose="02020603050405020304" pitchFamily="18" charset="0"/>
              </a:rPr>
              <a:t>)</a:t>
            </a:r>
          </a:p>
          <a:p>
            <a:pPr>
              <a:spcBef>
                <a:spcPct val="50000"/>
              </a:spcBef>
            </a:pPr>
            <a:r>
              <a:rPr lang="pt-BR" altLang="pt-BR" dirty="0">
                <a:latin typeface="Abadi Extra Light" panose="020B0204020104020204" pitchFamily="34" charset="0"/>
              </a:rPr>
              <a:t> </a:t>
            </a:r>
          </a:p>
          <a:p>
            <a:pPr>
              <a:spcBef>
                <a:spcPct val="50000"/>
              </a:spcBef>
            </a:pPr>
            <a:r>
              <a:rPr lang="pt-BR" altLang="pt-BR" dirty="0">
                <a:latin typeface="Abadi Extra Light" panose="020B0204020104020204" pitchFamily="34" charset="0"/>
              </a:rPr>
              <a:t>4 ligações pi (</a:t>
            </a:r>
            <a:r>
              <a:rPr lang="el-GR" altLang="pt-BR" i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ook Antiqua" panose="02040602050305030304" pitchFamily="18" charset="0"/>
                <a:cs typeface="Times New Roman" panose="02020603050405020304" pitchFamily="18" charset="0"/>
              </a:rPr>
              <a:t>π</a:t>
            </a:r>
            <a:r>
              <a:rPr lang="pt-BR" altLang="pt-BR" i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ook Antiqua" panose="02040602050305030304" pitchFamily="18" charset="0"/>
                <a:cs typeface="Times New Roman" panose="02020603050405020304" pitchFamily="18" charset="0"/>
              </a:rPr>
              <a:t>)</a:t>
            </a:r>
          </a:p>
          <a:p>
            <a:pPr>
              <a:spcBef>
                <a:spcPct val="50000"/>
              </a:spcBef>
            </a:pPr>
            <a:endParaRPr lang="pt-BR" altLang="pt-BR" dirty="0">
              <a:latin typeface="Abadi Extra Light" panose="020B02040201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949332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1764395" y="230838"/>
            <a:ext cx="9408545" cy="861774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1">
            <a:spAutoFit/>
          </a:bodyPr>
          <a:lstStyle/>
          <a:p>
            <a:r>
              <a:rPr lang="pt-BR" sz="5000" dirty="0">
                <a:latin typeface="Agency FB" panose="020B0503020202020204" pitchFamily="34" charset="0"/>
              </a:rPr>
              <a:t>Por que devemos estudar </a:t>
            </a:r>
            <a:r>
              <a:rPr lang="pt-BR" sz="5000" dirty="0">
                <a:solidFill>
                  <a:srgbClr val="FF0000"/>
                </a:solidFill>
                <a:latin typeface="Agency FB" panose="020B0503020202020204" pitchFamily="34" charset="0"/>
              </a:rPr>
              <a:t>Química Orgânica</a:t>
            </a:r>
            <a:r>
              <a:rPr lang="pt-BR" sz="5000" dirty="0">
                <a:latin typeface="Agency FB" panose="020B0503020202020204" pitchFamily="34" charset="0"/>
              </a:rPr>
              <a:t>? </a:t>
            </a:r>
          </a:p>
        </p:txBody>
      </p:sp>
      <p:pic>
        <p:nvPicPr>
          <p:cNvPr id="5" name="Picture 2" descr="http://3.bp.blogspot.com/-67YFq0Nly_k/VPjAlgprRGI/AAAAAAAAGZs/mFofkHD8VI4/s1600/porque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2220" y="3875652"/>
            <a:ext cx="3190875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tângulo 3">
            <a:extLst>
              <a:ext uri="{FF2B5EF4-FFF2-40B4-BE49-F238E27FC236}">
                <a16:creationId xmlns:a16="http://schemas.microsoft.com/office/drawing/2014/main" id="{6ECA0D60-A226-0EE3-B283-023209D9ED70}"/>
              </a:ext>
            </a:extLst>
          </p:cNvPr>
          <p:cNvSpPr/>
          <p:nvPr/>
        </p:nvSpPr>
        <p:spPr>
          <a:xfrm>
            <a:off x="582096" y="1367869"/>
            <a:ext cx="442798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Wingdings" pitchFamily="2" charset="2"/>
              <a:buChar char="q"/>
            </a:pPr>
            <a:r>
              <a:rPr lang="pt-BR" dirty="0">
                <a:latin typeface="Abadi Extra Light" panose="020B0204020104020204" pitchFamily="34" charset="0"/>
                <a:cs typeface="Times New Roman" pitchFamily="18" charset="0"/>
              </a:rPr>
              <a:t>Foi possível fabricar plásticos, como o náilon, poliéster, teflon, raiom, etc.</a:t>
            </a:r>
            <a:endParaRPr lang="pt-BR" dirty="0">
              <a:latin typeface="Abadi Extra Light" panose="020B0204020104020204" pitchFamily="34" charset="0"/>
            </a:endParaRPr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934E5350-5B06-4AF7-1020-881EDF4FC09F}"/>
              </a:ext>
            </a:extLst>
          </p:cNvPr>
          <p:cNvSpPr/>
          <p:nvPr/>
        </p:nvSpPr>
        <p:spPr>
          <a:xfrm>
            <a:off x="582096" y="2197024"/>
            <a:ext cx="4572000" cy="2585323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buFont typeface="Wingdings" pitchFamily="2" charset="2"/>
              <a:buChar char="q"/>
            </a:pPr>
            <a:r>
              <a:rPr lang="pt-BR" dirty="0">
                <a:latin typeface="Abadi Extra Light" panose="020B0204020104020204" pitchFamily="34" charset="0"/>
                <a:cs typeface="Times New Roman" pitchFamily="18" charset="0"/>
              </a:rPr>
              <a:t> Como compostos naturais orgânicos podemos citar o petróleo, gás natural, carvão mineral, etc.</a:t>
            </a:r>
          </a:p>
          <a:p>
            <a:pPr algn="just"/>
            <a:endParaRPr lang="pt-BR" dirty="0">
              <a:latin typeface="Abadi Extra Light" panose="020B0204020104020204" pitchFamily="34" charset="0"/>
              <a:cs typeface="Times New Roman" pitchFamily="18" charset="0"/>
            </a:endParaRPr>
          </a:p>
          <a:p>
            <a:pPr algn="just">
              <a:buFont typeface="Wingdings" pitchFamily="2" charset="2"/>
              <a:buChar char="q"/>
            </a:pPr>
            <a:r>
              <a:rPr lang="pt-BR" dirty="0">
                <a:latin typeface="Abadi Extra Light" panose="020B0204020104020204" pitchFamily="34" charset="0"/>
                <a:cs typeface="Times New Roman" pitchFamily="18" charset="0"/>
              </a:rPr>
              <a:t> Como compostos orgânicos sintéticos podemos citar os plásticos, corantes, medicamentos, inseticidas, roupas, etc.</a:t>
            </a:r>
          </a:p>
          <a:p>
            <a:br>
              <a:rPr lang="pt-BR" dirty="0">
                <a:latin typeface="Abadi Extra Light" panose="020B0204020104020204" pitchFamily="34" charset="0"/>
              </a:rPr>
            </a:br>
            <a:endParaRPr lang="pt-BR" dirty="0">
              <a:latin typeface="Abadi Extra Light" panose="020B0204020104020204" pitchFamily="34" charset="0"/>
            </a:endParaRPr>
          </a:p>
        </p:txBody>
      </p:sp>
      <p:pic>
        <p:nvPicPr>
          <p:cNvPr id="8" name="Picture 6" descr="http://www.soq.com.br/conteudos/em/introducaoquimicaorganica/index_clip_image016.jpg">
            <a:extLst>
              <a:ext uri="{FF2B5EF4-FFF2-40B4-BE49-F238E27FC236}">
                <a16:creationId xmlns:a16="http://schemas.microsoft.com/office/drawing/2014/main" id="{1E672C51-C6C7-4C65-DCDE-53AA27B4CD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7970" y="1432762"/>
            <a:ext cx="1584176" cy="211223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http://www.soq.com.br/conteudos/em/introducaoquimicaorganica/index_clip_image014.jpg">
            <a:extLst>
              <a:ext uri="{FF2B5EF4-FFF2-40B4-BE49-F238E27FC236}">
                <a16:creationId xmlns:a16="http://schemas.microsoft.com/office/drawing/2014/main" id="{3D485B01-C13D-6FFC-FFD4-6B2B13079FF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23" r="30459"/>
          <a:stretch/>
        </p:blipFill>
        <p:spPr bwMode="auto">
          <a:xfrm>
            <a:off x="8190036" y="1697306"/>
            <a:ext cx="873457" cy="1209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0" descr="http://www.soq.com.br/conteudos/em/introducaoquimicaorganica/index_clip_image012.jpg">
            <a:extLst>
              <a:ext uri="{FF2B5EF4-FFF2-40B4-BE49-F238E27FC236}">
                <a16:creationId xmlns:a16="http://schemas.microsoft.com/office/drawing/2014/main" id="{9F2CEC87-B9FF-08E3-EC1E-3C053D21E2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403" y="4735898"/>
            <a:ext cx="1470985" cy="183204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2" descr="http://www.famastiltaurus.com/tb2.php?img=upload/blog/475927806ead2e02fca2aa02345db2ff.jpg&amp;x=250&amp;y=224">
            <a:extLst>
              <a:ext uri="{FF2B5EF4-FFF2-40B4-BE49-F238E27FC236}">
                <a16:creationId xmlns:a16="http://schemas.microsoft.com/office/drawing/2014/main" id="{B0BBF84E-305E-0DE5-823F-94EA7FE780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781104" y="1773506"/>
            <a:ext cx="1828800" cy="1133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4" descr="http://thumbs.dreamstime.com/z/vecteur-adolescent-color%C3%A9-d-illustration-de-v%C3%AAtements-29745390.jpg">
            <a:extLst>
              <a:ext uri="{FF2B5EF4-FFF2-40B4-BE49-F238E27FC236}">
                <a16:creationId xmlns:a16="http://schemas.microsoft.com/office/drawing/2014/main" id="{30895FCF-F5B5-9C1C-0DE1-98FC17C9C5D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91"/>
          <a:stretch/>
        </p:blipFill>
        <p:spPr bwMode="auto">
          <a:xfrm>
            <a:off x="3290711" y="4735898"/>
            <a:ext cx="1863385" cy="2018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20361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B82E999-AC64-2AB9-68AF-9B933BBEE853}"/>
              </a:ext>
            </a:extLst>
          </p:cNvPr>
          <p:cNvSpPr txBox="1">
            <a:spLocks/>
          </p:cNvSpPr>
          <p:nvPr/>
        </p:nvSpPr>
        <p:spPr>
          <a:xfrm>
            <a:off x="396977" y="619194"/>
            <a:ext cx="9690920" cy="1143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6000" b="1" dirty="0">
                <a:latin typeface="Agency FB" panose="020B0503020202020204" pitchFamily="34" charset="0"/>
              </a:rPr>
              <a:t>Teoria da </a:t>
            </a:r>
            <a:r>
              <a:rPr lang="pt-BR" sz="6000" b="1" dirty="0">
                <a:highlight>
                  <a:srgbClr val="FFFF00"/>
                </a:highlight>
                <a:latin typeface="Agency FB" panose="020B0503020202020204" pitchFamily="34" charset="0"/>
              </a:rPr>
              <a:t>Ligação de Valência (TLV)</a:t>
            </a:r>
            <a:endParaRPr lang="pt-BR" sz="6000" dirty="0">
              <a:highlight>
                <a:srgbClr val="FFFF00"/>
              </a:highlight>
              <a:latin typeface="Agency FB" panose="020B0503020202020204" pitchFamily="34" charset="0"/>
            </a:endParaRP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A6211963-E3CE-93C1-CC53-DF62213C7429}"/>
              </a:ext>
            </a:extLst>
          </p:cNvPr>
          <p:cNvSpPr txBox="1"/>
          <p:nvPr/>
        </p:nvSpPr>
        <p:spPr>
          <a:xfrm>
            <a:off x="530942" y="2690336"/>
            <a:ext cx="6096000" cy="1477328"/>
          </a:xfrm>
          <a:prstGeom prst="rect">
            <a:avLst/>
          </a:prstGeom>
          <a:solidFill>
            <a:srgbClr val="E38F50"/>
          </a:solidFill>
        </p:spPr>
        <p:txBody>
          <a:bodyPr wrap="square">
            <a:spAutoFit/>
          </a:bodyPr>
          <a:lstStyle/>
          <a:p>
            <a:pPr marL="0" indent="0" algn="just">
              <a:buNone/>
            </a:pPr>
            <a:r>
              <a:rPr lang="pt-BR" dirty="0">
                <a:latin typeface="Abadi Extra Light" panose="020B0204020104020204" pitchFamily="34" charset="0"/>
              </a:rPr>
              <a:t>Mostra a ligação covalente através da superposição de orbitais, tendo cada um, apenas um elétron desemparelhado. Não considera o caráter iônico de uma ligação covalente, que está presente no compartilhamento de elétrons com eletronegatividades diferentes.</a:t>
            </a:r>
          </a:p>
        </p:txBody>
      </p:sp>
      <p:pic>
        <p:nvPicPr>
          <p:cNvPr id="10244" name="Picture 4" descr="A ligação covalente pelo modelo de orbitais de Linus Pauling se dá pela interpenetração ou fusão dos orbitais desemparelhados">
            <a:extLst>
              <a:ext uri="{FF2B5EF4-FFF2-40B4-BE49-F238E27FC236}">
                <a16:creationId xmlns:a16="http://schemas.microsoft.com/office/drawing/2014/main" id="{B551C313-8690-F5CC-B2B6-041BD39578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2520" y="1866900"/>
            <a:ext cx="4762500" cy="3124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75922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B82E999-AC64-2AB9-68AF-9B933BBEE853}"/>
              </a:ext>
            </a:extLst>
          </p:cNvPr>
          <p:cNvSpPr txBox="1">
            <a:spLocks/>
          </p:cNvSpPr>
          <p:nvPr/>
        </p:nvSpPr>
        <p:spPr>
          <a:xfrm>
            <a:off x="396977" y="619194"/>
            <a:ext cx="9690920" cy="1143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6000" b="1" dirty="0">
                <a:latin typeface="Agency FB" panose="020B0503020202020204" pitchFamily="34" charset="0"/>
              </a:rPr>
              <a:t>Teoria da </a:t>
            </a:r>
            <a:r>
              <a:rPr lang="pt-BR" sz="6000" b="1" dirty="0">
                <a:highlight>
                  <a:srgbClr val="FFFF00"/>
                </a:highlight>
                <a:latin typeface="Agency FB" panose="020B0503020202020204" pitchFamily="34" charset="0"/>
              </a:rPr>
              <a:t>Ligação de Valência (TLV)</a:t>
            </a:r>
            <a:endParaRPr lang="pt-BR" sz="6000" dirty="0">
              <a:highlight>
                <a:srgbClr val="FFFF00"/>
              </a:highlight>
              <a:latin typeface="Agency FB" panose="020B0503020202020204" pitchFamily="34" charset="0"/>
            </a:endParaRP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1560E1C6-B603-A3E1-48BF-5BE59D9F884B}"/>
              </a:ext>
            </a:extLst>
          </p:cNvPr>
          <p:cNvSpPr txBox="1"/>
          <p:nvPr/>
        </p:nvSpPr>
        <p:spPr>
          <a:xfrm>
            <a:off x="328151" y="3895478"/>
            <a:ext cx="3299952" cy="1200329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pt-BR" sz="1800" dirty="0">
                <a:latin typeface="Abadi Extra Light" panose="020B0204020104020204" pitchFamily="34" charset="0"/>
              </a:rPr>
              <a:t>Compartilhamento do par de elétrons e a sobreposição de orbitais </a:t>
            </a:r>
            <a:r>
              <a:rPr lang="pt-BR" sz="1800" b="1" i="1" dirty="0">
                <a:latin typeface="Abadi Extra Light" panose="020B0204020104020204" pitchFamily="34" charset="0"/>
              </a:rPr>
              <a:t>p </a:t>
            </a:r>
            <a:r>
              <a:rPr lang="pt-BR" sz="1800" dirty="0">
                <a:latin typeface="Abadi Extra Light" panose="020B0204020104020204" pitchFamily="34" charset="0"/>
              </a:rPr>
              <a:t>na formação da molécula de Cl2.</a:t>
            </a: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FB2ABE6A-7ECB-FD7D-FAFA-6712EE17B6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63235" y="2261419"/>
            <a:ext cx="7926061" cy="4309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661539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40,055 en la categoría «Carbon atomic structure» de fotos e imágenes de  stock libres de regalías | Shutterstock">
            <a:extLst>
              <a:ext uri="{FF2B5EF4-FFF2-40B4-BE49-F238E27FC236}">
                <a16:creationId xmlns:a16="http://schemas.microsoft.com/office/drawing/2014/main" id="{5AEB1086-8DAA-A4A9-D908-6816FE6C007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764"/>
          <a:stretch/>
        </p:blipFill>
        <p:spPr bwMode="auto">
          <a:xfrm>
            <a:off x="4183921" y="2426111"/>
            <a:ext cx="3824157" cy="3374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8F3006AC-2DC3-A8B8-B9E7-6E7860CDE698}"/>
              </a:ext>
            </a:extLst>
          </p:cNvPr>
          <p:cNvSpPr txBox="1">
            <a:spLocks/>
          </p:cNvSpPr>
          <p:nvPr/>
        </p:nvSpPr>
        <p:spPr>
          <a:xfrm>
            <a:off x="1250540" y="1484433"/>
            <a:ext cx="9690920" cy="1143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6000" b="1" dirty="0">
                <a:latin typeface="Agency FB" panose="020B0503020202020204" pitchFamily="34" charset="0"/>
              </a:rPr>
              <a:t>Classificação do átomo de </a:t>
            </a:r>
            <a:r>
              <a:rPr lang="pt-BR" sz="6000" b="1" dirty="0">
                <a:highlight>
                  <a:srgbClr val="E38F50"/>
                </a:highlight>
                <a:latin typeface="Agency FB" panose="020B0503020202020204" pitchFamily="34" charset="0"/>
              </a:rPr>
              <a:t>Carbono</a:t>
            </a:r>
            <a:endParaRPr lang="pt-BR" sz="6000" dirty="0">
              <a:highlight>
                <a:srgbClr val="E38F50"/>
              </a:highlight>
              <a:latin typeface="Agency FB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94089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40,055 en la categoría «Carbon atomic structure» de fotos e imágenes de  stock libres de regalías | Shutterstock">
            <a:extLst>
              <a:ext uri="{FF2B5EF4-FFF2-40B4-BE49-F238E27FC236}">
                <a16:creationId xmlns:a16="http://schemas.microsoft.com/office/drawing/2014/main" id="{5AEB1086-8DAA-A4A9-D908-6816FE6C007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764"/>
          <a:stretch/>
        </p:blipFill>
        <p:spPr bwMode="auto">
          <a:xfrm>
            <a:off x="7914968" y="2699151"/>
            <a:ext cx="2949679" cy="2602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8F3006AC-2DC3-A8B8-B9E7-6E7860CDE698}"/>
              </a:ext>
            </a:extLst>
          </p:cNvPr>
          <p:cNvSpPr txBox="1">
            <a:spLocks/>
          </p:cNvSpPr>
          <p:nvPr/>
        </p:nvSpPr>
        <p:spPr>
          <a:xfrm>
            <a:off x="473792" y="486084"/>
            <a:ext cx="9690920" cy="1143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6000" b="1" dirty="0">
                <a:highlight>
                  <a:srgbClr val="FAD5E5"/>
                </a:highlight>
                <a:latin typeface="Agency FB" panose="020B0503020202020204" pitchFamily="34" charset="0"/>
              </a:rPr>
              <a:t>Classificação do átomo de </a:t>
            </a:r>
            <a:r>
              <a:rPr lang="pt-BR" sz="6000" b="1" dirty="0">
                <a:highlight>
                  <a:srgbClr val="E38F50"/>
                </a:highlight>
                <a:latin typeface="Agency FB" panose="020B0503020202020204" pitchFamily="34" charset="0"/>
              </a:rPr>
              <a:t>Carbono</a:t>
            </a:r>
            <a:endParaRPr lang="pt-BR" sz="6000" dirty="0">
              <a:highlight>
                <a:srgbClr val="E38F50"/>
              </a:highlight>
              <a:latin typeface="Agency FB" panose="020B0503020202020204" pitchFamily="34" charset="0"/>
            </a:endParaRPr>
          </a:p>
        </p:txBody>
      </p:sp>
      <p:sp>
        <p:nvSpPr>
          <p:cNvPr id="3" name="TextBox 5">
            <a:extLst>
              <a:ext uri="{FF2B5EF4-FFF2-40B4-BE49-F238E27FC236}">
                <a16:creationId xmlns:a16="http://schemas.microsoft.com/office/drawing/2014/main" id="{882E604B-C4DB-0E5B-DF7F-C6F42C61817C}"/>
              </a:ext>
            </a:extLst>
          </p:cNvPr>
          <p:cNvSpPr txBox="1"/>
          <p:nvPr/>
        </p:nvSpPr>
        <p:spPr>
          <a:xfrm>
            <a:off x="582678" y="2090916"/>
            <a:ext cx="6456896" cy="3785652"/>
          </a:xfrm>
          <a:prstGeom prst="rect">
            <a:avLst/>
          </a:prstGeom>
          <a:solidFill>
            <a:srgbClr val="DBA081"/>
          </a:solidFill>
        </p:spPr>
        <p:txBody>
          <a:bodyPr wrap="none" rtlCol="0">
            <a:spAutoFit/>
          </a:bodyPr>
          <a:lstStyle/>
          <a:p>
            <a:r>
              <a:rPr lang="pt-BR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AD5E5"/>
                </a:highlight>
                <a:latin typeface="Abadi Extra Light" panose="020B0204020104020204" pitchFamily="34" charset="0"/>
              </a:rPr>
              <a:t>Carbono primário</a:t>
            </a:r>
          </a:p>
          <a:p>
            <a:r>
              <a:rPr lang="pt-BR" sz="2000" dirty="0">
                <a:latin typeface="Abadi Extra Light" panose="020B0204020104020204" pitchFamily="34" charset="0"/>
              </a:rPr>
              <a:t>É o carbono que se liga a apenas um outro átomo de carbono.</a:t>
            </a:r>
          </a:p>
          <a:p>
            <a:endParaRPr lang="pt-BR" sz="2000" dirty="0">
              <a:latin typeface="Abadi Extra Light" panose="020B0204020104020204" pitchFamily="34" charset="0"/>
            </a:endParaRPr>
          </a:p>
          <a:p>
            <a:r>
              <a:rPr lang="pt-BR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AD5E5"/>
                </a:highlight>
                <a:latin typeface="Abadi Extra Light" panose="020B0204020104020204" pitchFamily="34" charset="0"/>
              </a:rPr>
              <a:t>Carbono secundário</a:t>
            </a:r>
          </a:p>
          <a:p>
            <a:r>
              <a:rPr lang="pt-BR" sz="2000" dirty="0">
                <a:latin typeface="Abadi Extra Light" panose="020B0204020104020204" pitchFamily="34" charset="0"/>
              </a:rPr>
              <a:t>É o carbono que se liga a dois outros átomos de carbono.</a:t>
            </a:r>
          </a:p>
          <a:p>
            <a:endParaRPr lang="pt-BR" sz="2000" dirty="0">
              <a:latin typeface="Abadi Extra Light" panose="020B0204020104020204" pitchFamily="34" charset="0"/>
            </a:endParaRPr>
          </a:p>
          <a:p>
            <a:r>
              <a:rPr lang="pt-BR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AD5E5"/>
                </a:highlight>
                <a:latin typeface="Abadi Extra Light" panose="020B0204020104020204" pitchFamily="34" charset="0"/>
              </a:rPr>
              <a:t>Carbono terciário</a:t>
            </a:r>
          </a:p>
          <a:p>
            <a:r>
              <a:rPr lang="pt-BR" sz="2000" dirty="0">
                <a:latin typeface="Abadi Extra Light" panose="020B0204020104020204" pitchFamily="34" charset="0"/>
              </a:rPr>
              <a:t>É o carbono que se liga a três outros átomos de carbono.</a:t>
            </a:r>
          </a:p>
          <a:p>
            <a:endParaRPr lang="pt-BR" sz="2000" dirty="0">
              <a:latin typeface="Abadi Extra Light" panose="020B0204020104020204" pitchFamily="34" charset="0"/>
            </a:endParaRPr>
          </a:p>
          <a:p>
            <a:r>
              <a:rPr lang="pt-BR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AD5E5"/>
                </a:highlight>
                <a:latin typeface="Abadi Extra Light" panose="020B0204020104020204" pitchFamily="34" charset="0"/>
              </a:rPr>
              <a:t>Carbono quaternário</a:t>
            </a:r>
          </a:p>
          <a:p>
            <a:r>
              <a:rPr lang="pt-BR" sz="2000" dirty="0">
                <a:latin typeface="Abadi Extra Light" panose="020B0204020104020204" pitchFamily="34" charset="0"/>
              </a:rPr>
              <a:t>É o carbono que se liga a quatro outros átomos de carbono.</a:t>
            </a:r>
          </a:p>
          <a:p>
            <a:endParaRPr lang="pt-BR" sz="2000" dirty="0">
              <a:latin typeface="Abadi Extra Light" panose="020B02040201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970568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40,055 en la categoría «Carbon atomic structure» de fotos e imágenes de  stock libres de regalías | Shutterstock">
            <a:extLst>
              <a:ext uri="{FF2B5EF4-FFF2-40B4-BE49-F238E27FC236}">
                <a16:creationId xmlns:a16="http://schemas.microsoft.com/office/drawing/2014/main" id="{5AEB1086-8DAA-A4A9-D908-6816FE6C007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764"/>
          <a:stretch/>
        </p:blipFill>
        <p:spPr bwMode="auto">
          <a:xfrm>
            <a:off x="7914968" y="2699151"/>
            <a:ext cx="2949679" cy="2602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8F3006AC-2DC3-A8B8-B9E7-6E7860CDE698}"/>
              </a:ext>
            </a:extLst>
          </p:cNvPr>
          <p:cNvSpPr txBox="1">
            <a:spLocks/>
          </p:cNvSpPr>
          <p:nvPr/>
        </p:nvSpPr>
        <p:spPr>
          <a:xfrm>
            <a:off x="473792" y="486084"/>
            <a:ext cx="9690920" cy="1143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6000" b="1" dirty="0">
                <a:highlight>
                  <a:srgbClr val="FAD5E5"/>
                </a:highlight>
                <a:latin typeface="Agency FB" panose="020B0503020202020204" pitchFamily="34" charset="0"/>
              </a:rPr>
              <a:t>Classificação do átomo de </a:t>
            </a:r>
            <a:r>
              <a:rPr lang="pt-BR" sz="6000" b="1" dirty="0">
                <a:highlight>
                  <a:srgbClr val="E38F50"/>
                </a:highlight>
                <a:latin typeface="Agency FB" panose="020B0503020202020204" pitchFamily="34" charset="0"/>
              </a:rPr>
              <a:t>Carbono</a:t>
            </a:r>
            <a:endParaRPr lang="pt-BR" sz="6000" dirty="0">
              <a:highlight>
                <a:srgbClr val="E38F50"/>
              </a:highlight>
              <a:latin typeface="Agency FB" panose="020B0503020202020204" pitchFamily="34" charset="0"/>
            </a:endParaRPr>
          </a:p>
        </p:txBody>
      </p:sp>
      <p:pic>
        <p:nvPicPr>
          <p:cNvPr id="4" name="Picture 6" descr="Classificação do carbono: como é feita, tipos - Brasil Escola">
            <a:extLst>
              <a:ext uri="{FF2B5EF4-FFF2-40B4-BE49-F238E27FC236}">
                <a16:creationId xmlns:a16="http://schemas.microsoft.com/office/drawing/2014/main" id="{6C8AD906-C99C-C52D-D3C4-A052D8D9FE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637" y="2138084"/>
            <a:ext cx="6637388" cy="3724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4442925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 descr="Cadeias carbônicas: como são formadas? - Hexag Medicina">
            <a:extLst>
              <a:ext uri="{FF2B5EF4-FFF2-40B4-BE49-F238E27FC236}">
                <a16:creationId xmlns:a16="http://schemas.microsoft.com/office/drawing/2014/main" id="{56B283AE-8985-1ABE-9579-0CFBE1B37B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5573" y="900267"/>
            <a:ext cx="4996427" cy="1873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ítulo 1">
            <a:extLst>
              <a:ext uri="{FF2B5EF4-FFF2-40B4-BE49-F238E27FC236}">
                <a16:creationId xmlns:a16="http://schemas.microsoft.com/office/drawing/2014/main" id="{F975C49B-0812-93B6-4C2B-8A08ADE674E9}"/>
              </a:ext>
            </a:extLst>
          </p:cNvPr>
          <p:cNvSpPr txBox="1">
            <a:spLocks/>
          </p:cNvSpPr>
          <p:nvPr/>
        </p:nvSpPr>
        <p:spPr>
          <a:xfrm>
            <a:off x="454128" y="328767"/>
            <a:ext cx="7411679" cy="1143000"/>
          </a:xfrm>
          <a:prstGeom prst="rect">
            <a:avLst/>
          </a:prstGeom>
          <a:solidFill>
            <a:srgbClr val="EFE1EE"/>
          </a:solidFill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6000" b="1" dirty="0">
                <a:latin typeface="Agency FB" panose="020B0503020202020204" pitchFamily="34" charset="0"/>
              </a:rPr>
              <a:t>Fórmulas e representações </a:t>
            </a:r>
            <a:endParaRPr lang="pt-BR" sz="6000" dirty="0">
              <a:latin typeface="Agency FB" panose="020B0503020202020204" pitchFamily="34" charset="0"/>
            </a:endParaRPr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B288CC0D-A23B-8163-2CD7-E262E2335A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3381" y="2512324"/>
            <a:ext cx="4473047" cy="1200329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pt-BR" b="1" dirty="0">
                <a:solidFill>
                  <a:srgbClr val="000000"/>
                </a:solidFill>
                <a:latin typeface="Abadi Extra Light" panose="020B0204020104020204" pitchFamily="34" charset="0"/>
                <a:cs typeface="Times New Roman" pitchFamily="18" charset="0"/>
              </a:rPr>
              <a:t>Fórmula Eletrônica</a:t>
            </a:r>
            <a:r>
              <a:rPr lang="pt-BR" dirty="0">
                <a:latin typeface="Abadi Extra Light" panose="020B0204020104020204" pitchFamily="34" charset="0"/>
                <a:cs typeface="Times New Roman" pitchFamily="18" charset="0"/>
              </a:rPr>
              <a:t>: </a:t>
            </a:r>
            <a:r>
              <a:rPr lang="pt-BR" dirty="0">
                <a:solidFill>
                  <a:srgbClr val="000000"/>
                </a:solidFill>
                <a:latin typeface="Abadi Extra Light" panose="020B0204020104020204" pitchFamily="34" charset="0"/>
                <a:cs typeface="Times New Roman" pitchFamily="18" charset="0"/>
              </a:rPr>
              <a:t>Mostra</a:t>
            </a:r>
            <a:r>
              <a:rPr lang="pt-BR" b="1" dirty="0">
                <a:solidFill>
                  <a:srgbClr val="000000"/>
                </a:solidFill>
                <a:latin typeface="Abadi Extra Light" panose="020B0204020104020204" pitchFamily="34" charset="0"/>
                <a:cs typeface="Times New Roman" pitchFamily="18" charset="0"/>
              </a:rPr>
              <a:t> </a:t>
            </a:r>
            <a:r>
              <a:rPr lang="pt-BR" dirty="0">
                <a:solidFill>
                  <a:srgbClr val="000000"/>
                </a:solidFill>
                <a:latin typeface="Abadi Extra Light" panose="020B0204020104020204" pitchFamily="34" charset="0"/>
                <a:cs typeface="Times New Roman" pitchFamily="18" charset="0"/>
              </a:rPr>
              <a:t>na fórmula os pares eletrônicos entre as ligações dos átomos. É a chamada fórmula de </a:t>
            </a:r>
            <a:r>
              <a:rPr lang="pt-BR" i="1" dirty="0">
                <a:solidFill>
                  <a:srgbClr val="000000"/>
                </a:solidFill>
                <a:latin typeface="Abadi Extra Light" panose="020B0204020104020204" pitchFamily="34" charset="0"/>
                <a:cs typeface="Times New Roman" pitchFamily="18" charset="0"/>
              </a:rPr>
              <a:t>Lewis</a:t>
            </a:r>
            <a:r>
              <a:rPr lang="pt-BR" dirty="0">
                <a:solidFill>
                  <a:srgbClr val="000000"/>
                </a:solidFill>
                <a:latin typeface="Abadi Extra Light" panose="020B0204020104020204" pitchFamily="34" charset="0"/>
                <a:cs typeface="Times New Roman" pitchFamily="18" charset="0"/>
              </a:rPr>
              <a:t>.</a:t>
            </a:r>
            <a:br>
              <a:rPr lang="pt-BR" dirty="0">
                <a:solidFill>
                  <a:srgbClr val="000000"/>
                </a:solidFill>
                <a:latin typeface="Abadi Extra Light" panose="020B0204020104020204" pitchFamily="34" charset="0"/>
                <a:cs typeface="Times New Roman" pitchFamily="18" charset="0"/>
              </a:rPr>
            </a:br>
            <a:r>
              <a:rPr lang="pt-BR" dirty="0">
                <a:solidFill>
                  <a:srgbClr val="000000"/>
                </a:solidFill>
                <a:latin typeface="Abadi Extra Light" panose="020B0204020104020204" pitchFamily="34" charset="0"/>
                <a:cs typeface="Times New Roman" pitchFamily="18" charset="0"/>
              </a:rPr>
              <a:t>  </a:t>
            </a:r>
          </a:p>
        </p:txBody>
      </p:sp>
      <p:pic>
        <p:nvPicPr>
          <p:cNvPr id="1034" name="Picture 10" descr="Fórmula Eletrônica de Lewis. Fórmula Eletrônica de Lewis">
            <a:extLst>
              <a:ext uri="{FF2B5EF4-FFF2-40B4-BE49-F238E27FC236}">
                <a16:creationId xmlns:a16="http://schemas.microsoft.com/office/drawing/2014/main" id="{7FB2CEC3-ED54-CD0F-24F1-2FC8126404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2812" y="3784987"/>
            <a:ext cx="3605674" cy="25529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428951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 descr="Cadeias carbônicas: como são formadas? - Hexag Medicina">
            <a:extLst>
              <a:ext uri="{FF2B5EF4-FFF2-40B4-BE49-F238E27FC236}">
                <a16:creationId xmlns:a16="http://schemas.microsoft.com/office/drawing/2014/main" id="{56B283AE-8985-1ABE-9579-0CFBE1B37B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5573" y="900267"/>
            <a:ext cx="4996427" cy="1873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ítulo 1">
            <a:extLst>
              <a:ext uri="{FF2B5EF4-FFF2-40B4-BE49-F238E27FC236}">
                <a16:creationId xmlns:a16="http://schemas.microsoft.com/office/drawing/2014/main" id="{F975C49B-0812-93B6-4C2B-8A08ADE674E9}"/>
              </a:ext>
            </a:extLst>
          </p:cNvPr>
          <p:cNvSpPr txBox="1">
            <a:spLocks/>
          </p:cNvSpPr>
          <p:nvPr/>
        </p:nvSpPr>
        <p:spPr>
          <a:xfrm>
            <a:off x="454128" y="328767"/>
            <a:ext cx="7411679" cy="1143000"/>
          </a:xfrm>
          <a:prstGeom prst="rect">
            <a:avLst/>
          </a:prstGeom>
          <a:solidFill>
            <a:srgbClr val="EFE1EE"/>
          </a:solidFill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6000" b="1" dirty="0">
                <a:latin typeface="Agency FB" panose="020B0503020202020204" pitchFamily="34" charset="0"/>
              </a:rPr>
              <a:t>Fórmulas e representações </a:t>
            </a:r>
            <a:endParaRPr lang="pt-BR" sz="6000" dirty="0">
              <a:latin typeface="Agency FB" panose="020B0503020202020204" pitchFamily="34" charset="0"/>
            </a:endParaRPr>
          </a:p>
        </p:txBody>
      </p:sp>
      <p:sp>
        <p:nvSpPr>
          <p:cNvPr id="2" name="Rectangle 3">
            <a:extLst>
              <a:ext uri="{FF2B5EF4-FFF2-40B4-BE49-F238E27FC236}">
                <a16:creationId xmlns:a16="http://schemas.microsoft.com/office/drawing/2014/main" id="{E9056B9F-4813-0398-12EB-46156BC8D9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4128" y="1906757"/>
            <a:ext cx="4752529" cy="1200329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pt-BR" b="1" dirty="0">
                <a:solidFill>
                  <a:srgbClr val="000000"/>
                </a:solidFill>
                <a:latin typeface="Abadi Extra Light" panose="020B0204020104020204" pitchFamily="34" charset="0"/>
                <a:cs typeface="Times New Roman" pitchFamily="18" charset="0"/>
              </a:rPr>
              <a:t>Fórmula Estrutural</a:t>
            </a:r>
            <a:r>
              <a:rPr lang="pt-BR" dirty="0">
                <a:latin typeface="Abadi Extra Light" panose="020B0204020104020204" pitchFamily="34" charset="0"/>
                <a:cs typeface="Times New Roman" pitchFamily="18" charset="0"/>
              </a:rPr>
              <a:t>: </a:t>
            </a:r>
            <a:r>
              <a:rPr lang="pt-BR" dirty="0">
                <a:solidFill>
                  <a:srgbClr val="000000"/>
                </a:solidFill>
                <a:latin typeface="Abadi Extra Light" panose="020B0204020104020204" pitchFamily="34" charset="0"/>
                <a:cs typeface="Times New Roman" pitchFamily="18" charset="0"/>
              </a:rPr>
              <a:t>Fórmula mais utilizada do que a eletrônica. Os pares eletrônicos são representados por um traço. Indicam a ligação covalentes entre os átomos.  </a:t>
            </a:r>
          </a:p>
        </p:txBody>
      </p:sp>
      <p:pic>
        <p:nvPicPr>
          <p:cNvPr id="18434" name="Picture 2" descr="Fórmula Estrutural: o que é, tipos e exercícios - Toda Matéria">
            <a:extLst>
              <a:ext uri="{FF2B5EF4-FFF2-40B4-BE49-F238E27FC236}">
                <a16:creationId xmlns:a16="http://schemas.microsoft.com/office/drawing/2014/main" id="{6C4A523C-914B-A53D-193F-91B3A6B4C3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5807" y="2900799"/>
            <a:ext cx="3887788" cy="20410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A79F935-37B9-F488-6E88-6112CCB86E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195" y="3290888"/>
            <a:ext cx="2089150" cy="1597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8F04F4C-E907-D8FF-98FC-0774C23795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9870" y="4135526"/>
            <a:ext cx="3529012" cy="600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Freeform 7">
            <a:extLst>
              <a:ext uri="{FF2B5EF4-FFF2-40B4-BE49-F238E27FC236}">
                <a16:creationId xmlns:a16="http://schemas.microsoft.com/office/drawing/2014/main" id="{3E25BA81-A9B9-BF2A-12D4-09B7264C9EF5}"/>
              </a:ext>
            </a:extLst>
          </p:cNvPr>
          <p:cNvSpPr>
            <a:spLocks/>
          </p:cNvSpPr>
          <p:nvPr/>
        </p:nvSpPr>
        <p:spPr bwMode="auto">
          <a:xfrm>
            <a:off x="579691" y="4668238"/>
            <a:ext cx="503237" cy="515938"/>
          </a:xfrm>
          <a:custGeom>
            <a:avLst/>
            <a:gdLst>
              <a:gd name="T0" fmla="*/ 45 w 317"/>
              <a:gd name="T1" fmla="*/ 0 h 325"/>
              <a:gd name="T2" fmla="*/ 45 w 317"/>
              <a:gd name="T3" fmla="*/ 272 h 325"/>
              <a:gd name="T4" fmla="*/ 317 w 317"/>
              <a:gd name="T5" fmla="*/ 318 h 3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17" h="325">
                <a:moveTo>
                  <a:pt x="45" y="0"/>
                </a:moveTo>
                <a:cubicBezTo>
                  <a:pt x="22" y="109"/>
                  <a:pt x="0" y="219"/>
                  <a:pt x="45" y="272"/>
                </a:cubicBezTo>
                <a:cubicBezTo>
                  <a:pt x="90" y="325"/>
                  <a:pt x="264" y="310"/>
                  <a:pt x="317" y="318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8" name="Text Box 9">
            <a:extLst>
              <a:ext uri="{FF2B5EF4-FFF2-40B4-BE49-F238E27FC236}">
                <a16:creationId xmlns:a16="http://schemas.microsoft.com/office/drawing/2014/main" id="{FA42AF33-C10E-F80E-C074-61558E8D95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46067" y="4941888"/>
            <a:ext cx="316865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altLang="pt-BR" sz="2200" i="1" u="sng" dirty="0">
                <a:solidFill>
                  <a:srgbClr val="000000"/>
                </a:solidFill>
                <a:latin typeface="Book Antiqua" panose="02040602050305030304" pitchFamily="18" charset="0"/>
              </a:rPr>
              <a:t>Plana:</a:t>
            </a:r>
            <a:r>
              <a:rPr lang="pt-BR" altLang="pt-BR" sz="2200" i="1" dirty="0">
                <a:solidFill>
                  <a:srgbClr val="000000"/>
                </a:solidFill>
                <a:latin typeface="Book Antiqua" panose="02040602050305030304" pitchFamily="18" charset="0"/>
              </a:rPr>
              <a:t> aparece todas as ligações da molécula.</a:t>
            </a:r>
          </a:p>
        </p:txBody>
      </p:sp>
      <p:sp>
        <p:nvSpPr>
          <p:cNvPr id="9" name="Freeform 10">
            <a:extLst>
              <a:ext uri="{FF2B5EF4-FFF2-40B4-BE49-F238E27FC236}">
                <a16:creationId xmlns:a16="http://schemas.microsoft.com/office/drawing/2014/main" id="{670CB286-F99B-5081-A1FB-F7952A5CFD8C}"/>
              </a:ext>
            </a:extLst>
          </p:cNvPr>
          <p:cNvSpPr>
            <a:spLocks/>
          </p:cNvSpPr>
          <p:nvPr/>
        </p:nvSpPr>
        <p:spPr bwMode="auto">
          <a:xfrm>
            <a:off x="4490885" y="4865140"/>
            <a:ext cx="587375" cy="504825"/>
          </a:xfrm>
          <a:custGeom>
            <a:avLst/>
            <a:gdLst>
              <a:gd name="T0" fmla="*/ 53 w 370"/>
              <a:gd name="T1" fmla="*/ 0 h 318"/>
              <a:gd name="T2" fmla="*/ 53 w 370"/>
              <a:gd name="T3" fmla="*/ 273 h 318"/>
              <a:gd name="T4" fmla="*/ 370 w 370"/>
              <a:gd name="T5" fmla="*/ 273 h 3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70" h="318">
                <a:moveTo>
                  <a:pt x="53" y="0"/>
                </a:moveTo>
                <a:cubicBezTo>
                  <a:pt x="26" y="114"/>
                  <a:pt x="0" y="228"/>
                  <a:pt x="53" y="273"/>
                </a:cubicBezTo>
                <a:cubicBezTo>
                  <a:pt x="106" y="318"/>
                  <a:pt x="317" y="273"/>
                  <a:pt x="370" y="273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10" name="Text Box 12">
            <a:extLst>
              <a:ext uri="{FF2B5EF4-FFF2-40B4-BE49-F238E27FC236}">
                <a16:creationId xmlns:a16="http://schemas.microsoft.com/office/drawing/2014/main" id="{E400410B-641B-9990-5D01-D2F83A39AF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78260" y="5068760"/>
            <a:ext cx="3887787" cy="11079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altLang="pt-BR" sz="2200" i="1" u="sng" dirty="0">
                <a:solidFill>
                  <a:srgbClr val="000000"/>
                </a:solidFill>
                <a:latin typeface="Book Antiqua" panose="02040602050305030304" pitchFamily="18" charset="0"/>
              </a:rPr>
              <a:t>Condensada:</a:t>
            </a:r>
            <a:r>
              <a:rPr lang="pt-BR" altLang="pt-BR" sz="2200" i="1" dirty="0">
                <a:solidFill>
                  <a:srgbClr val="000000"/>
                </a:solidFill>
                <a:latin typeface="Book Antiqua" panose="02040602050305030304" pitchFamily="18" charset="0"/>
              </a:rPr>
              <a:t> só não aparece as ligações dos átomos de </a:t>
            </a:r>
            <a:r>
              <a:rPr lang="pt-BR" altLang="pt-BR" sz="2200" i="1" dirty="0" err="1">
                <a:solidFill>
                  <a:srgbClr val="000000"/>
                </a:solidFill>
                <a:latin typeface="Book Antiqua" panose="02040602050305030304" pitchFamily="18" charset="0"/>
              </a:rPr>
              <a:t>Hidrogênio,as</a:t>
            </a:r>
            <a:r>
              <a:rPr lang="pt-BR" altLang="pt-BR" sz="2200" i="1" dirty="0">
                <a:solidFill>
                  <a:srgbClr val="000000"/>
                </a:solidFill>
                <a:latin typeface="Book Antiqua" panose="02040602050305030304" pitchFamily="18" charset="0"/>
              </a:rPr>
              <a:t> demais aparecem.</a:t>
            </a:r>
            <a:r>
              <a:rPr lang="pt-BR" altLang="pt-BR" sz="22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2322222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 descr="Cadeias carbônicas: como são formadas? - Hexag Medicina">
            <a:extLst>
              <a:ext uri="{FF2B5EF4-FFF2-40B4-BE49-F238E27FC236}">
                <a16:creationId xmlns:a16="http://schemas.microsoft.com/office/drawing/2014/main" id="{56B283AE-8985-1ABE-9579-0CFBE1B37B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5573" y="900267"/>
            <a:ext cx="4996427" cy="1873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ítulo 1">
            <a:extLst>
              <a:ext uri="{FF2B5EF4-FFF2-40B4-BE49-F238E27FC236}">
                <a16:creationId xmlns:a16="http://schemas.microsoft.com/office/drawing/2014/main" id="{F975C49B-0812-93B6-4C2B-8A08ADE674E9}"/>
              </a:ext>
            </a:extLst>
          </p:cNvPr>
          <p:cNvSpPr txBox="1">
            <a:spLocks/>
          </p:cNvSpPr>
          <p:nvPr/>
        </p:nvSpPr>
        <p:spPr>
          <a:xfrm>
            <a:off x="454128" y="328767"/>
            <a:ext cx="7411679" cy="1143000"/>
          </a:xfrm>
          <a:prstGeom prst="rect">
            <a:avLst/>
          </a:prstGeom>
          <a:solidFill>
            <a:srgbClr val="EFE1EE"/>
          </a:solidFill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6000" b="1" dirty="0">
                <a:latin typeface="Agency FB" panose="020B0503020202020204" pitchFamily="34" charset="0"/>
              </a:rPr>
              <a:t>Fórmulas e representações </a:t>
            </a:r>
            <a:endParaRPr lang="pt-BR" sz="6000" dirty="0">
              <a:latin typeface="Agency FB" panose="020B0503020202020204" pitchFamily="34" charset="0"/>
            </a:endParaRPr>
          </a:p>
        </p:txBody>
      </p:sp>
      <p:sp>
        <p:nvSpPr>
          <p:cNvPr id="2" name="Rectangle 3">
            <a:extLst>
              <a:ext uri="{FF2B5EF4-FFF2-40B4-BE49-F238E27FC236}">
                <a16:creationId xmlns:a16="http://schemas.microsoft.com/office/drawing/2014/main" id="{E9056B9F-4813-0398-12EB-46156BC8D9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4128" y="1906757"/>
            <a:ext cx="4752529" cy="1200329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pt-BR" b="1" dirty="0">
                <a:solidFill>
                  <a:srgbClr val="000000"/>
                </a:solidFill>
                <a:latin typeface="Abadi Extra Light" panose="020B0204020104020204" pitchFamily="34" charset="0"/>
                <a:cs typeface="Times New Roman" pitchFamily="18" charset="0"/>
              </a:rPr>
              <a:t>Fórmula Estrutural</a:t>
            </a:r>
            <a:r>
              <a:rPr lang="pt-BR" dirty="0">
                <a:latin typeface="Abadi Extra Light" panose="020B0204020104020204" pitchFamily="34" charset="0"/>
                <a:cs typeface="Times New Roman" pitchFamily="18" charset="0"/>
              </a:rPr>
              <a:t>: </a:t>
            </a:r>
            <a:r>
              <a:rPr lang="pt-BR" dirty="0">
                <a:solidFill>
                  <a:srgbClr val="000000"/>
                </a:solidFill>
                <a:latin typeface="Abadi Extra Light" panose="020B0204020104020204" pitchFamily="34" charset="0"/>
                <a:cs typeface="Times New Roman" pitchFamily="18" charset="0"/>
              </a:rPr>
              <a:t>Fórmula mais utilizada do que a eletrônica. Os pares eletrônicos são representados por um traço. Indicam a ligação covalentes entre os átomos. 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A79F935-37B9-F488-6E88-6112CCB86E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195" y="3290888"/>
            <a:ext cx="2089150" cy="1597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8F04F4C-E907-D8FF-98FC-0774C23795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9870" y="4135526"/>
            <a:ext cx="3529012" cy="600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Freeform 7">
            <a:extLst>
              <a:ext uri="{FF2B5EF4-FFF2-40B4-BE49-F238E27FC236}">
                <a16:creationId xmlns:a16="http://schemas.microsoft.com/office/drawing/2014/main" id="{3E25BA81-A9B9-BF2A-12D4-09B7264C9EF5}"/>
              </a:ext>
            </a:extLst>
          </p:cNvPr>
          <p:cNvSpPr>
            <a:spLocks/>
          </p:cNvSpPr>
          <p:nvPr/>
        </p:nvSpPr>
        <p:spPr bwMode="auto">
          <a:xfrm>
            <a:off x="579691" y="4668238"/>
            <a:ext cx="503237" cy="515938"/>
          </a:xfrm>
          <a:custGeom>
            <a:avLst/>
            <a:gdLst>
              <a:gd name="T0" fmla="*/ 45 w 317"/>
              <a:gd name="T1" fmla="*/ 0 h 325"/>
              <a:gd name="T2" fmla="*/ 45 w 317"/>
              <a:gd name="T3" fmla="*/ 272 h 325"/>
              <a:gd name="T4" fmla="*/ 317 w 317"/>
              <a:gd name="T5" fmla="*/ 318 h 3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17" h="325">
                <a:moveTo>
                  <a:pt x="45" y="0"/>
                </a:moveTo>
                <a:cubicBezTo>
                  <a:pt x="22" y="109"/>
                  <a:pt x="0" y="219"/>
                  <a:pt x="45" y="272"/>
                </a:cubicBezTo>
                <a:cubicBezTo>
                  <a:pt x="90" y="325"/>
                  <a:pt x="264" y="310"/>
                  <a:pt x="317" y="318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8" name="Text Box 9">
            <a:extLst>
              <a:ext uri="{FF2B5EF4-FFF2-40B4-BE49-F238E27FC236}">
                <a16:creationId xmlns:a16="http://schemas.microsoft.com/office/drawing/2014/main" id="{FA42AF33-C10E-F80E-C074-61558E8D95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82928" y="4926207"/>
            <a:ext cx="316865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altLang="pt-BR" sz="2200" i="1" u="sng" dirty="0">
                <a:solidFill>
                  <a:srgbClr val="000000"/>
                </a:solidFill>
                <a:latin typeface="Book Antiqua" panose="02040602050305030304" pitchFamily="18" charset="0"/>
              </a:rPr>
              <a:t>Plana:</a:t>
            </a:r>
            <a:r>
              <a:rPr lang="pt-BR" altLang="pt-BR" sz="2200" i="1" dirty="0">
                <a:solidFill>
                  <a:srgbClr val="000000"/>
                </a:solidFill>
                <a:latin typeface="Book Antiqua" panose="02040602050305030304" pitchFamily="18" charset="0"/>
              </a:rPr>
              <a:t> aparece todas as ligações da molécula.</a:t>
            </a:r>
          </a:p>
        </p:txBody>
      </p:sp>
      <p:sp>
        <p:nvSpPr>
          <p:cNvPr id="9" name="Freeform 10">
            <a:extLst>
              <a:ext uri="{FF2B5EF4-FFF2-40B4-BE49-F238E27FC236}">
                <a16:creationId xmlns:a16="http://schemas.microsoft.com/office/drawing/2014/main" id="{670CB286-F99B-5081-A1FB-F7952A5CFD8C}"/>
              </a:ext>
            </a:extLst>
          </p:cNvPr>
          <p:cNvSpPr>
            <a:spLocks/>
          </p:cNvSpPr>
          <p:nvPr/>
        </p:nvSpPr>
        <p:spPr bwMode="auto">
          <a:xfrm>
            <a:off x="9056789" y="3913649"/>
            <a:ext cx="587375" cy="504825"/>
          </a:xfrm>
          <a:custGeom>
            <a:avLst/>
            <a:gdLst>
              <a:gd name="T0" fmla="*/ 53 w 370"/>
              <a:gd name="T1" fmla="*/ 0 h 318"/>
              <a:gd name="T2" fmla="*/ 53 w 370"/>
              <a:gd name="T3" fmla="*/ 273 h 318"/>
              <a:gd name="T4" fmla="*/ 370 w 370"/>
              <a:gd name="T5" fmla="*/ 273 h 3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70" h="318">
                <a:moveTo>
                  <a:pt x="53" y="0"/>
                </a:moveTo>
                <a:cubicBezTo>
                  <a:pt x="26" y="114"/>
                  <a:pt x="0" y="228"/>
                  <a:pt x="53" y="273"/>
                </a:cubicBezTo>
                <a:cubicBezTo>
                  <a:pt x="106" y="318"/>
                  <a:pt x="317" y="273"/>
                  <a:pt x="370" y="273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10" name="Text Box 12">
            <a:extLst>
              <a:ext uri="{FF2B5EF4-FFF2-40B4-BE49-F238E27FC236}">
                <a16:creationId xmlns:a16="http://schemas.microsoft.com/office/drawing/2014/main" id="{E400410B-641B-9990-5D01-D2F83A39AF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69002" y="5184176"/>
            <a:ext cx="3887787" cy="11079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altLang="pt-BR" sz="2200" i="1" u="sng" dirty="0">
                <a:solidFill>
                  <a:srgbClr val="000000"/>
                </a:solidFill>
                <a:latin typeface="Book Antiqua" panose="02040602050305030304" pitchFamily="18" charset="0"/>
              </a:rPr>
              <a:t>Condensada:</a:t>
            </a:r>
            <a:r>
              <a:rPr lang="pt-BR" altLang="pt-BR" sz="2200" i="1" dirty="0">
                <a:solidFill>
                  <a:srgbClr val="000000"/>
                </a:solidFill>
                <a:latin typeface="Book Antiqua" panose="02040602050305030304" pitchFamily="18" charset="0"/>
              </a:rPr>
              <a:t> só não aparece as ligações dos átomos de </a:t>
            </a:r>
            <a:r>
              <a:rPr lang="pt-BR" altLang="pt-BR" sz="2200" i="1" dirty="0" err="1">
                <a:solidFill>
                  <a:srgbClr val="000000"/>
                </a:solidFill>
                <a:latin typeface="Book Antiqua" panose="02040602050305030304" pitchFamily="18" charset="0"/>
              </a:rPr>
              <a:t>Hidrogênio,as</a:t>
            </a:r>
            <a:r>
              <a:rPr lang="pt-BR" altLang="pt-BR" sz="2200" i="1" dirty="0">
                <a:solidFill>
                  <a:srgbClr val="000000"/>
                </a:solidFill>
                <a:latin typeface="Book Antiqua" panose="02040602050305030304" pitchFamily="18" charset="0"/>
              </a:rPr>
              <a:t> demais aparecem.</a:t>
            </a:r>
            <a:r>
              <a:rPr lang="pt-BR" altLang="pt-BR" sz="2200" dirty="0"/>
              <a:t> </a:t>
            </a: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EB59431E-F865-F252-40CD-50EF5BB87255}"/>
              </a:ext>
            </a:extLst>
          </p:cNvPr>
          <p:cNvSpPr txBox="1"/>
          <p:nvPr/>
        </p:nvSpPr>
        <p:spPr>
          <a:xfrm>
            <a:off x="7865807" y="3270060"/>
            <a:ext cx="2969341" cy="369332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r>
              <a:rPr lang="pt-BR" altLang="pt-BR" i="1" dirty="0">
                <a:latin typeface="Book Antiqua" panose="02040602050305030304" pitchFamily="18" charset="0"/>
              </a:rPr>
              <a:t>Fórmula de Linhas ou Bastão.</a:t>
            </a:r>
            <a:endParaRPr lang="pt-BR" dirty="0"/>
          </a:p>
        </p:txBody>
      </p:sp>
      <p:sp>
        <p:nvSpPr>
          <p:cNvPr id="12" name="Freeform 10">
            <a:extLst>
              <a:ext uri="{FF2B5EF4-FFF2-40B4-BE49-F238E27FC236}">
                <a16:creationId xmlns:a16="http://schemas.microsoft.com/office/drawing/2014/main" id="{B31D3E40-A2A5-95FF-7E1E-8EA687837B3A}"/>
              </a:ext>
            </a:extLst>
          </p:cNvPr>
          <p:cNvSpPr>
            <a:spLocks/>
          </p:cNvSpPr>
          <p:nvPr/>
        </p:nvSpPr>
        <p:spPr bwMode="auto">
          <a:xfrm>
            <a:off x="4643285" y="5017540"/>
            <a:ext cx="587375" cy="504825"/>
          </a:xfrm>
          <a:custGeom>
            <a:avLst/>
            <a:gdLst>
              <a:gd name="T0" fmla="*/ 53 w 370"/>
              <a:gd name="T1" fmla="*/ 0 h 318"/>
              <a:gd name="T2" fmla="*/ 53 w 370"/>
              <a:gd name="T3" fmla="*/ 273 h 318"/>
              <a:gd name="T4" fmla="*/ 370 w 370"/>
              <a:gd name="T5" fmla="*/ 273 h 3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70" h="318">
                <a:moveTo>
                  <a:pt x="53" y="0"/>
                </a:moveTo>
                <a:cubicBezTo>
                  <a:pt x="26" y="114"/>
                  <a:pt x="0" y="228"/>
                  <a:pt x="53" y="273"/>
                </a:cubicBezTo>
                <a:cubicBezTo>
                  <a:pt x="106" y="318"/>
                  <a:pt x="317" y="273"/>
                  <a:pt x="370" y="273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pt-BR"/>
          </a:p>
        </p:txBody>
      </p:sp>
      <p:pic>
        <p:nvPicPr>
          <p:cNvPr id="13" name="Picture 4">
            <a:extLst>
              <a:ext uri="{FF2B5EF4-FFF2-40B4-BE49-F238E27FC236}">
                <a16:creationId xmlns:a16="http://schemas.microsoft.com/office/drawing/2014/main" id="{A56708C4-76DE-5722-7373-236E6869E5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3786" y="4083379"/>
            <a:ext cx="1832467" cy="704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8905453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 descr="Cadeias carbônicas: como são formadas? - Hexag Medicina">
            <a:extLst>
              <a:ext uri="{FF2B5EF4-FFF2-40B4-BE49-F238E27FC236}">
                <a16:creationId xmlns:a16="http://schemas.microsoft.com/office/drawing/2014/main" id="{56B283AE-8985-1ABE-9579-0CFBE1B37B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5573" y="900267"/>
            <a:ext cx="4996427" cy="1873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ítulo 1">
            <a:extLst>
              <a:ext uri="{FF2B5EF4-FFF2-40B4-BE49-F238E27FC236}">
                <a16:creationId xmlns:a16="http://schemas.microsoft.com/office/drawing/2014/main" id="{F975C49B-0812-93B6-4C2B-8A08ADE674E9}"/>
              </a:ext>
            </a:extLst>
          </p:cNvPr>
          <p:cNvSpPr txBox="1">
            <a:spLocks/>
          </p:cNvSpPr>
          <p:nvPr/>
        </p:nvSpPr>
        <p:spPr>
          <a:xfrm>
            <a:off x="454128" y="328767"/>
            <a:ext cx="7411679" cy="1143000"/>
          </a:xfrm>
          <a:prstGeom prst="rect">
            <a:avLst/>
          </a:prstGeom>
          <a:solidFill>
            <a:srgbClr val="EFE1EE"/>
          </a:solidFill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6000" b="1" dirty="0">
                <a:latin typeface="Agency FB" panose="020B0503020202020204" pitchFamily="34" charset="0"/>
              </a:rPr>
              <a:t>Fórmulas e representações </a:t>
            </a:r>
            <a:endParaRPr lang="pt-BR" sz="6000" dirty="0">
              <a:latin typeface="Agency FB" panose="020B0503020202020204" pitchFamily="34" charset="0"/>
            </a:endParaRPr>
          </a:p>
        </p:txBody>
      </p:sp>
      <p:sp>
        <p:nvSpPr>
          <p:cNvPr id="2" name="Rectangle 3">
            <a:extLst>
              <a:ext uri="{FF2B5EF4-FFF2-40B4-BE49-F238E27FC236}">
                <a16:creationId xmlns:a16="http://schemas.microsoft.com/office/drawing/2014/main" id="{E9056B9F-4813-0398-12EB-46156BC8D9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4128" y="1906757"/>
            <a:ext cx="4752529" cy="1200329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pt-BR" b="1" dirty="0">
                <a:solidFill>
                  <a:srgbClr val="000000"/>
                </a:solidFill>
                <a:latin typeface="Abadi Extra Light" panose="020B0204020104020204" pitchFamily="34" charset="0"/>
                <a:cs typeface="Times New Roman" pitchFamily="18" charset="0"/>
              </a:rPr>
              <a:t>Fórmula Estrutural</a:t>
            </a:r>
            <a:r>
              <a:rPr lang="pt-BR" dirty="0">
                <a:latin typeface="Abadi Extra Light" panose="020B0204020104020204" pitchFamily="34" charset="0"/>
                <a:cs typeface="Times New Roman" pitchFamily="18" charset="0"/>
              </a:rPr>
              <a:t>: </a:t>
            </a:r>
            <a:r>
              <a:rPr lang="pt-BR" dirty="0">
                <a:solidFill>
                  <a:srgbClr val="000000"/>
                </a:solidFill>
                <a:latin typeface="Abadi Extra Light" panose="020B0204020104020204" pitchFamily="34" charset="0"/>
                <a:cs typeface="Times New Roman" pitchFamily="18" charset="0"/>
              </a:rPr>
              <a:t>Fórmula mais utilizada do que a eletrônica. Os pares eletrônicos são representados por um traço. Indicam a ligação covalentes entre os átomos.  </a:t>
            </a:r>
          </a:p>
        </p:txBody>
      </p:sp>
      <p:pic>
        <p:nvPicPr>
          <p:cNvPr id="4" name="Espaço Reservado para Conteúdo 3">
            <a:extLst>
              <a:ext uri="{FF2B5EF4-FFF2-40B4-BE49-F238E27FC236}">
                <a16:creationId xmlns:a16="http://schemas.microsoft.com/office/drawing/2014/main" id="{32B51991-5EF8-BEC2-FF15-2D00FD25C5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6687" y="3786170"/>
            <a:ext cx="8319940" cy="2167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100016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 descr="Cadeias carbônicas: como são formadas? - Hexag Medicina">
            <a:extLst>
              <a:ext uri="{FF2B5EF4-FFF2-40B4-BE49-F238E27FC236}">
                <a16:creationId xmlns:a16="http://schemas.microsoft.com/office/drawing/2014/main" id="{56B283AE-8985-1ABE-9579-0CFBE1B37B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5573" y="900267"/>
            <a:ext cx="4996427" cy="1873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ítulo 1">
            <a:extLst>
              <a:ext uri="{FF2B5EF4-FFF2-40B4-BE49-F238E27FC236}">
                <a16:creationId xmlns:a16="http://schemas.microsoft.com/office/drawing/2014/main" id="{F975C49B-0812-93B6-4C2B-8A08ADE674E9}"/>
              </a:ext>
            </a:extLst>
          </p:cNvPr>
          <p:cNvSpPr txBox="1">
            <a:spLocks/>
          </p:cNvSpPr>
          <p:nvPr/>
        </p:nvSpPr>
        <p:spPr>
          <a:xfrm>
            <a:off x="454128" y="328767"/>
            <a:ext cx="7411679" cy="1143000"/>
          </a:xfrm>
          <a:prstGeom prst="rect">
            <a:avLst/>
          </a:prstGeom>
          <a:solidFill>
            <a:srgbClr val="EFE1EE"/>
          </a:solidFill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6000" b="1" dirty="0">
                <a:latin typeface="Agency FB" panose="020B0503020202020204" pitchFamily="34" charset="0"/>
              </a:rPr>
              <a:t>Fórmulas e representações </a:t>
            </a:r>
            <a:endParaRPr lang="pt-BR" sz="6000" dirty="0">
              <a:latin typeface="Agency FB" panose="020B0503020202020204" pitchFamily="34" charset="0"/>
            </a:endParaRPr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808D5F53-BE3D-D599-5DA9-F2409FB4D4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1174" y="3370244"/>
            <a:ext cx="4211960" cy="92333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pt-BR" b="1" dirty="0">
                <a:solidFill>
                  <a:srgbClr val="000000"/>
                </a:solidFill>
                <a:latin typeface="Abadi Extra Light" panose="020B0204020104020204" pitchFamily="34" charset="0"/>
                <a:cs typeface="Times New Roman" pitchFamily="18" charset="0"/>
              </a:rPr>
              <a:t>Fórmula Molecular</a:t>
            </a:r>
            <a:r>
              <a:rPr lang="pt-BR" dirty="0">
                <a:latin typeface="Abadi Extra Light" panose="020B0204020104020204" pitchFamily="34" charset="0"/>
                <a:cs typeface="Times New Roman" pitchFamily="18" charset="0"/>
              </a:rPr>
              <a:t>: </a:t>
            </a:r>
            <a:r>
              <a:rPr lang="pt-BR" dirty="0">
                <a:solidFill>
                  <a:srgbClr val="000000"/>
                </a:solidFill>
                <a:latin typeface="Abadi Extra Light" panose="020B0204020104020204" pitchFamily="34" charset="0"/>
                <a:cs typeface="Times New Roman" pitchFamily="18" charset="0"/>
              </a:rPr>
              <a:t>É uma representação mais simplificada da molécula. Indica os átomos e a sua quantidade na substância.</a:t>
            </a:r>
            <a:r>
              <a:rPr lang="pt-BR" dirty="0">
                <a:solidFill>
                  <a:srgbClr val="000000"/>
                </a:solidFill>
                <a:latin typeface="Abadi Extra Light" panose="020B0204020104020204" pitchFamily="34" charset="0"/>
                <a:cs typeface="Arial" pitchFamily="34" charset="0"/>
              </a:rPr>
              <a:t>  </a:t>
            </a:r>
          </a:p>
        </p:txBody>
      </p:sp>
      <p:pic>
        <p:nvPicPr>
          <p:cNvPr id="19458" name="Picture 2" descr="Fórmula Molecular E Estrutura Química Do Etanol Ilustração do Vetor -  Ilustração de molécula, estrutura: 255025027">
            <a:extLst>
              <a:ext uri="{FF2B5EF4-FFF2-40B4-BE49-F238E27FC236}">
                <a16:creationId xmlns:a16="http://schemas.microsoft.com/office/drawing/2014/main" id="{5BEC30A5-B1DF-EDDC-328F-D7700170B97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07" t="10897" r="8323" b="37392"/>
          <a:stretch/>
        </p:blipFill>
        <p:spPr bwMode="auto">
          <a:xfrm>
            <a:off x="6224981" y="3878399"/>
            <a:ext cx="5295845" cy="2364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50685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1764395" y="230838"/>
            <a:ext cx="9408545" cy="861774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1">
            <a:spAutoFit/>
          </a:bodyPr>
          <a:lstStyle/>
          <a:p>
            <a:r>
              <a:rPr lang="pt-BR" sz="5000" dirty="0">
                <a:latin typeface="Agency FB" panose="020B0503020202020204" pitchFamily="34" charset="0"/>
              </a:rPr>
              <a:t>Por que devemos estudar </a:t>
            </a:r>
            <a:r>
              <a:rPr lang="pt-BR" sz="5000" dirty="0">
                <a:solidFill>
                  <a:srgbClr val="FF0000"/>
                </a:solidFill>
                <a:latin typeface="Agency FB" panose="020B0503020202020204" pitchFamily="34" charset="0"/>
              </a:rPr>
              <a:t>Química Orgânica</a:t>
            </a:r>
            <a:r>
              <a:rPr lang="pt-BR" sz="5000" dirty="0">
                <a:latin typeface="Agency FB" panose="020B0503020202020204" pitchFamily="34" charset="0"/>
              </a:rPr>
              <a:t>? </a:t>
            </a:r>
          </a:p>
        </p:txBody>
      </p:sp>
      <p:pic>
        <p:nvPicPr>
          <p:cNvPr id="5" name="Picture 2" descr="http://3.bp.blogspot.com/-67YFq0Nly_k/VPjAlgprRGI/AAAAAAAAGZs/mFofkHD8VI4/s1600/porque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2220" y="3875652"/>
            <a:ext cx="3190875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Alcool%2070">
            <a:extLst>
              <a:ext uri="{FF2B5EF4-FFF2-40B4-BE49-F238E27FC236}">
                <a16:creationId xmlns:a16="http://schemas.microsoft.com/office/drawing/2014/main" id="{9CAC7B1C-87DF-9BA8-7936-FE61295B46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4B7ED7"/>
              </a:clrFrom>
              <a:clrTo>
                <a:srgbClr val="4B7ED7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42" b="90253" l="10000" r="90000">
                        <a14:foregroundMark x1="37353" y1="90253" x2="59118" y2="902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0779" y="2131493"/>
            <a:ext cx="1569661" cy="2595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5" descr="vin_galo_branco">
            <a:extLst>
              <a:ext uri="{FF2B5EF4-FFF2-40B4-BE49-F238E27FC236}">
                <a16:creationId xmlns:a16="http://schemas.microsoft.com/office/drawing/2014/main" id="{E396610E-63AB-B5B0-67F8-C47386A047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1170" y="2253046"/>
            <a:ext cx="1569660" cy="25978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 Box 6">
            <a:extLst>
              <a:ext uri="{FF2B5EF4-FFF2-40B4-BE49-F238E27FC236}">
                <a16:creationId xmlns:a16="http://schemas.microsoft.com/office/drawing/2014/main" id="{8012FA69-87C6-FD6A-E967-096F8FACF1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7003" y="4850857"/>
            <a:ext cx="3097212" cy="131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pt-BR" altLang="en-US" dirty="0"/>
              <a:t>Álcool Comum </a:t>
            </a:r>
          </a:p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pt-BR" altLang="en-US" dirty="0"/>
              <a:t>C</a:t>
            </a:r>
            <a:r>
              <a:rPr lang="pt-BR" altLang="en-US" sz="2000" dirty="0"/>
              <a:t>2</a:t>
            </a:r>
            <a:r>
              <a:rPr lang="pt-BR" altLang="en-US" dirty="0"/>
              <a:t>H</a:t>
            </a:r>
            <a:r>
              <a:rPr lang="pt-BR" altLang="en-US" sz="2000" dirty="0"/>
              <a:t>6</a:t>
            </a:r>
            <a:r>
              <a:rPr lang="pt-BR" altLang="en-US" dirty="0"/>
              <a:t>O</a:t>
            </a:r>
          </a:p>
        </p:txBody>
      </p:sp>
      <p:sp>
        <p:nvSpPr>
          <p:cNvPr id="15" name="Text Box 7">
            <a:extLst>
              <a:ext uri="{FF2B5EF4-FFF2-40B4-BE49-F238E27FC236}">
                <a16:creationId xmlns:a16="http://schemas.microsoft.com/office/drawing/2014/main" id="{71F9280A-38AC-516C-07E6-67D228D43C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54313" y="4850857"/>
            <a:ext cx="3097212" cy="131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pt-BR" altLang="en-US" dirty="0"/>
              <a:t>Vinagre</a:t>
            </a:r>
          </a:p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pt-BR" altLang="en-US" dirty="0"/>
              <a:t>C</a:t>
            </a:r>
            <a:r>
              <a:rPr lang="pt-BR" altLang="en-US" sz="2000" dirty="0"/>
              <a:t>2</a:t>
            </a:r>
            <a:r>
              <a:rPr lang="pt-BR" altLang="en-US" dirty="0"/>
              <a:t>H</a:t>
            </a:r>
            <a:r>
              <a:rPr lang="pt-BR" altLang="en-US" sz="2000" dirty="0"/>
              <a:t>4</a:t>
            </a:r>
            <a:r>
              <a:rPr lang="pt-BR" altLang="en-US" dirty="0"/>
              <a:t>O</a:t>
            </a:r>
            <a:r>
              <a:rPr lang="pt-BR" altLang="en-US" sz="2000" dirty="0"/>
              <a:t>2</a:t>
            </a:r>
          </a:p>
        </p:txBody>
      </p:sp>
      <p:sp>
        <p:nvSpPr>
          <p:cNvPr id="16" name="Retângulo 15">
            <a:extLst>
              <a:ext uri="{FF2B5EF4-FFF2-40B4-BE49-F238E27FC236}">
                <a16:creationId xmlns:a16="http://schemas.microsoft.com/office/drawing/2014/main" id="{5CBC292B-4ABC-62D5-AC3D-F8656CB2091F}"/>
              </a:ext>
            </a:extLst>
          </p:cNvPr>
          <p:cNvSpPr/>
          <p:nvPr/>
        </p:nvSpPr>
        <p:spPr>
          <a:xfrm>
            <a:off x="1926208" y="1184371"/>
            <a:ext cx="442798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Wingdings" pitchFamily="2" charset="2"/>
              <a:buChar char="q"/>
            </a:pPr>
            <a:r>
              <a:rPr lang="pt-BR" dirty="0">
                <a:latin typeface="Abadi Extra Light" panose="020B0204020104020204" pitchFamily="34" charset="0"/>
                <a:cs typeface="Times New Roman" pitchFamily="18" charset="0"/>
              </a:rPr>
              <a:t>Existem muitas substâncias orgânicas presentes em nosso dia a dia.</a:t>
            </a:r>
            <a:endParaRPr lang="pt-BR" dirty="0">
              <a:latin typeface="Abadi Extra Light" panose="020B02040201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075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 descr="Cadeias carbônicas: como são formadas? - Hexag Medicina">
            <a:extLst>
              <a:ext uri="{FF2B5EF4-FFF2-40B4-BE49-F238E27FC236}">
                <a16:creationId xmlns:a16="http://schemas.microsoft.com/office/drawing/2014/main" id="{56B283AE-8985-1ABE-9579-0CFBE1B37B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5573" y="900267"/>
            <a:ext cx="4996427" cy="1873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ítulo 1">
            <a:extLst>
              <a:ext uri="{FF2B5EF4-FFF2-40B4-BE49-F238E27FC236}">
                <a16:creationId xmlns:a16="http://schemas.microsoft.com/office/drawing/2014/main" id="{F975C49B-0812-93B6-4C2B-8A08ADE674E9}"/>
              </a:ext>
            </a:extLst>
          </p:cNvPr>
          <p:cNvSpPr txBox="1">
            <a:spLocks/>
          </p:cNvSpPr>
          <p:nvPr/>
        </p:nvSpPr>
        <p:spPr>
          <a:xfrm>
            <a:off x="454128" y="328767"/>
            <a:ext cx="7411679" cy="1143000"/>
          </a:xfrm>
          <a:prstGeom prst="rect">
            <a:avLst/>
          </a:prstGeom>
          <a:solidFill>
            <a:srgbClr val="EFE1EE"/>
          </a:solidFill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6000" b="1" dirty="0">
                <a:latin typeface="Agency FB" panose="020B0503020202020204" pitchFamily="34" charset="0"/>
              </a:rPr>
              <a:t>Fórmulas e representações </a:t>
            </a:r>
            <a:endParaRPr lang="pt-BR" sz="6000" dirty="0">
              <a:latin typeface="Agency FB" panose="020B0503020202020204" pitchFamily="34" charset="0"/>
            </a:endParaRPr>
          </a:p>
        </p:txBody>
      </p:sp>
      <p:sp>
        <p:nvSpPr>
          <p:cNvPr id="2" name="Rectangle 7">
            <a:extLst>
              <a:ext uri="{FF2B5EF4-FFF2-40B4-BE49-F238E27FC236}">
                <a16:creationId xmlns:a16="http://schemas.microsoft.com/office/drawing/2014/main" id="{B91AE3EA-585B-7A77-2484-AFA0C3EFC9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8141" y="3218015"/>
            <a:ext cx="4301073" cy="92333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pt-BR" b="1" dirty="0">
                <a:solidFill>
                  <a:srgbClr val="000000"/>
                </a:solidFill>
                <a:latin typeface="Abadi Extra Light" panose="020B0204020104020204" pitchFamily="34" charset="0"/>
                <a:cs typeface="Times New Roman" pitchFamily="18" charset="0"/>
              </a:rPr>
              <a:t>Fórmula Geométrica</a:t>
            </a:r>
            <a:r>
              <a:rPr lang="pt-BR" dirty="0">
                <a:latin typeface="Abadi Extra Light" panose="020B0204020104020204" pitchFamily="34" charset="0"/>
                <a:cs typeface="Times New Roman" pitchFamily="18" charset="0"/>
              </a:rPr>
              <a:t>: </a:t>
            </a:r>
            <a:r>
              <a:rPr lang="pt-BR" dirty="0">
                <a:solidFill>
                  <a:srgbClr val="000000"/>
                </a:solidFill>
                <a:latin typeface="Abadi Extra Light" panose="020B0204020104020204" pitchFamily="34" charset="0"/>
                <a:cs typeface="Times New Roman" pitchFamily="18" charset="0"/>
              </a:rPr>
              <a:t>Essas fórmulas indicam como poderia ser vista a molécula no espaço. Mostra os ângulos e as suas ligações.   </a:t>
            </a:r>
          </a:p>
        </p:txBody>
      </p:sp>
      <p:pic>
        <p:nvPicPr>
          <p:cNvPr id="20482" name="Picture 2" descr="Características dos compostos de carbono | Química orgânica | Química |  Educação">
            <a:extLst>
              <a:ext uri="{FF2B5EF4-FFF2-40B4-BE49-F238E27FC236}">
                <a16:creationId xmlns:a16="http://schemas.microsoft.com/office/drawing/2014/main" id="{755F72D7-5FC1-7DD9-D9FB-6193D0AF4B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4411" y="3566958"/>
            <a:ext cx="2857500" cy="2962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976304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 descr="Cadeias carbônicas: como são formadas? - Hexag Medicina">
            <a:extLst>
              <a:ext uri="{FF2B5EF4-FFF2-40B4-BE49-F238E27FC236}">
                <a16:creationId xmlns:a16="http://schemas.microsoft.com/office/drawing/2014/main" id="{56B283AE-8985-1ABE-9579-0CFBE1B37B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7418" y="2271253"/>
            <a:ext cx="4996427" cy="1873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ítulo 1">
            <a:extLst>
              <a:ext uri="{FF2B5EF4-FFF2-40B4-BE49-F238E27FC236}">
                <a16:creationId xmlns:a16="http://schemas.microsoft.com/office/drawing/2014/main" id="{F975C49B-0812-93B6-4C2B-8A08ADE674E9}"/>
              </a:ext>
            </a:extLst>
          </p:cNvPr>
          <p:cNvSpPr txBox="1">
            <a:spLocks/>
          </p:cNvSpPr>
          <p:nvPr/>
        </p:nvSpPr>
        <p:spPr>
          <a:xfrm>
            <a:off x="1170040" y="2492170"/>
            <a:ext cx="5329084" cy="1873660"/>
          </a:xfrm>
          <a:prstGeom prst="rect">
            <a:avLst/>
          </a:prstGeom>
          <a:solidFill>
            <a:srgbClr val="F3FC00"/>
          </a:solidFill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6000" b="1" dirty="0">
                <a:latin typeface="Agency FB" panose="020B0503020202020204" pitchFamily="34" charset="0"/>
              </a:rPr>
              <a:t>Classificação das cadeias carbônicas </a:t>
            </a:r>
            <a:endParaRPr lang="pt-BR" sz="6000" dirty="0">
              <a:latin typeface="Agency FB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637664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 descr="Cadeias carbônicas: como são formadas? - Hexag Medicina">
            <a:extLst>
              <a:ext uri="{FF2B5EF4-FFF2-40B4-BE49-F238E27FC236}">
                <a16:creationId xmlns:a16="http://schemas.microsoft.com/office/drawing/2014/main" id="{56B283AE-8985-1ABE-9579-0CFBE1B37B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8592" y="707924"/>
            <a:ext cx="4996427" cy="1873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ítulo 1">
            <a:extLst>
              <a:ext uri="{FF2B5EF4-FFF2-40B4-BE49-F238E27FC236}">
                <a16:creationId xmlns:a16="http://schemas.microsoft.com/office/drawing/2014/main" id="{F975C49B-0812-93B6-4C2B-8A08ADE674E9}"/>
              </a:ext>
            </a:extLst>
          </p:cNvPr>
          <p:cNvSpPr txBox="1">
            <a:spLocks/>
          </p:cNvSpPr>
          <p:nvPr/>
        </p:nvSpPr>
        <p:spPr>
          <a:xfrm>
            <a:off x="766916" y="584712"/>
            <a:ext cx="5329084" cy="1873660"/>
          </a:xfrm>
          <a:prstGeom prst="rect">
            <a:avLst/>
          </a:prstGeom>
          <a:solidFill>
            <a:srgbClr val="F3FC00"/>
          </a:solidFill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6000" b="1" dirty="0">
                <a:latin typeface="Agency FB" panose="020B0503020202020204" pitchFamily="34" charset="0"/>
              </a:rPr>
              <a:t>Classificação das cadeias carbônicas </a:t>
            </a:r>
            <a:endParaRPr lang="pt-BR" sz="6000" dirty="0">
              <a:latin typeface="Agency FB" panose="020B0503020202020204" pitchFamily="34" charset="0"/>
            </a:endParaRPr>
          </a:p>
        </p:txBody>
      </p:sp>
      <p:sp>
        <p:nvSpPr>
          <p:cNvPr id="2" name="TextBox 5">
            <a:extLst>
              <a:ext uri="{FF2B5EF4-FFF2-40B4-BE49-F238E27FC236}">
                <a16:creationId xmlns:a16="http://schemas.microsoft.com/office/drawing/2014/main" id="{29B4013B-5DF8-27F1-3171-103A18702E1D}"/>
              </a:ext>
            </a:extLst>
          </p:cNvPr>
          <p:cNvSpPr txBox="1"/>
          <p:nvPr/>
        </p:nvSpPr>
        <p:spPr>
          <a:xfrm>
            <a:off x="766916" y="3086921"/>
            <a:ext cx="8085254" cy="92333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marL="285750" indent="-285750" algn="just">
              <a:buFont typeface="Arial" pitchFamily="34" charset="0"/>
              <a:buChar char="•"/>
            </a:pPr>
            <a:r>
              <a:rPr lang="pt-B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badi Extra Light" panose="020B0204020104020204" pitchFamily="34" charset="0"/>
              </a:rPr>
              <a:t>Cadeia aberta, acíclica ou alifática:</a:t>
            </a:r>
          </a:p>
          <a:p>
            <a:pPr algn="just"/>
            <a:r>
              <a:rPr lang="pt-BR" b="1" dirty="0">
                <a:latin typeface="Abadi Extra Light" panose="020B0204020104020204" pitchFamily="34" charset="0"/>
              </a:rPr>
              <a:t>	</a:t>
            </a:r>
            <a:r>
              <a:rPr lang="pt-BR" dirty="0">
                <a:latin typeface="Abadi Extra Light" panose="020B0204020104020204" pitchFamily="34" charset="0"/>
              </a:rPr>
              <a:t>Uma cadeia aberta é aquela que possui pelo menos duas extremidades ou pontas, não há nenhum encadeamento, fechamento, ciclo ou anel nela. </a:t>
            </a:r>
          </a:p>
        </p:txBody>
      </p:sp>
      <p:pic>
        <p:nvPicPr>
          <p:cNvPr id="4" name="Picture 6">
            <a:extLst>
              <a:ext uri="{FF2B5EF4-FFF2-40B4-BE49-F238E27FC236}">
                <a16:creationId xmlns:a16="http://schemas.microsoft.com/office/drawing/2014/main" id="{A4BDE74B-BEC6-039F-9B33-C7FB0EA866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6784" y="4515589"/>
            <a:ext cx="4483100" cy="977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841601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 descr="Cadeias carbônicas: como são formadas? - Hexag Medicina">
            <a:extLst>
              <a:ext uri="{FF2B5EF4-FFF2-40B4-BE49-F238E27FC236}">
                <a16:creationId xmlns:a16="http://schemas.microsoft.com/office/drawing/2014/main" id="{56B283AE-8985-1ABE-9579-0CFBE1B37B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8592" y="707924"/>
            <a:ext cx="4996427" cy="1873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ítulo 1">
            <a:extLst>
              <a:ext uri="{FF2B5EF4-FFF2-40B4-BE49-F238E27FC236}">
                <a16:creationId xmlns:a16="http://schemas.microsoft.com/office/drawing/2014/main" id="{F975C49B-0812-93B6-4C2B-8A08ADE674E9}"/>
              </a:ext>
            </a:extLst>
          </p:cNvPr>
          <p:cNvSpPr txBox="1">
            <a:spLocks/>
          </p:cNvSpPr>
          <p:nvPr/>
        </p:nvSpPr>
        <p:spPr>
          <a:xfrm>
            <a:off x="766916" y="584712"/>
            <a:ext cx="5329084" cy="1873660"/>
          </a:xfrm>
          <a:prstGeom prst="rect">
            <a:avLst/>
          </a:prstGeom>
          <a:solidFill>
            <a:srgbClr val="F3FC00"/>
          </a:solidFill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6000" b="1" dirty="0">
                <a:latin typeface="Agency FB" panose="020B0503020202020204" pitchFamily="34" charset="0"/>
              </a:rPr>
              <a:t>Classificação das cadeias carbônicas </a:t>
            </a:r>
            <a:endParaRPr lang="pt-BR" sz="6000" dirty="0">
              <a:latin typeface="Agency FB" panose="020B0503020202020204" pitchFamily="34" charset="0"/>
            </a:endParaRPr>
          </a:p>
        </p:txBody>
      </p:sp>
      <p:sp>
        <p:nvSpPr>
          <p:cNvPr id="5" name="TextBox 7">
            <a:extLst>
              <a:ext uri="{FF2B5EF4-FFF2-40B4-BE49-F238E27FC236}">
                <a16:creationId xmlns:a16="http://schemas.microsoft.com/office/drawing/2014/main" id="{7164B8EE-FB7C-92A9-E46E-1621F84D0AEC}"/>
              </a:ext>
            </a:extLst>
          </p:cNvPr>
          <p:cNvSpPr txBox="1"/>
          <p:nvPr/>
        </p:nvSpPr>
        <p:spPr>
          <a:xfrm>
            <a:off x="766916" y="2822846"/>
            <a:ext cx="8085254" cy="923330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marL="285750" indent="-285750" algn="just">
              <a:buFont typeface="Arial" pitchFamily="34" charset="0"/>
              <a:buChar char="•"/>
            </a:pPr>
            <a:r>
              <a:rPr lang="pt-B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badi Extra Light" panose="020B0204020104020204" pitchFamily="34" charset="0"/>
              </a:rPr>
              <a:t>Cadeia fechada , cíclica ou alicíclicas:</a:t>
            </a:r>
          </a:p>
          <a:p>
            <a:pPr algn="just"/>
            <a:r>
              <a:rPr lang="pt-BR" b="1" dirty="0">
                <a:latin typeface="Abadi Extra Light" panose="020B0204020104020204" pitchFamily="34" charset="0"/>
              </a:rPr>
              <a:t>	</a:t>
            </a:r>
            <a:r>
              <a:rPr lang="pt-BR" dirty="0">
                <a:latin typeface="Abadi Extra Light" panose="020B0204020104020204" pitchFamily="34" charset="0"/>
              </a:rPr>
              <a:t>Não possui nenhuma extremidade ou ponta, seus átomos são unidos, fechando a cadeia e formando um encadeamento, ciclo, núcleo ou anel não aromático. </a:t>
            </a:r>
          </a:p>
        </p:txBody>
      </p:sp>
      <p:pic>
        <p:nvPicPr>
          <p:cNvPr id="6" name="Picture 8">
            <a:extLst>
              <a:ext uri="{FF2B5EF4-FFF2-40B4-BE49-F238E27FC236}">
                <a16:creationId xmlns:a16="http://schemas.microsoft.com/office/drawing/2014/main" id="{A4F553D6-B689-79C6-B6CD-46360A6511B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5550" y="4110650"/>
            <a:ext cx="4660900" cy="1541941"/>
          </a:xfrm>
          <a:prstGeom prst="rect">
            <a:avLst/>
          </a:prstGeom>
          <a:solidFill>
            <a:srgbClr val="92D050"/>
          </a:solidFill>
        </p:spPr>
      </p:pic>
    </p:spTree>
    <p:extLst>
      <p:ext uri="{BB962C8B-B14F-4D97-AF65-F5344CB8AC3E}">
        <p14:creationId xmlns:p14="http://schemas.microsoft.com/office/powerpoint/2010/main" val="283016701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 descr="Cadeias carbônicas: como são formadas? - Hexag Medicina">
            <a:extLst>
              <a:ext uri="{FF2B5EF4-FFF2-40B4-BE49-F238E27FC236}">
                <a16:creationId xmlns:a16="http://schemas.microsoft.com/office/drawing/2014/main" id="{56B283AE-8985-1ABE-9579-0CFBE1B37B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8592" y="707924"/>
            <a:ext cx="4996427" cy="1873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ítulo 1">
            <a:extLst>
              <a:ext uri="{FF2B5EF4-FFF2-40B4-BE49-F238E27FC236}">
                <a16:creationId xmlns:a16="http://schemas.microsoft.com/office/drawing/2014/main" id="{F975C49B-0812-93B6-4C2B-8A08ADE674E9}"/>
              </a:ext>
            </a:extLst>
          </p:cNvPr>
          <p:cNvSpPr txBox="1">
            <a:spLocks/>
          </p:cNvSpPr>
          <p:nvPr/>
        </p:nvSpPr>
        <p:spPr>
          <a:xfrm>
            <a:off x="766916" y="584712"/>
            <a:ext cx="5329084" cy="1873660"/>
          </a:xfrm>
          <a:prstGeom prst="rect">
            <a:avLst/>
          </a:prstGeom>
          <a:solidFill>
            <a:srgbClr val="F3FC00"/>
          </a:solidFill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6000" b="1" dirty="0">
                <a:latin typeface="Agency FB" panose="020B0503020202020204" pitchFamily="34" charset="0"/>
              </a:rPr>
              <a:t>Classificação das cadeias carbônicas </a:t>
            </a:r>
            <a:endParaRPr lang="pt-BR" sz="6000" dirty="0">
              <a:latin typeface="Agency FB" panose="020B0503020202020204" pitchFamily="34" charset="0"/>
            </a:endParaRPr>
          </a:p>
        </p:txBody>
      </p:sp>
      <p:sp>
        <p:nvSpPr>
          <p:cNvPr id="5" name="TextBox 7">
            <a:extLst>
              <a:ext uri="{FF2B5EF4-FFF2-40B4-BE49-F238E27FC236}">
                <a16:creationId xmlns:a16="http://schemas.microsoft.com/office/drawing/2014/main" id="{7164B8EE-FB7C-92A9-E46E-1621F84D0AEC}"/>
              </a:ext>
            </a:extLst>
          </p:cNvPr>
          <p:cNvSpPr txBox="1"/>
          <p:nvPr/>
        </p:nvSpPr>
        <p:spPr>
          <a:xfrm>
            <a:off x="766916" y="2822846"/>
            <a:ext cx="8085254" cy="923330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marL="285750" indent="-285750" algn="just">
              <a:buFont typeface="Arial" pitchFamily="34" charset="0"/>
              <a:buChar char="•"/>
            </a:pPr>
            <a:r>
              <a:rPr lang="pt-B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badi Extra Light" panose="020B0204020104020204" pitchFamily="34" charset="0"/>
              </a:rPr>
              <a:t>Cadeia fechada , cíclica ou alicíclicas:</a:t>
            </a:r>
          </a:p>
          <a:p>
            <a:pPr algn="just"/>
            <a:r>
              <a:rPr lang="pt-BR" b="1" dirty="0">
                <a:latin typeface="Abadi Extra Light" panose="020B0204020104020204" pitchFamily="34" charset="0"/>
              </a:rPr>
              <a:t>	</a:t>
            </a:r>
            <a:r>
              <a:rPr lang="pt-BR" dirty="0">
                <a:latin typeface="Abadi Extra Light" panose="020B0204020104020204" pitchFamily="34" charset="0"/>
              </a:rPr>
              <a:t>Não possui nenhuma extremidade ou ponta, seus átomos são unidos, fechando a cadeia e formando um encadeamento, ciclo, núcleo ou anel não aromático. </a:t>
            </a:r>
          </a:p>
        </p:txBody>
      </p:sp>
      <p:pic>
        <p:nvPicPr>
          <p:cNvPr id="6" name="Picture 8">
            <a:extLst>
              <a:ext uri="{FF2B5EF4-FFF2-40B4-BE49-F238E27FC236}">
                <a16:creationId xmlns:a16="http://schemas.microsoft.com/office/drawing/2014/main" id="{A4F553D6-B689-79C6-B6CD-46360A6511B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916" y="4110650"/>
            <a:ext cx="4660900" cy="1541941"/>
          </a:xfrm>
          <a:prstGeom prst="rect">
            <a:avLst/>
          </a:prstGeom>
          <a:solidFill>
            <a:srgbClr val="92D050"/>
          </a:solidFill>
        </p:spPr>
      </p:pic>
      <p:sp>
        <p:nvSpPr>
          <p:cNvPr id="2" name="Retângulo 1">
            <a:extLst>
              <a:ext uri="{FF2B5EF4-FFF2-40B4-BE49-F238E27FC236}">
                <a16:creationId xmlns:a16="http://schemas.microsoft.com/office/drawing/2014/main" id="{D43D4ACA-3A64-9303-973B-A41B1B9218BA}"/>
              </a:ext>
            </a:extLst>
          </p:cNvPr>
          <p:cNvSpPr/>
          <p:nvPr/>
        </p:nvSpPr>
        <p:spPr>
          <a:xfrm>
            <a:off x="7230805" y="4187187"/>
            <a:ext cx="4572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buFont typeface="Wingdings" pitchFamily="2" charset="2"/>
              <a:buChar char="q"/>
            </a:pPr>
            <a:r>
              <a:rPr lang="pt-BR" dirty="0">
                <a:latin typeface="Abadi Extra Light" panose="020B0204020104020204" pitchFamily="34" charset="0"/>
                <a:cs typeface="Times New Roman" pitchFamily="18" charset="0"/>
              </a:rPr>
              <a:t> Apresentam seus átomos ligados entre si formando um ciclo figura geométrica ou anel. </a:t>
            </a:r>
          </a:p>
          <a:p>
            <a:pPr algn="just">
              <a:buFont typeface="Wingdings" pitchFamily="2" charset="2"/>
              <a:buChar char="q"/>
            </a:pPr>
            <a:endParaRPr lang="pt-BR" dirty="0">
              <a:latin typeface="Abadi Extra Light" panose="020B0204020104020204" pitchFamily="34" charset="0"/>
              <a:cs typeface="Times New Roman" pitchFamily="18" charset="0"/>
            </a:endParaRPr>
          </a:p>
          <a:p>
            <a:pPr algn="just">
              <a:buFont typeface="Wingdings" pitchFamily="2" charset="2"/>
              <a:buChar char="q"/>
            </a:pPr>
            <a:r>
              <a:rPr lang="pt-BR" dirty="0">
                <a:latin typeface="Abadi Extra Light" panose="020B0204020104020204" pitchFamily="34" charset="0"/>
                <a:cs typeface="Times New Roman" pitchFamily="18" charset="0"/>
              </a:rPr>
              <a:t> Podem ser classificadas quanto à presença de uma anel aromático ou não.</a:t>
            </a:r>
            <a:br>
              <a:rPr lang="pt-BR" dirty="0">
                <a:latin typeface="Abadi Extra Light" panose="020B0204020104020204" pitchFamily="34" charset="0"/>
                <a:cs typeface="Times New Roman" pitchFamily="18" charset="0"/>
              </a:rPr>
            </a:br>
            <a:endParaRPr lang="pt-BR" dirty="0">
              <a:latin typeface="Abadi Extra Light" panose="020B0204020104020204" pitchFamily="34" charset="0"/>
              <a:cs typeface="Times New Roman" pitchFamily="18" charset="0"/>
            </a:endParaRPr>
          </a:p>
          <a:p>
            <a:pPr algn="just"/>
            <a:r>
              <a:rPr lang="pt-BR" dirty="0">
                <a:latin typeface="Abadi Extra Light" panose="020B0204020104020204" pitchFamily="34" charset="0"/>
                <a:cs typeface="Times New Roman" pitchFamily="18" charset="0"/>
              </a:rPr>
              <a:t>- </a:t>
            </a:r>
            <a:r>
              <a:rPr lang="pt-BR" b="1" i="1" dirty="0" err="1">
                <a:solidFill>
                  <a:srgbClr val="FF0000"/>
                </a:solidFill>
                <a:latin typeface="Abadi Extra Light" panose="020B0204020104020204" pitchFamily="34" charset="0"/>
                <a:cs typeface="Times New Roman" pitchFamily="18" charset="0"/>
              </a:rPr>
              <a:t>alicíclica</a:t>
            </a:r>
            <a:r>
              <a:rPr lang="pt-BR" b="1" i="1" dirty="0">
                <a:solidFill>
                  <a:srgbClr val="FF0000"/>
                </a:solidFill>
                <a:latin typeface="Abadi Extra Light" panose="020B0204020104020204" pitchFamily="34" charset="0"/>
                <a:cs typeface="Times New Roman" pitchFamily="18" charset="0"/>
              </a:rPr>
              <a:t> ou não aromática</a:t>
            </a:r>
            <a:r>
              <a:rPr lang="pt-BR" dirty="0">
                <a:latin typeface="Abadi Extra Light" panose="020B0204020104020204" pitchFamily="34" charset="0"/>
                <a:cs typeface="Times New Roman" pitchFamily="18" charset="0"/>
              </a:rPr>
              <a:t> – são cadeias fechadas que não possuem o anel </a:t>
            </a:r>
            <a:r>
              <a:rPr lang="pt-BR" dirty="0" err="1">
                <a:latin typeface="Abadi Extra Light" panose="020B0204020104020204" pitchFamily="34" charset="0"/>
                <a:cs typeface="Times New Roman" pitchFamily="18" charset="0"/>
              </a:rPr>
              <a:t>bezênico</a:t>
            </a:r>
            <a:r>
              <a:rPr lang="pt-BR" dirty="0">
                <a:latin typeface="Abadi Extra Light" panose="020B0204020104020204" pitchFamily="34" charset="0"/>
                <a:cs typeface="Times New Roman" pitchFamily="18" charset="0"/>
              </a:rPr>
              <a:t>. </a:t>
            </a:r>
          </a:p>
        </p:txBody>
      </p:sp>
    </p:spTree>
    <p:extLst>
      <p:ext uri="{BB962C8B-B14F-4D97-AF65-F5344CB8AC3E}">
        <p14:creationId xmlns:p14="http://schemas.microsoft.com/office/powerpoint/2010/main" val="227970690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 descr="Cadeias carbônicas: como são formadas? - Hexag Medicina">
            <a:extLst>
              <a:ext uri="{FF2B5EF4-FFF2-40B4-BE49-F238E27FC236}">
                <a16:creationId xmlns:a16="http://schemas.microsoft.com/office/drawing/2014/main" id="{56B283AE-8985-1ABE-9579-0CFBE1B37B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8592" y="707924"/>
            <a:ext cx="4996427" cy="1873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ítulo 1">
            <a:extLst>
              <a:ext uri="{FF2B5EF4-FFF2-40B4-BE49-F238E27FC236}">
                <a16:creationId xmlns:a16="http://schemas.microsoft.com/office/drawing/2014/main" id="{F975C49B-0812-93B6-4C2B-8A08ADE674E9}"/>
              </a:ext>
            </a:extLst>
          </p:cNvPr>
          <p:cNvSpPr txBox="1">
            <a:spLocks/>
          </p:cNvSpPr>
          <p:nvPr/>
        </p:nvSpPr>
        <p:spPr>
          <a:xfrm>
            <a:off x="766916" y="584712"/>
            <a:ext cx="5329084" cy="1873660"/>
          </a:xfrm>
          <a:prstGeom prst="rect">
            <a:avLst/>
          </a:prstGeom>
          <a:solidFill>
            <a:srgbClr val="F3FC00"/>
          </a:solidFill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6000" b="1" dirty="0">
                <a:latin typeface="Agency FB" panose="020B0503020202020204" pitchFamily="34" charset="0"/>
              </a:rPr>
              <a:t>Classificação das cadeias carbônicas </a:t>
            </a:r>
            <a:endParaRPr lang="pt-BR" sz="6000" dirty="0">
              <a:latin typeface="Agency FB" panose="020B0503020202020204" pitchFamily="34" charset="0"/>
            </a:endParaRPr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D6ECA2BE-514E-3CFC-9773-D0E0E0138EB7}"/>
              </a:ext>
            </a:extLst>
          </p:cNvPr>
          <p:cNvSpPr/>
          <p:nvPr/>
        </p:nvSpPr>
        <p:spPr>
          <a:xfrm>
            <a:off x="766916" y="3667365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pt-BR" dirty="0">
                <a:latin typeface="Abadi Extra Light" panose="020B0204020104020204" pitchFamily="34" charset="0"/>
                <a:cs typeface="Times New Roman" pitchFamily="18" charset="0"/>
              </a:rPr>
              <a:t>- </a:t>
            </a:r>
            <a:r>
              <a:rPr lang="pt-BR" b="1" i="1" dirty="0">
                <a:solidFill>
                  <a:srgbClr val="FF0000"/>
                </a:solidFill>
                <a:latin typeface="Abadi Extra Light" panose="020B0204020104020204" pitchFamily="34" charset="0"/>
                <a:cs typeface="Times New Roman" pitchFamily="18" charset="0"/>
              </a:rPr>
              <a:t>Saturada</a:t>
            </a:r>
            <a:r>
              <a:rPr lang="pt-BR" b="1" dirty="0">
                <a:solidFill>
                  <a:srgbClr val="FF0000"/>
                </a:solidFill>
                <a:latin typeface="Abadi Extra Light" panose="020B0204020104020204" pitchFamily="34" charset="0"/>
                <a:cs typeface="Times New Roman" pitchFamily="18" charset="0"/>
              </a:rPr>
              <a:t>: </a:t>
            </a:r>
            <a:r>
              <a:rPr lang="pt-BR" dirty="0">
                <a:latin typeface="Abadi Extra Light" panose="020B0204020104020204" pitchFamily="34" charset="0"/>
                <a:cs typeface="Times New Roman" pitchFamily="18" charset="0"/>
              </a:rPr>
              <a:t>cadeia que possui apenas ligações simples entre os átomos.</a:t>
            </a:r>
          </a:p>
        </p:txBody>
      </p:sp>
      <p:pic>
        <p:nvPicPr>
          <p:cNvPr id="7" name="Picture 2" descr="Text Box:           |      |   – C – C –        |      |   – C – C –        |      |">
            <a:extLst>
              <a:ext uri="{FF2B5EF4-FFF2-40B4-BE49-F238E27FC236}">
                <a16:creationId xmlns:a16="http://schemas.microsoft.com/office/drawing/2014/main" id="{5C56D006-35DD-368A-AA97-0A2687050C7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46" t="13969" r="35077" b="20400"/>
          <a:stretch/>
        </p:blipFill>
        <p:spPr bwMode="auto">
          <a:xfrm>
            <a:off x="2662008" y="4422329"/>
            <a:ext cx="781815" cy="937707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tângulo 7">
            <a:extLst>
              <a:ext uri="{FF2B5EF4-FFF2-40B4-BE49-F238E27FC236}">
                <a16:creationId xmlns:a16="http://schemas.microsoft.com/office/drawing/2014/main" id="{A7C39655-558E-A3FF-6FDC-E6DDDAF29FC2}"/>
              </a:ext>
            </a:extLst>
          </p:cNvPr>
          <p:cNvSpPr/>
          <p:nvPr/>
        </p:nvSpPr>
        <p:spPr>
          <a:xfrm>
            <a:off x="6862916" y="3990530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pt-BR" dirty="0">
                <a:latin typeface="Abadi Extra Light" panose="020B0204020104020204" pitchFamily="34" charset="0"/>
                <a:cs typeface="Times New Roman" pitchFamily="18" charset="0"/>
              </a:rPr>
              <a:t>- </a:t>
            </a:r>
            <a:r>
              <a:rPr lang="pt-BR" b="1" i="1" dirty="0">
                <a:solidFill>
                  <a:srgbClr val="FF0000"/>
                </a:solidFill>
                <a:latin typeface="Abadi Extra Light" panose="020B0204020104020204" pitchFamily="34" charset="0"/>
                <a:cs typeface="Times New Roman" pitchFamily="18" charset="0"/>
              </a:rPr>
              <a:t>Insaturada</a:t>
            </a:r>
            <a:r>
              <a:rPr lang="pt-BR" b="1" dirty="0">
                <a:solidFill>
                  <a:srgbClr val="FF0000"/>
                </a:solidFill>
                <a:latin typeface="Abadi Extra Light" panose="020B0204020104020204" pitchFamily="34" charset="0"/>
                <a:cs typeface="Times New Roman" pitchFamily="18" charset="0"/>
              </a:rPr>
              <a:t>:</a:t>
            </a:r>
            <a:r>
              <a:rPr lang="pt-BR" dirty="0">
                <a:latin typeface="Abadi Extra Light" panose="020B0204020104020204" pitchFamily="34" charset="0"/>
                <a:cs typeface="Times New Roman" pitchFamily="18" charset="0"/>
              </a:rPr>
              <a:t> cadeia que possui uma dupla ligação entre carbonos.</a:t>
            </a:r>
          </a:p>
        </p:txBody>
      </p:sp>
      <p:pic>
        <p:nvPicPr>
          <p:cNvPr id="9" name="Picture 4" descr="Text Box:      |         – C – C –        |     ||   – C – C –                             |">
            <a:extLst>
              <a:ext uri="{FF2B5EF4-FFF2-40B4-BE49-F238E27FC236}">
                <a16:creationId xmlns:a16="http://schemas.microsoft.com/office/drawing/2014/main" id="{32AF779D-0A4F-E668-BBCE-E90D5272C13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10" r="40704" b="13664"/>
          <a:stretch/>
        </p:blipFill>
        <p:spPr bwMode="auto">
          <a:xfrm>
            <a:off x="9148916" y="4636861"/>
            <a:ext cx="859809" cy="1036158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CaixaDeTexto 10">
            <a:extLst>
              <a:ext uri="{FF2B5EF4-FFF2-40B4-BE49-F238E27FC236}">
                <a16:creationId xmlns:a16="http://schemas.microsoft.com/office/drawing/2014/main" id="{FBF4C7E6-718F-BCB8-AEBF-6F70CBF94D8D}"/>
              </a:ext>
            </a:extLst>
          </p:cNvPr>
          <p:cNvSpPr txBox="1"/>
          <p:nvPr/>
        </p:nvSpPr>
        <p:spPr>
          <a:xfrm>
            <a:off x="766916" y="2912401"/>
            <a:ext cx="6096000" cy="646331"/>
          </a:xfrm>
          <a:prstGeom prst="rect">
            <a:avLst/>
          </a:prstGeom>
          <a:solidFill>
            <a:srgbClr val="CEE9F0"/>
          </a:solidFill>
        </p:spPr>
        <p:txBody>
          <a:bodyPr wrap="square">
            <a:spAutoFit/>
          </a:bodyPr>
          <a:lstStyle/>
          <a:p>
            <a:pPr algn="just">
              <a:buFont typeface="Wingdings" pitchFamily="2" charset="2"/>
              <a:buChar char="q"/>
            </a:pPr>
            <a:r>
              <a:rPr lang="pt-BR" dirty="0">
                <a:latin typeface="Abadi Extra Light" panose="020B0204020104020204" pitchFamily="34" charset="0"/>
                <a:cs typeface="Times New Roman" pitchFamily="18" charset="0"/>
              </a:rPr>
              <a:t> As cadeias carbônicas fechadas ou </a:t>
            </a:r>
            <a:r>
              <a:rPr lang="pt-BR" dirty="0" err="1">
                <a:latin typeface="Abadi Extra Light" panose="020B0204020104020204" pitchFamily="34" charset="0"/>
                <a:cs typeface="Times New Roman" pitchFamily="18" charset="0"/>
              </a:rPr>
              <a:t>alicíclicas</a:t>
            </a:r>
            <a:r>
              <a:rPr lang="pt-BR" dirty="0">
                <a:latin typeface="Abadi Extra Light" panose="020B0204020104020204" pitchFamily="34" charset="0"/>
                <a:cs typeface="Times New Roman" pitchFamily="18" charset="0"/>
              </a:rPr>
              <a:t> podem ser classificadas de acordo com à saturação:</a:t>
            </a:r>
          </a:p>
        </p:txBody>
      </p:sp>
    </p:spTree>
    <p:extLst>
      <p:ext uri="{BB962C8B-B14F-4D97-AF65-F5344CB8AC3E}">
        <p14:creationId xmlns:p14="http://schemas.microsoft.com/office/powerpoint/2010/main" val="352991140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 descr="Cadeias carbônicas: como são formadas? - Hexag Medicina">
            <a:extLst>
              <a:ext uri="{FF2B5EF4-FFF2-40B4-BE49-F238E27FC236}">
                <a16:creationId xmlns:a16="http://schemas.microsoft.com/office/drawing/2014/main" id="{56B283AE-8985-1ABE-9579-0CFBE1B37B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8592" y="707924"/>
            <a:ext cx="4996427" cy="1873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ítulo 1">
            <a:extLst>
              <a:ext uri="{FF2B5EF4-FFF2-40B4-BE49-F238E27FC236}">
                <a16:creationId xmlns:a16="http://schemas.microsoft.com/office/drawing/2014/main" id="{F975C49B-0812-93B6-4C2B-8A08ADE674E9}"/>
              </a:ext>
            </a:extLst>
          </p:cNvPr>
          <p:cNvSpPr txBox="1">
            <a:spLocks/>
          </p:cNvSpPr>
          <p:nvPr/>
        </p:nvSpPr>
        <p:spPr>
          <a:xfrm>
            <a:off x="766916" y="584712"/>
            <a:ext cx="5329084" cy="1873660"/>
          </a:xfrm>
          <a:prstGeom prst="rect">
            <a:avLst/>
          </a:prstGeom>
          <a:solidFill>
            <a:srgbClr val="F3FC00"/>
          </a:solidFill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6000" b="1" dirty="0">
                <a:latin typeface="Agency FB" panose="020B0503020202020204" pitchFamily="34" charset="0"/>
              </a:rPr>
              <a:t>Classificação das cadeias carbônicas </a:t>
            </a:r>
            <a:endParaRPr lang="pt-BR" sz="6000" dirty="0">
              <a:latin typeface="Agency FB" panose="020B0503020202020204" pitchFamily="34" charset="0"/>
            </a:endParaRPr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4DE23376-63C7-A121-2480-E40B4066DE17}"/>
              </a:ext>
            </a:extLst>
          </p:cNvPr>
          <p:cNvSpPr/>
          <p:nvPr/>
        </p:nvSpPr>
        <p:spPr>
          <a:xfrm>
            <a:off x="581357" y="3660047"/>
            <a:ext cx="444891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dirty="0">
                <a:latin typeface="Abadi Extra Light" panose="020B0204020104020204" pitchFamily="34" charset="0"/>
                <a:cs typeface="Times New Roman" pitchFamily="18" charset="0"/>
              </a:rPr>
              <a:t>- </a:t>
            </a:r>
            <a:r>
              <a:rPr lang="pt-BR" b="1" i="1" dirty="0">
                <a:solidFill>
                  <a:srgbClr val="FF0000"/>
                </a:solidFill>
                <a:latin typeface="Abadi Extra Light" panose="020B0204020104020204" pitchFamily="34" charset="0"/>
                <a:cs typeface="Times New Roman" pitchFamily="18" charset="0"/>
              </a:rPr>
              <a:t>homogênea ou homocíclicas</a:t>
            </a:r>
            <a:r>
              <a:rPr lang="pt-BR" b="1" dirty="0">
                <a:solidFill>
                  <a:srgbClr val="FF0000"/>
                </a:solidFill>
                <a:latin typeface="Abadi Extra Light" panose="020B0204020104020204" pitchFamily="34" charset="0"/>
                <a:cs typeface="Times New Roman" pitchFamily="18" charset="0"/>
              </a:rPr>
              <a:t>:</a:t>
            </a:r>
            <a:r>
              <a:rPr lang="pt-BR" dirty="0">
                <a:latin typeface="Abadi Extra Light" panose="020B0204020104020204" pitchFamily="34" charset="0"/>
                <a:cs typeface="Times New Roman" pitchFamily="18" charset="0"/>
              </a:rPr>
              <a:t> possuem somente átomos de carbonos ligados entre si.</a:t>
            </a:r>
          </a:p>
        </p:txBody>
      </p:sp>
      <p:pic>
        <p:nvPicPr>
          <p:cNvPr id="2" name="Picture 6" descr="Text Box:      |      |   – C – C –        |      |   – C – C –                          |      |">
            <a:extLst>
              <a:ext uri="{FF2B5EF4-FFF2-40B4-BE49-F238E27FC236}">
                <a16:creationId xmlns:a16="http://schemas.microsoft.com/office/drawing/2014/main" id="{5E26AFEF-28BE-9D73-D4BB-9B7C870206D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19" r="34790" b="13870"/>
          <a:stretch/>
        </p:blipFill>
        <p:spPr bwMode="auto">
          <a:xfrm>
            <a:off x="2428993" y="4785691"/>
            <a:ext cx="753646" cy="87071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tângulo 4">
            <a:extLst>
              <a:ext uri="{FF2B5EF4-FFF2-40B4-BE49-F238E27FC236}">
                <a16:creationId xmlns:a16="http://schemas.microsoft.com/office/drawing/2014/main" id="{73D7990A-5EE4-8636-FFEA-1A52517C93D3}"/>
              </a:ext>
            </a:extLst>
          </p:cNvPr>
          <p:cNvSpPr/>
          <p:nvPr/>
        </p:nvSpPr>
        <p:spPr>
          <a:xfrm>
            <a:off x="6877239" y="3953251"/>
            <a:ext cx="421196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dirty="0">
                <a:latin typeface="Abadi Extra Light" panose="020B0204020104020204" pitchFamily="34" charset="0"/>
                <a:cs typeface="Times New Roman" pitchFamily="18" charset="0"/>
              </a:rPr>
              <a:t>- </a:t>
            </a:r>
            <a:r>
              <a:rPr lang="pt-BR" b="1" i="1" dirty="0">
                <a:solidFill>
                  <a:srgbClr val="FF0000"/>
                </a:solidFill>
                <a:latin typeface="Abadi Extra Light" panose="020B0204020104020204" pitchFamily="34" charset="0"/>
                <a:cs typeface="Times New Roman" pitchFamily="18" charset="0"/>
              </a:rPr>
              <a:t>heterogênea ou heterocíclica</a:t>
            </a:r>
            <a:r>
              <a:rPr lang="pt-BR" b="1" dirty="0">
                <a:solidFill>
                  <a:srgbClr val="FF0000"/>
                </a:solidFill>
                <a:latin typeface="Abadi Extra Light" panose="020B0204020104020204" pitchFamily="34" charset="0"/>
                <a:cs typeface="Times New Roman" pitchFamily="18" charset="0"/>
              </a:rPr>
              <a:t>: </a:t>
            </a:r>
            <a:r>
              <a:rPr lang="pt-BR" dirty="0">
                <a:latin typeface="Abadi Extra Light" panose="020B0204020104020204" pitchFamily="34" charset="0"/>
                <a:cs typeface="Times New Roman" pitchFamily="18" charset="0"/>
              </a:rPr>
              <a:t>possuem um </a:t>
            </a:r>
            <a:r>
              <a:rPr lang="pt-BR" dirty="0" err="1">
                <a:latin typeface="Abadi Extra Light" panose="020B0204020104020204" pitchFamily="34" charset="0"/>
                <a:cs typeface="Times New Roman" pitchFamily="18" charset="0"/>
              </a:rPr>
              <a:t>heteroátomos</a:t>
            </a:r>
            <a:r>
              <a:rPr lang="pt-BR" dirty="0">
                <a:latin typeface="Abadi Extra Light" panose="020B0204020104020204" pitchFamily="34" charset="0"/>
                <a:cs typeface="Times New Roman" pitchFamily="18" charset="0"/>
              </a:rPr>
              <a:t> entre átomos de carbono.</a:t>
            </a:r>
          </a:p>
        </p:txBody>
      </p:sp>
      <p:pic>
        <p:nvPicPr>
          <p:cNvPr id="10" name="Picture 8" descr="Text Box:      |      |   – C – C –       ||     ||   – C – C –                     \      /                         O">
            <a:extLst>
              <a:ext uri="{FF2B5EF4-FFF2-40B4-BE49-F238E27FC236}">
                <a16:creationId xmlns:a16="http://schemas.microsoft.com/office/drawing/2014/main" id="{12E38CD4-7A4D-5F04-35BE-3ECA13A88FA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76" r="30379" b="14865"/>
          <a:stretch/>
        </p:blipFill>
        <p:spPr bwMode="auto">
          <a:xfrm>
            <a:off x="8487188" y="5014791"/>
            <a:ext cx="992062" cy="1135285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CaixaDeTexto 14">
            <a:extLst>
              <a:ext uri="{FF2B5EF4-FFF2-40B4-BE49-F238E27FC236}">
                <a16:creationId xmlns:a16="http://schemas.microsoft.com/office/drawing/2014/main" id="{3F3334A9-6EC9-C2C8-496D-AD7438E73F13}"/>
              </a:ext>
            </a:extLst>
          </p:cNvPr>
          <p:cNvSpPr txBox="1"/>
          <p:nvPr/>
        </p:nvSpPr>
        <p:spPr>
          <a:xfrm>
            <a:off x="581357" y="2782669"/>
            <a:ext cx="6096000" cy="646331"/>
          </a:xfrm>
          <a:prstGeom prst="rect">
            <a:avLst/>
          </a:prstGeom>
          <a:solidFill>
            <a:srgbClr val="CEE9F0"/>
          </a:solidFill>
        </p:spPr>
        <p:txBody>
          <a:bodyPr wrap="square">
            <a:spAutoFit/>
          </a:bodyPr>
          <a:lstStyle/>
          <a:p>
            <a:pPr algn="just">
              <a:buFont typeface="Wingdings" pitchFamily="2" charset="2"/>
              <a:buChar char="q"/>
            </a:pPr>
            <a:r>
              <a:rPr lang="pt-BR" dirty="0">
                <a:latin typeface="Abadi Extra Light" panose="020B0204020104020204" pitchFamily="34" charset="0"/>
                <a:cs typeface="Times New Roman" pitchFamily="18" charset="0"/>
              </a:rPr>
              <a:t> Podem ser classificadas de acordo com a presença ou não de um </a:t>
            </a:r>
            <a:r>
              <a:rPr lang="pt-BR" dirty="0" err="1">
                <a:latin typeface="Abadi Extra Light" panose="020B0204020104020204" pitchFamily="34" charset="0"/>
                <a:cs typeface="Times New Roman" pitchFamily="18" charset="0"/>
              </a:rPr>
              <a:t>heteroátomo</a:t>
            </a:r>
            <a:r>
              <a:rPr lang="pt-BR" dirty="0">
                <a:latin typeface="Abadi Extra Light" panose="020B0204020104020204" pitchFamily="34" charset="0"/>
                <a:cs typeface="Times New Roman" pitchFamily="18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424037507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 descr="Cadeias carbônicas: como são formadas? - Hexag Medicina">
            <a:extLst>
              <a:ext uri="{FF2B5EF4-FFF2-40B4-BE49-F238E27FC236}">
                <a16:creationId xmlns:a16="http://schemas.microsoft.com/office/drawing/2014/main" id="{56B283AE-8985-1ABE-9579-0CFBE1B37B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8592" y="707924"/>
            <a:ext cx="4996427" cy="1873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ítulo 1">
            <a:extLst>
              <a:ext uri="{FF2B5EF4-FFF2-40B4-BE49-F238E27FC236}">
                <a16:creationId xmlns:a16="http://schemas.microsoft.com/office/drawing/2014/main" id="{F975C49B-0812-93B6-4C2B-8A08ADE674E9}"/>
              </a:ext>
            </a:extLst>
          </p:cNvPr>
          <p:cNvSpPr txBox="1">
            <a:spLocks/>
          </p:cNvSpPr>
          <p:nvPr/>
        </p:nvSpPr>
        <p:spPr>
          <a:xfrm>
            <a:off x="766916" y="584712"/>
            <a:ext cx="5329084" cy="1873660"/>
          </a:xfrm>
          <a:prstGeom prst="rect">
            <a:avLst/>
          </a:prstGeom>
          <a:solidFill>
            <a:srgbClr val="F3FC00"/>
          </a:solidFill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6000" b="1" dirty="0">
                <a:latin typeface="Agency FB" panose="020B0503020202020204" pitchFamily="34" charset="0"/>
              </a:rPr>
              <a:t>Classificação das cadeias carbônicas </a:t>
            </a:r>
            <a:endParaRPr lang="pt-BR" sz="6000" dirty="0">
              <a:latin typeface="Agency FB" panose="020B0503020202020204" pitchFamily="34" charset="0"/>
            </a:endParaRPr>
          </a:p>
        </p:txBody>
      </p:sp>
      <p:sp>
        <p:nvSpPr>
          <p:cNvPr id="2" name="TextBox 5">
            <a:extLst>
              <a:ext uri="{FF2B5EF4-FFF2-40B4-BE49-F238E27FC236}">
                <a16:creationId xmlns:a16="http://schemas.microsoft.com/office/drawing/2014/main" id="{8429EAF2-E02B-1C72-57F0-FD9EE55F19E1}"/>
              </a:ext>
            </a:extLst>
          </p:cNvPr>
          <p:cNvSpPr txBox="1"/>
          <p:nvPr/>
        </p:nvSpPr>
        <p:spPr>
          <a:xfrm>
            <a:off x="766916" y="4018426"/>
            <a:ext cx="8085254" cy="646331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pt-B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badi Extra Light" panose="020B0204020104020204" pitchFamily="34" charset="0"/>
              </a:rPr>
              <a:t>Cadeia mista:</a:t>
            </a:r>
          </a:p>
          <a:p>
            <a:r>
              <a:rPr lang="pt-BR" b="1" dirty="0">
                <a:latin typeface="Abadi Extra Light" panose="020B0204020104020204" pitchFamily="34" charset="0"/>
              </a:rPr>
              <a:t>	</a:t>
            </a:r>
            <a:r>
              <a:rPr lang="pt-BR" dirty="0">
                <a:latin typeface="Abadi Extra Light" panose="020B0204020104020204" pitchFamily="34" charset="0"/>
              </a:rPr>
              <a:t>Apresenta tanto uma parte da cadeia fechada quanto uma parte da aberta.</a:t>
            </a:r>
          </a:p>
        </p:txBody>
      </p:sp>
      <p:pic>
        <p:nvPicPr>
          <p:cNvPr id="4" name="Picture 6">
            <a:extLst>
              <a:ext uri="{FF2B5EF4-FFF2-40B4-BE49-F238E27FC236}">
                <a16:creationId xmlns:a16="http://schemas.microsoft.com/office/drawing/2014/main" id="{3EA40260-F984-42B0-E68C-A5E77ECF84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916" y="5066555"/>
            <a:ext cx="4785168" cy="1696009"/>
          </a:xfrm>
          <a:prstGeom prst="rect">
            <a:avLst/>
          </a:prstGeom>
        </p:spPr>
      </p:pic>
      <p:sp>
        <p:nvSpPr>
          <p:cNvPr id="7" name="TextBox 7">
            <a:extLst>
              <a:ext uri="{FF2B5EF4-FFF2-40B4-BE49-F238E27FC236}">
                <a16:creationId xmlns:a16="http://schemas.microsoft.com/office/drawing/2014/main" id="{BBD78FAE-0721-FC7F-2689-4D757EE34C64}"/>
              </a:ext>
            </a:extLst>
          </p:cNvPr>
          <p:cNvSpPr txBox="1"/>
          <p:nvPr/>
        </p:nvSpPr>
        <p:spPr>
          <a:xfrm>
            <a:off x="766916" y="2706383"/>
            <a:ext cx="7937379" cy="923330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pt-B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badi Extra Light" panose="020B0204020104020204" pitchFamily="34" charset="0"/>
              </a:rPr>
              <a:t>Cadeia normal, reta ou linear:</a:t>
            </a:r>
          </a:p>
          <a:p>
            <a:r>
              <a:rPr lang="pt-BR" b="1" dirty="0">
                <a:latin typeface="Abadi Extra Light" panose="020B0204020104020204" pitchFamily="34" charset="0"/>
              </a:rPr>
              <a:t>	</a:t>
            </a:r>
            <a:r>
              <a:rPr lang="pt-BR" dirty="0">
                <a:latin typeface="Abadi Extra Light" panose="020B0204020104020204" pitchFamily="34" charset="0"/>
              </a:rPr>
              <a:t>Ocorre quando só existem carbonos primários e secundários na cadeia. Estando em uma única sequência, geram apenas duas extremidades ou pontas. </a:t>
            </a:r>
          </a:p>
        </p:txBody>
      </p:sp>
      <p:pic>
        <p:nvPicPr>
          <p:cNvPr id="8" name="Picture 8">
            <a:extLst>
              <a:ext uri="{FF2B5EF4-FFF2-40B4-BE49-F238E27FC236}">
                <a16:creationId xmlns:a16="http://schemas.microsoft.com/office/drawing/2014/main" id="{C82D1EBF-812E-F835-26AA-25D8BB4E966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9705" y="5194479"/>
            <a:ext cx="4394200" cy="1440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176766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 descr="Cadeias carbônicas: como são formadas? - Hexag Medicina">
            <a:extLst>
              <a:ext uri="{FF2B5EF4-FFF2-40B4-BE49-F238E27FC236}">
                <a16:creationId xmlns:a16="http://schemas.microsoft.com/office/drawing/2014/main" id="{56B283AE-8985-1ABE-9579-0CFBE1B37B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8592" y="707924"/>
            <a:ext cx="4996427" cy="1873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ítulo 1">
            <a:extLst>
              <a:ext uri="{FF2B5EF4-FFF2-40B4-BE49-F238E27FC236}">
                <a16:creationId xmlns:a16="http://schemas.microsoft.com/office/drawing/2014/main" id="{F975C49B-0812-93B6-4C2B-8A08ADE674E9}"/>
              </a:ext>
            </a:extLst>
          </p:cNvPr>
          <p:cNvSpPr txBox="1">
            <a:spLocks/>
          </p:cNvSpPr>
          <p:nvPr/>
        </p:nvSpPr>
        <p:spPr>
          <a:xfrm>
            <a:off x="766916" y="584712"/>
            <a:ext cx="5329084" cy="1873660"/>
          </a:xfrm>
          <a:prstGeom prst="rect">
            <a:avLst/>
          </a:prstGeom>
          <a:solidFill>
            <a:srgbClr val="F3FC00"/>
          </a:solidFill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6000" b="1" dirty="0">
                <a:latin typeface="Agency FB" panose="020B0503020202020204" pitchFamily="34" charset="0"/>
              </a:rPr>
              <a:t>Classificação das cadeias carbônicas </a:t>
            </a:r>
            <a:endParaRPr lang="pt-BR" sz="6000" dirty="0">
              <a:latin typeface="Agency FB" panose="020B0503020202020204" pitchFamily="34" charset="0"/>
            </a:endParaRPr>
          </a:p>
        </p:txBody>
      </p:sp>
      <p:sp>
        <p:nvSpPr>
          <p:cNvPr id="5" name="TextBox 5">
            <a:extLst>
              <a:ext uri="{FF2B5EF4-FFF2-40B4-BE49-F238E27FC236}">
                <a16:creationId xmlns:a16="http://schemas.microsoft.com/office/drawing/2014/main" id="{DDFA4CEF-8528-924F-334C-51E0C589BBBC}"/>
              </a:ext>
            </a:extLst>
          </p:cNvPr>
          <p:cNvSpPr txBox="1"/>
          <p:nvPr/>
        </p:nvSpPr>
        <p:spPr>
          <a:xfrm>
            <a:off x="509022" y="2704796"/>
            <a:ext cx="8085254" cy="923330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pt-B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badi Extra Light" panose="020B0204020104020204" pitchFamily="34" charset="0"/>
              </a:rPr>
              <a:t>Cadeia ramificada:</a:t>
            </a:r>
          </a:p>
          <a:p>
            <a:r>
              <a:rPr lang="pt-BR" b="1" dirty="0">
                <a:latin typeface="Abadi Extra Light" panose="020B0204020104020204" pitchFamily="34" charset="0"/>
              </a:rPr>
              <a:t>	</a:t>
            </a:r>
            <a:r>
              <a:rPr lang="pt-BR" dirty="0">
                <a:latin typeface="Abadi Extra Light" panose="020B0204020104020204" pitchFamily="34" charset="0"/>
              </a:rPr>
              <a:t>São aquelas que possuem três ou mais extremidades, com carbonos terciários ou quaternários.</a:t>
            </a:r>
          </a:p>
        </p:txBody>
      </p:sp>
      <p:pic>
        <p:nvPicPr>
          <p:cNvPr id="6" name="Picture 6">
            <a:extLst>
              <a:ext uri="{FF2B5EF4-FFF2-40B4-BE49-F238E27FC236}">
                <a16:creationId xmlns:a16="http://schemas.microsoft.com/office/drawing/2014/main" id="{157FF1D4-C5C3-A16B-1910-83C9D0C74A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2024" y="3234900"/>
            <a:ext cx="2908300" cy="1651000"/>
          </a:xfrm>
          <a:prstGeom prst="rect">
            <a:avLst/>
          </a:prstGeom>
        </p:spPr>
      </p:pic>
      <p:sp>
        <p:nvSpPr>
          <p:cNvPr id="9" name="TextBox 7">
            <a:extLst>
              <a:ext uri="{FF2B5EF4-FFF2-40B4-BE49-F238E27FC236}">
                <a16:creationId xmlns:a16="http://schemas.microsoft.com/office/drawing/2014/main" id="{0A5DB594-12B7-5EAC-F256-469C79CDF0AC}"/>
              </a:ext>
            </a:extLst>
          </p:cNvPr>
          <p:cNvSpPr txBox="1"/>
          <p:nvPr/>
        </p:nvSpPr>
        <p:spPr>
          <a:xfrm>
            <a:off x="509022" y="4446729"/>
            <a:ext cx="8085254" cy="923330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marL="285750" indent="-285750" algn="just">
              <a:buFont typeface="Arial" pitchFamily="34" charset="0"/>
              <a:buChar char="•"/>
            </a:pPr>
            <a:r>
              <a:rPr lang="pt-B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badi Extra Light" panose="020B0204020104020204" pitchFamily="34" charset="0"/>
              </a:rPr>
              <a:t>Cadeia saturada:</a:t>
            </a:r>
          </a:p>
          <a:p>
            <a:pPr algn="just"/>
            <a:r>
              <a:rPr lang="pt-BR" b="1" dirty="0">
                <a:latin typeface="Abadi Extra Light" panose="020B0204020104020204" pitchFamily="34" charset="0"/>
              </a:rPr>
              <a:t>	</a:t>
            </a:r>
            <a:r>
              <a:rPr lang="pt-BR" dirty="0">
                <a:latin typeface="Abadi Extra Light" panose="020B0204020104020204" pitchFamily="34" charset="0"/>
              </a:rPr>
              <a:t>Classificação dada para aquelas cadeias que possuem somente ligações simples entre os carbonos. </a:t>
            </a:r>
          </a:p>
        </p:txBody>
      </p:sp>
      <p:pic>
        <p:nvPicPr>
          <p:cNvPr id="10" name="Picture 8">
            <a:extLst>
              <a:ext uri="{FF2B5EF4-FFF2-40B4-BE49-F238E27FC236}">
                <a16:creationId xmlns:a16="http://schemas.microsoft.com/office/drawing/2014/main" id="{AABC2430-AC33-0BF7-F37B-F581714E87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532" y="5822438"/>
            <a:ext cx="4737100" cy="901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802167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 descr="Cadeias carbônicas: como são formadas? - Hexag Medicina">
            <a:extLst>
              <a:ext uri="{FF2B5EF4-FFF2-40B4-BE49-F238E27FC236}">
                <a16:creationId xmlns:a16="http://schemas.microsoft.com/office/drawing/2014/main" id="{56B283AE-8985-1ABE-9579-0CFBE1B37B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8592" y="373627"/>
            <a:ext cx="4996427" cy="1873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ítulo 1">
            <a:extLst>
              <a:ext uri="{FF2B5EF4-FFF2-40B4-BE49-F238E27FC236}">
                <a16:creationId xmlns:a16="http://schemas.microsoft.com/office/drawing/2014/main" id="{F975C49B-0812-93B6-4C2B-8A08ADE674E9}"/>
              </a:ext>
            </a:extLst>
          </p:cNvPr>
          <p:cNvSpPr txBox="1">
            <a:spLocks/>
          </p:cNvSpPr>
          <p:nvPr/>
        </p:nvSpPr>
        <p:spPr>
          <a:xfrm>
            <a:off x="766916" y="584712"/>
            <a:ext cx="5329084" cy="1873660"/>
          </a:xfrm>
          <a:prstGeom prst="rect">
            <a:avLst/>
          </a:prstGeom>
          <a:solidFill>
            <a:srgbClr val="F3FC00"/>
          </a:solidFill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6000" b="1" dirty="0">
                <a:latin typeface="Agency FB" panose="020B0503020202020204" pitchFamily="34" charset="0"/>
              </a:rPr>
              <a:t>Classificação das cadeias carbônicas </a:t>
            </a:r>
            <a:endParaRPr lang="pt-BR" sz="6000" dirty="0">
              <a:latin typeface="Agency FB" panose="020B0503020202020204" pitchFamily="34" charset="0"/>
            </a:endParaRPr>
          </a:p>
        </p:txBody>
      </p:sp>
      <p:sp>
        <p:nvSpPr>
          <p:cNvPr id="2" name="TextBox 5">
            <a:extLst>
              <a:ext uri="{FF2B5EF4-FFF2-40B4-BE49-F238E27FC236}">
                <a16:creationId xmlns:a16="http://schemas.microsoft.com/office/drawing/2014/main" id="{7A896FB9-49CC-42EA-81C1-B9A9B243BD69}"/>
              </a:ext>
            </a:extLst>
          </p:cNvPr>
          <p:cNvSpPr txBox="1"/>
          <p:nvPr/>
        </p:nvSpPr>
        <p:spPr>
          <a:xfrm>
            <a:off x="766916" y="2691091"/>
            <a:ext cx="5329084" cy="923330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pt-B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badi Extra Light" panose="020B0204020104020204" pitchFamily="34" charset="0"/>
              </a:rPr>
              <a:t>Cadeia insaturada: </a:t>
            </a:r>
            <a:endParaRPr lang="pt-BR" b="1" dirty="0">
              <a:latin typeface="Abadi Extra Light" panose="020B0204020104020204" pitchFamily="34" charset="0"/>
            </a:endParaRPr>
          </a:p>
          <a:p>
            <a:r>
              <a:rPr lang="pt-BR" b="1" dirty="0">
                <a:latin typeface="Abadi Extra Light" panose="020B0204020104020204" pitchFamily="34" charset="0"/>
              </a:rPr>
              <a:t>	</a:t>
            </a:r>
            <a:r>
              <a:rPr lang="pt-BR" dirty="0">
                <a:latin typeface="Abadi Extra Light" panose="020B0204020104020204" pitchFamily="34" charset="0"/>
              </a:rPr>
              <a:t>Cadeias que possuem pelo menos uma ligação dupla ou tripla entre os carbonos. </a:t>
            </a:r>
          </a:p>
        </p:txBody>
      </p:sp>
      <p:pic>
        <p:nvPicPr>
          <p:cNvPr id="4" name="Picture 6">
            <a:extLst>
              <a:ext uri="{FF2B5EF4-FFF2-40B4-BE49-F238E27FC236}">
                <a16:creationId xmlns:a16="http://schemas.microsoft.com/office/drawing/2014/main" id="{1AD6B06E-B90C-14A4-C0F6-7081DC8E69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2940" y="2667577"/>
            <a:ext cx="4419600" cy="1460500"/>
          </a:xfrm>
          <a:prstGeom prst="rect">
            <a:avLst/>
          </a:prstGeom>
        </p:spPr>
      </p:pic>
      <p:sp>
        <p:nvSpPr>
          <p:cNvPr id="7" name="TextBox 8">
            <a:extLst>
              <a:ext uri="{FF2B5EF4-FFF2-40B4-BE49-F238E27FC236}">
                <a16:creationId xmlns:a16="http://schemas.microsoft.com/office/drawing/2014/main" id="{10B8E1CD-58D8-FE78-9741-4296FB0A7FCC}"/>
              </a:ext>
            </a:extLst>
          </p:cNvPr>
          <p:cNvSpPr txBox="1"/>
          <p:nvPr/>
        </p:nvSpPr>
        <p:spPr>
          <a:xfrm>
            <a:off x="344129" y="4865433"/>
            <a:ext cx="5751871" cy="1200329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pt-B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badi Extra Light" panose="020B0204020104020204" pitchFamily="34" charset="0"/>
              </a:rPr>
              <a:t>Cadeia homogênea:</a:t>
            </a:r>
          </a:p>
          <a:p>
            <a:r>
              <a:rPr lang="pt-BR" b="1" dirty="0">
                <a:latin typeface="Abadi Extra Light" panose="020B0204020104020204" pitchFamily="34" charset="0"/>
              </a:rPr>
              <a:t>	</a:t>
            </a:r>
            <a:r>
              <a:rPr lang="pt-BR" dirty="0">
                <a:latin typeface="Abadi Extra Light" panose="020B0204020104020204" pitchFamily="34" charset="0"/>
              </a:rPr>
              <a:t>São aquelas que não possuem nenhum heteroátomo entre os carbonos, ou seja, essas cadeias são constituídas somente por carbonos.</a:t>
            </a:r>
          </a:p>
        </p:txBody>
      </p:sp>
      <p:pic>
        <p:nvPicPr>
          <p:cNvPr id="8" name="Picture 9">
            <a:extLst>
              <a:ext uri="{FF2B5EF4-FFF2-40B4-BE49-F238E27FC236}">
                <a16:creationId xmlns:a16="http://schemas.microsoft.com/office/drawing/2014/main" id="{6AD1213C-F4F3-7DEA-2A3E-AB18552634F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8747" y="4976647"/>
            <a:ext cx="4419600" cy="977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511339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1764395" y="230838"/>
            <a:ext cx="9408545" cy="861774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1">
            <a:spAutoFit/>
          </a:bodyPr>
          <a:lstStyle/>
          <a:p>
            <a:r>
              <a:rPr lang="pt-BR" sz="5000" dirty="0">
                <a:latin typeface="Agency FB" panose="020B0503020202020204" pitchFamily="34" charset="0"/>
              </a:rPr>
              <a:t>Por que devemos estudar </a:t>
            </a:r>
            <a:r>
              <a:rPr lang="pt-BR" sz="5000" dirty="0">
                <a:solidFill>
                  <a:srgbClr val="FF0000"/>
                </a:solidFill>
                <a:latin typeface="Agency FB" panose="020B0503020202020204" pitchFamily="34" charset="0"/>
              </a:rPr>
              <a:t>Química Orgânica</a:t>
            </a:r>
            <a:r>
              <a:rPr lang="pt-BR" sz="5000" dirty="0">
                <a:latin typeface="Agency FB" panose="020B0503020202020204" pitchFamily="34" charset="0"/>
              </a:rPr>
              <a:t>? </a:t>
            </a:r>
          </a:p>
        </p:txBody>
      </p:sp>
      <p:pic>
        <p:nvPicPr>
          <p:cNvPr id="5" name="Picture 2" descr="http://3.bp.blogspot.com/-67YFq0Nly_k/VPjAlgprRGI/AAAAAAAAGZs/mFofkHD8VI4/s1600/porque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2220" y="3875652"/>
            <a:ext cx="3190875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87EF1C49-EFB4-76BC-296C-D1264C0C25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9060" y="987193"/>
            <a:ext cx="8503038" cy="3217059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ADCCB6F0-F904-F7D3-05CA-533CDD8396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9060" y="4300605"/>
            <a:ext cx="7542867" cy="2336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3735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 descr="Cadeias carbônicas: como são formadas? - Hexag Medicina">
            <a:extLst>
              <a:ext uri="{FF2B5EF4-FFF2-40B4-BE49-F238E27FC236}">
                <a16:creationId xmlns:a16="http://schemas.microsoft.com/office/drawing/2014/main" id="{56B283AE-8985-1ABE-9579-0CFBE1B37B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8268" y="265472"/>
            <a:ext cx="4996427" cy="1873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ítulo 1">
            <a:extLst>
              <a:ext uri="{FF2B5EF4-FFF2-40B4-BE49-F238E27FC236}">
                <a16:creationId xmlns:a16="http://schemas.microsoft.com/office/drawing/2014/main" id="{F975C49B-0812-93B6-4C2B-8A08ADE674E9}"/>
              </a:ext>
            </a:extLst>
          </p:cNvPr>
          <p:cNvSpPr txBox="1">
            <a:spLocks/>
          </p:cNvSpPr>
          <p:nvPr/>
        </p:nvSpPr>
        <p:spPr>
          <a:xfrm>
            <a:off x="766916" y="584712"/>
            <a:ext cx="5329084" cy="1873660"/>
          </a:xfrm>
          <a:prstGeom prst="rect">
            <a:avLst/>
          </a:prstGeom>
          <a:solidFill>
            <a:srgbClr val="F3FC00"/>
          </a:solidFill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6000" b="1" dirty="0">
                <a:latin typeface="Agency FB" panose="020B0503020202020204" pitchFamily="34" charset="0"/>
              </a:rPr>
              <a:t>Classificação das cadeias carbônicas </a:t>
            </a:r>
            <a:endParaRPr lang="pt-BR" sz="6000" dirty="0">
              <a:latin typeface="Agency FB" panose="020B0503020202020204" pitchFamily="34" charset="0"/>
            </a:endParaRPr>
          </a:p>
        </p:txBody>
      </p:sp>
      <p:sp>
        <p:nvSpPr>
          <p:cNvPr id="5" name="TextBox 5">
            <a:extLst>
              <a:ext uri="{FF2B5EF4-FFF2-40B4-BE49-F238E27FC236}">
                <a16:creationId xmlns:a16="http://schemas.microsoft.com/office/drawing/2014/main" id="{9149B4E2-302A-C084-998E-904EA0CEB5C0}"/>
              </a:ext>
            </a:extLst>
          </p:cNvPr>
          <p:cNvSpPr txBox="1"/>
          <p:nvPr/>
        </p:nvSpPr>
        <p:spPr>
          <a:xfrm>
            <a:off x="766916" y="2671627"/>
            <a:ext cx="5437239" cy="1200329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marL="285750" indent="-285750" algn="just">
              <a:buFont typeface="Arial" pitchFamily="34" charset="0"/>
              <a:buChar char="•"/>
            </a:pPr>
            <a:r>
              <a:rPr lang="pt-B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badi Extra Light" panose="020B0204020104020204" pitchFamily="34" charset="0"/>
              </a:rPr>
              <a:t>Cadeia heterogênea: </a:t>
            </a:r>
          </a:p>
          <a:p>
            <a:pPr algn="just"/>
            <a:r>
              <a:rPr lang="pt-BR" dirty="0">
                <a:latin typeface="Abadi Extra Light" panose="020B0204020104020204" pitchFamily="34" charset="0"/>
              </a:rPr>
              <a:t>	Nesse caso há algum heteroátomo entre os carbonos, que normalmente são o oxigênio (O), o nitrogênio (N), o fósforo (P) e o enxofre (S). </a:t>
            </a:r>
          </a:p>
        </p:txBody>
      </p:sp>
      <p:pic>
        <p:nvPicPr>
          <p:cNvPr id="6" name="Picture 6">
            <a:extLst>
              <a:ext uri="{FF2B5EF4-FFF2-40B4-BE49-F238E27FC236}">
                <a16:creationId xmlns:a16="http://schemas.microsoft.com/office/drawing/2014/main" id="{84C3197B-DF31-E7EC-DE1A-A3FE4808BE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6986" y="2890791"/>
            <a:ext cx="4445000" cy="762000"/>
          </a:xfrm>
          <a:prstGeom prst="rect">
            <a:avLst/>
          </a:prstGeom>
        </p:spPr>
      </p:pic>
      <p:sp>
        <p:nvSpPr>
          <p:cNvPr id="9" name="Rectangle 7">
            <a:extLst>
              <a:ext uri="{FF2B5EF4-FFF2-40B4-BE49-F238E27FC236}">
                <a16:creationId xmlns:a16="http://schemas.microsoft.com/office/drawing/2014/main" id="{FFD8EE88-7D94-9638-52A6-51CAA849A89B}"/>
              </a:ext>
            </a:extLst>
          </p:cNvPr>
          <p:cNvSpPr/>
          <p:nvPr/>
        </p:nvSpPr>
        <p:spPr>
          <a:xfrm>
            <a:off x="780585" y="4503615"/>
            <a:ext cx="5423570" cy="1200329"/>
          </a:xfrm>
          <a:prstGeom prst="rect">
            <a:avLst/>
          </a:prstGeom>
          <a:solidFill>
            <a:srgbClr val="92D050"/>
          </a:solidFill>
        </p:spPr>
        <p:txBody>
          <a:bodyPr wrap="square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pt-B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badi Extra Light" panose="020B0204020104020204" pitchFamily="34" charset="0"/>
              </a:rPr>
              <a:t>Cadeia aromática:</a:t>
            </a:r>
          </a:p>
          <a:p>
            <a:r>
              <a:rPr lang="pt-B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badi Extra Light" panose="020B0204020104020204" pitchFamily="34" charset="0"/>
              </a:rPr>
              <a:t>	</a:t>
            </a:r>
            <a:r>
              <a:rPr lang="pt-BR" dirty="0">
                <a:latin typeface="Abadi Extra Light" panose="020B0204020104020204" pitchFamily="34" charset="0"/>
              </a:rPr>
              <a:t>São as que apresentam em sua estrutura pelo menos um anel benzênico, também denominado anel aromático (C6H6).</a:t>
            </a:r>
            <a:endParaRPr lang="pt-BR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badi Extra Light" panose="020B0204020104020204" pitchFamily="34" charset="0"/>
            </a:endParaRPr>
          </a:p>
        </p:txBody>
      </p:sp>
      <p:pic>
        <p:nvPicPr>
          <p:cNvPr id="10" name="Picture 8">
            <a:extLst>
              <a:ext uri="{FF2B5EF4-FFF2-40B4-BE49-F238E27FC236}">
                <a16:creationId xmlns:a16="http://schemas.microsoft.com/office/drawing/2014/main" id="{0FAC5424-C5EB-346F-397C-4AEFA78A1DE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6986" y="4503615"/>
            <a:ext cx="4851400" cy="1104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417665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 descr="Cadeias carbônicas: como são formadas? - Hexag Medicina">
            <a:extLst>
              <a:ext uri="{FF2B5EF4-FFF2-40B4-BE49-F238E27FC236}">
                <a16:creationId xmlns:a16="http://schemas.microsoft.com/office/drawing/2014/main" id="{56B283AE-8985-1ABE-9579-0CFBE1B37B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8592" y="707924"/>
            <a:ext cx="4996427" cy="1873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ítulo 1">
            <a:extLst>
              <a:ext uri="{FF2B5EF4-FFF2-40B4-BE49-F238E27FC236}">
                <a16:creationId xmlns:a16="http://schemas.microsoft.com/office/drawing/2014/main" id="{F975C49B-0812-93B6-4C2B-8A08ADE674E9}"/>
              </a:ext>
            </a:extLst>
          </p:cNvPr>
          <p:cNvSpPr txBox="1">
            <a:spLocks/>
          </p:cNvSpPr>
          <p:nvPr/>
        </p:nvSpPr>
        <p:spPr>
          <a:xfrm>
            <a:off x="766916" y="584712"/>
            <a:ext cx="5329084" cy="1873660"/>
          </a:xfrm>
          <a:prstGeom prst="rect">
            <a:avLst/>
          </a:prstGeom>
          <a:solidFill>
            <a:srgbClr val="F3FC00"/>
          </a:solidFill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6000" b="1" dirty="0">
                <a:latin typeface="Agency FB" panose="020B0503020202020204" pitchFamily="34" charset="0"/>
              </a:rPr>
              <a:t>Classificação das cadeias carbônicas </a:t>
            </a:r>
            <a:endParaRPr lang="pt-BR" sz="6000" dirty="0">
              <a:latin typeface="Agency FB" panose="020B0503020202020204" pitchFamily="34" charset="0"/>
            </a:endParaRPr>
          </a:p>
        </p:txBody>
      </p:sp>
      <p:sp>
        <p:nvSpPr>
          <p:cNvPr id="2" name="TextBox 5">
            <a:extLst>
              <a:ext uri="{FF2B5EF4-FFF2-40B4-BE49-F238E27FC236}">
                <a16:creationId xmlns:a16="http://schemas.microsoft.com/office/drawing/2014/main" id="{12E05F9C-D135-083B-AA18-681B5AAC748A}"/>
              </a:ext>
            </a:extLst>
          </p:cNvPr>
          <p:cNvSpPr txBox="1"/>
          <p:nvPr/>
        </p:nvSpPr>
        <p:spPr>
          <a:xfrm>
            <a:off x="766916" y="2907823"/>
            <a:ext cx="8152840" cy="646331"/>
          </a:xfrm>
          <a:prstGeom prst="rect">
            <a:avLst/>
          </a:prstGeom>
          <a:solidFill>
            <a:srgbClr val="CEE9F0"/>
          </a:solidFill>
        </p:spPr>
        <p:txBody>
          <a:bodyPr wrap="square" rtlCol="0">
            <a:spAutoFit/>
          </a:bodyPr>
          <a:lstStyle/>
          <a:p>
            <a:pPr marL="285750" indent="-285750" algn="just">
              <a:buFont typeface="Arial" pitchFamily="34" charset="0"/>
              <a:buChar char="•"/>
            </a:pPr>
            <a:r>
              <a:rPr lang="pt-BR" dirty="0">
                <a:latin typeface="Abadi Extra Light" panose="020B0204020104020204" pitchFamily="34" charset="0"/>
              </a:rPr>
              <a:t>Também chamados de arenos, os Compostos Aromáticos são hidrocarbonetos que possuem um ou mais anéis benzênicos.</a:t>
            </a:r>
          </a:p>
        </p:txBody>
      </p:sp>
      <p:pic>
        <p:nvPicPr>
          <p:cNvPr id="4" name="Picture 6">
            <a:extLst>
              <a:ext uri="{FF2B5EF4-FFF2-40B4-BE49-F238E27FC236}">
                <a16:creationId xmlns:a16="http://schemas.microsoft.com/office/drawing/2014/main" id="{AE95ADE3-3E89-78D6-8179-6A1E42F7AB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4588" y="4181469"/>
            <a:ext cx="4097496" cy="1732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005992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 descr="Cadeias carbônicas: como são formadas? - Hexag Medicina">
            <a:extLst>
              <a:ext uri="{FF2B5EF4-FFF2-40B4-BE49-F238E27FC236}">
                <a16:creationId xmlns:a16="http://schemas.microsoft.com/office/drawing/2014/main" id="{56B283AE-8985-1ABE-9579-0CFBE1B37B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8592" y="707924"/>
            <a:ext cx="4996427" cy="1873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ítulo 1">
            <a:extLst>
              <a:ext uri="{FF2B5EF4-FFF2-40B4-BE49-F238E27FC236}">
                <a16:creationId xmlns:a16="http://schemas.microsoft.com/office/drawing/2014/main" id="{F975C49B-0812-93B6-4C2B-8A08ADE674E9}"/>
              </a:ext>
            </a:extLst>
          </p:cNvPr>
          <p:cNvSpPr txBox="1">
            <a:spLocks/>
          </p:cNvSpPr>
          <p:nvPr/>
        </p:nvSpPr>
        <p:spPr>
          <a:xfrm>
            <a:off x="766916" y="584712"/>
            <a:ext cx="5329084" cy="1873660"/>
          </a:xfrm>
          <a:prstGeom prst="rect">
            <a:avLst/>
          </a:prstGeom>
          <a:solidFill>
            <a:srgbClr val="F3FC00"/>
          </a:solidFill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6000" b="1" dirty="0">
                <a:latin typeface="Agency FB" panose="020B0503020202020204" pitchFamily="34" charset="0"/>
              </a:rPr>
              <a:t>Classificação das cadeias carbônicas </a:t>
            </a:r>
            <a:endParaRPr lang="pt-BR" sz="6000" dirty="0">
              <a:latin typeface="Agency FB" panose="020B0503020202020204" pitchFamily="34" charset="0"/>
            </a:endParaRPr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776DC12F-6AFC-B242-45AB-9823FADAFC5D}"/>
              </a:ext>
            </a:extLst>
          </p:cNvPr>
          <p:cNvSpPr/>
          <p:nvPr/>
        </p:nvSpPr>
        <p:spPr>
          <a:xfrm>
            <a:off x="766916" y="2967335"/>
            <a:ext cx="4464496" cy="646331"/>
          </a:xfrm>
          <a:prstGeom prst="rect">
            <a:avLst/>
          </a:prstGeom>
          <a:solidFill>
            <a:srgbClr val="CEE9F0"/>
          </a:solidFill>
        </p:spPr>
        <p:txBody>
          <a:bodyPr wrap="square">
            <a:spAutoFit/>
          </a:bodyPr>
          <a:lstStyle/>
          <a:p>
            <a:pPr algn="just"/>
            <a:r>
              <a:rPr lang="pt-BR" b="1" i="1" dirty="0">
                <a:solidFill>
                  <a:srgbClr val="FF0000"/>
                </a:solidFill>
                <a:latin typeface="Abadi Extra Light" panose="020B0204020104020204" pitchFamily="34" charset="0"/>
                <a:cs typeface="Times New Roman" pitchFamily="18" charset="0"/>
              </a:rPr>
              <a:t>aromática</a:t>
            </a:r>
            <a:r>
              <a:rPr lang="pt-BR" dirty="0">
                <a:latin typeface="Abadi Extra Light" panose="020B0204020104020204" pitchFamily="34" charset="0"/>
                <a:cs typeface="Times New Roman" pitchFamily="18" charset="0"/>
              </a:rPr>
              <a:t> – são cadeias fechadas que possuem o anel aromático. </a:t>
            </a:r>
          </a:p>
        </p:txBody>
      </p:sp>
      <p:pic>
        <p:nvPicPr>
          <p:cNvPr id="6" name="Picture 4" descr="http://www.soq.com.br/conteudos/em/introducaoquimicaorganica/index_clip_image039.jpg">
            <a:extLst>
              <a:ext uri="{FF2B5EF4-FFF2-40B4-BE49-F238E27FC236}">
                <a16:creationId xmlns:a16="http://schemas.microsoft.com/office/drawing/2014/main" id="{7F7C2FEE-7C86-2CCF-8E9B-B5C37926C9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392" y="4251548"/>
            <a:ext cx="1152525" cy="1076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http://www.soq.com.br/conteudos/em/introducaoquimicaorganica/index_clip_image037.jpg">
            <a:extLst>
              <a:ext uri="{FF2B5EF4-FFF2-40B4-BE49-F238E27FC236}">
                <a16:creationId xmlns:a16="http://schemas.microsoft.com/office/drawing/2014/main" id="{A026ABC4-3683-4F03-8DDE-CE8B41234D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6108" y="4089624"/>
            <a:ext cx="895350" cy="1238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8" descr="http://www.soq.com.br/conteudos/em/introducaoquimicaorganica/index_clip_image041.jpg">
            <a:extLst>
              <a:ext uri="{FF2B5EF4-FFF2-40B4-BE49-F238E27FC236}">
                <a16:creationId xmlns:a16="http://schemas.microsoft.com/office/drawing/2014/main" id="{01DE8369-32F7-E0A0-D63A-F537027D6B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2328" y="4251548"/>
            <a:ext cx="895350" cy="771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tângulo 8">
            <a:extLst>
              <a:ext uri="{FF2B5EF4-FFF2-40B4-BE49-F238E27FC236}">
                <a16:creationId xmlns:a16="http://schemas.microsoft.com/office/drawing/2014/main" id="{BFB62F61-517C-A1A2-12CD-130EB5C11A0B}"/>
              </a:ext>
            </a:extLst>
          </p:cNvPr>
          <p:cNvSpPr/>
          <p:nvPr/>
        </p:nvSpPr>
        <p:spPr>
          <a:xfrm>
            <a:off x="7104604" y="3122919"/>
            <a:ext cx="4320480" cy="1754326"/>
          </a:xfrm>
          <a:prstGeom prst="rect">
            <a:avLst/>
          </a:prstGeom>
          <a:solidFill>
            <a:srgbClr val="CEE9F0"/>
          </a:solidFill>
        </p:spPr>
        <p:txBody>
          <a:bodyPr wrap="square">
            <a:spAutoFit/>
          </a:bodyPr>
          <a:lstStyle/>
          <a:p>
            <a:pPr algn="just">
              <a:buFont typeface="Wingdings" pitchFamily="2" charset="2"/>
              <a:buChar char="q"/>
            </a:pPr>
            <a:r>
              <a:rPr lang="pt-BR" dirty="0">
                <a:latin typeface="Abadi Extra Light" panose="020B0204020104020204" pitchFamily="34" charset="0"/>
                <a:cs typeface="Times New Roman" pitchFamily="18" charset="0"/>
              </a:rPr>
              <a:t> As cadeias aromáticas podem ser classificadas de acordo com o número de anéis aromáticos:</a:t>
            </a:r>
          </a:p>
          <a:p>
            <a:pPr algn="just"/>
            <a:endParaRPr lang="pt-BR" dirty="0">
              <a:latin typeface="Abadi Extra Light" panose="020B0204020104020204" pitchFamily="34" charset="0"/>
              <a:cs typeface="Times New Roman" pitchFamily="18" charset="0"/>
            </a:endParaRPr>
          </a:p>
          <a:p>
            <a:pPr algn="just"/>
            <a:r>
              <a:rPr lang="pt-BR" dirty="0">
                <a:latin typeface="Abadi Extra Light" panose="020B0204020104020204" pitchFamily="34" charset="0"/>
                <a:cs typeface="Times New Roman" pitchFamily="18" charset="0"/>
              </a:rPr>
              <a:t>- </a:t>
            </a:r>
            <a:r>
              <a:rPr lang="pt-BR" b="1" i="1" dirty="0">
                <a:solidFill>
                  <a:srgbClr val="FF0000"/>
                </a:solidFill>
                <a:latin typeface="Abadi Extra Light" panose="020B0204020104020204" pitchFamily="34" charset="0"/>
                <a:cs typeface="Times New Roman" pitchFamily="18" charset="0"/>
              </a:rPr>
              <a:t>mononuclear</a:t>
            </a:r>
            <a:r>
              <a:rPr lang="pt-BR" dirty="0">
                <a:latin typeface="Abadi Extra Light" panose="020B0204020104020204" pitchFamily="34" charset="0"/>
                <a:cs typeface="Times New Roman" pitchFamily="18" charset="0"/>
              </a:rPr>
              <a:t>: quando possui apenas um núcleo (anel aromático)</a:t>
            </a:r>
          </a:p>
        </p:txBody>
      </p:sp>
      <p:pic>
        <p:nvPicPr>
          <p:cNvPr id="18" name="Picture 10" descr="http://www.soq.com.br/conteudos/em/introducaoquimicaorganica/index_clip_image043.gif">
            <a:extLst>
              <a:ext uri="{FF2B5EF4-FFF2-40B4-BE49-F238E27FC236}">
                <a16:creationId xmlns:a16="http://schemas.microsoft.com/office/drawing/2014/main" id="{723768D4-CB20-B88D-57B0-CBBB3B8487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9685" y="5327875"/>
            <a:ext cx="1666875" cy="750193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2" descr="http://www.soq.com.br/conteudos/em/introducaoquimicaorganica/index_clip_image042.jpg">
            <a:extLst>
              <a:ext uri="{FF2B5EF4-FFF2-40B4-BE49-F238E27FC236}">
                <a16:creationId xmlns:a16="http://schemas.microsoft.com/office/drawing/2014/main" id="{9C5D158D-349A-CB32-C1F7-5EFEA53C4C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0574" y="5322870"/>
            <a:ext cx="990600" cy="688429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25451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 descr="Cadeias carbônicas: como são formadas? - Hexag Medicina">
            <a:extLst>
              <a:ext uri="{FF2B5EF4-FFF2-40B4-BE49-F238E27FC236}">
                <a16:creationId xmlns:a16="http://schemas.microsoft.com/office/drawing/2014/main" id="{56B283AE-8985-1ABE-9579-0CFBE1B37B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8592" y="707924"/>
            <a:ext cx="4996427" cy="1873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ítulo 1">
            <a:extLst>
              <a:ext uri="{FF2B5EF4-FFF2-40B4-BE49-F238E27FC236}">
                <a16:creationId xmlns:a16="http://schemas.microsoft.com/office/drawing/2014/main" id="{F975C49B-0812-93B6-4C2B-8A08ADE674E9}"/>
              </a:ext>
            </a:extLst>
          </p:cNvPr>
          <p:cNvSpPr txBox="1">
            <a:spLocks/>
          </p:cNvSpPr>
          <p:nvPr/>
        </p:nvSpPr>
        <p:spPr>
          <a:xfrm>
            <a:off x="766916" y="584712"/>
            <a:ext cx="5329084" cy="1873660"/>
          </a:xfrm>
          <a:prstGeom prst="rect">
            <a:avLst/>
          </a:prstGeom>
          <a:solidFill>
            <a:srgbClr val="F3FC00"/>
          </a:solidFill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6000" b="1" dirty="0">
                <a:latin typeface="Agency FB" panose="020B0503020202020204" pitchFamily="34" charset="0"/>
              </a:rPr>
              <a:t>Classificação das cadeias carbônicas </a:t>
            </a:r>
            <a:endParaRPr lang="pt-BR" sz="6000" dirty="0">
              <a:latin typeface="Agency FB" panose="020B0503020202020204" pitchFamily="34" charset="0"/>
            </a:endParaRPr>
          </a:p>
        </p:txBody>
      </p:sp>
      <p:sp>
        <p:nvSpPr>
          <p:cNvPr id="12" name="Retângulo 11">
            <a:extLst>
              <a:ext uri="{FF2B5EF4-FFF2-40B4-BE49-F238E27FC236}">
                <a16:creationId xmlns:a16="http://schemas.microsoft.com/office/drawing/2014/main" id="{31469BBA-BAAA-AA8B-6A6F-CDFC50F23661}"/>
              </a:ext>
            </a:extLst>
          </p:cNvPr>
          <p:cNvSpPr/>
          <p:nvPr/>
        </p:nvSpPr>
        <p:spPr>
          <a:xfrm>
            <a:off x="738566" y="2858221"/>
            <a:ext cx="4248472" cy="646331"/>
          </a:xfrm>
          <a:prstGeom prst="rect">
            <a:avLst/>
          </a:prstGeom>
          <a:solidFill>
            <a:srgbClr val="CEE9F0"/>
          </a:solidFill>
        </p:spPr>
        <p:txBody>
          <a:bodyPr wrap="square">
            <a:spAutoFit/>
          </a:bodyPr>
          <a:lstStyle/>
          <a:p>
            <a:pPr algn="just"/>
            <a:r>
              <a:rPr lang="pt-BR" dirty="0">
                <a:latin typeface="Abadi Extra Light" panose="020B0204020104020204" pitchFamily="34" charset="0"/>
                <a:cs typeface="Times New Roman" pitchFamily="18" charset="0"/>
              </a:rPr>
              <a:t>- </a:t>
            </a:r>
            <a:r>
              <a:rPr lang="pt-BR" b="1" i="1" dirty="0" err="1">
                <a:solidFill>
                  <a:srgbClr val="FF0000"/>
                </a:solidFill>
                <a:latin typeface="Abadi Extra Light" panose="020B0204020104020204" pitchFamily="34" charset="0"/>
                <a:cs typeface="Times New Roman" pitchFamily="18" charset="0"/>
              </a:rPr>
              <a:t>polinuclear</a:t>
            </a:r>
            <a:r>
              <a:rPr lang="pt-BR" dirty="0">
                <a:latin typeface="Abadi Extra Light" panose="020B0204020104020204" pitchFamily="34" charset="0"/>
                <a:cs typeface="Times New Roman" pitchFamily="18" charset="0"/>
              </a:rPr>
              <a:t>: quando possui vários anéis aromáticos.</a:t>
            </a:r>
          </a:p>
        </p:txBody>
      </p:sp>
      <p:pic>
        <p:nvPicPr>
          <p:cNvPr id="13" name="Picture 14" descr="http://www.soq.com.br/conteudos/em/introducaoquimicaorganica/index_clip_image045.gif">
            <a:extLst>
              <a:ext uri="{FF2B5EF4-FFF2-40B4-BE49-F238E27FC236}">
                <a16:creationId xmlns:a16="http://schemas.microsoft.com/office/drawing/2014/main" id="{9D5C2BC2-EC4F-FDEF-E194-6A32CCD10C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7200" y="2898849"/>
            <a:ext cx="2105025" cy="619126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tângulo 13">
            <a:extLst>
              <a:ext uri="{FF2B5EF4-FFF2-40B4-BE49-F238E27FC236}">
                <a16:creationId xmlns:a16="http://schemas.microsoft.com/office/drawing/2014/main" id="{A907B3A8-9A97-95EB-83AB-952603E2BFA8}"/>
              </a:ext>
            </a:extLst>
          </p:cNvPr>
          <p:cNvSpPr/>
          <p:nvPr/>
        </p:nvSpPr>
        <p:spPr>
          <a:xfrm>
            <a:off x="738566" y="3753611"/>
            <a:ext cx="4427984" cy="1477328"/>
          </a:xfrm>
          <a:prstGeom prst="rect">
            <a:avLst/>
          </a:prstGeom>
          <a:solidFill>
            <a:srgbClr val="CEE9F0"/>
          </a:solidFill>
        </p:spPr>
        <p:txBody>
          <a:bodyPr wrap="square">
            <a:spAutoFit/>
          </a:bodyPr>
          <a:lstStyle/>
          <a:p>
            <a:pPr algn="just">
              <a:buFont typeface="Wingdings" pitchFamily="2" charset="2"/>
              <a:buChar char="q"/>
            </a:pPr>
            <a:r>
              <a:rPr lang="pt-BR" dirty="0">
                <a:latin typeface="Abadi Extra Light" panose="020B0204020104020204" pitchFamily="34" charset="0"/>
                <a:cs typeface="Times New Roman" pitchFamily="18" charset="0"/>
              </a:rPr>
              <a:t> Os aromáticos </a:t>
            </a:r>
            <a:r>
              <a:rPr lang="pt-BR" dirty="0" err="1">
                <a:latin typeface="Abadi Extra Light" panose="020B0204020104020204" pitchFamily="34" charset="0"/>
                <a:cs typeface="Times New Roman" pitchFamily="18" charset="0"/>
              </a:rPr>
              <a:t>polinucleares</a:t>
            </a:r>
            <a:r>
              <a:rPr lang="pt-BR" dirty="0">
                <a:latin typeface="Abadi Extra Light" panose="020B0204020104020204" pitchFamily="34" charset="0"/>
                <a:cs typeface="Times New Roman" pitchFamily="18" charset="0"/>
              </a:rPr>
              <a:t> podem ser classificados em:</a:t>
            </a:r>
          </a:p>
          <a:p>
            <a:pPr algn="just"/>
            <a:endParaRPr lang="pt-BR" dirty="0">
              <a:latin typeface="Abadi Extra Light" panose="020B0204020104020204" pitchFamily="34" charset="0"/>
              <a:cs typeface="Times New Roman" pitchFamily="18" charset="0"/>
            </a:endParaRPr>
          </a:p>
          <a:p>
            <a:pPr algn="just"/>
            <a:r>
              <a:rPr lang="pt-BR" dirty="0">
                <a:latin typeface="Abadi Extra Light" panose="020B0204020104020204" pitchFamily="34" charset="0"/>
                <a:cs typeface="Times New Roman" pitchFamily="18" charset="0"/>
              </a:rPr>
              <a:t>- </a:t>
            </a:r>
            <a:r>
              <a:rPr lang="pt-BR" b="1" i="1" dirty="0" err="1">
                <a:solidFill>
                  <a:srgbClr val="FF0000"/>
                </a:solidFill>
                <a:latin typeface="Abadi Extra Light" panose="020B0204020104020204" pitchFamily="34" charset="0"/>
                <a:cs typeface="Times New Roman" pitchFamily="18" charset="0"/>
              </a:rPr>
              <a:t>polinucleares</a:t>
            </a:r>
            <a:r>
              <a:rPr lang="pt-BR" b="1" i="1" dirty="0">
                <a:solidFill>
                  <a:srgbClr val="FF0000"/>
                </a:solidFill>
                <a:latin typeface="Abadi Extra Light" panose="020B0204020104020204" pitchFamily="34" charset="0"/>
                <a:cs typeface="Times New Roman" pitchFamily="18" charset="0"/>
              </a:rPr>
              <a:t> isolados</a:t>
            </a:r>
            <a:r>
              <a:rPr lang="pt-BR" dirty="0">
                <a:latin typeface="Abadi Extra Light" panose="020B0204020104020204" pitchFamily="34" charset="0"/>
                <a:cs typeface="Times New Roman" pitchFamily="18" charset="0"/>
              </a:rPr>
              <a:t>: quando os anéis não possuem átomo de carbono em comum.</a:t>
            </a:r>
          </a:p>
        </p:txBody>
      </p:sp>
      <p:pic>
        <p:nvPicPr>
          <p:cNvPr id="15" name="Picture 20" descr="http://www.soq.com.br/conteudos/em/introducaoquimicaorganica/index_clip_image047.jpg">
            <a:extLst>
              <a:ext uri="{FF2B5EF4-FFF2-40B4-BE49-F238E27FC236}">
                <a16:creationId xmlns:a16="http://schemas.microsoft.com/office/drawing/2014/main" id="{1BA37934-47C5-FFB3-C842-4C763D02C3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158" y="5479998"/>
            <a:ext cx="1638300" cy="822201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tângulo 15">
            <a:extLst>
              <a:ext uri="{FF2B5EF4-FFF2-40B4-BE49-F238E27FC236}">
                <a16:creationId xmlns:a16="http://schemas.microsoft.com/office/drawing/2014/main" id="{CB907272-A069-5359-77A2-39A234C01130}"/>
              </a:ext>
            </a:extLst>
          </p:cNvPr>
          <p:cNvSpPr/>
          <p:nvPr/>
        </p:nvSpPr>
        <p:spPr>
          <a:xfrm>
            <a:off x="6537305" y="4169109"/>
            <a:ext cx="4464496" cy="646331"/>
          </a:xfrm>
          <a:prstGeom prst="rect">
            <a:avLst/>
          </a:prstGeom>
          <a:solidFill>
            <a:srgbClr val="CEE9F0"/>
          </a:solidFill>
        </p:spPr>
        <p:txBody>
          <a:bodyPr wrap="square">
            <a:spAutoFit/>
          </a:bodyPr>
          <a:lstStyle/>
          <a:p>
            <a:pPr algn="just"/>
            <a:r>
              <a:rPr lang="pt-BR" i="1" dirty="0">
                <a:latin typeface="Abadi Extra Light" panose="020B0204020104020204" pitchFamily="34" charset="0"/>
                <a:cs typeface="Times New Roman" pitchFamily="18" charset="0"/>
              </a:rPr>
              <a:t>- </a:t>
            </a:r>
            <a:r>
              <a:rPr lang="pt-BR" b="1" i="1" dirty="0" err="1">
                <a:solidFill>
                  <a:srgbClr val="FF0000"/>
                </a:solidFill>
                <a:latin typeface="Abadi Extra Light" panose="020B0204020104020204" pitchFamily="34" charset="0"/>
                <a:cs typeface="Times New Roman" pitchFamily="18" charset="0"/>
              </a:rPr>
              <a:t>polinuclear</a:t>
            </a:r>
            <a:r>
              <a:rPr lang="pt-BR" b="1" i="1" dirty="0">
                <a:solidFill>
                  <a:srgbClr val="FF0000"/>
                </a:solidFill>
                <a:latin typeface="Abadi Extra Light" panose="020B0204020104020204" pitchFamily="34" charset="0"/>
                <a:cs typeface="Times New Roman" pitchFamily="18" charset="0"/>
              </a:rPr>
              <a:t> condensado</a:t>
            </a:r>
            <a:r>
              <a:rPr lang="pt-BR" i="1" dirty="0">
                <a:latin typeface="Abadi Extra Light" panose="020B0204020104020204" pitchFamily="34" charset="0"/>
                <a:cs typeface="Times New Roman" pitchFamily="18" charset="0"/>
              </a:rPr>
              <a:t>: </a:t>
            </a:r>
            <a:r>
              <a:rPr lang="pt-BR" dirty="0">
                <a:latin typeface="Abadi Extra Light" panose="020B0204020104020204" pitchFamily="34" charset="0"/>
                <a:cs typeface="Times New Roman" pitchFamily="18" charset="0"/>
              </a:rPr>
              <a:t>quando os anéis possuem átomos de carbono em comum. </a:t>
            </a:r>
          </a:p>
        </p:txBody>
      </p:sp>
      <p:pic>
        <p:nvPicPr>
          <p:cNvPr id="17" name="Picture 22" descr="http://www.soq.com.br/conteudos/em/introducaoquimicaorganica/index_clip_image049.jpg">
            <a:extLst>
              <a:ext uri="{FF2B5EF4-FFF2-40B4-BE49-F238E27FC236}">
                <a16:creationId xmlns:a16="http://schemas.microsoft.com/office/drawing/2014/main" id="{F8C6933C-21AA-C780-AB5D-77681ADDEC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0469" y="5122226"/>
            <a:ext cx="1200150" cy="768872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852027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 animBg="1"/>
      <p:bldP spid="16" grpId="0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8">
            <a:extLst>
              <a:ext uri="{FF2B5EF4-FFF2-40B4-BE49-F238E27FC236}">
                <a16:creationId xmlns:a16="http://schemas.microsoft.com/office/drawing/2014/main" id="{7B7CEE5A-2AF7-CF1C-B151-D2F7C3543EC7}"/>
              </a:ext>
            </a:extLst>
          </p:cNvPr>
          <p:cNvSpPr txBox="1"/>
          <p:nvPr/>
        </p:nvSpPr>
        <p:spPr>
          <a:xfrm>
            <a:off x="555555" y="4290668"/>
            <a:ext cx="2680580" cy="2308324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txBody>
          <a:bodyPr wrap="square" rtlCol="0">
            <a:spAutoFit/>
          </a:bodyPr>
          <a:lstStyle/>
          <a:p>
            <a:pPr marL="0" lvl="1"/>
            <a:r>
              <a:rPr lang="pt-BR" dirty="0">
                <a:latin typeface="Abadi Extra Light" panose="020B0204020104020204" pitchFamily="34" charset="0"/>
              </a:rPr>
              <a:t>3 duplas ligações = 6 elétrons π</a:t>
            </a:r>
            <a:br>
              <a:rPr lang="pt-BR" dirty="0">
                <a:latin typeface="Abadi Extra Light" panose="020B0204020104020204" pitchFamily="34" charset="0"/>
              </a:rPr>
            </a:br>
            <a:r>
              <a:rPr lang="pt-BR" dirty="0">
                <a:latin typeface="Abadi Extra Light" panose="020B0204020104020204" pitchFamily="34" charset="0"/>
              </a:rPr>
              <a:t>4n + 2 = 6</a:t>
            </a:r>
            <a:br>
              <a:rPr lang="pt-BR" dirty="0">
                <a:latin typeface="Abadi Extra Light" panose="020B0204020104020204" pitchFamily="34" charset="0"/>
              </a:rPr>
            </a:br>
            <a:r>
              <a:rPr lang="pt-BR" dirty="0">
                <a:latin typeface="Abadi Extra Light" panose="020B0204020104020204" pitchFamily="34" charset="0"/>
              </a:rPr>
              <a:t>n = 1</a:t>
            </a:r>
            <a:br>
              <a:rPr lang="pt-BR" dirty="0">
                <a:latin typeface="Abadi Extra Light" panose="020B0204020104020204" pitchFamily="34" charset="0"/>
              </a:rPr>
            </a:br>
            <a:br>
              <a:rPr lang="pt-BR" dirty="0">
                <a:latin typeface="Abadi Extra Light" panose="020B0204020104020204" pitchFamily="34" charset="0"/>
              </a:rPr>
            </a:br>
            <a:r>
              <a:rPr lang="pt-BR" dirty="0">
                <a:latin typeface="Abadi Extra Light" panose="020B0204020104020204" pitchFamily="34" charset="0"/>
              </a:rPr>
              <a:t>Como </a:t>
            </a:r>
            <a:r>
              <a:rPr lang="pt-B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badi Extra Light" panose="020B0204020104020204" pitchFamily="34" charset="0"/>
              </a:rPr>
              <a:t>n </a:t>
            </a:r>
            <a:r>
              <a:rPr lang="pt-BR" dirty="0">
                <a:latin typeface="Abadi Extra Light" panose="020B0204020104020204" pitchFamily="34" charset="0"/>
              </a:rPr>
              <a:t>é número inteiro, essa cadeia cíclica é aromática. </a:t>
            </a:r>
          </a:p>
        </p:txBody>
      </p:sp>
      <p:pic>
        <p:nvPicPr>
          <p:cNvPr id="1032" name="Picture 8" descr="Cadeias carbônicas: como são formadas? - Hexag Medicina">
            <a:extLst>
              <a:ext uri="{FF2B5EF4-FFF2-40B4-BE49-F238E27FC236}">
                <a16:creationId xmlns:a16="http://schemas.microsoft.com/office/drawing/2014/main" id="{56B283AE-8985-1ABE-9579-0CFBE1B37B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8592" y="707924"/>
            <a:ext cx="4996427" cy="1873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ítulo 1">
            <a:extLst>
              <a:ext uri="{FF2B5EF4-FFF2-40B4-BE49-F238E27FC236}">
                <a16:creationId xmlns:a16="http://schemas.microsoft.com/office/drawing/2014/main" id="{F975C49B-0812-93B6-4C2B-8A08ADE674E9}"/>
              </a:ext>
            </a:extLst>
          </p:cNvPr>
          <p:cNvSpPr txBox="1">
            <a:spLocks/>
          </p:cNvSpPr>
          <p:nvPr/>
        </p:nvSpPr>
        <p:spPr>
          <a:xfrm>
            <a:off x="766916" y="584712"/>
            <a:ext cx="5329084" cy="1873660"/>
          </a:xfrm>
          <a:prstGeom prst="rect">
            <a:avLst/>
          </a:prstGeom>
          <a:solidFill>
            <a:srgbClr val="F3FC00"/>
          </a:solidFill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6000" b="1" dirty="0">
                <a:latin typeface="Agency FB" panose="020B0503020202020204" pitchFamily="34" charset="0"/>
              </a:rPr>
              <a:t>Classificação das cadeias carbônicas </a:t>
            </a:r>
            <a:endParaRPr lang="pt-BR" sz="6000" dirty="0">
              <a:latin typeface="Agency FB" panose="020B0503020202020204" pitchFamily="34" charset="0"/>
            </a:endParaRPr>
          </a:p>
        </p:txBody>
      </p:sp>
      <p:sp>
        <p:nvSpPr>
          <p:cNvPr id="2" name="TextBox 5">
            <a:extLst>
              <a:ext uri="{FF2B5EF4-FFF2-40B4-BE49-F238E27FC236}">
                <a16:creationId xmlns:a16="http://schemas.microsoft.com/office/drawing/2014/main" id="{DA80335C-7D02-CB8C-79A6-07EE510E8733}"/>
              </a:ext>
            </a:extLst>
          </p:cNvPr>
          <p:cNvSpPr txBox="1"/>
          <p:nvPr/>
        </p:nvSpPr>
        <p:spPr>
          <a:xfrm>
            <a:off x="555555" y="2572786"/>
            <a:ext cx="8152840" cy="1508105"/>
          </a:xfrm>
          <a:prstGeom prst="rect">
            <a:avLst/>
          </a:prstGeom>
          <a:solidFill>
            <a:srgbClr val="CEE9F0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pt-BR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badi Extra Light" panose="020B0204020104020204" pitchFamily="34" charset="0"/>
              </a:rPr>
              <a:t>Condições de aromaticidade:</a:t>
            </a:r>
            <a:endParaRPr lang="pt-BR" sz="2000" dirty="0">
              <a:latin typeface="Abadi Extra Light" panose="020B0204020104020204" pitchFamily="34" charset="0"/>
            </a:endParaRPr>
          </a:p>
          <a:p>
            <a:pPr marL="800100" lvl="1" indent="-342900">
              <a:buFont typeface="Wingdings" pitchFamily="2" charset="2"/>
              <a:buChar char="ü"/>
            </a:pPr>
            <a:r>
              <a:rPr lang="pt-BR" dirty="0">
                <a:latin typeface="Abadi Extra Light" panose="020B0204020104020204" pitchFamily="34" charset="0"/>
              </a:rPr>
              <a:t>Ser uma molécula plana</a:t>
            </a:r>
          </a:p>
          <a:p>
            <a:pPr marL="800100" lvl="1" indent="-342900">
              <a:buFont typeface="Wingdings" pitchFamily="2" charset="2"/>
              <a:buChar char="ü"/>
            </a:pPr>
            <a:r>
              <a:rPr lang="pt-BR" dirty="0">
                <a:latin typeface="Abadi Extra Light" panose="020B0204020104020204" pitchFamily="34" charset="0"/>
              </a:rPr>
              <a:t>Ter duplas ligações conjugadas</a:t>
            </a:r>
          </a:p>
          <a:p>
            <a:pPr marL="800100" lvl="1" indent="-342900">
              <a:buFont typeface="Wingdings" pitchFamily="2" charset="2"/>
              <a:buChar char="ü"/>
            </a:pPr>
            <a:r>
              <a:rPr lang="pt-BR" dirty="0">
                <a:latin typeface="Abadi Extra Light" panose="020B0204020104020204" pitchFamily="34" charset="0"/>
              </a:rPr>
              <a:t>Respeitar a regra de Hückel que diz que o número de </a:t>
            </a:r>
            <a:r>
              <a:rPr lang="pt-B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badi Extra Light" panose="020B0204020104020204" pitchFamily="34" charset="0"/>
              </a:rPr>
              <a:t>elétrons </a:t>
            </a:r>
            <a:r>
              <a:rPr lang="el-G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π</a:t>
            </a:r>
            <a:r>
              <a:rPr lang="pt-B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badi Extra Light" panose="020B0204020104020204" pitchFamily="34" charset="0"/>
              </a:rPr>
              <a:t> </a:t>
            </a:r>
            <a:r>
              <a:rPr lang="pt-BR" dirty="0">
                <a:latin typeface="Abadi Extra Light" panose="020B0204020104020204" pitchFamily="34" charset="0"/>
              </a:rPr>
              <a:t>deve ser igual a expressão </a:t>
            </a:r>
            <a:r>
              <a:rPr lang="pt-B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badi Extra Light" panose="020B0204020104020204" pitchFamily="34" charset="0"/>
              </a:rPr>
              <a:t>4n + 2</a:t>
            </a:r>
            <a:r>
              <a:rPr lang="pt-BR" dirty="0">
                <a:latin typeface="Abadi Extra Light" panose="020B0204020104020204" pitchFamily="34" charset="0"/>
              </a:rPr>
              <a:t>, onde </a:t>
            </a:r>
            <a:r>
              <a:rPr lang="pt-B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badi Extra Light" panose="020B0204020104020204" pitchFamily="34" charset="0"/>
              </a:rPr>
              <a:t>n</a:t>
            </a:r>
            <a:r>
              <a:rPr lang="pt-BR" dirty="0">
                <a:latin typeface="Abadi Extra Light" panose="020B0204020104020204" pitchFamily="34" charset="0"/>
              </a:rPr>
              <a:t> deve ser inteiro. Exemplos:</a:t>
            </a:r>
          </a:p>
        </p:txBody>
      </p:sp>
      <p:pic>
        <p:nvPicPr>
          <p:cNvPr id="4" name="Picture 7">
            <a:extLst>
              <a:ext uri="{FF2B5EF4-FFF2-40B4-BE49-F238E27FC236}">
                <a16:creationId xmlns:a16="http://schemas.microsoft.com/office/drawing/2014/main" id="{51A0B401-E1EF-C711-7BB9-E1C96359D4E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1715" y="4661697"/>
            <a:ext cx="1152128" cy="979309"/>
          </a:xfrm>
          <a:prstGeom prst="rect">
            <a:avLst/>
          </a:prstGeom>
        </p:spPr>
      </p:pic>
      <p:sp>
        <p:nvSpPr>
          <p:cNvPr id="6" name="TextBox 9">
            <a:extLst>
              <a:ext uri="{FF2B5EF4-FFF2-40B4-BE49-F238E27FC236}">
                <a16:creationId xmlns:a16="http://schemas.microsoft.com/office/drawing/2014/main" id="{3ECB892B-6DFB-BA9E-9055-597488C079E5}"/>
              </a:ext>
            </a:extLst>
          </p:cNvPr>
          <p:cNvSpPr txBox="1"/>
          <p:nvPr/>
        </p:nvSpPr>
        <p:spPr>
          <a:xfrm>
            <a:off x="7798397" y="4495798"/>
            <a:ext cx="4078971" cy="2031325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txBody>
          <a:bodyPr wrap="square" rtlCol="0">
            <a:spAutoFit/>
          </a:bodyPr>
          <a:lstStyle/>
          <a:p>
            <a:r>
              <a:rPr lang="pt-BR" dirty="0">
                <a:latin typeface="Abadi Extra Light" panose="020B0204020104020204" pitchFamily="34" charset="0"/>
              </a:rPr>
              <a:t>2 duplas ligações = 4 elétrons π</a:t>
            </a:r>
            <a:br>
              <a:rPr lang="pt-BR" dirty="0">
                <a:latin typeface="Abadi Extra Light" panose="020B0204020104020204" pitchFamily="34" charset="0"/>
              </a:rPr>
            </a:br>
            <a:r>
              <a:rPr lang="pt-BR" dirty="0">
                <a:latin typeface="Abadi Extra Light" panose="020B0204020104020204" pitchFamily="34" charset="0"/>
              </a:rPr>
              <a:t>4n + 2 = 4 </a:t>
            </a:r>
            <a:br>
              <a:rPr lang="pt-BR" dirty="0">
                <a:latin typeface="Abadi Extra Light" panose="020B0204020104020204" pitchFamily="34" charset="0"/>
              </a:rPr>
            </a:br>
            <a:r>
              <a:rPr lang="pt-BR" dirty="0">
                <a:latin typeface="Abadi Extra Light" panose="020B0204020104020204" pitchFamily="34" charset="0"/>
              </a:rPr>
              <a:t>n = 0,5 </a:t>
            </a:r>
            <a:br>
              <a:rPr lang="pt-BR" dirty="0">
                <a:latin typeface="Abadi Extra Light" panose="020B0204020104020204" pitchFamily="34" charset="0"/>
              </a:rPr>
            </a:br>
            <a:br>
              <a:rPr lang="pt-BR" dirty="0">
                <a:latin typeface="Abadi Extra Light" panose="020B0204020104020204" pitchFamily="34" charset="0"/>
              </a:rPr>
            </a:br>
            <a:br>
              <a:rPr lang="pt-BR" dirty="0">
                <a:latin typeface="Abadi Extra Light" panose="020B0204020104020204" pitchFamily="34" charset="0"/>
              </a:rPr>
            </a:br>
            <a:r>
              <a:rPr lang="pt-BR" dirty="0">
                <a:latin typeface="Abadi Extra Light" panose="020B0204020104020204" pitchFamily="34" charset="0"/>
              </a:rPr>
              <a:t>Como </a:t>
            </a:r>
            <a:r>
              <a:rPr lang="pt-B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badi Extra Light" panose="020B0204020104020204" pitchFamily="34" charset="0"/>
              </a:rPr>
              <a:t>n </a:t>
            </a:r>
            <a:r>
              <a:rPr lang="pt-BR" dirty="0">
                <a:latin typeface="Abadi Extra Light" panose="020B0204020104020204" pitchFamily="34" charset="0"/>
              </a:rPr>
              <a:t>não é um número inteiro, essa cadeia cíclica não é aromática. </a:t>
            </a:r>
          </a:p>
        </p:txBody>
      </p:sp>
      <p:pic>
        <p:nvPicPr>
          <p:cNvPr id="7" name="Picture 17">
            <a:extLst>
              <a:ext uri="{FF2B5EF4-FFF2-40B4-BE49-F238E27FC236}">
                <a16:creationId xmlns:a16="http://schemas.microsoft.com/office/drawing/2014/main" id="{F28281F4-6F24-9963-5F5F-C61A2F6F14C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0821" y="4904745"/>
            <a:ext cx="1149464" cy="1042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29220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" grpId="0" animBg="1"/>
      <p:bldP spid="6" grpId="0" animBg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 descr="Cadeias carbônicas: como são formadas? - Hexag Medicina">
            <a:extLst>
              <a:ext uri="{FF2B5EF4-FFF2-40B4-BE49-F238E27FC236}">
                <a16:creationId xmlns:a16="http://schemas.microsoft.com/office/drawing/2014/main" id="{56B283AE-8985-1ABE-9579-0CFBE1B37B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8425" y="220918"/>
            <a:ext cx="4996427" cy="1873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ítulo 1">
            <a:extLst>
              <a:ext uri="{FF2B5EF4-FFF2-40B4-BE49-F238E27FC236}">
                <a16:creationId xmlns:a16="http://schemas.microsoft.com/office/drawing/2014/main" id="{F975C49B-0812-93B6-4C2B-8A08ADE674E9}"/>
              </a:ext>
            </a:extLst>
          </p:cNvPr>
          <p:cNvSpPr txBox="1">
            <a:spLocks/>
          </p:cNvSpPr>
          <p:nvPr/>
        </p:nvSpPr>
        <p:spPr>
          <a:xfrm>
            <a:off x="599613" y="220918"/>
            <a:ext cx="6868969" cy="890127"/>
          </a:xfrm>
          <a:prstGeom prst="rect">
            <a:avLst/>
          </a:prstGeom>
          <a:solidFill>
            <a:srgbClr val="F3FC00"/>
          </a:solidFill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4000" b="1" dirty="0">
                <a:latin typeface="Agency FB" panose="020B0503020202020204" pitchFamily="34" charset="0"/>
              </a:rPr>
              <a:t>Classificação das cadeias carbônicas </a:t>
            </a:r>
            <a:endParaRPr lang="pt-BR" sz="4000" dirty="0">
              <a:latin typeface="Agency FB" panose="020B0503020202020204" pitchFamily="34" charset="0"/>
            </a:endParaRPr>
          </a:p>
        </p:txBody>
      </p:sp>
      <p:sp>
        <p:nvSpPr>
          <p:cNvPr id="8" name="Rectangle 3">
            <a:extLst>
              <a:ext uri="{FF2B5EF4-FFF2-40B4-BE49-F238E27FC236}">
                <a16:creationId xmlns:a16="http://schemas.microsoft.com/office/drawing/2014/main" id="{87CBAAC8-6195-D320-0BCE-AA41FFEDEDC4}"/>
              </a:ext>
            </a:extLst>
          </p:cNvPr>
          <p:cNvSpPr txBox="1">
            <a:spLocks noChangeArrowheads="1"/>
          </p:cNvSpPr>
          <p:nvPr/>
        </p:nvSpPr>
        <p:spPr>
          <a:xfrm>
            <a:off x="766916" y="2783591"/>
            <a:ext cx="6868969" cy="367513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altLang="pt-BR" sz="1800" b="1" dirty="0">
                <a:latin typeface="Abadi Extra Light" panose="020B0204020104020204" pitchFamily="34" charset="0"/>
              </a:rPr>
              <a:t>Cadeia fechada com 6 átomos de carbono onde ocorre ligações duplas e simples se alternando. Esse fenômeno é chamado de </a:t>
            </a:r>
            <a:r>
              <a:rPr lang="pt-BR" altLang="pt-BR" sz="1800" b="1" dirty="0">
                <a:highlight>
                  <a:srgbClr val="FFFF00"/>
                </a:highlight>
                <a:latin typeface="Abadi Extra Light" panose="020B0204020104020204" pitchFamily="34" charset="0"/>
              </a:rPr>
              <a:t>ressonância.</a:t>
            </a:r>
          </a:p>
          <a:p>
            <a:pPr>
              <a:buFont typeface="Wingdings" panose="05000000000000000000" pitchFamily="2" charset="2"/>
              <a:buNone/>
            </a:pPr>
            <a:r>
              <a:rPr lang="pt-BR" altLang="pt-BR" sz="1800" u="sng" dirty="0">
                <a:latin typeface="Abadi Extra Light" panose="020B0204020104020204" pitchFamily="34" charset="0"/>
              </a:rPr>
              <a:t>Exemplos:</a:t>
            </a:r>
          </a:p>
          <a:p>
            <a:pPr>
              <a:buFont typeface="Wingdings" panose="05000000000000000000" pitchFamily="2" charset="2"/>
              <a:buNone/>
            </a:pPr>
            <a:endParaRPr lang="pt-BR" altLang="pt-BR" sz="1800" u="sng" dirty="0">
              <a:latin typeface="Abadi Extra Light" panose="020B0204020104020204" pitchFamily="34" charset="0"/>
            </a:endParaRPr>
          </a:p>
        </p:txBody>
      </p:sp>
      <p:graphicFrame>
        <p:nvGraphicFramePr>
          <p:cNvPr id="9" name="Object 4">
            <a:extLst>
              <a:ext uri="{FF2B5EF4-FFF2-40B4-BE49-F238E27FC236}">
                <a16:creationId xmlns:a16="http://schemas.microsoft.com/office/drawing/2014/main" id="{79EB731F-B85B-B01E-0E0F-DA6AD1849C7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93235453"/>
              </p:ext>
            </p:extLst>
          </p:nvPr>
        </p:nvGraphicFramePr>
        <p:xfrm>
          <a:off x="1013081" y="3890116"/>
          <a:ext cx="4502150" cy="14620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SIS/Draw Sketch" r:id="rId3" imgW="2171520" imgH="704520" progId="ISISServer">
                  <p:embed/>
                </p:oleObj>
              </mc:Choice>
              <mc:Fallback>
                <p:oleObj name="ISIS/Draw Sketch" r:id="rId3" imgW="2171520" imgH="704520" progId="ISISServer">
                  <p:embed/>
                  <p:pic>
                    <p:nvPicPr>
                      <p:cNvPr id="67588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13081" y="3890116"/>
                        <a:ext cx="4502150" cy="1462088"/>
                      </a:xfrm>
                      <a:prstGeom prst="rect">
                        <a:avLst/>
                      </a:prstGeom>
                      <a:noFill/>
                      <a:ln>
                        <a:solidFill>
                          <a:srgbClr val="92D050"/>
                        </a:solidFill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Título 1">
            <a:extLst>
              <a:ext uri="{FF2B5EF4-FFF2-40B4-BE49-F238E27FC236}">
                <a16:creationId xmlns:a16="http://schemas.microsoft.com/office/drawing/2014/main" id="{A09E60AE-0AEE-5462-51BD-366174A904DD}"/>
              </a:ext>
            </a:extLst>
          </p:cNvPr>
          <p:cNvSpPr txBox="1">
            <a:spLocks/>
          </p:cNvSpPr>
          <p:nvPr/>
        </p:nvSpPr>
        <p:spPr>
          <a:xfrm>
            <a:off x="599612" y="1677067"/>
            <a:ext cx="2881007" cy="672844"/>
          </a:xfrm>
          <a:prstGeom prst="rect">
            <a:avLst/>
          </a:prstGeom>
          <a:solidFill>
            <a:srgbClr val="CEE9F0"/>
          </a:solidFill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4000" b="1" dirty="0">
                <a:latin typeface="Agency FB" panose="020B0503020202020204" pitchFamily="34" charset="0"/>
              </a:rPr>
              <a:t>Ressonância</a:t>
            </a:r>
            <a:endParaRPr lang="pt-BR" sz="4000" dirty="0">
              <a:latin typeface="Agency FB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394198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 descr="Cadeias carbônicas: como são formadas? - Hexag Medicina">
            <a:extLst>
              <a:ext uri="{FF2B5EF4-FFF2-40B4-BE49-F238E27FC236}">
                <a16:creationId xmlns:a16="http://schemas.microsoft.com/office/drawing/2014/main" id="{56B283AE-8985-1ABE-9579-0CFBE1B37B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8425" y="220918"/>
            <a:ext cx="4996427" cy="1873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ítulo 1">
            <a:extLst>
              <a:ext uri="{FF2B5EF4-FFF2-40B4-BE49-F238E27FC236}">
                <a16:creationId xmlns:a16="http://schemas.microsoft.com/office/drawing/2014/main" id="{F975C49B-0812-93B6-4C2B-8A08ADE674E9}"/>
              </a:ext>
            </a:extLst>
          </p:cNvPr>
          <p:cNvSpPr txBox="1">
            <a:spLocks/>
          </p:cNvSpPr>
          <p:nvPr/>
        </p:nvSpPr>
        <p:spPr>
          <a:xfrm>
            <a:off x="599613" y="220918"/>
            <a:ext cx="6868969" cy="890127"/>
          </a:xfrm>
          <a:prstGeom prst="rect">
            <a:avLst/>
          </a:prstGeom>
          <a:solidFill>
            <a:srgbClr val="F3FC00"/>
          </a:solidFill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4000" b="1" dirty="0">
                <a:latin typeface="Agency FB" panose="020B0503020202020204" pitchFamily="34" charset="0"/>
              </a:rPr>
              <a:t>Classificação das cadeias carbônicas </a:t>
            </a:r>
            <a:endParaRPr lang="pt-BR" sz="4000" dirty="0">
              <a:latin typeface="Agency FB" panose="020B0503020202020204" pitchFamily="34" charset="0"/>
            </a:endParaRPr>
          </a:p>
        </p:txBody>
      </p:sp>
      <p:sp>
        <p:nvSpPr>
          <p:cNvPr id="10" name="Título 1">
            <a:extLst>
              <a:ext uri="{FF2B5EF4-FFF2-40B4-BE49-F238E27FC236}">
                <a16:creationId xmlns:a16="http://schemas.microsoft.com/office/drawing/2014/main" id="{A09E60AE-0AEE-5462-51BD-366174A904DD}"/>
              </a:ext>
            </a:extLst>
          </p:cNvPr>
          <p:cNvSpPr txBox="1">
            <a:spLocks/>
          </p:cNvSpPr>
          <p:nvPr/>
        </p:nvSpPr>
        <p:spPr>
          <a:xfrm>
            <a:off x="599612" y="1677067"/>
            <a:ext cx="2881007" cy="672844"/>
          </a:xfrm>
          <a:prstGeom prst="rect">
            <a:avLst/>
          </a:prstGeom>
          <a:solidFill>
            <a:srgbClr val="CEE9F0"/>
          </a:solidFill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4000" b="1" dirty="0">
                <a:latin typeface="Agency FB" panose="020B0503020202020204" pitchFamily="34" charset="0"/>
              </a:rPr>
              <a:t>Ressonância</a:t>
            </a:r>
            <a:endParaRPr lang="pt-BR" sz="4000" dirty="0">
              <a:latin typeface="Agency FB" panose="020B0503020202020204" pitchFamily="34" charset="0"/>
            </a:endParaRPr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0B465EF0-3023-5509-F261-3BFCB40CFD98}"/>
              </a:ext>
            </a:extLst>
          </p:cNvPr>
          <p:cNvSpPr/>
          <p:nvPr/>
        </p:nvSpPr>
        <p:spPr>
          <a:xfrm>
            <a:off x="462307" y="2464810"/>
            <a:ext cx="914400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pt-BR" dirty="0">
              <a:latin typeface="Abadi Extra Light" panose="020B0204020104020204" pitchFamily="34" charset="0"/>
              <a:cs typeface="Times New Roman" pitchFamily="18" charset="0"/>
            </a:endParaRPr>
          </a:p>
          <a:p>
            <a:pPr algn="just">
              <a:buFont typeface="Wingdings" pitchFamily="2" charset="2"/>
              <a:buChar char="q"/>
            </a:pPr>
            <a:r>
              <a:rPr lang="pt-BR" dirty="0">
                <a:latin typeface="Abadi Extra Light" panose="020B0204020104020204" pitchFamily="34" charset="0"/>
                <a:cs typeface="Times New Roman" pitchFamily="18" charset="0"/>
              </a:rPr>
              <a:t> É a deslocalização dos pares eletrônicos π (pi) das ligações duplas do anel aromático, exercendo um efeito igual em todas as regiões da estrutura. </a:t>
            </a:r>
          </a:p>
          <a:p>
            <a:pPr algn="just">
              <a:buFont typeface="Wingdings" pitchFamily="2" charset="2"/>
              <a:buChar char="q"/>
            </a:pPr>
            <a:endParaRPr lang="pt-BR" dirty="0">
              <a:latin typeface="Abadi Extra Light" panose="020B0204020104020204" pitchFamily="34" charset="0"/>
              <a:cs typeface="Times New Roman" pitchFamily="18" charset="0"/>
            </a:endParaRPr>
          </a:p>
          <a:p>
            <a:pPr algn="just"/>
            <a:endParaRPr lang="pt-BR" dirty="0">
              <a:latin typeface="Abadi Extra Light" panose="020B0204020104020204" pitchFamily="34" charset="0"/>
              <a:cs typeface="Times New Roman" pitchFamily="18" charset="0"/>
            </a:endParaRPr>
          </a:p>
          <a:p>
            <a:pPr algn="just"/>
            <a:endParaRPr lang="pt-BR" dirty="0">
              <a:latin typeface="Abadi Extra Light" panose="020B0204020104020204" pitchFamily="34" charset="0"/>
              <a:cs typeface="Times New Roman" pitchFamily="18" charset="0"/>
            </a:endParaRPr>
          </a:p>
          <a:p>
            <a:pPr algn="just"/>
            <a:endParaRPr lang="pt-BR" dirty="0">
              <a:latin typeface="Abadi Extra Light" panose="020B0204020104020204" pitchFamily="34" charset="0"/>
              <a:cs typeface="Times New Roman" pitchFamily="18" charset="0"/>
            </a:endParaRPr>
          </a:p>
          <a:p>
            <a:pPr algn="just"/>
            <a:endParaRPr lang="pt-BR" dirty="0">
              <a:latin typeface="Abadi Extra Light" panose="020B0204020104020204" pitchFamily="34" charset="0"/>
              <a:cs typeface="Times New Roman" pitchFamily="18" charset="0"/>
            </a:endParaRPr>
          </a:p>
          <a:p>
            <a:pPr algn="just">
              <a:buFont typeface="Wingdings" pitchFamily="2" charset="2"/>
              <a:buChar char="q"/>
            </a:pPr>
            <a:r>
              <a:rPr lang="pt-BR" dirty="0">
                <a:latin typeface="Abadi Extra Light" panose="020B0204020104020204" pitchFamily="34" charset="0"/>
                <a:cs typeface="Times New Roman" pitchFamily="18" charset="0"/>
              </a:rPr>
              <a:t> Este deslocamento é representado por um círculo no centro do anel.</a:t>
            </a:r>
            <a:br>
              <a:rPr lang="pt-BR" dirty="0">
                <a:latin typeface="Abadi Extra Light" panose="020B0204020104020204" pitchFamily="34" charset="0"/>
                <a:cs typeface="Times New Roman" pitchFamily="18" charset="0"/>
              </a:rPr>
            </a:br>
            <a:r>
              <a:rPr lang="pt-BR" dirty="0">
                <a:latin typeface="Abadi Extra Light" panose="020B0204020104020204" pitchFamily="34" charset="0"/>
                <a:cs typeface="Times New Roman" pitchFamily="18" charset="0"/>
              </a:rPr>
              <a:t>Cada anel possui três ligações π (</a:t>
            </a:r>
            <a:r>
              <a:rPr lang="pt-BR" dirty="0" err="1">
                <a:latin typeface="Abadi Extra Light" panose="020B0204020104020204" pitchFamily="34" charset="0"/>
                <a:cs typeface="Times New Roman" pitchFamily="18" charset="0"/>
              </a:rPr>
              <a:t>pi</a:t>
            </a:r>
            <a:r>
              <a:rPr lang="pt-BR" dirty="0">
                <a:latin typeface="Abadi Extra Light" panose="020B0204020104020204" pitchFamily="34" charset="0"/>
                <a:cs typeface="Times New Roman" pitchFamily="18" charset="0"/>
              </a:rPr>
              <a:t>).</a:t>
            </a:r>
          </a:p>
        </p:txBody>
      </p:sp>
      <p:pic>
        <p:nvPicPr>
          <p:cNvPr id="4" name="Picture 2" descr="http://www.soq.com.br/conteudos/em/introducaoquimicaorganica/index_clip_image058.jpg">
            <a:extLst>
              <a:ext uri="{FF2B5EF4-FFF2-40B4-BE49-F238E27FC236}">
                <a16:creationId xmlns:a16="http://schemas.microsoft.com/office/drawing/2014/main" id="{27F24CD9-2455-7F1E-1020-1FD775B9AA6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91" r="15491" b="11255"/>
          <a:stretch/>
        </p:blipFill>
        <p:spPr bwMode="auto">
          <a:xfrm>
            <a:off x="4577106" y="3580519"/>
            <a:ext cx="914401" cy="794582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soq.com.br/conteudos/em/introducaoquimicaorganica/index_clip_image059.jpg">
            <a:extLst>
              <a:ext uri="{FF2B5EF4-FFF2-40B4-BE49-F238E27FC236}">
                <a16:creationId xmlns:a16="http://schemas.microsoft.com/office/drawing/2014/main" id="{3C6F499F-3B6D-6EBC-AF4C-30FC045FC3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7107" y="5670554"/>
            <a:ext cx="914400" cy="781051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479964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 descr="Cadeias carbônicas: como são formadas? - Hexag Medicina">
            <a:extLst>
              <a:ext uri="{FF2B5EF4-FFF2-40B4-BE49-F238E27FC236}">
                <a16:creationId xmlns:a16="http://schemas.microsoft.com/office/drawing/2014/main" id="{56B283AE-8985-1ABE-9579-0CFBE1B37B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8425" y="220918"/>
            <a:ext cx="4996427" cy="1873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ítulo 1">
            <a:extLst>
              <a:ext uri="{FF2B5EF4-FFF2-40B4-BE49-F238E27FC236}">
                <a16:creationId xmlns:a16="http://schemas.microsoft.com/office/drawing/2014/main" id="{F975C49B-0812-93B6-4C2B-8A08ADE674E9}"/>
              </a:ext>
            </a:extLst>
          </p:cNvPr>
          <p:cNvSpPr txBox="1">
            <a:spLocks/>
          </p:cNvSpPr>
          <p:nvPr/>
        </p:nvSpPr>
        <p:spPr>
          <a:xfrm>
            <a:off x="599613" y="220918"/>
            <a:ext cx="6868969" cy="890127"/>
          </a:xfrm>
          <a:prstGeom prst="rect">
            <a:avLst/>
          </a:prstGeom>
          <a:solidFill>
            <a:srgbClr val="F3FC00"/>
          </a:solidFill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4000" b="1" dirty="0">
                <a:latin typeface="Agency FB" panose="020B0503020202020204" pitchFamily="34" charset="0"/>
              </a:rPr>
              <a:t>Classificação das cadeias carbônicas </a:t>
            </a:r>
            <a:endParaRPr lang="pt-BR" sz="4000" dirty="0">
              <a:latin typeface="Agency FB" panose="020B0503020202020204" pitchFamily="34" charset="0"/>
            </a:endParaRPr>
          </a:p>
        </p:txBody>
      </p:sp>
      <p:sp>
        <p:nvSpPr>
          <p:cNvPr id="10" name="Título 1">
            <a:extLst>
              <a:ext uri="{FF2B5EF4-FFF2-40B4-BE49-F238E27FC236}">
                <a16:creationId xmlns:a16="http://schemas.microsoft.com/office/drawing/2014/main" id="{A09E60AE-0AEE-5462-51BD-366174A904DD}"/>
              </a:ext>
            </a:extLst>
          </p:cNvPr>
          <p:cNvSpPr txBox="1">
            <a:spLocks/>
          </p:cNvSpPr>
          <p:nvPr/>
        </p:nvSpPr>
        <p:spPr>
          <a:xfrm>
            <a:off x="599612" y="1677067"/>
            <a:ext cx="2881007" cy="672844"/>
          </a:xfrm>
          <a:prstGeom prst="rect">
            <a:avLst/>
          </a:prstGeom>
          <a:solidFill>
            <a:srgbClr val="CEE9F0"/>
          </a:solidFill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4000" b="1" dirty="0">
                <a:latin typeface="Agency FB" panose="020B0503020202020204" pitchFamily="34" charset="0"/>
              </a:rPr>
              <a:t>Ressonância</a:t>
            </a:r>
            <a:endParaRPr lang="pt-BR" sz="4000" dirty="0">
              <a:latin typeface="Agency FB" panose="020B0503020202020204" pitchFamily="34" charset="0"/>
            </a:endParaRPr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48496914-C5FB-3793-D4B3-FADC7B3261D8}"/>
              </a:ext>
            </a:extLst>
          </p:cNvPr>
          <p:cNvSpPr/>
          <p:nvPr/>
        </p:nvSpPr>
        <p:spPr>
          <a:xfrm>
            <a:off x="490842" y="2828835"/>
            <a:ext cx="896448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q"/>
            </a:pPr>
            <a:r>
              <a:rPr lang="pt-BR" dirty="0">
                <a:latin typeface="Abadi Extra Light" panose="020B0204020104020204" pitchFamily="34" charset="0"/>
                <a:cs typeface="Times New Roman" pitchFamily="18" charset="0"/>
              </a:rPr>
              <a:t>O comprimento da ligação dupla é menor do que a ligação simples.</a:t>
            </a:r>
          </a:p>
          <a:p>
            <a:pPr algn="ctr"/>
            <a:endParaRPr lang="pt-BR" b="1" i="1" dirty="0">
              <a:solidFill>
                <a:srgbClr val="FF0000"/>
              </a:solidFill>
              <a:latin typeface="Abadi Extra Light" panose="020B0204020104020204" pitchFamily="34" charset="0"/>
              <a:cs typeface="Times New Roman" pitchFamily="18" charset="0"/>
            </a:endParaRPr>
          </a:p>
          <a:p>
            <a:pPr algn="ctr"/>
            <a:r>
              <a:rPr lang="pt-BR" b="1" i="1" dirty="0">
                <a:solidFill>
                  <a:srgbClr val="FF0000"/>
                </a:solidFill>
                <a:latin typeface="Abadi Extra Light" panose="020B0204020104020204" pitchFamily="34" charset="0"/>
                <a:cs typeface="Times New Roman" pitchFamily="18" charset="0"/>
              </a:rPr>
              <a:t>C = C é equivalente a 1,40Å </a:t>
            </a:r>
            <a:br>
              <a:rPr lang="pt-BR" b="1" i="1" dirty="0">
                <a:solidFill>
                  <a:srgbClr val="FF0000"/>
                </a:solidFill>
                <a:latin typeface="Abadi Extra Light" panose="020B0204020104020204" pitchFamily="34" charset="0"/>
                <a:cs typeface="Times New Roman" pitchFamily="18" charset="0"/>
              </a:rPr>
            </a:br>
            <a:r>
              <a:rPr lang="pt-BR" b="1" i="1" dirty="0">
                <a:solidFill>
                  <a:srgbClr val="FF0000"/>
                </a:solidFill>
                <a:latin typeface="Abadi Extra Light" panose="020B0204020104020204" pitchFamily="34" charset="0"/>
                <a:cs typeface="Times New Roman" pitchFamily="18" charset="0"/>
              </a:rPr>
              <a:t>C – C é equivalente a 1,54Å</a:t>
            </a:r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9937297E-CC79-BD4E-3026-5B6A85424467}"/>
              </a:ext>
            </a:extLst>
          </p:cNvPr>
          <p:cNvSpPr/>
          <p:nvPr/>
        </p:nvSpPr>
        <p:spPr>
          <a:xfrm>
            <a:off x="509688" y="4629034"/>
            <a:ext cx="91440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q"/>
            </a:pPr>
            <a:r>
              <a:rPr lang="pt-BR" dirty="0">
                <a:latin typeface="Abadi Extra Light" panose="020B0204020104020204" pitchFamily="34" charset="0"/>
                <a:cs typeface="Times New Roman" pitchFamily="18" charset="0"/>
              </a:rPr>
              <a:t> O anel aromático, que contém a ressonância,  pode ser chamado de </a:t>
            </a:r>
            <a:r>
              <a:rPr lang="pt-BR" i="1" dirty="0">
                <a:latin typeface="Abadi Extra Light" panose="020B0204020104020204" pitchFamily="34" charset="0"/>
                <a:cs typeface="Times New Roman" pitchFamily="18" charset="0"/>
              </a:rPr>
              <a:t>híbrido de ressonância ou híbrido ressonante.</a:t>
            </a:r>
            <a:endParaRPr lang="pt-BR" dirty="0">
              <a:latin typeface="Abadi Extra Light" panose="020B0204020104020204" pitchFamily="34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q"/>
            </a:pPr>
            <a:endParaRPr lang="pt-BR" dirty="0">
              <a:latin typeface="Abadi Extra Light" panose="020B0204020104020204" pitchFamily="34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q"/>
            </a:pPr>
            <a:r>
              <a:rPr lang="pt-BR" dirty="0">
                <a:latin typeface="Abadi Extra Light" panose="020B0204020104020204" pitchFamily="34" charset="0"/>
                <a:cs typeface="Times New Roman" pitchFamily="18" charset="0"/>
              </a:rPr>
              <a:t>O modo como se monta a estrutura do anel aromático é uma </a:t>
            </a:r>
            <a:r>
              <a:rPr lang="pt-BR" i="1" dirty="0">
                <a:latin typeface="Abadi Extra Light" panose="020B0204020104020204" pitchFamily="34" charset="0"/>
                <a:cs typeface="Times New Roman" pitchFamily="18" charset="0"/>
              </a:rPr>
              <a:t>forma canônica</a:t>
            </a:r>
            <a:r>
              <a:rPr lang="pt-BR" dirty="0">
                <a:latin typeface="Abadi Extra Light" panose="020B0204020104020204" pitchFamily="34" charset="0"/>
                <a:cs typeface="Times New Roman" pitchFamily="18" charset="0"/>
              </a:rPr>
              <a:t>.</a:t>
            </a:r>
            <a:br>
              <a:rPr lang="pt-BR" dirty="0">
                <a:latin typeface="Abadi Extra Light" panose="020B0204020104020204" pitchFamily="34" charset="0"/>
                <a:cs typeface="Times New Roman" pitchFamily="18" charset="0"/>
              </a:rPr>
            </a:br>
            <a:endParaRPr lang="pt-BR" dirty="0">
              <a:latin typeface="Abadi Extra Light" panose="020B0204020104020204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762027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 descr="Cadeias carbônicas: como são formadas? - Hexag Medicina">
            <a:extLst>
              <a:ext uri="{FF2B5EF4-FFF2-40B4-BE49-F238E27FC236}">
                <a16:creationId xmlns:a16="http://schemas.microsoft.com/office/drawing/2014/main" id="{56B283AE-8985-1ABE-9579-0CFBE1B37B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8425" y="220918"/>
            <a:ext cx="4996427" cy="1873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ítulo 1">
            <a:extLst>
              <a:ext uri="{FF2B5EF4-FFF2-40B4-BE49-F238E27FC236}">
                <a16:creationId xmlns:a16="http://schemas.microsoft.com/office/drawing/2014/main" id="{F975C49B-0812-93B6-4C2B-8A08ADE674E9}"/>
              </a:ext>
            </a:extLst>
          </p:cNvPr>
          <p:cNvSpPr txBox="1">
            <a:spLocks/>
          </p:cNvSpPr>
          <p:nvPr/>
        </p:nvSpPr>
        <p:spPr>
          <a:xfrm>
            <a:off x="599613" y="220918"/>
            <a:ext cx="6868969" cy="890127"/>
          </a:xfrm>
          <a:prstGeom prst="rect">
            <a:avLst/>
          </a:prstGeom>
          <a:solidFill>
            <a:srgbClr val="F3FC00"/>
          </a:solidFill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4000" b="1" dirty="0">
                <a:latin typeface="Agency FB" panose="020B0503020202020204" pitchFamily="34" charset="0"/>
              </a:rPr>
              <a:t>Classificação das cadeias carbônicas </a:t>
            </a:r>
            <a:endParaRPr lang="pt-BR" sz="4000" dirty="0">
              <a:latin typeface="Agency FB" panose="020B0503020202020204" pitchFamily="34" charset="0"/>
            </a:endParaRP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F32837EE-6B8E-E984-6DC5-DF7CC17C9C2B}"/>
              </a:ext>
            </a:extLst>
          </p:cNvPr>
          <p:cNvSpPr txBox="1"/>
          <p:nvPr/>
        </p:nvSpPr>
        <p:spPr>
          <a:xfrm>
            <a:off x="1535883" y="1364284"/>
            <a:ext cx="4996428" cy="477054"/>
          </a:xfrm>
          <a:prstGeom prst="rect">
            <a:avLst/>
          </a:prstGeom>
          <a:solidFill>
            <a:srgbClr val="CEE9F0"/>
          </a:solidFill>
        </p:spPr>
        <p:txBody>
          <a:bodyPr wrap="square" rtlCol="0">
            <a:spAutoFit/>
          </a:bodyPr>
          <a:lstStyle/>
          <a:p>
            <a:r>
              <a:rPr lang="pt-BR" sz="2500" b="1" dirty="0">
                <a:latin typeface="Abadi Extra Light" panose="020B0204020104020204" pitchFamily="34" charset="0"/>
                <a:cs typeface="Times New Roman" pitchFamily="18" charset="0"/>
              </a:rPr>
              <a:t>Resumo geral das cadeias carbônicas.</a:t>
            </a:r>
          </a:p>
        </p:txBody>
      </p:sp>
      <p:pic>
        <p:nvPicPr>
          <p:cNvPr id="2" name="Picture 2" descr="http://www.soq.com.br/conteudos/em/introducaoquimicaorganica/index_clip_image056.gif">
            <a:extLst>
              <a:ext uri="{FF2B5EF4-FFF2-40B4-BE49-F238E27FC236}">
                <a16:creationId xmlns:a16="http://schemas.microsoft.com/office/drawing/2014/main" id="{3503C7C8-ADDF-8E9B-71CF-701F4BD3ED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1626" y="2347817"/>
            <a:ext cx="6662366" cy="4368765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586391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4"/>
          <p:cNvSpPr txBox="1"/>
          <p:nvPr/>
        </p:nvSpPr>
        <p:spPr>
          <a:xfrm>
            <a:off x="4835013" y="2689850"/>
            <a:ext cx="3493264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8000" dirty="0">
                <a:latin typeface="Agency FB" panose="020B0503020202020204" pitchFamily="34" charset="0"/>
              </a:rPr>
              <a:t>Exercícios</a:t>
            </a:r>
          </a:p>
        </p:txBody>
      </p:sp>
      <p:pic>
        <p:nvPicPr>
          <p:cNvPr id="1026" name="Picture 2" descr="вектор серьезно писать девушка PNG , написание клипарт, Девушка вектор,  чтение PNG картинки и пнг PSD рисунок для бесплатной загрузки">
            <a:extLst>
              <a:ext uri="{FF2B5EF4-FFF2-40B4-BE49-F238E27FC236}">
                <a16:creationId xmlns:a16="http://schemas.microsoft.com/office/drawing/2014/main" id="{2A1E1897-D216-FDDF-74DC-F34C547813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238864"/>
            <a:ext cx="4225413" cy="4225413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tângulo 9">
            <a:extLst>
              <a:ext uri="{FF2B5EF4-FFF2-40B4-BE49-F238E27FC236}">
                <a16:creationId xmlns:a16="http://schemas.microsoft.com/office/drawing/2014/main" id="{82E6E28A-9589-377E-D8AE-9B96004CEFC9}"/>
              </a:ext>
            </a:extLst>
          </p:cNvPr>
          <p:cNvSpPr/>
          <p:nvPr/>
        </p:nvSpPr>
        <p:spPr>
          <a:xfrm>
            <a:off x="4978809" y="4003456"/>
            <a:ext cx="3205671" cy="155588"/>
          </a:xfrm>
          <a:prstGeom prst="rect">
            <a:avLst/>
          </a:prstGeom>
          <a:solidFill>
            <a:srgbClr val="EAEDB4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11" name="Modelo 3D 10" descr="Ligação Gangorra">
                <a:extLst>
                  <a:ext uri="{FF2B5EF4-FFF2-40B4-BE49-F238E27FC236}">
                    <a16:creationId xmlns:a16="http://schemas.microsoft.com/office/drawing/2014/main" id="{D70436F3-2344-D726-08EA-1B97503B4345}"/>
                  </a:ext>
                </a:extLst>
              </p:cNvPr>
              <p:cNvGraphicFramePr/>
              <p:nvPr>
                <p:extLst>
                  <p:ext uri="{D42A27DB-BD31-4B8C-83A1-F6EECF244321}">
                    <p14:modId xmlns:p14="http://schemas.microsoft.com/office/powerpoint/2010/main" val="1872388568"/>
                  </p:ext>
                </p:extLst>
              </p:nvPr>
            </p:nvGraphicFramePr>
            <p:xfrm>
              <a:off x="8780478" y="2410474"/>
              <a:ext cx="3027791" cy="2351682"/>
            </p:xfrm>
            <a:graphic>
              <a:graphicData uri="http://schemas.microsoft.com/office/drawing/2017/model3d">
                <am3d:model3d r:embed="rId3">
                  <am3d:spPr>
                    <a:xfrm>
                      <a:off x="0" y="0"/>
                      <a:ext cx="3027791" cy="2351682"/>
                    </a:xfrm>
                    <a:prstGeom prst="rect">
                      <a:avLst/>
                    </a:prstGeom>
                  </am3d:spPr>
                  <am3d:camera>
                    <am3d:pos x="0" y="0" z="71040610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0460" d="1000000"/>
                    <am3d:preTrans dx="248" dy="-1568519" dz="0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4"/>
                  </am3d:raster>
                  <am3d:objViewport viewportSz="5260979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11" name="Modelo 3D 10" descr="Ligação Gangorra">
                <a:extLst>
                  <a:ext uri="{FF2B5EF4-FFF2-40B4-BE49-F238E27FC236}">
                    <a16:creationId xmlns:a16="http://schemas.microsoft.com/office/drawing/2014/main" id="{D70436F3-2344-D726-08EA-1B97503B4345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8780478" y="2410474"/>
                <a:ext cx="3027791" cy="2351682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85985406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Hora da história | Rafael Di Lari">
            <a:extLst>
              <a:ext uri="{FF2B5EF4-FFF2-40B4-BE49-F238E27FC236}">
                <a16:creationId xmlns:a16="http://schemas.microsoft.com/office/drawing/2014/main" id="{E3F99792-4000-1B32-8526-70FDCA33D0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0" y="1524000"/>
            <a:ext cx="57150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61556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4"/>
          <p:cNvSpPr txBox="1"/>
          <p:nvPr/>
        </p:nvSpPr>
        <p:spPr>
          <a:xfrm>
            <a:off x="4349368" y="0"/>
            <a:ext cx="3493264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8000" dirty="0">
                <a:latin typeface="Agency FB" panose="020B0503020202020204" pitchFamily="34" charset="0"/>
              </a:rPr>
              <a:t>Exercícios</a:t>
            </a:r>
          </a:p>
        </p:txBody>
      </p:sp>
      <p:pic>
        <p:nvPicPr>
          <p:cNvPr id="1026" name="Picture 2" descr="вектор серьезно писать девушка PNG , написание клипарт, Девушка вектор,  чтение PNG картинки и пнг PSD рисунок для бесплатной загрузки">
            <a:extLst>
              <a:ext uri="{FF2B5EF4-FFF2-40B4-BE49-F238E27FC236}">
                <a16:creationId xmlns:a16="http://schemas.microsoft.com/office/drawing/2014/main" id="{2A1E1897-D216-FDDF-74DC-F34C547813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9423" y="0"/>
            <a:ext cx="1868047" cy="1868047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tângulo 9">
            <a:extLst>
              <a:ext uri="{FF2B5EF4-FFF2-40B4-BE49-F238E27FC236}">
                <a16:creationId xmlns:a16="http://schemas.microsoft.com/office/drawing/2014/main" id="{82E6E28A-9589-377E-D8AE-9B96004CEFC9}"/>
              </a:ext>
            </a:extLst>
          </p:cNvPr>
          <p:cNvSpPr/>
          <p:nvPr/>
        </p:nvSpPr>
        <p:spPr>
          <a:xfrm>
            <a:off x="4493164" y="1189242"/>
            <a:ext cx="3205671" cy="155588"/>
          </a:xfrm>
          <a:prstGeom prst="rect">
            <a:avLst/>
          </a:prstGeom>
          <a:solidFill>
            <a:srgbClr val="EAEDB4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11" name="Modelo 3D 10" descr="Ligação Gangorra">
                <a:extLst>
                  <a:ext uri="{FF2B5EF4-FFF2-40B4-BE49-F238E27FC236}">
                    <a16:creationId xmlns:a16="http://schemas.microsoft.com/office/drawing/2014/main" id="{D70436F3-2344-D726-08EA-1B97503B4345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4191496712"/>
                  </p:ext>
                </p:extLst>
              </p:nvPr>
            </p:nvGraphicFramePr>
            <p:xfrm rot="5197623">
              <a:off x="8330424" y="163100"/>
              <a:ext cx="1715067" cy="1472533"/>
            </p:xfrm>
            <a:graphic>
              <a:graphicData uri="http://schemas.microsoft.com/office/drawing/2017/model3d">
                <am3d:model3d r:embed="rId3">
                  <am3d:spPr>
                    <a:xfrm rot="5197623">
                      <a:off x="0" y="0"/>
                      <a:ext cx="1715067" cy="1472533"/>
                    </a:xfrm>
                    <a:prstGeom prst="rect">
                      <a:avLst/>
                    </a:prstGeom>
                  </am3d:spPr>
                  <am3d:camera>
                    <am3d:pos x="0" y="0" z="71040610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0460" d="1000000"/>
                    <am3d:preTrans dx="248" dy="-1568519" dz="0"/>
                    <am3d:scale>
                      <am3d:sx n="1000000" d="1000000"/>
                      <am3d:sy n="1000000" d="1000000"/>
                      <am3d:sz n="1000000" d="1000000"/>
                    </am3d:scale>
                    <am3d:rot ax="-546263" ay="-2298981" az="340446"/>
                    <am3d:postTrans dx="0" dy="0" dz="0"/>
                  </am3d:trans>
                  <am3d:raster rName="Office3DRenderer" rVer="16.0.8326">
                    <am3d:blip r:embed="rId4"/>
                  </am3d:raster>
                  <am3d:objViewport viewportSz="3193374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11" name="Modelo 3D 10" descr="Ligação Gangorra">
                <a:extLst>
                  <a:ext uri="{FF2B5EF4-FFF2-40B4-BE49-F238E27FC236}">
                    <a16:creationId xmlns:a16="http://schemas.microsoft.com/office/drawing/2014/main" id="{D70436F3-2344-D726-08EA-1B97503B4345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rot="5197623">
                <a:off x="8330424" y="163100"/>
                <a:ext cx="1715067" cy="1472533"/>
              </a:xfrm>
              <a:prstGeom prst="rect">
                <a:avLst/>
              </a:prstGeom>
            </p:spPr>
          </p:pic>
        </mc:Fallback>
      </mc:AlternateContent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9423" y="1798733"/>
            <a:ext cx="8117089" cy="4896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577086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4"/>
          <p:cNvSpPr txBox="1"/>
          <p:nvPr/>
        </p:nvSpPr>
        <p:spPr>
          <a:xfrm>
            <a:off x="4349368" y="0"/>
            <a:ext cx="3493264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8000" dirty="0">
                <a:latin typeface="Agency FB" panose="020B0503020202020204" pitchFamily="34" charset="0"/>
              </a:rPr>
              <a:t>Exercícios</a:t>
            </a:r>
          </a:p>
        </p:txBody>
      </p:sp>
      <p:pic>
        <p:nvPicPr>
          <p:cNvPr id="1026" name="Picture 2" descr="вектор серьезно писать девушка PNG , написание клипарт, Девушка вектор,  чтение PNG картинки и пнг PSD рисунок для бесплатной загрузки">
            <a:extLst>
              <a:ext uri="{FF2B5EF4-FFF2-40B4-BE49-F238E27FC236}">
                <a16:creationId xmlns:a16="http://schemas.microsoft.com/office/drawing/2014/main" id="{2A1E1897-D216-FDDF-74DC-F34C547813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9423" y="0"/>
            <a:ext cx="1868047" cy="1868047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tângulo 9">
            <a:extLst>
              <a:ext uri="{FF2B5EF4-FFF2-40B4-BE49-F238E27FC236}">
                <a16:creationId xmlns:a16="http://schemas.microsoft.com/office/drawing/2014/main" id="{82E6E28A-9589-377E-D8AE-9B96004CEFC9}"/>
              </a:ext>
            </a:extLst>
          </p:cNvPr>
          <p:cNvSpPr/>
          <p:nvPr/>
        </p:nvSpPr>
        <p:spPr>
          <a:xfrm>
            <a:off x="4493164" y="1189242"/>
            <a:ext cx="3205671" cy="155588"/>
          </a:xfrm>
          <a:prstGeom prst="rect">
            <a:avLst/>
          </a:prstGeom>
          <a:solidFill>
            <a:srgbClr val="EAEDB4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11" name="Modelo 3D 10" descr="Ligação Gangorra">
                <a:extLst>
                  <a:ext uri="{FF2B5EF4-FFF2-40B4-BE49-F238E27FC236}">
                    <a16:creationId xmlns:a16="http://schemas.microsoft.com/office/drawing/2014/main" id="{D70436F3-2344-D726-08EA-1B97503B4345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 rot="5197623">
              <a:off x="8330424" y="163100"/>
              <a:ext cx="1715067" cy="1472533"/>
            </p:xfrm>
            <a:graphic>
              <a:graphicData uri="http://schemas.microsoft.com/office/drawing/2017/model3d">
                <am3d:model3d r:embed="rId3">
                  <am3d:spPr>
                    <a:xfrm rot="5197623">
                      <a:off x="0" y="0"/>
                      <a:ext cx="1715067" cy="1472533"/>
                    </a:xfrm>
                    <a:prstGeom prst="rect">
                      <a:avLst/>
                    </a:prstGeom>
                  </am3d:spPr>
                  <am3d:camera>
                    <am3d:pos x="0" y="0" z="71040610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0460" d="1000000"/>
                    <am3d:preTrans dx="248" dy="-1568519" dz="0"/>
                    <am3d:scale>
                      <am3d:sx n="1000000" d="1000000"/>
                      <am3d:sy n="1000000" d="1000000"/>
                      <am3d:sz n="1000000" d="1000000"/>
                    </am3d:scale>
                    <am3d:rot ax="-546263" ay="-2298981" az="340446"/>
                    <am3d:postTrans dx="0" dy="0" dz="0"/>
                  </am3d:trans>
                  <am3d:raster rName="Office3DRenderer" rVer="16.0.8326">
                    <am3d:blip r:embed="rId4"/>
                  </am3d:raster>
                  <am3d:objViewport viewportSz="3193374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11" name="Modelo 3D 10" descr="Ligação Gangorra">
                <a:extLst>
                  <a:ext uri="{FF2B5EF4-FFF2-40B4-BE49-F238E27FC236}">
                    <a16:creationId xmlns:a16="http://schemas.microsoft.com/office/drawing/2014/main" id="{D70436F3-2344-D726-08EA-1B97503B4345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rot="5197623">
                <a:off x="8330424" y="163100"/>
                <a:ext cx="1715067" cy="1472533"/>
              </a:xfrm>
              <a:prstGeom prst="rect">
                <a:avLst/>
              </a:prstGeom>
            </p:spPr>
          </p:pic>
        </mc:Fallback>
      </mc:AlternateContent>
      <p:pic>
        <p:nvPicPr>
          <p:cNvPr id="2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4505" y="1798733"/>
            <a:ext cx="9670243" cy="4752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959791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4"/>
          <p:cNvSpPr txBox="1"/>
          <p:nvPr/>
        </p:nvSpPr>
        <p:spPr>
          <a:xfrm>
            <a:off x="4349368" y="0"/>
            <a:ext cx="3493264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8000" dirty="0">
                <a:latin typeface="Agency FB" panose="020B0503020202020204" pitchFamily="34" charset="0"/>
              </a:rPr>
              <a:t>Exercícios</a:t>
            </a:r>
          </a:p>
        </p:txBody>
      </p:sp>
      <p:pic>
        <p:nvPicPr>
          <p:cNvPr id="1026" name="Picture 2" descr="вектор серьезно писать девушка PNG , написание клипарт, Девушка вектор,  чтение PNG картинки и пнг PSD рисунок для бесплатной загрузки">
            <a:extLst>
              <a:ext uri="{FF2B5EF4-FFF2-40B4-BE49-F238E27FC236}">
                <a16:creationId xmlns:a16="http://schemas.microsoft.com/office/drawing/2014/main" id="{2A1E1897-D216-FDDF-74DC-F34C547813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9423" y="0"/>
            <a:ext cx="1868047" cy="1868047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tângulo 9">
            <a:extLst>
              <a:ext uri="{FF2B5EF4-FFF2-40B4-BE49-F238E27FC236}">
                <a16:creationId xmlns:a16="http://schemas.microsoft.com/office/drawing/2014/main" id="{82E6E28A-9589-377E-D8AE-9B96004CEFC9}"/>
              </a:ext>
            </a:extLst>
          </p:cNvPr>
          <p:cNvSpPr/>
          <p:nvPr/>
        </p:nvSpPr>
        <p:spPr>
          <a:xfrm>
            <a:off x="4493164" y="1189242"/>
            <a:ext cx="3205671" cy="155588"/>
          </a:xfrm>
          <a:prstGeom prst="rect">
            <a:avLst/>
          </a:prstGeom>
          <a:solidFill>
            <a:srgbClr val="EAEDB4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11" name="Modelo 3D 10" descr="Ligação Gangorra">
                <a:extLst>
                  <a:ext uri="{FF2B5EF4-FFF2-40B4-BE49-F238E27FC236}">
                    <a16:creationId xmlns:a16="http://schemas.microsoft.com/office/drawing/2014/main" id="{D70436F3-2344-D726-08EA-1B97503B4345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 rot="5197623">
              <a:off x="8330424" y="163100"/>
              <a:ext cx="1715067" cy="1472533"/>
            </p:xfrm>
            <a:graphic>
              <a:graphicData uri="http://schemas.microsoft.com/office/drawing/2017/model3d">
                <am3d:model3d r:embed="rId3">
                  <am3d:spPr>
                    <a:xfrm rot="5197623">
                      <a:off x="0" y="0"/>
                      <a:ext cx="1715067" cy="1472533"/>
                    </a:xfrm>
                    <a:prstGeom prst="rect">
                      <a:avLst/>
                    </a:prstGeom>
                  </am3d:spPr>
                  <am3d:camera>
                    <am3d:pos x="0" y="0" z="71040610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0460" d="1000000"/>
                    <am3d:preTrans dx="248" dy="-1568519" dz="0"/>
                    <am3d:scale>
                      <am3d:sx n="1000000" d="1000000"/>
                      <am3d:sy n="1000000" d="1000000"/>
                      <am3d:sz n="1000000" d="1000000"/>
                    </am3d:scale>
                    <am3d:rot ax="-546263" ay="-2298981" az="340446"/>
                    <am3d:postTrans dx="0" dy="0" dz="0"/>
                  </am3d:trans>
                  <am3d:raster rName="Office3DRenderer" rVer="16.0.8326">
                    <am3d:blip r:embed="rId4"/>
                  </am3d:raster>
                  <am3d:objViewport viewportSz="3193374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11" name="Modelo 3D 10" descr="Ligação Gangorra">
                <a:extLst>
                  <a:ext uri="{FF2B5EF4-FFF2-40B4-BE49-F238E27FC236}">
                    <a16:creationId xmlns:a16="http://schemas.microsoft.com/office/drawing/2014/main" id="{D70436F3-2344-D726-08EA-1B97503B4345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rot="5197623">
                <a:off x="8330424" y="163100"/>
                <a:ext cx="1715067" cy="1472533"/>
              </a:xfrm>
              <a:prstGeom prst="rect">
                <a:avLst/>
              </a:prstGeom>
            </p:spPr>
          </p:pic>
        </mc:Fallback>
      </mc:AlternateContent>
      <p:sp>
        <p:nvSpPr>
          <p:cNvPr id="3" name="Retângulo 2"/>
          <p:cNvSpPr/>
          <p:nvPr/>
        </p:nvSpPr>
        <p:spPr>
          <a:xfrm>
            <a:off x="1631504" y="1719350"/>
            <a:ext cx="9036496" cy="10464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pt-BR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pt-BR" dirty="0"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pt-BR" sz="2200" dirty="0">
                <a:latin typeface="Times New Roman" pitchFamily="18" charset="0"/>
                <a:cs typeface="Times New Roman" pitchFamily="18" charset="0"/>
              </a:rPr>
              <a:t>O </a:t>
            </a:r>
            <a:r>
              <a:rPr lang="pt-BR" sz="2200" dirty="0" err="1">
                <a:latin typeface="Times New Roman" pitchFamily="18" charset="0"/>
                <a:cs typeface="Times New Roman" pitchFamily="18" charset="0"/>
              </a:rPr>
              <a:t>linalol</a:t>
            </a:r>
            <a:r>
              <a:rPr lang="pt-BR" sz="2200" dirty="0">
                <a:latin typeface="Times New Roman" pitchFamily="18" charset="0"/>
                <a:cs typeface="Times New Roman" pitchFamily="18" charset="0"/>
              </a:rPr>
              <a:t> é uma substância isolada do óleo de alfazema e possui a seguinte fórmula estrutural</a:t>
            </a:r>
            <a:r>
              <a:rPr lang="pt-BR" dirty="0"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pic>
        <p:nvPicPr>
          <p:cNvPr id="17410" name="Picture 2" descr="Text Box:                                                             OH                                                                |                H3C – C = CH – CH2 – CH2 – C – CH = CH2                           |                                     |                          CH3                               CH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44" b="18443"/>
          <a:stretch/>
        </p:blipFill>
        <p:spPr bwMode="auto">
          <a:xfrm>
            <a:off x="2435026" y="2801477"/>
            <a:ext cx="6613302" cy="2179427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tângulo 3"/>
          <p:cNvSpPr/>
          <p:nvPr/>
        </p:nvSpPr>
        <p:spPr>
          <a:xfrm>
            <a:off x="1847528" y="4930094"/>
            <a:ext cx="4572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pt-BR" dirty="0">
              <a:latin typeface="Times New Roman" pitchFamily="18" charset="0"/>
              <a:cs typeface="Times New Roman" pitchFamily="18" charset="0"/>
            </a:endParaRPr>
          </a:p>
          <a:p>
            <a:endParaRPr lang="pt-BR" dirty="0">
              <a:latin typeface="Times New Roman" pitchFamily="18" charset="0"/>
              <a:cs typeface="Times New Roman" pitchFamily="18" charset="0"/>
            </a:endParaRPr>
          </a:p>
          <a:p>
            <a:r>
              <a:rPr lang="pt-BR" dirty="0">
                <a:latin typeface="Times New Roman" pitchFamily="18" charset="0"/>
                <a:cs typeface="Times New Roman" pitchFamily="18" charset="0"/>
              </a:rPr>
              <a:t>Como poderia ser classificada esta estrutura?</a:t>
            </a:r>
          </a:p>
          <a:p>
            <a:endParaRPr lang="pt-BR" dirty="0">
              <a:latin typeface="Times New Roman" pitchFamily="18" charset="0"/>
              <a:cs typeface="Times New Roman" pitchFamily="18" charset="0"/>
            </a:endParaRPr>
          </a:p>
          <a:p>
            <a:endParaRPr lang="pt-BR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405192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4"/>
          <p:cNvSpPr txBox="1"/>
          <p:nvPr/>
        </p:nvSpPr>
        <p:spPr>
          <a:xfrm>
            <a:off x="4349368" y="0"/>
            <a:ext cx="3493264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8000" dirty="0">
                <a:latin typeface="Agency FB" panose="020B0503020202020204" pitchFamily="34" charset="0"/>
              </a:rPr>
              <a:t>Exercícios</a:t>
            </a:r>
          </a:p>
        </p:txBody>
      </p:sp>
      <p:pic>
        <p:nvPicPr>
          <p:cNvPr id="1026" name="Picture 2" descr="вектор серьезно писать девушка PNG , написание клипарт, Девушка вектор,  чтение PNG картинки и пнг PSD рисунок для бесплатной загрузки">
            <a:extLst>
              <a:ext uri="{FF2B5EF4-FFF2-40B4-BE49-F238E27FC236}">
                <a16:creationId xmlns:a16="http://schemas.microsoft.com/office/drawing/2014/main" id="{2A1E1897-D216-FDDF-74DC-F34C547813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9423" y="0"/>
            <a:ext cx="1868047" cy="1868047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tângulo 9">
            <a:extLst>
              <a:ext uri="{FF2B5EF4-FFF2-40B4-BE49-F238E27FC236}">
                <a16:creationId xmlns:a16="http://schemas.microsoft.com/office/drawing/2014/main" id="{82E6E28A-9589-377E-D8AE-9B96004CEFC9}"/>
              </a:ext>
            </a:extLst>
          </p:cNvPr>
          <p:cNvSpPr/>
          <p:nvPr/>
        </p:nvSpPr>
        <p:spPr>
          <a:xfrm>
            <a:off x="4493164" y="1189242"/>
            <a:ext cx="3205671" cy="155588"/>
          </a:xfrm>
          <a:prstGeom prst="rect">
            <a:avLst/>
          </a:prstGeom>
          <a:solidFill>
            <a:srgbClr val="EAEDB4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11" name="Modelo 3D 10" descr="Ligação Gangorra">
                <a:extLst>
                  <a:ext uri="{FF2B5EF4-FFF2-40B4-BE49-F238E27FC236}">
                    <a16:creationId xmlns:a16="http://schemas.microsoft.com/office/drawing/2014/main" id="{D70436F3-2344-D726-08EA-1B97503B4345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 rot="5197623">
              <a:off x="8330424" y="163100"/>
              <a:ext cx="1715067" cy="1472533"/>
            </p:xfrm>
            <a:graphic>
              <a:graphicData uri="http://schemas.microsoft.com/office/drawing/2017/model3d">
                <am3d:model3d r:embed="rId3">
                  <am3d:spPr>
                    <a:xfrm rot="5197623">
                      <a:off x="0" y="0"/>
                      <a:ext cx="1715067" cy="1472533"/>
                    </a:xfrm>
                    <a:prstGeom prst="rect">
                      <a:avLst/>
                    </a:prstGeom>
                  </am3d:spPr>
                  <am3d:camera>
                    <am3d:pos x="0" y="0" z="71040610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0460" d="1000000"/>
                    <am3d:preTrans dx="248" dy="-1568519" dz="0"/>
                    <am3d:scale>
                      <am3d:sx n="1000000" d="1000000"/>
                      <am3d:sy n="1000000" d="1000000"/>
                      <am3d:sz n="1000000" d="1000000"/>
                    </am3d:scale>
                    <am3d:rot ax="-546263" ay="-2298981" az="340446"/>
                    <am3d:postTrans dx="0" dy="0" dz="0"/>
                  </am3d:trans>
                  <am3d:raster rName="Office3DRenderer" rVer="16.0.8326">
                    <am3d:blip r:embed="rId4"/>
                  </am3d:raster>
                  <am3d:objViewport viewportSz="3193374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11" name="Modelo 3D 10" descr="Ligação Gangorra">
                <a:extLst>
                  <a:ext uri="{FF2B5EF4-FFF2-40B4-BE49-F238E27FC236}">
                    <a16:creationId xmlns:a16="http://schemas.microsoft.com/office/drawing/2014/main" id="{D70436F3-2344-D726-08EA-1B97503B4345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rot="5197623">
                <a:off x="8330424" y="163100"/>
                <a:ext cx="1715067" cy="1472533"/>
              </a:xfrm>
              <a:prstGeom prst="rect">
                <a:avLst/>
              </a:prstGeom>
            </p:spPr>
          </p:pic>
        </mc:Fallback>
      </mc:AlternateContent>
      <p:sp>
        <p:nvSpPr>
          <p:cNvPr id="2" name="CaixaDeTexto 1"/>
          <p:cNvSpPr txBox="1"/>
          <p:nvPr/>
        </p:nvSpPr>
        <p:spPr>
          <a:xfrm>
            <a:off x="1703512" y="1700809"/>
            <a:ext cx="76328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latin typeface="Times New Roman" pitchFamily="18" charset="0"/>
                <a:cs typeface="Times New Roman" pitchFamily="18" charset="0"/>
              </a:rPr>
              <a:t>4. A cafeína é uma substância isolada do grão de café, entre outras fontes e possui a seguinte fórmula estrutural:</a:t>
            </a:r>
          </a:p>
        </p:txBody>
      </p:sp>
      <p:pic>
        <p:nvPicPr>
          <p:cNvPr id="5" name="Picture 12" descr="http://2.bp.blogspot.com/-oJhNpzyOHzE/UYGgRhVgQkI/AAAAAAAAAEU/bW9zu3xw6hA/s1600/cafeina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7728" y="2332543"/>
            <a:ext cx="3744416" cy="2997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tângulo 5"/>
          <p:cNvSpPr/>
          <p:nvPr/>
        </p:nvSpPr>
        <p:spPr>
          <a:xfrm>
            <a:off x="2009981" y="5591820"/>
            <a:ext cx="798808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dirty="0">
                <a:latin typeface="Times New Roman" pitchFamily="18" charset="0"/>
                <a:cs typeface="Times New Roman" pitchFamily="18" charset="0"/>
              </a:rPr>
              <a:t>Qual é a fórmula molecular da cafeína? Como poderia ser classificada esta estrutura?</a:t>
            </a:r>
          </a:p>
        </p:txBody>
      </p:sp>
    </p:spTree>
    <p:extLst>
      <p:ext uri="{BB962C8B-B14F-4D97-AF65-F5344CB8AC3E}">
        <p14:creationId xmlns:p14="http://schemas.microsoft.com/office/powerpoint/2010/main" val="346344390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4"/>
          <p:cNvSpPr txBox="1"/>
          <p:nvPr/>
        </p:nvSpPr>
        <p:spPr>
          <a:xfrm>
            <a:off x="4349368" y="0"/>
            <a:ext cx="3493264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8000" dirty="0">
                <a:latin typeface="Agency FB" panose="020B0503020202020204" pitchFamily="34" charset="0"/>
              </a:rPr>
              <a:t>Exercícios</a:t>
            </a:r>
          </a:p>
        </p:txBody>
      </p:sp>
      <p:pic>
        <p:nvPicPr>
          <p:cNvPr id="1026" name="Picture 2" descr="вектор серьезно писать девушка PNG , написание клипарт, Девушка вектор,  чтение PNG картинки и пнг PSD рисунок для бесплатной загрузки">
            <a:extLst>
              <a:ext uri="{FF2B5EF4-FFF2-40B4-BE49-F238E27FC236}">
                <a16:creationId xmlns:a16="http://schemas.microsoft.com/office/drawing/2014/main" id="{2A1E1897-D216-FDDF-74DC-F34C547813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9423" y="0"/>
            <a:ext cx="1868047" cy="1868047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tângulo 9">
            <a:extLst>
              <a:ext uri="{FF2B5EF4-FFF2-40B4-BE49-F238E27FC236}">
                <a16:creationId xmlns:a16="http://schemas.microsoft.com/office/drawing/2014/main" id="{82E6E28A-9589-377E-D8AE-9B96004CEFC9}"/>
              </a:ext>
            </a:extLst>
          </p:cNvPr>
          <p:cNvSpPr/>
          <p:nvPr/>
        </p:nvSpPr>
        <p:spPr>
          <a:xfrm>
            <a:off x="4493164" y="1189242"/>
            <a:ext cx="3205671" cy="155588"/>
          </a:xfrm>
          <a:prstGeom prst="rect">
            <a:avLst/>
          </a:prstGeom>
          <a:solidFill>
            <a:srgbClr val="EAEDB4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11" name="Modelo 3D 10" descr="Ligação Gangorra">
                <a:extLst>
                  <a:ext uri="{FF2B5EF4-FFF2-40B4-BE49-F238E27FC236}">
                    <a16:creationId xmlns:a16="http://schemas.microsoft.com/office/drawing/2014/main" id="{D70436F3-2344-D726-08EA-1B97503B4345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 rot="5197623">
              <a:off x="8330424" y="163100"/>
              <a:ext cx="1715067" cy="1472533"/>
            </p:xfrm>
            <a:graphic>
              <a:graphicData uri="http://schemas.microsoft.com/office/drawing/2017/model3d">
                <am3d:model3d r:embed="rId3">
                  <am3d:spPr>
                    <a:xfrm rot="5197623">
                      <a:off x="0" y="0"/>
                      <a:ext cx="1715067" cy="1472533"/>
                    </a:xfrm>
                    <a:prstGeom prst="rect">
                      <a:avLst/>
                    </a:prstGeom>
                  </am3d:spPr>
                  <am3d:camera>
                    <am3d:pos x="0" y="0" z="71040610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0460" d="1000000"/>
                    <am3d:preTrans dx="248" dy="-1568519" dz="0"/>
                    <am3d:scale>
                      <am3d:sx n="1000000" d="1000000"/>
                      <am3d:sy n="1000000" d="1000000"/>
                      <am3d:sz n="1000000" d="1000000"/>
                    </am3d:scale>
                    <am3d:rot ax="-546263" ay="-2298981" az="340446"/>
                    <am3d:postTrans dx="0" dy="0" dz="0"/>
                  </am3d:trans>
                  <am3d:raster rName="Office3DRenderer" rVer="16.0.8326">
                    <am3d:blip r:embed="rId4"/>
                  </am3d:raster>
                  <am3d:objViewport viewportSz="3193374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11" name="Modelo 3D 10" descr="Ligação Gangorra">
                <a:extLst>
                  <a:ext uri="{FF2B5EF4-FFF2-40B4-BE49-F238E27FC236}">
                    <a16:creationId xmlns:a16="http://schemas.microsoft.com/office/drawing/2014/main" id="{D70436F3-2344-D726-08EA-1B97503B4345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rot="5197623">
                <a:off x="8330424" y="163100"/>
                <a:ext cx="1715067" cy="1472533"/>
              </a:xfrm>
              <a:prstGeom prst="rect">
                <a:avLst/>
              </a:prstGeom>
            </p:spPr>
          </p:pic>
        </mc:Fallback>
      </mc:AlternateContent>
      <p:pic>
        <p:nvPicPr>
          <p:cNvPr id="3" name="Picture 2">
            <a:extLst>
              <a:ext uri="{FF2B5EF4-FFF2-40B4-BE49-F238E27FC236}">
                <a16:creationId xmlns:a16="http://schemas.microsoft.com/office/drawing/2014/main" id="{B69910E5-8886-CF49-9835-5A84358C89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8986" y="1798733"/>
            <a:ext cx="7213600" cy="4189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E41683CA-FECF-62BB-915C-D10E31072CC1}"/>
              </a:ext>
            </a:extLst>
          </p:cNvPr>
          <p:cNvSpPr txBox="1"/>
          <p:nvPr/>
        </p:nvSpPr>
        <p:spPr>
          <a:xfrm flipH="1">
            <a:off x="2337525" y="1798733"/>
            <a:ext cx="46159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b="1" dirty="0">
                <a:latin typeface="Times New Roman" pitchFamily="18" charset="0"/>
                <a:cs typeface="Times New Roman" pitchFamily="18" charset="0"/>
              </a:rPr>
              <a:t>5.</a:t>
            </a:r>
            <a:endParaRPr lang="pt-BR" b="1" dirty="0"/>
          </a:p>
        </p:txBody>
      </p:sp>
    </p:spTree>
    <p:extLst>
      <p:ext uri="{BB962C8B-B14F-4D97-AF65-F5344CB8AC3E}">
        <p14:creationId xmlns:p14="http://schemas.microsoft.com/office/powerpoint/2010/main" val="173309966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778CEE9-3BDE-53E4-B386-F10A500272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768" y="3343036"/>
            <a:ext cx="7813855" cy="933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id="{6AF2270F-19BA-81E1-66DB-9FAF4AD928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769" y="2298289"/>
            <a:ext cx="7813855" cy="11788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4"/>
          <p:cNvSpPr txBox="1"/>
          <p:nvPr/>
        </p:nvSpPr>
        <p:spPr>
          <a:xfrm>
            <a:off x="4349368" y="0"/>
            <a:ext cx="3493264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8000" dirty="0">
                <a:latin typeface="Agency FB" panose="020B0503020202020204" pitchFamily="34" charset="0"/>
              </a:rPr>
              <a:t>Exercícios</a:t>
            </a:r>
          </a:p>
        </p:txBody>
      </p:sp>
      <p:pic>
        <p:nvPicPr>
          <p:cNvPr id="1026" name="Picture 2" descr="вектор серьезно писать девушка PNG , написание клипарт, Девушка вектор,  чтение PNG картинки и пнг PSD рисунок для бесплатной загрузки">
            <a:extLst>
              <a:ext uri="{FF2B5EF4-FFF2-40B4-BE49-F238E27FC236}">
                <a16:creationId xmlns:a16="http://schemas.microsoft.com/office/drawing/2014/main" id="{2A1E1897-D216-FDDF-74DC-F34C547813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9423" y="0"/>
            <a:ext cx="1868047" cy="1868047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tângulo 9">
            <a:extLst>
              <a:ext uri="{FF2B5EF4-FFF2-40B4-BE49-F238E27FC236}">
                <a16:creationId xmlns:a16="http://schemas.microsoft.com/office/drawing/2014/main" id="{82E6E28A-9589-377E-D8AE-9B96004CEFC9}"/>
              </a:ext>
            </a:extLst>
          </p:cNvPr>
          <p:cNvSpPr/>
          <p:nvPr/>
        </p:nvSpPr>
        <p:spPr>
          <a:xfrm>
            <a:off x="4493164" y="1189242"/>
            <a:ext cx="3205671" cy="155588"/>
          </a:xfrm>
          <a:prstGeom prst="rect">
            <a:avLst/>
          </a:prstGeom>
          <a:solidFill>
            <a:srgbClr val="EAEDB4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11" name="Modelo 3D 10" descr="Ligação Gangorra">
                <a:extLst>
                  <a:ext uri="{FF2B5EF4-FFF2-40B4-BE49-F238E27FC236}">
                    <a16:creationId xmlns:a16="http://schemas.microsoft.com/office/drawing/2014/main" id="{D70436F3-2344-D726-08EA-1B97503B4345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 rot="5197623">
              <a:off x="8330424" y="163100"/>
              <a:ext cx="1715067" cy="1472533"/>
            </p:xfrm>
            <a:graphic>
              <a:graphicData uri="http://schemas.microsoft.com/office/drawing/2017/model3d">
                <am3d:model3d r:embed="rId5">
                  <am3d:spPr>
                    <a:xfrm rot="5197623">
                      <a:off x="0" y="0"/>
                      <a:ext cx="1715067" cy="1472533"/>
                    </a:xfrm>
                    <a:prstGeom prst="rect">
                      <a:avLst/>
                    </a:prstGeom>
                  </am3d:spPr>
                  <am3d:camera>
                    <am3d:pos x="0" y="0" z="71040610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0460" d="1000000"/>
                    <am3d:preTrans dx="248" dy="-1568519" dz="0"/>
                    <am3d:scale>
                      <am3d:sx n="1000000" d="1000000"/>
                      <am3d:sy n="1000000" d="1000000"/>
                      <am3d:sz n="1000000" d="1000000"/>
                    </am3d:scale>
                    <am3d:rot ax="-546263" ay="-2298981" az="340446"/>
                    <am3d:postTrans dx="0" dy="0" dz="0"/>
                  </am3d:trans>
                  <am3d:raster rName="Office3DRenderer" rVer="16.0.8326">
                    <am3d:blip r:embed="rId6"/>
                  </am3d:raster>
                  <am3d:objViewport viewportSz="3193374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11" name="Modelo 3D 10" descr="Ligação Gangorra">
                <a:extLst>
                  <a:ext uri="{FF2B5EF4-FFF2-40B4-BE49-F238E27FC236}">
                    <a16:creationId xmlns:a16="http://schemas.microsoft.com/office/drawing/2014/main" id="{D70436F3-2344-D726-08EA-1B97503B4345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 rot="5197623">
                <a:off x="8330424" y="163100"/>
                <a:ext cx="1715067" cy="1472533"/>
              </a:xfrm>
              <a:prstGeom prst="rect">
                <a:avLst/>
              </a:prstGeom>
            </p:spPr>
          </p:pic>
        </mc:Fallback>
      </mc:AlternateContent>
      <p:sp>
        <p:nvSpPr>
          <p:cNvPr id="5" name="CaixaDeTexto 3">
            <a:extLst>
              <a:ext uri="{FF2B5EF4-FFF2-40B4-BE49-F238E27FC236}">
                <a16:creationId xmlns:a16="http://schemas.microsoft.com/office/drawing/2014/main" id="{F1310533-B96A-177D-27FC-679BE61B02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25444" y="1972312"/>
            <a:ext cx="695243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algn="just" eaLnBrk="1" hangingPunct="1"/>
            <a:r>
              <a:rPr lang="pt-BR" altLang="pt-BR" dirty="0">
                <a:latin typeface="Abadi Extra Light" panose="020B0204020104020204" pitchFamily="34" charset="0"/>
              </a:rPr>
              <a:t>Dê a fórmula molecular e o tipo de hibridação que você esperaria para cada átomo de carbono nas moléculas abaixo.</a:t>
            </a:r>
          </a:p>
        </p:txBody>
      </p:sp>
      <p:pic>
        <p:nvPicPr>
          <p:cNvPr id="6" name="Picture 4">
            <a:extLst>
              <a:ext uri="{FF2B5EF4-FFF2-40B4-BE49-F238E27FC236}">
                <a16:creationId xmlns:a16="http://schemas.microsoft.com/office/drawing/2014/main" id="{9BAE0CA3-741C-2C56-C112-B9730202AE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4979" y="4485112"/>
            <a:ext cx="2161020" cy="18435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6EAE67C4-D9C1-A330-0369-AF818A602811}"/>
              </a:ext>
            </a:extLst>
          </p:cNvPr>
          <p:cNvSpPr txBox="1"/>
          <p:nvPr/>
        </p:nvSpPr>
        <p:spPr>
          <a:xfrm flipH="1">
            <a:off x="1703769" y="1965742"/>
            <a:ext cx="46159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b="1" dirty="0">
                <a:latin typeface="Times New Roman" pitchFamily="18" charset="0"/>
                <a:cs typeface="Times New Roman" pitchFamily="18" charset="0"/>
              </a:rPr>
              <a:t>6.</a:t>
            </a:r>
            <a:endParaRPr lang="pt-BR" b="1" dirty="0"/>
          </a:p>
        </p:txBody>
      </p:sp>
    </p:spTree>
    <p:extLst>
      <p:ext uri="{BB962C8B-B14F-4D97-AF65-F5344CB8AC3E}">
        <p14:creationId xmlns:p14="http://schemas.microsoft.com/office/powerpoint/2010/main" val="366768481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4"/>
          <p:cNvSpPr txBox="1"/>
          <p:nvPr/>
        </p:nvSpPr>
        <p:spPr>
          <a:xfrm>
            <a:off x="4349368" y="0"/>
            <a:ext cx="3493264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8000" dirty="0">
                <a:latin typeface="Agency FB" panose="020B0503020202020204" pitchFamily="34" charset="0"/>
              </a:rPr>
              <a:t>Exercícios</a:t>
            </a:r>
          </a:p>
        </p:txBody>
      </p:sp>
      <p:pic>
        <p:nvPicPr>
          <p:cNvPr id="1026" name="Picture 2" descr="вектор серьезно писать девушка PNG , написание клипарт, Девушка вектор,  чтение PNG картинки и пнг PSD рисунок для бесплатной загрузки">
            <a:extLst>
              <a:ext uri="{FF2B5EF4-FFF2-40B4-BE49-F238E27FC236}">
                <a16:creationId xmlns:a16="http://schemas.microsoft.com/office/drawing/2014/main" id="{2A1E1897-D216-FDDF-74DC-F34C547813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9423" y="0"/>
            <a:ext cx="1868047" cy="1868047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tângulo 9">
            <a:extLst>
              <a:ext uri="{FF2B5EF4-FFF2-40B4-BE49-F238E27FC236}">
                <a16:creationId xmlns:a16="http://schemas.microsoft.com/office/drawing/2014/main" id="{82E6E28A-9589-377E-D8AE-9B96004CEFC9}"/>
              </a:ext>
            </a:extLst>
          </p:cNvPr>
          <p:cNvSpPr/>
          <p:nvPr/>
        </p:nvSpPr>
        <p:spPr>
          <a:xfrm>
            <a:off x="4493164" y="1189242"/>
            <a:ext cx="3205671" cy="155588"/>
          </a:xfrm>
          <a:prstGeom prst="rect">
            <a:avLst/>
          </a:prstGeom>
          <a:solidFill>
            <a:srgbClr val="EAEDB4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11" name="Modelo 3D 10" descr="Ligação Gangorra">
                <a:extLst>
                  <a:ext uri="{FF2B5EF4-FFF2-40B4-BE49-F238E27FC236}">
                    <a16:creationId xmlns:a16="http://schemas.microsoft.com/office/drawing/2014/main" id="{D70436F3-2344-D726-08EA-1B97503B4345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 rot="5197623">
              <a:off x="8330424" y="163100"/>
              <a:ext cx="1715067" cy="1472533"/>
            </p:xfrm>
            <a:graphic>
              <a:graphicData uri="http://schemas.microsoft.com/office/drawing/2017/model3d">
                <am3d:model3d r:embed="rId3">
                  <am3d:spPr>
                    <a:xfrm rot="5197623">
                      <a:off x="0" y="0"/>
                      <a:ext cx="1715067" cy="1472533"/>
                    </a:xfrm>
                    <a:prstGeom prst="rect">
                      <a:avLst/>
                    </a:prstGeom>
                  </am3d:spPr>
                  <am3d:camera>
                    <am3d:pos x="0" y="0" z="71040610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0460" d="1000000"/>
                    <am3d:preTrans dx="248" dy="-1568519" dz="0"/>
                    <am3d:scale>
                      <am3d:sx n="1000000" d="1000000"/>
                      <am3d:sy n="1000000" d="1000000"/>
                      <am3d:sz n="1000000" d="1000000"/>
                    </am3d:scale>
                    <am3d:rot ax="-546263" ay="-2298981" az="340446"/>
                    <am3d:postTrans dx="0" dy="0" dz="0"/>
                  </am3d:trans>
                  <am3d:raster rName="Office3DRenderer" rVer="16.0.8326">
                    <am3d:blip r:embed="rId4"/>
                  </am3d:raster>
                  <am3d:objViewport viewportSz="3193374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11" name="Modelo 3D 10" descr="Ligação Gangorra">
                <a:extLst>
                  <a:ext uri="{FF2B5EF4-FFF2-40B4-BE49-F238E27FC236}">
                    <a16:creationId xmlns:a16="http://schemas.microsoft.com/office/drawing/2014/main" id="{D70436F3-2344-D726-08EA-1B97503B4345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rot="5197623">
                <a:off x="8330424" y="163100"/>
                <a:ext cx="1715067" cy="1472533"/>
              </a:xfrm>
              <a:prstGeom prst="rect">
                <a:avLst/>
              </a:prstGeom>
            </p:spPr>
          </p:pic>
        </mc:Fallback>
      </mc:AlternateContent>
      <p:sp>
        <p:nvSpPr>
          <p:cNvPr id="7" name="CaixaDeTexto 6">
            <a:extLst>
              <a:ext uri="{FF2B5EF4-FFF2-40B4-BE49-F238E27FC236}">
                <a16:creationId xmlns:a16="http://schemas.microsoft.com/office/drawing/2014/main" id="{6EAE67C4-D9C1-A330-0369-AF818A602811}"/>
              </a:ext>
            </a:extLst>
          </p:cNvPr>
          <p:cNvSpPr txBox="1"/>
          <p:nvPr/>
        </p:nvSpPr>
        <p:spPr>
          <a:xfrm flipH="1">
            <a:off x="2696827" y="1965742"/>
            <a:ext cx="46159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b="1" dirty="0">
                <a:latin typeface="Times New Roman" pitchFamily="18" charset="0"/>
                <a:cs typeface="Times New Roman" pitchFamily="18" charset="0"/>
              </a:rPr>
              <a:t>7.</a:t>
            </a:r>
            <a:endParaRPr lang="pt-BR" b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A2E0E86-AEFF-3E07-8B8D-C4F9059E0D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4807" y="1965742"/>
            <a:ext cx="6153150" cy="3944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2254134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4"/>
          <p:cNvSpPr txBox="1"/>
          <p:nvPr/>
        </p:nvSpPr>
        <p:spPr>
          <a:xfrm>
            <a:off x="4349368" y="0"/>
            <a:ext cx="3493264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8000" dirty="0">
                <a:latin typeface="Agency FB" panose="020B0503020202020204" pitchFamily="34" charset="0"/>
              </a:rPr>
              <a:t>Exercícios</a:t>
            </a:r>
          </a:p>
        </p:txBody>
      </p:sp>
      <p:pic>
        <p:nvPicPr>
          <p:cNvPr id="1026" name="Picture 2" descr="вектор серьезно писать девушка PNG , написание клипарт, Девушка вектор,  чтение PNG картинки и пнг PSD рисунок для бесплатной загрузки">
            <a:extLst>
              <a:ext uri="{FF2B5EF4-FFF2-40B4-BE49-F238E27FC236}">
                <a16:creationId xmlns:a16="http://schemas.microsoft.com/office/drawing/2014/main" id="{2A1E1897-D216-FDDF-74DC-F34C547813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9423" y="0"/>
            <a:ext cx="1868047" cy="1868047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tângulo 9">
            <a:extLst>
              <a:ext uri="{FF2B5EF4-FFF2-40B4-BE49-F238E27FC236}">
                <a16:creationId xmlns:a16="http://schemas.microsoft.com/office/drawing/2014/main" id="{82E6E28A-9589-377E-D8AE-9B96004CEFC9}"/>
              </a:ext>
            </a:extLst>
          </p:cNvPr>
          <p:cNvSpPr/>
          <p:nvPr/>
        </p:nvSpPr>
        <p:spPr>
          <a:xfrm>
            <a:off x="4493164" y="1189242"/>
            <a:ext cx="3205671" cy="155588"/>
          </a:xfrm>
          <a:prstGeom prst="rect">
            <a:avLst/>
          </a:prstGeom>
          <a:solidFill>
            <a:srgbClr val="EAEDB4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11" name="Modelo 3D 10" descr="Ligação Gangorra">
                <a:extLst>
                  <a:ext uri="{FF2B5EF4-FFF2-40B4-BE49-F238E27FC236}">
                    <a16:creationId xmlns:a16="http://schemas.microsoft.com/office/drawing/2014/main" id="{D70436F3-2344-D726-08EA-1B97503B4345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 rot="5197623">
              <a:off x="8330424" y="163100"/>
              <a:ext cx="1715067" cy="1472533"/>
            </p:xfrm>
            <a:graphic>
              <a:graphicData uri="http://schemas.microsoft.com/office/drawing/2017/model3d">
                <am3d:model3d r:embed="rId3">
                  <am3d:spPr>
                    <a:xfrm rot="5197623">
                      <a:off x="0" y="0"/>
                      <a:ext cx="1715067" cy="1472533"/>
                    </a:xfrm>
                    <a:prstGeom prst="rect">
                      <a:avLst/>
                    </a:prstGeom>
                  </am3d:spPr>
                  <am3d:camera>
                    <am3d:pos x="0" y="0" z="71040610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0460" d="1000000"/>
                    <am3d:preTrans dx="248" dy="-1568519" dz="0"/>
                    <am3d:scale>
                      <am3d:sx n="1000000" d="1000000"/>
                      <am3d:sy n="1000000" d="1000000"/>
                      <am3d:sz n="1000000" d="1000000"/>
                    </am3d:scale>
                    <am3d:rot ax="-546263" ay="-2298981" az="340446"/>
                    <am3d:postTrans dx="0" dy="0" dz="0"/>
                  </am3d:trans>
                  <am3d:raster rName="Office3DRenderer" rVer="16.0.8326">
                    <am3d:blip r:embed="rId4"/>
                  </am3d:raster>
                  <am3d:objViewport viewportSz="3193374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11" name="Modelo 3D 10" descr="Ligação Gangorra">
                <a:extLst>
                  <a:ext uri="{FF2B5EF4-FFF2-40B4-BE49-F238E27FC236}">
                    <a16:creationId xmlns:a16="http://schemas.microsoft.com/office/drawing/2014/main" id="{D70436F3-2344-D726-08EA-1B97503B4345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rot="5197623">
                <a:off x="8330424" y="163100"/>
                <a:ext cx="1715067" cy="1472533"/>
              </a:xfrm>
              <a:prstGeom prst="rect">
                <a:avLst/>
              </a:prstGeom>
            </p:spPr>
          </p:pic>
        </mc:Fallback>
      </mc:AlternateContent>
      <p:sp>
        <p:nvSpPr>
          <p:cNvPr id="7" name="CaixaDeTexto 6">
            <a:extLst>
              <a:ext uri="{FF2B5EF4-FFF2-40B4-BE49-F238E27FC236}">
                <a16:creationId xmlns:a16="http://schemas.microsoft.com/office/drawing/2014/main" id="{6EAE67C4-D9C1-A330-0369-AF818A602811}"/>
              </a:ext>
            </a:extLst>
          </p:cNvPr>
          <p:cNvSpPr txBox="1"/>
          <p:nvPr/>
        </p:nvSpPr>
        <p:spPr>
          <a:xfrm flipH="1">
            <a:off x="2696827" y="1965742"/>
            <a:ext cx="46159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b="1" dirty="0">
                <a:latin typeface="Times New Roman" pitchFamily="18" charset="0"/>
                <a:cs typeface="Times New Roman" pitchFamily="18" charset="0"/>
              </a:rPr>
              <a:t>8.</a:t>
            </a:r>
            <a:endParaRPr lang="pt-BR" b="1" dirty="0"/>
          </a:p>
        </p:txBody>
      </p:sp>
      <p:pic>
        <p:nvPicPr>
          <p:cNvPr id="21506" name="Picture 2">
            <a:extLst>
              <a:ext uri="{FF2B5EF4-FFF2-40B4-BE49-F238E27FC236}">
                <a16:creationId xmlns:a16="http://schemas.microsoft.com/office/drawing/2014/main" id="{845873B8-163C-81C8-A465-19A4F9CEEC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8424" y="1965742"/>
            <a:ext cx="6121400" cy="336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8249748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4"/>
          <p:cNvSpPr txBox="1"/>
          <p:nvPr/>
        </p:nvSpPr>
        <p:spPr>
          <a:xfrm>
            <a:off x="4349368" y="0"/>
            <a:ext cx="3493264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8000" dirty="0">
                <a:latin typeface="Agency FB" panose="020B0503020202020204" pitchFamily="34" charset="0"/>
              </a:rPr>
              <a:t>Exercícios</a:t>
            </a:r>
          </a:p>
        </p:txBody>
      </p:sp>
      <p:pic>
        <p:nvPicPr>
          <p:cNvPr id="1026" name="Picture 2" descr="вектор серьезно писать девушка PNG , написание клипарт, Девушка вектор,  чтение PNG картинки и пнг PSD рисунок для бесплатной загрузки">
            <a:extLst>
              <a:ext uri="{FF2B5EF4-FFF2-40B4-BE49-F238E27FC236}">
                <a16:creationId xmlns:a16="http://schemas.microsoft.com/office/drawing/2014/main" id="{2A1E1897-D216-FDDF-74DC-F34C547813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9423" y="0"/>
            <a:ext cx="1868047" cy="1868047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tângulo 9">
            <a:extLst>
              <a:ext uri="{FF2B5EF4-FFF2-40B4-BE49-F238E27FC236}">
                <a16:creationId xmlns:a16="http://schemas.microsoft.com/office/drawing/2014/main" id="{82E6E28A-9589-377E-D8AE-9B96004CEFC9}"/>
              </a:ext>
            </a:extLst>
          </p:cNvPr>
          <p:cNvSpPr/>
          <p:nvPr/>
        </p:nvSpPr>
        <p:spPr>
          <a:xfrm>
            <a:off x="4493164" y="1189242"/>
            <a:ext cx="3205671" cy="155588"/>
          </a:xfrm>
          <a:prstGeom prst="rect">
            <a:avLst/>
          </a:prstGeom>
          <a:solidFill>
            <a:srgbClr val="EAEDB4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11" name="Modelo 3D 10" descr="Ligação Gangorra">
                <a:extLst>
                  <a:ext uri="{FF2B5EF4-FFF2-40B4-BE49-F238E27FC236}">
                    <a16:creationId xmlns:a16="http://schemas.microsoft.com/office/drawing/2014/main" id="{D70436F3-2344-D726-08EA-1B97503B4345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 rot="5197623">
              <a:off x="8330424" y="163100"/>
              <a:ext cx="1715067" cy="1472533"/>
            </p:xfrm>
            <a:graphic>
              <a:graphicData uri="http://schemas.microsoft.com/office/drawing/2017/model3d">
                <am3d:model3d r:embed="rId3">
                  <am3d:spPr>
                    <a:xfrm rot="5197623">
                      <a:off x="0" y="0"/>
                      <a:ext cx="1715067" cy="1472533"/>
                    </a:xfrm>
                    <a:prstGeom prst="rect">
                      <a:avLst/>
                    </a:prstGeom>
                  </am3d:spPr>
                  <am3d:camera>
                    <am3d:pos x="0" y="0" z="71040610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0460" d="1000000"/>
                    <am3d:preTrans dx="248" dy="-1568519" dz="0"/>
                    <am3d:scale>
                      <am3d:sx n="1000000" d="1000000"/>
                      <am3d:sy n="1000000" d="1000000"/>
                      <am3d:sz n="1000000" d="1000000"/>
                    </am3d:scale>
                    <am3d:rot ax="-546263" ay="-2298981" az="340446"/>
                    <am3d:postTrans dx="0" dy="0" dz="0"/>
                  </am3d:trans>
                  <am3d:raster rName="Office3DRenderer" rVer="16.0.8326">
                    <am3d:blip r:embed="rId4"/>
                  </am3d:raster>
                  <am3d:objViewport viewportSz="3193374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11" name="Modelo 3D 10" descr="Ligação Gangorra">
                <a:extLst>
                  <a:ext uri="{FF2B5EF4-FFF2-40B4-BE49-F238E27FC236}">
                    <a16:creationId xmlns:a16="http://schemas.microsoft.com/office/drawing/2014/main" id="{D70436F3-2344-D726-08EA-1B97503B4345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rot="5197623">
                <a:off x="8330424" y="163100"/>
                <a:ext cx="1715067" cy="1472533"/>
              </a:xfrm>
              <a:prstGeom prst="rect">
                <a:avLst/>
              </a:prstGeom>
            </p:spPr>
          </p:pic>
        </mc:Fallback>
      </mc:AlternateContent>
      <p:sp>
        <p:nvSpPr>
          <p:cNvPr id="7" name="CaixaDeTexto 6">
            <a:extLst>
              <a:ext uri="{FF2B5EF4-FFF2-40B4-BE49-F238E27FC236}">
                <a16:creationId xmlns:a16="http://schemas.microsoft.com/office/drawing/2014/main" id="{6EAE67C4-D9C1-A330-0369-AF818A602811}"/>
              </a:ext>
            </a:extLst>
          </p:cNvPr>
          <p:cNvSpPr txBox="1"/>
          <p:nvPr/>
        </p:nvSpPr>
        <p:spPr>
          <a:xfrm flipH="1">
            <a:off x="2696827" y="1965742"/>
            <a:ext cx="46159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b="1" dirty="0">
                <a:latin typeface="Times New Roman" pitchFamily="18" charset="0"/>
                <a:cs typeface="Times New Roman" pitchFamily="18" charset="0"/>
              </a:rPr>
              <a:t>9.</a:t>
            </a:r>
            <a:endParaRPr lang="pt-BR" b="1" dirty="0"/>
          </a:p>
        </p:txBody>
      </p:sp>
      <p:pic>
        <p:nvPicPr>
          <p:cNvPr id="22530" name="Picture 2">
            <a:extLst>
              <a:ext uri="{FF2B5EF4-FFF2-40B4-BE49-F238E27FC236}">
                <a16:creationId xmlns:a16="http://schemas.microsoft.com/office/drawing/2014/main" id="{C843201F-6795-8BE1-D301-0B50DD7CC1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9598" y="2022276"/>
            <a:ext cx="7050087" cy="2632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1045791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4"/>
          <p:cNvSpPr txBox="1"/>
          <p:nvPr/>
        </p:nvSpPr>
        <p:spPr>
          <a:xfrm>
            <a:off x="4349368" y="0"/>
            <a:ext cx="3493264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8000" dirty="0">
                <a:latin typeface="Agency FB" panose="020B0503020202020204" pitchFamily="34" charset="0"/>
              </a:rPr>
              <a:t>Exercícios</a:t>
            </a:r>
          </a:p>
        </p:txBody>
      </p:sp>
      <p:pic>
        <p:nvPicPr>
          <p:cNvPr id="1026" name="Picture 2" descr="вектор серьезно писать девушка PNG , написание клипарт, Девушка вектор,  чтение PNG картинки и пнг PSD рисунок для бесплатной загрузки">
            <a:extLst>
              <a:ext uri="{FF2B5EF4-FFF2-40B4-BE49-F238E27FC236}">
                <a16:creationId xmlns:a16="http://schemas.microsoft.com/office/drawing/2014/main" id="{2A1E1897-D216-FDDF-74DC-F34C547813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9423" y="0"/>
            <a:ext cx="1868047" cy="1868047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tângulo 9">
            <a:extLst>
              <a:ext uri="{FF2B5EF4-FFF2-40B4-BE49-F238E27FC236}">
                <a16:creationId xmlns:a16="http://schemas.microsoft.com/office/drawing/2014/main" id="{82E6E28A-9589-377E-D8AE-9B96004CEFC9}"/>
              </a:ext>
            </a:extLst>
          </p:cNvPr>
          <p:cNvSpPr/>
          <p:nvPr/>
        </p:nvSpPr>
        <p:spPr>
          <a:xfrm>
            <a:off x="4493164" y="1189242"/>
            <a:ext cx="3205671" cy="155588"/>
          </a:xfrm>
          <a:prstGeom prst="rect">
            <a:avLst/>
          </a:prstGeom>
          <a:solidFill>
            <a:srgbClr val="EAEDB4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11" name="Modelo 3D 10" descr="Ligação Gangorra">
                <a:extLst>
                  <a:ext uri="{FF2B5EF4-FFF2-40B4-BE49-F238E27FC236}">
                    <a16:creationId xmlns:a16="http://schemas.microsoft.com/office/drawing/2014/main" id="{D70436F3-2344-D726-08EA-1B97503B4345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 rot="5197623">
              <a:off x="8330424" y="163100"/>
              <a:ext cx="1715067" cy="1472533"/>
            </p:xfrm>
            <a:graphic>
              <a:graphicData uri="http://schemas.microsoft.com/office/drawing/2017/model3d">
                <am3d:model3d r:embed="rId3">
                  <am3d:spPr>
                    <a:xfrm rot="5197623">
                      <a:off x="0" y="0"/>
                      <a:ext cx="1715067" cy="1472533"/>
                    </a:xfrm>
                    <a:prstGeom prst="rect">
                      <a:avLst/>
                    </a:prstGeom>
                  </am3d:spPr>
                  <am3d:camera>
                    <am3d:pos x="0" y="0" z="71040610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0460" d="1000000"/>
                    <am3d:preTrans dx="248" dy="-1568519" dz="0"/>
                    <am3d:scale>
                      <am3d:sx n="1000000" d="1000000"/>
                      <am3d:sy n="1000000" d="1000000"/>
                      <am3d:sz n="1000000" d="1000000"/>
                    </am3d:scale>
                    <am3d:rot ax="-546263" ay="-2298981" az="340446"/>
                    <am3d:postTrans dx="0" dy="0" dz="0"/>
                  </am3d:trans>
                  <am3d:raster rName="Office3DRenderer" rVer="16.0.8326">
                    <am3d:blip r:embed="rId4"/>
                  </am3d:raster>
                  <am3d:objViewport viewportSz="3193374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11" name="Modelo 3D 10" descr="Ligação Gangorra">
                <a:extLst>
                  <a:ext uri="{FF2B5EF4-FFF2-40B4-BE49-F238E27FC236}">
                    <a16:creationId xmlns:a16="http://schemas.microsoft.com/office/drawing/2014/main" id="{D70436F3-2344-D726-08EA-1B97503B4345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rot="5197623">
                <a:off x="8330424" y="163100"/>
                <a:ext cx="1715067" cy="1472533"/>
              </a:xfrm>
              <a:prstGeom prst="rect">
                <a:avLst/>
              </a:prstGeom>
            </p:spPr>
          </p:pic>
        </mc:Fallback>
      </mc:AlternateContent>
      <p:sp>
        <p:nvSpPr>
          <p:cNvPr id="7" name="CaixaDeTexto 6">
            <a:extLst>
              <a:ext uri="{FF2B5EF4-FFF2-40B4-BE49-F238E27FC236}">
                <a16:creationId xmlns:a16="http://schemas.microsoft.com/office/drawing/2014/main" id="{6EAE67C4-D9C1-A330-0369-AF818A602811}"/>
              </a:ext>
            </a:extLst>
          </p:cNvPr>
          <p:cNvSpPr txBox="1"/>
          <p:nvPr/>
        </p:nvSpPr>
        <p:spPr>
          <a:xfrm flipH="1">
            <a:off x="2375504" y="2404388"/>
            <a:ext cx="57731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b="1" dirty="0">
                <a:latin typeface="Times New Roman" pitchFamily="18" charset="0"/>
                <a:cs typeface="Times New Roman" pitchFamily="18" charset="0"/>
              </a:rPr>
              <a:t>10.</a:t>
            </a:r>
            <a:endParaRPr lang="pt-BR" b="1" dirty="0"/>
          </a:p>
        </p:txBody>
      </p:sp>
      <p:pic>
        <p:nvPicPr>
          <p:cNvPr id="23554" name="Picture 3">
            <a:extLst>
              <a:ext uri="{FF2B5EF4-FFF2-40B4-BE49-F238E27FC236}">
                <a16:creationId xmlns:a16="http://schemas.microsoft.com/office/drawing/2014/main" id="{1CC5073B-1F61-C8FB-391C-8D762250B9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6826" y="2335074"/>
            <a:ext cx="6831012" cy="2376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3597190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Hora da história | Rafael Di Lari">
            <a:extLst>
              <a:ext uri="{FF2B5EF4-FFF2-40B4-BE49-F238E27FC236}">
                <a16:creationId xmlns:a16="http://schemas.microsoft.com/office/drawing/2014/main" id="{E3F99792-4000-1B32-8526-70FDCA33D0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870175" cy="3246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065895FE-F425-9927-43E0-D3032D224CB7}"/>
              </a:ext>
            </a:extLst>
          </p:cNvPr>
          <p:cNvSpPr txBox="1"/>
          <p:nvPr/>
        </p:nvSpPr>
        <p:spPr>
          <a:xfrm>
            <a:off x="4870175" y="701862"/>
            <a:ext cx="6097656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pt-BR" altLang="en-US" sz="2800" dirty="0">
                <a:latin typeface="Abadi Extra Light" panose="020B0204020104020204" pitchFamily="34" charset="0"/>
              </a:rPr>
              <a:t>Ainda na pré-história, tais substâncias eram utilizadas pelo homem para a produção de calor, para realização de pinturas nos corpos, em cerâmicas e em desenhos nas cavernas.</a:t>
            </a:r>
            <a:endParaRPr lang="pt-BR" sz="2800" dirty="0">
              <a:latin typeface="Abadi Extra Light" panose="020B0204020104020204" pitchFamily="34" charset="0"/>
            </a:endParaRPr>
          </a:p>
        </p:txBody>
      </p:sp>
      <p:pic>
        <p:nvPicPr>
          <p:cNvPr id="4" name="Picture 5" descr="bisao">
            <a:extLst>
              <a:ext uri="{FF2B5EF4-FFF2-40B4-BE49-F238E27FC236}">
                <a16:creationId xmlns:a16="http://schemas.microsoft.com/office/drawing/2014/main" id="{91B7F86F-9410-BB8F-F123-81F7F230E9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0175" y="3246783"/>
            <a:ext cx="3887788" cy="26638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7" descr="image011">
            <a:extLst>
              <a:ext uri="{FF2B5EF4-FFF2-40B4-BE49-F238E27FC236}">
                <a16:creationId xmlns:a16="http://schemas.microsoft.com/office/drawing/2014/main" id="{72B50186-9121-D7E1-231F-99DA687AB4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4103" y="3246783"/>
            <a:ext cx="1800225" cy="26638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3726522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6" name="Picture 6" descr="MUSA GLICERINA 100ML">
            <a:extLst>
              <a:ext uri="{FF2B5EF4-FFF2-40B4-BE49-F238E27FC236}">
                <a16:creationId xmlns:a16="http://schemas.microsoft.com/office/drawing/2014/main" id="{72886764-187D-A98F-C500-C5EE48D01A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5832" y="4714668"/>
            <a:ext cx="2143332" cy="2143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0" name="Picture 2" descr="Hora da história | Rafael Di Lari">
            <a:extLst>
              <a:ext uri="{FF2B5EF4-FFF2-40B4-BE49-F238E27FC236}">
                <a16:creationId xmlns:a16="http://schemas.microsoft.com/office/drawing/2014/main" id="{E3F99792-4000-1B32-8526-70FDCA33D0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870175" cy="3246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3">
            <a:extLst>
              <a:ext uri="{FF2B5EF4-FFF2-40B4-BE49-F238E27FC236}">
                <a16:creationId xmlns:a16="http://schemas.microsoft.com/office/drawing/2014/main" id="{DA5B16CE-E83C-4AD6-4D0A-0141216A966C}"/>
              </a:ext>
            </a:extLst>
          </p:cNvPr>
          <p:cNvSpPr txBox="1">
            <a:spLocks noChangeArrowheads="1"/>
          </p:cNvSpPr>
          <p:nvPr/>
        </p:nvSpPr>
        <p:spPr>
          <a:xfrm>
            <a:off x="5011082" y="2993337"/>
            <a:ext cx="4621488" cy="188512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buFontTx/>
              <a:buNone/>
            </a:pPr>
            <a:r>
              <a:rPr lang="pt-BR" altLang="en-US" dirty="0">
                <a:latin typeface="Abadi Extra Light" panose="020B0204020104020204" pitchFamily="34" charset="0"/>
              </a:rPr>
              <a:t>	Desde os alquimistas do século XVI, as técnicas para extração de substâncias foram sendo aperfeiçoadas.</a:t>
            </a:r>
          </a:p>
        </p:txBody>
      </p:sp>
      <p:pic>
        <p:nvPicPr>
          <p:cNvPr id="15362" name="Picture 2" descr="A Vida Intelectual: Alquimia">
            <a:extLst>
              <a:ext uri="{FF2B5EF4-FFF2-40B4-BE49-F238E27FC236}">
                <a16:creationId xmlns:a16="http://schemas.microsoft.com/office/drawing/2014/main" id="{AF562EB5-D7BF-52D6-BB0C-2B5DA02463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70" y="523460"/>
            <a:ext cx="3915513" cy="21998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 Box 7">
            <a:extLst>
              <a:ext uri="{FF2B5EF4-FFF2-40B4-BE49-F238E27FC236}">
                <a16:creationId xmlns:a16="http://schemas.microsoft.com/office/drawing/2014/main" id="{F224F003-8960-1091-0D2F-C951ADEE6D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9896" y="5148475"/>
            <a:ext cx="8280400" cy="1169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pt-BR" altLang="en-US" sz="2800" dirty="0">
                <a:latin typeface="Abadi Extra Light" panose="020B0204020104020204" pitchFamily="34" charset="0"/>
              </a:rPr>
              <a:t>Do limão extraiu-se o ácido cítrico (C6H8O7);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pt-BR" altLang="en-US" sz="2800" dirty="0">
                <a:latin typeface="Abadi Extra Light" panose="020B0204020104020204" pitchFamily="34" charset="0"/>
              </a:rPr>
              <a:t>Das gorduras animais, extraiu-se a glicerina (C3H8O3).</a:t>
            </a:r>
          </a:p>
        </p:txBody>
      </p:sp>
      <p:pic>
        <p:nvPicPr>
          <p:cNvPr id="15364" name="Picture 4" descr="Limao Png Imagens – Download Grátis no Freepik">
            <a:extLst>
              <a:ext uri="{FF2B5EF4-FFF2-40B4-BE49-F238E27FC236}">
                <a16:creationId xmlns:a16="http://schemas.microsoft.com/office/drawing/2014/main" id="{5307A924-FEE4-C5C5-E87E-D58098F406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9742" y="3516799"/>
            <a:ext cx="2619375" cy="1743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5733685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3AA8B96D07D8148994222063F629C03" ma:contentTypeVersion="15" ma:contentTypeDescription="Create a new document." ma:contentTypeScope="" ma:versionID="170db74f33ef875ced8d733c325f9076">
  <xsd:schema xmlns:xsd="http://www.w3.org/2001/XMLSchema" xmlns:xs="http://www.w3.org/2001/XMLSchema" xmlns:p="http://schemas.microsoft.com/office/2006/metadata/properties" xmlns:ns3="7842d31d-e864-4629-bf8e-207b5fb3a676" targetNamespace="http://schemas.microsoft.com/office/2006/metadata/properties" ma:root="true" ma:fieldsID="2f98c044271be4b58237fae77328a86f" ns3:_="">
    <xsd:import namespace="7842d31d-e864-4629-bf8e-207b5fb3a676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3:MediaServiceDateTaken" minOccurs="0"/>
                <xsd:element ref="ns3:MediaLengthInSeconds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OCR" minOccurs="0"/>
                <xsd:element ref="ns3:MediaServiceLocation" minOccurs="0"/>
                <xsd:element ref="ns3:MediaServiceSearchProperties" minOccurs="0"/>
                <xsd:element ref="ns3:_activity" minOccurs="0"/>
                <xsd:element ref="ns3:MediaServiceObjectDetectorVersions" minOccurs="0"/>
                <xsd:element ref="ns3:MediaServiceSystemTag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842d31d-e864-4629-bf8e-207b5fb3a67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3" nillable="true" ma:displayName="MediaLengthInSeconds" ma:hidden="true" ma:internalName="MediaLengthInSeconds" ma:readOnly="true">
      <xsd:simpleType>
        <xsd:restriction base="dms:Unknown"/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MediaServiceSearchProperties" ma:index="19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_activity" ma:index="20" nillable="true" ma:displayName="_activity" ma:hidden="true" ma:internalName="_activity">
      <xsd:simpleType>
        <xsd:restriction base="dms:Note"/>
      </xsd:simpleType>
    </xsd:element>
    <xsd:element name="MediaServiceObjectDetectorVersions" ma:index="21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ystemTags" ma:index="22" nillable="true" ma:displayName="MediaServiceSystemTags" ma:hidden="true" ma:internalName="MediaServiceSystemTag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7842d31d-e864-4629-bf8e-207b5fb3a676" xsi:nil="true"/>
  </documentManagement>
</p:properties>
</file>

<file path=customXml/itemProps1.xml><?xml version="1.0" encoding="utf-8"?>
<ds:datastoreItem xmlns:ds="http://schemas.openxmlformats.org/officeDocument/2006/customXml" ds:itemID="{91CAFA35-E6D0-4A41-8EF0-0FF7DFEB8CB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842d31d-e864-4629-bf8e-207b5fb3a67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7A0FAACB-969D-4DAC-9397-E8E4C938A1DD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11606742-8E04-48E8-8ABF-50279596094B}">
  <ds:schemaRefs>
    <ds:schemaRef ds:uri="http://purl.org/dc/dcmitype/"/>
    <ds:schemaRef ds:uri="http://schemas.microsoft.com/office/2006/documentManagement/types"/>
    <ds:schemaRef ds:uri="http://purl.org/dc/terms/"/>
    <ds:schemaRef ds:uri="7842d31d-e864-4629-bf8e-207b5fb3a676"/>
    <ds:schemaRef ds:uri="http://schemas.openxmlformats.org/package/2006/metadata/core-properties"/>
    <ds:schemaRef ds:uri="http://purl.org/dc/elements/1.1/"/>
    <ds:schemaRef ds:uri="http://schemas.microsoft.com/office/2006/metadata/properties"/>
    <ds:schemaRef ds:uri="http://schemas.microsoft.com/office/infopath/2007/PartnerControl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2440</TotalTime>
  <Words>2752</Words>
  <Application>Microsoft Office PowerPoint</Application>
  <PresentationFormat>Widescreen</PresentationFormat>
  <Paragraphs>286</Paragraphs>
  <Slides>80</Slides>
  <Notes>1</Notes>
  <HiddenSlides>0</HiddenSlides>
  <MMClips>0</MMClips>
  <ScaleCrop>false</ScaleCrop>
  <HeadingPairs>
    <vt:vector size="8" baseType="variant">
      <vt:variant>
        <vt:lpstr>Fontes usadas</vt:lpstr>
      </vt:variant>
      <vt:variant>
        <vt:i4>10</vt:i4>
      </vt:variant>
      <vt:variant>
        <vt:lpstr>Tema</vt:lpstr>
      </vt:variant>
      <vt:variant>
        <vt:i4>1</vt:i4>
      </vt:variant>
      <vt:variant>
        <vt:lpstr>Servidores OLE inseridos</vt:lpstr>
      </vt:variant>
      <vt:variant>
        <vt:i4>1</vt:i4>
      </vt:variant>
      <vt:variant>
        <vt:lpstr>Títulos de slides</vt:lpstr>
      </vt:variant>
      <vt:variant>
        <vt:i4>80</vt:i4>
      </vt:variant>
    </vt:vector>
  </HeadingPairs>
  <TitlesOfParts>
    <vt:vector size="92" baseType="lpstr">
      <vt:lpstr>Abadi Extra Light</vt:lpstr>
      <vt:lpstr>Agency FB</vt:lpstr>
      <vt:lpstr>Aptos</vt:lpstr>
      <vt:lpstr>Aptos Display</vt:lpstr>
      <vt:lpstr>Arial</vt:lpstr>
      <vt:lpstr>Book Antiqua</vt:lpstr>
      <vt:lpstr>Calibri</vt:lpstr>
      <vt:lpstr>Times New Roman</vt:lpstr>
      <vt:lpstr>ui-sans-serif</vt:lpstr>
      <vt:lpstr>Wingdings</vt:lpstr>
      <vt:lpstr>Tema do Office</vt:lpstr>
      <vt:lpstr>ISIS/Draw Sketch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Carlos Antonio Barros e Silva Junior</dc:creator>
  <cp:lastModifiedBy>Carlos Antonio Barros e Silva Junior</cp:lastModifiedBy>
  <cp:revision>13</cp:revision>
  <dcterms:created xsi:type="dcterms:W3CDTF">2024-07-15T22:18:45Z</dcterms:created>
  <dcterms:modified xsi:type="dcterms:W3CDTF">2024-07-29T19:15:59Z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0x01010083AA8B96D07D8148994222063F629C03</vt:lpwstr>
  </property>
</Properties>
</file>