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315" r:id="rId9"/>
    <p:sldId id="316" r:id="rId10"/>
    <p:sldId id="264" r:id="rId11"/>
    <p:sldId id="265" r:id="rId12"/>
    <p:sldId id="266" r:id="rId13"/>
    <p:sldId id="267" r:id="rId14"/>
    <p:sldId id="333" r:id="rId15"/>
    <p:sldId id="334" r:id="rId16"/>
    <p:sldId id="268" r:id="rId17"/>
    <p:sldId id="269" r:id="rId18"/>
    <p:sldId id="270" r:id="rId19"/>
    <p:sldId id="271" r:id="rId20"/>
    <p:sldId id="272" r:id="rId21"/>
    <p:sldId id="273" r:id="rId22"/>
    <p:sldId id="274" r:id="rId23"/>
    <p:sldId id="275" r:id="rId24"/>
    <p:sldId id="317" r:id="rId25"/>
    <p:sldId id="318" r:id="rId26"/>
    <p:sldId id="276" r:id="rId27"/>
    <p:sldId id="277" r:id="rId28"/>
    <p:sldId id="278" r:id="rId29"/>
    <p:sldId id="319" r:id="rId30"/>
    <p:sldId id="320" r:id="rId31"/>
    <p:sldId id="279" r:id="rId32"/>
    <p:sldId id="280" r:id="rId33"/>
    <p:sldId id="282" r:id="rId34"/>
    <p:sldId id="283" r:id="rId35"/>
    <p:sldId id="335" r:id="rId36"/>
    <p:sldId id="284" r:id="rId37"/>
    <p:sldId id="285" r:id="rId38"/>
    <p:sldId id="287" r:id="rId39"/>
    <p:sldId id="286" r:id="rId40"/>
    <p:sldId id="288" r:id="rId41"/>
    <p:sldId id="289" r:id="rId42"/>
    <p:sldId id="290" r:id="rId43"/>
    <p:sldId id="291" r:id="rId44"/>
    <p:sldId id="292" r:id="rId45"/>
    <p:sldId id="293" r:id="rId46"/>
    <p:sldId id="294" r:id="rId47"/>
    <p:sldId id="295" r:id="rId48"/>
    <p:sldId id="296" r:id="rId49"/>
    <p:sldId id="302" r:id="rId50"/>
    <p:sldId id="303" r:id="rId51"/>
    <p:sldId id="297" r:id="rId52"/>
    <p:sldId id="304" r:id="rId53"/>
    <p:sldId id="299" r:id="rId54"/>
    <p:sldId id="300" r:id="rId55"/>
    <p:sldId id="301" r:id="rId56"/>
    <p:sldId id="351" r:id="rId57"/>
    <p:sldId id="323" r:id="rId58"/>
    <p:sldId id="352" r:id="rId59"/>
    <p:sldId id="324" r:id="rId60"/>
    <p:sldId id="322" r:id="rId61"/>
    <p:sldId id="321" r:id="rId62"/>
    <p:sldId id="326" r:id="rId63"/>
    <p:sldId id="327" r:id="rId64"/>
    <p:sldId id="328" r:id="rId65"/>
    <p:sldId id="329" r:id="rId66"/>
    <p:sldId id="330" r:id="rId67"/>
    <p:sldId id="331" r:id="rId68"/>
    <p:sldId id="332" r:id="rId69"/>
    <p:sldId id="353" r:id="rId70"/>
    <p:sldId id="336" r:id="rId71"/>
    <p:sldId id="337" r:id="rId72"/>
    <p:sldId id="348" r:id="rId73"/>
    <p:sldId id="358" r:id="rId74"/>
    <p:sldId id="359" r:id="rId75"/>
    <p:sldId id="365" r:id="rId76"/>
    <p:sldId id="338" r:id="rId77"/>
    <p:sldId id="355" r:id="rId78"/>
    <p:sldId id="357" r:id="rId79"/>
    <p:sldId id="349" r:id="rId80"/>
    <p:sldId id="360" r:id="rId81"/>
    <p:sldId id="362" r:id="rId82"/>
    <p:sldId id="364" r:id="rId83"/>
    <p:sldId id="339" r:id="rId84"/>
    <p:sldId id="340" r:id="rId85"/>
    <p:sldId id="341" r:id="rId86"/>
    <p:sldId id="343" r:id="rId87"/>
    <p:sldId id="344" r:id="rId88"/>
    <p:sldId id="354" r:id="rId89"/>
    <p:sldId id="342" r:id="rId90"/>
    <p:sldId id="347" r:id="rId91"/>
    <p:sldId id="346" r:id="rId9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Júnior" initials="CJ" lastIdx="1" clrIdx="0">
    <p:extLst>
      <p:ext uri="{19B8F6BF-5375-455C-9EA6-DF929625EA0E}">
        <p15:presenceInfo xmlns:p15="http://schemas.microsoft.com/office/powerpoint/2012/main" userId="9b23b95f89c950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7T13:07:45.971" idx="1">
    <p:pos x="7511" y="893"/>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8FD66C-95B5-409B-9A5F-7D9B9B63972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C7DBCFA3-867B-40EC-BC37-934421E64076}">
      <dgm:prSet phldrT="[Texto]"/>
      <dgm:spPr>
        <a:solidFill>
          <a:schemeClr val="accent4">
            <a:lumMod val="60000"/>
            <a:lumOff val="40000"/>
          </a:schemeClr>
        </a:solidFill>
      </dgm:spPr>
      <dgm:t>
        <a:bodyPr/>
        <a:lstStyle/>
        <a:p>
          <a:r>
            <a:rPr lang="pt-BR" b="1" dirty="0">
              <a:solidFill>
                <a:schemeClr val="tx1"/>
              </a:solidFill>
            </a:rPr>
            <a:t>1</a:t>
          </a:r>
        </a:p>
      </dgm:t>
    </dgm:pt>
    <dgm:pt modelId="{D8EABEEC-D760-4112-9B14-BC1DEDBEB10F}" type="parTrans" cxnId="{1821BC0E-F5C8-4D7E-BBE3-B2B2F0C86AD0}">
      <dgm:prSet/>
      <dgm:spPr/>
      <dgm:t>
        <a:bodyPr/>
        <a:lstStyle/>
        <a:p>
          <a:endParaRPr lang="pt-BR"/>
        </a:p>
      </dgm:t>
    </dgm:pt>
    <dgm:pt modelId="{3DC5E98E-6FF1-4E1F-9248-9749FF9966E0}" type="sibTrans" cxnId="{1821BC0E-F5C8-4D7E-BBE3-B2B2F0C86AD0}">
      <dgm:prSet/>
      <dgm:spPr/>
      <dgm:t>
        <a:bodyPr/>
        <a:lstStyle/>
        <a:p>
          <a:endParaRPr lang="pt-BR"/>
        </a:p>
      </dgm:t>
    </dgm:pt>
    <dgm:pt modelId="{16615DAE-CC5B-4660-A213-B02BF48364DC}">
      <dgm:prSet phldrT="[Texto]" custT="1"/>
      <dgm:spPr/>
      <dgm:t>
        <a:bodyPr/>
        <a:lstStyle/>
        <a:p>
          <a:r>
            <a:rPr lang="pt-BR" sz="1800" dirty="0">
              <a:latin typeface="Times New Roman" panose="02020603050405020304" pitchFamily="18" charset="0"/>
            </a:rPr>
            <a:t>Toda matéria é composta de partículas fundamentais, os átomos.</a:t>
          </a:r>
          <a:endParaRPr lang="pt-BR" sz="1800" dirty="0"/>
        </a:p>
      </dgm:t>
    </dgm:pt>
    <dgm:pt modelId="{BD61EDDE-0ACB-45D6-9404-953AB3532CA0}" type="parTrans" cxnId="{AEDAF851-35F6-42A6-9FAB-EBE28D7572AF}">
      <dgm:prSet/>
      <dgm:spPr/>
      <dgm:t>
        <a:bodyPr/>
        <a:lstStyle/>
        <a:p>
          <a:endParaRPr lang="pt-BR"/>
        </a:p>
      </dgm:t>
    </dgm:pt>
    <dgm:pt modelId="{7F60A86B-8960-4036-9466-6B4EFB235171}" type="sibTrans" cxnId="{AEDAF851-35F6-42A6-9FAB-EBE28D7572AF}">
      <dgm:prSet/>
      <dgm:spPr/>
      <dgm:t>
        <a:bodyPr/>
        <a:lstStyle/>
        <a:p>
          <a:endParaRPr lang="pt-BR"/>
        </a:p>
      </dgm:t>
    </dgm:pt>
    <dgm:pt modelId="{87374E2D-B1C1-45BB-94FC-2F46E40BE2E3}">
      <dgm:prSet phldrT="[Texto]"/>
      <dgm:spPr>
        <a:solidFill>
          <a:schemeClr val="accent4">
            <a:lumMod val="60000"/>
            <a:lumOff val="40000"/>
          </a:schemeClr>
        </a:solidFill>
      </dgm:spPr>
      <dgm:t>
        <a:bodyPr/>
        <a:lstStyle/>
        <a:p>
          <a:r>
            <a:rPr lang="pt-BR" b="1" dirty="0">
              <a:solidFill>
                <a:schemeClr val="tx1"/>
              </a:solidFill>
            </a:rPr>
            <a:t>2</a:t>
          </a:r>
        </a:p>
      </dgm:t>
    </dgm:pt>
    <dgm:pt modelId="{1E3C8AC1-D355-4F17-94E9-10B34AB8194B}" type="parTrans" cxnId="{53074382-C344-46A5-8817-60D8E24E596B}">
      <dgm:prSet/>
      <dgm:spPr/>
      <dgm:t>
        <a:bodyPr/>
        <a:lstStyle/>
        <a:p>
          <a:endParaRPr lang="pt-BR"/>
        </a:p>
      </dgm:t>
    </dgm:pt>
    <dgm:pt modelId="{7F453C11-A228-491F-8BDC-973FECAB6940}" type="sibTrans" cxnId="{53074382-C344-46A5-8817-60D8E24E596B}">
      <dgm:prSet/>
      <dgm:spPr/>
      <dgm:t>
        <a:bodyPr/>
        <a:lstStyle/>
        <a:p>
          <a:endParaRPr lang="pt-BR"/>
        </a:p>
      </dgm:t>
    </dgm:pt>
    <dgm:pt modelId="{F7B4BCB9-51D9-42E9-954F-8253828EF9CE}">
      <dgm:prSet phldrT="[Texto]" custT="1"/>
      <dgm:spPr/>
      <dgm:t>
        <a:bodyPr/>
        <a:lstStyle/>
        <a:p>
          <a:r>
            <a:rPr lang="pt-BR" sz="1800" dirty="0">
              <a:latin typeface="Times New Roman" panose="02020603050405020304" pitchFamily="18" charset="0"/>
            </a:rPr>
            <a:t>Os átomos são permanentes e indivisíveis, eles não podem ser criados nem destruídos.</a:t>
          </a:r>
          <a:endParaRPr lang="pt-BR" sz="1800" dirty="0"/>
        </a:p>
      </dgm:t>
    </dgm:pt>
    <dgm:pt modelId="{ADD77D3F-2427-4922-B6C7-995C3E1678FE}" type="parTrans" cxnId="{48B065DA-A1E2-487A-B79E-15FF8ABBB91E}">
      <dgm:prSet/>
      <dgm:spPr/>
      <dgm:t>
        <a:bodyPr/>
        <a:lstStyle/>
        <a:p>
          <a:endParaRPr lang="pt-BR"/>
        </a:p>
      </dgm:t>
    </dgm:pt>
    <dgm:pt modelId="{F1E6C840-417F-4047-9094-2E1747484040}" type="sibTrans" cxnId="{48B065DA-A1E2-487A-B79E-15FF8ABBB91E}">
      <dgm:prSet/>
      <dgm:spPr/>
      <dgm:t>
        <a:bodyPr/>
        <a:lstStyle/>
        <a:p>
          <a:endParaRPr lang="pt-BR"/>
        </a:p>
      </dgm:t>
    </dgm:pt>
    <dgm:pt modelId="{EB5415A0-DC37-4207-BA75-6CC4288E1A58}">
      <dgm:prSet phldrT="[Texto]"/>
      <dgm:spPr>
        <a:solidFill>
          <a:schemeClr val="accent4">
            <a:lumMod val="60000"/>
            <a:lumOff val="40000"/>
          </a:schemeClr>
        </a:solidFill>
      </dgm:spPr>
      <dgm:t>
        <a:bodyPr/>
        <a:lstStyle/>
        <a:p>
          <a:r>
            <a:rPr lang="pt-BR" b="1" dirty="0">
              <a:solidFill>
                <a:schemeClr val="tx1"/>
              </a:solidFill>
            </a:rPr>
            <a:t>3</a:t>
          </a:r>
        </a:p>
      </dgm:t>
    </dgm:pt>
    <dgm:pt modelId="{3CC027C5-9076-4DBC-B428-1FD1D5AFF454}" type="parTrans" cxnId="{E02A1088-4599-4BBF-8369-BFC21372E877}">
      <dgm:prSet/>
      <dgm:spPr/>
      <dgm:t>
        <a:bodyPr/>
        <a:lstStyle/>
        <a:p>
          <a:endParaRPr lang="pt-BR"/>
        </a:p>
      </dgm:t>
    </dgm:pt>
    <dgm:pt modelId="{D70E9136-8113-40B2-8742-13BD982BE248}" type="sibTrans" cxnId="{E02A1088-4599-4BBF-8369-BFC21372E877}">
      <dgm:prSet/>
      <dgm:spPr/>
      <dgm:t>
        <a:bodyPr/>
        <a:lstStyle/>
        <a:p>
          <a:endParaRPr lang="pt-BR"/>
        </a:p>
      </dgm:t>
    </dgm:pt>
    <dgm:pt modelId="{DBDBA141-BEAC-437E-9A59-B307E32D9144}">
      <dgm:prSet phldrT="[Texto]" custT="1"/>
      <dgm:spPr/>
      <dgm:t>
        <a:bodyPr/>
        <a:lstStyle/>
        <a:p>
          <a:r>
            <a:rPr lang="pt-BR" sz="1600" dirty="0">
              <a:latin typeface="Times New Roman" panose="02020603050405020304" pitchFamily="18" charset="0"/>
            </a:rPr>
            <a:t>Os elementos são caracterizados por seus átomos. Todos os átomos de um dado elemento são idênticos em todos os aspectos. Átomos de diferentes elementos têm diferentes-propriedades.</a:t>
          </a:r>
          <a:endParaRPr lang="pt-BR" sz="1600" dirty="0"/>
        </a:p>
      </dgm:t>
    </dgm:pt>
    <dgm:pt modelId="{1B94145F-2F80-4448-B3C5-D01E0017433B}" type="parTrans" cxnId="{9CC476E0-7BD5-415F-984E-45235B491B91}">
      <dgm:prSet/>
      <dgm:spPr/>
      <dgm:t>
        <a:bodyPr/>
        <a:lstStyle/>
        <a:p>
          <a:endParaRPr lang="pt-BR"/>
        </a:p>
      </dgm:t>
    </dgm:pt>
    <dgm:pt modelId="{23270B03-9FEC-4D2B-B2AF-7DEDDF35D921}" type="sibTrans" cxnId="{9CC476E0-7BD5-415F-984E-45235B491B91}">
      <dgm:prSet/>
      <dgm:spPr/>
      <dgm:t>
        <a:bodyPr/>
        <a:lstStyle/>
        <a:p>
          <a:endParaRPr lang="pt-BR"/>
        </a:p>
      </dgm:t>
    </dgm:pt>
    <dgm:pt modelId="{EC0A6333-ED27-4A09-A5E8-DC635BE0AE0B}" type="pres">
      <dgm:prSet presAssocID="{858FD66C-95B5-409B-9A5F-7D9B9B639728}" presName="linearFlow" presStyleCnt="0">
        <dgm:presLayoutVars>
          <dgm:dir/>
          <dgm:animLvl val="lvl"/>
          <dgm:resizeHandles val="exact"/>
        </dgm:presLayoutVars>
      </dgm:prSet>
      <dgm:spPr/>
    </dgm:pt>
    <dgm:pt modelId="{6CAFC7AD-6E1E-48CE-A3F1-B05239AD4D14}" type="pres">
      <dgm:prSet presAssocID="{C7DBCFA3-867B-40EC-BC37-934421E64076}" presName="composite" presStyleCnt="0"/>
      <dgm:spPr/>
    </dgm:pt>
    <dgm:pt modelId="{2C1F1ECE-9009-4F3A-9ADF-1879E2A63E84}" type="pres">
      <dgm:prSet presAssocID="{C7DBCFA3-867B-40EC-BC37-934421E64076}" presName="parentText" presStyleLbl="alignNode1" presStyleIdx="0" presStyleCnt="3">
        <dgm:presLayoutVars>
          <dgm:chMax val="1"/>
          <dgm:bulletEnabled val="1"/>
        </dgm:presLayoutVars>
      </dgm:prSet>
      <dgm:spPr/>
    </dgm:pt>
    <dgm:pt modelId="{DD427546-1C58-401E-9040-A11482AE61B6}" type="pres">
      <dgm:prSet presAssocID="{C7DBCFA3-867B-40EC-BC37-934421E64076}" presName="descendantText" presStyleLbl="alignAcc1" presStyleIdx="0" presStyleCnt="3" custLinFactNeighborX="131" custLinFactNeighborY="-2453">
        <dgm:presLayoutVars>
          <dgm:bulletEnabled val="1"/>
        </dgm:presLayoutVars>
      </dgm:prSet>
      <dgm:spPr/>
    </dgm:pt>
    <dgm:pt modelId="{A3856E88-B7BA-4FBF-8D31-F1FC876680F8}" type="pres">
      <dgm:prSet presAssocID="{3DC5E98E-6FF1-4E1F-9248-9749FF9966E0}" presName="sp" presStyleCnt="0"/>
      <dgm:spPr/>
    </dgm:pt>
    <dgm:pt modelId="{E67DA66B-8898-4F9C-903B-F00AFD505938}" type="pres">
      <dgm:prSet presAssocID="{87374E2D-B1C1-45BB-94FC-2F46E40BE2E3}" presName="composite" presStyleCnt="0"/>
      <dgm:spPr/>
    </dgm:pt>
    <dgm:pt modelId="{5FCFF12F-9A8E-4F49-972C-7A24C6E09932}" type="pres">
      <dgm:prSet presAssocID="{87374E2D-B1C1-45BB-94FC-2F46E40BE2E3}" presName="parentText" presStyleLbl="alignNode1" presStyleIdx="1" presStyleCnt="3">
        <dgm:presLayoutVars>
          <dgm:chMax val="1"/>
          <dgm:bulletEnabled val="1"/>
        </dgm:presLayoutVars>
      </dgm:prSet>
      <dgm:spPr/>
    </dgm:pt>
    <dgm:pt modelId="{5A4B2B52-31CD-4574-8537-4A46B1ABE43D}" type="pres">
      <dgm:prSet presAssocID="{87374E2D-B1C1-45BB-94FC-2F46E40BE2E3}" presName="descendantText" presStyleLbl="alignAcc1" presStyleIdx="1" presStyleCnt="3">
        <dgm:presLayoutVars>
          <dgm:bulletEnabled val="1"/>
        </dgm:presLayoutVars>
      </dgm:prSet>
      <dgm:spPr/>
    </dgm:pt>
    <dgm:pt modelId="{278E5970-9198-4FEA-8490-9C65CE47B704}" type="pres">
      <dgm:prSet presAssocID="{7F453C11-A228-491F-8BDC-973FECAB6940}" presName="sp" presStyleCnt="0"/>
      <dgm:spPr/>
    </dgm:pt>
    <dgm:pt modelId="{BDE0BE61-FA2B-47F5-8C22-8872612CEE73}" type="pres">
      <dgm:prSet presAssocID="{EB5415A0-DC37-4207-BA75-6CC4288E1A58}" presName="composite" presStyleCnt="0"/>
      <dgm:spPr/>
    </dgm:pt>
    <dgm:pt modelId="{19ACECBB-58D9-4E00-A3C3-65E781C81E3E}" type="pres">
      <dgm:prSet presAssocID="{EB5415A0-DC37-4207-BA75-6CC4288E1A58}" presName="parentText" presStyleLbl="alignNode1" presStyleIdx="2" presStyleCnt="3">
        <dgm:presLayoutVars>
          <dgm:chMax val="1"/>
          <dgm:bulletEnabled val="1"/>
        </dgm:presLayoutVars>
      </dgm:prSet>
      <dgm:spPr/>
    </dgm:pt>
    <dgm:pt modelId="{FDB383E0-EBE2-4A39-9B46-988DCBC7EFD8}" type="pres">
      <dgm:prSet presAssocID="{EB5415A0-DC37-4207-BA75-6CC4288E1A58}" presName="descendantText" presStyleLbl="alignAcc1" presStyleIdx="2" presStyleCnt="3">
        <dgm:presLayoutVars>
          <dgm:bulletEnabled val="1"/>
        </dgm:presLayoutVars>
      </dgm:prSet>
      <dgm:spPr/>
    </dgm:pt>
  </dgm:ptLst>
  <dgm:cxnLst>
    <dgm:cxn modelId="{28589005-E5A6-4933-8822-F69C6D55B120}" type="presOf" srcId="{C7DBCFA3-867B-40EC-BC37-934421E64076}" destId="{2C1F1ECE-9009-4F3A-9ADF-1879E2A63E84}" srcOrd="0" destOrd="0" presId="urn:microsoft.com/office/officeart/2005/8/layout/chevron2"/>
    <dgm:cxn modelId="{40D6770D-6A6F-4E50-8379-F10C646571D6}" type="presOf" srcId="{858FD66C-95B5-409B-9A5F-7D9B9B639728}" destId="{EC0A6333-ED27-4A09-A5E8-DC635BE0AE0B}" srcOrd="0" destOrd="0" presId="urn:microsoft.com/office/officeart/2005/8/layout/chevron2"/>
    <dgm:cxn modelId="{1821BC0E-F5C8-4D7E-BBE3-B2B2F0C86AD0}" srcId="{858FD66C-95B5-409B-9A5F-7D9B9B639728}" destId="{C7DBCFA3-867B-40EC-BC37-934421E64076}" srcOrd="0" destOrd="0" parTransId="{D8EABEEC-D760-4112-9B14-BC1DEDBEB10F}" sibTransId="{3DC5E98E-6FF1-4E1F-9248-9749FF9966E0}"/>
    <dgm:cxn modelId="{BC142542-84CD-40F2-8D27-3BB50875F8C4}" type="presOf" srcId="{87374E2D-B1C1-45BB-94FC-2F46E40BE2E3}" destId="{5FCFF12F-9A8E-4F49-972C-7A24C6E09932}" srcOrd="0" destOrd="0" presId="urn:microsoft.com/office/officeart/2005/8/layout/chevron2"/>
    <dgm:cxn modelId="{59D20A6E-0382-4C3A-B59C-4817C7C63B69}" type="presOf" srcId="{EB5415A0-DC37-4207-BA75-6CC4288E1A58}" destId="{19ACECBB-58D9-4E00-A3C3-65E781C81E3E}" srcOrd="0" destOrd="0" presId="urn:microsoft.com/office/officeart/2005/8/layout/chevron2"/>
    <dgm:cxn modelId="{AEDAF851-35F6-42A6-9FAB-EBE28D7572AF}" srcId="{C7DBCFA3-867B-40EC-BC37-934421E64076}" destId="{16615DAE-CC5B-4660-A213-B02BF48364DC}" srcOrd="0" destOrd="0" parTransId="{BD61EDDE-0ACB-45D6-9404-953AB3532CA0}" sibTransId="{7F60A86B-8960-4036-9466-6B4EFB235171}"/>
    <dgm:cxn modelId="{53074382-C344-46A5-8817-60D8E24E596B}" srcId="{858FD66C-95B5-409B-9A5F-7D9B9B639728}" destId="{87374E2D-B1C1-45BB-94FC-2F46E40BE2E3}" srcOrd="1" destOrd="0" parTransId="{1E3C8AC1-D355-4F17-94E9-10B34AB8194B}" sibTransId="{7F453C11-A228-491F-8BDC-973FECAB6940}"/>
    <dgm:cxn modelId="{E02A1088-4599-4BBF-8369-BFC21372E877}" srcId="{858FD66C-95B5-409B-9A5F-7D9B9B639728}" destId="{EB5415A0-DC37-4207-BA75-6CC4288E1A58}" srcOrd="2" destOrd="0" parTransId="{3CC027C5-9076-4DBC-B428-1FD1D5AFF454}" sibTransId="{D70E9136-8113-40B2-8742-13BD982BE248}"/>
    <dgm:cxn modelId="{E2C0988A-A694-4D1D-9726-53C823558CC3}" type="presOf" srcId="{F7B4BCB9-51D9-42E9-954F-8253828EF9CE}" destId="{5A4B2B52-31CD-4574-8537-4A46B1ABE43D}" srcOrd="0" destOrd="0" presId="urn:microsoft.com/office/officeart/2005/8/layout/chevron2"/>
    <dgm:cxn modelId="{5BC1DC93-E949-4F83-990C-A0BBE848E816}" type="presOf" srcId="{16615DAE-CC5B-4660-A213-B02BF48364DC}" destId="{DD427546-1C58-401E-9040-A11482AE61B6}" srcOrd="0" destOrd="0" presId="urn:microsoft.com/office/officeart/2005/8/layout/chevron2"/>
    <dgm:cxn modelId="{A52997BD-311A-4B5C-AD39-105A34BF85B5}" type="presOf" srcId="{DBDBA141-BEAC-437E-9A59-B307E32D9144}" destId="{FDB383E0-EBE2-4A39-9B46-988DCBC7EFD8}" srcOrd="0" destOrd="0" presId="urn:microsoft.com/office/officeart/2005/8/layout/chevron2"/>
    <dgm:cxn modelId="{48B065DA-A1E2-487A-B79E-15FF8ABBB91E}" srcId="{87374E2D-B1C1-45BB-94FC-2F46E40BE2E3}" destId="{F7B4BCB9-51D9-42E9-954F-8253828EF9CE}" srcOrd="0" destOrd="0" parTransId="{ADD77D3F-2427-4922-B6C7-995C3E1678FE}" sibTransId="{F1E6C840-417F-4047-9094-2E1747484040}"/>
    <dgm:cxn modelId="{9CC476E0-7BD5-415F-984E-45235B491B91}" srcId="{EB5415A0-DC37-4207-BA75-6CC4288E1A58}" destId="{DBDBA141-BEAC-437E-9A59-B307E32D9144}" srcOrd="0" destOrd="0" parTransId="{1B94145F-2F80-4448-B3C5-D01E0017433B}" sibTransId="{23270B03-9FEC-4D2B-B2AF-7DEDDF35D921}"/>
    <dgm:cxn modelId="{DD9F6140-E889-42A7-963A-CC1C51732185}" type="presParOf" srcId="{EC0A6333-ED27-4A09-A5E8-DC635BE0AE0B}" destId="{6CAFC7AD-6E1E-48CE-A3F1-B05239AD4D14}" srcOrd="0" destOrd="0" presId="urn:microsoft.com/office/officeart/2005/8/layout/chevron2"/>
    <dgm:cxn modelId="{2E35819B-F1A9-462C-B1A2-EB5E4C09A42B}" type="presParOf" srcId="{6CAFC7AD-6E1E-48CE-A3F1-B05239AD4D14}" destId="{2C1F1ECE-9009-4F3A-9ADF-1879E2A63E84}" srcOrd="0" destOrd="0" presId="urn:microsoft.com/office/officeart/2005/8/layout/chevron2"/>
    <dgm:cxn modelId="{BBA5626F-1CA9-449F-BA31-7EAD8CB03F32}" type="presParOf" srcId="{6CAFC7AD-6E1E-48CE-A3F1-B05239AD4D14}" destId="{DD427546-1C58-401E-9040-A11482AE61B6}" srcOrd="1" destOrd="0" presId="urn:microsoft.com/office/officeart/2005/8/layout/chevron2"/>
    <dgm:cxn modelId="{56726875-DA4C-42D5-9F8B-C7835B1E8BFE}" type="presParOf" srcId="{EC0A6333-ED27-4A09-A5E8-DC635BE0AE0B}" destId="{A3856E88-B7BA-4FBF-8D31-F1FC876680F8}" srcOrd="1" destOrd="0" presId="urn:microsoft.com/office/officeart/2005/8/layout/chevron2"/>
    <dgm:cxn modelId="{61166026-E265-4EB0-B2BE-6FC134340F52}" type="presParOf" srcId="{EC0A6333-ED27-4A09-A5E8-DC635BE0AE0B}" destId="{E67DA66B-8898-4F9C-903B-F00AFD505938}" srcOrd="2" destOrd="0" presId="urn:microsoft.com/office/officeart/2005/8/layout/chevron2"/>
    <dgm:cxn modelId="{B07155A2-9192-46A5-B76C-AEC553FDF539}" type="presParOf" srcId="{E67DA66B-8898-4F9C-903B-F00AFD505938}" destId="{5FCFF12F-9A8E-4F49-972C-7A24C6E09932}" srcOrd="0" destOrd="0" presId="urn:microsoft.com/office/officeart/2005/8/layout/chevron2"/>
    <dgm:cxn modelId="{0B1D1061-9231-46B8-A500-E1D567E68849}" type="presParOf" srcId="{E67DA66B-8898-4F9C-903B-F00AFD505938}" destId="{5A4B2B52-31CD-4574-8537-4A46B1ABE43D}" srcOrd="1" destOrd="0" presId="urn:microsoft.com/office/officeart/2005/8/layout/chevron2"/>
    <dgm:cxn modelId="{15EC34DB-738E-456E-95B4-749F51572CAF}" type="presParOf" srcId="{EC0A6333-ED27-4A09-A5E8-DC635BE0AE0B}" destId="{278E5970-9198-4FEA-8490-9C65CE47B704}" srcOrd="3" destOrd="0" presId="urn:microsoft.com/office/officeart/2005/8/layout/chevron2"/>
    <dgm:cxn modelId="{8DCC9C32-625A-4220-AAD3-92098198E316}" type="presParOf" srcId="{EC0A6333-ED27-4A09-A5E8-DC635BE0AE0B}" destId="{BDE0BE61-FA2B-47F5-8C22-8872612CEE73}" srcOrd="4" destOrd="0" presId="urn:microsoft.com/office/officeart/2005/8/layout/chevron2"/>
    <dgm:cxn modelId="{7062A77D-AD4B-48A9-B196-4FCA0A2F3882}" type="presParOf" srcId="{BDE0BE61-FA2B-47F5-8C22-8872612CEE73}" destId="{19ACECBB-58D9-4E00-A3C3-65E781C81E3E}" srcOrd="0" destOrd="0" presId="urn:microsoft.com/office/officeart/2005/8/layout/chevron2"/>
    <dgm:cxn modelId="{0140DAA3-5FCF-4AB1-B99D-8CB3379BCB43}" type="presParOf" srcId="{BDE0BE61-FA2B-47F5-8C22-8872612CEE73}" destId="{FDB383E0-EBE2-4A39-9B46-988DCBC7EF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FD66C-95B5-409B-9A5F-7D9B9B63972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C7DBCFA3-867B-40EC-BC37-934421E64076}">
      <dgm:prSet phldrT="[Texto]"/>
      <dgm:spPr>
        <a:solidFill>
          <a:schemeClr val="accent4">
            <a:lumMod val="60000"/>
            <a:lumOff val="40000"/>
          </a:schemeClr>
        </a:solidFill>
      </dgm:spPr>
      <dgm:t>
        <a:bodyPr/>
        <a:lstStyle/>
        <a:p>
          <a:r>
            <a:rPr lang="pt-BR" b="1" dirty="0">
              <a:solidFill>
                <a:schemeClr val="tx1"/>
              </a:solidFill>
            </a:rPr>
            <a:t>4</a:t>
          </a:r>
        </a:p>
      </dgm:t>
    </dgm:pt>
    <dgm:pt modelId="{D8EABEEC-D760-4112-9B14-BC1DEDBEB10F}" type="parTrans" cxnId="{1821BC0E-F5C8-4D7E-BBE3-B2B2F0C86AD0}">
      <dgm:prSet/>
      <dgm:spPr/>
      <dgm:t>
        <a:bodyPr/>
        <a:lstStyle/>
        <a:p>
          <a:endParaRPr lang="pt-BR"/>
        </a:p>
      </dgm:t>
    </dgm:pt>
    <dgm:pt modelId="{3DC5E98E-6FF1-4E1F-9248-9749FF9966E0}" type="sibTrans" cxnId="{1821BC0E-F5C8-4D7E-BBE3-B2B2F0C86AD0}">
      <dgm:prSet/>
      <dgm:spPr/>
      <dgm:t>
        <a:bodyPr/>
        <a:lstStyle/>
        <a:p>
          <a:endParaRPr lang="pt-BR"/>
        </a:p>
      </dgm:t>
    </dgm:pt>
    <dgm:pt modelId="{16615DAE-CC5B-4660-A213-B02BF48364DC}">
      <dgm:prSet phldrT="[Texto]" custT="1"/>
      <dgm:spPr/>
      <dgm:t>
        <a:bodyPr/>
        <a:lstStyle/>
        <a:p>
          <a:r>
            <a:rPr lang="pt-BR" sz="1800" dirty="0">
              <a:latin typeface="Times New Roman" panose="02020603050405020304" pitchFamily="18" charset="0"/>
            </a:rPr>
            <a:t>As transformações químicas consistem em uma combinação, separação ou rearranjo de átomos.</a:t>
          </a:r>
          <a:endParaRPr lang="pt-BR" sz="1800" dirty="0"/>
        </a:p>
      </dgm:t>
    </dgm:pt>
    <dgm:pt modelId="{BD61EDDE-0ACB-45D6-9404-953AB3532CA0}" type="parTrans" cxnId="{AEDAF851-35F6-42A6-9FAB-EBE28D7572AF}">
      <dgm:prSet/>
      <dgm:spPr/>
      <dgm:t>
        <a:bodyPr/>
        <a:lstStyle/>
        <a:p>
          <a:endParaRPr lang="pt-BR"/>
        </a:p>
      </dgm:t>
    </dgm:pt>
    <dgm:pt modelId="{7F60A86B-8960-4036-9466-6B4EFB235171}" type="sibTrans" cxnId="{AEDAF851-35F6-42A6-9FAB-EBE28D7572AF}">
      <dgm:prSet/>
      <dgm:spPr/>
      <dgm:t>
        <a:bodyPr/>
        <a:lstStyle/>
        <a:p>
          <a:endParaRPr lang="pt-BR"/>
        </a:p>
      </dgm:t>
    </dgm:pt>
    <dgm:pt modelId="{87374E2D-B1C1-45BB-94FC-2F46E40BE2E3}">
      <dgm:prSet phldrT="[Texto]"/>
      <dgm:spPr>
        <a:solidFill>
          <a:schemeClr val="accent4">
            <a:lumMod val="60000"/>
            <a:lumOff val="40000"/>
          </a:schemeClr>
        </a:solidFill>
      </dgm:spPr>
      <dgm:t>
        <a:bodyPr/>
        <a:lstStyle/>
        <a:p>
          <a:r>
            <a:rPr lang="pt-BR" b="1" dirty="0">
              <a:solidFill>
                <a:schemeClr val="tx1"/>
              </a:solidFill>
            </a:rPr>
            <a:t>5</a:t>
          </a:r>
        </a:p>
      </dgm:t>
    </dgm:pt>
    <dgm:pt modelId="{1E3C8AC1-D355-4F17-94E9-10B34AB8194B}" type="parTrans" cxnId="{53074382-C344-46A5-8817-60D8E24E596B}">
      <dgm:prSet/>
      <dgm:spPr/>
      <dgm:t>
        <a:bodyPr/>
        <a:lstStyle/>
        <a:p>
          <a:endParaRPr lang="pt-BR"/>
        </a:p>
      </dgm:t>
    </dgm:pt>
    <dgm:pt modelId="{7F453C11-A228-491F-8BDC-973FECAB6940}" type="sibTrans" cxnId="{53074382-C344-46A5-8817-60D8E24E596B}">
      <dgm:prSet/>
      <dgm:spPr/>
      <dgm:t>
        <a:bodyPr/>
        <a:lstStyle/>
        <a:p>
          <a:endParaRPr lang="pt-BR"/>
        </a:p>
      </dgm:t>
    </dgm:pt>
    <dgm:pt modelId="{F7B4BCB9-51D9-42E9-954F-8253828EF9CE}">
      <dgm:prSet phldrT="[Texto]" custT="1"/>
      <dgm:spPr/>
      <dgm:t>
        <a:bodyPr/>
        <a:lstStyle/>
        <a:p>
          <a:r>
            <a:rPr lang="pt-BR" sz="1800" dirty="0">
              <a:latin typeface="Times New Roman" panose="02020603050405020304" pitchFamily="18" charset="0"/>
            </a:rPr>
            <a:t>Compostos químicos são formados de átomos de dois ou mais elementos em uma razão fixa.</a:t>
          </a:r>
          <a:endParaRPr lang="pt-BR" sz="1800" dirty="0"/>
        </a:p>
      </dgm:t>
    </dgm:pt>
    <dgm:pt modelId="{ADD77D3F-2427-4922-B6C7-995C3E1678FE}" type="parTrans" cxnId="{48B065DA-A1E2-487A-B79E-15FF8ABBB91E}">
      <dgm:prSet/>
      <dgm:spPr/>
      <dgm:t>
        <a:bodyPr/>
        <a:lstStyle/>
        <a:p>
          <a:endParaRPr lang="pt-BR"/>
        </a:p>
      </dgm:t>
    </dgm:pt>
    <dgm:pt modelId="{F1E6C840-417F-4047-9094-2E1747484040}" type="sibTrans" cxnId="{48B065DA-A1E2-487A-B79E-15FF8ABBB91E}">
      <dgm:prSet/>
      <dgm:spPr/>
      <dgm:t>
        <a:bodyPr/>
        <a:lstStyle/>
        <a:p>
          <a:endParaRPr lang="pt-BR"/>
        </a:p>
      </dgm:t>
    </dgm:pt>
    <dgm:pt modelId="{EC0A6333-ED27-4A09-A5E8-DC635BE0AE0B}" type="pres">
      <dgm:prSet presAssocID="{858FD66C-95B5-409B-9A5F-7D9B9B639728}" presName="linearFlow" presStyleCnt="0">
        <dgm:presLayoutVars>
          <dgm:dir/>
          <dgm:animLvl val="lvl"/>
          <dgm:resizeHandles val="exact"/>
        </dgm:presLayoutVars>
      </dgm:prSet>
      <dgm:spPr/>
    </dgm:pt>
    <dgm:pt modelId="{6CAFC7AD-6E1E-48CE-A3F1-B05239AD4D14}" type="pres">
      <dgm:prSet presAssocID="{C7DBCFA3-867B-40EC-BC37-934421E64076}" presName="composite" presStyleCnt="0"/>
      <dgm:spPr/>
    </dgm:pt>
    <dgm:pt modelId="{2C1F1ECE-9009-4F3A-9ADF-1879E2A63E84}" type="pres">
      <dgm:prSet presAssocID="{C7DBCFA3-867B-40EC-BC37-934421E64076}" presName="parentText" presStyleLbl="alignNode1" presStyleIdx="0" presStyleCnt="2">
        <dgm:presLayoutVars>
          <dgm:chMax val="1"/>
          <dgm:bulletEnabled val="1"/>
        </dgm:presLayoutVars>
      </dgm:prSet>
      <dgm:spPr/>
    </dgm:pt>
    <dgm:pt modelId="{DD427546-1C58-401E-9040-A11482AE61B6}" type="pres">
      <dgm:prSet presAssocID="{C7DBCFA3-867B-40EC-BC37-934421E64076}" presName="descendantText" presStyleLbl="alignAcc1" presStyleIdx="0" presStyleCnt="2" custLinFactNeighborX="131" custLinFactNeighborY="-2453">
        <dgm:presLayoutVars>
          <dgm:bulletEnabled val="1"/>
        </dgm:presLayoutVars>
      </dgm:prSet>
      <dgm:spPr/>
    </dgm:pt>
    <dgm:pt modelId="{A3856E88-B7BA-4FBF-8D31-F1FC876680F8}" type="pres">
      <dgm:prSet presAssocID="{3DC5E98E-6FF1-4E1F-9248-9749FF9966E0}" presName="sp" presStyleCnt="0"/>
      <dgm:spPr/>
    </dgm:pt>
    <dgm:pt modelId="{E67DA66B-8898-4F9C-903B-F00AFD505938}" type="pres">
      <dgm:prSet presAssocID="{87374E2D-B1C1-45BB-94FC-2F46E40BE2E3}" presName="composite" presStyleCnt="0"/>
      <dgm:spPr/>
    </dgm:pt>
    <dgm:pt modelId="{5FCFF12F-9A8E-4F49-972C-7A24C6E09932}" type="pres">
      <dgm:prSet presAssocID="{87374E2D-B1C1-45BB-94FC-2F46E40BE2E3}" presName="parentText" presStyleLbl="alignNode1" presStyleIdx="1" presStyleCnt="2">
        <dgm:presLayoutVars>
          <dgm:chMax val="1"/>
          <dgm:bulletEnabled val="1"/>
        </dgm:presLayoutVars>
      </dgm:prSet>
      <dgm:spPr/>
    </dgm:pt>
    <dgm:pt modelId="{5A4B2B52-31CD-4574-8537-4A46B1ABE43D}" type="pres">
      <dgm:prSet presAssocID="{87374E2D-B1C1-45BB-94FC-2F46E40BE2E3}" presName="descendantText" presStyleLbl="alignAcc1" presStyleIdx="1" presStyleCnt="2">
        <dgm:presLayoutVars>
          <dgm:bulletEnabled val="1"/>
        </dgm:presLayoutVars>
      </dgm:prSet>
      <dgm:spPr/>
    </dgm:pt>
  </dgm:ptLst>
  <dgm:cxnLst>
    <dgm:cxn modelId="{28589005-E5A6-4933-8822-F69C6D55B120}" type="presOf" srcId="{C7DBCFA3-867B-40EC-BC37-934421E64076}" destId="{2C1F1ECE-9009-4F3A-9ADF-1879E2A63E84}" srcOrd="0" destOrd="0" presId="urn:microsoft.com/office/officeart/2005/8/layout/chevron2"/>
    <dgm:cxn modelId="{40D6770D-6A6F-4E50-8379-F10C646571D6}" type="presOf" srcId="{858FD66C-95B5-409B-9A5F-7D9B9B639728}" destId="{EC0A6333-ED27-4A09-A5E8-DC635BE0AE0B}" srcOrd="0" destOrd="0" presId="urn:microsoft.com/office/officeart/2005/8/layout/chevron2"/>
    <dgm:cxn modelId="{1821BC0E-F5C8-4D7E-BBE3-B2B2F0C86AD0}" srcId="{858FD66C-95B5-409B-9A5F-7D9B9B639728}" destId="{C7DBCFA3-867B-40EC-BC37-934421E64076}" srcOrd="0" destOrd="0" parTransId="{D8EABEEC-D760-4112-9B14-BC1DEDBEB10F}" sibTransId="{3DC5E98E-6FF1-4E1F-9248-9749FF9966E0}"/>
    <dgm:cxn modelId="{BC142542-84CD-40F2-8D27-3BB50875F8C4}" type="presOf" srcId="{87374E2D-B1C1-45BB-94FC-2F46E40BE2E3}" destId="{5FCFF12F-9A8E-4F49-972C-7A24C6E09932}" srcOrd="0" destOrd="0" presId="urn:microsoft.com/office/officeart/2005/8/layout/chevron2"/>
    <dgm:cxn modelId="{AEDAF851-35F6-42A6-9FAB-EBE28D7572AF}" srcId="{C7DBCFA3-867B-40EC-BC37-934421E64076}" destId="{16615DAE-CC5B-4660-A213-B02BF48364DC}" srcOrd="0" destOrd="0" parTransId="{BD61EDDE-0ACB-45D6-9404-953AB3532CA0}" sibTransId="{7F60A86B-8960-4036-9466-6B4EFB235171}"/>
    <dgm:cxn modelId="{53074382-C344-46A5-8817-60D8E24E596B}" srcId="{858FD66C-95B5-409B-9A5F-7D9B9B639728}" destId="{87374E2D-B1C1-45BB-94FC-2F46E40BE2E3}" srcOrd="1" destOrd="0" parTransId="{1E3C8AC1-D355-4F17-94E9-10B34AB8194B}" sibTransId="{7F453C11-A228-491F-8BDC-973FECAB6940}"/>
    <dgm:cxn modelId="{E2C0988A-A694-4D1D-9726-53C823558CC3}" type="presOf" srcId="{F7B4BCB9-51D9-42E9-954F-8253828EF9CE}" destId="{5A4B2B52-31CD-4574-8537-4A46B1ABE43D}" srcOrd="0" destOrd="0" presId="urn:microsoft.com/office/officeart/2005/8/layout/chevron2"/>
    <dgm:cxn modelId="{5BC1DC93-E949-4F83-990C-A0BBE848E816}" type="presOf" srcId="{16615DAE-CC5B-4660-A213-B02BF48364DC}" destId="{DD427546-1C58-401E-9040-A11482AE61B6}" srcOrd="0" destOrd="0" presId="urn:microsoft.com/office/officeart/2005/8/layout/chevron2"/>
    <dgm:cxn modelId="{48B065DA-A1E2-487A-B79E-15FF8ABBB91E}" srcId="{87374E2D-B1C1-45BB-94FC-2F46E40BE2E3}" destId="{F7B4BCB9-51D9-42E9-954F-8253828EF9CE}" srcOrd="0" destOrd="0" parTransId="{ADD77D3F-2427-4922-B6C7-995C3E1678FE}" sibTransId="{F1E6C840-417F-4047-9094-2E1747484040}"/>
    <dgm:cxn modelId="{DD9F6140-E889-42A7-963A-CC1C51732185}" type="presParOf" srcId="{EC0A6333-ED27-4A09-A5E8-DC635BE0AE0B}" destId="{6CAFC7AD-6E1E-48CE-A3F1-B05239AD4D14}" srcOrd="0" destOrd="0" presId="urn:microsoft.com/office/officeart/2005/8/layout/chevron2"/>
    <dgm:cxn modelId="{2E35819B-F1A9-462C-B1A2-EB5E4C09A42B}" type="presParOf" srcId="{6CAFC7AD-6E1E-48CE-A3F1-B05239AD4D14}" destId="{2C1F1ECE-9009-4F3A-9ADF-1879E2A63E84}" srcOrd="0" destOrd="0" presId="urn:microsoft.com/office/officeart/2005/8/layout/chevron2"/>
    <dgm:cxn modelId="{BBA5626F-1CA9-449F-BA31-7EAD8CB03F32}" type="presParOf" srcId="{6CAFC7AD-6E1E-48CE-A3F1-B05239AD4D14}" destId="{DD427546-1C58-401E-9040-A11482AE61B6}" srcOrd="1" destOrd="0" presId="urn:microsoft.com/office/officeart/2005/8/layout/chevron2"/>
    <dgm:cxn modelId="{56726875-DA4C-42D5-9F8B-C7835B1E8BFE}" type="presParOf" srcId="{EC0A6333-ED27-4A09-A5E8-DC635BE0AE0B}" destId="{A3856E88-B7BA-4FBF-8D31-F1FC876680F8}" srcOrd="1" destOrd="0" presId="urn:microsoft.com/office/officeart/2005/8/layout/chevron2"/>
    <dgm:cxn modelId="{61166026-E265-4EB0-B2BE-6FC134340F52}" type="presParOf" srcId="{EC0A6333-ED27-4A09-A5E8-DC635BE0AE0B}" destId="{E67DA66B-8898-4F9C-903B-F00AFD505938}" srcOrd="2" destOrd="0" presId="urn:microsoft.com/office/officeart/2005/8/layout/chevron2"/>
    <dgm:cxn modelId="{B07155A2-9192-46A5-B76C-AEC553FDF539}" type="presParOf" srcId="{E67DA66B-8898-4F9C-903B-F00AFD505938}" destId="{5FCFF12F-9A8E-4F49-972C-7A24C6E09932}" srcOrd="0" destOrd="0" presId="urn:microsoft.com/office/officeart/2005/8/layout/chevron2"/>
    <dgm:cxn modelId="{0B1D1061-9231-46B8-A500-E1D567E68849}" type="presParOf" srcId="{E67DA66B-8898-4F9C-903B-F00AFD505938}" destId="{5A4B2B52-31CD-4574-8537-4A46B1ABE43D}"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8F6AB4-A78C-4A8F-AE90-9BC51A0E3743}" type="doc">
      <dgm:prSet loTypeId="urn:microsoft.com/office/officeart/2005/8/layout/hProcess3" loCatId="process" qsTypeId="urn:microsoft.com/office/officeart/2005/8/quickstyle/3d1" qsCatId="3D" csTypeId="urn:microsoft.com/office/officeart/2005/8/colors/accent1_2" csCatId="accent1" phldr="1"/>
      <dgm:spPr/>
    </dgm:pt>
    <dgm:pt modelId="{3AB62CEB-E04D-46A3-9433-BD2E07B79CF7}">
      <dgm:prSet phldrT="[Texto]"/>
      <dgm:spPr/>
      <dgm:t>
        <a:bodyPr/>
        <a:lstStyle/>
        <a:p>
          <a:r>
            <a:rPr lang="pt-BR" b="1" dirty="0">
              <a:solidFill>
                <a:schemeClr val="tx1"/>
              </a:solidFill>
            </a:rPr>
            <a:t>Modelo atômico “Bola de Bilhar”</a:t>
          </a:r>
        </a:p>
      </dgm:t>
    </dgm:pt>
    <dgm:pt modelId="{4805D812-202A-4472-8852-61A6977E6C75}" type="parTrans" cxnId="{F7B57515-9C16-46F4-9BB0-93A3F70595F6}">
      <dgm:prSet/>
      <dgm:spPr/>
      <dgm:t>
        <a:bodyPr/>
        <a:lstStyle/>
        <a:p>
          <a:endParaRPr lang="pt-BR"/>
        </a:p>
      </dgm:t>
    </dgm:pt>
    <dgm:pt modelId="{9B1A678E-324A-4248-A363-0588FD57521C}" type="sibTrans" cxnId="{F7B57515-9C16-46F4-9BB0-93A3F70595F6}">
      <dgm:prSet/>
      <dgm:spPr/>
      <dgm:t>
        <a:bodyPr/>
        <a:lstStyle/>
        <a:p>
          <a:endParaRPr lang="pt-BR"/>
        </a:p>
      </dgm:t>
    </dgm:pt>
    <dgm:pt modelId="{46D2CE97-C620-43E8-8041-521037BA7051}" type="pres">
      <dgm:prSet presAssocID="{248F6AB4-A78C-4A8F-AE90-9BC51A0E3743}" presName="Name0" presStyleCnt="0">
        <dgm:presLayoutVars>
          <dgm:dir/>
          <dgm:animLvl val="lvl"/>
          <dgm:resizeHandles val="exact"/>
        </dgm:presLayoutVars>
      </dgm:prSet>
      <dgm:spPr/>
    </dgm:pt>
    <dgm:pt modelId="{AC4E3466-0B6F-4ED7-B4A4-1BC888A1BF84}" type="pres">
      <dgm:prSet presAssocID="{248F6AB4-A78C-4A8F-AE90-9BC51A0E3743}" presName="dummy" presStyleCnt="0"/>
      <dgm:spPr/>
    </dgm:pt>
    <dgm:pt modelId="{AB3C89EC-0477-4AE3-A6D8-FF09B828D438}" type="pres">
      <dgm:prSet presAssocID="{248F6AB4-A78C-4A8F-AE90-9BC51A0E3743}" presName="linH" presStyleCnt="0"/>
      <dgm:spPr/>
    </dgm:pt>
    <dgm:pt modelId="{2FB2E1FC-A48F-4B3D-9287-605C2446C833}" type="pres">
      <dgm:prSet presAssocID="{248F6AB4-A78C-4A8F-AE90-9BC51A0E3743}" presName="padding1" presStyleCnt="0"/>
      <dgm:spPr/>
    </dgm:pt>
    <dgm:pt modelId="{B8F35185-C422-40C4-9873-72A9C1BE7426}" type="pres">
      <dgm:prSet presAssocID="{3AB62CEB-E04D-46A3-9433-BD2E07B79CF7}" presName="linV" presStyleCnt="0"/>
      <dgm:spPr/>
    </dgm:pt>
    <dgm:pt modelId="{189E612D-C8D7-45E5-A287-AA4CEBCC6E32}" type="pres">
      <dgm:prSet presAssocID="{3AB62CEB-E04D-46A3-9433-BD2E07B79CF7}" presName="spVertical1" presStyleCnt="0"/>
      <dgm:spPr/>
    </dgm:pt>
    <dgm:pt modelId="{38387962-FA96-4FD1-8364-C50EA940AA88}" type="pres">
      <dgm:prSet presAssocID="{3AB62CEB-E04D-46A3-9433-BD2E07B79CF7}" presName="parTx" presStyleLbl="revTx" presStyleIdx="0" presStyleCnt="1">
        <dgm:presLayoutVars>
          <dgm:chMax val="0"/>
          <dgm:chPref val="0"/>
          <dgm:bulletEnabled val="1"/>
        </dgm:presLayoutVars>
      </dgm:prSet>
      <dgm:spPr/>
    </dgm:pt>
    <dgm:pt modelId="{A14F6338-9F0E-4798-928D-3CFA6EC423EF}" type="pres">
      <dgm:prSet presAssocID="{3AB62CEB-E04D-46A3-9433-BD2E07B79CF7}" presName="spVertical2" presStyleCnt="0"/>
      <dgm:spPr/>
    </dgm:pt>
    <dgm:pt modelId="{85253B75-6F27-402F-A7FC-B3DE8B5287B4}" type="pres">
      <dgm:prSet presAssocID="{3AB62CEB-E04D-46A3-9433-BD2E07B79CF7}" presName="spVertical3" presStyleCnt="0"/>
      <dgm:spPr/>
    </dgm:pt>
    <dgm:pt modelId="{FAED6D25-6B1F-4583-8BF5-F3634B00BEB2}" type="pres">
      <dgm:prSet presAssocID="{248F6AB4-A78C-4A8F-AE90-9BC51A0E3743}" presName="padding2" presStyleCnt="0"/>
      <dgm:spPr/>
    </dgm:pt>
    <dgm:pt modelId="{E75A485D-3D4E-402F-A672-B95FDDF933A2}" type="pres">
      <dgm:prSet presAssocID="{248F6AB4-A78C-4A8F-AE90-9BC51A0E3743}" presName="negArrow" presStyleCnt="0"/>
      <dgm:spPr/>
    </dgm:pt>
    <dgm:pt modelId="{E09BD5E3-BA64-49DC-A70C-F1764B8EE076}" type="pres">
      <dgm:prSet presAssocID="{248F6AB4-A78C-4A8F-AE90-9BC51A0E3743}" presName="backgroundArrow" presStyleLbl="node1" presStyleIdx="0" presStyleCnt="1" custLinFactNeighborX="-9528" custLinFactNeighborY="-4201"/>
      <dgm:spPr>
        <a:solidFill>
          <a:srgbClr val="0070C0"/>
        </a:solidFill>
      </dgm:spPr>
    </dgm:pt>
  </dgm:ptLst>
  <dgm:cxnLst>
    <dgm:cxn modelId="{68319609-4124-4B42-BB39-7212230835DC}" type="presOf" srcId="{3AB62CEB-E04D-46A3-9433-BD2E07B79CF7}" destId="{38387962-FA96-4FD1-8364-C50EA940AA88}" srcOrd="0" destOrd="0" presId="urn:microsoft.com/office/officeart/2005/8/layout/hProcess3"/>
    <dgm:cxn modelId="{F7B57515-9C16-46F4-9BB0-93A3F70595F6}" srcId="{248F6AB4-A78C-4A8F-AE90-9BC51A0E3743}" destId="{3AB62CEB-E04D-46A3-9433-BD2E07B79CF7}" srcOrd="0" destOrd="0" parTransId="{4805D812-202A-4472-8852-61A6977E6C75}" sibTransId="{9B1A678E-324A-4248-A363-0588FD57521C}"/>
    <dgm:cxn modelId="{79F2408F-D937-4985-8FC2-5497206E36B6}" type="presOf" srcId="{248F6AB4-A78C-4A8F-AE90-9BC51A0E3743}" destId="{46D2CE97-C620-43E8-8041-521037BA7051}" srcOrd="0" destOrd="0" presId="urn:microsoft.com/office/officeart/2005/8/layout/hProcess3"/>
    <dgm:cxn modelId="{DAF11EAC-574B-43E9-A857-0D786F1A3D4C}" type="presParOf" srcId="{46D2CE97-C620-43E8-8041-521037BA7051}" destId="{AC4E3466-0B6F-4ED7-B4A4-1BC888A1BF84}" srcOrd="0" destOrd="0" presId="urn:microsoft.com/office/officeart/2005/8/layout/hProcess3"/>
    <dgm:cxn modelId="{F38F9293-EE0B-4C02-BF48-851DA87BF76D}" type="presParOf" srcId="{46D2CE97-C620-43E8-8041-521037BA7051}" destId="{AB3C89EC-0477-4AE3-A6D8-FF09B828D438}" srcOrd="1" destOrd="0" presId="urn:microsoft.com/office/officeart/2005/8/layout/hProcess3"/>
    <dgm:cxn modelId="{B01D14F7-97AA-47CF-847F-E2ED7E0E767A}" type="presParOf" srcId="{AB3C89EC-0477-4AE3-A6D8-FF09B828D438}" destId="{2FB2E1FC-A48F-4B3D-9287-605C2446C833}" srcOrd="0" destOrd="0" presId="urn:microsoft.com/office/officeart/2005/8/layout/hProcess3"/>
    <dgm:cxn modelId="{ECBD6C07-929B-4976-B645-211BF386A22A}" type="presParOf" srcId="{AB3C89EC-0477-4AE3-A6D8-FF09B828D438}" destId="{B8F35185-C422-40C4-9873-72A9C1BE7426}" srcOrd="1" destOrd="0" presId="urn:microsoft.com/office/officeart/2005/8/layout/hProcess3"/>
    <dgm:cxn modelId="{79EF56E4-55FD-4F1F-9B52-6D0744396C52}" type="presParOf" srcId="{B8F35185-C422-40C4-9873-72A9C1BE7426}" destId="{189E612D-C8D7-45E5-A287-AA4CEBCC6E32}" srcOrd="0" destOrd="0" presId="urn:microsoft.com/office/officeart/2005/8/layout/hProcess3"/>
    <dgm:cxn modelId="{C4D4BD0B-04FA-4F39-824B-E38AC2BC54B7}" type="presParOf" srcId="{B8F35185-C422-40C4-9873-72A9C1BE7426}" destId="{38387962-FA96-4FD1-8364-C50EA940AA88}" srcOrd="1" destOrd="0" presId="urn:microsoft.com/office/officeart/2005/8/layout/hProcess3"/>
    <dgm:cxn modelId="{2135B63C-5BE9-42A5-AC3C-3108229ADFC6}" type="presParOf" srcId="{B8F35185-C422-40C4-9873-72A9C1BE7426}" destId="{A14F6338-9F0E-4798-928D-3CFA6EC423EF}" srcOrd="2" destOrd="0" presId="urn:microsoft.com/office/officeart/2005/8/layout/hProcess3"/>
    <dgm:cxn modelId="{50CD7916-71D7-4BBD-A88B-29CDD8FCDBF8}" type="presParOf" srcId="{B8F35185-C422-40C4-9873-72A9C1BE7426}" destId="{85253B75-6F27-402F-A7FC-B3DE8B5287B4}" srcOrd="3" destOrd="0" presId="urn:microsoft.com/office/officeart/2005/8/layout/hProcess3"/>
    <dgm:cxn modelId="{B98419FE-FD88-454D-9927-587A24926B66}" type="presParOf" srcId="{AB3C89EC-0477-4AE3-A6D8-FF09B828D438}" destId="{FAED6D25-6B1F-4583-8BF5-F3634B00BEB2}" srcOrd="2" destOrd="0" presId="urn:microsoft.com/office/officeart/2005/8/layout/hProcess3"/>
    <dgm:cxn modelId="{1D392903-2657-424E-A00D-39C8C1BE7AED}" type="presParOf" srcId="{AB3C89EC-0477-4AE3-A6D8-FF09B828D438}" destId="{E75A485D-3D4E-402F-A672-B95FDDF933A2}" srcOrd="3" destOrd="0" presId="urn:microsoft.com/office/officeart/2005/8/layout/hProcess3"/>
    <dgm:cxn modelId="{E91E7772-2C41-4A86-B52D-D552BF832603}" type="presParOf" srcId="{AB3C89EC-0477-4AE3-A6D8-FF09B828D438}" destId="{E09BD5E3-BA64-49DC-A70C-F1764B8EE076}"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1ECE-9009-4F3A-9ADF-1879E2A63E84}">
      <dsp:nvSpPr>
        <dsp:cNvPr id="0" name=""/>
        <dsp:cNvSpPr/>
      </dsp:nvSpPr>
      <dsp:spPr>
        <a:xfrm rot="5400000">
          <a:off x="-155352" y="157820"/>
          <a:ext cx="1035683" cy="724978"/>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1</a:t>
          </a:r>
        </a:p>
      </dsp:txBody>
      <dsp:txXfrm rot="-5400000">
        <a:off x="1" y="364956"/>
        <a:ext cx="724978" cy="310705"/>
      </dsp:txXfrm>
    </dsp:sp>
    <dsp:sp modelId="{DD427546-1C58-401E-9040-A11482AE61B6}">
      <dsp:nvSpPr>
        <dsp:cNvPr id="0" name=""/>
        <dsp:cNvSpPr/>
      </dsp:nvSpPr>
      <dsp:spPr>
        <a:xfrm rot="5400000">
          <a:off x="3630226" y="-2905247"/>
          <a:ext cx="673194" cy="648369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Toda matéria é composta de partículas fundamentais, os átomos.</a:t>
          </a:r>
          <a:endParaRPr lang="pt-BR" sz="1800" kern="1200" dirty="0"/>
        </a:p>
      </dsp:txBody>
      <dsp:txXfrm rot="-5400000">
        <a:off x="724979" y="32863"/>
        <a:ext cx="6450827" cy="607468"/>
      </dsp:txXfrm>
    </dsp:sp>
    <dsp:sp modelId="{5FCFF12F-9A8E-4F49-972C-7A24C6E09932}">
      <dsp:nvSpPr>
        <dsp:cNvPr id="0" name=""/>
        <dsp:cNvSpPr/>
      </dsp:nvSpPr>
      <dsp:spPr>
        <a:xfrm rot="5400000">
          <a:off x="-155352" y="988117"/>
          <a:ext cx="1035683" cy="724978"/>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2</a:t>
          </a:r>
        </a:p>
      </dsp:txBody>
      <dsp:txXfrm rot="-5400000">
        <a:off x="1" y="1195253"/>
        <a:ext cx="724978" cy="310705"/>
      </dsp:txXfrm>
    </dsp:sp>
    <dsp:sp modelId="{5A4B2B52-31CD-4574-8537-4A46B1ABE43D}">
      <dsp:nvSpPr>
        <dsp:cNvPr id="0" name=""/>
        <dsp:cNvSpPr/>
      </dsp:nvSpPr>
      <dsp:spPr>
        <a:xfrm rot="5400000">
          <a:off x="3630226" y="-2072482"/>
          <a:ext cx="673194" cy="648369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Os átomos são permanentes e indivisíveis, eles não podem ser criados nem destruídos.</a:t>
          </a:r>
          <a:endParaRPr lang="pt-BR" sz="1800" kern="1200" dirty="0"/>
        </a:p>
      </dsp:txBody>
      <dsp:txXfrm rot="-5400000">
        <a:off x="724979" y="865628"/>
        <a:ext cx="6450827" cy="607468"/>
      </dsp:txXfrm>
    </dsp:sp>
    <dsp:sp modelId="{19ACECBB-58D9-4E00-A3C3-65E781C81E3E}">
      <dsp:nvSpPr>
        <dsp:cNvPr id="0" name=""/>
        <dsp:cNvSpPr/>
      </dsp:nvSpPr>
      <dsp:spPr>
        <a:xfrm rot="5400000">
          <a:off x="-155352" y="1818414"/>
          <a:ext cx="1035683" cy="724978"/>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3</a:t>
          </a:r>
        </a:p>
      </dsp:txBody>
      <dsp:txXfrm rot="-5400000">
        <a:off x="1" y="2025550"/>
        <a:ext cx="724978" cy="310705"/>
      </dsp:txXfrm>
    </dsp:sp>
    <dsp:sp modelId="{FDB383E0-EBE2-4A39-9B46-988DCBC7EFD8}">
      <dsp:nvSpPr>
        <dsp:cNvPr id="0" name=""/>
        <dsp:cNvSpPr/>
      </dsp:nvSpPr>
      <dsp:spPr>
        <a:xfrm rot="5400000">
          <a:off x="3630226" y="-1242186"/>
          <a:ext cx="673194" cy="648369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pt-BR" sz="1600" kern="1200" dirty="0">
              <a:latin typeface="Times New Roman" panose="02020603050405020304" pitchFamily="18" charset="0"/>
            </a:rPr>
            <a:t>Os elementos são caracterizados por seus átomos. Todos os átomos de um dado elemento são idênticos em todos os aspectos. Átomos de diferentes elementos têm diferentes-propriedades.</a:t>
          </a:r>
          <a:endParaRPr lang="pt-BR" sz="1600" kern="1200" dirty="0"/>
        </a:p>
      </dsp:txBody>
      <dsp:txXfrm rot="-5400000">
        <a:off x="724979" y="1695924"/>
        <a:ext cx="6450827" cy="607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1ECE-9009-4F3A-9ADF-1879E2A63E84}">
      <dsp:nvSpPr>
        <dsp:cNvPr id="0" name=""/>
        <dsp:cNvSpPr/>
      </dsp:nvSpPr>
      <dsp:spPr>
        <a:xfrm rot="5400000">
          <a:off x="-152651" y="152758"/>
          <a:ext cx="1017679" cy="712375"/>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4</a:t>
          </a:r>
        </a:p>
      </dsp:txBody>
      <dsp:txXfrm rot="-5400000">
        <a:off x="2" y="356294"/>
        <a:ext cx="712375" cy="305304"/>
      </dsp:txXfrm>
    </dsp:sp>
    <dsp:sp modelId="{DD427546-1C58-401E-9040-A11482AE61B6}">
      <dsp:nvSpPr>
        <dsp:cNvPr id="0" name=""/>
        <dsp:cNvSpPr/>
      </dsp:nvSpPr>
      <dsp:spPr>
        <a:xfrm rot="5400000">
          <a:off x="3629776" y="-2917401"/>
          <a:ext cx="661491" cy="649629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As transformações químicas consistem em uma combinação, separação ou rearranjo de átomos.</a:t>
          </a:r>
          <a:endParaRPr lang="pt-BR" sz="1800" kern="1200" dirty="0"/>
        </a:p>
      </dsp:txBody>
      <dsp:txXfrm rot="-5400000">
        <a:off x="712376" y="32290"/>
        <a:ext cx="6464002" cy="596909"/>
      </dsp:txXfrm>
    </dsp:sp>
    <dsp:sp modelId="{5FCFF12F-9A8E-4F49-972C-7A24C6E09932}">
      <dsp:nvSpPr>
        <dsp:cNvPr id="0" name=""/>
        <dsp:cNvSpPr/>
      </dsp:nvSpPr>
      <dsp:spPr>
        <a:xfrm rot="5400000">
          <a:off x="-152651" y="956725"/>
          <a:ext cx="1017679" cy="712375"/>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5</a:t>
          </a:r>
        </a:p>
      </dsp:txBody>
      <dsp:txXfrm rot="-5400000">
        <a:off x="2" y="1160261"/>
        <a:ext cx="712375" cy="305304"/>
      </dsp:txXfrm>
    </dsp:sp>
    <dsp:sp modelId="{5A4B2B52-31CD-4574-8537-4A46B1ABE43D}">
      <dsp:nvSpPr>
        <dsp:cNvPr id="0" name=""/>
        <dsp:cNvSpPr/>
      </dsp:nvSpPr>
      <dsp:spPr>
        <a:xfrm rot="5400000">
          <a:off x="3629776" y="-2113327"/>
          <a:ext cx="661491" cy="649629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Compostos químicos são formados de átomos de dois ou mais elementos em uma razão fixa.</a:t>
          </a:r>
          <a:endParaRPr lang="pt-BR" sz="1800" kern="1200" dirty="0"/>
        </a:p>
      </dsp:txBody>
      <dsp:txXfrm rot="-5400000">
        <a:off x="712376" y="836364"/>
        <a:ext cx="6464002" cy="596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BD5E3-BA64-49DC-A70C-F1764B8EE076}">
      <dsp:nvSpPr>
        <dsp:cNvPr id="0" name=""/>
        <dsp:cNvSpPr/>
      </dsp:nvSpPr>
      <dsp:spPr>
        <a:xfrm>
          <a:off x="0" y="436486"/>
          <a:ext cx="3515557" cy="1152000"/>
        </a:xfrm>
        <a:prstGeom prst="rightArrow">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8387962-FA96-4FD1-8364-C50EA940AA88}">
      <dsp:nvSpPr>
        <dsp:cNvPr id="0" name=""/>
        <dsp:cNvSpPr/>
      </dsp:nvSpPr>
      <dsp:spPr>
        <a:xfrm>
          <a:off x="283579" y="772882"/>
          <a:ext cx="2880422"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rPr>
            <a:t>Modelo atômico “Bola de Bilhar”</a:t>
          </a:r>
        </a:p>
      </dsp:txBody>
      <dsp:txXfrm>
        <a:off x="283579" y="772882"/>
        <a:ext cx="2880422" cy="576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61668-3FD3-4EB2-BE3F-91FEF62C6CD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FEA6CC7-D6E9-41AA-A180-F6E539422A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2E28003-DDBC-433D-A7BC-CC03DDA56104}"/>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5" name="Espaço Reservado para Rodapé 4">
            <a:extLst>
              <a:ext uri="{FF2B5EF4-FFF2-40B4-BE49-F238E27FC236}">
                <a16:creationId xmlns:a16="http://schemas.microsoft.com/office/drawing/2014/main" id="{1EB591B9-5634-49A5-8C4D-E52391C19B9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3CABCA7-580A-4ABE-A405-260D4B0BD8D5}"/>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294463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CD3FB-7B75-4A1F-A131-57D33FED177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762E069-7AF5-4F32-AE8F-CFCB95F5F81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AF7F5AA-39CF-41F7-9416-BDCA585695B8}"/>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5" name="Espaço Reservado para Rodapé 4">
            <a:extLst>
              <a:ext uri="{FF2B5EF4-FFF2-40B4-BE49-F238E27FC236}">
                <a16:creationId xmlns:a16="http://schemas.microsoft.com/office/drawing/2014/main" id="{0F3765FA-8A2F-4F68-B852-83893B26AEA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3BF200-73FD-482D-954D-A2E5E4219216}"/>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305571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3DAA02-598E-4292-8BAC-4F0210483FE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5E3BFCA-4959-4C57-B4EC-0C7BF9E7E83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A7C412-0310-47DD-B014-AF22EED68DF0}"/>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5" name="Espaço Reservado para Rodapé 4">
            <a:extLst>
              <a:ext uri="{FF2B5EF4-FFF2-40B4-BE49-F238E27FC236}">
                <a16:creationId xmlns:a16="http://schemas.microsoft.com/office/drawing/2014/main" id="{E3D0B8D9-6DC0-47EA-A23D-3A6A224CBFD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11C4BF6-F6DD-43E2-93F5-8B6A3921691C}"/>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30149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794E3A-D954-4F38-9FC4-11C4EC3D40E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6EE0192-30DB-4F6F-BDA9-015317291335}"/>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60E0553-B002-45AE-9B0E-F74B6AF77914}"/>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5" name="Espaço Reservado para Rodapé 4">
            <a:extLst>
              <a:ext uri="{FF2B5EF4-FFF2-40B4-BE49-F238E27FC236}">
                <a16:creationId xmlns:a16="http://schemas.microsoft.com/office/drawing/2014/main" id="{7E7DE605-B487-4CBE-8168-47F77F54E07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36F9728-DAC6-46B9-8115-83C21E667BF6}"/>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2347781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AB7E0C-9178-4773-AC74-D6CE63C4956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0BDDCEA-0F47-41AD-83CC-82CA75A3E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E5ECE08-4779-45A8-8E3D-B9411977B213}"/>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5" name="Espaço Reservado para Rodapé 4">
            <a:extLst>
              <a:ext uri="{FF2B5EF4-FFF2-40B4-BE49-F238E27FC236}">
                <a16:creationId xmlns:a16="http://schemas.microsoft.com/office/drawing/2014/main" id="{CB9A902E-6A41-40AE-A3F8-8BE44E0F1F1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F8943A3-3289-4FF7-B59B-D089B80BAD6D}"/>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125599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8AC6D-E978-43ED-8BD2-CA64F49D3F1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4CC029F-9380-4F95-B840-B31C6B3E269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52D6BDC-E80A-4A9F-9687-328D6E18029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8089F80-3003-4B13-A3E7-3C2A1B3D82FC}"/>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6" name="Espaço Reservado para Rodapé 5">
            <a:extLst>
              <a:ext uri="{FF2B5EF4-FFF2-40B4-BE49-F238E27FC236}">
                <a16:creationId xmlns:a16="http://schemas.microsoft.com/office/drawing/2014/main" id="{88F8BABC-42EA-4AD5-A9F9-18CB7D7705E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F3923B4-800D-41BA-B518-C706E7DC42B0}"/>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192616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E1AAB-388E-4FDA-8A6D-24FAE50AA56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161FCBD-4688-4EF0-99F1-D8ABCF98E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9A41FE7-1C03-4E54-8430-231CE660648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AAEA145-9318-47C7-9675-8F55A570B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99FAD10-7DED-4D98-AF8C-94512A8BBAD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294558D-6F3B-429E-80B2-0326967CC6CF}"/>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8" name="Espaço Reservado para Rodapé 7">
            <a:extLst>
              <a:ext uri="{FF2B5EF4-FFF2-40B4-BE49-F238E27FC236}">
                <a16:creationId xmlns:a16="http://schemas.microsoft.com/office/drawing/2014/main" id="{31CA3D4C-BF20-4FE1-A307-B259E49574A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4151A31-FED4-475F-8A8F-1952D4553479}"/>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508943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94B43-0B77-488E-A382-6FF312D851E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742E6E3-9895-4F90-AF62-333AD56C41B9}"/>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4" name="Espaço Reservado para Rodapé 3">
            <a:extLst>
              <a:ext uri="{FF2B5EF4-FFF2-40B4-BE49-F238E27FC236}">
                <a16:creationId xmlns:a16="http://schemas.microsoft.com/office/drawing/2014/main" id="{A08981CF-C1CB-48EF-8E64-43EC6A1E299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B24DA45B-FFB1-4C6C-9A5D-0DF3241F0DD4}"/>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255103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7F5653B4-682E-4153-8A6E-CBF43BD653AC}"/>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3" name="Espaço Reservado para Rodapé 2">
            <a:extLst>
              <a:ext uri="{FF2B5EF4-FFF2-40B4-BE49-F238E27FC236}">
                <a16:creationId xmlns:a16="http://schemas.microsoft.com/office/drawing/2014/main" id="{CF8C193B-CDEC-4C8F-94A6-D5BA81F4335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CFB74A4-8C10-40AB-8C4C-580DB34DEF80}"/>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188736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7BF80F-3967-49EC-A415-6B301D3F98C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88205B6-EFE5-4DCC-933C-FCC53E940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089EC2C-F64C-4BE9-8D14-20BA66949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95A4A95-2BC0-4E7F-9B25-00142BB0DBCD}"/>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6" name="Espaço Reservado para Rodapé 5">
            <a:extLst>
              <a:ext uri="{FF2B5EF4-FFF2-40B4-BE49-F238E27FC236}">
                <a16:creationId xmlns:a16="http://schemas.microsoft.com/office/drawing/2014/main" id="{70A4E3AC-6F24-44CA-BA72-473E46E8C91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D5BE27C-1661-4ACC-9228-5B2B948DA4C5}"/>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417697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F9304-60AC-4924-879A-5890B996B08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D20718F-4DCC-43C5-AE05-43C7E13A54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B83A70C-566E-4E16-A473-18C23E2A46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455AA9F-022A-4B74-9468-8C1EC51BFB69}"/>
              </a:ext>
            </a:extLst>
          </p:cNvPr>
          <p:cNvSpPr>
            <a:spLocks noGrp="1"/>
          </p:cNvSpPr>
          <p:nvPr>
            <p:ph type="dt" sz="half" idx="10"/>
          </p:nvPr>
        </p:nvSpPr>
        <p:spPr/>
        <p:txBody>
          <a:bodyPr/>
          <a:lstStyle/>
          <a:p>
            <a:fld id="{21EE165E-C1AD-4D5D-9E2B-37ED46DDA2A2}" type="datetimeFigureOut">
              <a:rPr lang="pt-BR" smtClean="0"/>
              <a:t>05/11/2020</a:t>
            </a:fld>
            <a:endParaRPr lang="pt-BR"/>
          </a:p>
        </p:txBody>
      </p:sp>
      <p:sp>
        <p:nvSpPr>
          <p:cNvPr id="6" name="Espaço Reservado para Rodapé 5">
            <a:extLst>
              <a:ext uri="{FF2B5EF4-FFF2-40B4-BE49-F238E27FC236}">
                <a16:creationId xmlns:a16="http://schemas.microsoft.com/office/drawing/2014/main" id="{EE383513-5EDC-4201-A0B0-367DC4042F8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A850F43-08EC-4E62-A12E-0A1FA5516854}"/>
              </a:ext>
            </a:extLst>
          </p:cNvPr>
          <p:cNvSpPr>
            <a:spLocks noGrp="1"/>
          </p:cNvSpPr>
          <p:nvPr>
            <p:ph type="sldNum" sz="quarter" idx="12"/>
          </p:nvPr>
        </p:nvSpPr>
        <p:spPr/>
        <p:txBody>
          <a:bodyPr/>
          <a:lstStyle/>
          <a:p>
            <a:fld id="{FDBB35A8-B7A8-4159-9C1F-1BE2859AD79D}" type="slidenum">
              <a:rPr lang="pt-BR" smtClean="0"/>
              <a:t>‹nº›</a:t>
            </a:fld>
            <a:endParaRPr lang="pt-BR"/>
          </a:p>
        </p:txBody>
      </p:sp>
    </p:spTree>
    <p:extLst>
      <p:ext uri="{BB962C8B-B14F-4D97-AF65-F5344CB8AC3E}">
        <p14:creationId xmlns:p14="http://schemas.microsoft.com/office/powerpoint/2010/main" val="76550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7784CC6-1FDA-4642-8E27-1210AAFCA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762F3BE-83F0-4D60-90B8-B22E6399B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BE5DAC5-C1C7-422D-B2F2-264DC26E1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E165E-C1AD-4D5D-9E2B-37ED46DDA2A2}" type="datetimeFigureOut">
              <a:rPr lang="pt-BR" smtClean="0"/>
              <a:t>05/11/2020</a:t>
            </a:fld>
            <a:endParaRPr lang="pt-BR"/>
          </a:p>
        </p:txBody>
      </p:sp>
      <p:sp>
        <p:nvSpPr>
          <p:cNvPr id="5" name="Espaço Reservado para Rodapé 4">
            <a:extLst>
              <a:ext uri="{FF2B5EF4-FFF2-40B4-BE49-F238E27FC236}">
                <a16:creationId xmlns:a16="http://schemas.microsoft.com/office/drawing/2014/main" id="{9CBCC951-E3B4-4355-83F6-73FC2B3DB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08BC152-3B48-45CA-B934-1317D6B1CE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B35A8-B7A8-4159-9C1F-1BE2859AD79D}" type="slidenum">
              <a:rPr lang="pt-BR" smtClean="0"/>
              <a:t>‹nº›</a:t>
            </a:fld>
            <a:endParaRPr lang="pt-BR"/>
          </a:p>
        </p:txBody>
      </p:sp>
    </p:spTree>
    <p:extLst>
      <p:ext uri="{BB962C8B-B14F-4D97-AF65-F5344CB8AC3E}">
        <p14:creationId xmlns:p14="http://schemas.microsoft.com/office/powerpoint/2010/main" val="897317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XQggiuTTlZI"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png"/><Relationship Id="rId7" Type="http://schemas.openxmlformats.org/officeDocument/2006/relationships/diagramQuickStyle" Target="../diagrams/quickStyle3.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3.wdp"/><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7.xml"/><Relationship Id="rId5" Type="http://schemas.openxmlformats.org/officeDocument/2006/relationships/image" Target="../media/image76.gif"/><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gif"/><Relationship Id="rId4" Type="http://schemas.openxmlformats.org/officeDocument/2006/relationships/image" Target="../media/image79.gif"/></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emf"/><Relationship Id="rId4" Type="http://schemas.openxmlformats.org/officeDocument/2006/relationships/image" Target="../media/image89.emf"/></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gif"/></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gif"/></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6.gif"/></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gif"/><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manancialdeluz.blogspot.com/2015/10/a-infatigavel-busca-pela-particula.html" TargetMode="External"/><Relationship Id="rId2" Type="http://schemas.openxmlformats.org/officeDocument/2006/relationships/image" Target="../media/image131.jp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hyperlink" Target="https://manancialdeluz.blogspot.com/2015/10/a-infatigavel-busca-pela-particula.html" TargetMode="External"/><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manancialdeluz.blogspot.com/2015/10/a-infatigavel-busca-pela-particula.html" TargetMode="External"/><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8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Quantum_spin_and_the_Stern-Gerlach_experiment.ogv" TargetMode="External"/><Relationship Id="rId1" Type="http://schemas.openxmlformats.org/officeDocument/2006/relationships/slideLayout" Target="../slideLayouts/slideLayout7.xml"/><Relationship Id="rId4" Type="http://schemas.openxmlformats.org/officeDocument/2006/relationships/image" Target="../media/image142.gif"/></Relationships>
</file>

<file path=ppt/slides/_rels/slide88.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gif"/><Relationship Id="rId1" Type="http://schemas.openxmlformats.org/officeDocument/2006/relationships/slideLayout" Target="../slideLayouts/slideLayout7.xml"/><Relationship Id="rId4" Type="http://schemas.openxmlformats.org/officeDocument/2006/relationships/image" Target="../media/image145.gif"/></Relationships>
</file>

<file path=ppt/slides/_rels/slide8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8.gif"/><Relationship Id="rId4" Type="http://schemas.openxmlformats.org/officeDocument/2006/relationships/image" Target="../media/image147.gi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766B3760-36C2-4C0A-94D1-AF18BBF507DB}"/>
              </a:ext>
            </a:extLst>
          </p:cNvPr>
          <p:cNvSpPr/>
          <p:nvPr/>
        </p:nvSpPr>
        <p:spPr>
          <a:xfrm>
            <a:off x="0" y="-1"/>
            <a:ext cx="12192000"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300D24F7-E8F6-4D75-A130-DE0CE5320AC4}"/>
              </a:ext>
            </a:extLst>
          </p:cNvPr>
          <p:cNvSpPr txBox="1"/>
          <p:nvPr/>
        </p:nvSpPr>
        <p:spPr>
          <a:xfrm>
            <a:off x="3119439" y="1997838"/>
            <a:ext cx="5953124" cy="2862322"/>
          </a:xfrm>
          <a:prstGeom prst="rect">
            <a:avLst/>
          </a:prstGeom>
          <a:solidFill>
            <a:srgbClr val="FFFF00">
              <a:alpha val="37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pt-BR" sz="6000" dirty="0">
                <a:solidFill>
                  <a:schemeClr val="bg2"/>
                </a:solidFill>
              </a:rPr>
              <a:t>Evolução </a:t>
            </a:r>
          </a:p>
          <a:p>
            <a:pPr algn="ctr"/>
            <a:r>
              <a:rPr lang="pt-BR" sz="6000" dirty="0">
                <a:solidFill>
                  <a:schemeClr val="bg2"/>
                </a:solidFill>
              </a:rPr>
              <a:t>dos </a:t>
            </a:r>
          </a:p>
          <a:p>
            <a:pPr algn="ctr"/>
            <a:r>
              <a:rPr lang="pt-BR" sz="6000" dirty="0">
                <a:solidFill>
                  <a:schemeClr val="bg2"/>
                </a:solidFill>
              </a:rPr>
              <a:t>Modelos atômicos</a:t>
            </a:r>
          </a:p>
        </p:txBody>
      </p:sp>
      <p:sp>
        <p:nvSpPr>
          <p:cNvPr id="2" name="Fluxograma: Conector fora de Página 1">
            <a:extLst>
              <a:ext uri="{FF2B5EF4-FFF2-40B4-BE49-F238E27FC236}">
                <a16:creationId xmlns:a16="http://schemas.microsoft.com/office/drawing/2014/main" id="{74BC2A24-2498-4F64-A091-65B5D3853803}"/>
              </a:ext>
            </a:extLst>
          </p:cNvPr>
          <p:cNvSpPr/>
          <p:nvPr/>
        </p:nvSpPr>
        <p:spPr>
          <a:xfrm rot="16200000">
            <a:off x="958889" y="1935493"/>
            <a:ext cx="1171554" cy="2987011"/>
          </a:xfrm>
          <a:prstGeom prst="flowChartOffpageConnector">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Conector fora de Página 8">
            <a:extLst>
              <a:ext uri="{FF2B5EF4-FFF2-40B4-BE49-F238E27FC236}">
                <a16:creationId xmlns:a16="http://schemas.microsoft.com/office/drawing/2014/main" id="{D5FAA2A1-698E-49E2-AF45-5034DDBEE427}"/>
              </a:ext>
            </a:extLst>
          </p:cNvPr>
          <p:cNvSpPr/>
          <p:nvPr/>
        </p:nvSpPr>
        <p:spPr>
          <a:xfrm rot="5400000">
            <a:off x="10058919" y="1941908"/>
            <a:ext cx="1220540" cy="2974182"/>
          </a:xfrm>
          <a:prstGeom prst="flowChartOffpageConnector">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41256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tom, Elétron, Neutron, Energia Nuclear">
            <a:extLst>
              <a:ext uri="{FF2B5EF4-FFF2-40B4-BE49-F238E27FC236}">
                <a16:creationId xmlns:a16="http://schemas.microsoft.com/office/drawing/2014/main" id="{A3259D0D-0C7F-45D4-9532-3F20A99F8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4"/>
            <a:ext cx="12192000" cy="685696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7D1D9873-0D8A-44B4-8FDB-F2D55F3EF2EE}"/>
              </a:ext>
            </a:extLst>
          </p:cNvPr>
          <p:cNvSpPr txBox="1"/>
          <p:nvPr/>
        </p:nvSpPr>
        <p:spPr>
          <a:xfrm>
            <a:off x="2731604" y="2551837"/>
            <a:ext cx="6728791" cy="1754326"/>
          </a:xfrm>
          <a:prstGeom prst="rect">
            <a:avLst/>
          </a:prstGeom>
          <a:solidFill>
            <a:srgbClr val="FFFF00">
              <a:alpha val="4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pt-BR" sz="5400" dirty="0">
                <a:solidFill>
                  <a:schemeClr val="bg2"/>
                </a:solidFill>
                <a:latin typeface="Times New Roman" panose="02020603050405020304" pitchFamily="18" charset="0"/>
                <a:cs typeface="Times New Roman" panose="02020603050405020304" pitchFamily="18" charset="0"/>
              </a:rPr>
              <a:t>Primeiros modelos </a:t>
            </a:r>
          </a:p>
          <a:p>
            <a:pPr algn="ctr"/>
            <a:r>
              <a:rPr lang="pt-BR" sz="5400" dirty="0">
                <a:solidFill>
                  <a:schemeClr val="bg2"/>
                </a:solidFill>
                <a:latin typeface="Times New Roman" panose="02020603050405020304" pitchFamily="18" charset="0"/>
                <a:cs typeface="Times New Roman" panose="02020603050405020304" pitchFamily="18" charset="0"/>
              </a:rPr>
              <a:t>atômicos</a:t>
            </a:r>
          </a:p>
        </p:txBody>
      </p:sp>
    </p:spTree>
    <p:extLst>
      <p:ext uri="{BB962C8B-B14F-4D97-AF65-F5344CB8AC3E}">
        <p14:creationId xmlns:p14="http://schemas.microsoft.com/office/powerpoint/2010/main" val="309902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m para dalton quimica">
            <a:extLst>
              <a:ext uri="{FF2B5EF4-FFF2-40B4-BE49-F238E27FC236}">
                <a16:creationId xmlns:a16="http://schemas.microsoft.com/office/drawing/2014/main" id="{A22B865A-A121-43C9-8DD2-9AC691C56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358937"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041DD85-F0D6-4475-9834-CBD47EEE41F1}"/>
              </a:ext>
            </a:extLst>
          </p:cNvPr>
          <p:cNvSpPr/>
          <p:nvPr/>
        </p:nvSpPr>
        <p:spPr>
          <a:xfrm>
            <a:off x="2653533" y="288069"/>
            <a:ext cx="3410806"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ÁTOMO DE DALTON</a:t>
            </a:r>
            <a:endParaRPr lang="pt-BR" sz="2400" b="1" dirty="0"/>
          </a:p>
        </p:txBody>
      </p:sp>
      <p:sp>
        <p:nvSpPr>
          <p:cNvPr id="3" name="Retângulo 2">
            <a:extLst>
              <a:ext uri="{FF2B5EF4-FFF2-40B4-BE49-F238E27FC236}">
                <a16:creationId xmlns:a16="http://schemas.microsoft.com/office/drawing/2014/main" id="{00473C76-E3B2-46BA-920D-40ADE4FC5F70}"/>
              </a:ext>
            </a:extLst>
          </p:cNvPr>
          <p:cNvSpPr/>
          <p:nvPr/>
        </p:nvSpPr>
        <p:spPr>
          <a:xfrm>
            <a:off x="4856085" y="944810"/>
            <a:ext cx="7093258"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Em 1803, propôs uma teoria que resgatou os as ideias de Leucipo e Demócrito e que explicava melhor as teorias de Lavoisier e Proust. com evidências experimentais que ele e outros obtiveram, Seu modelo se baseava nas seguintes afirmações:</a:t>
            </a:r>
            <a:endParaRPr lang="pt-BR" dirty="0"/>
          </a:p>
        </p:txBody>
      </p:sp>
      <p:graphicFrame>
        <p:nvGraphicFramePr>
          <p:cNvPr id="5" name="Diagrama 4">
            <a:extLst>
              <a:ext uri="{FF2B5EF4-FFF2-40B4-BE49-F238E27FC236}">
                <a16:creationId xmlns:a16="http://schemas.microsoft.com/office/drawing/2014/main" id="{3609F155-B10B-4F2B-BF6A-360D3BBBE612}"/>
              </a:ext>
            </a:extLst>
          </p:cNvPr>
          <p:cNvGraphicFramePr/>
          <p:nvPr/>
        </p:nvGraphicFramePr>
        <p:xfrm>
          <a:off x="3959439" y="2283692"/>
          <a:ext cx="7208669" cy="2701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a 8">
            <a:extLst>
              <a:ext uri="{FF2B5EF4-FFF2-40B4-BE49-F238E27FC236}">
                <a16:creationId xmlns:a16="http://schemas.microsoft.com/office/drawing/2014/main" id="{C1FA1069-1B1B-4867-BB31-477DB7D8EB87}"/>
              </a:ext>
            </a:extLst>
          </p:cNvPr>
          <p:cNvGraphicFramePr/>
          <p:nvPr/>
        </p:nvGraphicFramePr>
        <p:xfrm>
          <a:off x="3959439" y="4748072"/>
          <a:ext cx="7208669" cy="18218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3839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p:bldAsOne/>
      </p:bldGraphic>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Resultado de imagem para dalton quimica">
            <a:extLst>
              <a:ext uri="{FF2B5EF4-FFF2-40B4-BE49-F238E27FC236}">
                <a16:creationId xmlns:a16="http://schemas.microsoft.com/office/drawing/2014/main" id="{E9FA4BBE-BE92-45A4-B58A-2D506DEF7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358937"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759912D-4749-4587-8DFE-DC8E06FA6907}"/>
              </a:ext>
            </a:extLst>
          </p:cNvPr>
          <p:cNvSpPr/>
          <p:nvPr/>
        </p:nvSpPr>
        <p:spPr>
          <a:xfrm>
            <a:off x="5214152" y="1172378"/>
            <a:ext cx="6096000"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latin typeface="Times New Roman" panose="02020603050405020304" pitchFamily="18" charset="0"/>
              </a:rPr>
              <a:t>Muitas das ideias de Dalton ainda são aceitas hoje, embora saibamos que átomos são formados de pequenas partículas e que, devido à existência de isótopos, todos os átomos de um dado elemento não têm a mesma massa. Contudo, Dalton deixou dúvidas em vários pontos, por exemplo, na distinção entre um átomo e uma molécula.</a:t>
            </a:r>
            <a:endParaRPr lang="pt-BR" dirty="0"/>
          </a:p>
        </p:txBody>
      </p:sp>
      <p:sp>
        <p:nvSpPr>
          <p:cNvPr id="5" name="Retângulo 4">
            <a:extLst>
              <a:ext uri="{FF2B5EF4-FFF2-40B4-BE49-F238E27FC236}">
                <a16:creationId xmlns:a16="http://schemas.microsoft.com/office/drawing/2014/main" id="{C9EE207D-07DE-4E08-8C87-91F1A1775653}"/>
              </a:ext>
            </a:extLst>
          </p:cNvPr>
          <p:cNvSpPr/>
          <p:nvPr/>
        </p:nvSpPr>
        <p:spPr>
          <a:xfrm>
            <a:off x="2653533" y="288069"/>
            <a:ext cx="3410806"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ÁTOMO DE DALTON</a:t>
            </a:r>
            <a:endParaRPr lang="pt-BR" sz="2400" b="1" dirty="0"/>
          </a:p>
        </p:txBody>
      </p:sp>
      <p:pic>
        <p:nvPicPr>
          <p:cNvPr id="2050" name="Picture 2" descr="Resultado de imagem para modelo atomico de dalton">
            <a:extLst>
              <a:ext uri="{FF2B5EF4-FFF2-40B4-BE49-F238E27FC236}">
                <a16:creationId xmlns:a16="http://schemas.microsoft.com/office/drawing/2014/main" id="{3BE178F4-BF4E-4C07-8B35-2C625CC97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214152" y="3591593"/>
            <a:ext cx="3434352" cy="29783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3B6485DE-E875-451E-96EE-F0A923690BF8}"/>
              </a:ext>
            </a:extLst>
          </p:cNvPr>
          <p:cNvGraphicFramePr/>
          <p:nvPr/>
        </p:nvGraphicFramePr>
        <p:xfrm>
          <a:off x="1865138" y="3886676"/>
          <a:ext cx="3515557" cy="21217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aixaDeTexto 1">
            <a:extLst>
              <a:ext uri="{FF2B5EF4-FFF2-40B4-BE49-F238E27FC236}">
                <a16:creationId xmlns:a16="http://schemas.microsoft.com/office/drawing/2014/main" id="{E7CDF112-64CF-4C92-8984-77DCCBB5299F}"/>
              </a:ext>
            </a:extLst>
          </p:cNvPr>
          <p:cNvSpPr txBox="1"/>
          <p:nvPr/>
        </p:nvSpPr>
        <p:spPr>
          <a:xfrm>
            <a:off x="8851037" y="4015386"/>
            <a:ext cx="3143042" cy="255454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Para Dalton os átomos seriam:</a:t>
            </a:r>
          </a:p>
          <a:p>
            <a:endParaRPr lang="pt-BR" sz="2000" dirty="0"/>
          </a:p>
          <a:p>
            <a:pPr marL="285750" indent="-285750">
              <a:buFont typeface="Arial" panose="020B0604020202020204" pitchFamily="34" charset="0"/>
              <a:buChar char="•"/>
            </a:pPr>
            <a:r>
              <a:rPr lang="pt-BR" sz="2000" dirty="0"/>
              <a:t>Esféricos;</a:t>
            </a:r>
          </a:p>
          <a:p>
            <a:pPr marL="285750" indent="-285750">
              <a:buFont typeface="Arial" panose="020B0604020202020204" pitchFamily="34" charset="0"/>
              <a:buChar char="•"/>
            </a:pPr>
            <a:r>
              <a:rPr lang="pt-BR" sz="2000" dirty="0"/>
              <a:t>Sem carga;</a:t>
            </a:r>
          </a:p>
          <a:p>
            <a:pPr marL="285750" indent="-285750">
              <a:buFont typeface="Arial" panose="020B0604020202020204" pitchFamily="34" charset="0"/>
              <a:buChar char="•"/>
            </a:pPr>
            <a:r>
              <a:rPr lang="pt-BR" sz="2000" dirty="0"/>
              <a:t>Maciços;</a:t>
            </a:r>
          </a:p>
          <a:p>
            <a:pPr marL="285750" indent="-285750">
              <a:buFont typeface="Arial" panose="020B0604020202020204" pitchFamily="34" charset="0"/>
              <a:buChar char="•"/>
            </a:pPr>
            <a:r>
              <a:rPr lang="pt-BR" sz="2000" dirty="0"/>
              <a:t>Indivisível</a:t>
            </a:r>
          </a:p>
          <a:p>
            <a:pPr marL="285750" indent="-285750">
              <a:buFont typeface="Arial" panose="020B0604020202020204" pitchFamily="34" charset="0"/>
              <a:buChar char="•"/>
            </a:pPr>
            <a:r>
              <a:rPr lang="pt-BR" sz="2000" dirty="0"/>
              <a:t>Indestrutível</a:t>
            </a:r>
          </a:p>
        </p:txBody>
      </p:sp>
    </p:spTree>
    <p:extLst>
      <p:ext uri="{BB962C8B-B14F-4D97-AF65-F5344CB8AC3E}">
        <p14:creationId xmlns:p14="http://schemas.microsoft.com/office/powerpoint/2010/main" val="33797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m relacionada">
            <a:extLst>
              <a:ext uri="{FF2B5EF4-FFF2-40B4-BE49-F238E27FC236}">
                <a16:creationId xmlns:a16="http://schemas.microsoft.com/office/drawing/2014/main" id="{F1E79F21-9268-4F45-9A1B-CBB024F57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58431"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A18B051-B80E-4606-9340-C38296F57FCE}"/>
              </a:ext>
            </a:extLst>
          </p:cNvPr>
          <p:cNvSpPr/>
          <p:nvPr/>
        </p:nvSpPr>
        <p:spPr>
          <a:xfrm>
            <a:off x="1217445" y="341336"/>
            <a:ext cx="733168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OS PRIMEIROS EXPERIMENTOS DE ELETRÓLISE</a:t>
            </a:r>
            <a:endParaRPr lang="pt-BR" sz="2400" b="1" dirty="0"/>
          </a:p>
        </p:txBody>
      </p:sp>
      <p:sp>
        <p:nvSpPr>
          <p:cNvPr id="3" name="Retângulo 2">
            <a:extLst>
              <a:ext uri="{FF2B5EF4-FFF2-40B4-BE49-F238E27FC236}">
                <a16:creationId xmlns:a16="http://schemas.microsoft.com/office/drawing/2014/main" id="{1DB52D6A-6556-46CD-AB82-B2235C06B743}"/>
              </a:ext>
            </a:extLst>
          </p:cNvPr>
          <p:cNvSpPr/>
          <p:nvPr/>
        </p:nvSpPr>
        <p:spPr>
          <a:xfrm>
            <a:off x="4883289" y="1197098"/>
            <a:ext cx="7099177"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Atualmente, evidencia-se uma íntima relação entre a matéria e a eletricidade. A primeira alusão surgiu em 1800, quando dois químicos ingleses, William Nicholson e Anthony </a:t>
            </a:r>
            <a:r>
              <a:rPr lang="pt-BR" dirty="0" err="1">
                <a:latin typeface="Times New Roman" panose="02020603050405020304" pitchFamily="18" charset="0"/>
              </a:rPr>
              <a:t>Carlisle</a:t>
            </a:r>
            <a:r>
              <a:rPr lang="pt-BR" dirty="0">
                <a:latin typeface="Times New Roman" panose="02020603050405020304" pitchFamily="18" charset="0"/>
              </a:rPr>
              <a:t>, demonstraram a decomposição da água nos gases hidrogênio e oxigênio por eletrólise.</a:t>
            </a:r>
            <a:endParaRPr lang="pt-BR" dirty="0"/>
          </a:p>
        </p:txBody>
      </p:sp>
      <p:pic>
        <p:nvPicPr>
          <p:cNvPr id="3078" name="Picture 6" descr="Resultado de imagem para eletrolise decomposição da agua">
            <a:extLst>
              <a:ext uri="{FF2B5EF4-FFF2-40B4-BE49-F238E27FC236}">
                <a16:creationId xmlns:a16="http://schemas.microsoft.com/office/drawing/2014/main" id="{DBFBC39D-1760-45A6-AAC8-938AB787B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68" y="2802621"/>
            <a:ext cx="4089417" cy="373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F1CB45C-807E-4438-8671-2A5EFB4AC7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5149049"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tângulo 2">
            <a:extLst>
              <a:ext uri="{FF2B5EF4-FFF2-40B4-BE49-F238E27FC236}">
                <a16:creationId xmlns:a16="http://schemas.microsoft.com/office/drawing/2014/main" id="{A28CE645-B1CA-4D02-A64D-5D438CF7D154}"/>
              </a:ext>
            </a:extLst>
          </p:cNvPr>
          <p:cNvSpPr/>
          <p:nvPr/>
        </p:nvSpPr>
        <p:spPr>
          <a:xfrm>
            <a:off x="6362329" y="1371175"/>
            <a:ext cx="5149049" cy="1891287"/>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900" lvl="2" algn="just">
              <a:lnSpc>
                <a:spcPct val="150000"/>
              </a:lnSpc>
              <a:buClr>
                <a:schemeClr val="tx1"/>
              </a:buClr>
              <a:buSzPct val="70000"/>
              <a:defRPr/>
            </a:pPr>
            <a:r>
              <a:rPr lang="pt-BR" sz="2000" dirty="0" err="1"/>
              <a:t>Humphry</a:t>
            </a:r>
            <a:r>
              <a:rPr lang="pt-BR" sz="2000" dirty="0"/>
              <a:t> </a:t>
            </a:r>
            <a:r>
              <a:rPr lang="pt-BR" sz="2000" dirty="0" err="1"/>
              <a:t>Davy</a:t>
            </a:r>
            <a:r>
              <a:rPr lang="pt-BR" sz="2000" dirty="0"/>
              <a:t> (1778-1829) foi o primeiro     cientista a conduzir uma eletrólise :</a:t>
            </a:r>
          </a:p>
          <a:p>
            <a:pPr marL="88900" lvl="2" algn="just">
              <a:lnSpc>
                <a:spcPct val="150000"/>
              </a:lnSpc>
              <a:buClr>
                <a:schemeClr val="tx1"/>
              </a:buClr>
              <a:buSzPct val="70000"/>
              <a:defRPr/>
            </a:pPr>
            <a:r>
              <a:rPr lang="pt-BR" sz="2000" dirty="0"/>
              <a:t>Em 1807, usando baterias, separou Na do K.</a:t>
            </a:r>
          </a:p>
          <a:p>
            <a:pPr marL="88900" lvl="2" algn="just">
              <a:lnSpc>
                <a:spcPct val="150000"/>
              </a:lnSpc>
              <a:buClr>
                <a:schemeClr val="tx1"/>
              </a:buClr>
              <a:buSzPct val="70000"/>
              <a:defRPr/>
            </a:pPr>
            <a:r>
              <a:rPr lang="pt-BR" sz="2000" dirty="0"/>
              <a:t>Em 1808, separou Mg, Ca, </a:t>
            </a:r>
            <a:r>
              <a:rPr lang="pt-BR" sz="2000" dirty="0" err="1"/>
              <a:t>Sr</a:t>
            </a:r>
            <a:r>
              <a:rPr lang="pt-BR" sz="2000" dirty="0"/>
              <a:t> e Ba</a:t>
            </a:r>
            <a:r>
              <a:rPr lang="pt-BR" b="1" dirty="0"/>
              <a:t>.</a:t>
            </a:r>
          </a:p>
        </p:txBody>
      </p:sp>
      <p:pic>
        <p:nvPicPr>
          <p:cNvPr id="4" name="Imagem 3">
            <a:extLst>
              <a:ext uri="{FF2B5EF4-FFF2-40B4-BE49-F238E27FC236}">
                <a16:creationId xmlns:a16="http://schemas.microsoft.com/office/drawing/2014/main" id="{658DAD88-6B77-4EED-BF68-9049481AC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631" y="3630663"/>
            <a:ext cx="2457136" cy="2082422"/>
          </a:xfrm>
          <a:prstGeom prst="rect">
            <a:avLst/>
          </a:prstGeom>
        </p:spPr>
      </p:pic>
      <p:sp>
        <p:nvSpPr>
          <p:cNvPr id="5" name="Retângulo 4">
            <a:extLst>
              <a:ext uri="{FF2B5EF4-FFF2-40B4-BE49-F238E27FC236}">
                <a16:creationId xmlns:a16="http://schemas.microsoft.com/office/drawing/2014/main" id="{C1EF7B89-A7C1-484A-8A93-186542546BCA}"/>
              </a:ext>
            </a:extLst>
          </p:cNvPr>
          <p:cNvSpPr/>
          <p:nvPr/>
        </p:nvSpPr>
        <p:spPr>
          <a:xfrm>
            <a:off x="5504154" y="5950232"/>
            <a:ext cx="6528047"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t>Nesses processos, embora não estivesse claro ainda, elétrons eram ganhados e perdidos. Era uma evidência da divisibilidade atômica</a:t>
            </a:r>
          </a:p>
        </p:txBody>
      </p:sp>
      <p:sp>
        <p:nvSpPr>
          <p:cNvPr id="7" name="Retângulo 6">
            <a:extLst>
              <a:ext uri="{FF2B5EF4-FFF2-40B4-BE49-F238E27FC236}">
                <a16:creationId xmlns:a16="http://schemas.microsoft.com/office/drawing/2014/main" id="{423BA0F7-5279-4345-A4FE-CE19EF4FF556}"/>
              </a:ext>
            </a:extLst>
          </p:cNvPr>
          <p:cNvSpPr/>
          <p:nvPr/>
        </p:nvSpPr>
        <p:spPr>
          <a:xfrm>
            <a:off x="1217445" y="341336"/>
            <a:ext cx="733168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OS PRIMEIROS EXPERIMENTOS DE ELETRÓLISE</a:t>
            </a:r>
            <a:endParaRPr lang="pt-BR" sz="2400" b="1" dirty="0"/>
          </a:p>
        </p:txBody>
      </p:sp>
    </p:spTree>
    <p:extLst>
      <p:ext uri="{BB962C8B-B14F-4D97-AF65-F5344CB8AC3E}">
        <p14:creationId xmlns:p14="http://schemas.microsoft.com/office/powerpoint/2010/main" val="251566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F7935B1-22A6-4B39-A90E-3435A04C14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867878" cy="6858000"/>
          </a:xfrm>
          <a:prstGeom prst="rect">
            <a:avLst/>
          </a:prstGeom>
        </p:spPr>
      </p:pic>
      <p:sp>
        <p:nvSpPr>
          <p:cNvPr id="3" name="Retângulo 2">
            <a:extLst>
              <a:ext uri="{FF2B5EF4-FFF2-40B4-BE49-F238E27FC236}">
                <a16:creationId xmlns:a16="http://schemas.microsoft.com/office/drawing/2014/main" id="{482C54A4-9970-4CC1-8CFE-32C3ACD58FBD}"/>
              </a:ext>
            </a:extLst>
          </p:cNvPr>
          <p:cNvSpPr/>
          <p:nvPr/>
        </p:nvSpPr>
        <p:spPr>
          <a:xfrm>
            <a:off x="1217445" y="341336"/>
            <a:ext cx="733168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OS PRIMEIROS EXPERIMENTOS DE ELETRÓLISE</a:t>
            </a:r>
            <a:endParaRPr lang="pt-BR" sz="2400" b="1" dirty="0"/>
          </a:p>
        </p:txBody>
      </p:sp>
      <p:sp>
        <p:nvSpPr>
          <p:cNvPr id="4" name="CaixaDeTexto 3">
            <a:extLst>
              <a:ext uri="{FF2B5EF4-FFF2-40B4-BE49-F238E27FC236}">
                <a16:creationId xmlns:a16="http://schemas.microsoft.com/office/drawing/2014/main" id="{8B380879-5358-4CA9-904F-8877591E672B}"/>
              </a:ext>
            </a:extLst>
          </p:cNvPr>
          <p:cNvSpPr txBox="1"/>
          <p:nvPr/>
        </p:nvSpPr>
        <p:spPr>
          <a:xfrm>
            <a:off x="6324124" y="2305615"/>
            <a:ext cx="4978896" cy="224676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Em seu notável interesse na eletrólise de compostos, chegou a conclusão que os compostos deveria ser formados por uma parte elétrica positiva e uma parte elétrica negativa. Formulando a teoria Dualística das combinações química, explicando simploriamente, o polarização das moléculas. </a:t>
            </a:r>
          </a:p>
        </p:txBody>
      </p:sp>
      <p:sp>
        <p:nvSpPr>
          <p:cNvPr id="5" name="CaixaDeTexto 4">
            <a:extLst>
              <a:ext uri="{FF2B5EF4-FFF2-40B4-BE49-F238E27FC236}">
                <a16:creationId xmlns:a16="http://schemas.microsoft.com/office/drawing/2014/main" id="{FA5F1DA6-EEA5-4FA1-A87F-964524B30853}"/>
              </a:ext>
            </a:extLst>
          </p:cNvPr>
          <p:cNvSpPr txBox="1"/>
          <p:nvPr/>
        </p:nvSpPr>
        <p:spPr>
          <a:xfrm>
            <a:off x="6324124" y="1753748"/>
            <a:ext cx="4724525" cy="400110"/>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pt-BR" sz="2000" b="1" dirty="0"/>
              <a:t>A desconfiança de </a:t>
            </a:r>
            <a:r>
              <a:rPr lang="pt-BR" sz="2000" b="1" dirty="0" err="1"/>
              <a:t>Berzelius</a:t>
            </a:r>
            <a:endParaRPr lang="pt-BR" sz="2000" b="1" dirty="0"/>
          </a:p>
        </p:txBody>
      </p:sp>
    </p:spTree>
    <p:extLst>
      <p:ext uri="{BB962C8B-B14F-4D97-AF65-F5344CB8AC3E}">
        <p14:creationId xmlns:p14="http://schemas.microsoft.com/office/powerpoint/2010/main" val="16612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9675566-D3FF-44F9-8CEC-C64163F2E946}"/>
              </a:ext>
            </a:extLst>
          </p:cNvPr>
          <p:cNvSpPr/>
          <p:nvPr/>
        </p:nvSpPr>
        <p:spPr>
          <a:xfrm>
            <a:off x="5143130" y="1267371"/>
            <a:ext cx="609600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latin typeface="Times New Roman" panose="02020603050405020304" pitchFamily="18" charset="0"/>
              </a:rPr>
              <a:t>Mais tarde, em 1832, Faraday foi capaz de mostrar que a quantidade de um produto formado em uma eletrólise depende (1) da quantidade de eletricidade usada e (2) da identidade do produto. Suas observações são resumidas em afirmações que conhecemos como </a:t>
            </a:r>
            <a:r>
              <a:rPr lang="pt-BR" i="1" dirty="0">
                <a:latin typeface="Times New Roman" panose="02020603050405020304" pitchFamily="18" charset="0"/>
              </a:rPr>
              <a:t>leis de Faraday.</a:t>
            </a:r>
            <a:endParaRPr lang="pt-BR" dirty="0"/>
          </a:p>
        </p:txBody>
      </p:sp>
      <p:pic>
        <p:nvPicPr>
          <p:cNvPr id="4098" name="Picture 2" descr="Resultado de imagem para faraday">
            <a:extLst>
              <a:ext uri="{FF2B5EF4-FFF2-40B4-BE49-F238E27FC236}">
                <a16:creationId xmlns:a16="http://schemas.microsoft.com/office/drawing/2014/main" id="{E92BA221-1E10-4B65-9764-A3DCEBA39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44862"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91C1E483-8E90-408A-9547-DF6D3035EEA4}"/>
              </a:ext>
            </a:extLst>
          </p:cNvPr>
          <p:cNvSpPr/>
          <p:nvPr/>
        </p:nvSpPr>
        <p:spPr>
          <a:xfrm>
            <a:off x="1279018" y="385724"/>
            <a:ext cx="733168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OS PRIMEIROS EXPERIMENTOS DE ELETRÓLISE</a:t>
            </a:r>
            <a:endParaRPr lang="pt-BR" sz="2400" b="1" dirty="0"/>
          </a:p>
        </p:txBody>
      </p:sp>
      <p:pic>
        <p:nvPicPr>
          <p:cNvPr id="4100" name="Picture 4" descr="Resultado de imagem para faraday eletrolise">
            <a:extLst>
              <a:ext uri="{FF2B5EF4-FFF2-40B4-BE49-F238E27FC236}">
                <a16:creationId xmlns:a16="http://schemas.microsoft.com/office/drawing/2014/main" id="{F0BBBD88-C353-44D8-B3A3-36E8BCA20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758" y="2982898"/>
            <a:ext cx="4015287" cy="3014612"/>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1BB6E1DC-FF95-4F76-907A-7EE957D66989}"/>
              </a:ext>
            </a:extLst>
          </p:cNvPr>
          <p:cNvSpPr/>
          <p:nvPr/>
        </p:nvSpPr>
        <p:spPr>
          <a:xfrm>
            <a:off x="5007316" y="6235709"/>
            <a:ext cx="7004172" cy="523220"/>
          </a:xfrm>
          <a:prstGeom prst="rect">
            <a:avLst/>
          </a:prstGeom>
          <a:ln>
            <a:solidFill>
              <a:schemeClr val="accent4">
                <a:lumMod val="60000"/>
                <a:lumOff val="40000"/>
              </a:schemeClr>
            </a:solidFill>
          </a:ln>
        </p:spPr>
        <p:txBody>
          <a:bodyPr wrap="square">
            <a:spAutoFit/>
          </a:bodyPr>
          <a:lstStyle/>
          <a:p>
            <a:pPr algn="just"/>
            <a:r>
              <a:rPr lang="pt-BR" sz="1400" dirty="0">
                <a:latin typeface="NewsGothicMt"/>
              </a:rPr>
              <a:t>“A massa de uma substância formada ou transformada por eletrólise é diretamente proporcional à quantidade de carga elétrica que atravessa o sistema de um eletrodo a outro.”</a:t>
            </a:r>
            <a:endParaRPr lang="pt-BR" sz="1400" dirty="0"/>
          </a:p>
        </p:txBody>
      </p:sp>
    </p:spTree>
    <p:extLst>
      <p:ext uri="{BB962C8B-B14F-4D97-AF65-F5344CB8AC3E}">
        <p14:creationId xmlns:p14="http://schemas.microsoft.com/office/powerpoint/2010/main" val="295759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m para experimento William Crookes">
            <a:extLst>
              <a:ext uri="{FF2B5EF4-FFF2-40B4-BE49-F238E27FC236}">
                <a16:creationId xmlns:a16="http://schemas.microsoft.com/office/drawing/2014/main" id="{2995E837-AAF4-4806-A547-5B1C6681A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83223" cy="68979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677387F-BA30-4DAF-8419-2095BD863790}"/>
              </a:ext>
            </a:extLst>
          </p:cNvPr>
          <p:cNvSpPr/>
          <p:nvPr/>
        </p:nvSpPr>
        <p:spPr>
          <a:xfrm>
            <a:off x="2897743" y="243682"/>
            <a:ext cx="6254469"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EXPERIMENTOS EM TUBOS DE CROOKES</a:t>
            </a:r>
            <a:endParaRPr lang="pt-BR" sz="2400" b="1" dirty="0"/>
          </a:p>
        </p:txBody>
      </p:sp>
      <p:sp>
        <p:nvSpPr>
          <p:cNvPr id="3" name="Retângulo 2">
            <a:extLst>
              <a:ext uri="{FF2B5EF4-FFF2-40B4-BE49-F238E27FC236}">
                <a16:creationId xmlns:a16="http://schemas.microsoft.com/office/drawing/2014/main" id="{0A685321-59A2-4D9D-B1A8-888F1F56DF0B}"/>
              </a:ext>
            </a:extLst>
          </p:cNvPr>
          <p:cNvSpPr/>
          <p:nvPr/>
        </p:nvSpPr>
        <p:spPr>
          <a:xfrm>
            <a:off x="4588274" y="1186468"/>
            <a:ext cx="7458724"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Em 1850, William </a:t>
            </a:r>
            <a:r>
              <a:rPr lang="pt-BR" dirty="0" err="1">
                <a:latin typeface="Times New Roman" panose="02020603050405020304" pitchFamily="18" charset="0"/>
              </a:rPr>
              <a:t>Crookes</a:t>
            </a:r>
            <a:r>
              <a:rPr lang="pt-BR" dirty="0">
                <a:latin typeface="Times New Roman" panose="02020603050405020304" pitchFamily="18" charset="0"/>
              </a:rPr>
              <a:t>, um físico britânico, foi o primeiro de vários cientistas a construir </a:t>
            </a:r>
            <a:r>
              <a:rPr lang="pt-BR" i="1" dirty="0">
                <a:latin typeface="Times New Roman" panose="02020603050405020304" pitchFamily="18" charset="0"/>
              </a:rPr>
              <a:t>tubos de descarga de gás, </a:t>
            </a:r>
            <a:r>
              <a:rPr lang="pt-BR" dirty="0">
                <a:latin typeface="Times New Roman" panose="02020603050405020304" pitchFamily="18" charset="0"/>
              </a:rPr>
              <a:t>geralmente chamados de </a:t>
            </a:r>
            <a:r>
              <a:rPr lang="pt-BR" i="1" dirty="0">
                <a:latin typeface="Times New Roman" panose="02020603050405020304" pitchFamily="18" charset="0"/>
              </a:rPr>
              <a:t>tubos </a:t>
            </a:r>
            <a:r>
              <a:rPr lang="pt-BR" i="1" dirty="0" err="1">
                <a:latin typeface="Times New Roman" panose="02020603050405020304" pitchFamily="18" charset="0"/>
              </a:rPr>
              <a:t>Crookes</a:t>
            </a:r>
            <a:r>
              <a:rPr lang="pt-BR" i="1" dirty="0">
                <a:latin typeface="Times New Roman" panose="02020603050405020304" pitchFamily="18" charset="0"/>
              </a:rPr>
              <a:t>. Seu </a:t>
            </a:r>
            <a:r>
              <a:rPr lang="pt-BR" dirty="0"/>
              <a:t>experimento deu indícios de que átomos poderiam ser constituídos de partes menores.</a:t>
            </a:r>
          </a:p>
        </p:txBody>
      </p:sp>
      <p:pic>
        <p:nvPicPr>
          <p:cNvPr id="5124" name="Picture 4" descr="Resultado de imagem para experimento William Crookes">
            <a:extLst>
              <a:ext uri="{FF2B5EF4-FFF2-40B4-BE49-F238E27FC236}">
                <a16:creationId xmlns:a16="http://schemas.microsoft.com/office/drawing/2014/main" id="{4DD41EBD-F526-49D1-AA8F-2A106CB71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5" t="15511" r="6161" b="14604"/>
          <a:stretch/>
        </p:blipFill>
        <p:spPr bwMode="auto">
          <a:xfrm>
            <a:off x="5823752" y="3036739"/>
            <a:ext cx="5122415" cy="318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additive="base">
                                        <p:cTn id="12" dur="500" fill="hold"/>
                                        <p:tgtEl>
                                          <p:spTgt spid="5124"/>
                                        </p:tgtEl>
                                        <p:attrNameLst>
                                          <p:attrName>ppt_x</p:attrName>
                                        </p:attrNameLst>
                                      </p:cBhvr>
                                      <p:tavLst>
                                        <p:tav tm="0">
                                          <p:val>
                                            <p:strVal val="1+#ppt_w/2"/>
                                          </p:val>
                                        </p:tav>
                                        <p:tav tm="100000">
                                          <p:val>
                                            <p:strVal val="#ppt_x"/>
                                          </p:val>
                                        </p:tav>
                                      </p:tavLst>
                                    </p:anim>
                                    <p:anim calcmode="lin" valueType="num">
                                      <p:cBhvr additive="base">
                                        <p:cTn id="13"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m para experimento William Crookes">
            <a:extLst>
              <a:ext uri="{FF2B5EF4-FFF2-40B4-BE49-F238E27FC236}">
                <a16:creationId xmlns:a16="http://schemas.microsoft.com/office/drawing/2014/main" id="{16CD8EEA-252C-473F-857D-524A7D4FC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83223" cy="68979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70BE728-DB20-43AD-BAEE-2EDF13772459}"/>
              </a:ext>
            </a:extLst>
          </p:cNvPr>
          <p:cNvSpPr/>
          <p:nvPr/>
        </p:nvSpPr>
        <p:spPr>
          <a:xfrm>
            <a:off x="4634143" y="243643"/>
            <a:ext cx="7448366"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cs typeface="Times New Roman" panose="02020603050405020304" pitchFamily="18" charset="0"/>
              </a:rPr>
              <a:t>A baixas pressões, é evidente que alguma coisa deixa o cátodo e viaja para o ânodo. Originalmente, pensou-se que se tratasse de um raio, semelhante a um raio de luz, que foi denominado </a:t>
            </a:r>
            <a:r>
              <a:rPr lang="pt-BR" i="1" dirty="0">
                <a:latin typeface="Times New Roman" panose="02020603050405020304" pitchFamily="18" charset="0"/>
                <a:cs typeface="Times New Roman" panose="02020603050405020304" pitchFamily="18" charset="0"/>
              </a:rPr>
              <a:t>raio catódico, que </a:t>
            </a:r>
            <a:r>
              <a:rPr lang="pt-BR" dirty="0">
                <a:latin typeface="Times New Roman" panose="02020603050405020304" pitchFamily="18" charset="0"/>
                <a:cs typeface="Times New Roman" panose="02020603050405020304" pitchFamily="18" charset="0"/>
              </a:rPr>
              <a:t>é composto realmente de um fluxo de minúsculas partículas. Estas partículas quando saem do cátodo, colidem com moléculas do gás e ocorre a ionização do gás e liberação de luz que ilumina toda a ampola.</a:t>
            </a:r>
          </a:p>
        </p:txBody>
      </p:sp>
      <p:pic>
        <p:nvPicPr>
          <p:cNvPr id="4" name="Picture 8" descr="Resultado de imagem para experimento William Crookes gif">
            <a:extLst>
              <a:ext uri="{FF2B5EF4-FFF2-40B4-BE49-F238E27FC236}">
                <a16:creationId xmlns:a16="http://schemas.microsoft.com/office/drawing/2014/main" id="{35248642-7763-434F-A56D-A72750FCD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89468" y="3082636"/>
            <a:ext cx="5033818" cy="3682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14AB9F3B-4F3B-40E8-ACB0-9463EDB6AD50}"/>
              </a:ext>
            </a:extLst>
          </p:cNvPr>
          <p:cNvSpPr/>
          <p:nvPr/>
        </p:nvSpPr>
        <p:spPr>
          <a:xfrm>
            <a:off x="4634142" y="2078637"/>
            <a:ext cx="7448367"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cs typeface="Times New Roman" panose="02020603050405020304" pitchFamily="18" charset="0"/>
              </a:rPr>
              <a:t>Em 1887, o físico inglês </a:t>
            </a:r>
            <a:r>
              <a:rPr lang="pt-BR" i="1" dirty="0">
                <a:latin typeface="Times New Roman" panose="02020603050405020304" pitchFamily="18" charset="0"/>
                <a:cs typeface="Times New Roman" panose="02020603050405020304" pitchFamily="18" charset="0"/>
              </a:rPr>
              <a:t>J. J. </a:t>
            </a:r>
            <a:r>
              <a:rPr lang="pt-BR" dirty="0">
                <a:latin typeface="Times New Roman" panose="02020603050405020304" pitchFamily="18" charset="0"/>
                <a:cs typeface="Times New Roman" panose="02020603050405020304" pitchFamily="18" charset="0"/>
              </a:rPr>
              <a:t>Thomson mostrou que as partículas em raio catódico são </a:t>
            </a:r>
            <a:r>
              <a:rPr lang="pt-BR" i="1" dirty="0">
                <a:latin typeface="Times New Roman" panose="02020603050405020304" pitchFamily="18" charset="0"/>
                <a:cs typeface="Times New Roman" panose="02020603050405020304" pitchFamily="18" charset="0"/>
              </a:rPr>
              <a:t>carregadas negativamente.</a:t>
            </a:r>
            <a:r>
              <a:rPr lang="pt-BR" dirty="0">
                <a:latin typeface="Times New Roman" panose="02020603050405020304" pitchFamily="18" charset="0"/>
                <a:cs typeface="Times New Roman" panose="02020603050405020304" pitchFamily="18" charset="0"/>
              </a:rPr>
              <a:t> Provou a afirmação mostrando que o raio pode ser desviado se passar entre placas de metais carregados opostamente</a:t>
            </a:r>
          </a:p>
        </p:txBody>
      </p:sp>
    </p:spTree>
    <p:extLst>
      <p:ext uri="{BB962C8B-B14F-4D97-AF65-F5344CB8AC3E}">
        <p14:creationId xmlns:p14="http://schemas.microsoft.com/office/powerpoint/2010/main" val="15458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experimento de Robert Millikan">
            <a:extLst>
              <a:ext uri="{FF2B5EF4-FFF2-40B4-BE49-F238E27FC236}">
                <a16:creationId xmlns:a16="http://schemas.microsoft.com/office/drawing/2014/main" id="{B333E431-91A1-4DAA-BF8E-0CDF13778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36489"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8F18EF79-94E6-451C-9F4D-2F6C06A17372}"/>
              </a:ext>
            </a:extLst>
          </p:cNvPr>
          <p:cNvSpPr/>
          <p:nvPr/>
        </p:nvSpPr>
        <p:spPr>
          <a:xfrm>
            <a:off x="2897743" y="243682"/>
            <a:ext cx="6004401"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EXPERIMENTOS DE ROBERT MILLIKAN</a:t>
            </a:r>
            <a:endParaRPr lang="pt-BR" sz="2400" b="1" dirty="0"/>
          </a:p>
        </p:txBody>
      </p:sp>
      <p:sp>
        <p:nvSpPr>
          <p:cNvPr id="2" name="Retângulo 1">
            <a:extLst>
              <a:ext uri="{FF2B5EF4-FFF2-40B4-BE49-F238E27FC236}">
                <a16:creationId xmlns:a16="http://schemas.microsoft.com/office/drawing/2014/main" id="{64E31F41-C643-4CFE-A10C-DDBC94EB4AC6}"/>
              </a:ext>
            </a:extLst>
          </p:cNvPr>
          <p:cNvSpPr/>
          <p:nvPr/>
        </p:nvSpPr>
        <p:spPr>
          <a:xfrm>
            <a:off x="4696287" y="1099442"/>
            <a:ext cx="742173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Em 1908, Robert </a:t>
            </a:r>
            <a:r>
              <a:rPr lang="pt-BR" dirty="0" err="1">
                <a:latin typeface="Times New Roman" panose="02020603050405020304" pitchFamily="18" charset="0"/>
              </a:rPr>
              <a:t>Millikan</a:t>
            </a:r>
            <a:r>
              <a:rPr lang="pt-BR" dirty="0">
                <a:latin typeface="Times New Roman" panose="02020603050405020304" pitchFamily="18" charset="0"/>
              </a:rPr>
              <a:t> realizou um experimento clássico que determinou a magnitude da carga negativa no elétron. Ele vaporizou gotas de óleo entre duas placas metálicas carregadas opostamente e, por meio de um microscópio, observou que tais gotículas caíam pelo ar sob influência da gravidade.</a:t>
            </a:r>
            <a:endParaRPr lang="pt-BR" dirty="0"/>
          </a:p>
        </p:txBody>
      </p:sp>
      <p:pic>
        <p:nvPicPr>
          <p:cNvPr id="1028" name="Picture 4" descr="Imagem relacionada">
            <a:extLst>
              <a:ext uri="{FF2B5EF4-FFF2-40B4-BE49-F238E27FC236}">
                <a16:creationId xmlns:a16="http://schemas.microsoft.com/office/drawing/2014/main" id="{4C520CA3-2013-497E-A417-2D5D20869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78330"/>
            <a:ext cx="4536488" cy="2967477"/>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D69C224E-4459-4A6B-92AD-26059769525C}"/>
              </a:ext>
            </a:extLst>
          </p:cNvPr>
          <p:cNvSpPr/>
          <p:nvPr/>
        </p:nvSpPr>
        <p:spPr>
          <a:xfrm>
            <a:off x="4719960" y="5967987"/>
            <a:ext cx="7288567"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Ele pôde calcular a massa do elétron, 9,1 x 10</a:t>
            </a:r>
            <a:r>
              <a:rPr lang="pt-BR" sz="800" dirty="0">
                <a:latin typeface="Times New Roman" panose="02020603050405020304" pitchFamily="18" charset="0"/>
              </a:rPr>
              <a:t>-28 </a:t>
            </a:r>
            <a:r>
              <a:rPr lang="pt-BR" dirty="0">
                <a:latin typeface="Times New Roman" panose="02020603050405020304" pitchFamily="18" charset="0"/>
              </a:rPr>
              <a:t>g e mostrar que </a:t>
            </a:r>
            <a:r>
              <a:rPr lang="pt-BR" i="1" dirty="0">
                <a:latin typeface="Times New Roman" panose="02020603050405020304" pitchFamily="18" charset="0"/>
              </a:rPr>
              <a:t>todos os elétrons são idênticos, isto </a:t>
            </a:r>
            <a:r>
              <a:rPr lang="pt-BR" dirty="0">
                <a:latin typeface="Times New Roman" panose="02020603050405020304" pitchFamily="18" charset="0"/>
              </a:rPr>
              <a:t>é, </a:t>
            </a:r>
            <a:r>
              <a:rPr lang="pt-BR" i="1" dirty="0">
                <a:latin typeface="Times New Roman" panose="02020603050405020304" pitchFamily="18" charset="0"/>
              </a:rPr>
              <a:t>todos têm </a:t>
            </a:r>
            <a:r>
              <a:rPr lang="pt-BR" dirty="0">
                <a:latin typeface="Times New Roman" panose="02020603050405020304" pitchFamily="18" charset="0"/>
              </a:rPr>
              <a:t>a </a:t>
            </a:r>
            <a:r>
              <a:rPr lang="pt-BR" i="1" dirty="0">
                <a:latin typeface="Times New Roman" panose="02020603050405020304" pitchFamily="18" charset="0"/>
              </a:rPr>
              <a:t>mesma massa </a:t>
            </a:r>
            <a:r>
              <a:rPr lang="pt-BR" dirty="0">
                <a:latin typeface="Times New Roman" panose="02020603050405020304" pitchFamily="18" charset="0"/>
              </a:rPr>
              <a:t>e </a:t>
            </a:r>
            <a:r>
              <a:rPr lang="pt-BR" i="1" dirty="0">
                <a:latin typeface="Times New Roman" panose="02020603050405020304" pitchFamily="18" charset="0"/>
              </a:rPr>
              <a:t>carga.</a:t>
            </a:r>
            <a:endParaRPr lang="pt-BR" dirty="0"/>
          </a:p>
        </p:txBody>
      </p:sp>
    </p:spTree>
    <p:extLst>
      <p:ext uri="{BB962C8B-B14F-4D97-AF65-F5344CB8AC3E}">
        <p14:creationId xmlns:p14="http://schemas.microsoft.com/office/powerpoint/2010/main" val="11482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stos, Filsofia, Aristóteles, Filósofos">
            <a:extLst>
              <a:ext uri="{FF2B5EF4-FFF2-40B4-BE49-F238E27FC236}">
                <a16:creationId xmlns:a16="http://schemas.microsoft.com/office/drawing/2014/main" id="{F3D64231-9221-4741-94F4-8A7E5F85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22"/>
            <a:ext cx="12192000" cy="69108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C8197999-3D5D-4C80-9C62-164C36D9BF70}"/>
              </a:ext>
            </a:extLst>
          </p:cNvPr>
          <p:cNvSpPr txBox="1"/>
          <p:nvPr/>
        </p:nvSpPr>
        <p:spPr>
          <a:xfrm>
            <a:off x="3073908" y="2274838"/>
            <a:ext cx="6044184" cy="2308324"/>
          </a:xfrm>
          <a:prstGeom prst="rect">
            <a:avLst/>
          </a:prstGeom>
          <a:solidFill>
            <a:srgbClr val="FFFF00">
              <a:alpha val="28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pt-BR" sz="4800" dirty="0">
                <a:solidFill>
                  <a:schemeClr val="bg2"/>
                </a:solidFill>
                <a:latin typeface="Bahnschrift" panose="020B0502040204020203" pitchFamily="34" charset="0"/>
                <a:cs typeface="Times New Roman" panose="02020603050405020304" pitchFamily="18" charset="0"/>
              </a:rPr>
              <a:t>Pensamento Filosófico sobre a matéria e o átomo</a:t>
            </a:r>
          </a:p>
        </p:txBody>
      </p:sp>
    </p:spTree>
    <p:extLst>
      <p:ext uri="{BB962C8B-B14F-4D97-AF65-F5344CB8AC3E}">
        <p14:creationId xmlns:p14="http://schemas.microsoft.com/office/powerpoint/2010/main" val="340631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esultado de imagem para experimento de Robert Millikan">
            <a:extLst>
              <a:ext uri="{FF2B5EF4-FFF2-40B4-BE49-F238E27FC236}">
                <a16:creationId xmlns:a16="http://schemas.microsoft.com/office/drawing/2014/main" id="{F4369F0C-3976-402D-A51A-B5322714E4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19347" y="3038383"/>
            <a:ext cx="3362787" cy="340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Resultado de imagem para experimento de Robert Millikan">
            <a:extLst>
              <a:ext uri="{FF2B5EF4-FFF2-40B4-BE49-F238E27FC236}">
                <a16:creationId xmlns:a16="http://schemas.microsoft.com/office/drawing/2014/main" id="{BF413AED-7A65-46A5-AE97-85E3C5F93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36489"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0B7EAD49-AD3D-45DC-8EB2-FC221F988B5C}"/>
              </a:ext>
            </a:extLst>
          </p:cNvPr>
          <p:cNvSpPr/>
          <p:nvPr/>
        </p:nvSpPr>
        <p:spPr>
          <a:xfrm>
            <a:off x="4717001" y="160356"/>
            <a:ext cx="7081421"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Times New Roman" panose="02020603050405020304" pitchFamily="18" charset="0"/>
                <a:cs typeface="Times New Roman" panose="02020603050405020304" pitchFamily="18" charset="0"/>
              </a:rPr>
              <a:t>Sua montagem experimental consistia de um atomizador uma espécie de borrifador de óleo em pequenas gotículas, lançadas em direção a um capacitor de placas paralelas preenchido com ar e alimentado por baterias que geravam dezenas de milhares de volts de tensão elétrica.</a:t>
            </a:r>
            <a:endParaRPr lang="pt-BR" dirty="0">
              <a:latin typeface="Times New Roman" panose="02020603050405020304" pitchFamily="18" charset="0"/>
              <a:cs typeface="Times New Roman" panose="02020603050405020304" pitchFamily="18" charset="0"/>
            </a:endParaRPr>
          </a:p>
        </p:txBody>
      </p:sp>
      <p:sp>
        <p:nvSpPr>
          <p:cNvPr id="5" name="Retângulo 4">
            <a:extLst>
              <a:ext uri="{FF2B5EF4-FFF2-40B4-BE49-F238E27FC236}">
                <a16:creationId xmlns:a16="http://schemas.microsoft.com/office/drawing/2014/main" id="{1501A09C-66AF-4BF4-9C6F-19722B9D1DD0}"/>
              </a:ext>
            </a:extLst>
          </p:cNvPr>
          <p:cNvSpPr/>
          <p:nvPr/>
        </p:nvSpPr>
        <p:spPr>
          <a:xfrm>
            <a:off x="4717001" y="1470487"/>
            <a:ext cx="7081421"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Times New Roman" panose="02020603050405020304" pitchFamily="18" charset="0"/>
                <a:cs typeface="Times New Roman" panose="02020603050405020304" pitchFamily="18" charset="0"/>
              </a:rPr>
              <a:t>Quando borrifadas, algumas gotículas ficavam </a:t>
            </a:r>
            <a:r>
              <a:rPr lang="pt-BR" dirty="0">
                <a:latin typeface="Times New Roman" panose="02020603050405020304" pitchFamily="18" charset="0"/>
                <a:cs typeface="Times New Roman" panose="02020603050405020304" pitchFamily="18" charset="0"/>
              </a:rPr>
              <a:t>eletrizadas</a:t>
            </a:r>
            <a:r>
              <a:rPr lang="pt-BR" dirty="0">
                <a:solidFill>
                  <a:srgbClr val="000000"/>
                </a:solidFill>
                <a:latin typeface="Times New Roman" panose="02020603050405020304" pitchFamily="18" charset="0"/>
                <a:cs typeface="Times New Roman" panose="02020603050405020304" pitchFamily="18" charset="0"/>
              </a:rPr>
              <a:t> por atrito e apresentavam um desequilíbrio de cargas. Essa carga excedente respondia ao </a:t>
            </a:r>
            <a:r>
              <a:rPr lang="pt-BR" dirty="0">
                <a:latin typeface="Times New Roman" panose="02020603050405020304" pitchFamily="18" charset="0"/>
                <a:cs typeface="Times New Roman" panose="02020603050405020304" pitchFamily="18" charset="0"/>
              </a:rPr>
              <a:t>campo elétrico</a:t>
            </a:r>
            <a:r>
              <a:rPr lang="pt-BR" dirty="0">
                <a:solidFill>
                  <a:srgbClr val="000000"/>
                </a:solidFill>
                <a:latin typeface="Times New Roman" panose="02020603050405020304" pitchFamily="18" charset="0"/>
                <a:cs typeface="Times New Roman" panose="02020603050405020304" pitchFamily="18" charset="0"/>
              </a:rPr>
              <a:t> externo com uma </a:t>
            </a:r>
            <a:r>
              <a:rPr lang="pt-BR" dirty="0">
                <a:latin typeface="Times New Roman" panose="02020603050405020304" pitchFamily="18" charset="0"/>
                <a:cs typeface="Times New Roman" panose="02020603050405020304" pitchFamily="18" charset="0"/>
              </a:rPr>
              <a:t>força elétrica </a:t>
            </a:r>
            <a:r>
              <a:rPr lang="pt-BR" dirty="0">
                <a:solidFill>
                  <a:srgbClr val="000000"/>
                </a:solidFill>
                <a:latin typeface="Times New Roman" panose="02020603050405020304" pitchFamily="18" charset="0"/>
                <a:cs typeface="Times New Roman" panose="02020603050405020304" pitchFamily="18" charset="0"/>
              </a:rPr>
              <a:t>que as lançava para cima ou para baixo, de acordo com o sinal da carga presente em seu interior.</a:t>
            </a:r>
            <a:endParaRPr lang="pt-BR" dirty="0">
              <a:latin typeface="Times New Roman" panose="02020603050405020304" pitchFamily="18" charset="0"/>
              <a:cs typeface="Times New Roman" panose="02020603050405020304" pitchFamily="18" charset="0"/>
            </a:endParaRPr>
          </a:p>
        </p:txBody>
      </p:sp>
      <p:sp>
        <p:nvSpPr>
          <p:cNvPr id="6" name="Retângulo 5">
            <a:extLst>
              <a:ext uri="{FF2B5EF4-FFF2-40B4-BE49-F238E27FC236}">
                <a16:creationId xmlns:a16="http://schemas.microsoft.com/office/drawing/2014/main" id="{F5DDF0E5-3E08-4858-9F63-B8FDCB7B0187}"/>
              </a:ext>
            </a:extLst>
          </p:cNvPr>
          <p:cNvSpPr/>
          <p:nvPr/>
        </p:nvSpPr>
        <p:spPr>
          <a:xfrm>
            <a:off x="8123068" y="3038383"/>
            <a:ext cx="3675354"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Times New Roman" panose="02020603050405020304" pitchFamily="18" charset="0"/>
                <a:cs typeface="Times New Roman" panose="02020603050405020304" pitchFamily="18" charset="0"/>
              </a:rPr>
              <a:t>Para algumas gotículas,  as forças </a:t>
            </a:r>
            <a:r>
              <a:rPr lang="pt-BR" dirty="0">
                <a:latin typeface="Times New Roman" panose="02020603050405020304" pitchFamily="18" charset="0"/>
                <a:cs typeface="Times New Roman" panose="02020603050405020304" pitchFamily="18" charset="0"/>
              </a:rPr>
              <a:t>peso</a:t>
            </a:r>
            <a:r>
              <a:rPr lang="pt-BR" dirty="0">
                <a:solidFill>
                  <a:srgbClr val="000000"/>
                </a:solidFill>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elétrica</a:t>
            </a:r>
            <a:r>
              <a:rPr lang="pt-BR" dirty="0">
                <a:solidFill>
                  <a:srgbClr val="000000"/>
                </a:solidFill>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empuxo</a:t>
            </a:r>
            <a:r>
              <a:rPr lang="pt-BR" dirty="0">
                <a:solidFill>
                  <a:srgbClr val="000000"/>
                </a:solidFill>
                <a:latin typeface="Times New Roman" panose="02020603050405020304" pitchFamily="18" charset="0"/>
                <a:cs typeface="Times New Roman" panose="02020603050405020304" pitchFamily="18" charset="0"/>
              </a:rPr>
              <a:t> e </a:t>
            </a:r>
            <a:r>
              <a:rPr lang="pt-BR" dirty="0">
                <a:latin typeface="Times New Roman" panose="02020603050405020304" pitchFamily="18" charset="0"/>
                <a:cs typeface="Times New Roman" panose="02020603050405020304" pitchFamily="18" charset="0"/>
              </a:rPr>
              <a:t>atrito</a:t>
            </a:r>
            <a:r>
              <a:rPr lang="pt-BR" dirty="0">
                <a:solidFill>
                  <a:srgbClr val="000000"/>
                </a:solidFill>
                <a:latin typeface="Times New Roman" panose="02020603050405020304" pitchFamily="18" charset="0"/>
                <a:cs typeface="Times New Roman" panose="02020603050405020304" pitchFamily="18" charset="0"/>
              </a:rPr>
              <a:t> do ar ficavam próximas de se anular, fazendo-as subir ou descer muito lentamente e permitindo medidas precisas de seu diâmetro e massa.</a:t>
            </a:r>
            <a:endParaRPr lang="pt-BR" dirty="0">
              <a:latin typeface="Times New Roman" panose="02020603050405020304" pitchFamily="18" charset="0"/>
              <a:cs typeface="Times New Roman" panose="02020603050405020304" pitchFamily="18" charset="0"/>
            </a:endParaRPr>
          </a:p>
        </p:txBody>
      </p:sp>
      <p:sp>
        <p:nvSpPr>
          <p:cNvPr id="8" name="Retângulo 7">
            <a:extLst>
              <a:ext uri="{FF2B5EF4-FFF2-40B4-BE49-F238E27FC236}">
                <a16:creationId xmlns:a16="http://schemas.microsoft.com/office/drawing/2014/main" id="{50FB12BE-8F5B-455F-93B4-9744BAB93281}"/>
              </a:ext>
            </a:extLst>
          </p:cNvPr>
          <p:cNvSpPr/>
          <p:nvPr/>
        </p:nvSpPr>
        <p:spPr>
          <a:xfrm>
            <a:off x="8161351" y="4903553"/>
            <a:ext cx="3675354"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Ele descobriu que cada gotícula era carregada por um múltiplo inteiro de -1,6 x 10</a:t>
            </a:r>
            <a:r>
              <a:rPr lang="pt-BR" sz="800" dirty="0">
                <a:latin typeface="Times New Roman" panose="02020603050405020304" pitchFamily="18" charset="0"/>
              </a:rPr>
              <a:t>-19</a:t>
            </a:r>
            <a:r>
              <a:rPr lang="pt-BR" dirty="0">
                <a:latin typeface="Times New Roman" panose="02020603050405020304" pitchFamily="18" charset="0"/>
              </a:rPr>
              <a:t>C (Coulombs), concluiu que cada elétron precisava carregar a carga: -1,6 x 10</a:t>
            </a:r>
            <a:r>
              <a:rPr lang="pt-BR" sz="800" dirty="0">
                <a:latin typeface="Times New Roman" panose="02020603050405020304" pitchFamily="18" charset="0"/>
              </a:rPr>
              <a:t>-19 </a:t>
            </a:r>
            <a:r>
              <a:rPr lang="pt-BR" dirty="0">
                <a:latin typeface="Times New Roman" panose="02020603050405020304" pitchFamily="18" charset="0"/>
              </a:rPr>
              <a:t>C.</a:t>
            </a:r>
            <a:endParaRPr lang="pt-BR" dirty="0"/>
          </a:p>
        </p:txBody>
      </p:sp>
    </p:spTree>
    <p:extLst>
      <p:ext uri="{BB962C8B-B14F-4D97-AF65-F5344CB8AC3E}">
        <p14:creationId xmlns:p14="http://schemas.microsoft.com/office/powerpoint/2010/main" val="409343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51088E2-49DE-4511-8D12-A1AE5E2DB61B}"/>
              </a:ext>
            </a:extLst>
          </p:cNvPr>
          <p:cNvSpPr/>
          <p:nvPr/>
        </p:nvSpPr>
        <p:spPr>
          <a:xfrm>
            <a:off x="4918229" y="1710251"/>
            <a:ext cx="7039992"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cs typeface="Times New Roman" panose="02020603050405020304" pitchFamily="18" charset="0"/>
              </a:rPr>
              <a:t>Em 1886, Goldstein, provocando descargas elétricas num tubo a pressão reduzida (</a:t>
            </a:r>
            <a:r>
              <a:rPr lang="pt-BR" dirty="0"/>
              <a:t>usou um tubo </a:t>
            </a:r>
            <a:r>
              <a:rPr lang="pt-BR" dirty="0" err="1"/>
              <a:t>Crookes</a:t>
            </a:r>
            <a:r>
              <a:rPr lang="pt-BR" dirty="0"/>
              <a:t> modificado para produzir um novo tipo de raio</a:t>
            </a:r>
            <a:r>
              <a:rPr lang="pt-BR" dirty="0">
                <a:latin typeface="Times New Roman" panose="02020603050405020304" pitchFamily="18" charset="0"/>
                <a:cs typeface="Times New Roman" panose="02020603050405020304" pitchFamily="18" charset="0"/>
              </a:rPr>
              <a:t>) e usando um cátodo perfurado, observou a formação de um feixe luminoso (raios canais) no sentido oposto aos raios catódicos e determinou que esses raios era constituídos por partículas positivas.</a:t>
            </a:r>
          </a:p>
        </p:txBody>
      </p:sp>
      <p:pic>
        <p:nvPicPr>
          <p:cNvPr id="2050" name="Picture 2" descr="Resultado de imagem para experimento físico alemão E. Goldstein 1886">
            <a:extLst>
              <a:ext uri="{FF2B5EF4-FFF2-40B4-BE49-F238E27FC236}">
                <a16:creationId xmlns:a16="http://schemas.microsoft.com/office/drawing/2014/main" id="{8574395D-FE58-440B-9D59-5C66B827E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722921"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9C54EDDB-F6BA-4D31-B32E-1B184CC9BABC}"/>
              </a:ext>
            </a:extLst>
          </p:cNvPr>
          <p:cNvPicPr>
            <a:picLocks noChangeAspect="1"/>
          </p:cNvPicPr>
          <p:nvPr/>
        </p:nvPicPr>
        <p:blipFill>
          <a:blip r:embed="rId3"/>
          <a:stretch>
            <a:fillRect/>
          </a:stretch>
        </p:blipFill>
        <p:spPr>
          <a:xfrm>
            <a:off x="5026325" y="3933727"/>
            <a:ext cx="6823800" cy="2428043"/>
          </a:xfrm>
          <a:prstGeom prst="rect">
            <a:avLst/>
          </a:prstGeom>
        </p:spPr>
      </p:pic>
      <p:sp>
        <p:nvSpPr>
          <p:cNvPr id="6" name="Retângulo 5">
            <a:extLst>
              <a:ext uri="{FF2B5EF4-FFF2-40B4-BE49-F238E27FC236}">
                <a16:creationId xmlns:a16="http://schemas.microsoft.com/office/drawing/2014/main" id="{476249E6-377D-48CB-BEBD-95AD47FDF976}"/>
              </a:ext>
            </a:extLst>
          </p:cNvPr>
          <p:cNvSpPr/>
          <p:nvPr/>
        </p:nvSpPr>
        <p:spPr>
          <a:xfrm>
            <a:off x="1676637" y="359052"/>
            <a:ext cx="609256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EXPERIMENTOS DE EUGEN GOLDSTEIN</a:t>
            </a:r>
            <a:endParaRPr lang="pt-BR" sz="2400" b="1" dirty="0"/>
          </a:p>
        </p:txBody>
      </p:sp>
    </p:spTree>
    <p:extLst>
      <p:ext uri="{BB962C8B-B14F-4D97-AF65-F5344CB8AC3E}">
        <p14:creationId xmlns:p14="http://schemas.microsoft.com/office/powerpoint/2010/main" val="29963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EF84AF8-8EE7-45EF-AA79-F0384D324E9E}"/>
              </a:ext>
            </a:extLst>
          </p:cNvPr>
          <p:cNvSpPr/>
          <p:nvPr/>
        </p:nvSpPr>
        <p:spPr>
          <a:xfrm>
            <a:off x="4909351" y="353614"/>
            <a:ext cx="7093258"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Diferentemente dos elétrons de um raio catódico, as partículas de um raio canal não são todos semelhantes, mesmo se um único gás puro estiver presente no tubo. Eles têm diferentes cargas, porém, múltiplo inteiro de +1,6 x 10</a:t>
            </a:r>
            <a:r>
              <a:rPr lang="pt-BR" sz="800" dirty="0">
                <a:latin typeface="Times New Roman" panose="02020603050405020304" pitchFamily="18" charset="0"/>
              </a:rPr>
              <a:t>-19 </a:t>
            </a:r>
            <a:r>
              <a:rPr lang="pt-BR" dirty="0">
                <a:latin typeface="Times New Roman" panose="02020603050405020304" pitchFamily="18" charset="0"/>
              </a:rPr>
              <a:t>C. As massas destas partículas não dependem somente da identidade do gás no tubo de descarga, mas são </a:t>
            </a:r>
            <a:r>
              <a:rPr lang="pt-BR" i="1" dirty="0">
                <a:latin typeface="Times New Roman" panose="02020603050405020304" pitchFamily="18" charset="0"/>
              </a:rPr>
              <a:t>muito maiores </a:t>
            </a:r>
            <a:r>
              <a:rPr lang="pt-BR" dirty="0">
                <a:latin typeface="Times New Roman" panose="02020603050405020304" pitchFamily="18" charset="0"/>
              </a:rPr>
              <a:t>do que</a:t>
            </a:r>
          </a:p>
          <a:p>
            <a:r>
              <a:rPr lang="pt-BR" dirty="0">
                <a:latin typeface="Times New Roman" panose="02020603050405020304" pitchFamily="18" charset="0"/>
              </a:rPr>
              <a:t>aquelas de um elétron.</a:t>
            </a:r>
            <a:endParaRPr lang="pt-BR" dirty="0"/>
          </a:p>
        </p:txBody>
      </p:sp>
      <p:pic>
        <p:nvPicPr>
          <p:cNvPr id="3" name="Picture 4" descr="Resultado de imagem para experimento  E. Goldstein raios canais">
            <a:extLst>
              <a:ext uri="{FF2B5EF4-FFF2-40B4-BE49-F238E27FC236}">
                <a16:creationId xmlns:a16="http://schemas.microsoft.com/office/drawing/2014/main" id="{D775B4B0-046B-41D3-A38B-FAA132015CB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30742" y="2777142"/>
            <a:ext cx="5850476" cy="2830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Resultado de imagem para experimento físico alemão E. Goldstein 1886">
            <a:extLst>
              <a:ext uri="{FF2B5EF4-FFF2-40B4-BE49-F238E27FC236}">
                <a16:creationId xmlns:a16="http://schemas.microsoft.com/office/drawing/2014/main" id="{07C47015-16CA-40B1-AD3A-597EE1034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22921"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2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m para jj thomson">
            <a:extLst>
              <a:ext uri="{FF2B5EF4-FFF2-40B4-BE49-F238E27FC236}">
                <a16:creationId xmlns:a16="http://schemas.microsoft.com/office/drawing/2014/main" id="{8A2A1E49-CDAB-441D-94DB-B479889EA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915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3545CC-1F30-4D35-8336-EF74A2B8A641}"/>
              </a:ext>
            </a:extLst>
          </p:cNvPr>
          <p:cNvSpPr/>
          <p:nvPr/>
        </p:nvSpPr>
        <p:spPr>
          <a:xfrm>
            <a:off x="3409143" y="305825"/>
            <a:ext cx="3713709"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ÁTOMO DE THOMSON</a:t>
            </a:r>
            <a:endParaRPr lang="pt-BR" sz="2400" b="1" dirty="0"/>
          </a:p>
        </p:txBody>
      </p:sp>
      <p:sp>
        <p:nvSpPr>
          <p:cNvPr id="3" name="Retângulo 2">
            <a:extLst>
              <a:ext uri="{FF2B5EF4-FFF2-40B4-BE49-F238E27FC236}">
                <a16:creationId xmlns:a16="http://schemas.microsoft.com/office/drawing/2014/main" id="{3ED8AFEA-16B5-44C5-8FDC-9466BC1E439F}"/>
              </a:ext>
            </a:extLst>
          </p:cNvPr>
          <p:cNvSpPr/>
          <p:nvPr/>
        </p:nvSpPr>
        <p:spPr>
          <a:xfrm>
            <a:off x="5160770" y="1242113"/>
            <a:ext cx="6871316"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partir de 1890, a maioria dos cientistas acreditavam os átomos consistiam de parte carregada positivamente e alguns elétrons, mas isto não era totalmente claro. </a:t>
            </a:r>
            <a:endParaRPr lang="pt-BR" dirty="0"/>
          </a:p>
        </p:txBody>
      </p:sp>
      <p:sp>
        <p:nvSpPr>
          <p:cNvPr id="4" name="Retângulo 3">
            <a:extLst>
              <a:ext uri="{FF2B5EF4-FFF2-40B4-BE49-F238E27FC236}">
                <a16:creationId xmlns:a16="http://schemas.microsoft.com/office/drawing/2014/main" id="{ACAF3F43-2AB2-40F9-9FE8-5C279E82170B}"/>
              </a:ext>
            </a:extLst>
          </p:cNvPr>
          <p:cNvSpPr/>
          <p:nvPr/>
        </p:nvSpPr>
        <p:spPr>
          <a:xfrm>
            <a:off x="5160771" y="2640066"/>
            <a:ext cx="6871315"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Em 1898, </a:t>
            </a:r>
            <a:r>
              <a:rPr lang="pt-BR" i="1" dirty="0">
                <a:latin typeface="Times New Roman" panose="02020603050405020304" pitchFamily="18" charset="0"/>
              </a:rPr>
              <a:t>J. J. </a:t>
            </a:r>
            <a:r>
              <a:rPr lang="pt-BR" dirty="0">
                <a:latin typeface="Times New Roman" panose="02020603050405020304" pitchFamily="18" charset="0"/>
              </a:rPr>
              <a:t>Thomson sugeriu que um átomo poderia ser</a:t>
            </a:r>
          </a:p>
          <a:p>
            <a:r>
              <a:rPr lang="pt-BR" dirty="0">
                <a:latin typeface="Times New Roman" panose="02020603050405020304" pitchFamily="18" charset="0"/>
              </a:rPr>
              <a:t>uma esfera carregada positivamente na qual alguns elétrons estão incrustados, e apontou que isto levaria a uma fácil remoção de elétrons dos átomos. Este modelo de átomo, algumas vezes chamado de modelo de "pudim de ameixas“ ou “pudim de passas”.</a:t>
            </a:r>
            <a:endParaRPr lang="pt-BR" dirty="0"/>
          </a:p>
        </p:txBody>
      </p:sp>
      <p:pic>
        <p:nvPicPr>
          <p:cNvPr id="4100" name="Picture 4" descr="Resultado de imagem para modelo pudim de ameixas thomson">
            <a:extLst>
              <a:ext uri="{FF2B5EF4-FFF2-40B4-BE49-F238E27FC236}">
                <a16:creationId xmlns:a16="http://schemas.microsoft.com/office/drawing/2014/main" id="{439974CF-D28B-47B4-AF1A-62589AF3E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161" y="4448959"/>
            <a:ext cx="2410034" cy="233385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1">
            <a:extLst>
              <a:ext uri="{FF2B5EF4-FFF2-40B4-BE49-F238E27FC236}">
                <a16:creationId xmlns:a16="http://schemas.microsoft.com/office/drawing/2014/main" id="{04F011DD-342A-4A72-8AF3-4075A5029193}"/>
              </a:ext>
            </a:extLst>
          </p:cNvPr>
          <p:cNvSpPr txBox="1"/>
          <p:nvPr/>
        </p:nvSpPr>
        <p:spPr>
          <a:xfrm>
            <a:off x="8202968" y="4228269"/>
            <a:ext cx="3713894" cy="255454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dirty="0"/>
              <a:t>Para Thomson o átomo era:</a:t>
            </a:r>
          </a:p>
          <a:p>
            <a:endParaRPr lang="pt-BR" sz="1600" dirty="0"/>
          </a:p>
          <a:p>
            <a:pPr marL="285750" indent="-285750">
              <a:buFont typeface="Arial" panose="020B0604020202020204" pitchFamily="34" charset="0"/>
              <a:buChar char="•"/>
            </a:pPr>
            <a:r>
              <a:rPr lang="pt-BR" sz="1600" dirty="0"/>
              <a:t>Esférico</a:t>
            </a:r>
          </a:p>
          <a:p>
            <a:pPr marL="285750" indent="-285750">
              <a:buFont typeface="Arial" panose="020B0604020202020204" pitchFamily="34" charset="0"/>
              <a:buChar char="•"/>
            </a:pPr>
            <a:r>
              <a:rPr lang="pt-BR" sz="1600" dirty="0"/>
              <a:t>Positivo </a:t>
            </a:r>
          </a:p>
          <a:p>
            <a:pPr marL="285750" indent="-285750">
              <a:buFont typeface="Arial" panose="020B0604020202020204" pitchFamily="34" charset="0"/>
              <a:buChar char="•"/>
            </a:pPr>
            <a:r>
              <a:rPr lang="pt-BR" sz="1600" dirty="0"/>
              <a:t>Com cargas elétricas  negativas pontuais incrustadas na estrutura</a:t>
            </a:r>
          </a:p>
          <a:p>
            <a:pPr marL="285750" indent="-285750">
              <a:buFont typeface="Arial" panose="020B0604020202020204" pitchFamily="34" charset="0"/>
              <a:buChar char="•"/>
            </a:pPr>
            <a:r>
              <a:rPr lang="pt-BR" sz="1600" dirty="0"/>
              <a:t>As cargas negativas estavam uniformemente distribuídas para minimizar as repulsões colombianas </a:t>
            </a:r>
          </a:p>
          <a:p>
            <a:pPr marL="285750" indent="-285750">
              <a:buFont typeface="Arial" panose="020B0604020202020204" pitchFamily="34" charset="0"/>
              <a:buChar char="•"/>
            </a:pPr>
            <a:r>
              <a:rPr lang="pt-BR" sz="1600" dirty="0"/>
              <a:t>Divisível</a:t>
            </a:r>
          </a:p>
        </p:txBody>
      </p:sp>
    </p:spTree>
    <p:extLst>
      <p:ext uri="{BB962C8B-B14F-4D97-AF65-F5344CB8AC3E}">
        <p14:creationId xmlns:p14="http://schemas.microsoft.com/office/powerpoint/2010/main" val="1998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1000"/>
                                        <p:tgtEl>
                                          <p:spTgt spid="4100"/>
                                        </p:tgtEl>
                                      </p:cBhvr>
                                    </p:animEffect>
                                    <p:anim calcmode="lin" valueType="num">
                                      <p:cBhvr>
                                        <p:cTn id="22" dur="1000" fill="hold"/>
                                        <p:tgtEl>
                                          <p:spTgt spid="4100"/>
                                        </p:tgtEl>
                                        <p:attrNameLst>
                                          <p:attrName>ppt_x</p:attrName>
                                        </p:attrNameLst>
                                      </p:cBhvr>
                                      <p:tavLst>
                                        <p:tav tm="0">
                                          <p:val>
                                            <p:strVal val="#ppt_x"/>
                                          </p:val>
                                        </p:tav>
                                        <p:tav tm="100000">
                                          <p:val>
                                            <p:strVal val="#ppt_x"/>
                                          </p:val>
                                        </p:tav>
                                      </p:tavLst>
                                    </p:anim>
                                    <p:anim calcmode="lin" valueType="num">
                                      <p:cBhvr>
                                        <p:cTn id="23"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4F011DD-342A-4A72-8AF3-4075A5029193}"/>
              </a:ext>
            </a:extLst>
          </p:cNvPr>
          <p:cNvSpPr txBox="1"/>
          <p:nvPr/>
        </p:nvSpPr>
        <p:spPr>
          <a:xfrm>
            <a:off x="5253099" y="808605"/>
            <a:ext cx="6700252" cy="224676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dirty="0"/>
              <a:t>Thomson não conseguia responder adequadamente sobre as energia absorvidas e emitidas pelo átomo</a:t>
            </a:r>
          </a:p>
          <a:p>
            <a:pPr algn="just"/>
            <a:endParaRPr lang="pt-BR" sz="2000" dirty="0"/>
          </a:p>
          <a:p>
            <a:pPr algn="just"/>
            <a:r>
              <a:rPr lang="pt-BR" sz="2000" dirty="0"/>
              <a:t>“As radiações são absolvidas ou emitidas pelo átomo através de vibrações eletrônicas em torno de suas posições de equilíbrio”</a:t>
            </a:r>
          </a:p>
          <a:p>
            <a:endParaRPr lang="pt-BR" sz="2000" dirty="0"/>
          </a:p>
        </p:txBody>
      </p:sp>
      <p:pic>
        <p:nvPicPr>
          <p:cNvPr id="3" name="Picture 2" descr="Resultado de imagem para jj thomson">
            <a:extLst>
              <a:ext uri="{FF2B5EF4-FFF2-40B4-BE49-F238E27FC236}">
                <a16:creationId xmlns:a16="http://schemas.microsoft.com/office/drawing/2014/main" id="{51CDF18E-D71E-44A6-AFBC-5F49BB034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915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87EC4345-083C-460B-BF70-8D4D07F16F4A}"/>
              </a:ext>
            </a:extLst>
          </p:cNvPr>
          <p:cNvSpPr/>
          <p:nvPr/>
        </p:nvSpPr>
        <p:spPr>
          <a:xfrm>
            <a:off x="7014014" y="176670"/>
            <a:ext cx="2981778"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lang="pt-BR" b="1" dirty="0"/>
              <a:t>As inconsistências do modelo</a:t>
            </a:r>
          </a:p>
        </p:txBody>
      </p:sp>
      <p:sp>
        <p:nvSpPr>
          <p:cNvPr id="5" name="CaixaDeTexto 9">
            <a:extLst>
              <a:ext uri="{FF2B5EF4-FFF2-40B4-BE49-F238E27FC236}">
                <a16:creationId xmlns:a16="http://schemas.microsoft.com/office/drawing/2014/main" id="{3E6BC9AE-97C0-4AD8-9E25-9EEAF8DC1949}"/>
              </a:ext>
            </a:extLst>
          </p:cNvPr>
          <p:cNvSpPr txBox="1"/>
          <p:nvPr/>
        </p:nvSpPr>
        <p:spPr>
          <a:xfrm>
            <a:off x="5827602" y="3317977"/>
            <a:ext cx="5551246" cy="193899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dirty="0"/>
              <a:t>Isto é, o elétron recebe energia, vibra e a libera na forma de radiação. Quanto mais energia ele recebe, mais radiação deve emitir</a:t>
            </a:r>
          </a:p>
          <a:p>
            <a:endParaRPr lang="pt-BR" sz="2000" b="1" dirty="0"/>
          </a:p>
          <a:p>
            <a:r>
              <a:rPr lang="pt-BR" sz="2000" b="1" dirty="0"/>
              <a:t>Explicação fraca em termos quânticos  </a:t>
            </a:r>
          </a:p>
          <a:p>
            <a:endParaRPr lang="pt-BR" sz="2000" b="1" dirty="0"/>
          </a:p>
        </p:txBody>
      </p:sp>
    </p:spTree>
    <p:extLst>
      <p:ext uri="{BB962C8B-B14F-4D97-AF65-F5344CB8AC3E}">
        <p14:creationId xmlns:p14="http://schemas.microsoft.com/office/powerpoint/2010/main" val="380538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7999633-4644-4838-B7FA-600759020443}"/>
              </a:ext>
            </a:extLst>
          </p:cNvPr>
          <p:cNvSpPr txBox="1"/>
          <p:nvPr/>
        </p:nvSpPr>
        <p:spPr>
          <a:xfrm>
            <a:off x="5399019" y="244967"/>
            <a:ext cx="5721266" cy="400110"/>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pt-BR" sz="2000" b="1" dirty="0"/>
              <a:t>O Surgimento das linhas espectrais (</a:t>
            </a:r>
            <a:r>
              <a:rPr lang="pt-BR" sz="2000" b="1" dirty="0" err="1"/>
              <a:t>Rydberg</a:t>
            </a:r>
            <a:r>
              <a:rPr lang="pt-BR" sz="2000" b="1" dirty="0"/>
              <a:t>, 1895)</a:t>
            </a:r>
            <a:endParaRPr lang="pt-BR" sz="2000" dirty="0"/>
          </a:p>
        </p:txBody>
      </p:sp>
      <p:sp>
        <p:nvSpPr>
          <p:cNvPr id="3" name="CaixaDeTexto 2">
            <a:extLst>
              <a:ext uri="{FF2B5EF4-FFF2-40B4-BE49-F238E27FC236}">
                <a16:creationId xmlns:a16="http://schemas.microsoft.com/office/drawing/2014/main" id="{38CFE691-3CF3-4288-8AD7-A1A994AB3662}"/>
              </a:ext>
            </a:extLst>
          </p:cNvPr>
          <p:cNvSpPr txBox="1"/>
          <p:nvPr/>
        </p:nvSpPr>
        <p:spPr>
          <a:xfrm>
            <a:off x="4544557" y="1581571"/>
            <a:ext cx="7068004" cy="70788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2000" dirty="0"/>
              <a:t>Thomson não conseguiu elaborar equações que explicassem a lógica das linhas</a:t>
            </a:r>
          </a:p>
        </p:txBody>
      </p:sp>
      <p:sp>
        <p:nvSpPr>
          <p:cNvPr id="4" name="CaixaDeTexto 3">
            <a:extLst>
              <a:ext uri="{FF2B5EF4-FFF2-40B4-BE49-F238E27FC236}">
                <a16:creationId xmlns:a16="http://schemas.microsoft.com/office/drawing/2014/main" id="{9CBB199B-3B97-485C-BDCE-61D4E77EA101}"/>
              </a:ext>
            </a:extLst>
          </p:cNvPr>
          <p:cNvSpPr txBox="1"/>
          <p:nvPr/>
        </p:nvSpPr>
        <p:spPr>
          <a:xfrm>
            <a:off x="5399019" y="2384770"/>
            <a:ext cx="6307760" cy="40011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2000" dirty="0"/>
              <a:t>Por que as falhas, por que  só aparecem algumas linhas?   </a:t>
            </a:r>
          </a:p>
        </p:txBody>
      </p:sp>
      <p:sp>
        <p:nvSpPr>
          <p:cNvPr id="5" name="CaixaDeTexto 4">
            <a:extLst>
              <a:ext uri="{FF2B5EF4-FFF2-40B4-BE49-F238E27FC236}">
                <a16:creationId xmlns:a16="http://schemas.microsoft.com/office/drawing/2014/main" id="{59445088-7274-4068-B38B-1EEE976231A6}"/>
              </a:ext>
            </a:extLst>
          </p:cNvPr>
          <p:cNvSpPr txBox="1"/>
          <p:nvPr/>
        </p:nvSpPr>
        <p:spPr>
          <a:xfrm>
            <a:off x="4544557" y="772408"/>
            <a:ext cx="7068004" cy="70788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b="1" dirty="0"/>
              <a:t>O Surgimento das linhas espectrais de absorção e emissão do hidrogênio, respectivamente </a:t>
            </a:r>
            <a:endParaRPr lang="pt-BR" sz="2000" dirty="0"/>
          </a:p>
        </p:txBody>
      </p:sp>
      <p:pic>
        <p:nvPicPr>
          <p:cNvPr id="6" name="Imagem 5">
            <a:extLst>
              <a:ext uri="{FF2B5EF4-FFF2-40B4-BE49-F238E27FC236}">
                <a16:creationId xmlns:a16="http://schemas.microsoft.com/office/drawing/2014/main" id="{54EC163A-FE67-4F2B-8C63-F675DD22FF93}"/>
              </a:ext>
            </a:extLst>
          </p:cNvPr>
          <p:cNvPicPr>
            <a:picLocks noChangeAspect="1"/>
          </p:cNvPicPr>
          <p:nvPr/>
        </p:nvPicPr>
        <p:blipFill rotWithShape="1">
          <a:blip r:embed="rId2">
            <a:extLst>
              <a:ext uri="{28A0092B-C50C-407E-A947-70E740481C1C}">
                <a14:useLocalDpi xmlns:a14="http://schemas.microsoft.com/office/drawing/2010/main" val="0"/>
              </a:ext>
            </a:extLst>
          </a:blip>
          <a:srcRect t="4960" b="5888"/>
          <a:stretch/>
        </p:blipFill>
        <p:spPr>
          <a:xfrm>
            <a:off x="4362642" y="2880193"/>
            <a:ext cx="7621491" cy="3878585"/>
          </a:xfrm>
          <a:prstGeom prst="rect">
            <a:avLst/>
          </a:prstGeom>
        </p:spPr>
      </p:pic>
      <p:pic>
        <p:nvPicPr>
          <p:cNvPr id="1026" name="Picture 2">
            <a:extLst>
              <a:ext uri="{FF2B5EF4-FFF2-40B4-BE49-F238E27FC236}">
                <a16:creationId xmlns:a16="http://schemas.microsoft.com/office/drawing/2014/main" id="{BB98CD4E-5E1B-4BE0-8C04-BC489B2B0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3443" cy="68497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7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m para RUTHERFORD">
            <a:extLst>
              <a:ext uri="{FF2B5EF4-FFF2-40B4-BE49-F238E27FC236}">
                <a16:creationId xmlns:a16="http://schemas.microsoft.com/office/drawing/2014/main" id="{84BDD429-82FE-4836-B843-85095888C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6085"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6F301BD-F78A-4936-8502-08A28C128F02}"/>
              </a:ext>
            </a:extLst>
          </p:cNvPr>
          <p:cNvSpPr/>
          <p:nvPr/>
        </p:nvSpPr>
        <p:spPr>
          <a:xfrm>
            <a:off x="3196079" y="332458"/>
            <a:ext cx="4293996"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ÁTOMO DE RUTHERFORD</a:t>
            </a:r>
            <a:endParaRPr lang="pt-BR" sz="2400" b="1" dirty="0"/>
          </a:p>
        </p:txBody>
      </p:sp>
      <p:sp>
        <p:nvSpPr>
          <p:cNvPr id="4" name="Retângulo 3">
            <a:extLst>
              <a:ext uri="{FF2B5EF4-FFF2-40B4-BE49-F238E27FC236}">
                <a16:creationId xmlns:a16="http://schemas.microsoft.com/office/drawing/2014/main" id="{A005F024-CD88-4CF4-9EDC-D3E8489A6439}"/>
              </a:ext>
            </a:extLst>
          </p:cNvPr>
          <p:cNvSpPr/>
          <p:nvPr/>
        </p:nvSpPr>
        <p:spPr>
          <a:xfrm>
            <a:off x="5036599" y="1278786"/>
            <a:ext cx="6894989"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Rutherford, Geiger e </a:t>
            </a:r>
            <a:r>
              <a:rPr lang="pt-BR" dirty="0" err="1">
                <a:latin typeface="Times New Roman" panose="02020603050405020304" pitchFamily="18" charset="0"/>
              </a:rPr>
              <a:t>Marsden</a:t>
            </a:r>
            <a:r>
              <a:rPr lang="pt-BR" dirty="0">
                <a:latin typeface="Times New Roman" panose="02020603050405020304" pitchFamily="18" charset="0"/>
              </a:rPr>
              <a:t> lançaram um fluxo de partículas alfa emitidas por uma pequena quantidade do elemento radioativo polônio em várias folhas finas de diversos materiais como mica, papel e ouro.</a:t>
            </a:r>
            <a:endParaRPr lang="pt-BR" dirty="0"/>
          </a:p>
        </p:txBody>
      </p:sp>
      <p:sp>
        <p:nvSpPr>
          <p:cNvPr id="5" name="Retângulo 4">
            <a:extLst>
              <a:ext uri="{FF2B5EF4-FFF2-40B4-BE49-F238E27FC236}">
                <a16:creationId xmlns:a16="http://schemas.microsoft.com/office/drawing/2014/main" id="{042AB7F0-A67C-4542-9EF7-8411AA5C11AA}"/>
              </a:ext>
            </a:extLst>
          </p:cNvPr>
          <p:cNvSpPr/>
          <p:nvPr/>
        </p:nvSpPr>
        <p:spPr>
          <a:xfrm>
            <a:off x="5036598" y="2363613"/>
            <a:ext cx="689498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Observaram que, embora muitas partículas atravessassem as folhas em linha reta, algumas foram </a:t>
            </a:r>
            <a:r>
              <a:rPr lang="pt-BR" i="1" dirty="0">
                <a:latin typeface="Times New Roman" panose="02020603050405020304" pitchFamily="18" charset="0"/>
              </a:rPr>
              <a:t>espalhadas </a:t>
            </a:r>
            <a:r>
              <a:rPr lang="pt-BR" dirty="0">
                <a:latin typeface="Times New Roman" panose="02020603050405020304" pitchFamily="18" charset="0"/>
              </a:rPr>
              <a:t>ou desviadas da linha reta.</a:t>
            </a:r>
            <a:endParaRPr lang="pt-BR" dirty="0"/>
          </a:p>
        </p:txBody>
      </p:sp>
      <p:pic>
        <p:nvPicPr>
          <p:cNvPr id="6150" name="Picture 6" descr="Resultado de imagem para EXPERIMENTO RUTHERFORD">
            <a:extLst>
              <a:ext uri="{FF2B5EF4-FFF2-40B4-BE49-F238E27FC236}">
                <a16:creationId xmlns:a16="http://schemas.microsoft.com/office/drawing/2014/main" id="{1BC0CB12-3838-4E00-912C-CFBD1BEC01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79581" y="3595430"/>
            <a:ext cx="52006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 calcmode="lin" valueType="num">
                                      <p:cBhvr additive="base">
                                        <p:cTn id="18" dur="500" fill="hold"/>
                                        <p:tgtEl>
                                          <p:spTgt spid="6150"/>
                                        </p:tgtEl>
                                        <p:attrNameLst>
                                          <p:attrName>ppt_x</p:attrName>
                                        </p:attrNameLst>
                                      </p:cBhvr>
                                      <p:tavLst>
                                        <p:tav tm="0">
                                          <p:val>
                                            <p:strVal val="#ppt_x"/>
                                          </p:val>
                                        </p:tav>
                                        <p:tav tm="100000">
                                          <p:val>
                                            <p:strVal val="#ppt_x"/>
                                          </p:val>
                                        </p:tav>
                                      </p:tavLst>
                                    </p:anim>
                                    <p:anim calcmode="lin" valueType="num">
                                      <p:cBhvr additive="base">
                                        <p:cTn id="19"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F1EACA2-45E7-4218-AB30-BC8E53911C22}"/>
              </a:ext>
            </a:extLst>
          </p:cNvPr>
          <p:cNvSpPr/>
          <p:nvPr/>
        </p:nvSpPr>
        <p:spPr>
          <a:xfrm>
            <a:off x="5152008" y="256065"/>
            <a:ext cx="658427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Rutherford retomou uma ideia proposta em 1904 pelo físico japonês </a:t>
            </a:r>
            <a:r>
              <a:rPr lang="pt-BR" dirty="0" err="1">
                <a:latin typeface="Times New Roman" panose="02020603050405020304" pitchFamily="18" charset="0"/>
              </a:rPr>
              <a:t>H.Nagaoka</a:t>
            </a:r>
            <a:r>
              <a:rPr lang="pt-BR" dirty="0">
                <a:latin typeface="Times New Roman" panose="02020603050405020304" pitchFamily="18" charset="0"/>
              </a:rPr>
              <a:t>: um átomo poderia ser composto por um pequeníssimo núcleo carregado positivamente (no centro do átomo) rodeado por uma região comparativamente maior, contendo os elétrons.</a:t>
            </a:r>
            <a:endParaRPr lang="pt-BR" dirty="0"/>
          </a:p>
        </p:txBody>
      </p:sp>
      <p:pic>
        <p:nvPicPr>
          <p:cNvPr id="3" name="Picture 4" descr="Resultado de imagem para RUTHERFORD">
            <a:extLst>
              <a:ext uri="{FF2B5EF4-FFF2-40B4-BE49-F238E27FC236}">
                <a16:creationId xmlns:a16="http://schemas.microsoft.com/office/drawing/2014/main" id="{C2012763-BAD4-4C9C-A6FA-562C33F91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6085"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170" name="Picture 2" descr="Resultado de imagem para EXPERIMENTO RUTHERFORD">
            <a:extLst>
              <a:ext uri="{FF2B5EF4-FFF2-40B4-BE49-F238E27FC236}">
                <a16:creationId xmlns:a16="http://schemas.microsoft.com/office/drawing/2014/main" id="{54603E1F-EB1E-461F-A562-38560E622D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6827" y="3609136"/>
            <a:ext cx="3685250" cy="299279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3CC481FC-967B-484E-A13A-BB3F65BF2DA0}"/>
              </a:ext>
            </a:extLst>
          </p:cNvPr>
          <p:cNvSpPr/>
          <p:nvPr/>
        </p:nvSpPr>
        <p:spPr>
          <a:xfrm>
            <a:off x="5152008" y="1583315"/>
            <a:ext cx="658427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Rutherford compreendeu que se (1) elétrons carregados negativamente estavam distribuídos na maior parte do átomo e se (2) a carga positiva compreendendo a maior parte da massa estava concentrada em um minúsculo núcleo no centro do átomo</a:t>
            </a:r>
            <a:endParaRPr lang="pt-BR" dirty="0"/>
          </a:p>
        </p:txBody>
      </p:sp>
    </p:spTree>
    <p:extLst>
      <p:ext uri="{BB962C8B-B14F-4D97-AF65-F5344CB8AC3E}">
        <p14:creationId xmlns:p14="http://schemas.microsoft.com/office/powerpoint/2010/main" val="161440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fill="hold"/>
                                        <p:tgtEl>
                                          <p:spTgt spid="7170"/>
                                        </p:tgtEl>
                                        <p:attrNameLst>
                                          <p:attrName>ppt_x</p:attrName>
                                        </p:attrNameLst>
                                      </p:cBhvr>
                                      <p:tavLst>
                                        <p:tav tm="0">
                                          <p:val>
                                            <p:strVal val="#ppt_x"/>
                                          </p:val>
                                        </p:tav>
                                        <p:tav tm="100000">
                                          <p:val>
                                            <p:strVal val="#ppt_x"/>
                                          </p:val>
                                        </p:tav>
                                      </p:tavLst>
                                    </p:anim>
                                    <p:anim calcmode="lin" valueType="num">
                                      <p:cBhvr additive="base">
                                        <p:cTn id="1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2640188-BD6B-460E-9DE2-F870FAFE0C03}"/>
              </a:ext>
            </a:extLst>
          </p:cNvPr>
          <p:cNvSpPr/>
          <p:nvPr/>
        </p:nvSpPr>
        <p:spPr>
          <a:xfrm>
            <a:off x="5391704" y="630717"/>
            <a:ext cx="609600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latin typeface="Times New Roman" panose="02020603050405020304" pitchFamily="18" charset="0"/>
              </a:rPr>
              <a:t>O modelo de Rutherford representa o átomo consistindo em um pequeno núcleo rodeado por um grande volume no qual os elétrons estão distribuídos. O núcleo carrega toda a carga positiva e a maior parte da massa do átomo.</a:t>
            </a:r>
            <a:endParaRPr lang="pt-BR" dirty="0"/>
          </a:p>
        </p:txBody>
      </p:sp>
      <p:pic>
        <p:nvPicPr>
          <p:cNvPr id="3" name="Picture 4" descr="Resultado de imagem para RUTHERFORD">
            <a:extLst>
              <a:ext uri="{FF2B5EF4-FFF2-40B4-BE49-F238E27FC236}">
                <a16:creationId xmlns:a16="http://schemas.microsoft.com/office/drawing/2014/main" id="{9EA05B9C-0ECF-4316-9E89-AD0324870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6085"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194" name="Picture 2" descr="Resultado de imagem para modelo de RUTHERFORD">
            <a:extLst>
              <a:ext uri="{FF2B5EF4-FFF2-40B4-BE49-F238E27FC236}">
                <a16:creationId xmlns:a16="http://schemas.microsoft.com/office/drawing/2014/main" id="{440BF427-8B0B-4D8D-8B80-C791086E88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4869" y="3239406"/>
            <a:ext cx="3458739" cy="344127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629D49F-95D4-4F6E-AD9B-A10034A35B8F}"/>
              </a:ext>
            </a:extLst>
          </p:cNvPr>
          <p:cNvSpPr/>
          <p:nvPr/>
        </p:nvSpPr>
        <p:spPr>
          <a:xfrm>
            <a:off x="5391704" y="1951110"/>
            <a:ext cx="6096000"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Times New Roman" panose="02020603050405020304" pitchFamily="18" charset="0"/>
              </a:rPr>
              <a:t>Rutherford sugeriu que a carga positiva de um núcleo atômico deve-se à presença de um número destas partículas, que em 1920 ele denominou prótons.</a:t>
            </a:r>
            <a:endParaRPr lang="pt-BR" dirty="0"/>
          </a:p>
        </p:txBody>
      </p:sp>
    </p:spTree>
    <p:extLst>
      <p:ext uri="{BB962C8B-B14F-4D97-AF65-F5344CB8AC3E}">
        <p14:creationId xmlns:p14="http://schemas.microsoft.com/office/powerpoint/2010/main" val="20347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B16C490-D129-4C72-A225-931B00B50555}"/>
              </a:ext>
            </a:extLst>
          </p:cNvPr>
          <p:cNvSpPr txBox="1"/>
          <p:nvPr/>
        </p:nvSpPr>
        <p:spPr>
          <a:xfrm>
            <a:off x="5112775" y="237446"/>
            <a:ext cx="6862915" cy="325499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1600" dirty="0"/>
              <a:t>Os desvios da radiação alfa deixavam claro que</a:t>
            </a:r>
          </a:p>
          <a:p>
            <a:pPr marL="342900" indent="-342900">
              <a:lnSpc>
                <a:spcPct val="150000"/>
              </a:lnSpc>
              <a:buFont typeface="Arial" panose="020B0604020202020204" pitchFamily="34" charset="0"/>
              <a:buChar char="•"/>
            </a:pPr>
            <a:r>
              <a:rPr lang="pt-BR" sz="1600" dirty="0"/>
              <a:t>A matéria era descontínua;</a:t>
            </a:r>
          </a:p>
          <a:p>
            <a:pPr marL="342900" indent="-342900">
              <a:lnSpc>
                <a:spcPct val="150000"/>
              </a:lnSpc>
              <a:buFont typeface="Arial" panose="020B0604020202020204" pitchFamily="34" charset="0"/>
              <a:buChar char="•"/>
            </a:pPr>
            <a:r>
              <a:rPr lang="pt-BR" sz="1600" dirty="0"/>
              <a:t>A maior parte do átomo é constituída por espaço vazios na forma de uma esfera (escala de 10</a:t>
            </a:r>
            <a:r>
              <a:rPr lang="pt-BR" sz="1600" baseline="30000" dirty="0"/>
              <a:t>-10</a:t>
            </a:r>
            <a:r>
              <a:rPr lang="pt-BR" sz="1600" dirty="0"/>
              <a:t>m);</a:t>
            </a:r>
          </a:p>
          <a:p>
            <a:pPr marL="342900" indent="-342900">
              <a:lnSpc>
                <a:spcPct val="150000"/>
              </a:lnSpc>
              <a:buFont typeface="Arial" panose="020B0604020202020204" pitchFamily="34" charset="0"/>
              <a:buChar char="•"/>
            </a:pPr>
            <a:r>
              <a:rPr lang="pt-BR" sz="1600" dirty="0"/>
              <a:t>Um pequena parte do átomo é formado pelo núcleo, pequeno e positivo (escala de 10</a:t>
            </a:r>
            <a:r>
              <a:rPr lang="pt-BR" sz="1600" baseline="30000" dirty="0"/>
              <a:t>-14</a:t>
            </a:r>
            <a:r>
              <a:rPr lang="pt-BR" sz="1600" dirty="0"/>
              <a:t>m);</a:t>
            </a:r>
          </a:p>
          <a:p>
            <a:pPr marL="342900" indent="-342900">
              <a:lnSpc>
                <a:spcPct val="150000"/>
              </a:lnSpc>
              <a:buFont typeface="Arial" panose="020B0604020202020204" pitchFamily="34" charset="0"/>
              <a:buChar char="•"/>
            </a:pPr>
            <a:r>
              <a:rPr lang="pt-BR" sz="1600" dirty="0"/>
              <a:t>Ao trocar a folha de ouro por outros metais mais pesados, os desvios aumentavam, logo, os desvios realmente estavam relacionados ao tamanho do núcleo.</a:t>
            </a:r>
            <a:endParaRPr lang="pt-BR" sz="2000" dirty="0"/>
          </a:p>
        </p:txBody>
      </p:sp>
      <p:pic>
        <p:nvPicPr>
          <p:cNvPr id="4" name="Picture 4" descr="Resultado de imagem para RUTHERFORD">
            <a:extLst>
              <a:ext uri="{FF2B5EF4-FFF2-40B4-BE49-F238E27FC236}">
                <a16:creationId xmlns:a16="http://schemas.microsoft.com/office/drawing/2014/main" id="{D848BD5B-4DDB-45BD-B648-541BA69D2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6085"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284BB9AB-174A-4048-8D80-ECED5972B480}"/>
              </a:ext>
            </a:extLst>
          </p:cNvPr>
          <p:cNvSpPr txBox="1"/>
          <p:nvPr/>
        </p:nvSpPr>
        <p:spPr>
          <a:xfrm>
            <a:off x="5658610" y="3574300"/>
            <a:ext cx="5771244" cy="156966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1600" dirty="0"/>
              <a:t>Para Rutherford o átomos eram:</a:t>
            </a:r>
          </a:p>
          <a:p>
            <a:endParaRPr lang="pt-BR" sz="1600" dirty="0"/>
          </a:p>
          <a:p>
            <a:pPr marL="285750" indent="-285750">
              <a:buFont typeface="Arial" panose="020B0604020202020204" pitchFamily="34" charset="0"/>
              <a:buChar char="•"/>
            </a:pPr>
            <a:r>
              <a:rPr lang="pt-BR" sz="1600" dirty="0"/>
              <a:t>Formados por um núcleo maciço,</a:t>
            </a:r>
          </a:p>
          <a:p>
            <a:pPr marL="285750" indent="-285750">
              <a:buFont typeface="Arial" panose="020B0604020202020204" pitchFamily="34" charset="0"/>
              <a:buChar char="•"/>
            </a:pPr>
            <a:r>
              <a:rPr lang="pt-BR" sz="1600" dirty="0"/>
              <a:t>Constituído de uma </a:t>
            </a:r>
            <a:r>
              <a:rPr lang="pt-BR" sz="1600" dirty="0" err="1"/>
              <a:t>nucleosfera</a:t>
            </a:r>
            <a:r>
              <a:rPr lang="pt-BR" sz="1600" dirty="0"/>
              <a:t> (onde estaria o núcleo) e um eletrosfera (onde os elétrons estavam circulando o núcleo)</a:t>
            </a:r>
          </a:p>
          <a:p>
            <a:pPr marL="285750" indent="-285750">
              <a:buFont typeface="Arial" panose="020B0604020202020204" pitchFamily="34" charset="0"/>
              <a:buChar char="•"/>
            </a:pPr>
            <a:r>
              <a:rPr lang="pt-BR" sz="1600" dirty="0"/>
              <a:t>A eletrosfera seria constituída na maior parte de espaços vazios </a:t>
            </a:r>
          </a:p>
        </p:txBody>
      </p:sp>
      <p:pic>
        <p:nvPicPr>
          <p:cNvPr id="1026" name="Picture 2" descr="Imagem na Química: Tamanho do núcleo do átomo">
            <a:extLst>
              <a:ext uri="{FF2B5EF4-FFF2-40B4-BE49-F238E27FC236}">
                <a16:creationId xmlns:a16="http://schemas.microsoft.com/office/drawing/2014/main" id="{2E3A11EB-187C-4B73-B131-9578D4633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57" y="5229225"/>
            <a:ext cx="280035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circle(in)">
                                      <p:cBhvr>
                                        <p:cTn id="1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ales de Mileto">
            <a:extLst>
              <a:ext uri="{FF2B5EF4-FFF2-40B4-BE49-F238E27FC236}">
                <a16:creationId xmlns:a16="http://schemas.microsoft.com/office/drawing/2014/main" id="{2C76D2FA-3632-4107-AF30-862E3D9E2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8"/>
            <a:ext cx="12198457" cy="68543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6" name="Picture 8" descr="Resultado de imagem para teorema de tales">
            <a:extLst>
              <a:ext uri="{FF2B5EF4-FFF2-40B4-BE49-F238E27FC236}">
                <a16:creationId xmlns:a16="http://schemas.microsoft.com/office/drawing/2014/main" id="{4410F714-B54F-4D54-9500-B3A16B292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450" y="1469177"/>
            <a:ext cx="3846444" cy="294560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5C2818C7-AABB-4E3B-9946-EAD2D3DC4715}"/>
              </a:ext>
            </a:extLst>
          </p:cNvPr>
          <p:cNvSpPr/>
          <p:nvPr/>
        </p:nvSpPr>
        <p:spPr>
          <a:xfrm>
            <a:off x="118442" y="1074509"/>
            <a:ext cx="3568976" cy="470898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base"/>
            <a:r>
              <a:rPr lang="pt-BR" sz="2000" b="1" dirty="0">
                <a:latin typeface="OpenSans"/>
              </a:rPr>
              <a:t>Tales de Mileto </a:t>
            </a:r>
            <a:r>
              <a:rPr lang="pt-BR" sz="2000" b="1" dirty="0"/>
              <a:t>(623 </a:t>
            </a:r>
            <a:r>
              <a:rPr lang="pt-BR" sz="2000" b="1" dirty="0" err="1"/>
              <a:t>a.C</a:t>
            </a:r>
            <a:r>
              <a:rPr lang="pt-BR" sz="2000" b="1" dirty="0"/>
              <a:t> – 546 </a:t>
            </a:r>
            <a:r>
              <a:rPr lang="pt-BR" sz="2000" b="1" dirty="0" err="1"/>
              <a:t>a.C</a:t>
            </a:r>
            <a:r>
              <a:rPr lang="pt-BR" sz="2000" dirty="0"/>
              <a:t>)</a:t>
            </a:r>
            <a:r>
              <a:rPr lang="pt-BR" sz="2000" dirty="0">
                <a:latin typeface="OpenSans"/>
              </a:rPr>
              <a:t> foi um importante pensador, filósofo e matemático grego pré-socrático. É considerado, por alguns, o "Pai da Ciência" e da "Filosofia Ocidental".</a:t>
            </a:r>
          </a:p>
          <a:p>
            <a:pPr fontAlgn="base"/>
            <a:r>
              <a:rPr lang="pt-BR" sz="2000" dirty="0">
                <a:latin typeface="OpenSans"/>
              </a:rPr>
              <a:t>Suas principais ideias expandiram os horizontes teóricos nas áreas da matemática, filosofia e astronomia. Para ele, </a:t>
            </a:r>
            <a:r>
              <a:rPr lang="pt-BR" sz="2000" b="1" dirty="0">
                <a:latin typeface="OpenSans"/>
              </a:rPr>
              <a:t>a água era o principal elemento da natureza e a essência de todas as coisas.</a:t>
            </a:r>
            <a:endParaRPr lang="pt-BR" sz="2000" b="1" i="0" dirty="0">
              <a:effectLst/>
              <a:latin typeface="OpenSans"/>
            </a:endParaRPr>
          </a:p>
        </p:txBody>
      </p:sp>
      <p:sp>
        <p:nvSpPr>
          <p:cNvPr id="4" name="CaixaDeTexto 3">
            <a:extLst>
              <a:ext uri="{FF2B5EF4-FFF2-40B4-BE49-F238E27FC236}">
                <a16:creationId xmlns:a16="http://schemas.microsoft.com/office/drawing/2014/main" id="{736AA4A7-F42A-462D-815C-F2CDD24F1069}"/>
              </a:ext>
            </a:extLst>
          </p:cNvPr>
          <p:cNvSpPr txBox="1"/>
          <p:nvPr/>
        </p:nvSpPr>
        <p:spPr>
          <a:xfrm>
            <a:off x="9104242" y="934278"/>
            <a:ext cx="1818861"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Teorema de Tales</a:t>
            </a:r>
          </a:p>
        </p:txBody>
      </p:sp>
    </p:spTree>
    <p:extLst>
      <p:ext uri="{BB962C8B-B14F-4D97-AF65-F5344CB8AC3E}">
        <p14:creationId xmlns:p14="http://schemas.microsoft.com/office/powerpoint/2010/main" val="104900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1000"/>
                                        <p:tgtEl>
                                          <p:spTgt spid="2056"/>
                                        </p:tgtEl>
                                      </p:cBhvr>
                                    </p:animEffect>
                                    <p:anim calcmode="lin" valueType="num">
                                      <p:cBhvr>
                                        <p:cTn id="17" dur="1000" fill="hold"/>
                                        <p:tgtEl>
                                          <p:spTgt spid="2056"/>
                                        </p:tgtEl>
                                        <p:attrNameLst>
                                          <p:attrName>ppt_x</p:attrName>
                                        </p:attrNameLst>
                                      </p:cBhvr>
                                      <p:tavLst>
                                        <p:tav tm="0">
                                          <p:val>
                                            <p:strVal val="#ppt_x"/>
                                          </p:val>
                                        </p:tav>
                                        <p:tav tm="100000">
                                          <p:val>
                                            <p:strVal val="#ppt_x"/>
                                          </p:val>
                                        </p:tav>
                                      </p:tavLst>
                                    </p:anim>
                                    <p:anim calcmode="lin" valueType="num">
                                      <p:cBhvr>
                                        <p:cTn id="18"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8980A2F-1EA4-431E-996D-A9A852C35F22}"/>
              </a:ext>
            </a:extLst>
          </p:cNvPr>
          <p:cNvSpPr/>
          <p:nvPr/>
        </p:nvSpPr>
        <p:spPr>
          <a:xfrm>
            <a:off x="3468902" y="192361"/>
            <a:ext cx="5254195" cy="553998"/>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a:lnSpc>
                <a:spcPct val="150000"/>
              </a:lnSpc>
              <a:buClr>
                <a:schemeClr val="tx1"/>
              </a:buClr>
            </a:pPr>
            <a:r>
              <a:rPr lang="pt-BR" sz="2000" b="1" dirty="0"/>
              <a:t>A falha do modelo – Eletromagnetismo clássico</a:t>
            </a:r>
          </a:p>
        </p:txBody>
      </p:sp>
      <p:sp>
        <p:nvSpPr>
          <p:cNvPr id="3" name="CaixaDeTexto 2">
            <a:extLst>
              <a:ext uri="{FF2B5EF4-FFF2-40B4-BE49-F238E27FC236}">
                <a16:creationId xmlns:a16="http://schemas.microsoft.com/office/drawing/2014/main" id="{CC82AF18-12EA-4BAB-9584-CE2AAA2CAFF5}"/>
              </a:ext>
            </a:extLst>
          </p:cNvPr>
          <p:cNvSpPr txBox="1"/>
          <p:nvPr/>
        </p:nvSpPr>
        <p:spPr>
          <a:xfrm>
            <a:off x="230713" y="1203028"/>
            <a:ext cx="4370784" cy="163121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Toda carga em movimento deveria emitir uma onda magnética, isto é, perder energia. E continuar perdendo energia potencial até colidir com núcleo, colapsando o átomo.</a:t>
            </a:r>
          </a:p>
        </p:txBody>
      </p:sp>
      <p:sp>
        <p:nvSpPr>
          <p:cNvPr id="4" name="CaixaDeTexto 3">
            <a:extLst>
              <a:ext uri="{FF2B5EF4-FFF2-40B4-BE49-F238E27FC236}">
                <a16:creationId xmlns:a16="http://schemas.microsoft.com/office/drawing/2014/main" id="{4E2F6277-E44A-4327-8108-F20CBF6ED51F}"/>
              </a:ext>
            </a:extLst>
          </p:cNvPr>
          <p:cNvSpPr txBox="1"/>
          <p:nvPr/>
        </p:nvSpPr>
        <p:spPr>
          <a:xfrm>
            <a:off x="6454532" y="1203028"/>
            <a:ext cx="4370784" cy="163121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Toda carga em movimento deveria emitir uma onda magnética, isto é, perder energia. E continuar perdendo energia potencial até colidir com núcleo, colapsando o átomo.</a:t>
            </a:r>
          </a:p>
        </p:txBody>
      </p:sp>
      <p:pic>
        <p:nvPicPr>
          <p:cNvPr id="5" name="Imagem 4">
            <a:extLst>
              <a:ext uri="{FF2B5EF4-FFF2-40B4-BE49-F238E27FC236}">
                <a16:creationId xmlns:a16="http://schemas.microsoft.com/office/drawing/2014/main" id="{BB2C55EC-4FFA-4558-BB26-890BA4FE02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7591" y="3234948"/>
            <a:ext cx="3580732" cy="3430691"/>
          </a:xfrm>
          <a:prstGeom prst="rect">
            <a:avLst/>
          </a:prstGeom>
        </p:spPr>
      </p:pic>
      <p:pic>
        <p:nvPicPr>
          <p:cNvPr id="6" name="Imagem 5">
            <a:extLst>
              <a:ext uri="{FF2B5EF4-FFF2-40B4-BE49-F238E27FC236}">
                <a16:creationId xmlns:a16="http://schemas.microsoft.com/office/drawing/2014/main" id="{F9B61629-2A84-43D0-A282-2AAD14A2BA3D}"/>
              </a:ext>
            </a:extLst>
          </p:cNvPr>
          <p:cNvPicPr>
            <a:picLocks noChangeAspect="1"/>
          </p:cNvPicPr>
          <p:nvPr/>
        </p:nvPicPr>
        <p:blipFill rotWithShape="1">
          <a:blip r:embed="rId3">
            <a:extLst>
              <a:ext uri="{28A0092B-C50C-407E-A947-70E740481C1C}">
                <a14:useLocalDpi xmlns:a14="http://schemas.microsoft.com/office/drawing/2010/main" val="0"/>
              </a:ext>
            </a:extLst>
          </a:blip>
          <a:srcRect l="46208"/>
          <a:stretch/>
        </p:blipFill>
        <p:spPr>
          <a:xfrm>
            <a:off x="1399023" y="3226075"/>
            <a:ext cx="4139758" cy="3439564"/>
          </a:xfrm>
          <a:prstGeom prst="rect">
            <a:avLst/>
          </a:prstGeom>
        </p:spPr>
      </p:pic>
      <p:sp>
        <p:nvSpPr>
          <p:cNvPr id="7" name="CaixaDeTexto 6">
            <a:extLst>
              <a:ext uri="{FF2B5EF4-FFF2-40B4-BE49-F238E27FC236}">
                <a16:creationId xmlns:a16="http://schemas.microsoft.com/office/drawing/2014/main" id="{084E5ABD-27EC-4DFE-B489-DCBA605FEC0B}"/>
              </a:ext>
            </a:extLst>
          </p:cNvPr>
          <p:cNvSpPr txBox="1"/>
          <p:nvPr/>
        </p:nvSpPr>
        <p:spPr>
          <a:xfrm>
            <a:off x="6538513" y="4384027"/>
            <a:ext cx="1515284" cy="646331"/>
          </a:xfrm>
          <a:prstGeom prst="rect">
            <a:avLst/>
          </a:prstGeom>
          <a:noFill/>
        </p:spPr>
        <p:txBody>
          <a:bodyPr wrap="square" rtlCol="0">
            <a:spAutoFit/>
          </a:bodyPr>
          <a:lstStyle/>
          <a:p>
            <a:r>
              <a:rPr lang="pt-BR" b="1" dirty="0"/>
              <a:t>Emissão mais energética</a:t>
            </a:r>
          </a:p>
        </p:txBody>
      </p:sp>
      <p:sp>
        <p:nvSpPr>
          <p:cNvPr id="8" name="CaixaDeTexto 7">
            <a:extLst>
              <a:ext uri="{FF2B5EF4-FFF2-40B4-BE49-F238E27FC236}">
                <a16:creationId xmlns:a16="http://schemas.microsoft.com/office/drawing/2014/main" id="{11978372-C27F-4570-9582-FD3F66DAC6AD}"/>
              </a:ext>
            </a:extLst>
          </p:cNvPr>
          <p:cNvSpPr txBox="1"/>
          <p:nvPr/>
        </p:nvSpPr>
        <p:spPr>
          <a:xfrm>
            <a:off x="0" y="4622691"/>
            <a:ext cx="1651819" cy="646331"/>
          </a:xfrm>
          <a:prstGeom prst="rect">
            <a:avLst/>
          </a:prstGeom>
          <a:noFill/>
        </p:spPr>
        <p:txBody>
          <a:bodyPr wrap="square" rtlCol="0">
            <a:spAutoFit/>
          </a:bodyPr>
          <a:lstStyle/>
          <a:p>
            <a:r>
              <a:rPr lang="pt-BR" b="1" dirty="0"/>
              <a:t>Emissão menos energética</a:t>
            </a:r>
          </a:p>
        </p:txBody>
      </p:sp>
    </p:spTree>
    <p:extLst>
      <p:ext uri="{BB962C8B-B14F-4D97-AF65-F5344CB8AC3E}">
        <p14:creationId xmlns:p14="http://schemas.microsoft.com/office/powerpoint/2010/main" val="393772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J. Chadwick  1932">
            <a:extLst>
              <a:ext uri="{FF2B5EF4-FFF2-40B4-BE49-F238E27FC236}">
                <a16:creationId xmlns:a16="http://schemas.microsoft.com/office/drawing/2014/main" id="{9FDFDFDA-4BC0-4356-AE7D-480CBBF21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57926"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6CC837A7-7504-4198-8210-9C01755D7B90}"/>
              </a:ext>
            </a:extLst>
          </p:cNvPr>
          <p:cNvSpPr/>
          <p:nvPr/>
        </p:nvSpPr>
        <p:spPr>
          <a:xfrm>
            <a:off x="3196079" y="332458"/>
            <a:ext cx="454034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 DESCOBERTA DO NÊUTRON</a:t>
            </a:r>
            <a:endParaRPr lang="pt-BR" sz="2400" b="1" dirty="0"/>
          </a:p>
        </p:txBody>
      </p:sp>
      <p:sp>
        <p:nvSpPr>
          <p:cNvPr id="2" name="Retângulo 1">
            <a:extLst>
              <a:ext uri="{FF2B5EF4-FFF2-40B4-BE49-F238E27FC236}">
                <a16:creationId xmlns:a16="http://schemas.microsoft.com/office/drawing/2014/main" id="{0AF15FAC-D275-4DA4-81C6-439C15882284}"/>
              </a:ext>
            </a:extLst>
          </p:cNvPr>
          <p:cNvSpPr/>
          <p:nvPr/>
        </p:nvSpPr>
        <p:spPr>
          <a:xfrm>
            <a:off x="5273618" y="877384"/>
            <a:ext cx="6580747"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Rutherford concluiu que, embora os prótons contivessem toda a carga do núcleo, eles sozinhos não podem compor sua massa. O problema da massa extra foi resolvido quando, em 1932,o físico inglês J. </a:t>
            </a:r>
            <a:r>
              <a:rPr lang="pt-BR" dirty="0" err="1">
                <a:latin typeface="Times New Roman" panose="02020603050405020304" pitchFamily="18" charset="0"/>
              </a:rPr>
              <a:t>Chadwick</a:t>
            </a:r>
            <a:r>
              <a:rPr lang="pt-BR" dirty="0">
                <a:latin typeface="Times New Roman" panose="02020603050405020304" pitchFamily="18" charset="0"/>
              </a:rPr>
              <a:t> descobriu uma partícula que tinha aproximadamente a mesma massa de um próton, mas não era carregada eletricamente.</a:t>
            </a:r>
            <a:endParaRPr lang="pt-BR" dirty="0"/>
          </a:p>
        </p:txBody>
      </p:sp>
      <p:sp>
        <p:nvSpPr>
          <p:cNvPr id="4" name="Retângulo 3">
            <a:extLst>
              <a:ext uri="{FF2B5EF4-FFF2-40B4-BE49-F238E27FC236}">
                <a16:creationId xmlns:a16="http://schemas.microsoft.com/office/drawing/2014/main" id="{F765BD11-BF40-4D8B-BB53-B2622A33333C}"/>
              </a:ext>
            </a:extLst>
          </p:cNvPr>
          <p:cNvSpPr/>
          <p:nvPr/>
        </p:nvSpPr>
        <p:spPr>
          <a:xfrm>
            <a:off x="5273618" y="2463218"/>
            <a:ext cx="6580747"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Depois disso, entendeu-se que o átomo continha um pequeníssimo núcleo central, que contém a maior parte da massa do átomo e é circundado por uma enorme região extra nuclear contendo elétrons (carga -1). O núcleo contém prótons </a:t>
            </a:r>
            <a:r>
              <a:rPr lang="es-ES" dirty="0">
                <a:latin typeface="Times New Roman" panose="02020603050405020304" pitchFamily="18" charset="0"/>
              </a:rPr>
              <a:t>(carga +1) e </a:t>
            </a:r>
            <a:r>
              <a:rPr lang="es-ES" dirty="0" err="1">
                <a:latin typeface="Times New Roman" panose="02020603050405020304" pitchFamily="18" charset="0"/>
              </a:rPr>
              <a:t>nêutrons</a:t>
            </a:r>
            <a:r>
              <a:rPr lang="es-ES" dirty="0">
                <a:latin typeface="Times New Roman" panose="02020603050405020304" pitchFamily="18" charset="0"/>
              </a:rPr>
              <a:t> (carga 0).</a:t>
            </a:r>
            <a:endParaRPr lang="pt-BR" dirty="0"/>
          </a:p>
        </p:txBody>
      </p:sp>
      <p:pic>
        <p:nvPicPr>
          <p:cNvPr id="1028" name="Picture 4" descr="Resultado de imagem para J. Chadwick  1932 o atomo">
            <a:extLst>
              <a:ext uri="{FF2B5EF4-FFF2-40B4-BE49-F238E27FC236}">
                <a16:creationId xmlns:a16="http://schemas.microsoft.com/office/drawing/2014/main" id="{7815CEB3-2B71-409C-876C-1EFE5C6BD0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58991" y="3869707"/>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8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átomo">
            <a:extLst>
              <a:ext uri="{FF2B5EF4-FFF2-40B4-BE49-F238E27FC236}">
                <a16:creationId xmlns:a16="http://schemas.microsoft.com/office/drawing/2014/main" id="{995517DC-6860-4B42-9A2D-E644F93B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Processo 1">
            <a:extLst>
              <a:ext uri="{FF2B5EF4-FFF2-40B4-BE49-F238E27FC236}">
                <a16:creationId xmlns:a16="http://schemas.microsoft.com/office/drawing/2014/main" id="{0690ED72-BE50-4ADB-B179-36EF33C9F664}"/>
              </a:ext>
            </a:extLst>
          </p:cNvPr>
          <p:cNvSpPr/>
          <p:nvPr/>
        </p:nvSpPr>
        <p:spPr>
          <a:xfrm>
            <a:off x="0" y="0"/>
            <a:ext cx="6096000" cy="6858000"/>
          </a:xfrm>
          <a:prstGeom prst="flowChartProcess">
            <a:avLst/>
          </a:prstGeom>
          <a:solidFill>
            <a:schemeClr val="dk1">
              <a:alpha val="73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21" name="Losango 20">
            <a:extLst>
              <a:ext uri="{FF2B5EF4-FFF2-40B4-BE49-F238E27FC236}">
                <a16:creationId xmlns:a16="http://schemas.microsoft.com/office/drawing/2014/main" id="{D0D47477-E70C-47B8-BB1A-2663B0BC3645}"/>
              </a:ext>
            </a:extLst>
          </p:cNvPr>
          <p:cNvSpPr/>
          <p:nvPr/>
        </p:nvSpPr>
        <p:spPr>
          <a:xfrm>
            <a:off x="2396986" y="397563"/>
            <a:ext cx="1302027" cy="1172817"/>
          </a:xfrm>
          <a:prstGeom prst="diamond">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3" name="Quadro 2">
            <a:extLst>
              <a:ext uri="{FF2B5EF4-FFF2-40B4-BE49-F238E27FC236}">
                <a16:creationId xmlns:a16="http://schemas.microsoft.com/office/drawing/2014/main" id="{ADAF34AA-55FB-4186-809A-E2C69BD29CF4}"/>
              </a:ext>
            </a:extLst>
          </p:cNvPr>
          <p:cNvSpPr/>
          <p:nvPr/>
        </p:nvSpPr>
        <p:spPr>
          <a:xfrm>
            <a:off x="569429" y="1659833"/>
            <a:ext cx="11053142" cy="3101006"/>
          </a:xfrm>
          <a:prstGeom prst="frame">
            <a:avLst>
              <a:gd name="adj1" fmla="val 3526"/>
            </a:avLst>
          </a:prstGeom>
          <a:solidFill>
            <a:srgbClr val="00B050"/>
          </a:solidFill>
          <a:ln cap="flat">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23" name="Losango 22">
            <a:extLst>
              <a:ext uri="{FF2B5EF4-FFF2-40B4-BE49-F238E27FC236}">
                <a16:creationId xmlns:a16="http://schemas.microsoft.com/office/drawing/2014/main" id="{C7DF94C7-BB22-427F-8E44-7526A408316B}"/>
              </a:ext>
            </a:extLst>
          </p:cNvPr>
          <p:cNvSpPr/>
          <p:nvPr/>
        </p:nvSpPr>
        <p:spPr>
          <a:xfrm>
            <a:off x="2847560" y="397562"/>
            <a:ext cx="1302027" cy="1172817"/>
          </a:xfrm>
          <a:prstGeom prst="diamond">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Triângulo isósceles 21">
            <a:extLst>
              <a:ext uri="{FF2B5EF4-FFF2-40B4-BE49-F238E27FC236}">
                <a16:creationId xmlns:a16="http://schemas.microsoft.com/office/drawing/2014/main" id="{D643EB03-3447-41EF-B463-A0E4B900C2B1}"/>
              </a:ext>
            </a:extLst>
          </p:cNvPr>
          <p:cNvSpPr/>
          <p:nvPr/>
        </p:nvSpPr>
        <p:spPr>
          <a:xfrm rot="16200000">
            <a:off x="4984475" y="2618958"/>
            <a:ext cx="1417980" cy="805070"/>
          </a:xfrm>
          <a:prstGeom prst="triangle">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4" name="Fluxograma: Processo 23">
            <a:extLst>
              <a:ext uri="{FF2B5EF4-FFF2-40B4-BE49-F238E27FC236}">
                <a16:creationId xmlns:a16="http://schemas.microsoft.com/office/drawing/2014/main" id="{2AD0B92E-9D61-4CB7-AA60-465F1C2744B6}"/>
              </a:ext>
            </a:extLst>
          </p:cNvPr>
          <p:cNvSpPr/>
          <p:nvPr/>
        </p:nvSpPr>
        <p:spPr>
          <a:xfrm>
            <a:off x="6211957" y="606288"/>
            <a:ext cx="5844208" cy="119270"/>
          </a:xfrm>
          <a:prstGeom prst="flowChartProcess">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26" name="Fluxograma: Processo 25">
            <a:extLst>
              <a:ext uri="{FF2B5EF4-FFF2-40B4-BE49-F238E27FC236}">
                <a16:creationId xmlns:a16="http://schemas.microsoft.com/office/drawing/2014/main" id="{15A263F6-B54F-41D8-A1C1-2CE7246279F9}"/>
              </a:ext>
            </a:extLst>
          </p:cNvPr>
          <p:cNvSpPr/>
          <p:nvPr/>
        </p:nvSpPr>
        <p:spPr>
          <a:xfrm>
            <a:off x="6206988" y="6042989"/>
            <a:ext cx="5844208" cy="119270"/>
          </a:xfrm>
          <a:prstGeom prst="flowChartProcess">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a:extLst>
              <a:ext uri="{FF2B5EF4-FFF2-40B4-BE49-F238E27FC236}">
                <a16:creationId xmlns:a16="http://schemas.microsoft.com/office/drawing/2014/main" id="{BE51DD97-C77A-4B4A-AEB9-CA7E7FBB6CED}"/>
              </a:ext>
            </a:extLst>
          </p:cNvPr>
          <p:cNvSpPr txBox="1"/>
          <p:nvPr/>
        </p:nvSpPr>
        <p:spPr>
          <a:xfrm>
            <a:off x="1161221" y="2729104"/>
            <a:ext cx="4674704" cy="584775"/>
          </a:xfrm>
          <a:prstGeom prst="rect">
            <a:avLst/>
          </a:prstGeom>
          <a:noFill/>
        </p:spPr>
        <p:txBody>
          <a:bodyPr wrap="square" rtlCol="0">
            <a:spAutoFit/>
          </a:bodyPr>
          <a:lstStyle/>
          <a:p>
            <a:r>
              <a:rPr lang="pt-BR" sz="3200" dirty="0">
                <a:solidFill>
                  <a:srgbClr val="00B050"/>
                </a:solidFill>
              </a:rPr>
              <a:t>ESTUDANDO O </a:t>
            </a:r>
            <a:r>
              <a:rPr lang="pt-BR" sz="3200" dirty="0">
                <a:solidFill>
                  <a:schemeClr val="tx2">
                    <a:lumMod val="40000"/>
                    <a:lumOff val="60000"/>
                  </a:schemeClr>
                </a:solidFill>
              </a:rPr>
              <a:t>ÁTOMO</a:t>
            </a:r>
          </a:p>
        </p:txBody>
      </p:sp>
    </p:spTree>
    <p:extLst>
      <p:ext uri="{BB962C8B-B14F-4D97-AF65-F5344CB8AC3E}">
        <p14:creationId xmlns:p14="http://schemas.microsoft.com/office/powerpoint/2010/main" val="1266564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m para átomo">
            <a:extLst>
              <a:ext uri="{FF2B5EF4-FFF2-40B4-BE49-F238E27FC236}">
                <a16:creationId xmlns:a16="http://schemas.microsoft.com/office/drawing/2014/main" id="{11132EEB-A467-47FD-B071-8D5F7929CD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0" r="24377"/>
          <a:stretch/>
        </p:blipFill>
        <p:spPr bwMode="auto">
          <a:xfrm>
            <a:off x="0" y="8280"/>
            <a:ext cx="6318851" cy="68497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1" name="Forma Livre: Forma 30">
            <a:extLst>
              <a:ext uri="{FF2B5EF4-FFF2-40B4-BE49-F238E27FC236}">
                <a16:creationId xmlns:a16="http://schemas.microsoft.com/office/drawing/2014/main" id="{62F27E8F-1FB0-4FEF-84A2-1FE6B49D7329}"/>
              </a:ext>
            </a:extLst>
          </p:cNvPr>
          <p:cNvSpPr/>
          <p:nvPr/>
        </p:nvSpPr>
        <p:spPr>
          <a:xfrm>
            <a:off x="2335695" y="795129"/>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30" name="Forma Livre: Forma 29">
            <a:extLst>
              <a:ext uri="{FF2B5EF4-FFF2-40B4-BE49-F238E27FC236}">
                <a16:creationId xmlns:a16="http://schemas.microsoft.com/office/drawing/2014/main" id="{F6C958FE-833B-4F0E-9E39-3CE1CA40A910}"/>
              </a:ext>
            </a:extLst>
          </p:cNvPr>
          <p:cNvSpPr/>
          <p:nvPr/>
        </p:nvSpPr>
        <p:spPr>
          <a:xfrm>
            <a:off x="740465" y="1457740"/>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9" name="Forma Livre: Forma 28">
            <a:extLst>
              <a:ext uri="{FF2B5EF4-FFF2-40B4-BE49-F238E27FC236}">
                <a16:creationId xmlns:a16="http://schemas.microsoft.com/office/drawing/2014/main" id="{929C6F00-D48F-46DD-9C14-10DCDE16C589}"/>
              </a:ext>
            </a:extLst>
          </p:cNvPr>
          <p:cNvSpPr/>
          <p:nvPr/>
        </p:nvSpPr>
        <p:spPr>
          <a:xfrm>
            <a:off x="3816626" y="1868555"/>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8" name="Forma Livre: Forma 27">
            <a:extLst>
              <a:ext uri="{FF2B5EF4-FFF2-40B4-BE49-F238E27FC236}">
                <a16:creationId xmlns:a16="http://schemas.microsoft.com/office/drawing/2014/main" id="{1DCAB31F-90EC-40CB-8C2C-F202415F8E16}"/>
              </a:ext>
            </a:extLst>
          </p:cNvPr>
          <p:cNvSpPr/>
          <p:nvPr/>
        </p:nvSpPr>
        <p:spPr>
          <a:xfrm>
            <a:off x="2278545" y="2211455"/>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7" name="Forma Livre: Forma 26">
            <a:extLst>
              <a:ext uri="{FF2B5EF4-FFF2-40B4-BE49-F238E27FC236}">
                <a16:creationId xmlns:a16="http://schemas.microsoft.com/office/drawing/2014/main" id="{E459FBDE-8F1A-471B-95DA-1295B4FC5C48}"/>
              </a:ext>
            </a:extLst>
          </p:cNvPr>
          <p:cNvSpPr/>
          <p:nvPr/>
        </p:nvSpPr>
        <p:spPr>
          <a:xfrm>
            <a:off x="559904" y="2941982"/>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6" name="Forma Livre: Forma 25">
            <a:extLst>
              <a:ext uri="{FF2B5EF4-FFF2-40B4-BE49-F238E27FC236}">
                <a16:creationId xmlns:a16="http://schemas.microsoft.com/office/drawing/2014/main" id="{3531184D-5587-4188-B174-A857524EEF03}"/>
              </a:ext>
            </a:extLst>
          </p:cNvPr>
          <p:cNvSpPr/>
          <p:nvPr/>
        </p:nvSpPr>
        <p:spPr>
          <a:xfrm>
            <a:off x="2698911" y="3382615"/>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5" name="Forma Livre: Forma 24">
            <a:extLst>
              <a:ext uri="{FF2B5EF4-FFF2-40B4-BE49-F238E27FC236}">
                <a16:creationId xmlns:a16="http://schemas.microsoft.com/office/drawing/2014/main" id="{6579C49B-B37B-476B-B113-48453D3E02E4}"/>
              </a:ext>
            </a:extLst>
          </p:cNvPr>
          <p:cNvSpPr/>
          <p:nvPr/>
        </p:nvSpPr>
        <p:spPr>
          <a:xfrm>
            <a:off x="4022036" y="4389778"/>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4" name="Forma Livre: Forma 23">
            <a:extLst>
              <a:ext uri="{FF2B5EF4-FFF2-40B4-BE49-F238E27FC236}">
                <a16:creationId xmlns:a16="http://schemas.microsoft.com/office/drawing/2014/main" id="{E798ACF9-CD72-4797-801E-2A8D0C18F536}"/>
              </a:ext>
            </a:extLst>
          </p:cNvPr>
          <p:cNvSpPr/>
          <p:nvPr/>
        </p:nvSpPr>
        <p:spPr>
          <a:xfrm>
            <a:off x="420756" y="4426225"/>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23" name="Forma Livre: Forma 22">
            <a:extLst>
              <a:ext uri="{FF2B5EF4-FFF2-40B4-BE49-F238E27FC236}">
                <a16:creationId xmlns:a16="http://schemas.microsoft.com/office/drawing/2014/main" id="{D17E2B9F-F267-4293-8B38-3BAC108F680A}"/>
              </a:ext>
            </a:extLst>
          </p:cNvPr>
          <p:cNvSpPr/>
          <p:nvPr/>
        </p:nvSpPr>
        <p:spPr>
          <a:xfrm>
            <a:off x="2221396" y="4578624"/>
            <a:ext cx="1480931" cy="974035"/>
          </a:xfrm>
          <a:custGeom>
            <a:avLst/>
            <a:gdLst>
              <a:gd name="connsiteX0" fmla="*/ 162342 w 1480931"/>
              <a:gd name="connsiteY0" fmla="*/ 0 h 974035"/>
              <a:gd name="connsiteX1" fmla="*/ 1318589 w 1480931"/>
              <a:gd name="connsiteY1" fmla="*/ 0 h 974035"/>
              <a:gd name="connsiteX2" fmla="*/ 1480931 w 1480931"/>
              <a:gd name="connsiteY2" fmla="*/ 162342 h 974035"/>
              <a:gd name="connsiteX3" fmla="*/ 1480931 w 1480931"/>
              <a:gd name="connsiteY3" fmla="*/ 811693 h 974035"/>
              <a:gd name="connsiteX4" fmla="*/ 1318589 w 1480931"/>
              <a:gd name="connsiteY4" fmla="*/ 974035 h 974035"/>
              <a:gd name="connsiteX5" fmla="*/ 162342 w 1480931"/>
              <a:gd name="connsiteY5" fmla="*/ 974035 h 974035"/>
              <a:gd name="connsiteX6" fmla="*/ 0 w 1480931"/>
              <a:gd name="connsiteY6" fmla="*/ 811693 h 974035"/>
              <a:gd name="connsiteX7" fmla="*/ 0 w 1480931"/>
              <a:gd name="connsiteY7" fmla="*/ 162342 h 974035"/>
              <a:gd name="connsiteX8" fmla="*/ 162342 w 1480931"/>
              <a:gd name="connsiteY8" fmla="*/ 0 h 9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931" h="974035">
                <a:moveTo>
                  <a:pt x="162342" y="0"/>
                </a:moveTo>
                <a:lnTo>
                  <a:pt x="1318589" y="0"/>
                </a:lnTo>
                <a:cubicBezTo>
                  <a:pt x="1408248" y="0"/>
                  <a:pt x="1480931" y="72683"/>
                  <a:pt x="1480931" y="162342"/>
                </a:cubicBezTo>
                <a:lnTo>
                  <a:pt x="1480931" y="811693"/>
                </a:lnTo>
                <a:cubicBezTo>
                  <a:pt x="1480931" y="901352"/>
                  <a:pt x="1408248" y="974035"/>
                  <a:pt x="1318589" y="974035"/>
                </a:cubicBezTo>
                <a:lnTo>
                  <a:pt x="162342" y="974035"/>
                </a:lnTo>
                <a:cubicBezTo>
                  <a:pt x="72683" y="974035"/>
                  <a:pt x="0" y="901352"/>
                  <a:pt x="0" y="811693"/>
                </a:cubicBezTo>
                <a:lnTo>
                  <a:pt x="0" y="162342"/>
                </a:lnTo>
                <a:cubicBezTo>
                  <a:pt x="0" y="72683"/>
                  <a:pt x="72683" y="0"/>
                  <a:pt x="162342" y="0"/>
                </a:cubicBezTo>
                <a:close/>
              </a:path>
            </a:pathLst>
          </a:cu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12" name="Retângulo 11">
            <a:extLst>
              <a:ext uri="{FF2B5EF4-FFF2-40B4-BE49-F238E27FC236}">
                <a16:creationId xmlns:a16="http://schemas.microsoft.com/office/drawing/2014/main" id="{E4916DB9-3C75-4FD0-86BF-BB62A55E6967}"/>
              </a:ext>
            </a:extLst>
          </p:cNvPr>
          <p:cNvSpPr/>
          <p:nvPr/>
        </p:nvSpPr>
        <p:spPr>
          <a:xfrm>
            <a:off x="6457998" y="101050"/>
            <a:ext cx="5563574" cy="369331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Um átomo individual (ou seu núcleo) é geralmente identificado especificando dois</a:t>
            </a:r>
          </a:p>
          <a:p>
            <a:r>
              <a:rPr lang="pt-BR" dirty="0">
                <a:latin typeface="Times New Roman" panose="02020603050405020304" pitchFamily="18" charset="0"/>
              </a:rPr>
              <a:t>números inteiros: o número atômico Z e o número de massa A.</a:t>
            </a:r>
          </a:p>
          <a:p>
            <a:r>
              <a:rPr lang="pt-BR" dirty="0">
                <a:latin typeface="Times New Roman" panose="02020603050405020304" pitchFamily="18" charset="0"/>
              </a:rPr>
              <a:t>O </a:t>
            </a:r>
            <a:r>
              <a:rPr lang="pt-BR" i="1" dirty="0">
                <a:latin typeface="Times New Roman" panose="02020603050405020304" pitchFamily="18" charset="0"/>
              </a:rPr>
              <a:t>número atômico </a:t>
            </a:r>
            <a:r>
              <a:rPr lang="pt-BR" dirty="0">
                <a:latin typeface="Times New Roman" panose="02020603050405020304" pitchFamily="18" charset="0"/>
              </a:rPr>
              <a:t>Z é o número de prótons no núcleo.</a:t>
            </a:r>
          </a:p>
          <a:p>
            <a:r>
              <a:rPr lang="pt-BR" dirty="0">
                <a:latin typeface="Times New Roman" panose="02020603050405020304" pitchFamily="18" charset="0"/>
              </a:rPr>
              <a:t>O </a:t>
            </a:r>
            <a:r>
              <a:rPr lang="pt-BR" i="1" dirty="0">
                <a:latin typeface="Times New Roman" panose="02020603050405020304" pitchFamily="18" charset="0"/>
              </a:rPr>
              <a:t>número de massa A </a:t>
            </a:r>
            <a:r>
              <a:rPr lang="pt-BR" dirty="0">
                <a:latin typeface="Times New Roman" panose="02020603050405020304" pitchFamily="18" charset="0"/>
              </a:rPr>
              <a:t>é o número total de </a:t>
            </a:r>
            <a:r>
              <a:rPr lang="pt-BR" dirty="0" err="1">
                <a:latin typeface="Times New Roman" panose="02020603050405020304" pitchFamily="18" charset="0"/>
              </a:rPr>
              <a:t>núcleons</a:t>
            </a:r>
            <a:r>
              <a:rPr lang="pt-BR" dirty="0">
                <a:latin typeface="Times New Roman" panose="02020603050405020304" pitchFamily="18" charset="0"/>
              </a:rPr>
              <a:t> (prótons mais nêutrons) no núcleo.</a:t>
            </a:r>
          </a:p>
          <a:p>
            <a:r>
              <a:rPr lang="pt-BR" dirty="0">
                <a:latin typeface="Times New Roman" panose="02020603050405020304" pitchFamily="18" charset="0"/>
              </a:rPr>
              <a:t>Pode-se ver destas definições que o número de nêutrons no núcleo é igual a </a:t>
            </a:r>
            <a:r>
              <a:rPr lang="pt-BR" i="1" dirty="0" err="1">
                <a:latin typeface="Times New Roman" panose="02020603050405020304" pitchFamily="18" charset="0"/>
              </a:rPr>
              <a:t>A</a:t>
            </a:r>
            <a:r>
              <a:rPr lang="pt-BR" i="1" dirty="0">
                <a:latin typeface="Times New Roman" panose="02020603050405020304" pitchFamily="18" charset="0"/>
              </a:rPr>
              <a:t> </a:t>
            </a:r>
            <a:r>
              <a:rPr lang="pt-BR" dirty="0">
                <a:latin typeface="Times New Roman" panose="02020603050405020304" pitchFamily="18" charset="0"/>
              </a:rPr>
              <a:t>- Z.</a:t>
            </a:r>
          </a:p>
          <a:p>
            <a:r>
              <a:rPr lang="pt-BR" dirty="0">
                <a:latin typeface="Times New Roman" panose="02020603050405020304" pitchFamily="18" charset="0"/>
              </a:rPr>
              <a:t>Um átomo específico é identificado pelo símbolo do elemento com número atômico Z</a:t>
            </a:r>
          </a:p>
          <a:p>
            <a:r>
              <a:rPr lang="pt-BR" dirty="0">
                <a:latin typeface="Times New Roman" panose="02020603050405020304" pitchFamily="18" charset="0"/>
              </a:rPr>
              <a:t>como um índice inferior e o número de massa como um índice superior. Assim,</a:t>
            </a:r>
            <a:endParaRPr lang="pt-BR" dirty="0"/>
          </a:p>
        </p:txBody>
      </p:sp>
      <p:pic>
        <p:nvPicPr>
          <p:cNvPr id="1026" name="Picture 2" descr="Resultado de imagem para representação do átomo a z&quot;">
            <a:extLst>
              <a:ext uri="{FF2B5EF4-FFF2-40B4-BE49-F238E27FC236}">
                <a16:creationId xmlns:a16="http://schemas.microsoft.com/office/drawing/2014/main" id="{A9EBC247-0521-4933-BE62-53183CFEE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17" b="8009"/>
          <a:stretch/>
        </p:blipFill>
        <p:spPr bwMode="auto">
          <a:xfrm>
            <a:off x="6457998" y="3919008"/>
            <a:ext cx="5563574" cy="272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570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esultado de imagem para isótopos&quot;">
            <a:extLst>
              <a:ext uri="{FF2B5EF4-FFF2-40B4-BE49-F238E27FC236}">
                <a16:creationId xmlns:a16="http://schemas.microsoft.com/office/drawing/2014/main" id="{E2F8E9A7-2C1C-4933-8089-5595758F1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524193"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FD89ECD-DEEE-47BD-B95C-ADFB00A8C2F2}"/>
              </a:ext>
            </a:extLst>
          </p:cNvPr>
          <p:cNvSpPr/>
          <p:nvPr/>
        </p:nvSpPr>
        <p:spPr>
          <a:xfrm>
            <a:off x="5681238" y="350402"/>
            <a:ext cx="1685911"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ISÓTOPOS</a:t>
            </a:r>
            <a:endParaRPr lang="pt-BR" sz="2400" b="1" dirty="0"/>
          </a:p>
        </p:txBody>
      </p:sp>
      <p:sp>
        <p:nvSpPr>
          <p:cNvPr id="3" name="Retângulo 2">
            <a:extLst>
              <a:ext uri="{FF2B5EF4-FFF2-40B4-BE49-F238E27FC236}">
                <a16:creationId xmlns:a16="http://schemas.microsoft.com/office/drawing/2014/main" id="{15E3213E-5FE4-46A0-A76C-20C685E82558}"/>
              </a:ext>
            </a:extLst>
          </p:cNvPr>
          <p:cNvSpPr/>
          <p:nvPr/>
        </p:nvSpPr>
        <p:spPr>
          <a:xfrm>
            <a:off x="2262911" y="1138451"/>
            <a:ext cx="8522563"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Átomos de um dado elemento que apresentam diferentes números de massa e, portanto,</a:t>
            </a:r>
          </a:p>
          <a:p>
            <a:r>
              <a:rPr lang="pt-BR" dirty="0">
                <a:latin typeface="Times New Roman" panose="02020603050405020304" pitchFamily="18" charset="0"/>
              </a:rPr>
              <a:t>massas e número de nêutrons diferentes em seu núcleo.</a:t>
            </a:r>
          </a:p>
        </p:txBody>
      </p:sp>
      <p:pic>
        <p:nvPicPr>
          <p:cNvPr id="2050" name="Picture 2" descr="Resultado de imagem para isótopos&quot;">
            <a:extLst>
              <a:ext uri="{FF2B5EF4-FFF2-40B4-BE49-F238E27FC236}">
                <a16:creationId xmlns:a16="http://schemas.microsoft.com/office/drawing/2014/main" id="{C1B26CDF-E74E-42A7-BC4A-02B2718E2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887" y="2019872"/>
            <a:ext cx="3519989" cy="17577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isótopos oxigenio&quot;">
            <a:extLst>
              <a:ext uri="{FF2B5EF4-FFF2-40B4-BE49-F238E27FC236}">
                <a16:creationId xmlns:a16="http://schemas.microsoft.com/office/drawing/2014/main" id="{38C9FEF6-F0E2-426F-9667-068359F2F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846" y="4355332"/>
            <a:ext cx="2587071" cy="22585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isótopos carbono&quot;">
            <a:extLst>
              <a:ext uri="{FF2B5EF4-FFF2-40B4-BE49-F238E27FC236}">
                <a16:creationId xmlns:a16="http://schemas.microsoft.com/office/drawing/2014/main" id="{B1DA2185-B7D8-4D41-897B-AEDDB8EB10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1" t="18360" r="5599" b="8914"/>
          <a:stretch/>
        </p:blipFill>
        <p:spPr bwMode="auto">
          <a:xfrm>
            <a:off x="9272350" y="3777619"/>
            <a:ext cx="2806660" cy="283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1+#ppt_w/2"/>
                                          </p:val>
                                        </p:tav>
                                        <p:tav tm="100000">
                                          <p:val>
                                            <p:strVal val="#ppt_x"/>
                                          </p:val>
                                        </p:tav>
                                      </p:tavLst>
                                    </p:anim>
                                    <p:anim calcmode="lin" valueType="num">
                                      <p:cBhvr additive="base">
                                        <p:cTn id="24"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C9AF3A9-183A-46C3-918D-26F4981469F9}"/>
              </a:ext>
            </a:extLst>
          </p:cNvPr>
          <p:cNvSpPr txBox="1"/>
          <p:nvPr/>
        </p:nvSpPr>
        <p:spPr>
          <a:xfrm>
            <a:off x="6102079" y="4150738"/>
            <a:ext cx="3652335" cy="132343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Analisou mais de 2000 compostos químicos, estabelecendo pesos atômicos e as bases da estequiometria.</a:t>
            </a:r>
          </a:p>
        </p:txBody>
      </p:sp>
      <p:sp>
        <p:nvSpPr>
          <p:cNvPr id="3" name="CaixaDeTexto 2">
            <a:extLst>
              <a:ext uri="{FF2B5EF4-FFF2-40B4-BE49-F238E27FC236}">
                <a16:creationId xmlns:a16="http://schemas.microsoft.com/office/drawing/2014/main" id="{2266BB51-2256-4166-9CD5-D29A6EC44A0C}"/>
              </a:ext>
            </a:extLst>
          </p:cNvPr>
          <p:cNvSpPr txBox="1"/>
          <p:nvPr/>
        </p:nvSpPr>
        <p:spPr>
          <a:xfrm>
            <a:off x="5538185" y="1582834"/>
            <a:ext cx="6177999" cy="193899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Químico, Professor de farmácia e medicina. Considerado um dos fundadores da Química moderna, descobriu os elementos cério (</a:t>
            </a:r>
            <a:r>
              <a:rPr lang="pt-BR" sz="2000" dirty="0" err="1"/>
              <a:t>Ce</a:t>
            </a:r>
            <a:r>
              <a:rPr lang="pt-BR" sz="2000" dirty="0"/>
              <a:t>), selênio (Se) e o tório (</a:t>
            </a:r>
            <a:r>
              <a:rPr lang="pt-BR" sz="2000" dirty="0" err="1"/>
              <a:t>Th</a:t>
            </a:r>
            <a:r>
              <a:rPr lang="pt-BR" sz="2000" dirty="0"/>
              <a:t>), além de isolar inúmeros outros elementos, como o silício. Destacou-se como químico orgânico, trazendo um noção inicial sobre isomeria, oxidação </a:t>
            </a:r>
            <a:r>
              <a:rPr lang="pt-BR" sz="2000" dirty="0" err="1"/>
              <a:t>radicalar</a:t>
            </a:r>
            <a:r>
              <a:rPr lang="pt-BR" sz="2000" dirty="0"/>
              <a:t> e ação catalítica. </a:t>
            </a:r>
          </a:p>
        </p:txBody>
      </p:sp>
      <p:pic>
        <p:nvPicPr>
          <p:cNvPr id="4" name="Imagem 3">
            <a:extLst>
              <a:ext uri="{FF2B5EF4-FFF2-40B4-BE49-F238E27FC236}">
                <a16:creationId xmlns:a16="http://schemas.microsoft.com/office/drawing/2014/main" id="{40C7CF06-04D2-4143-A936-6B197B343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3216" y="4305670"/>
            <a:ext cx="1754450" cy="2339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a:extLst>
              <a:ext uri="{FF2B5EF4-FFF2-40B4-BE49-F238E27FC236}">
                <a16:creationId xmlns:a16="http://schemas.microsoft.com/office/drawing/2014/main" id="{C6E874FF-AB00-4E5D-80D9-8C2AE06654B9}"/>
              </a:ext>
            </a:extLst>
          </p:cNvPr>
          <p:cNvSpPr txBox="1"/>
          <p:nvPr/>
        </p:nvSpPr>
        <p:spPr>
          <a:xfrm>
            <a:off x="7672592" y="5890703"/>
            <a:ext cx="2530624" cy="646331"/>
          </a:xfrm>
          <a:prstGeom prst="rect">
            <a:avLst/>
          </a:prstGeom>
          <a:noFill/>
        </p:spPr>
        <p:txBody>
          <a:bodyPr wrap="square" rtlCol="0">
            <a:spAutoFit/>
          </a:bodyPr>
          <a:lstStyle/>
          <a:p>
            <a:pPr algn="ctr"/>
            <a:r>
              <a:rPr lang="pt-BR" b="1" dirty="0" err="1"/>
              <a:t>Jöns</a:t>
            </a:r>
            <a:r>
              <a:rPr lang="pt-BR" b="1" dirty="0"/>
              <a:t> Jacob </a:t>
            </a:r>
            <a:r>
              <a:rPr lang="pt-BR" b="1" dirty="0" err="1"/>
              <a:t>Berzelius</a:t>
            </a:r>
            <a:r>
              <a:rPr lang="pt-BR" b="1" dirty="0"/>
              <a:t> (1779-1848)</a:t>
            </a:r>
          </a:p>
        </p:txBody>
      </p:sp>
      <p:pic>
        <p:nvPicPr>
          <p:cNvPr id="6" name="Picture 12" descr="Resultado de imagem para isótopos">
            <a:extLst>
              <a:ext uri="{FF2B5EF4-FFF2-40B4-BE49-F238E27FC236}">
                <a16:creationId xmlns:a16="http://schemas.microsoft.com/office/drawing/2014/main" id="{CFDC1A2A-C214-4C55-A95B-7AD173478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7623"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D244315-26A8-42DB-BE35-858000E23039}"/>
              </a:ext>
            </a:extLst>
          </p:cNvPr>
          <p:cNvSpPr/>
          <p:nvPr/>
        </p:nvSpPr>
        <p:spPr>
          <a:xfrm>
            <a:off x="7115167" y="320966"/>
            <a:ext cx="3024033"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MASSAS ATÔMICAS</a:t>
            </a:r>
            <a:endParaRPr lang="pt-BR" sz="2400" b="1" dirty="0"/>
          </a:p>
        </p:txBody>
      </p:sp>
    </p:spTree>
    <p:extLst>
      <p:ext uri="{BB962C8B-B14F-4D97-AF65-F5344CB8AC3E}">
        <p14:creationId xmlns:p14="http://schemas.microsoft.com/office/powerpoint/2010/main" val="35157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Resultado de imagem para isótopos">
            <a:extLst>
              <a:ext uri="{FF2B5EF4-FFF2-40B4-BE49-F238E27FC236}">
                <a16:creationId xmlns:a16="http://schemas.microsoft.com/office/drawing/2014/main" id="{7EE1F1F5-94CA-43C9-8918-DB207BD69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97623"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F1789C93-15DE-480A-AC9E-EC4F6FBF28D8}"/>
              </a:ext>
            </a:extLst>
          </p:cNvPr>
          <p:cNvSpPr/>
          <p:nvPr/>
        </p:nvSpPr>
        <p:spPr>
          <a:xfrm>
            <a:off x="7088734" y="243724"/>
            <a:ext cx="3024033"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MASSAS ATÔMICAS</a:t>
            </a:r>
            <a:endParaRPr lang="pt-BR" sz="2400" b="1" dirty="0"/>
          </a:p>
        </p:txBody>
      </p:sp>
      <p:sp>
        <p:nvSpPr>
          <p:cNvPr id="3" name="Retângulo 2">
            <a:extLst>
              <a:ext uri="{FF2B5EF4-FFF2-40B4-BE49-F238E27FC236}">
                <a16:creationId xmlns:a16="http://schemas.microsoft.com/office/drawing/2014/main" id="{C58F066D-0774-428C-95E4-518E967BE5A8}"/>
              </a:ext>
            </a:extLst>
          </p:cNvPr>
          <p:cNvSpPr/>
          <p:nvPr/>
        </p:nvSpPr>
        <p:spPr>
          <a:xfrm>
            <a:off x="5521911" y="1032986"/>
            <a:ext cx="646886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massas atômicas são normalmente expressas em unidades de massa atômica (u). Uma unidade de massa atômica (1 u) é definida como sendo exatamente um doze avos da massa de um átomo de </a:t>
            </a:r>
            <a:r>
              <a:rPr lang="pt-BR" sz="800" dirty="0">
                <a:latin typeface="Times New Roman" panose="02020603050405020304" pitchFamily="18" charset="0"/>
              </a:rPr>
              <a:t>12</a:t>
            </a:r>
            <a:r>
              <a:rPr lang="pt-BR" dirty="0">
                <a:latin typeface="Times New Roman" panose="02020603050405020304" pitchFamily="18" charset="0"/>
              </a:rPr>
              <a:t>C</a:t>
            </a:r>
            <a:r>
              <a:rPr lang="pt-BR" sz="800" dirty="0">
                <a:latin typeface="Times New Roman" panose="02020603050405020304" pitchFamily="18" charset="0"/>
              </a:rPr>
              <a:t>6</a:t>
            </a:r>
            <a:r>
              <a:rPr lang="pt-BR" dirty="0">
                <a:latin typeface="Times New Roman" panose="02020603050405020304" pitchFamily="18" charset="0"/>
              </a:rPr>
              <a:t>, o mais comum isótopo de carbono.</a:t>
            </a:r>
            <a:endParaRPr lang="pt-BR" dirty="0"/>
          </a:p>
        </p:txBody>
      </p:sp>
      <p:pic>
        <p:nvPicPr>
          <p:cNvPr id="3078" name="Picture 6" descr="Resultado de imagem para massa atomica&quot;">
            <a:extLst>
              <a:ext uri="{FF2B5EF4-FFF2-40B4-BE49-F238E27FC236}">
                <a16:creationId xmlns:a16="http://schemas.microsoft.com/office/drawing/2014/main" id="{C9477562-9561-4527-AF73-65AE5B216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988" y="2697196"/>
            <a:ext cx="3716785" cy="27649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m para massa atomica&quot;">
            <a:extLst>
              <a:ext uri="{FF2B5EF4-FFF2-40B4-BE49-F238E27FC236}">
                <a16:creationId xmlns:a16="http://schemas.microsoft.com/office/drawing/2014/main" id="{0F356005-94BD-4195-99B3-A57E6C8A0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951" y="5165939"/>
            <a:ext cx="297180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m para massa atomica">
            <a:extLst>
              <a:ext uri="{FF2B5EF4-FFF2-40B4-BE49-F238E27FC236}">
                <a16:creationId xmlns:a16="http://schemas.microsoft.com/office/drawing/2014/main" id="{91A943EB-F36F-4122-84F3-C40265AA5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2810" y="2697195"/>
            <a:ext cx="2844708" cy="191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2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 calcmode="lin" valueType="num">
                                      <p:cBhvr additive="base">
                                        <p:cTn id="14" dur="500" fill="hold"/>
                                        <p:tgtEl>
                                          <p:spTgt spid="3078"/>
                                        </p:tgtEl>
                                        <p:attrNameLst>
                                          <p:attrName>ppt_x</p:attrName>
                                        </p:attrNameLst>
                                      </p:cBhvr>
                                      <p:tavLst>
                                        <p:tav tm="0">
                                          <p:val>
                                            <p:strVal val="#ppt_x"/>
                                          </p:val>
                                        </p:tav>
                                        <p:tav tm="100000">
                                          <p:val>
                                            <p:strVal val="#ppt_x"/>
                                          </p:val>
                                        </p:tav>
                                      </p:tavLst>
                                    </p:anim>
                                    <p:anim calcmode="lin" valueType="num">
                                      <p:cBhvr additive="base">
                                        <p:cTn id="15"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082"/>
                                        </p:tgtEl>
                                        <p:attrNameLst>
                                          <p:attrName>style.visibility</p:attrName>
                                        </p:attrNameLst>
                                      </p:cBhvr>
                                      <p:to>
                                        <p:strVal val="visible"/>
                                      </p:to>
                                    </p:set>
                                    <p:anim calcmode="lin" valueType="num">
                                      <p:cBhvr additive="base">
                                        <p:cTn id="20" dur="500" fill="hold"/>
                                        <p:tgtEl>
                                          <p:spTgt spid="3082"/>
                                        </p:tgtEl>
                                        <p:attrNameLst>
                                          <p:attrName>ppt_x</p:attrName>
                                        </p:attrNameLst>
                                      </p:cBhvr>
                                      <p:tavLst>
                                        <p:tav tm="0">
                                          <p:val>
                                            <p:strVal val="0-#ppt_w/2"/>
                                          </p:val>
                                        </p:tav>
                                        <p:tav tm="100000">
                                          <p:val>
                                            <p:strVal val="#ppt_x"/>
                                          </p:val>
                                        </p:tav>
                                      </p:tavLst>
                                    </p:anim>
                                    <p:anim calcmode="lin" valueType="num">
                                      <p:cBhvr additive="base">
                                        <p:cTn id="21" dur="500" fill="hold"/>
                                        <p:tgtEl>
                                          <p:spTgt spid="308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additive="base">
                                        <p:cTn id="26" dur="500" fill="hold"/>
                                        <p:tgtEl>
                                          <p:spTgt spid="3080"/>
                                        </p:tgtEl>
                                        <p:attrNameLst>
                                          <p:attrName>ppt_x</p:attrName>
                                        </p:attrNameLst>
                                      </p:cBhvr>
                                      <p:tavLst>
                                        <p:tav tm="0">
                                          <p:val>
                                            <p:strVal val="#ppt_x"/>
                                          </p:val>
                                        </p:tav>
                                        <p:tav tm="100000">
                                          <p:val>
                                            <p:strVal val="#ppt_x"/>
                                          </p:val>
                                        </p:tav>
                                      </p:tavLst>
                                    </p:anim>
                                    <p:anim calcmode="lin" valueType="num">
                                      <p:cBhvr additive="base">
                                        <p:cTn id="27"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Resultado de imagem para isótopos&quot;">
            <a:extLst>
              <a:ext uri="{FF2B5EF4-FFF2-40B4-BE49-F238E27FC236}">
                <a16:creationId xmlns:a16="http://schemas.microsoft.com/office/drawing/2014/main" id="{97742F94-8F59-4B67-A3EF-E6E8E24AD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49"/>
          <a:stretch/>
        </p:blipFill>
        <p:spPr bwMode="auto">
          <a:xfrm>
            <a:off x="0" y="-28046"/>
            <a:ext cx="12192000" cy="41295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F5F1C65-D738-4D82-97F6-825F039F0056}"/>
              </a:ext>
            </a:extLst>
          </p:cNvPr>
          <p:cNvSpPr/>
          <p:nvPr/>
        </p:nvSpPr>
        <p:spPr>
          <a:xfrm>
            <a:off x="4133443" y="140677"/>
            <a:ext cx="3925113"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ABUNDÂNCIA ISOTÓPICA</a:t>
            </a:r>
            <a:endParaRPr lang="pt-BR" sz="2400" b="1" dirty="0"/>
          </a:p>
        </p:txBody>
      </p:sp>
      <p:sp>
        <p:nvSpPr>
          <p:cNvPr id="3" name="Retângulo 2">
            <a:extLst>
              <a:ext uri="{FF2B5EF4-FFF2-40B4-BE49-F238E27FC236}">
                <a16:creationId xmlns:a16="http://schemas.microsoft.com/office/drawing/2014/main" id="{12373E24-E4DE-44A0-B484-C6F22F2688B1}"/>
              </a:ext>
            </a:extLst>
          </p:cNvPr>
          <p:cNvSpPr/>
          <p:nvPr/>
        </p:nvSpPr>
        <p:spPr>
          <a:xfrm>
            <a:off x="1683797" y="896970"/>
            <a:ext cx="987196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maioria dos elementos é encontrada como uma mistura de isótopos. O boro, por exemplo, ocorre na natureza como uma mistura de 19,9% de átomos de </a:t>
            </a:r>
            <a:r>
              <a:rPr lang="pt-BR" sz="800" dirty="0">
                <a:latin typeface="Times New Roman" panose="02020603050405020304" pitchFamily="18" charset="0"/>
              </a:rPr>
              <a:t>10</a:t>
            </a:r>
            <a:r>
              <a:rPr lang="pt-BR" dirty="0">
                <a:latin typeface="Times New Roman" panose="02020603050405020304" pitchFamily="18" charset="0"/>
              </a:rPr>
              <a:t>B</a:t>
            </a:r>
            <a:r>
              <a:rPr lang="pt-BR" sz="800" dirty="0">
                <a:latin typeface="Times New Roman" panose="02020603050405020304" pitchFamily="18" charset="0"/>
              </a:rPr>
              <a:t>5 </a:t>
            </a:r>
            <a:r>
              <a:rPr lang="pt-BR" dirty="0">
                <a:latin typeface="Times New Roman" panose="02020603050405020304" pitchFamily="18" charset="0"/>
              </a:rPr>
              <a:t>e 80,1% de átomos de </a:t>
            </a:r>
            <a:r>
              <a:rPr lang="pt-BR" sz="800" dirty="0">
                <a:latin typeface="Times New Roman" panose="02020603050405020304" pitchFamily="18" charset="0"/>
              </a:rPr>
              <a:t>11</a:t>
            </a:r>
            <a:r>
              <a:rPr lang="pt-BR" dirty="0">
                <a:latin typeface="Times New Roman" panose="02020603050405020304" pitchFamily="18" charset="0"/>
              </a:rPr>
              <a:t>B</a:t>
            </a:r>
            <a:r>
              <a:rPr lang="pt-BR" sz="800" dirty="0">
                <a:latin typeface="Times New Roman" panose="02020603050405020304" pitchFamily="18" charset="0"/>
              </a:rPr>
              <a:t>5</a:t>
            </a:r>
            <a:r>
              <a:rPr lang="pt-BR" dirty="0">
                <a:latin typeface="Times New Roman" panose="02020603050405020304" pitchFamily="18" charset="0"/>
              </a:rPr>
              <a:t>.</a:t>
            </a:r>
            <a:endParaRPr lang="pt-BR" dirty="0"/>
          </a:p>
        </p:txBody>
      </p:sp>
      <p:sp>
        <p:nvSpPr>
          <p:cNvPr id="4" name="Retângulo 3">
            <a:extLst>
              <a:ext uri="{FF2B5EF4-FFF2-40B4-BE49-F238E27FC236}">
                <a16:creationId xmlns:a16="http://schemas.microsoft.com/office/drawing/2014/main" id="{11ACBFF9-A855-4753-A105-1A48A94AE769}"/>
              </a:ext>
            </a:extLst>
          </p:cNvPr>
          <p:cNvSpPr/>
          <p:nvPr/>
        </p:nvSpPr>
        <p:spPr>
          <a:xfrm>
            <a:off x="1683797" y="1713552"/>
            <a:ext cx="9871968"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massas e abundâncias isotópicas são atualmente determinadas por meia de uma</a:t>
            </a:r>
          </a:p>
          <a:p>
            <a:r>
              <a:rPr lang="pt-BR" dirty="0">
                <a:latin typeface="Times New Roman" panose="02020603050405020304" pitchFamily="18" charset="0"/>
              </a:rPr>
              <a:t>técnica denominada </a:t>
            </a:r>
            <a:r>
              <a:rPr lang="pt-BR" i="1" dirty="0">
                <a:latin typeface="Times New Roman" panose="02020603050405020304" pitchFamily="18" charset="0"/>
              </a:rPr>
              <a:t>espectrometria de massas.</a:t>
            </a:r>
            <a:endParaRPr lang="pt-BR" dirty="0"/>
          </a:p>
        </p:txBody>
      </p:sp>
      <p:sp>
        <p:nvSpPr>
          <p:cNvPr id="5" name="Retângulo 4">
            <a:extLst>
              <a:ext uri="{FF2B5EF4-FFF2-40B4-BE49-F238E27FC236}">
                <a16:creationId xmlns:a16="http://schemas.microsoft.com/office/drawing/2014/main" id="{FBDA3178-8A65-42BD-9661-D666F41B63DE}"/>
              </a:ext>
            </a:extLst>
          </p:cNvPr>
          <p:cNvSpPr/>
          <p:nvPr/>
        </p:nvSpPr>
        <p:spPr>
          <a:xfrm>
            <a:off x="1683797" y="2538197"/>
            <a:ext cx="9871969"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os átomos são primeiramente transformados em íons positivos, </a:t>
            </a:r>
            <a:r>
              <a:rPr lang="pt-BR" i="1" dirty="0">
                <a:latin typeface="Times New Roman" panose="02020603050405020304" pitchFamily="18" charset="0"/>
              </a:rPr>
              <a:t>ionizados </a:t>
            </a:r>
            <a:r>
              <a:rPr lang="pt-BR" dirty="0">
                <a:latin typeface="Times New Roman" panose="02020603050405020304" pitchFamily="18" charset="0"/>
              </a:rPr>
              <a:t>por meia de um bombardeio por elétrons de alta energia. Estes elétrons removem alguns dos elétrons na região </a:t>
            </a:r>
            <a:r>
              <a:rPr lang="pt-BR" dirty="0" err="1">
                <a:latin typeface="Times New Roman" panose="02020603050405020304" pitchFamily="18" charset="0"/>
              </a:rPr>
              <a:t>extranuclear</a:t>
            </a:r>
            <a:r>
              <a:rPr lang="pt-BR" dirty="0">
                <a:latin typeface="Times New Roman" panose="02020603050405020304" pitchFamily="18" charset="0"/>
              </a:rPr>
              <a:t> dos átomos, e os íons positivos resultantes são acelerados por um campo elétrico.</a:t>
            </a:r>
            <a:endParaRPr lang="pt-BR" dirty="0"/>
          </a:p>
        </p:txBody>
      </p:sp>
      <p:pic>
        <p:nvPicPr>
          <p:cNvPr id="4100" name="Picture 4" descr="Resultado de imagem para espectrometro de massa">
            <a:extLst>
              <a:ext uri="{FF2B5EF4-FFF2-40B4-BE49-F238E27FC236}">
                <a16:creationId xmlns:a16="http://schemas.microsoft.com/office/drawing/2014/main" id="{B0004F74-9997-47B6-9EF9-7CD7278FE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04" y="4232253"/>
            <a:ext cx="2447186" cy="26660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m para espectrometro de massa&quot;">
            <a:extLst>
              <a:ext uri="{FF2B5EF4-FFF2-40B4-BE49-F238E27FC236}">
                <a16:creationId xmlns:a16="http://schemas.microsoft.com/office/drawing/2014/main" id="{383494A2-6E90-4B64-9725-C32A2D146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093"/>
          <a:stretch/>
        </p:blipFill>
        <p:spPr bwMode="auto">
          <a:xfrm>
            <a:off x="4133443" y="4232254"/>
            <a:ext cx="5672739" cy="2625746"/>
          </a:xfrm>
          <a:prstGeom prst="rect">
            <a:avLst/>
          </a:prstGeom>
          <a:noFill/>
          <a:extLst>
            <a:ext uri="{909E8E84-426E-40DD-AFC4-6F175D3DCCD1}">
              <a14:hiddenFill xmlns:a14="http://schemas.microsoft.com/office/drawing/2010/main">
                <a:solidFill>
                  <a:srgbClr val="FFFFFF"/>
                </a:solidFill>
              </a14:hiddenFill>
            </a:ext>
          </a:extLst>
        </p:spPr>
      </p:pic>
      <p:sp>
        <p:nvSpPr>
          <p:cNvPr id="6" name="Seta: para a Direita 5">
            <a:extLst>
              <a:ext uri="{FF2B5EF4-FFF2-40B4-BE49-F238E27FC236}">
                <a16:creationId xmlns:a16="http://schemas.microsoft.com/office/drawing/2014/main" id="{5B82DAED-E3BA-4E0D-8330-CC8326D507C8}"/>
              </a:ext>
            </a:extLst>
          </p:cNvPr>
          <p:cNvSpPr/>
          <p:nvPr/>
        </p:nvSpPr>
        <p:spPr>
          <a:xfrm>
            <a:off x="2907390" y="5646198"/>
            <a:ext cx="1226053" cy="196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 name="Conector de Seta Reta 7">
            <a:extLst>
              <a:ext uri="{FF2B5EF4-FFF2-40B4-BE49-F238E27FC236}">
                <a16:creationId xmlns:a16="http://schemas.microsoft.com/office/drawing/2014/main" id="{6D1EDD60-0E9A-4696-B201-2A8ACA317365}"/>
              </a:ext>
            </a:extLst>
          </p:cNvPr>
          <p:cNvCxnSpPr/>
          <p:nvPr/>
        </p:nvCxnSpPr>
        <p:spPr>
          <a:xfrm flipV="1">
            <a:off x="7031115" y="5095783"/>
            <a:ext cx="3346881" cy="74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tângulo 8">
            <a:extLst>
              <a:ext uri="{FF2B5EF4-FFF2-40B4-BE49-F238E27FC236}">
                <a16:creationId xmlns:a16="http://schemas.microsoft.com/office/drawing/2014/main" id="{3A1DA630-5A49-41E3-832E-1C2F6EFF6079}"/>
              </a:ext>
            </a:extLst>
          </p:cNvPr>
          <p:cNvSpPr/>
          <p:nvPr/>
        </p:nvSpPr>
        <p:spPr>
          <a:xfrm>
            <a:off x="10502283" y="4456423"/>
            <a:ext cx="1526959" cy="168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mostra os picos produzidos</a:t>
            </a:r>
          </a:p>
          <a:p>
            <a:pPr algn="ctr"/>
            <a:r>
              <a:rPr lang="pt-BR" sz="1400" dirty="0"/>
              <a:t>pelas quantidades de isótopos de ocorrência natural do elemento analisado.</a:t>
            </a:r>
          </a:p>
          <a:p>
            <a:endParaRPr lang="pt-BR" sz="1200" dirty="0"/>
          </a:p>
        </p:txBody>
      </p:sp>
    </p:spTree>
    <p:extLst>
      <p:ext uri="{BB962C8B-B14F-4D97-AF65-F5344CB8AC3E}">
        <p14:creationId xmlns:p14="http://schemas.microsoft.com/office/powerpoint/2010/main" val="11048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additive="base">
                                        <p:cTn id="21" dur="500" fill="hold"/>
                                        <p:tgtEl>
                                          <p:spTgt spid="4100"/>
                                        </p:tgtEl>
                                        <p:attrNameLst>
                                          <p:attrName>ppt_x</p:attrName>
                                        </p:attrNameLst>
                                      </p:cBhvr>
                                      <p:tavLst>
                                        <p:tav tm="0">
                                          <p:val>
                                            <p:strVal val="#ppt_x"/>
                                          </p:val>
                                        </p:tav>
                                        <p:tav tm="100000">
                                          <p:val>
                                            <p:strVal val="#ppt_x"/>
                                          </p:val>
                                        </p:tav>
                                      </p:tavLst>
                                    </p:anim>
                                    <p:anim calcmode="lin" valueType="num">
                                      <p:cBhvr additive="base">
                                        <p:cTn id="2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 calcmode="lin" valueType="num">
                                      <p:cBhvr additive="base">
                                        <p:cTn id="31" dur="500" fill="hold"/>
                                        <p:tgtEl>
                                          <p:spTgt spid="4102"/>
                                        </p:tgtEl>
                                        <p:attrNameLst>
                                          <p:attrName>ppt_x</p:attrName>
                                        </p:attrNameLst>
                                      </p:cBhvr>
                                      <p:tavLst>
                                        <p:tav tm="0">
                                          <p:val>
                                            <p:strVal val="#ppt_x"/>
                                          </p:val>
                                        </p:tav>
                                        <p:tav tm="100000">
                                          <p:val>
                                            <p:strVal val="#ppt_x"/>
                                          </p:val>
                                        </p:tav>
                                      </p:tavLst>
                                    </p:anim>
                                    <p:anim calcmode="lin" valueType="num">
                                      <p:cBhvr additive="base">
                                        <p:cTn id="3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m para massa atomica&quot;">
            <a:extLst>
              <a:ext uri="{FF2B5EF4-FFF2-40B4-BE49-F238E27FC236}">
                <a16:creationId xmlns:a16="http://schemas.microsoft.com/office/drawing/2014/main" id="{9A8413E8-93E7-42CE-8C23-FA5E6AF09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43C46BB-B09C-4AB3-A7B7-084AA1DB7EB2}"/>
              </a:ext>
            </a:extLst>
          </p:cNvPr>
          <p:cNvSpPr/>
          <p:nvPr/>
        </p:nvSpPr>
        <p:spPr>
          <a:xfrm>
            <a:off x="2919745" y="403233"/>
            <a:ext cx="6352508"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 DETERMINAÇÃO DE MASSAS ATÔMICAS</a:t>
            </a:r>
            <a:endParaRPr lang="pt-BR" sz="2400" b="1" dirty="0"/>
          </a:p>
        </p:txBody>
      </p:sp>
      <p:sp>
        <p:nvSpPr>
          <p:cNvPr id="3" name="Retângulo 2">
            <a:extLst>
              <a:ext uri="{FF2B5EF4-FFF2-40B4-BE49-F238E27FC236}">
                <a16:creationId xmlns:a16="http://schemas.microsoft.com/office/drawing/2014/main" id="{974B7D62-D586-4245-8CA2-77B9511F2EF3}"/>
              </a:ext>
            </a:extLst>
          </p:cNvPr>
          <p:cNvSpPr/>
          <p:nvPr/>
        </p:nvSpPr>
        <p:spPr>
          <a:xfrm>
            <a:off x="1515122" y="1268131"/>
            <a:ext cx="9161755"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É calculada pele média das massas dos isótopos deste elemento. A média precisa ser </a:t>
            </a:r>
            <a:r>
              <a:rPr lang="pt-BR" i="1" dirty="0">
                <a:latin typeface="Times New Roman" panose="02020603050405020304" pitchFamily="18" charset="0"/>
              </a:rPr>
              <a:t>ponderada </a:t>
            </a:r>
            <a:r>
              <a:rPr lang="pt-BR" dirty="0">
                <a:latin typeface="Times New Roman" panose="02020603050405020304" pitchFamily="18" charset="0"/>
              </a:rPr>
              <a:t>para levar em conta a abundância relativa dos isótopos.</a:t>
            </a:r>
            <a:endParaRPr lang="pt-BR" dirty="0"/>
          </a:p>
        </p:txBody>
      </p:sp>
      <p:pic>
        <p:nvPicPr>
          <p:cNvPr id="5122" name="Picture 2" descr="Resultado de imagem para cálculo da massa atomica media ponderada&quot;">
            <a:extLst>
              <a:ext uri="{FF2B5EF4-FFF2-40B4-BE49-F238E27FC236}">
                <a16:creationId xmlns:a16="http://schemas.microsoft.com/office/drawing/2014/main" id="{AB6B4D69-1D68-4422-8DEE-5EF5AF02E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06" t="25768" r="17373" b="3760"/>
          <a:stretch/>
        </p:blipFill>
        <p:spPr bwMode="auto">
          <a:xfrm>
            <a:off x="6096001" y="2603346"/>
            <a:ext cx="6096000" cy="410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2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om, Elétron, Neutron, Energia Nuclear">
            <a:extLst>
              <a:ext uri="{FF2B5EF4-FFF2-40B4-BE49-F238E27FC236}">
                <a16:creationId xmlns:a16="http://schemas.microsoft.com/office/drawing/2014/main" id="{6BEAB5B4-B6EF-4C60-9FFA-D1E0FB391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24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6D5D7F6-30E8-4A35-9A40-CD41256AF188}"/>
              </a:ext>
            </a:extLst>
          </p:cNvPr>
          <p:cNvSpPr/>
          <p:nvPr/>
        </p:nvSpPr>
        <p:spPr>
          <a:xfrm>
            <a:off x="4206964" y="191503"/>
            <a:ext cx="3704091"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ELÉTRONS EM ÁTOMOS</a:t>
            </a:r>
            <a:endParaRPr lang="pt-BR" sz="2400" b="1" dirty="0"/>
          </a:p>
        </p:txBody>
      </p:sp>
      <p:sp>
        <p:nvSpPr>
          <p:cNvPr id="3" name="Retângulo 2">
            <a:extLst>
              <a:ext uri="{FF2B5EF4-FFF2-40B4-BE49-F238E27FC236}">
                <a16:creationId xmlns:a16="http://schemas.microsoft.com/office/drawing/2014/main" id="{7152063E-B64B-45DE-92DE-6B26D11D333C}"/>
              </a:ext>
            </a:extLst>
          </p:cNvPr>
          <p:cNvSpPr/>
          <p:nvPr/>
        </p:nvSpPr>
        <p:spPr>
          <a:xfrm>
            <a:off x="159799" y="825609"/>
            <a:ext cx="11798422"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Assim que o modelo atômico de Rutherford foi aceito, surgiu a perguntar: O que </a:t>
            </a:r>
            <a:r>
              <a:rPr lang="pt-BR" i="1" dirty="0">
                <a:latin typeface="Times New Roman" panose="02020603050405020304" pitchFamily="18" charset="0"/>
              </a:rPr>
              <a:t>fazem </a:t>
            </a:r>
            <a:r>
              <a:rPr lang="pt-BR" dirty="0">
                <a:latin typeface="Times New Roman" panose="02020603050405020304" pitchFamily="18" charset="0"/>
              </a:rPr>
              <a:t>os elétrons? Rutherford primeiramente sugeriu que o átomo tinha uma estrutura </a:t>
            </a:r>
            <a:r>
              <a:rPr lang="pt-BR" i="1" dirty="0">
                <a:latin typeface="Times New Roman" panose="02020603050405020304" pitchFamily="18" charset="0"/>
              </a:rPr>
              <a:t>planetária, </a:t>
            </a:r>
            <a:r>
              <a:rPr lang="pt-BR" dirty="0">
                <a:latin typeface="Times New Roman" panose="02020603050405020304" pitchFamily="18" charset="0"/>
              </a:rPr>
              <a:t>onde os elétrons se movem por um espaço vazio em órbitas fixas.</a:t>
            </a:r>
            <a:endParaRPr lang="pt-BR" dirty="0"/>
          </a:p>
        </p:txBody>
      </p:sp>
      <p:sp>
        <p:nvSpPr>
          <p:cNvPr id="4" name="Retângulo 3">
            <a:extLst>
              <a:ext uri="{FF2B5EF4-FFF2-40B4-BE49-F238E27FC236}">
                <a16:creationId xmlns:a16="http://schemas.microsoft.com/office/drawing/2014/main" id="{B2154BD5-49EE-4261-8321-D94494D3DF2D}"/>
              </a:ext>
            </a:extLst>
          </p:cNvPr>
          <p:cNvSpPr/>
          <p:nvPr/>
        </p:nvSpPr>
        <p:spPr>
          <a:xfrm>
            <a:off x="159799" y="1636591"/>
            <a:ext cx="1179842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 De acordo com a primeira lei Newton, objetos em movimento tendem a descrever uma trajetória em linha reta, mas um objeto descrevendo uma órbita requer que uma força atue neste para mantê-lo em contínua trajetória curva. Em função disso, existiam dúvidas acerca da estabilidade dos elétrons em órbita. Existem apenas duas possibilidades do estado de movimento do elétron: ou ele está (1) estacionário ou está (2) em movimento.</a:t>
            </a:r>
            <a:endParaRPr lang="pt-BR" dirty="0"/>
          </a:p>
        </p:txBody>
      </p:sp>
      <p:sp>
        <p:nvSpPr>
          <p:cNvPr id="5" name="Retângulo 4">
            <a:extLst>
              <a:ext uri="{FF2B5EF4-FFF2-40B4-BE49-F238E27FC236}">
                <a16:creationId xmlns:a16="http://schemas.microsoft.com/office/drawing/2014/main" id="{BDF49570-EDD8-4FB4-AFA3-1B74B7613885}"/>
              </a:ext>
            </a:extLst>
          </p:cNvPr>
          <p:cNvSpPr/>
          <p:nvPr/>
        </p:nvSpPr>
        <p:spPr>
          <a:xfrm>
            <a:off x="196789" y="2967335"/>
            <a:ext cx="11798422"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i="1" dirty="0"/>
              <a:t>Possibilidade </a:t>
            </a:r>
            <a:r>
              <a:rPr lang="pt-BR" b="1" dirty="0"/>
              <a:t>1 (o </a:t>
            </a:r>
            <a:r>
              <a:rPr lang="pt-BR" b="1" i="1" dirty="0"/>
              <a:t>elétron está parado):</a:t>
            </a:r>
            <a:r>
              <a:rPr lang="pt-BR" dirty="0"/>
              <a:t> de acordo com a física clássica, a atração entre o núcleo carregado positivamente e o elétron carregado negativamente provocaria a movimentação do elétron em direção ao núcleo, em uma pequena fração de segundo. O elétron deixaria a região </a:t>
            </a:r>
            <a:r>
              <a:rPr lang="pt-BR" dirty="0" err="1"/>
              <a:t>extranuclear</a:t>
            </a:r>
            <a:r>
              <a:rPr lang="pt-BR" dirty="0"/>
              <a:t> e "cairia" no núcleo.</a:t>
            </a:r>
          </a:p>
        </p:txBody>
      </p:sp>
      <p:sp>
        <p:nvSpPr>
          <p:cNvPr id="6" name="Retângulo 5">
            <a:extLst>
              <a:ext uri="{FF2B5EF4-FFF2-40B4-BE49-F238E27FC236}">
                <a16:creationId xmlns:a16="http://schemas.microsoft.com/office/drawing/2014/main" id="{7B83BD14-BC8B-4F5C-A880-A63B0A2DD718}"/>
              </a:ext>
            </a:extLst>
          </p:cNvPr>
          <p:cNvSpPr/>
          <p:nvPr/>
        </p:nvSpPr>
        <p:spPr>
          <a:xfrm>
            <a:off x="196789" y="4021080"/>
            <a:ext cx="11761431"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i="1" dirty="0">
                <a:latin typeface="Times New Roman" panose="02020603050405020304" pitchFamily="18" charset="0"/>
              </a:rPr>
              <a:t>Possibilidade </a:t>
            </a:r>
            <a:r>
              <a:rPr lang="pt-BR" b="1" dirty="0">
                <a:latin typeface="Times New Roman" panose="02020603050405020304" pitchFamily="18" charset="0"/>
              </a:rPr>
              <a:t>2 </a:t>
            </a:r>
            <a:r>
              <a:rPr lang="pt-BR" b="1" i="1" dirty="0">
                <a:latin typeface="Times New Roman" panose="02020603050405020304" pitchFamily="18" charset="0"/>
              </a:rPr>
              <a:t>(o elétron está em movimento): A</a:t>
            </a:r>
            <a:r>
              <a:rPr lang="pt-BR" dirty="0"/>
              <a:t> direção do movimento do elétron precisa constantemente mudar para permanecer na sua órbita sem escapar do núcleo. Quando uma partícula carregada muda a direção de seu movimento esta emite energia radiante. Com o elétron orbitando, espera-se que ele emita energia continuamente. Porém, se o elétron perdesse energia por radiação, cairia lentamente e alteraria o raio de sua órbita, e sua distância ao núcleo diminuiria e o elétron espiralaria para núcleo.</a:t>
            </a:r>
          </a:p>
        </p:txBody>
      </p:sp>
      <p:sp>
        <p:nvSpPr>
          <p:cNvPr id="7" name="Retângulo 6">
            <a:extLst>
              <a:ext uri="{FF2B5EF4-FFF2-40B4-BE49-F238E27FC236}">
                <a16:creationId xmlns:a16="http://schemas.microsoft.com/office/drawing/2014/main" id="{C7A7F336-B9CC-4B59-892D-203DA885901F}"/>
              </a:ext>
            </a:extLst>
          </p:cNvPr>
          <p:cNvSpPr/>
          <p:nvPr/>
        </p:nvSpPr>
        <p:spPr>
          <a:xfrm>
            <a:off x="196789" y="5628823"/>
            <a:ext cx="11761431"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Em ambas as possibilidades, obtém-se a mesma conclusão absurda: o colapso do átomo. Por isso, </a:t>
            </a:r>
            <a:r>
              <a:rPr lang="pt-BR" dirty="0"/>
              <a:t>Rutherford conclui que o modelo planetário do elétron em movimento também é incorreto.</a:t>
            </a:r>
          </a:p>
        </p:txBody>
      </p:sp>
    </p:spTree>
    <p:extLst>
      <p:ext uri="{BB962C8B-B14F-4D97-AF65-F5344CB8AC3E}">
        <p14:creationId xmlns:p14="http://schemas.microsoft.com/office/powerpoint/2010/main" val="42536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m relacionada">
            <a:extLst>
              <a:ext uri="{FF2B5EF4-FFF2-40B4-BE49-F238E27FC236}">
                <a16:creationId xmlns:a16="http://schemas.microsoft.com/office/drawing/2014/main" id="{7224551D-437C-4197-8873-94EEC5408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803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3752B71-3DC2-4C08-90D3-E31EAAF10A75}"/>
              </a:ext>
            </a:extLst>
          </p:cNvPr>
          <p:cNvSpPr/>
          <p:nvPr/>
        </p:nvSpPr>
        <p:spPr>
          <a:xfrm>
            <a:off x="1533938" y="99393"/>
            <a:ext cx="9124122"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Times New Roman" panose="02020603050405020304" pitchFamily="18" charset="0"/>
                <a:cs typeface="Times New Roman" panose="02020603050405020304" pitchFamily="18" charset="0"/>
              </a:rPr>
              <a:t>Para Anaxímenes (588 </a:t>
            </a:r>
            <a:r>
              <a:rPr lang="pt-BR" b="1" dirty="0" err="1">
                <a:latin typeface="Times New Roman" panose="02020603050405020304" pitchFamily="18" charset="0"/>
                <a:cs typeface="Times New Roman" panose="02020603050405020304" pitchFamily="18" charset="0"/>
              </a:rPr>
              <a:t>a.C</a:t>
            </a:r>
            <a:r>
              <a:rPr lang="pt-BR" b="1" dirty="0">
                <a:latin typeface="Times New Roman" panose="02020603050405020304" pitchFamily="18" charset="0"/>
                <a:cs typeface="Times New Roman" panose="02020603050405020304" pitchFamily="18" charset="0"/>
              </a:rPr>
              <a:t> – 524 </a:t>
            </a:r>
            <a:r>
              <a:rPr lang="pt-BR" b="1" dirty="0" err="1">
                <a:latin typeface="Times New Roman" panose="02020603050405020304" pitchFamily="18" charset="0"/>
                <a:cs typeface="Times New Roman" panose="02020603050405020304" pitchFamily="18" charset="0"/>
              </a:rPr>
              <a:t>a.C</a:t>
            </a:r>
            <a:r>
              <a:rPr lang="pt-BR" b="1"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que era da mesma escola jônica de Tales, o elemento primordial era o ar, o princípio de todas as coisas. “Como nossa alma, que é ar, soberanamente nos mantém unidos, assim também todo o cosmo sopro e ar o mantém.”</a:t>
            </a:r>
          </a:p>
        </p:txBody>
      </p:sp>
    </p:spTree>
    <p:extLst>
      <p:ext uri="{BB962C8B-B14F-4D97-AF65-F5344CB8AC3E}">
        <p14:creationId xmlns:p14="http://schemas.microsoft.com/office/powerpoint/2010/main" val="7819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gunta, Dúvida, Problema, Marca">
            <a:extLst>
              <a:ext uri="{FF2B5EF4-FFF2-40B4-BE49-F238E27FC236}">
                <a16:creationId xmlns:a16="http://schemas.microsoft.com/office/drawing/2014/main" id="{1713F5BE-CB19-4423-9669-0CB13E54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094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0896856-44E3-4FAF-A4A2-85FAC2F100B3}"/>
              </a:ext>
            </a:extLst>
          </p:cNvPr>
          <p:cNvSpPr txBox="1"/>
          <p:nvPr/>
        </p:nvSpPr>
        <p:spPr>
          <a:xfrm>
            <a:off x="4714043" y="886001"/>
            <a:ext cx="259227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Então, o que está errado</a:t>
            </a:r>
          </a:p>
        </p:txBody>
      </p:sp>
      <p:sp>
        <p:nvSpPr>
          <p:cNvPr id="4" name="CaixaDeTexto 3">
            <a:extLst>
              <a:ext uri="{FF2B5EF4-FFF2-40B4-BE49-F238E27FC236}">
                <a16:creationId xmlns:a16="http://schemas.microsoft.com/office/drawing/2014/main" id="{FF386BA8-C2D9-4C8B-9AE8-7BB009359C51}"/>
              </a:ext>
            </a:extLst>
          </p:cNvPr>
          <p:cNvSpPr txBox="1"/>
          <p:nvPr/>
        </p:nvSpPr>
        <p:spPr>
          <a:xfrm>
            <a:off x="4714042" y="1615450"/>
            <a:ext cx="259227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O modelo de Rutherford está equivocado</a:t>
            </a:r>
          </a:p>
        </p:txBody>
      </p:sp>
      <p:sp>
        <p:nvSpPr>
          <p:cNvPr id="5" name="CaixaDeTexto 4">
            <a:extLst>
              <a:ext uri="{FF2B5EF4-FFF2-40B4-BE49-F238E27FC236}">
                <a16:creationId xmlns:a16="http://schemas.microsoft.com/office/drawing/2014/main" id="{53CC34FF-8607-4463-BE83-2BA9068895FB}"/>
              </a:ext>
            </a:extLst>
          </p:cNvPr>
          <p:cNvSpPr txBox="1"/>
          <p:nvPr/>
        </p:nvSpPr>
        <p:spPr>
          <a:xfrm>
            <a:off x="4714041" y="2727217"/>
            <a:ext cx="259227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Há algo errado com a física clássica</a:t>
            </a:r>
          </a:p>
        </p:txBody>
      </p:sp>
      <p:pic>
        <p:nvPicPr>
          <p:cNvPr id="2054" name="Picture 6" descr="Resultado de imagem para como assim?&quot;">
            <a:extLst>
              <a:ext uri="{FF2B5EF4-FFF2-40B4-BE49-F238E27FC236}">
                <a16:creationId xmlns:a16="http://schemas.microsoft.com/office/drawing/2014/main" id="{342FD160-A543-454D-8E96-A3DB008FB7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30783"/>
            <a:ext cx="4456590" cy="250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7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CC5840DF-3D38-4E32-8F19-343FF0465390}"/>
              </a:ext>
            </a:extLst>
          </p:cNvPr>
          <p:cNvSpPr/>
          <p:nvPr/>
        </p:nvSpPr>
        <p:spPr>
          <a:xfrm>
            <a:off x="4820575" y="0"/>
            <a:ext cx="7371425"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1">
            <a:extLst>
              <a:ext uri="{FF2B5EF4-FFF2-40B4-BE49-F238E27FC236}">
                <a16:creationId xmlns:a16="http://schemas.microsoft.com/office/drawing/2014/main" id="{E3C3DDC0-C0AD-468F-8988-7E3F7E188374}"/>
              </a:ext>
            </a:extLst>
          </p:cNvPr>
          <p:cNvSpPr/>
          <p:nvPr/>
        </p:nvSpPr>
        <p:spPr>
          <a:xfrm>
            <a:off x="5061009" y="2409097"/>
            <a:ext cx="6890551"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Hoje sabemos que há algo de errado com a física clássica, tanto que ela não é adequada para descrever o que ocorre em escala atômica. As leis da física clássica são excelentes para descrever o movimento de objetos grandes, de galáxias a mosquitos, mas são completamente insatisfatórias quando aplicadas a partículas tão pequenas quanto elétrons.</a:t>
            </a:r>
            <a:endParaRPr lang="pt-BR" dirty="0"/>
          </a:p>
        </p:txBody>
      </p:sp>
      <p:pic>
        <p:nvPicPr>
          <p:cNvPr id="3074" name="Picture 2" descr="Resultado de imagem para física classica&quot;">
            <a:extLst>
              <a:ext uri="{FF2B5EF4-FFF2-40B4-BE49-F238E27FC236}">
                <a16:creationId xmlns:a16="http://schemas.microsoft.com/office/drawing/2014/main" id="{FFC9582D-0AD3-40C0-B231-567884B2D2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7250" y="714846"/>
            <a:ext cx="3672581" cy="25708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m para física classica&quot;">
            <a:extLst>
              <a:ext uri="{FF2B5EF4-FFF2-40B4-BE49-F238E27FC236}">
                <a16:creationId xmlns:a16="http://schemas.microsoft.com/office/drawing/2014/main" id="{4F51A0C6-6FE8-4A10-ABBC-F7584928DE6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012" y="376690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4B91CA72-E270-4EC4-97DD-79D076C1EC49}"/>
              </a:ext>
            </a:extLst>
          </p:cNvPr>
          <p:cNvSpPr/>
          <p:nvPr/>
        </p:nvSpPr>
        <p:spPr>
          <a:xfrm>
            <a:off x="548012" y="233593"/>
            <a:ext cx="3651126" cy="948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9C65529-1717-45CD-A022-43CD1B8372B9}"/>
              </a:ext>
            </a:extLst>
          </p:cNvPr>
          <p:cNvSpPr/>
          <p:nvPr/>
        </p:nvSpPr>
        <p:spPr>
          <a:xfrm>
            <a:off x="548012" y="6624406"/>
            <a:ext cx="3651126" cy="948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69F143BF-C33E-4DCE-9E9A-1C2B4AD9453E}"/>
              </a:ext>
            </a:extLst>
          </p:cNvPr>
          <p:cNvSpPr/>
          <p:nvPr/>
        </p:nvSpPr>
        <p:spPr>
          <a:xfrm>
            <a:off x="6680723" y="619965"/>
            <a:ext cx="3651126" cy="94881"/>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9" name="Retângulo 8">
            <a:extLst>
              <a:ext uri="{FF2B5EF4-FFF2-40B4-BE49-F238E27FC236}">
                <a16:creationId xmlns:a16="http://schemas.microsoft.com/office/drawing/2014/main" id="{B8BE9BA6-877D-4B4D-B365-C8CFA080BE4A}"/>
              </a:ext>
            </a:extLst>
          </p:cNvPr>
          <p:cNvSpPr/>
          <p:nvPr/>
        </p:nvSpPr>
        <p:spPr>
          <a:xfrm>
            <a:off x="6680723" y="5761579"/>
            <a:ext cx="3651126" cy="94881"/>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5" name="Losango 4">
            <a:extLst>
              <a:ext uri="{FF2B5EF4-FFF2-40B4-BE49-F238E27FC236}">
                <a16:creationId xmlns:a16="http://schemas.microsoft.com/office/drawing/2014/main" id="{CB26EBC3-139E-4C82-B9E2-6D1A5F98B9B1}"/>
              </a:ext>
            </a:extLst>
          </p:cNvPr>
          <p:cNvSpPr/>
          <p:nvPr/>
        </p:nvSpPr>
        <p:spPr>
          <a:xfrm>
            <a:off x="7742806" y="1114625"/>
            <a:ext cx="1526959" cy="896645"/>
          </a:xfrm>
          <a:prstGeom prst="diamond">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Losango 10">
            <a:extLst>
              <a:ext uri="{FF2B5EF4-FFF2-40B4-BE49-F238E27FC236}">
                <a16:creationId xmlns:a16="http://schemas.microsoft.com/office/drawing/2014/main" id="{5758D42C-26E7-4067-BE8A-149C05181439}"/>
              </a:ext>
            </a:extLst>
          </p:cNvPr>
          <p:cNvSpPr/>
          <p:nvPr/>
        </p:nvSpPr>
        <p:spPr>
          <a:xfrm>
            <a:off x="7742806" y="4544513"/>
            <a:ext cx="1526959" cy="896645"/>
          </a:xfrm>
          <a:prstGeom prst="diamond">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793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m para niels bohr">
            <a:extLst>
              <a:ext uri="{FF2B5EF4-FFF2-40B4-BE49-F238E27FC236}">
                <a16:creationId xmlns:a16="http://schemas.microsoft.com/office/drawing/2014/main" id="{32437365-4722-4A10-8C4E-DD866E75D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75682" cy="68528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676EED9-F05C-45FE-B47B-48ECB28EBD0B}"/>
              </a:ext>
            </a:extLst>
          </p:cNvPr>
          <p:cNvSpPr/>
          <p:nvPr/>
        </p:nvSpPr>
        <p:spPr>
          <a:xfrm>
            <a:off x="3653053" y="190415"/>
            <a:ext cx="304525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ÁTOMO DE BOHR</a:t>
            </a:r>
            <a:endParaRPr lang="pt-BR" sz="2400" b="1" dirty="0"/>
          </a:p>
        </p:txBody>
      </p:sp>
      <p:sp>
        <p:nvSpPr>
          <p:cNvPr id="3" name="Retângulo 2">
            <a:extLst>
              <a:ext uri="{FF2B5EF4-FFF2-40B4-BE49-F238E27FC236}">
                <a16:creationId xmlns:a16="http://schemas.microsoft.com/office/drawing/2014/main" id="{D5190AD7-828A-4E9A-8931-6EC78DDCCB91}"/>
              </a:ext>
            </a:extLst>
          </p:cNvPr>
          <p:cNvSpPr/>
          <p:nvPr/>
        </p:nvSpPr>
        <p:spPr>
          <a:xfrm>
            <a:off x="5353235" y="955647"/>
            <a:ext cx="6542843"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Em 1913, Bohr refletiu sobre o dilema do átomo estável. Ele imaginou que deveriam existir princípios físicos ainda desconhecidos que descrevessem os elétrons nos átomos. </a:t>
            </a:r>
            <a:r>
              <a:rPr lang="pt-BR" dirty="0"/>
              <a:t>Bohr começou admitindo que um gás emite luz quando uma corrente elétrica passa através deste, devido aos elétrons em seus átomos primeiro absorverem energia da eletricidade e posteriormente liberarem aquela energia na forma de luz.</a:t>
            </a:r>
          </a:p>
        </p:txBody>
      </p:sp>
      <p:sp>
        <p:nvSpPr>
          <p:cNvPr id="4" name="Retângulo 3">
            <a:extLst>
              <a:ext uri="{FF2B5EF4-FFF2-40B4-BE49-F238E27FC236}">
                <a16:creationId xmlns:a16="http://schemas.microsoft.com/office/drawing/2014/main" id="{3DEC5E47-5B91-4DC2-BBE9-97F44717CC5F}"/>
              </a:ext>
            </a:extLst>
          </p:cNvPr>
          <p:cNvSpPr/>
          <p:nvPr/>
        </p:nvSpPr>
        <p:spPr>
          <a:xfrm>
            <a:off x="5353234" y="3367012"/>
            <a:ext cx="6542843"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Segundo Bohr, </a:t>
            </a:r>
            <a:r>
              <a:rPr lang="pt-BR" i="1" dirty="0">
                <a:latin typeface="Times New Roman" panose="02020603050405020304" pitchFamily="18" charset="0"/>
              </a:rPr>
              <a:t>um elétron em um átomo pode ter somente certas quantidades específicas de energia; </a:t>
            </a:r>
            <a:r>
              <a:rPr lang="pt-BR" dirty="0">
                <a:latin typeface="Times New Roman" panose="02020603050405020304" pitchFamily="18" charset="0"/>
              </a:rPr>
              <a:t>isto é, a energia de um elétron em um átomo é quantizada.</a:t>
            </a:r>
            <a:endParaRPr lang="pt-BR" dirty="0"/>
          </a:p>
        </p:txBody>
      </p:sp>
      <p:sp>
        <p:nvSpPr>
          <p:cNvPr id="5" name="Retângulo 4">
            <a:extLst>
              <a:ext uri="{FF2B5EF4-FFF2-40B4-BE49-F238E27FC236}">
                <a16:creationId xmlns:a16="http://schemas.microsoft.com/office/drawing/2014/main" id="{1AEB13D8-B9A0-4376-B620-25CFB238754D}"/>
              </a:ext>
            </a:extLst>
          </p:cNvPr>
          <p:cNvSpPr/>
          <p:nvPr/>
        </p:nvSpPr>
        <p:spPr>
          <a:xfrm>
            <a:off x="5353234" y="4581605"/>
            <a:ext cx="6542842"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Sua teoria era baseada nos estudos dos físicos alemães Max Planck e Albert Einstein, que mostraram que todas as radiações eletromagnéticas comportavam-se como se fossem  minúsculos pacotes de energia chamados </a:t>
            </a:r>
            <a:r>
              <a:rPr lang="pt-BR" i="1" dirty="0">
                <a:latin typeface="Times New Roman" panose="02020603050405020304" pitchFamily="18" charset="0"/>
              </a:rPr>
              <a:t>fótons</a:t>
            </a:r>
            <a:r>
              <a:rPr lang="pt-BR" dirty="0">
                <a:latin typeface="Times New Roman" panose="02020603050405020304" pitchFamily="18" charset="0"/>
              </a:rPr>
              <a:t>. Eles mostraram que cada fóton tinha uma </a:t>
            </a:r>
            <a:r>
              <a:rPr lang="pt-BR" i="1" dirty="0">
                <a:latin typeface="Times New Roman" panose="02020603050405020304" pitchFamily="18" charset="0"/>
              </a:rPr>
              <a:t>energia </a:t>
            </a:r>
            <a:r>
              <a:rPr lang="pt-BR" dirty="0">
                <a:latin typeface="Times New Roman" panose="02020603050405020304" pitchFamily="18" charset="0"/>
              </a:rPr>
              <a:t>que é proporcional </a:t>
            </a:r>
            <a:r>
              <a:rPr lang="pt-BR" i="1" dirty="0">
                <a:latin typeface="Times New Roman" panose="02020603050405020304" pitchFamily="18" charset="0"/>
              </a:rPr>
              <a:t>à </a:t>
            </a:r>
            <a:r>
              <a:rPr lang="pt-BR" i="1" dirty="0" err="1">
                <a:latin typeface="Times New Roman" panose="02020603050405020304" pitchFamily="18" charset="0"/>
              </a:rPr>
              <a:t>freqüência</a:t>
            </a:r>
            <a:r>
              <a:rPr lang="pt-BR" i="1" dirty="0">
                <a:latin typeface="Times New Roman" panose="02020603050405020304" pitchFamily="18" charset="0"/>
              </a:rPr>
              <a:t> </a:t>
            </a:r>
            <a:r>
              <a:rPr lang="pt-BR" dirty="0">
                <a:latin typeface="Times New Roman" panose="02020603050405020304" pitchFamily="18" charset="0"/>
              </a:rPr>
              <a:t>da radiação:</a:t>
            </a:r>
            <a:endParaRPr lang="pt-BR" dirty="0"/>
          </a:p>
        </p:txBody>
      </p:sp>
    </p:spTree>
    <p:extLst>
      <p:ext uri="{BB962C8B-B14F-4D97-AF65-F5344CB8AC3E}">
        <p14:creationId xmlns:p14="http://schemas.microsoft.com/office/powerpoint/2010/main" val="549387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niels bohr">
            <a:extLst>
              <a:ext uri="{FF2B5EF4-FFF2-40B4-BE49-F238E27FC236}">
                <a16:creationId xmlns:a16="http://schemas.microsoft.com/office/drawing/2014/main" id="{049D6DD8-0A76-482E-9BFD-A5BA7E7EA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75682" cy="68528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5BFEC974-1DCA-4527-8854-7AC3634FCF43}"/>
              </a:ext>
            </a:extLst>
          </p:cNvPr>
          <p:cNvSpPr/>
          <p:nvPr/>
        </p:nvSpPr>
        <p:spPr>
          <a:xfrm>
            <a:off x="3653053" y="190415"/>
            <a:ext cx="304525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ÁTOMO DE BOHR</a:t>
            </a:r>
            <a:endParaRPr lang="pt-BR" sz="2400" b="1" dirty="0"/>
          </a:p>
        </p:txBody>
      </p:sp>
      <p:pic>
        <p:nvPicPr>
          <p:cNvPr id="5122" name="Picture 2" descr="Resultado de imagem para constante de plank formula&quot;">
            <a:extLst>
              <a:ext uri="{FF2B5EF4-FFF2-40B4-BE49-F238E27FC236}">
                <a16:creationId xmlns:a16="http://schemas.microsoft.com/office/drawing/2014/main" id="{B3537F79-BF13-4978-8289-A8639DF9B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1" b="69971"/>
          <a:stretch/>
        </p:blipFill>
        <p:spPr bwMode="auto">
          <a:xfrm>
            <a:off x="5345760" y="838942"/>
            <a:ext cx="2705100" cy="719092"/>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6C59F0E5-FD06-43EE-9156-E35A9281AFCB}"/>
              </a:ext>
            </a:extLst>
          </p:cNvPr>
          <p:cNvSpPr/>
          <p:nvPr/>
        </p:nvSpPr>
        <p:spPr>
          <a:xfrm>
            <a:off x="5345760" y="1620610"/>
            <a:ext cx="617885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Na qual a constante de proporcionalidade </a:t>
            </a:r>
            <a:r>
              <a:rPr lang="pt-BR" i="1" dirty="0">
                <a:latin typeface="Times New Roman" panose="02020603050405020304" pitchFamily="18" charset="0"/>
              </a:rPr>
              <a:t>h </a:t>
            </a:r>
            <a:r>
              <a:rPr lang="pt-BR" dirty="0">
                <a:latin typeface="Times New Roman" panose="02020603050405020304" pitchFamily="18" charset="0"/>
              </a:rPr>
              <a:t>é agora chamada de constante de Planck e tem o valor de 6,63 x 10</a:t>
            </a:r>
            <a:r>
              <a:rPr lang="pt-BR" sz="800" dirty="0">
                <a:latin typeface="Times New Roman" panose="02020603050405020304" pitchFamily="18" charset="0"/>
              </a:rPr>
              <a:t>-34</a:t>
            </a:r>
            <a:r>
              <a:rPr lang="pt-BR" dirty="0">
                <a:latin typeface="Times New Roman" panose="02020603050405020304" pitchFamily="18" charset="0"/>
              </a:rPr>
              <a:t>Js</a:t>
            </a:r>
            <a:endParaRPr lang="pt-BR" dirty="0"/>
          </a:p>
        </p:txBody>
      </p:sp>
      <p:pic>
        <p:nvPicPr>
          <p:cNvPr id="5124" name="Picture 4">
            <a:extLst>
              <a:ext uri="{FF2B5EF4-FFF2-40B4-BE49-F238E27FC236}">
                <a16:creationId xmlns:a16="http://schemas.microsoft.com/office/drawing/2014/main" id="{A8227E7D-1FC0-4FE4-81DD-03560A0EAD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15" t="17346" r="13074" b="35016"/>
          <a:stretch/>
        </p:blipFill>
        <p:spPr bwMode="auto">
          <a:xfrm>
            <a:off x="5434167" y="2432479"/>
            <a:ext cx="5233386" cy="24502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m para formula fótons">
            <a:extLst>
              <a:ext uri="{FF2B5EF4-FFF2-40B4-BE49-F238E27FC236}">
                <a16:creationId xmlns:a16="http://schemas.microsoft.com/office/drawing/2014/main" id="{5746186C-83F2-4086-ABB8-61018AF97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1208" y="5167907"/>
            <a:ext cx="2134204" cy="15440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de Seta Reta 6">
            <a:extLst>
              <a:ext uri="{FF2B5EF4-FFF2-40B4-BE49-F238E27FC236}">
                <a16:creationId xmlns:a16="http://schemas.microsoft.com/office/drawing/2014/main" id="{A5182449-E092-49C3-9EB1-C06933A3F1C0}"/>
              </a:ext>
            </a:extLst>
          </p:cNvPr>
          <p:cNvCxnSpPr/>
          <p:nvPr/>
        </p:nvCxnSpPr>
        <p:spPr>
          <a:xfrm flipV="1">
            <a:off x="7696940" y="652080"/>
            <a:ext cx="1420427" cy="40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49DF73E7-79BB-419B-9F42-D17C1A780E43}"/>
              </a:ext>
            </a:extLst>
          </p:cNvPr>
          <p:cNvSpPr/>
          <p:nvPr/>
        </p:nvSpPr>
        <p:spPr>
          <a:xfrm>
            <a:off x="9245405" y="421247"/>
            <a:ext cx="2279214"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i="1" dirty="0" err="1">
                <a:latin typeface="Times New Roman" panose="02020603050405020304" pitchFamily="18" charset="0"/>
              </a:rPr>
              <a:t>freqüência</a:t>
            </a:r>
            <a:r>
              <a:rPr lang="pt-BR" i="1" dirty="0">
                <a:latin typeface="Times New Roman" panose="02020603050405020304" pitchFamily="18" charset="0"/>
              </a:rPr>
              <a:t> </a:t>
            </a:r>
            <a:r>
              <a:rPr lang="pt-BR" dirty="0">
                <a:latin typeface="Times New Roman" panose="02020603050405020304" pitchFamily="18" charset="0"/>
              </a:rPr>
              <a:t>da radiação</a:t>
            </a:r>
            <a:endParaRPr lang="pt-BR" dirty="0"/>
          </a:p>
        </p:txBody>
      </p:sp>
      <p:sp>
        <p:nvSpPr>
          <p:cNvPr id="9" name="Retângulo 8">
            <a:extLst>
              <a:ext uri="{FF2B5EF4-FFF2-40B4-BE49-F238E27FC236}">
                <a16:creationId xmlns:a16="http://schemas.microsoft.com/office/drawing/2014/main" id="{35015C8E-7115-4748-B06D-48CC68F2572E}"/>
              </a:ext>
            </a:extLst>
          </p:cNvPr>
          <p:cNvSpPr/>
          <p:nvPr/>
        </p:nvSpPr>
        <p:spPr>
          <a:xfrm>
            <a:off x="8407153" y="5237390"/>
            <a:ext cx="3692741"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Podemos ver que um fóton de energia eletromagnética tem sua energia</a:t>
            </a:r>
          </a:p>
          <a:p>
            <a:r>
              <a:rPr lang="pt-BR" dirty="0">
                <a:latin typeface="Times New Roman" panose="02020603050405020304" pitchFamily="18" charset="0"/>
              </a:rPr>
              <a:t>e comprimento de onda inversamente proporcionais.</a:t>
            </a:r>
            <a:endParaRPr lang="pt-BR" dirty="0"/>
          </a:p>
        </p:txBody>
      </p:sp>
    </p:spTree>
    <p:extLst>
      <p:ext uri="{BB962C8B-B14F-4D97-AF65-F5344CB8AC3E}">
        <p14:creationId xmlns:p14="http://schemas.microsoft.com/office/powerpoint/2010/main" val="6822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 calcmode="lin" valueType="num">
                                      <p:cBhvr additive="base">
                                        <p:cTn id="21" dur="500" fill="hold"/>
                                        <p:tgtEl>
                                          <p:spTgt spid="5124"/>
                                        </p:tgtEl>
                                        <p:attrNameLst>
                                          <p:attrName>ppt_x</p:attrName>
                                        </p:attrNameLst>
                                      </p:cBhvr>
                                      <p:tavLst>
                                        <p:tav tm="0">
                                          <p:val>
                                            <p:strVal val="#ppt_x"/>
                                          </p:val>
                                        </p:tav>
                                        <p:tav tm="100000">
                                          <p:val>
                                            <p:strVal val="#ppt_x"/>
                                          </p:val>
                                        </p:tav>
                                      </p:tavLst>
                                    </p:anim>
                                    <p:anim calcmode="lin" valueType="num">
                                      <p:cBhvr additive="base">
                                        <p:cTn id="2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26"/>
                                        </p:tgtEl>
                                        <p:attrNameLst>
                                          <p:attrName>style.visibility</p:attrName>
                                        </p:attrNameLst>
                                      </p:cBhvr>
                                      <p:to>
                                        <p:strVal val="visible"/>
                                      </p:to>
                                    </p:set>
                                    <p:anim calcmode="lin" valueType="num">
                                      <p:cBhvr additive="base">
                                        <p:cTn id="27" dur="500" fill="hold"/>
                                        <p:tgtEl>
                                          <p:spTgt spid="5126"/>
                                        </p:tgtEl>
                                        <p:attrNameLst>
                                          <p:attrName>ppt_x</p:attrName>
                                        </p:attrNameLst>
                                      </p:cBhvr>
                                      <p:tavLst>
                                        <p:tav tm="0">
                                          <p:val>
                                            <p:strVal val="#ppt_x"/>
                                          </p:val>
                                        </p:tav>
                                        <p:tav tm="100000">
                                          <p:val>
                                            <p:strVal val="#ppt_x"/>
                                          </p:val>
                                        </p:tav>
                                      </p:tavLst>
                                    </p:anim>
                                    <p:anim calcmode="lin" valueType="num">
                                      <p:cBhvr additive="base">
                                        <p:cTn id="2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teoria de de bohr&quot;">
            <a:extLst>
              <a:ext uri="{FF2B5EF4-FFF2-40B4-BE49-F238E27FC236}">
                <a16:creationId xmlns:a16="http://schemas.microsoft.com/office/drawing/2014/main" id="{6B42AC92-20C6-4AD1-B6ED-9F6843602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480" y="63254"/>
            <a:ext cx="6019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niels bohr">
            <a:extLst>
              <a:ext uri="{FF2B5EF4-FFF2-40B4-BE49-F238E27FC236}">
                <a16:creationId xmlns:a16="http://schemas.microsoft.com/office/drawing/2014/main" id="{BB83306C-48AE-406D-801F-E5B51E687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75682" cy="68528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303823F-80D2-44B5-B94A-0846BFD6834B}"/>
              </a:ext>
            </a:extLst>
          </p:cNvPr>
          <p:cNvSpPr/>
          <p:nvPr/>
        </p:nvSpPr>
        <p:spPr>
          <a:xfrm>
            <a:off x="5344359" y="3496291"/>
            <a:ext cx="6747028"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cada nível de energia tem uma "população" máxima de elétrons. Um átomo está normalmente em seu estado fundamental, </a:t>
            </a:r>
            <a:r>
              <a:rPr lang="pt-BR" i="1" dirty="0">
                <a:latin typeface="Times New Roman" panose="02020603050405020304" pitchFamily="18" charset="0"/>
              </a:rPr>
              <a:t>o estado no qual todos os seus elétrons estão nos níveis de energia mais baixos que lhes são disponíveis.</a:t>
            </a:r>
            <a:endParaRPr lang="pt-BR" dirty="0"/>
          </a:p>
        </p:txBody>
      </p:sp>
      <p:sp>
        <p:nvSpPr>
          <p:cNvPr id="4" name="Retângulo 3">
            <a:extLst>
              <a:ext uri="{FF2B5EF4-FFF2-40B4-BE49-F238E27FC236}">
                <a16:creationId xmlns:a16="http://schemas.microsoft.com/office/drawing/2014/main" id="{64E05E3B-92BA-4C15-AAE3-C40B54915182}"/>
              </a:ext>
            </a:extLst>
          </p:cNvPr>
          <p:cNvSpPr/>
          <p:nvPr/>
        </p:nvSpPr>
        <p:spPr>
          <a:xfrm>
            <a:off x="5344359" y="4829855"/>
            <a:ext cx="6747028"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energia é liberada na forma de fóton de radiação eletromagnética. Se representarmos a energia deste fóton por </a:t>
            </a:r>
            <a:r>
              <a:rPr lang="pt-BR" dirty="0" err="1">
                <a:latin typeface="Times New Roman" panose="02020603050405020304" pitchFamily="18" charset="0"/>
              </a:rPr>
              <a:t>E</a:t>
            </a:r>
            <a:r>
              <a:rPr lang="pt-BR" sz="800" dirty="0" err="1">
                <a:latin typeface="Times New Roman" panose="02020603050405020304" pitchFamily="18" charset="0"/>
              </a:rPr>
              <a:t>fóton</a:t>
            </a:r>
            <a:r>
              <a:rPr lang="pt-BR" sz="800" dirty="0">
                <a:latin typeface="Times New Roman" panose="02020603050405020304" pitchFamily="18" charset="0"/>
              </a:rPr>
              <a:t> </a:t>
            </a:r>
            <a:r>
              <a:rPr lang="pt-BR" dirty="0">
                <a:latin typeface="Times New Roman" panose="02020603050405020304" pitchFamily="18" charset="0"/>
              </a:rPr>
              <a:t>então:</a:t>
            </a:r>
          </a:p>
        </p:txBody>
      </p:sp>
      <p:sp>
        <p:nvSpPr>
          <p:cNvPr id="5" name="Retângulo 4">
            <a:extLst>
              <a:ext uri="{FF2B5EF4-FFF2-40B4-BE49-F238E27FC236}">
                <a16:creationId xmlns:a16="http://schemas.microsoft.com/office/drawing/2014/main" id="{75DB6F9E-4210-4AD3-87B3-05D422370438}"/>
              </a:ext>
            </a:extLst>
          </p:cNvPr>
          <p:cNvSpPr/>
          <p:nvPr/>
        </p:nvSpPr>
        <p:spPr>
          <a:xfrm>
            <a:off x="5990445" y="6067536"/>
            <a:ext cx="3353803"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s-ES" dirty="0">
                <a:latin typeface="Times New Roman" panose="02020603050405020304" pitchFamily="18" charset="0"/>
              </a:rPr>
              <a:t>(E2)</a:t>
            </a:r>
            <a:r>
              <a:rPr lang="es-ES" dirty="0" err="1">
                <a:latin typeface="Times New Roman" panose="02020603050405020304" pitchFamily="18" charset="0"/>
              </a:rPr>
              <a:t>elétron</a:t>
            </a:r>
            <a:r>
              <a:rPr lang="es-ES" dirty="0">
                <a:latin typeface="Times New Roman" panose="02020603050405020304" pitchFamily="18" charset="0"/>
              </a:rPr>
              <a:t> - (E1)</a:t>
            </a:r>
            <a:r>
              <a:rPr lang="es-ES" dirty="0" err="1">
                <a:latin typeface="Times New Roman" panose="02020603050405020304" pitchFamily="18" charset="0"/>
              </a:rPr>
              <a:t>elétron</a:t>
            </a:r>
            <a:r>
              <a:rPr lang="es-ES" dirty="0">
                <a:latin typeface="Times New Roman" panose="02020603050405020304" pitchFamily="18" charset="0"/>
              </a:rPr>
              <a:t> = </a:t>
            </a:r>
            <a:r>
              <a:rPr lang="es-ES" dirty="0" err="1">
                <a:latin typeface="Times New Roman" panose="02020603050405020304" pitchFamily="18" charset="0"/>
              </a:rPr>
              <a:t>Efóton</a:t>
            </a:r>
            <a:endParaRPr lang="pt-BR" dirty="0"/>
          </a:p>
        </p:txBody>
      </p:sp>
      <p:pic>
        <p:nvPicPr>
          <p:cNvPr id="7" name="Picture 6" descr="Resultado de imagem para formula fótons">
            <a:extLst>
              <a:ext uri="{FF2B5EF4-FFF2-40B4-BE49-F238E27FC236}">
                <a16:creationId xmlns:a16="http://schemas.microsoft.com/office/drawing/2014/main" id="{0F4D4840-FAFA-4508-AA17-98F839963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745" y="5601956"/>
            <a:ext cx="1736103" cy="1256044"/>
          </a:xfrm>
          <a:prstGeom prst="rect">
            <a:avLst/>
          </a:prstGeom>
          <a:noFill/>
          <a:extLst>
            <a:ext uri="{909E8E84-426E-40DD-AFC4-6F175D3DCCD1}">
              <a14:hiddenFill xmlns:a14="http://schemas.microsoft.com/office/drawing/2010/main">
                <a:solidFill>
                  <a:srgbClr val="FFFFFF"/>
                </a:solidFill>
              </a14:hiddenFill>
            </a:ext>
          </a:extLst>
        </p:spPr>
      </p:pic>
      <p:sp>
        <p:nvSpPr>
          <p:cNvPr id="6" name="Igual a 5">
            <a:extLst>
              <a:ext uri="{FF2B5EF4-FFF2-40B4-BE49-F238E27FC236}">
                <a16:creationId xmlns:a16="http://schemas.microsoft.com/office/drawing/2014/main" id="{B346DAD1-6E74-4CDE-8667-7C3B01A2EACC}"/>
              </a:ext>
            </a:extLst>
          </p:cNvPr>
          <p:cNvSpPr/>
          <p:nvPr/>
        </p:nvSpPr>
        <p:spPr>
          <a:xfrm>
            <a:off x="9411659" y="6067536"/>
            <a:ext cx="284086" cy="369332"/>
          </a:xfrm>
          <a:prstGeom prst="mathEqua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42579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ondas  agua&quot;">
            <a:extLst>
              <a:ext uri="{FF2B5EF4-FFF2-40B4-BE49-F238E27FC236}">
                <a16:creationId xmlns:a16="http://schemas.microsoft.com/office/drawing/2014/main" id="{482D71B4-FD02-47EB-A30C-A2BD2561298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20012" y="3940802"/>
            <a:ext cx="4358163" cy="29054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energia radiante&quot;">
            <a:extLst>
              <a:ext uri="{FF2B5EF4-FFF2-40B4-BE49-F238E27FC236}">
                <a16:creationId xmlns:a16="http://schemas.microsoft.com/office/drawing/2014/main" id="{95007466-2E91-4C1D-81B0-79E58F05E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91"/>
          <a:stretch/>
        </p:blipFill>
        <p:spPr bwMode="auto">
          <a:xfrm>
            <a:off x="0" y="0"/>
            <a:ext cx="12192000" cy="39150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5DAD5838-CBB8-4BBA-A26B-511BD2DD90B4}"/>
              </a:ext>
            </a:extLst>
          </p:cNvPr>
          <p:cNvSpPr/>
          <p:nvPr/>
        </p:nvSpPr>
        <p:spPr>
          <a:xfrm>
            <a:off x="4493317" y="314703"/>
            <a:ext cx="320536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ENERGIA RADIANTE</a:t>
            </a:r>
            <a:endParaRPr lang="pt-BR" sz="2400" b="1" dirty="0"/>
          </a:p>
        </p:txBody>
      </p:sp>
      <p:sp>
        <p:nvSpPr>
          <p:cNvPr id="3" name="Retângulo 2">
            <a:extLst>
              <a:ext uri="{FF2B5EF4-FFF2-40B4-BE49-F238E27FC236}">
                <a16:creationId xmlns:a16="http://schemas.microsoft.com/office/drawing/2014/main" id="{CD2A9069-49B4-492C-B99A-1BB150C0ED59}"/>
              </a:ext>
            </a:extLst>
          </p:cNvPr>
          <p:cNvSpPr/>
          <p:nvPr/>
        </p:nvSpPr>
        <p:spPr>
          <a:xfrm>
            <a:off x="2061098" y="1091071"/>
            <a:ext cx="806980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energia radiante também chamada de </a:t>
            </a:r>
            <a:r>
              <a:rPr lang="pt-BR" i="1" dirty="0">
                <a:latin typeface="Times New Roman" panose="02020603050405020304" pitchFamily="18" charset="0"/>
              </a:rPr>
              <a:t>energia eletromagnética </a:t>
            </a:r>
            <a:r>
              <a:rPr lang="pt-BR" dirty="0">
                <a:latin typeface="Times New Roman" panose="02020603050405020304" pitchFamily="18" charset="0"/>
              </a:rPr>
              <a:t>percorre 3,00 x 10</a:t>
            </a:r>
            <a:r>
              <a:rPr lang="pt-BR" sz="800" dirty="0">
                <a:latin typeface="Times New Roman" panose="02020603050405020304" pitchFamily="18" charset="0"/>
              </a:rPr>
              <a:t>8</a:t>
            </a:r>
          </a:p>
          <a:p>
            <a:r>
              <a:rPr lang="pt-BR" dirty="0">
                <a:latin typeface="Times New Roman" panose="02020603050405020304" pitchFamily="18" charset="0"/>
              </a:rPr>
              <a:t>metros por segundo no vácuo. Tal energia apresenta movimento ondulatório e sua passagem direta no espaço é semelhante em alguns aspectos à passagem de uma onda sobre a superfície da água</a:t>
            </a:r>
            <a:endParaRPr lang="pt-BR" dirty="0"/>
          </a:p>
        </p:txBody>
      </p:sp>
      <p:pic>
        <p:nvPicPr>
          <p:cNvPr id="2056" name="Picture 8" descr="Resultado de imagem para energia eletromagnetica onda">
            <a:extLst>
              <a:ext uri="{FF2B5EF4-FFF2-40B4-BE49-F238E27FC236}">
                <a16:creationId xmlns:a16="http://schemas.microsoft.com/office/drawing/2014/main" id="{40F27770-36AB-460B-B022-5BB9AD5AA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72" y="3987068"/>
            <a:ext cx="3869252" cy="27492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m para eletromagnetica onda&quot;">
            <a:extLst>
              <a:ext uri="{FF2B5EF4-FFF2-40B4-BE49-F238E27FC236}">
                <a16:creationId xmlns:a16="http://schemas.microsoft.com/office/drawing/2014/main" id="{21DE6FFE-1BCA-4A7B-A80E-91FF8E3C250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02463" y="3940021"/>
            <a:ext cx="3589538" cy="279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0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fade">
                                      <p:cBhvr>
                                        <p:cTn id="15" dur="1000"/>
                                        <p:tgtEl>
                                          <p:spTgt spid="2058"/>
                                        </p:tgtEl>
                                      </p:cBhvr>
                                    </p:animEffect>
                                    <p:anim calcmode="lin" valueType="num">
                                      <p:cBhvr>
                                        <p:cTn id="16" dur="1000" fill="hold"/>
                                        <p:tgtEl>
                                          <p:spTgt spid="2058"/>
                                        </p:tgtEl>
                                        <p:attrNameLst>
                                          <p:attrName>ppt_x</p:attrName>
                                        </p:attrNameLst>
                                      </p:cBhvr>
                                      <p:tavLst>
                                        <p:tav tm="0">
                                          <p:val>
                                            <p:strVal val="#ppt_x"/>
                                          </p:val>
                                        </p:tav>
                                        <p:tav tm="100000">
                                          <p:val>
                                            <p:strVal val="#ppt_x"/>
                                          </p:val>
                                        </p:tav>
                                      </p:tavLst>
                                    </p:anim>
                                    <p:anim calcmode="lin" valueType="num">
                                      <p:cBhvr>
                                        <p:cTn id="17"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additive="base">
                                        <p:cTn id="22" dur="500" fill="hold"/>
                                        <p:tgtEl>
                                          <p:spTgt spid="2056"/>
                                        </p:tgtEl>
                                        <p:attrNameLst>
                                          <p:attrName>ppt_x</p:attrName>
                                        </p:attrNameLst>
                                      </p:cBhvr>
                                      <p:tavLst>
                                        <p:tav tm="0">
                                          <p:val>
                                            <p:strVal val="#ppt_x"/>
                                          </p:val>
                                        </p:tav>
                                        <p:tav tm="100000">
                                          <p:val>
                                            <p:strVal val="#ppt_x"/>
                                          </p:val>
                                        </p:tav>
                                      </p:tavLst>
                                    </p:anim>
                                    <p:anim calcmode="lin" valueType="num">
                                      <p:cBhvr additive="base">
                                        <p:cTn id="23"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esultado de imagem para onda energia">
            <a:extLst>
              <a:ext uri="{FF2B5EF4-FFF2-40B4-BE49-F238E27FC236}">
                <a16:creationId xmlns:a16="http://schemas.microsoft.com/office/drawing/2014/main" id="{28116D1C-E612-420F-92AB-161C5D62B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1"/>
            <a:ext cx="12192000" cy="34336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0" name="Picture 2" descr="Resultado de imagem para onda eletromagnetica crista calha&quot;">
            <a:extLst>
              <a:ext uri="{FF2B5EF4-FFF2-40B4-BE49-F238E27FC236}">
                <a16:creationId xmlns:a16="http://schemas.microsoft.com/office/drawing/2014/main" id="{6B79C340-B729-4352-985B-3E0443B14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9370"/>
            <a:ext cx="4276911"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onda eletromagnetica crista vale amplitude frequencia&quot;">
            <a:extLst>
              <a:ext uri="{FF2B5EF4-FFF2-40B4-BE49-F238E27FC236}">
                <a16:creationId xmlns:a16="http://schemas.microsoft.com/office/drawing/2014/main" id="{D68517AC-8571-4785-99B4-F0254C2838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96287" y="4199370"/>
            <a:ext cx="4065835" cy="16735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onda eletromagnetica diferentes comprimentos de onda&quot;">
            <a:extLst>
              <a:ext uri="{FF2B5EF4-FFF2-40B4-BE49-F238E27FC236}">
                <a16:creationId xmlns:a16="http://schemas.microsoft.com/office/drawing/2014/main" id="{4E0A2792-FB9B-4B8C-B441-B4985372AB3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01598" y="3973311"/>
            <a:ext cx="2994777" cy="234137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3FEF403-3679-4BE0-A495-5BB6C9BDCB40}"/>
              </a:ext>
            </a:extLst>
          </p:cNvPr>
          <p:cNvSpPr/>
          <p:nvPr/>
        </p:nvSpPr>
        <p:spPr>
          <a:xfrm>
            <a:off x="107503" y="5991516"/>
            <a:ext cx="4169408"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 produto da frequência e comprimento de</a:t>
            </a:r>
          </a:p>
          <a:p>
            <a:r>
              <a:rPr lang="pt-BR" dirty="0">
                <a:latin typeface="Times New Roman" panose="02020603050405020304" pitchFamily="18" charset="0"/>
              </a:rPr>
              <a:t>onda é igual à </a:t>
            </a:r>
            <a:r>
              <a:rPr lang="pt-BR" i="1" dirty="0">
                <a:latin typeface="Times New Roman" panose="02020603050405020304" pitchFamily="18" charset="0"/>
              </a:rPr>
              <a:t>velocidade v </a:t>
            </a:r>
            <a:r>
              <a:rPr lang="pt-BR" dirty="0">
                <a:latin typeface="Times New Roman" panose="02020603050405020304" pitchFamily="18" charset="0"/>
              </a:rPr>
              <a:t>da onda</a:t>
            </a:r>
            <a:endParaRPr lang="pt-BR" dirty="0"/>
          </a:p>
        </p:txBody>
      </p:sp>
      <p:cxnSp>
        <p:nvCxnSpPr>
          <p:cNvPr id="4" name="Conector de Seta Reta 3">
            <a:extLst>
              <a:ext uri="{FF2B5EF4-FFF2-40B4-BE49-F238E27FC236}">
                <a16:creationId xmlns:a16="http://schemas.microsoft.com/office/drawing/2014/main" id="{8C388E58-B4B4-4384-B408-BC5FC062C8A2}"/>
              </a:ext>
            </a:extLst>
          </p:cNvPr>
          <p:cNvCxnSpPr/>
          <p:nvPr/>
        </p:nvCxnSpPr>
        <p:spPr>
          <a:xfrm>
            <a:off x="4554245" y="6314681"/>
            <a:ext cx="870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94594E38-5B85-4ECC-B3CD-881E6C7D90C7}"/>
              </a:ext>
            </a:extLst>
          </p:cNvPr>
          <p:cNvPicPr>
            <a:picLocks noChangeAspect="1"/>
          </p:cNvPicPr>
          <p:nvPr/>
        </p:nvPicPr>
        <p:blipFill>
          <a:blip r:embed="rId6">
            <a:lum contrast="40000"/>
          </a:blip>
          <a:stretch>
            <a:fillRect/>
          </a:stretch>
        </p:blipFill>
        <p:spPr>
          <a:xfrm>
            <a:off x="5954291" y="5890081"/>
            <a:ext cx="1960800" cy="849200"/>
          </a:xfrm>
          <a:prstGeom prst="rect">
            <a:avLst/>
          </a:prstGeom>
        </p:spPr>
      </p:pic>
    </p:spTree>
    <p:extLst>
      <p:ext uri="{BB962C8B-B14F-4D97-AF65-F5344CB8AC3E}">
        <p14:creationId xmlns:p14="http://schemas.microsoft.com/office/powerpoint/2010/main" val="36279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wheel(1)">
                                      <p:cBhvr>
                                        <p:cTn id="17" dur="20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espectroscopia&quot;">
            <a:extLst>
              <a:ext uri="{FF2B5EF4-FFF2-40B4-BE49-F238E27FC236}">
                <a16:creationId xmlns:a16="http://schemas.microsoft.com/office/drawing/2014/main" id="{4984312A-4631-4427-8CB4-2FD4F08D89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37"/>
          <a:stretch/>
        </p:blipFill>
        <p:spPr bwMode="auto">
          <a:xfrm>
            <a:off x="0" y="0"/>
            <a:ext cx="6684886"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F8DF429-A8F8-4CAA-8437-58F468591788}"/>
              </a:ext>
            </a:extLst>
          </p:cNvPr>
          <p:cNvSpPr/>
          <p:nvPr/>
        </p:nvSpPr>
        <p:spPr>
          <a:xfrm>
            <a:off x="4521338" y="705320"/>
            <a:ext cx="433913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ESPECTROSCOPIA ATÔMICA</a:t>
            </a:r>
            <a:endParaRPr lang="pt-BR" sz="2400" b="1" dirty="0"/>
          </a:p>
        </p:txBody>
      </p:sp>
      <p:sp>
        <p:nvSpPr>
          <p:cNvPr id="3" name="Retângulo 2">
            <a:extLst>
              <a:ext uri="{FF2B5EF4-FFF2-40B4-BE49-F238E27FC236}">
                <a16:creationId xmlns:a16="http://schemas.microsoft.com/office/drawing/2014/main" id="{4044E4ED-2FD3-4BC5-AD2D-D7534A69FD7D}"/>
              </a:ext>
            </a:extLst>
          </p:cNvPr>
          <p:cNvSpPr/>
          <p:nvPr/>
        </p:nvSpPr>
        <p:spPr>
          <a:xfrm>
            <a:off x="6744987" y="1527362"/>
            <a:ext cx="5326601" cy="230832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luz branca é composta de uma mistura de ondas eletromagnéticas de todas as frequências do espectro visível, abrangendo o violeta profundo (aproximadamente 400 </a:t>
            </a:r>
            <a:r>
              <a:rPr lang="pt-BR" dirty="0" err="1">
                <a:latin typeface="Times New Roman" panose="02020603050405020304" pitchFamily="18" charset="0"/>
              </a:rPr>
              <a:t>nm</a:t>
            </a:r>
            <a:r>
              <a:rPr lang="pt-BR" dirty="0">
                <a:latin typeface="Times New Roman" panose="02020603050405020304" pitchFamily="18" charset="0"/>
              </a:rPr>
              <a:t>) para o vermelho profundo (aproximadamente 700). </a:t>
            </a:r>
            <a:r>
              <a:rPr lang="pt-BR" dirty="0">
                <a:latin typeface="Times New Roman" panose="02020603050405020304" pitchFamily="18" charset="0"/>
                <a:cs typeface="Times New Roman" panose="02020603050405020304" pitchFamily="18" charset="0"/>
              </a:rPr>
              <a:t>Pode ser separada usando um prisma ótico, que não só desvia o raio da luz (chamado de </a:t>
            </a:r>
            <a:r>
              <a:rPr lang="pt-BR" i="1" dirty="0">
                <a:latin typeface="Times New Roman" panose="02020603050405020304" pitchFamily="18" charset="0"/>
                <a:cs typeface="Times New Roman" panose="02020603050405020304" pitchFamily="18" charset="0"/>
              </a:rPr>
              <a:t>refração</a:t>
            </a:r>
            <a:r>
              <a:rPr lang="pt-BR" dirty="0">
                <a:latin typeface="Times New Roman" panose="02020603050405020304" pitchFamily="18" charset="0"/>
                <a:cs typeface="Times New Roman" panose="02020603050405020304" pitchFamily="18" charset="0"/>
              </a:rPr>
              <a:t>)</a:t>
            </a:r>
            <a:r>
              <a:rPr lang="pt-BR" i="1" dirty="0">
                <a:latin typeface="Times New Roman" panose="02020603050405020304" pitchFamily="18" charset="0"/>
                <a:cs typeface="Times New Roman" panose="02020603050405020304" pitchFamily="18" charset="0"/>
              </a:rPr>
              <a:t>, mas </a:t>
            </a:r>
            <a:r>
              <a:rPr lang="pt-BR" dirty="0">
                <a:latin typeface="Times New Roman" panose="02020603050405020304" pitchFamily="18" charset="0"/>
                <a:cs typeface="Times New Roman" panose="02020603050405020304" pitchFamily="18" charset="0"/>
              </a:rPr>
              <a:t>também desvia a luz de diferentes comprimentos, de quantidades diferentes </a:t>
            </a:r>
            <a:r>
              <a:rPr lang="pt-BR" i="1" dirty="0">
                <a:latin typeface="Times New Roman" panose="02020603050405020304" pitchFamily="18" charset="0"/>
                <a:cs typeface="Times New Roman" panose="02020603050405020304" pitchFamily="18" charset="0"/>
              </a:rPr>
              <a:t>(dispersão.).</a:t>
            </a:r>
            <a:endParaRPr lang="pt-BR" dirty="0">
              <a:latin typeface="Times New Roman" panose="02020603050405020304" pitchFamily="18" charset="0"/>
              <a:cs typeface="Times New Roman" panose="02020603050405020304" pitchFamily="18" charset="0"/>
            </a:endParaRPr>
          </a:p>
        </p:txBody>
      </p:sp>
      <p:sp>
        <p:nvSpPr>
          <p:cNvPr id="4" name="Retângulo 3">
            <a:extLst>
              <a:ext uri="{FF2B5EF4-FFF2-40B4-BE49-F238E27FC236}">
                <a16:creationId xmlns:a16="http://schemas.microsoft.com/office/drawing/2014/main" id="{62B64FF7-0CDE-4D91-A129-B04E6A360D6F}"/>
              </a:ext>
            </a:extLst>
          </p:cNvPr>
          <p:cNvSpPr/>
          <p:nvPr/>
        </p:nvSpPr>
        <p:spPr>
          <a:xfrm>
            <a:off x="6744987" y="4196063"/>
            <a:ext cx="5326601"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Essa continuidade de cores é chamado de </a:t>
            </a:r>
            <a:r>
              <a:rPr lang="pt-BR" i="1" dirty="0">
                <a:latin typeface="Times New Roman" panose="02020603050405020304" pitchFamily="18" charset="0"/>
              </a:rPr>
              <a:t>espectro contínuo. </a:t>
            </a:r>
            <a:r>
              <a:rPr lang="pt-BR" dirty="0">
                <a:latin typeface="Times New Roman" panose="02020603050405020304" pitchFamily="18" charset="0"/>
              </a:rPr>
              <a:t>O processo de obtenção de um espectro é conhecido como </a:t>
            </a:r>
            <a:r>
              <a:rPr lang="pt-BR" i="1" dirty="0">
                <a:latin typeface="Times New Roman" panose="02020603050405020304" pitchFamily="18" charset="0"/>
              </a:rPr>
              <a:t>espectroscopia.</a:t>
            </a:r>
            <a:endParaRPr lang="pt-BR" dirty="0"/>
          </a:p>
        </p:txBody>
      </p:sp>
    </p:spTree>
    <p:extLst>
      <p:ext uri="{BB962C8B-B14F-4D97-AF65-F5344CB8AC3E}">
        <p14:creationId xmlns:p14="http://schemas.microsoft.com/office/powerpoint/2010/main" val="892726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09AE925-0757-4788-843C-475C43E95836}"/>
              </a:ext>
            </a:extLst>
          </p:cNvPr>
          <p:cNvSpPr/>
          <p:nvPr/>
        </p:nvSpPr>
        <p:spPr>
          <a:xfrm>
            <a:off x="278168" y="4053493"/>
            <a:ext cx="6096000" cy="923330"/>
          </a:xfrm>
          <a:prstGeom prst="rect">
            <a:avLst/>
          </a:prstGeom>
          <a:solidFill>
            <a:schemeClr val="accent4">
              <a:lumMod val="60000"/>
              <a:lumOff val="40000"/>
            </a:schemeClr>
          </a:solidFill>
          <a:scene3d>
            <a:camera prst="orthographicFront"/>
            <a:lightRig rig="threePt" dir="t"/>
          </a:scene3d>
          <a:sp3d>
            <a:bevelT/>
          </a:sp3d>
        </p:spPr>
        <p:txBody>
          <a:bodyPr>
            <a:spAutoFit/>
          </a:bodyPr>
          <a:lstStyle/>
          <a:p>
            <a:r>
              <a:rPr lang="pt-BR" dirty="0">
                <a:latin typeface="Times New Roman" panose="02020603050405020304" pitchFamily="18" charset="0"/>
              </a:rPr>
              <a:t>A energia radiante inclui luz visível, radiação infravermelha e ultravioleta, ondas de rádio, </a:t>
            </a:r>
            <a:r>
              <a:rPr lang="pt-BR" dirty="0" err="1">
                <a:latin typeface="Times New Roman" panose="02020603050405020304" pitchFamily="18" charset="0"/>
              </a:rPr>
              <a:t>microondas</a:t>
            </a:r>
            <a:r>
              <a:rPr lang="pt-BR" dirty="0">
                <a:latin typeface="Times New Roman" panose="02020603050405020304" pitchFamily="18" charset="0"/>
              </a:rPr>
              <a:t>, raios X e outras formas que deslocam-se via </a:t>
            </a:r>
            <a:r>
              <a:rPr lang="pt-BR" i="1" dirty="0">
                <a:latin typeface="Times New Roman" panose="02020603050405020304" pitchFamily="18" charset="0"/>
              </a:rPr>
              <a:t>ondas eletromagnéticas</a:t>
            </a:r>
            <a:r>
              <a:rPr lang="pt-BR" sz="1100" dirty="0">
                <a:latin typeface="Times New Roman" panose="02020603050405020304" pitchFamily="18" charset="0"/>
              </a:rPr>
              <a:t>.</a:t>
            </a:r>
            <a:endParaRPr lang="pt-BR" dirty="0"/>
          </a:p>
        </p:txBody>
      </p:sp>
      <p:sp>
        <p:nvSpPr>
          <p:cNvPr id="4" name="Retângulo 3">
            <a:extLst>
              <a:ext uri="{FF2B5EF4-FFF2-40B4-BE49-F238E27FC236}">
                <a16:creationId xmlns:a16="http://schemas.microsoft.com/office/drawing/2014/main" id="{2CCB13D9-DEE1-4822-8DA7-908F04D7E423}"/>
              </a:ext>
            </a:extLst>
          </p:cNvPr>
          <p:cNvSpPr/>
          <p:nvPr/>
        </p:nvSpPr>
        <p:spPr>
          <a:xfrm>
            <a:off x="5178640" y="5297927"/>
            <a:ext cx="6096000" cy="1200329"/>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r>
              <a:rPr lang="pt-BR" dirty="0">
                <a:latin typeface="Times New Roman" panose="02020603050405020304" pitchFamily="18" charset="0"/>
                <a:cs typeface="Times New Roman" panose="02020603050405020304" pitchFamily="18" charset="0"/>
              </a:rPr>
              <a:t>unidades de </a:t>
            </a:r>
            <a:r>
              <a:rPr lang="pt-BR" i="1" dirty="0">
                <a:latin typeface="Times New Roman" panose="02020603050405020304" pitchFamily="18" charset="0"/>
                <a:cs typeface="Times New Roman" panose="02020603050405020304" pitchFamily="18" charset="0"/>
              </a:rPr>
              <a:t>hertz </a:t>
            </a:r>
            <a:r>
              <a:rPr lang="pt-BR" dirty="0">
                <a:latin typeface="Times New Roman" panose="02020603050405020304" pitchFamily="18" charset="0"/>
                <a:cs typeface="Times New Roman" panose="02020603050405020304" pitchFamily="18" charset="0"/>
              </a:rPr>
              <a:t>(Hz), o que corresponde a </a:t>
            </a:r>
            <a:r>
              <a:rPr lang="pt-BR" i="1" dirty="0">
                <a:latin typeface="Times New Roman" panose="02020603050405020304" pitchFamily="18" charset="0"/>
                <a:cs typeface="Times New Roman" panose="02020603050405020304" pitchFamily="18" charset="0"/>
              </a:rPr>
              <a:t>ciclos por segundo. </a:t>
            </a:r>
            <a:r>
              <a:rPr lang="pt-BR" dirty="0">
                <a:latin typeface="Times New Roman" panose="02020603050405020304" pitchFamily="18" charset="0"/>
                <a:cs typeface="Times New Roman" panose="02020603050405020304" pitchFamily="18" charset="0"/>
              </a:rPr>
              <a:t>Os comprimentos de onda são indicados em metros, exceto para o espectro visível, onde eles são indicados em nanômetros </a:t>
            </a:r>
          </a:p>
          <a:p>
            <a:r>
              <a:rPr lang="pt-BR" dirty="0">
                <a:latin typeface="Times New Roman" panose="02020603050405020304" pitchFamily="18" charset="0"/>
                <a:cs typeface="Times New Roman" panose="02020603050405020304" pitchFamily="18" charset="0"/>
              </a:rPr>
              <a:t>(1 </a:t>
            </a:r>
            <a:r>
              <a:rPr lang="pt-BR" dirty="0" err="1">
                <a:latin typeface="Times New Roman" panose="02020603050405020304" pitchFamily="18" charset="0"/>
                <a:cs typeface="Times New Roman" panose="02020603050405020304" pitchFamily="18" charset="0"/>
              </a:rPr>
              <a:t>nm</a:t>
            </a:r>
            <a:r>
              <a:rPr lang="pt-BR" dirty="0">
                <a:latin typeface="Times New Roman" panose="02020603050405020304" pitchFamily="18" charset="0"/>
                <a:cs typeface="Times New Roman" panose="02020603050405020304" pitchFamily="18" charset="0"/>
              </a:rPr>
              <a:t> = 10-9 m).</a:t>
            </a:r>
          </a:p>
        </p:txBody>
      </p:sp>
      <p:pic>
        <p:nvPicPr>
          <p:cNvPr id="1028" name="Picture 4" descr="Resultado de imagem para espectro">
            <a:extLst>
              <a:ext uri="{FF2B5EF4-FFF2-40B4-BE49-F238E27FC236}">
                <a16:creationId xmlns:a16="http://schemas.microsoft.com/office/drawing/2014/main" id="{144921AE-6309-455A-9AD7-D37BAD1C73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370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espectro eletromagnético">
            <a:extLst>
              <a:ext uri="{FF2B5EF4-FFF2-40B4-BE49-F238E27FC236}">
                <a16:creationId xmlns:a16="http://schemas.microsoft.com/office/drawing/2014/main" id="{717E0EA8-2C9F-4BC9-9845-6042ECAB6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59"/>
          <a:stretch/>
        </p:blipFill>
        <p:spPr bwMode="auto">
          <a:xfrm>
            <a:off x="0" y="0"/>
            <a:ext cx="9232777" cy="692458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452282E-1E65-4558-B125-14A2DF877A6F}"/>
              </a:ext>
            </a:extLst>
          </p:cNvPr>
          <p:cNvSpPr/>
          <p:nvPr/>
        </p:nvSpPr>
        <p:spPr>
          <a:xfrm>
            <a:off x="9232777" y="2166553"/>
            <a:ext cx="2778711" cy="2585323"/>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r>
              <a:rPr lang="pt-BR" dirty="0">
                <a:latin typeface="Times New Roman" panose="02020603050405020304" pitchFamily="18" charset="0"/>
              </a:rPr>
              <a:t>O espectro visível é a banda estreita de comprimento de</a:t>
            </a:r>
          </a:p>
          <a:p>
            <a:r>
              <a:rPr lang="pt-BR" dirty="0">
                <a:latin typeface="Times New Roman" panose="02020603050405020304" pitchFamily="18" charset="0"/>
              </a:rPr>
              <a:t>onda que nossos olhos são capazes de detectar. Dentro do espectro visível, vemos ondas de comprimento curto como o violeta e ondas de comprimento longo como o vermelho.</a:t>
            </a:r>
            <a:endParaRPr lang="pt-BR" dirty="0"/>
          </a:p>
        </p:txBody>
      </p:sp>
    </p:spTree>
    <p:extLst>
      <p:ext uri="{BB962C8B-B14F-4D97-AF65-F5344CB8AC3E}">
        <p14:creationId xmlns:p14="http://schemas.microsoft.com/office/powerpoint/2010/main" val="570332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ráclito de Éfeso retratado em pintura do escocês Hendrick ter Brugghen.">
            <a:extLst>
              <a:ext uri="{FF2B5EF4-FFF2-40B4-BE49-F238E27FC236}">
                <a16:creationId xmlns:a16="http://schemas.microsoft.com/office/drawing/2014/main" id="{7A26AEDD-242F-4C0D-8EF9-40409761E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818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70A8628-619A-444B-BC3A-EF1B811BD487}"/>
              </a:ext>
            </a:extLst>
          </p:cNvPr>
          <p:cNvSpPr/>
          <p:nvPr/>
        </p:nvSpPr>
        <p:spPr>
          <a:xfrm>
            <a:off x="5877339" y="265837"/>
            <a:ext cx="6198703" cy="178510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t>Heráclito (540 </a:t>
            </a:r>
            <a:r>
              <a:rPr lang="pt-BR" b="1" dirty="0" err="1"/>
              <a:t>a.C</a:t>
            </a:r>
            <a:r>
              <a:rPr lang="pt-BR" b="1" dirty="0"/>
              <a:t> – 470 </a:t>
            </a:r>
            <a:r>
              <a:rPr lang="pt-BR" b="1" dirty="0" err="1"/>
              <a:t>a.C</a:t>
            </a:r>
            <a:r>
              <a:rPr lang="pt-BR" dirty="0"/>
              <a:t>)</a:t>
            </a:r>
          </a:p>
          <a:p>
            <a:r>
              <a:rPr lang="pt-BR" dirty="0">
                <a:solidFill>
                  <a:srgbClr val="000000"/>
                </a:solidFill>
                <a:latin typeface="Raleway"/>
              </a:rPr>
              <a:t>É classificado como </a:t>
            </a:r>
            <a:r>
              <a:rPr lang="pt-BR" b="1" dirty="0">
                <a:solidFill>
                  <a:srgbClr val="000000"/>
                </a:solidFill>
                <a:latin typeface="Raleway"/>
              </a:rPr>
              <a:t>partícipe da escola jônica</a:t>
            </a:r>
            <a:r>
              <a:rPr lang="pt-BR" dirty="0">
                <a:solidFill>
                  <a:srgbClr val="000000"/>
                </a:solidFill>
                <a:latin typeface="Raleway"/>
              </a:rPr>
              <a:t> apenas por sua localização geográfica e pela facilidade didática com que essa classificação permite entender seu pensamento. A obra do filósofo caracterizou-se por iniciar um </a:t>
            </a:r>
            <a:r>
              <a:rPr lang="pt-BR" b="1" dirty="0">
                <a:solidFill>
                  <a:srgbClr val="000000"/>
                </a:solidFill>
                <a:latin typeface="Raleway"/>
              </a:rPr>
              <a:t>movimento de ruptura na </a:t>
            </a:r>
            <a:r>
              <a:rPr lang="pt-BR" b="1" dirty="0">
                <a:latin typeface="inherit"/>
              </a:rPr>
              <a:t>filosofia pré-socrática</a:t>
            </a:r>
            <a:endParaRPr lang="pt-BR" dirty="0"/>
          </a:p>
        </p:txBody>
      </p:sp>
      <p:sp>
        <p:nvSpPr>
          <p:cNvPr id="3" name="Retângulo 2">
            <a:extLst>
              <a:ext uri="{FF2B5EF4-FFF2-40B4-BE49-F238E27FC236}">
                <a16:creationId xmlns:a16="http://schemas.microsoft.com/office/drawing/2014/main" id="{3CAEEFF5-4688-4380-9ADF-509696724779}"/>
              </a:ext>
            </a:extLst>
          </p:cNvPr>
          <p:cNvSpPr/>
          <p:nvPr/>
        </p:nvSpPr>
        <p:spPr>
          <a:xfrm>
            <a:off x="135835" y="5940719"/>
            <a:ext cx="6096000"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000000"/>
                </a:solidFill>
                <a:latin typeface="Raleway"/>
              </a:rPr>
              <a:t>Heráclito recebeu o nome de </a:t>
            </a:r>
            <a:r>
              <a:rPr lang="pt-BR" b="1" dirty="0">
                <a:solidFill>
                  <a:srgbClr val="000000"/>
                </a:solidFill>
                <a:latin typeface="Raleway"/>
              </a:rPr>
              <a:t>filósofo do fogo</a:t>
            </a:r>
            <a:r>
              <a:rPr lang="pt-BR" dirty="0">
                <a:solidFill>
                  <a:srgbClr val="000000"/>
                </a:solidFill>
                <a:latin typeface="Raleway"/>
              </a:rPr>
              <a:t> porque defendia a ideia de que o agente transformador é o fogo.</a:t>
            </a:r>
            <a:endParaRPr lang="pt-BR" dirty="0"/>
          </a:p>
        </p:txBody>
      </p:sp>
      <p:sp>
        <p:nvSpPr>
          <p:cNvPr id="5" name="CaixaDeTexto 16">
            <a:extLst>
              <a:ext uri="{FF2B5EF4-FFF2-40B4-BE49-F238E27FC236}">
                <a16:creationId xmlns:a16="http://schemas.microsoft.com/office/drawing/2014/main" id="{C6D2D322-04AE-4B1D-A6CF-816FF5F6C082}"/>
              </a:ext>
            </a:extLst>
          </p:cNvPr>
          <p:cNvSpPr txBox="1"/>
          <p:nvPr/>
        </p:nvSpPr>
        <p:spPr>
          <a:xfrm>
            <a:off x="6098063" y="4039490"/>
            <a:ext cx="5757254" cy="132343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“A mudança que acontece em todas as coisas é sempre uma alternância entre contrários: coisas quentes esfriam, coisas frias esquentam; coisas úmidas secam, coisas secas umedecem etc.”</a:t>
            </a:r>
            <a:endParaRPr lang="pt-BR" sz="2000" b="1" dirty="0"/>
          </a:p>
        </p:txBody>
      </p:sp>
    </p:spTree>
    <p:extLst>
      <p:ext uri="{BB962C8B-B14F-4D97-AF65-F5344CB8AC3E}">
        <p14:creationId xmlns:p14="http://schemas.microsoft.com/office/powerpoint/2010/main" val="18521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espectros de diferentes fontes continuo absorção emissão">
            <a:extLst>
              <a:ext uri="{FF2B5EF4-FFF2-40B4-BE49-F238E27FC236}">
                <a16:creationId xmlns:a16="http://schemas.microsoft.com/office/drawing/2014/main" id="{23F05061-F1EA-48B3-AF2D-735412EC8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739" y="2665878"/>
            <a:ext cx="9142521" cy="407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ângulo 1">
            <a:extLst>
              <a:ext uri="{FF2B5EF4-FFF2-40B4-BE49-F238E27FC236}">
                <a16:creationId xmlns:a16="http://schemas.microsoft.com/office/drawing/2014/main" id="{2F6FF5A7-4345-492F-90E1-745F98E50619}"/>
              </a:ext>
            </a:extLst>
          </p:cNvPr>
          <p:cNvSpPr/>
          <p:nvPr/>
        </p:nvSpPr>
        <p:spPr>
          <a:xfrm>
            <a:off x="3062180" y="483379"/>
            <a:ext cx="4771499"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dirty="0">
                <a:solidFill>
                  <a:srgbClr val="000000"/>
                </a:solidFill>
                <a:latin typeface="Times New Roman" panose="02020603050405020304" pitchFamily="18" charset="0"/>
              </a:rPr>
              <a:t>Espectros de diferentes fontes: Leis de </a:t>
            </a:r>
            <a:r>
              <a:rPr lang="pt-BR" dirty="0" err="1">
                <a:solidFill>
                  <a:srgbClr val="000000"/>
                </a:solidFill>
                <a:latin typeface="Times New Roman" panose="02020603050405020304" pitchFamily="18" charset="0"/>
              </a:rPr>
              <a:t>Kirchhoff</a:t>
            </a:r>
            <a:r>
              <a:rPr lang="pt-BR" dirty="0">
                <a:solidFill>
                  <a:srgbClr val="000000"/>
                </a:solidFill>
                <a:latin typeface="Times New Roman" panose="02020603050405020304" pitchFamily="18" charset="0"/>
              </a:rPr>
              <a:t>:</a:t>
            </a:r>
            <a:endParaRPr lang="pt-BR" dirty="0"/>
          </a:p>
        </p:txBody>
      </p:sp>
      <p:sp>
        <p:nvSpPr>
          <p:cNvPr id="3" name="Retângulo 2">
            <a:extLst>
              <a:ext uri="{FF2B5EF4-FFF2-40B4-BE49-F238E27FC236}">
                <a16:creationId xmlns:a16="http://schemas.microsoft.com/office/drawing/2014/main" id="{34350887-F7FE-4892-AB5F-038BDB9B88F3}"/>
              </a:ext>
            </a:extLst>
          </p:cNvPr>
          <p:cNvSpPr/>
          <p:nvPr/>
        </p:nvSpPr>
        <p:spPr>
          <a:xfrm>
            <a:off x="28111" y="1020630"/>
            <a:ext cx="12135775" cy="1477328"/>
          </a:xfrm>
          <a:prstGeom prst="rect">
            <a:avLst/>
          </a:prstGeom>
          <a:solidFill>
            <a:schemeClr val="accent4">
              <a:lumMod val="60000"/>
              <a:lumOff val="40000"/>
            </a:schemeClr>
          </a:solidFill>
          <a:scene3d>
            <a:camera prst="orthographicFront"/>
            <a:lightRig rig="threePt" dir="t"/>
          </a:scene3d>
          <a:sp3d>
            <a:bevelT/>
          </a:sp3d>
        </p:spPr>
        <p:txBody>
          <a:bodyPr wrap="square">
            <a:spAutoFit/>
          </a:bodyPr>
          <a:lstStyle/>
          <a:p>
            <a:pPr>
              <a:buFont typeface="Arial" panose="020B0604020202020204" pitchFamily="34" charset="0"/>
              <a:buChar char="•"/>
            </a:pPr>
            <a:r>
              <a:rPr lang="pt-BR" dirty="0">
                <a:solidFill>
                  <a:srgbClr val="000000"/>
                </a:solidFill>
                <a:latin typeface="Times New Roman" panose="02020603050405020304" pitchFamily="18" charset="0"/>
              </a:rPr>
              <a:t>Um corpo opaco quente (sólido ou fluido muito denso) produz um espectro contínuo, isto é, tem todos os comprimentos de onda.</a:t>
            </a:r>
          </a:p>
          <a:p>
            <a:pPr>
              <a:buFont typeface="Arial" panose="020B0604020202020204" pitchFamily="34" charset="0"/>
              <a:buChar char="•"/>
            </a:pPr>
            <a:r>
              <a:rPr lang="pt-BR" dirty="0">
                <a:solidFill>
                  <a:srgbClr val="000000"/>
                </a:solidFill>
                <a:latin typeface="Times New Roman" panose="02020603050405020304" pitchFamily="18" charset="0"/>
              </a:rPr>
              <a:t>Um gás quente transparente (de baixa densidade) produz um espectro de linhas brilhantes (linhas de emissão). Nesse espectro apenas alguns comprimentos de onda estão presentes.</a:t>
            </a:r>
          </a:p>
          <a:p>
            <a:pPr>
              <a:buFont typeface="Arial" panose="020B0604020202020204" pitchFamily="34" charset="0"/>
              <a:buChar char="•"/>
            </a:pPr>
            <a:r>
              <a:rPr lang="pt-BR" dirty="0">
                <a:solidFill>
                  <a:srgbClr val="000000"/>
                </a:solidFill>
                <a:latin typeface="Times New Roman" panose="02020603050405020304" pitchFamily="18" charset="0"/>
              </a:rPr>
              <a:t>Um gás transparente frio em frente ao corpo opaco quente produz um espectro de linhas escuras (linhas de absorção), por remover alguns comprimentos de onda do contínuo.</a:t>
            </a:r>
            <a:endParaRPr lang="pt-BR" dirty="0"/>
          </a:p>
        </p:txBody>
      </p:sp>
    </p:spTree>
    <p:extLst>
      <p:ext uri="{BB962C8B-B14F-4D97-AF65-F5344CB8AC3E}">
        <p14:creationId xmlns:p14="http://schemas.microsoft.com/office/powerpoint/2010/main" val="80982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CA5E937-6505-4EC1-950C-4C7362D29BB2}"/>
              </a:ext>
            </a:extLst>
          </p:cNvPr>
          <p:cNvSpPr/>
          <p:nvPr/>
        </p:nvSpPr>
        <p:spPr>
          <a:xfrm>
            <a:off x="4841290" y="252103"/>
            <a:ext cx="6673049"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séries de linhas espectrais formadas por cada elemento são uma característica daquele elemento e podem ser usadas como uma "impressão digital” para identificação em laboratório. Esse espectro mostra somente a região visível do espectro eletromagnético.</a:t>
            </a:r>
            <a:endParaRPr lang="pt-BR" dirty="0"/>
          </a:p>
        </p:txBody>
      </p:sp>
      <p:sp>
        <p:nvSpPr>
          <p:cNvPr id="4" name="Retângulo 3">
            <a:extLst>
              <a:ext uri="{FF2B5EF4-FFF2-40B4-BE49-F238E27FC236}">
                <a16:creationId xmlns:a16="http://schemas.microsoft.com/office/drawing/2014/main" id="{5E06AEFD-762A-4308-8D2D-00C189C290BC}"/>
              </a:ext>
            </a:extLst>
          </p:cNvPr>
          <p:cNvSpPr/>
          <p:nvPr/>
        </p:nvSpPr>
        <p:spPr>
          <a:xfrm>
            <a:off x="4841290" y="1913260"/>
            <a:ext cx="6673048"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Quando eletricidade passa através do gás hidrogênio (em um arco elétrico ou uma faísca), ou quando o gás é aquecido a uma alta temperatura, o hidrogênio emite luz. </a:t>
            </a:r>
            <a:r>
              <a:rPr lang="pt-BR" dirty="0">
                <a:latin typeface="Times New Roman" panose="02020603050405020304" pitchFamily="18" charset="0"/>
                <a:cs typeface="Times New Roman" panose="02020603050405020304" pitchFamily="18" charset="0"/>
              </a:rPr>
              <a:t>Entretanto, quando sua luz atravessa um prisma, o resultado não é um espectro contínuo. Ao contrário, uma </a:t>
            </a:r>
            <a:r>
              <a:rPr lang="pt-BR" i="1" dirty="0">
                <a:latin typeface="Times New Roman" panose="02020603050405020304" pitchFamily="18" charset="0"/>
                <a:cs typeface="Times New Roman" panose="02020603050405020304" pitchFamily="18" charset="0"/>
              </a:rPr>
              <a:t>linha espectral </a:t>
            </a:r>
            <a:r>
              <a:rPr lang="pt-BR" dirty="0">
                <a:latin typeface="Times New Roman" panose="02020603050405020304" pitchFamily="18" charset="0"/>
                <a:cs typeface="Times New Roman" panose="02020603050405020304" pitchFamily="18" charset="0"/>
              </a:rPr>
              <a:t>é produzida ou seja, um conjunto de linhas distintas, cada uma produzida pela luz de um comprimento de onda discreta.</a:t>
            </a:r>
          </a:p>
        </p:txBody>
      </p:sp>
      <p:sp>
        <p:nvSpPr>
          <p:cNvPr id="5" name="Retângulo 4">
            <a:extLst>
              <a:ext uri="{FF2B5EF4-FFF2-40B4-BE49-F238E27FC236}">
                <a16:creationId xmlns:a16="http://schemas.microsoft.com/office/drawing/2014/main" id="{842030B3-1BFB-4389-BB9D-AE2BE2C631A8}"/>
              </a:ext>
            </a:extLst>
          </p:cNvPr>
          <p:cNvSpPr/>
          <p:nvPr/>
        </p:nvSpPr>
        <p:spPr>
          <a:xfrm>
            <a:off x="4820575" y="4405413"/>
            <a:ext cx="667305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séries de linhas são encontradas na região visível do espectro e são chamadas de séries de </a:t>
            </a:r>
            <a:r>
              <a:rPr lang="pt-BR" dirty="0" err="1">
                <a:latin typeface="Times New Roman" panose="02020603050405020304" pitchFamily="18" charset="0"/>
              </a:rPr>
              <a:t>Balmer</a:t>
            </a:r>
            <a:r>
              <a:rPr lang="pt-BR" dirty="0">
                <a:latin typeface="Times New Roman" panose="02020603050405020304" pitchFamily="18" charset="0"/>
              </a:rPr>
              <a:t>. </a:t>
            </a:r>
            <a:r>
              <a:rPr lang="pt-BR" dirty="0"/>
              <a:t>Esta é uma das várias séries de linhas espectrais que podem ser obtidas do hidrogênio; outras séries são encontradas nas regiões ultravioleta e infravermelha do espectro eletromagnético.</a:t>
            </a:r>
          </a:p>
        </p:txBody>
      </p:sp>
      <p:pic>
        <p:nvPicPr>
          <p:cNvPr id="2050" name="Picture 2" descr="Não existem dois elementos químicos com o mesmo espectro de emissão">
            <a:extLst>
              <a:ext uri="{FF2B5EF4-FFF2-40B4-BE49-F238E27FC236}">
                <a16:creationId xmlns:a16="http://schemas.microsoft.com/office/drawing/2014/main" id="{66DE2720-A410-42B5-A43B-F3492FB55F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43145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706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espectros de diferentes fontes continuo absorção emissão">
            <a:extLst>
              <a:ext uri="{FF2B5EF4-FFF2-40B4-BE49-F238E27FC236}">
                <a16:creationId xmlns:a16="http://schemas.microsoft.com/office/drawing/2014/main" id="{5E0F7CB8-F794-4107-A6C9-C25029260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03FAE77-7B20-4961-A749-2ED200317B20}"/>
              </a:ext>
            </a:extLst>
          </p:cNvPr>
          <p:cNvSpPr/>
          <p:nvPr/>
        </p:nvSpPr>
        <p:spPr>
          <a:xfrm>
            <a:off x="551895" y="408725"/>
            <a:ext cx="11088210" cy="286232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No fim do século XIX, descobriu-se que os comprimentos de ondas da luz responsáveis pelas linhas nas séries de </a:t>
            </a:r>
            <a:r>
              <a:rPr lang="pt-BR" dirty="0" err="1">
                <a:latin typeface="Times New Roman" panose="02020603050405020304" pitchFamily="18" charset="0"/>
              </a:rPr>
              <a:t>Balmer</a:t>
            </a:r>
            <a:r>
              <a:rPr lang="pt-BR" dirty="0">
                <a:latin typeface="Times New Roman" panose="02020603050405020304" pitchFamily="18" charset="0"/>
              </a:rPr>
              <a:t> do hidrogênio estão relacionados pela equação:</a:t>
            </a:r>
          </a:p>
          <a:p>
            <a:endParaRPr lang="pt-BR" dirty="0">
              <a:latin typeface="Times New Roman" panose="02020603050405020304" pitchFamily="18" charset="0"/>
            </a:endParaRPr>
          </a:p>
          <a:p>
            <a:endParaRPr lang="pt-BR" dirty="0">
              <a:latin typeface="Times New Roman" panose="02020603050405020304" pitchFamily="18" charset="0"/>
            </a:endParaRPr>
          </a:p>
          <a:p>
            <a:endParaRPr lang="pt-BR" dirty="0">
              <a:latin typeface="Times New Roman" panose="02020603050405020304" pitchFamily="18" charset="0"/>
            </a:endParaRPr>
          </a:p>
          <a:p>
            <a:endParaRPr lang="pt-BR" dirty="0">
              <a:latin typeface="Times New Roman" panose="02020603050405020304" pitchFamily="18" charset="0"/>
            </a:endParaRPr>
          </a:p>
          <a:p>
            <a:endParaRPr lang="pt-BR" dirty="0">
              <a:latin typeface="Times New Roman" panose="02020603050405020304" pitchFamily="18" charset="0"/>
            </a:endParaRPr>
          </a:p>
          <a:p>
            <a:r>
              <a:rPr lang="pt-BR" dirty="0">
                <a:latin typeface="Times New Roman" panose="02020603050405020304" pitchFamily="18" charset="0"/>
              </a:rPr>
              <a:t>Onde </a:t>
            </a:r>
            <a:r>
              <a:rPr lang="el-GR" dirty="0"/>
              <a:t>λ</a:t>
            </a:r>
            <a:r>
              <a:rPr lang="pt-BR" dirty="0">
                <a:latin typeface="Times New Roman" panose="02020603050405020304" pitchFamily="18" charset="0"/>
              </a:rPr>
              <a:t> é o comprimento de onda e </a:t>
            </a:r>
            <a:r>
              <a:rPr lang="pt-BR" i="1" dirty="0">
                <a:latin typeface="Times New Roman" panose="02020603050405020304" pitchFamily="18" charset="0"/>
              </a:rPr>
              <a:t>n </a:t>
            </a:r>
            <a:r>
              <a:rPr lang="pt-BR" dirty="0">
                <a:latin typeface="Times New Roman" panose="02020603050405020304" pitchFamily="18" charset="0"/>
              </a:rPr>
              <a:t>é um número inteiro, maior ou igual a 3. </a:t>
            </a:r>
            <a:r>
              <a:rPr lang="pt-BR" i="1" dirty="0">
                <a:latin typeface="Times New Roman" panose="02020603050405020304" pitchFamily="18" charset="0"/>
              </a:rPr>
              <a:t>R </a:t>
            </a:r>
            <a:r>
              <a:rPr lang="pt-BR" dirty="0">
                <a:latin typeface="Times New Roman" panose="02020603050405020304" pitchFamily="18" charset="0"/>
              </a:rPr>
              <a:t>é uma constante chamada </a:t>
            </a:r>
            <a:r>
              <a:rPr lang="pt-BR" i="1" dirty="0">
                <a:latin typeface="Times New Roman" panose="02020603050405020304" pitchFamily="18" charset="0"/>
              </a:rPr>
              <a:t>constante de </a:t>
            </a:r>
            <a:r>
              <a:rPr lang="pt-BR" i="1" dirty="0" err="1">
                <a:latin typeface="Times New Roman" panose="02020603050405020304" pitchFamily="18" charset="0"/>
              </a:rPr>
              <a:t>Rydberg</a:t>
            </a:r>
            <a:r>
              <a:rPr lang="pt-BR" i="1" dirty="0">
                <a:latin typeface="Times New Roman" panose="02020603050405020304" pitchFamily="18" charset="0"/>
              </a:rPr>
              <a:t>, </a:t>
            </a:r>
            <a:r>
              <a:rPr lang="pt-BR" dirty="0">
                <a:latin typeface="Times New Roman" panose="02020603050405020304" pitchFamily="18" charset="0"/>
              </a:rPr>
              <a:t>,que tem o valor 1,0974 x 10</a:t>
            </a:r>
            <a:r>
              <a:rPr lang="pt-BR" sz="800" dirty="0">
                <a:latin typeface="Times New Roman" panose="02020603050405020304" pitchFamily="18" charset="0"/>
              </a:rPr>
              <a:t>-2 </a:t>
            </a:r>
            <a:r>
              <a:rPr lang="pt-BR" dirty="0">
                <a:latin typeface="Times New Roman" panose="02020603050405020304" pitchFamily="18" charset="0"/>
              </a:rPr>
              <a:t>nm</a:t>
            </a:r>
            <a:r>
              <a:rPr lang="pt-BR" sz="800" dirty="0">
                <a:latin typeface="Times New Roman" panose="02020603050405020304" pitchFamily="18" charset="0"/>
              </a:rPr>
              <a:t>-1</a:t>
            </a:r>
            <a:r>
              <a:rPr lang="pt-BR" dirty="0">
                <a:latin typeface="Times New Roman" panose="02020603050405020304" pitchFamily="18" charset="0"/>
              </a:rPr>
              <a:t>. Pela substituição de diferentes valores de </a:t>
            </a:r>
            <a:r>
              <a:rPr lang="pt-BR" i="1" dirty="0">
                <a:latin typeface="Times New Roman" panose="02020603050405020304" pitchFamily="18" charset="0"/>
              </a:rPr>
              <a:t>n </a:t>
            </a:r>
            <a:r>
              <a:rPr lang="pt-BR" dirty="0">
                <a:latin typeface="Times New Roman" panose="02020603050405020304" pitchFamily="18" charset="0"/>
              </a:rPr>
              <a:t>(3, 4, 5, 6 etc.) na equação, pode-se obter comprimentos de onda de todas as linhas espectrais nas séries </a:t>
            </a:r>
            <a:r>
              <a:rPr lang="pt-BR" dirty="0" err="1">
                <a:latin typeface="Times New Roman" panose="02020603050405020304" pitchFamily="18" charset="0"/>
              </a:rPr>
              <a:t>Balmer</a:t>
            </a:r>
            <a:r>
              <a:rPr lang="pt-BR" dirty="0">
                <a:latin typeface="Times New Roman" panose="02020603050405020304" pitchFamily="18" charset="0"/>
              </a:rPr>
              <a:t>.</a:t>
            </a:r>
            <a:endParaRPr lang="pt-BR" dirty="0"/>
          </a:p>
        </p:txBody>
      </p:sp>
      <p:pic>
        <p:nvPicPr>
          <p:cNvPr id="3" name="Imagem 2">
            <a:extLst>
              <a:ext uri="{FF2B5EF4-FFF2-40B4-BE49-F238E27FC236}">
                <a16:creationId xmlns:a16="http://schemas.microsoft.com/office/drawing/2014/main" id="{C4434BF2-FA7D-45EA-8A54-72A8BBBAF89C}"/>
              </a:ext>
            </a:extLst>
          </p:cNvPr>
          <p:cNvPicPr>
            <a:picLocks noChangeAspect="1"/>
          </p:cNvPicPr>
          <p:nvPr/>
        </p:nvPicPr>
        <p:blipFill>
          <a:blip r:embed="rId3">
            <a:lum contrast="20000"/>
          </a:blip>
          <a:stretch>
            <a:fillRect/>
          </a:stretch>
        </p:blipFill>
        <p:spPr>
          <a:xfrm>
            <a:off x="4883400" y="1228889"/>
            <a:ext cx="2425200" cy="919967"/>
          </a:xfrm>
          <a:prstGeom prst="rect">
            <a:avLst/>
          </a:prstGeom>
        </p:spPr>
      </p:pic>
      <p:sp>
        <p:nvSpPr>
          <p:cNvPr id="5" name="Retângulo 4">
            <a:extLst>
              <a:ext uri="{FF2B5EF4-FFF2-40B4-BE49-F238E27FC236}">
                <a16:creationId xmlns:a16="http://schemas.microsoft.com/office/drawing/2014/main" id="{A2FD6033-439B-4281-A41A-C6E81866E5BE}"/>
              </a:ext>
            </a:extLst>
          </p:cNvPr>
          <p:cNvSpPr/>
          <p:nvPr/>
        </p:nvSpPr>
        <p:spPr>
          <a:xfrm>
            <a:off x="551896" y="3513394"/>
            <a:ext cx="6894990"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equações diferentes (para as diferentes séries) podem ser combinadas em uma única relação simples, algumas vezes chamada </a:t>
            </a:r>
            <a:r>
              <a:rPr lang="pt-BR" i="1" dirty="0">
                <a:latin typeface="Times New Roman" panose="02020603050405020304" pitchFamily="18" charset="0"/>
              </a:rPr>
              <a:t>equação de </a:t>
            </a:r>
            <a:r>
              <a:rPr lang="pt-BR" i="1" dirty="0" err="1">
                <a:latin typeface="Times New Roman" panose="02020603050405020304" pitchFamily="18" charset="0"/>
              </a:rPr>
              <a:t>Rydberg</a:t>
            </a:r>
            <a:r>
              <a:rPr lang="pt-BR" i="1" dirty="0">
                <a:latin typeface="Times New Roman" panose="02020603050405020304" pitchFamily="18" charset="0"/>
              </a:rPr>
              <a:t>:</a:t>
            </a:r>
            <a:endParaRPr lang="pt-BR" dirty="0"/>
          </a:p>
        </p:txBody>
      </p:sp>
      <p:pic>
        <p:nvPicPr>
          <p:cNvPr id="6" name="Imagem 5">
            <a:extLst>
              <a:ext uri="{FF2B5EF4-FFF2-40B4-BE49-F238E27FC236}">
                <a16:creationId xmlns:a16="http://schemas.microsoft.com/office/drawing/2014/main" id="{7EFD69CA-71D2-41B1-815E-17C116CF3427}"/>
              </a:ext>
            </a:extLst>
          </p:cNvPr>
          <p:cNvPicPr>
            <a:picLocks noChangeAspect="1"/>
          </p:cNvPicPr>
          <p:nvPr/>
        </p:nvPicPr>
        <p:blipFill rotWithShape="1">
          <a:blip r:embed="rId4">
            <a:lum contrast="20000"/>
          </a:blip>
          <a:srcRect r="64606"/>
          <a:stretch/>
        </p:blipFill>
        <p:spPr>
          <a:xfrm>
            <a:off x="8109056" y="3506625"/>
            <a:ext cx="2337694" cy="958567"/>
          </a:xfrm>
          <a:prstGeom prst="rect">
            <a:avLst/>
          </a:prstGeom>
        </p:spPr>
      </p:pic>
      <p:sp>
        <p:nvSpPr>
          <p:cNvPr id="7" name="Retângulo 6">
            <a:extLst>
              <a:ext uri="{FF2B5EF4-FFF2-40B4-BE49-F238E27FC236}">
                <a16:creationId xmlns:a16="http://schemas.microsoft.com/office/drawing/2014/main" id="{046B1440-19F4-4B75-AEC5-90D552636F05}"/>
              </a:ext>
            </a:extLst>
          </p:cNvPr>
          <p:cNvSpPr/>
          <p:nvPr/>
        </p:nvSpPr>
        <p:spPr>
          <a:xfrm>
            <a:off x="551895" y="4519669"/>
            <a:ext cx="689499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Onde </a:t>
            </a:r>
            <a:r>
              <a:rPr lang="pt-BR" i="1" dirty="0">
                <a:latin typeface="Times New Roman" panose="02020603050405020304" pitchFamily="18" charset="0"/>
              </a:rPr>
              <a:t>n</a:t>
            </a:r>
            <a:r>
              <a:rPr lang="pt-BR" sz="800" i="1" dirty="0">
                <a:latin typeface="Times New Roman" panose="02020603050405020304" pitchFamily="18" charset="0"/>
              </a:rPr>
              <a:t>2 </a:t>
            </a:r>
            <a:r>
              <a:rPr lang="pt-BR" dirty="0">
                <a:latin typeface="Times New Roman" panose="02020603050405020304" pitchFamily="18" charset="0"/>
              </a:rPr>
              <a:t>&gt; </a:t>
            </a:r>
            <a:r>
              <a:rPr lang="pt-BR" i="1" dirty="0">
                <a:latin typeface="Times New Roman" panose="02020603050405020304" pitchFamily="18" charset="0"/>
              </a:rPr>
              <a:t>n</a:t>
            </a:r>
            <a:r>
              <a:rPr lang="pt-BR" sz="800" i="1" dirty="0">
                <a:latin typeface="Times New Roman" panose="02020603050405020304" pitchFamily="18" charset="0"/>
              </a:rPr>
              <a:t>1</a:t>
            </a:r>
            <a:r>
              <a:rPr lang="pt-BR" i="1" dirty="0">
                <a:latin typeface="Times New Roman" panose="02020603050405020304" pitchFamily="18" charset="0"/>
              </a:rPr>
              <a:t>. </a:t>
            </a:r>
            <a:r>
              <a:rPr lang="pt-BR" dirty="0">
                <a:latin typeface="Times New Roman" panose="02020603050405020304" pitchFamily="18" charset="0"/>
              </a:rPr>
              <a:t>Pela substituição integral para </a:t>
            </a:r>
            <a:r>
              <a:rPr lang="pt-BR" i="1" dirty="0">
                <a:latin typeface="Times New Roman" panose="02020603050405020304" pitchFamily="18" charset="0"/>
              </a:rPr>
              <a:t>n</a:t>
            </a:r>
            <a:r>
              <a:rPr lang="pt-BR" sz="800" i="1" dirty="0">
                <a:latin typeface="Times New Roman" panose="02020603050405020304" pitchFamily="18" charset="0"/>
              </a:rPr>
              <a:t>1 </a:t>
            </a:r>
            <a:r>
              <a:rPr lang="pt-BR" dirty="0">
                <a:latin typeface="Times New Roman" panose="02020603050405020304" pitchFamily="18" charset="0"/>
              </a:rPr>
              <a:t>e </a:t>
            </a:r>
            <a:r>
              <a:rPr lang="pt-BR" i="1" dirty="0">
                <a:latin typeface="Times New Roman" panose="02020603050405020304" pitchFamily="18" charset="0"/>
              </a:rPr>
              <a:t>n</a:t>
            </a:r>
            <a:r>
              <a:rPr lang="pt-BR" sz="800" i="1" dirty="0">
                <a:latin typeface="Times New Roman" panose="02020603050405020304" pitchFamily="18" charset="0"/>
              </a:rPr>
              <a:t>2 </a:t>
            </a:r>
            <a:r>
              <a:rPr lang="pt-BR" dirty="0">
                <a:latin typeface="Times New Roman" panose="02020603050405020304" pitchFamily="18" charset="0"/>
              </a:rPr>
              <a:t>pode-se usar esta equação para obter os comprimentos de todas as linhas em cada série no espectro do hidrogênio. Por exemplo, os comprimentos de onda das linhas nas três séries citadas são obtidos por substituição, como a seguir:</a:t>
            </a:r>
            <a:endParaRPr lang="pt-BR" dirty="0"/>
          </a:p>
        </p:txBody>
      </p:sp>
      <p:sp>
        <p:nvSpPr>
          <p:cNvPr id="8" name="Retângulo 7">
            <a:extLst>
              <a:ext uri="{FF2B5EF4-FFF2-40B4-BE49-F238E27FC236}">
                <a16:creationId xmlns:a16="http://schemas.microsoft.com/office/drawing/2014/main" id="{8253E2F2-0D79-42D6-9290-5EF73899706E}"/>
              </a:ext>
            </a:extLst>
          </p:cNvPr>
          <p:cNvSpPr/>
          <p:nvPr/>
        </p:nvSpPr>
        <p:spPr>
          <a:xfrm>
            <a:off x="551896" y="5802944"/>
            <a:ext cx="6894990"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Outras séries de linhas espectrais podem ser obtidas do hidrogênio; isto inclui as </a:t>
            </a:r>
            <a:r>
              <a:rPr lang="pt-BR" i="1" dirty="0">
                <a:latin typeface="Times New Roman" panose="02020603050405020304" pitchFamily="18" charset="0"/>
              </a:rPr>
              <a:t>séries de </a:t>
            </a:r>
            <a:r>
              <a:rPr lang="pt-BR" i="1" dirty="0" err="1">
                <a:latin typeface="Times New Roman" panose="02020603050405020304" pitchFamily="18" charset="0"/>
              </a:rPr>
              <a:t>Lyman</a:t>
            </a:r>
            <a:r>
              <a:rPr lang="pt-BR" i="1" dirty="0">
                <a:latin typeface="Times New Roman" panose="02020603050405020304" pitchFamily="18" charset="0"/>
              </a:rPr>
              <a:t> </a:t>
            </a:r>
            <a:r>
              <a:rPr lang="pt-BR" dirty="0">
                <a:latin typeface="Times New Roman" panose="02020603050405020304" pitchFamily="18" charset="0"/>
              </a:rPr>
              <a:t>no ultravioleta e as </a:t>
            </a:r>
            <a:r>
              <a:rPr lang="pt-BR" i="1" dirty="0">
                <a:latin typeface="Times New Roman" panose="02020603050405020304" pitchFamily="18" charset="0"/>
              </a:rPr>
              <a:t>séries de </a:t>
            </a:r>
            <a:r>
              <a:rPr lang="pt-BR" i="1" dirty="0" err="1">
                <a:latin typeface="Times New Roman" panose="02020603050405020304" pitchFamily="18" charset="0"/>
              </a:rPr>
              <a:t>Paschen</a:t>
            </a:r>
            <a:r>
              <a:rPr lang="pt-BR" i="1" dirty="0">
                <a:latin typeface="Times New Roman" panose="02020603050405020304" pitchFamily="18" charset="0"/>
              </a:rPr>
              <a:t> no </a:t>
            </a:r>
            <a:r>
              <a:rPr lang="pt-BR" dirty="0">
                <a:latin typeface="Times New Roman" panose="02020603050405020304" pitchFamily="18" charset="0"/>
              </a:rPr>
              <a:t>infravermelho.</a:t>
            </a:r>
            <a:endParaRPr lang="pt-BR" dirty="0"/>
          </a:p>
        </p:txBody>
      </p:sp>
      <p:pic>
        <p:nvPicPr>
          <p:cNvPr id="9" name="Imagem 8">
            <a:extLst>
              <a:ext uri="{FF2B5EF4-FFF2-40B4-BE49-F238E27FC236}">
                <a16:creationId xmlns:a16="http://schemas.microsoft.com/office/drawing/2014/main" id="{631C6067-9758-474E-A1BF-C761E6C7F393}"/>
              </a:ext>
            </a:extLst>
          </p:cNvPr>
          <p:cNvPicPr>
            <a:picLocks noChangeAspect="1"/>
          </p:cNvPicPr>
          <p:nvPr/>
        </p:nvPicPr>
        <p:blipFill>
          <a:blip r:embed="rId5">
            <a:lum contrast="20000"/>
          </a:blip>
          <a:stretch>
            <a:fillRect/>
          </a:stretch>
        </p:blipFill>
        <p:spPr>
          <a:xfrm>
            <a:off x="7625916" y="5119833"/>
            <a:ext cx="4387049" cy="1466800"/>
          </a:xfrm>
          <a:prstGeom prst="rect">
            <a:avLst/>
          </a:prstGeom>
        </p:spPr>
      </p:pic>
    </p:spTree>
    <p:extLst>
      <p:ext uri="{BB962C8B-B14F-4D97-AF65-F5344CB8AC3E}">
        <p14:creationId xmlns:p14="http://schemas.microsoft.com/office/powerpoint/2010/main" val="168271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8310286-6624-4E9C-9782-8E2A02B90208}"/>
              </a:ext>
            </a:extLst>
          </p:cNvPr>
          <p:cNvSpPr/>
          <p:nvPr/>
        </p:nvSpPr>
        <p:spPr>
          <a:xfrm>
            <a:off x="5731461" y="250509"/>
            <a:ext cx="5919002"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teoria de Bohr foi melhor comprovada quando aplicada ao átomo de hidrogênio. Ao </a:t>
            </a:r>
            <a:r>
              <a:rPr lang="pt-BR" dirty="0">
                <a:latin typeface="Times New Roman" panose="02020603050405020304" pitchFamily="18" charset="0"/>
                <a:cs typeface="Times New Roman" panose="02020603050405020304" pitchFamily="18" charset="0"/>
              </a:rPr>
              <a:t>fazê-lo, Bohr foi capaz de </a:t>
            </a:r>
            <a:r>
              <a:rPr lang="pt-BR" i="1" dirty="0">
                <a:latin typeface="Times New Roman" panose="02020603050405020304" pitchFamily="18" charset="0"/>
                <a:cs typeface="Times New Roman" panose="02020603050405020304" pitchFamily="18" charset="0"/>
              </a:rPr>
              <a:t>obter </a:t>
            </a:r>
            <a:r>
              <a:rPr lang="pt-BR" dirty="0">
                <a:latin typeface="Times New Roman" panose="02020603050405020304" pitchFamily="18" charset="0"/>
                <a:cs typeface="Times New Roman" panose="02020603050405020304" pitchFamily="18" charset="0"/>
              </a:rPr>
              <a:t>a equação de </a:t>
            </a:r>
            <a:r>
              <a:rPr lang="pt-BR" dirty="0" err="1">
                <a:latin typeface="Times New Roman" panose="02020603050405020304" pitchFamily="18" charset="0"/>
                <a:cs typeface="Times New Roman" panose="02020603050405020304" pitchFamily="18" charset="0"/>
              </a:rPr>
              <a:t>Rydberg</a:t>
            </a:r>
            <a:r>
              <a:rPr lang="pt-BR" dirty="0">
                <a:latin typeface="Times New Roman" panose="02020603050405020304" pitchFamily="18" charset="0"/>
                <a:cs typeface="Times New Roman" panose="02020603050405020304" pitchFamily="18" charset="0"/>
              </a:rPr>
              <a:t>. poderia prever os comprimentos de onda da luz que produzem as linhas no espectro de hidrogênio. Ele também obteve a energia quantizada de cada nível no átomo de hidrogênio.</a:t>
            </a:r>
          </a:p>
        </p:txBody>
      </p:sp>
      <p:sp>
        <p:nvSpPr>
          <p:cNvPr id="5" name="Retângulo 4">
            <a:extLst>
              <a:ext uri="{FF2B5EF4-FFF2-40B4-BE49-F238E27FC236}">
                <a16:creationId xmlns:a16="http://schemas.microsoft.com/office/drawing/2014/main" id="{3A7ED0AF-3DC6-4B16-815A-A6D1DA29FAD5}"/>
              </a:ext>
            </a:extLst>
          </p:cNvPr>
          <p:cNvSpPr/>
          <p:nvPr/>
        </p:nvSpPr>
        <p:spPr>
          <a:xfrm>
            <a:off x="92476" y="5018983"/>
            <a:ext cx="5324197"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Cada nível de energia no desenho representa uma</a:t>
            </a:r>
          </a:p>
          <a:p>
            <a:r>
              <a:rPr lang="pt-BR" dirty="0">
                <a:latin typeface="Times New Roman" panose="02020603050405020304" pitchFamily="18" charset="0"/>
              </a:rPr>
              <a:t>quantidade de energia </a:t>
            </a:r>
            <a:r>
              <a:rPr lang="pt-BR" i="1" dirty="0">
                <a:latin typeface="Times New Roman" panose="02020603050405020304" pitchFamily="18" charset="0"/>
              </a:rPr>
              <a:t>permitida; </a:t>
            </a:r>
            <a:r>
              <a:rPr lang="pt-BR" dirty="0">
                <a:latin typeface="Times New Roman" panose="02020603050405020304" pitchFamily="18" charset="0"/>
              </a:rPr>
              <a:t>o elétron não pode ter </a:t>
            </a:r>
            <a:r>
              <a:rPr lang="pt-BR" dirty="0">
                <a:latin typeface="Times New Roman" panose="02020603050405020304" pitchFamily="18" charset="0"/>
                <a:cs typeface="Times New Roman" panose="02020603050405020304" pitchFamily="18" charset="0"/>
              </a:rPr>
              <a:t>quantidades intermediárias. o elétron do átomo de hidrogênio no estado fundamental pode absorver várias quantidades discretas de energia e, assim, elevar-se a um nível de energia mais alto</a:t>
            </a:r>
            <a:r>
              <a:rPr lang="pt-BR" dirty="0"/>
              <a:t>.</a:t>
            </a:r>
          </a:p>
        </p:txBody>
      </p:sp>
      <p:pic>
        <p:nvPicPr>
          <p:cNvPr id="4098" name="Picture 2" descr="Resultado de imagem para espectros de linha gif">
            <a:extLst>
              <a:ext uri="{FF2B5EF4-FFF2-40B4-BE49-F238E27FC236}">
                <a16:creationId xmlns:a16="http://schemas.microsoft.com/office/drawing/2014/main" id="{66F6D2B3-C1D8-4E45-9804-99CBDD8FDE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47712" y="2362371"/>
            <a:ext cx="6286500" cy="3533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2" name="Picture 6" descr="Resultado de imagem para niveis de energia no atomo de hidrogenio">
            <a:extLst>
              <a:ext uri="{FF2B5EF4-FFF2-40B4-BE49-F238E27FC236}">
                <a16:creationId xmlns:a16="http://schemas.microsoft.com/office/drawing/2014/main" id="{A1584ECE-9CEA-4FE1-99EE-029299007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75" y="84691"/>
            <a:ext cx="4088907" cy="485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additive="base">
                                        <p:cTn id="21" dur="500" fill="hold"/>
                                        <p:tgtEl>
                                          <p:spTgt spid="4102"/>
                                        </p:tgtEl>
                                        <p:attrNameLst>
                                          <p:attrName>ppt_x</p:attrName>
                                        </p:attrNameLst>
                                      </p:cBhvr>
                                      <p:tavLst>
                                        <p:tav tm="0">
                                          <p:val>
                                            <p:strVal val="#ppt_x"/>
                                          </p:val>
                                        </p:tav>
                                        <p:tav tm="100000">
                                          <p:val>
                                            <p:strVal val="#ppt_x"/>
                                          </p:val>
                                        </p:tav>
                                      </p:tavLst>
                                    </p:anim>
                                    <p:anim calcmode="lin" valueType="num">
                                      <p:cBhvr additive="base">
                                        <p:cTn id="22" dur="500" fill="hold"/>
                                        <p:tgtEl>
                                          <p:spTgt spid="410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D878F9A-71AF-4050-BAAC-0C4D3CD9858F}"/>
              </a:ext>
            </a:extLst>
          </p:cNvPr>
          <p:cNvSpPr/>
          <p:nvPr/>
        </p:nvSpPr>
        <p:spPr>
          <a:xfrm>
            <a:off x="5891813" y="4514572"/>
            <a:ext cx="609600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latin typeface="Times New Roman" panose="02020603050405020304" pitchFamily="18" charset="0"/>
              </a:rPr>
              <a:t>Cada linha num espectro de hidrogênio resulta da emissão de luz de um comprimento de onda específico, processo que ocorre quando elétrons sofrem uma transição específica de um nível de energia maior para um de energia menor.</a:t>
            </a:r>
            <a:endParaRPr lang="pt-BR" dirty="0"/>
          </a:p>
        </p:txBody>
      </p:sp>
      <p:sp>
        <p:nvSpPr>
          <p:cNvPr id="4" name="Retângulo 3">
            <a:extLst>
              <a:ext uri="{FF2B5EF4-FFF2-40B4-BE49-F238E27FC236}">
                <a16:creationId xmlns:a16="http://schemas.microsoft.com/office/drawing/2014/main" id="{C7A56C5B-44BD-4A8C-9EB6-66E50E7734ED}"/>
              </a:ext>
            </a:extLst>
          </p:cNvPr>
          <p:cNvSpPr/>
          <p:nvPr/>
        </p:nvSpPr>
        <p:spPr>
          <a:xfrm>
            <a:off x="6442229" y="584498"/>
            <a:ext cx="4995168" cy="341632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 maior sucesso de Bohr reside </a:t>
            </a:r>
            <a:r>
              <a:rPr lang="pt-BR" i="1" dirty="0">
                <a:latin typeface="Times New Roman" panose="02020603050405020304" pitchFamily="18" charset="0"/>
              </a:rPr>
              <a:t>no </a:t>
            </a:r>
            <a:r>
              <a:rPr lang="pt-BR" dirty="0">
                <a:latin typeface="Times New Roman" panose="02020603050405020304" pitchFamily="18" charset="0"/>
              </a:rPr>
              <a:t>fato de que ele foi capaz não somente de deduzir a </a:t>
            </a:r>
            <a:r>
              <a:rPr lang="pt-BR" i="1" dirty="0">
                <a:latin typeface="Times New Roman" panose="02020603050405020304" pitchFamily="18" charset="0"/>
              </a:rPr>
              <a:t>equação de </a:t>
            </a:r>
            <a:r>
              <a:rPr lang="pt-BR" i="1" dirty="0" err="1">
                <a:latin typeface="Times New Roman" panose="02020603050405020304" pitchFamily="18" charset="0"/>
              </a:rPr>
              <a:t>Rydberg</a:t>
            </a:r>
            <a:r>
              <a:rPr lang="pt-BR" i="1" dirty="0">
                <a:latin typeface="Times New Roman" panose="02020603050405020304" pitchFamily="18" charset="0"/>
              </a:rPr>
              <a:t>. </a:t>
            </a:r>
            <a:r>
              <a:rPr lang="pt-BR" dirty="0">
                <a:latin typeface="Times New Roman" panose="02020603050405020304" pitchFamily="18" charset="0"/>
              </a:rPr>
              <a:t>Mas também de calcular um valor de </a:t>
            </a:r>
            <a:r>
              <a:rPr lang="pt-BR" i="1" dirty="0">
                <a:latin typeface="Times New Roman" panose="02020603050405020304" pitchFamily="18" charset="0"/>
              </a:rPr>
              <a:t>R </a:t>
            </a:r>
            <a:r>
              <a:rPr lang="pt-BR" dirty="0">
                <a:latin typeface="Times New Roman" panose="02020603050405020304" pitchFamily="18" charset="0"/>
              </a:rPr>
              <a:t>que concorda com o valor experimental para cinco algarismos significativos. Assim, pela suposição da quantização da energia (e de algumas outras propriedades) do elétron em um átomo de hidrogênio, Bohr foi capaz de obter</a:t>
            </a:r>
          </a:p>
          <a:p>
            <a:r>
              <a:rPr lang="pt-BR" dirty="0">
                <a:latin typeface="Times New Roman" panose="02020603050405020304" pitchFamily="18" charset="0"/>
              </a:rPr>
              <a:t>todos os comprimentos de ondas no espectro de linhas do hidrogênio. Em 1913, tal</a:t>
            </a:r>
          </a:p>
          <a:p>
            <a:r>
              <a:rPr lang="pt-BR" dirty="0">
                <a:latin typeface="Times New Roman" panose="02020603050405020304" pitchFamily="18" charset="0"/>
              </a:rPr>
              <a:t>concordância entre a teoria e a prática foi muito animadora para o mundo científico.</a:t>
            </a:r>
            <a:endParaRPr lang="pt-BR" dirty="0"/>
          </a:p>
        </p:txBody>
      </p:sp>
      <p:pic>
        <p:nvPicPr>
          <p:cNvPr id="5122" name="Picture 2" descr="Resultado de imagem para niveis de energia do hidrogenio">
            <a:extLst>
              <a:ext uri="{FF2B5EF4-FFF2-40B4-BE49-F238E27FC236}">
                <a16:creationId xmlns:a16="http://schemas.microsoft.com/office/drawing/2014/main" id="{F95CC310-7107-450B-92DC-1C2C22A04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40" y="770236"/>
            <a:ext cx="5383351" cy="494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97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77E9E36-D529-4808-9D36-60516C288BF7}"/>
              </a:ext>
            </a:extLst>
          </p:cNvPr>
          <p:cNvSpPr/>
          <p:nvPr/>
        </p:nvSpPr>
        <p:spPr>
          <a:xfrm>
            <a:off x="1816960" y="700673"/>
            <a:ext cx="8558075"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Ele propôs o modelo planetário </a:t>
            </a:r>
            <a:r>
              <a:rPr lang="pt-BR" i="1" dirty="0">
                <a:latin typeface="Times New Roman" panose="02020603050405020304" pitchFamily="18" charset="0"/>
              </a:rPr>
              <a:t>modificado </a:t>
            </a:r>
            <a:r>
              <a:rPr lang="pt-BR" dirty="0">
                <a:latin typeface="Times New Roman" panose="02020603050405020304" pitchFamily="18" charset="0"/>
              </a:rPr>
              <a:t>no qual cada nível de energia quantizado corresponde a uma órbita eletrônica circular, específica e estável com raio quantizado. </a:t>
            </a:r>
            <a:r>
              <a:rPr lang="pt-BR" dirty="0"/>
              <a:t>De acordo com Bohr, órbitas de raio grande correspondem a níveis de energia</a:t>
            </a:r>
          </a:p>
        </p:txBody>
      </p:sp>
      <p:pic>
        <p:nvPicPr>
          <p:cNvPr id="6146" name="Picture 2" descr="Resultado de imagem para modelo de bohr salto  gif">
            <a:extLst>
              <a:ext uri="{FF2B5EF4-FFF2-40B4-BE49-F238E27FC236}">
                <a16:creationId xmlns:a16="http://schemas.microsoft.com/office/drawing/2014/main" id="{1621C2CA-080A-4FE3-95F7-B7BD5B87DB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6059" y="1755667"/>
            <a:ext cx="66198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770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5 conceitos para você começar a entender a Mecânica Quântica ...">
            <a:extLst>
              <a:ext uri="{FF2B5EF4-FFF2-40B4-BE49-F238E27FC236}">
                <a16:creationId xmlns:a16="http://schemas.microsoft.com/office/drawing/2014/main" id="{17603105-4F55-4C07-87FD-7A1591456E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9651294B-F04A-4F87-9736-A30D00039F73}"/>
              </a:ext>
            </a:extLst>
          </p:cNvPr>
          <p:cNvSpPr/>
          <p:nvPr/>
        </p:nvSpPr>
        <p:spPr>
          <a:xfrm>
            <a:off x="-20" y="2319337"/>
            <a:ext cx="12192000" cy="2219325"/>
          </a:xfrm>
          <a:prstGeom prst="rect">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000" dirty="0"/>
          </a:p>
        </p:txBody>
      </p:sp>
      <p:sp>
        <p:nvSpPr>
          <p:cNvPr id="4" name="Retângulo 3">
            <a:extLst>
              <a:ext uri="{FF2B5EF4-FFF2-40B4-BE49-F238E27FC236}">
                <a16:creationId xmlns:a16="http://schemas.microsoft.com/office/drawing/2014/main" id="{6698C365-E348-4430-8269-98DE25A1BC0A}"/>
              </a:ext>
            </a:extLst>
          </p:cNvPr>
          <p:cNvSpPr/>
          <p:nvPr/>
        </p:nvSpPr>
        <p:spPr>
          <a:xfrm>
            <a:off x="-776816" y="2551836"/>
            <a:ext cx="13745591" cy="1323439"/>
          </a:xfrm>
          <a:prstGeom prst="rect">
            <a:avLst/>
          </a:prstGeom>
          <a:noFill/>
        </p:spPr>
        <p:txBody>
          <a:bodyPr wrap="square" lIns="91440" tIns="45720" rIns="91440" bIns="45720">
            <a:spAutoFit/>
          </a:bodyPr>
          <a:lstStyle/>
          <a:p>
            <a:pPr algn="ctr"/>
            <a:r>
              <a:rPr lang="pt-BR" sz="4000" b="0" cap="none" spc="0" dirty="0">
                <a:ln w="0"/>
                <a:solidFill>
                  <a:schemeClr val="bg1"/>
                </a:solidFill>
                <a:effectLst>
                  <a:reflection blurRad="6350" stA="53000" endA="300" endPos="35500" dir="5400000" sy="-90000" algn="bl" rotWithShape="0"/>
                </a:effectLst>
              </a:rPr>
              <a:t>INTRODUÇÃO AO ESTUDO DA MECÂNICA QUÂNTICA E A ESTRUTURA DOS ÁTOMOS MULTIELETRONICOS</a:t>
            </a:r>
          </a:p>
        </p:txBody>
      </p:sp>
    </p:spTree>
    <p:extLst>
      <p:ext uri="{BB962C8B-B14F-4D97-AF65-F5344CB8AC3E}">
        <p14:creationId xmlns:p14="http://schemas.microsoft.com/office/powerpoint/2010/main" val="2747969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conceitos para você começar a entender a Mecânica Quântica ...">
            <a:extLst>
              <a:ext uri="{FF2B5EF4-FFF2-40B4-BE49-F238E27FC236}">
                <a16:creationId xmlns:a16="http://schemas.microsoft.com/office/drawing/2014/main" id="{0C482691-9D2C-447B-BFE9-0A7ECF83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6429"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58B2754-5B67-43EE-BE20-301CD4321334}"/>
              </a:ext>
            </a:extLst>
          </p:cNvPr>
          <p:cNvSpPr/>
          <p:nvPr/>
        </p:nvSpPr>
        <p:spPr>
          <a:xfrm>
            <a:off x="3512771" y="579792"/>
            <a:ext cx="4773166"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base"/>
            <a:r>
              <a:rPr lang="pt-BR" b="1" dirty="0">
                <a:solidFill>
                  <a:srgbClr val="21242C"/>
                </a:solidFill>
                <a:latin typeface="Lato"/>
              </a:rPr>
              <a:t>O modelo de mecânica quântica do átomo</a:t>
            </a:r>
            <a:endParaRPr lang="pt-BR" b="1" i="0" dirty="0">
              <a:solidFill>
                <a:srgbClr val="21242C"/>
              </a:solidFill>
              <a:effectLst/>
              <a:latin typeface="Lato"/>
            </a:endParaRPr>
          </a:p>
        </p:txBody>
      </p:sp>
      <p:sp>
        <p:nvSpPr>
          <p:cNvPr id="5" name="Rectangle 5">
            <a:extLst>
              <a:ext uri="{FF2B5EF4-FFF2-40B4-BE49-F238E27FC236}">
                <a16:creationId xmlns:a16="http://schemas.microsoft.com/office/drawing/2014/main" id="{980E2002-5112-492E-A05F-D1B09013DDA2}"/>
              </a:ext>
            </a:extLst>
          </p:cNvPr>
          <p:cNvSpPr>
            <a:spLocks noChangeArrowheads="1"/>
          </p:cNvSpPr>
          <p:nvPr/>
        </p:nvSpPr>
        <p:spPr bwMode="auto">
          <a:xfrm>
            <a:off x="2015678" y="1523136"/>
            <a:ext cx="8215069" cy="73866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500" b="0" i="1" u="none" strike="noStrike" cap="none" normalizeH="0" baseline="0" dirty="0">
                <a:ln>
                  <a:noFill/>
                </a:ln>
                <a:solidFill>
                  <a:srgbClr val="21242C"/>
                </a:solidFill>
                <a:effectLst/>
                <a:latin typeface="inherit"/>
              </a:rPr>
              <a:t>"</a:t>
            </a:r>
            <a:r>
              <a:rPr kumimoji="0" lang="pt-BR" altLang="pt-BR" sz="1600" b="0" u="none" strike="noStrike" cap="none" normalizeH="0" baseline="0" dirty="0">
                <a:ln>
                  <a:noFill/>
                </a:ln>
                <a:solidFill>
                  <a:srgbClr val="21242C"/>
                </a:solidFill>
                <a:effectLst/>
                <a:latin typeface="+mn-lt"/>
              </a:rPr>
              <a:t>Devemos ser claros que quando se trata de átomos, a linguagem só pode ser usada como poesia."</a:t>
            </a:r>
          </a:p>
          <a:p>
            <a:pPr lvl="0"/>
            <a:r>
              <a:rPr lang="pt-BR" sz="1600" dirty="0">
                <a:latin typeface="+mn-lt"/>
              </a:rPr>
              <a:t>"Quem não ficar chocado com a teoria quântica não a entendeu.“</a:t>
            </a:r>
          </a:p>
          <a:p>
            <a:pPr lvl="0"/>
            <a:r>
              <a:rPr lang="pt-BR" altLang="pt-BR" sz="1600" dirty="0">
                <a:solidFill>
                  <a:srgbClr val="21242C"/>
                </a:solidFill>
                <a:latin typeface="+mn-lt"/>
              </a:rPr>
              <a:t>Niels Bohr</a:t>
            </a:r>
            <a:endParaRPr kumimoji="0" lang="pt-BR" altLang="pt-BR" sz="1600" b="0" u="none" strike="noStrike" cap="none" normalizeH="0" baseline="0" dirty="0">
              <a:ln>
                <a:noFill/>
              </a:ln>
              <a:solidFill>
                <a:schemeClr val="tx1"/>
              </a:solidFill>
              <a:effectLst/>
              <a:latin typeface="+mn-lt"/>
            </a:endParaRPr>
          </a:p>
        </p:txBody>
      </p:sp>
      <p:sp>
        <p:nvSpPr>
          <p:cNvPr id="6" name="Retângulo 5">
            <a:extLst>
              <a:ext uri="{FF2B5EF4-FFF2-40B4-BE49-F238E27FC236}">
                <a16:creationId xmlns:a16="http://schemas.microsoft.com/office/drawing/2014/main" id="{F584880C-CCC3-40B9-AD4C-138D71856CF2}"/>
              </a:ext>
            </a:extLst>
          </p:cNvPr>
          <p:cNvSpPr/>
          <p:nvPr/>
        </p:nvSpPr>
        <p:spPr>
          <a:xfrm>
            <a:off x="1033703" y="2908341"/>
            <a:ext cx="10294374"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Se você se sentiu confuso quando aprendeu mecânica quântica, saiba que os cientistas que originalmente a desenvolveram estavam tão confusos quanto você.</a:t>
            </a:r>
            <a:endParaRPr lang="pt-BR" dirty="0"/>
          </a:p>
        </p:txBody>
      </p:sp>
      <p:sp>
        <p:nvSpPr>
          <p:cNvPr id="7" name="Retângulo 6">
            <a:extLst>
              <a:ext uri="{FF2B5EF4-FFF2-40B4-BE49-F238E27FC236}">
                <a16:creationId xmlns:a16="http://schemas.microsoft.com/office/drawing/2014/main" id="{B32FA15C-D27F-48DB-B74A-57AC7F932AD3}"/>
              </a:ext>
            </a:extLst>
          </p:cNvPr>
          <p:cNvSpPr/>
          <p:nvPr/>
        </p:nvSpPr>
        <p:spPr>
          <a:xfrm>
            <a:off x="976026" y="4382729"/>
            <a:ext cx="10409729"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O modelo de Bohr teve êxito em prever os níveis de energia do hidrogênio e de outros sistemas compostos por um elétron, tais como </a:t>
            </a:r>
            <a:r>
              <a:rPr lang="pt-BR" dirty="0">
                <a:solidFill>
                  <a:srgbClr val="21242C"/>
                </a:solidFill>
                <a:latin typeface="KaTeX_Main"/>
              </a:rPr>
              <a:t>He+.</a:t>
            </a:r>
            <a:r>
              <a:rPr lang="pt-BR" dirty="0">
                <a:solidFill>
                  <a:srgbClr val="21242C"/>
                </a:solidFill>
                <a:latin typeface="Lato"/>
              </a:rPr>
              <a:t> Entretanto, falhou em explicar a estrutura eletrônica nos átomos que continham mais do que um elétron. Os cientistas </a:t>
            </a:r>
            <a:r>
              <a:rPr lang="pt-BR" dirty="0">
                <a:latin typeface="Lato"/>
              </a:rPr>
              <a:t>acabaram concluindo que um modelo completamente diferente era necessário.</a:t>
            </a:r>
          </a:p>
        </p:txBody>
      </p:sp>
    </p:spTree>
    <p:extLst>
      <p:ext uri="{BB962C8B-B14F-4D97-AF65-F5344CB8AC3E}">
        <p14:creationId xmlns:p14="http://schemas.microsoft.com/office/powerpoint/2010/main" val="1856793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rner Heisenberg – Wikipédia, a enciclopédia livre">
            <a:extLst>
              <a:ext uri="{FF2B5EF4-FFF2-40B4-BE49-F238E27FC236}">
                <a16:creationId xmlns:a16="http://schemas.microsoft.com/office/drawing/2014/main" id="{58B2DED2-06E9-420D-8286-C2C00C720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9587"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A32D875-5617-44F5-BC01-2D317E3E0232}"/>
              </a:ext>
            </a:extLst>
          </p:cNvPr>
          <p:cNvSpPr/>
          <p:nvPr/>
        </p:nvSpPr>
        <p:spPr>
          <a:xfrm>
            <a:off x="2521974" y="303641"/>
            <a:ext cx="4545576"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fontAlgn="base"/>
            <a:r>
              <a:rPr lang="pt-BR" b="1" i="1"/>
              <a:t>O PRINCÍPIO DA INCERTEZA DE HEISENBERG</a:t>
            </a:r>
            <a:endParaRPr lang="pt-BR" b="1" i="0" dirty="0">
              <a:solidFill>
                <a:srgbClr val="21242C"/>
              </a:solidFill>
              <a:effectLst/>
              <a:latin typeface="Lato"/>
            </a:endParaRPr>
          </a:p>
        </p:txBody>
      </p:sp>
      <p:sp>
        <p:nvSpPr>
          <p:cNvPr id="2" name="Retângulo 1">
            <a:extLst>
              <a:ext uri="{FF2B5EF4-FFF2-40B4-BE49-F238E27FC236}">
                <a16:creationId xmlns:a16="http://schemas.microsoft.com/office/drawing/2014/main" id="{95BC4070-A706-46A0-9280-B21DF4DB3EB8}"/>
              </a:ext>
            </a:extLst>
          </p:cNvPr>
          <p:cNvSpPr/>
          <p:nvPr/>
        </p:nvSpPr>
        <p:spPr>
          <a:xfrm>
            <a:off x="4486275" y="1382510"/>
            <a:ext cx="721995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Em 1927, o físico alemão Werner Heisenberg desenvolveu o</a:t>
            </a:r>
            <a:r>
              <a:rPr lang="pt-BR" dirty="0">
                <a:latin typeface="Times New Roman" panose="02020603050405020304" pitchFamily="18" charset="0"/>
              </a:rPr>
              <a:t> princípio da incerteza de Heisenberg, que estabelece que é </a:t>
            </a:r>
            <a:r>
              <a:rPr lang="pt-BR" i="1" dirty="0">
                <a:latin typeface="Times New Roman" panose="02020603050405020304" pitchFamily="18" charset="0"/>
              </a:rPr>
              <a:t>impossível conhecer simultaneamente e com certeza a posição e o momento (é</a:t>
            </a:r>
            <a:r>
              <a:rPr lang="pt-BR" dirty="0">
                <a:latin typeface="Times New Roman" panose="02020603050405020304" pitchFamily="18" charset="0"/>
              </a:rPr>
              <a:t> o produto da </a:t>
            </a:r>
            <a:r>
              <a:rPr lang="pt-BR" i="1" dirty="0">
                <a:latin typeface="Times New Roman" panose="02020603050405020304" pitchFamily="18" charset="0"/>
              </a:rPr>
              <a:t>massa </a:t>
            </a:r>
            <a:r>
              <a:rPr lang="pt-BR" dirty="0">
                <a:latin typeface="Times New Roman" panose="02020603050405020304" pitchFamily="18" charset="0"/>
              </a:rPr>
              <a:t>vezes a </a:t>
            </a:r>
            <a:r>
              <a:rPr lang="pt-BR" i="1" dirty="0">
                <a:latin typeface="Times New Roman" panose="02020603050405020304" pitchFamily="18" charset="0"/>
              </a:rPr>
              <a:t>velocidade) de uma pequena partícula, tal como um elétron.</a:t>
            </a:r>
            <a:endParaRPr lang="pt-BR" dirty="0"/>
          </a:p>
        </p:txBody>
      </p:sp>
      <p:pic>
        <p:nvPicPr>
          <p:cNvPr id="2052" name="Picture 4" descr="10 anos de Breaking Bad: as maiores curiosidades sobre a série ...">
            <a:extLst>
              <a:ext uri="{FF2B5EF4-FFF2-40B4-BE49-F238E27FC236}">
                <a16:creationId xmlns:a16="http://schemas.microsoft.com/office/drawing/2014/main" id="{8B90DB1F-65A9-442C-A248-1ADBB57551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34425" y="4705350"/>
            <a:ext cx="333375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tângulo 3">
            <a:extLst>
              <a:ext uri="{FF2B5EF4-FFF2-40B4-BE49-F238E27FC236}">
                <a16:creationId xmlns:a16="http://schemas.microsoft.com/office/drawing/2014/main" id="{64826399-FD3C-4466-B2E1-A5B513A957EC}"/>
              </a:ext>
            </a:extLst>
          </p:cNvPr>
          <p:cNvSpPr/>
          <p:nvPr/>
        </p:nvSpPr>
        <p:spPr>
          <a:xfrm>
            <a:off x="4557713" y="2720764"/>
            <a:ext cx="721995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 ponto crucial do princípio da incerteza é que, para se saber algo sobre a posição e o momento de uma partícula, temos de interagir de qualquer maneira com esta partícula. </a:t>
            </a:r>
            <a:r>
              <a:rPr lang="pt-BR" dirty="0"/>
              <a:t>Nenhum instrumento pode "sentir" ou "ver" um elétron </a:t>
            </a:r>
            <a:r>
              <a:rPr lang="pt-BR" i="1" dirty="0"/>
              <a:t>sem influenciar intensamente </a:t>
            </a:r>
            <a:r>
              <a:rPr lang="pt-BR" dirty="0"/>
              <a:t>o seu movimento.</a:t>
            </a:r>
          </a:p>
        </p:txBody>
      </p:sp>
      <p:pic>
        <p:nvPicPr>
          <p:cNvPr id="1028" name="Picture 4" descr="IDE Br.ino">
            <a:extLst>
              <a:ext uri="{FF2B5EF4-FFF2-40B4-BE49-F238E27FC236}">
                <a16:creationId xmlns:a16="http://schemas.microsoft.com/office/drawing/2014/main" id="{EFABB518-EBFD-4996-A251-2DA0D46C8AF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6205" y="4059018"/>
            <a:ext cx="2519941" cy="2519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88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anim calcmode="lin" valueType="num">
                                      <p:cBhvr>
                                        <p:cTn id="24" dur="1000" fill="hold"/>
                                        <p:tgtEl>
                                          <p:spTgt spid="1028"/>
                                        </p:tgtEl>
                                        <p:attrNameLst>
                                          <p:attrName>ppt_x</p:attrName>
                                        </p:attrNameLst>
                                      </p:cBhvr>
                                      <p:tavLst>
                                        <p:tav tm="0">
                                          <p:val>
                                            <p:strVal val="#ppt_x"/>
                                          </p:val>
                                        </p:tav>
                                        <p:tav tm="100000">
                                          <p:val>
                                            <p:strVal val="#ppt_x"/>
                                          </p:val>
                                        </p:tav>
                                      </p:tavLst>
                                    </p:anim>
                                    <p:anim calcmode="lin" valueType="num">
                                      <p:cBhvr>
                                        <p:cTn id="2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uis de Broglie – Wikipédia, a enciclopédia livre">
            <a:extLst>
              <a:ext uri="{FF2B5EF4-FFF2-40B4-BE49-F238E27FC236}">
                <a16:creationId xmlns:a16="http://schemas.microsoft.com/office/drawing/2014/main" id="{C9F66753-A638-4243-88CF-148D14C4D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2271"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5520AED7-0887-4CD5-9F7C-4A5B83769973}"/>
              </a:ext>
            </a:extLst>
          </p:cNvPr>
          <p:cNvSpPr/>
          <p:nvPr/>
        </p:nvSpPr>
        <p:spPr>
          <a:xfrm>
            <a:off x="2521974" y="303641"/>
            <a:ext cx="7148052"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fontAlgn="base"/>
            <a:r>
              <a:rPr lang="pt-BR" b="1" dirty="0">
                <a:solidFill>
                  <a:srgbClr val="21242C"/>
                </a:solidFill>
                <a:latin typeface="Lato"/>
              </a:rPr>
              <a:t>Dualidade onda-partícula e o comprimento de onda de Broglie</a:t>
            </a:r>
            <a:endParaRPr lang="pt-BR" b="1" i="0" dirty="0">
              <a:solidFill>
                <a:srgbClr val="21242C"/>
              </a:solidFill>
              <a:effectLst/>
              <a:latin typeface="Lato"/>
            </a:endParaRPr>
          </a:p>
        </p:txBody>
      </p:sp>
      <p:sp>
        <p:nvSpPr>
          <p:cNvPr id="3" name="Retângulo 2">
            <a:extLst>
              <a:ext uri="{FF2B5EF4-FFF2-40B4-BE49-F238E27FC236}">
                <a16:creationId xmlns:a16="http://schemas.microsoft.com/office/drawing/2014/main" id="{687A21B5-9887-4449-B225-7A31A68E8B73}"/>
              </a:ext>
            </a:extLst>
          </p:cNvPr>
          <p:cNvSpPr/>
          <p:nvPr/>
        </p:nvSpPr>
        <p:spPr>
          <a:xfrm>
            <a:off x="5319251" y="849114"/>
            <a:ext cx="609600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Baseado nos trabalhos de Planck e Einstein que mostraram como as ondas de luz podem exibir </a:t>
            </a:r>
            <a:r>
              <a:rPr lang="pt-BR" dirty="0">
                <a:latin typeface="Lato"/>
              </a:rPr>
              <a:t>propriedades de partículas</a:t>
            </a:r>
            <a:r>
              <a:rPr lang="pt-BR" dirty="0">
                <a:solidFill>
                  <a:srgbClr val="21242C"/>
                </a:solidFill>
                <a:latin typeface="Lato"/>
              </a:rPr>
              <a:t>, de Broglie teorizou que partículas podem também ter propriedades de ondas.</a:t>
            </a:r>
            <a:endParaRPr lang="pt-BR" dirty="0"/>
          </a:p>
        </p:txBody>
      </p:sp>
      <p:pic>
        <p:nvPicPr>
          <p:cNvPr id="4100" name="Picture 4">
            <a:extLst>
              <a:ext uri="{FF2B5EF4-FFF2-40B4-BE49-F238E27FC236}">
                <a16:creationId xmlns:a16="http://schemas.microsoft.com/office/drawing/2014/main" id="{CCF4F509-D9C5-488D-B00F-B66C91FD5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488" y="2185107"/>
            <a:ext cx="2295525" cy="128587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E0A6E20E-33F2-4AF7-9987-5436F076BE55}"/>
              </a:ext>
            </a:extLst>
          </p:cNvPr>
          <p:cNvSpPr/>
          <p:nvPr/>
        </p:nvSpPr>
        <p:spPr>
          <a:xfrm>
            <a:off x="5506065" y="3606646"/>
            <a:ext cx="6263148"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O comprimento de onda de </a:t>
            </a:r>
            <a:r>
              <a:rPr lang="pt-BR" dirty="0" err="1">
                <a:solidFill>
                  <a:srgbClr val="21242C"/>
                </a:solidFill>
                <a:latin typeface="Lato"/>
              </a:rPr>
              <a:t>de</a:t>
            </a:r>
            <a:r>
              <a:rPr lang="pt-BR" dirty="0">
                <a:solidFill>
                  <a:srgbClr val="21242C"/>
                </a:solidFill>
                <a:latin typeface="Lato"/>
              </a:rPr>
              <a:t> Broglie e a massa da partícula são inversamente proporcionais. A relação inversa é porque não podemos notar qualquer comportamento de onda para objetos macroscópicos que encontramos em nosso dia a dia.</a:t>
            </a:r>
            <a:endParaRPr lang="pt-BR" dirty="0"/>
          </a:p>
        </p:txBody>
      </p:sp>
      <p:sp>
        <p:nvSpPr>
          <p:cNvPr id="6" name="Retângulo 5">
            <a:extLst>
              <a:ext uri="{FF2B5EF4-FFF2-40B4-BE49-F238E27FC236}">
                <a16:creationId xmlns:a16="http://schemas.microsoft.com/office/drawing/2014/main" id="{D503A580-EC93-4EAB-83FE-354BA3CDD861}"/>
              </a:ext>
            </a:extLst>
          </p:cNvPr>
          <p:cNvSpPr/>
          <p:nvPr/>
        </p:nvSpPr>
        <p:spPr>
          <a:xfrm>
            <a:off x="5506065" y="5219638"/>
            <a:ext cx="609600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Entretanto, quando uma partícula tem uma massa da ordem de </a:t>
            </a:r>
            <a:r>
              <a:rPr lang="pt-BR" dirty="0">
                <a:solidFill>
                  <a:srgbClr val="21242C"/>
                </a:solidFill>
                <a:latin typeface="KaTeX_Main"/>
              </a:rPr>
              <a:t>10-31 </a:t>
            </a:r>
            <a:r>
              <a:rPr lang="pt-BR" dirty="0">
                <a:solidFill>
                  <a:srgbClr val="21242C"/>
                </a:solidFill>
                <a:latin typeface="Lato"/>
              </a:rPr>
              <a:t>kg, como um elétron tem, o comportamento de onda se torna significante o suficiente para gerar fenômenos muito interessantes.</a:t>
            </a:r>
            <a:endParaRPr lang="pt-BR" dirty="0"/>
          </a:p>
        </p:txBody>
      </p:sp>
      <p:cxnSp>
        <p:nvCxnSpPr>
          <p:cNvPr id="8" name="Conector de Seta Reta 7">
            <a:extLst>
              <a:ext uri="{FF2B5EF4-FFF2-40B4-BE49-F238E27FC236}">
                <a16:creationId xmlns:a16="http://schemas.microsoft.com/office/drawing/2014/main" id="{BE8F098B-04D6-4AED-8CA1-EEDA8C9B2932}"/>
              </a:ext>
            </a:extLst>
          </p:cNvPr>
          <p:cNvCxnSpPr/>
          <p:nvPr/>
        </p:nvCxnSpPr>
        <p:spPr>
          <a:xfrm flipV="1">
            <a:off x="9222658" y="2340077"/>
            <a:ext cx="1248697" cy="157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8AB5F606-B080-409E-84D6-644EF6929C74}"/>
              </a:ext>
            </a:extLst>
          </p:cNvPr>
          <p:cNvSpPr txBox="1"/>
          <p:nvPr/>
        </p:nvSpPr>
        <p:spPr>
          <a:xfrm>
            <a:off x="10471355" y="2185107"/>
            <a:ext cx="1632155" cy="369332"/>
          </a:xfrm>
          <a:prstGeom prst="rect">
            <a:avLst/>
          </a:prstGeom>
          <a:noFill/>
        </p:spPr>
        <p:txBody>
          <a:bodyPr wrap="square" rtlCol="0">
            <a:spAutoFit/>
          </a:bodyPr>
          <a:lstStyle/>
          <a:p>
            <a:r>
              <a:rPr lang="pt-BR" dirty="0"/>
              <a:t>6,63x 10-34 </a:t>
            </a:r>
            <a:r>
              <a:rPr lang="pt-BR" dirty="0" err="1"/>
              <a:t>j.s</a:t>
            </a:r>
            <a:endParaRPr lang="pt-BR" dirty="0"/>
          </a:p>
        </p:txBody>
      </p:sp>
    </p:spTree>
    <p:extLst>
      <p:ext uri="{BB962C8B-B14F-4D97-AF65-F5344CB8AC3E}">
        <p14:creationId xmlns:p14="http://schemas.microsoft.com/office/powerpoint/2010/main" val="1397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istóteles, o grande pensador grego que iniciou o período sistemático da Filosofia Antiga, fundou o Liceu e foi discípulo de Platão.">
            <a:extLst>
              <a:ext uri="{FF2B5EF4-FFF2-40B4-BE49-F238E27FC236}">
                <a16:creationId xmlns:a16="http://schemas.microsoft.com/office/drawing/2014/main" id="{46EEEB0C-C474-4643-A994-706224444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64AE5C29-467E-48C7-A1BD-C50F73A5B58E}"/>
              </a:ext>
            </a:extLst>
          </p:cNvPr>
          <p:cNvSpPr/>
          <p:nvPr/>
        </p:nvSpPr>
        <p:spPr>
          <a:xfrm>
            <a:off x="76943" y="4608589"/>
            <a:ext cx="5300870"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cs typeface="Times New Roman" panose="02020603050405020304" pitchFamily="18" charset="0"/>
              </a:rPr>
              <a:t>Discípulo de Platão e preceptor de Alexandre</a:t>
            </a:r>
            <a:r>
              <a:rPr lang="pt-BR" u="sng"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Magno, </a:t>
            </a:r>
            <a:r>
              <a:rPr lang="pt-BR" b="1" dirty="0">
                <a:latin typeface="Times New Roman" panose="02020603050405020304" pitchFamily="18" charset="0"/>
                <a:cs typeface="Times New Roman" panose="02020603050405020304" pitchFamily="18" charset="0"/>
              </a:rPr>
              <a:t>Aristóteles</a:t>
            </a:r>
            <a:r>
              <a:rPr lang="pt-BR" dirty="0">
                <a:latin typeface="Times New Roman" panose="02020603050405020304" pitchFamily="18" charset="0"/>
                <a:cs typeface="Times New Roman" panose="02020603050405020304" pitchFamily="18" charset="0"/>
              </a:rPr>
              <a:t> foi um filósofo grego do século V a.C. cujo trabalho se estende por todas as áreas da filosofia e ciência conhecidas no mundo grego, sendo ainda o autor do primeiro sistema abrangente de filosofia ocidental.</a:t>
            </a:r>
          </a:p>
        </p:txBody>
      </p:sp>
      <p:sp>
        <p:nvSpPr>
          <p:cNvPr id="4" name="CaixaDeTexto 7">
            <a:extLst>
              <a:ext uri="{FF2B5EF4-FFF2-40B4-BE49-F238E27FC236}">
                <a16:creationId xmlns:a16="http://schemas.microsoft.com/office/drawing/2014/main" id="{A940726E-883A-4177-B6AC-4C49024213AD}"/>
              </a:ext>
            </a:extLst>
          </p:cNvPr>
          <p:cNvSpPr txBox="1"/>
          <p:nvPr/>
        </p:nvSpPr>
        <p:spPr>
          <a:xfrm>
            <a:off x="76943" y="163228"/>
            <a:ext cx="8579296" cy="132343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dirty="0">
                <a:latin typeface="Times New Roman" panose="02020603050405020304" pitchFamily="18" charset="0"/>
                <a:cs typeface="Times New Roman" panose="02020603050405020304" pitchFamily="18" charset="0"/>
              </a:rPr>
              <a:t>Aristóteles (384 </a:t>
            </a:r>
            <a:r>
              <a:rPr lang="pt-BR" sz="2000" dirty="0" err="1">
                <a:latin typeface="Times New Roman" panose="02020603050405020304" pitchFamily="18" charset="0"/>
                <a:cs typeface="Times New Roman" panose="02020603050405020304" pitchFamily="18" charset="0"/>
              </a:rPr>
              <a:t>a.C</a:t>
            </a:r>
            <a:r>
              <a:rPr lang="pt-BR" sz="2000" dirty="0">
                <a:latin typeface="Times New Roman" panose="02020603050405020304" pitchFamily="18" charset="0"/>
                <a:cs typeface="Times New Roman" panose="02020603050405020304" pitchFamily="18" charset="0"/>
              </a:rPr>
              <a:t> – 322 </a:t>
            </a:r>
            <a:r>
              <a:rPr lang="pt-BR" sz="2000" dirty="0" err="1">
                <a:latin typeface="Times New Roman" panose="02020603050405020304" pitchFamily="18" charset="0"/>
                <a:cs typeface="Times New Roman" panose="02020603050405020304" pitchFamily="18" charset="0"/>
              </a:rPr>
              <a:t>a.C</a:t>
            </a:r>
            <a:r>
              <a:rPr lang="pt-BR" sz="2000" dirty="0">
                <a:latin typeface="Times New Roman" panose="02020603050405020304" pitchFamily="18" charset="0"/>
                <a:cs typeface="Times New Roman" panose="02020603050405020304" pitchFamily="18" charset="0"/>
              </a:rPr>
              <a:t>) reforçava as ideias de outro filósofo grego, o </a:t>
            </a:r>
            <a:r>
              <a:rPr lang="pt-BR" sz="2000" dirty="0" err="1">
                <a:latin typeface="Times New Roman" panose="02020603050405020304" pitchFamily="18" charset="0"/>
                <a:cs typeface="Times New Roman" panose="02020603050405020304" pitchFamily="18" charset="0"/>
              </a:rPr>
              <a:t>Empendocles</a:t>
            </a:r>
            <a:r>
              <a:rPr lang="pt-BR" sz="2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490 </a:t>
            </a:r>
            <a:r>
              <a:rPr lang="en-US" dirty="0" err="1">
                <a:latin typeface="Times New Roman" panose="02020603050405020304" pitchFamily="18" charset="0"/>
                <a:cs typeface="Times New Roman" panose="02020603050405020304" pitchFamily="18" charset="0"/>
              </a:rPr>
              <a:t>a.C</a:t>
            </a:r>
            <a:r>
              <a:rPr lang="en-US" dirty="0">
                <a:latin typeface="Times New Roman" panose="02020603050405020304" pitchFamily="18" charset="0"/>
                <a:cs typeface="Times New Roman" panose="02020603050405020304" pitchFamily="18" charset="0"/>
              </a:rPr>
              <a:t>. - 430 </a:t>
            </a:r>
            <a:r>
              <a:rPr lang="en-US" dirty="0" err="1">
                <a:latin typeface="Times New Roman" panose="02020603050405020304" pitchFamily="18" charset="0"/>
                <a:cs typeface="Times New Roman" panose="02020603050405020304" pitchFamily="18" charset="0"/>
              </a:rPr>
              <a:t>a.C</a:t>
            </a:r>
            <a:r>
              <a:rPr lang="en-US"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 Para eles a matéria seria uma combinação de quatro elementos básicos, água, terra, fogo e ar. Cada tipo de material deveria possuir um combinação distinta destes elementos.</a:t>
            </a:r>
          </a:p>
        </p:txBody>
      </p:sp>
      <p:sp>
        <p:nvSpPr>
          <p:cNvPr id="3" name="Retângulo 2">
            <a:extLst>
              <a:ext uri="{FF2B5EF4-FFF2-40B4-BE49-F238E27FC236}">
                <a16:creationId xmlns:a16="http://schemas.microsoft.com/office/drawing/2014/main" id="{5178B62F-5D5E-4808-A5F8-686B7C9264B1}"/>
              </a:ext>
            </a:extLst>
          </p:cNvPr>
          <p:cNvSpPr/>
          <p:nvPr/>
        </p:nvSpPr>
        <p:spPr>
          <a:xfrm>
            <a:off x="6907696" y="2972004"/>
            <a:ext cx="513853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cs typeface="Times New Roman" panose="02020603050405020304" pitchFamily="18" charset="0"/>
              </a:rPr>
              <a:t>Segundo ele, tudo que existe no universo seria composto por quatro elementos principais: terra, fogo, ar e água. Surgiu aí a </a:t>
            </a:r>
            <a:r>
              <a:rPr lang="pt-BR" b="1" dirty="0">
                <a:latin typeface="Times New Roman" panose="02020603050405020304" pitchFamily="18" charset="0"/>
                <a:cs typeface="Times New Roman" panose="02020603050405020304" pitchFamily="18" charset="0"/>
              </a:rPr>
              <a:t>teoria dos quatro elementos</a:t>
            </a:r>
            <a:r>
              <a:rPr lang="pt-BR" dirty="0">
                <a:latin typeface="Times New Roman" panose="02020603050405020304" pitchFamily="18" charset="0"/>
                <a:cs typeface="Times New Roman" panose="02020603050405020304" pitchFamily="18" charset="0"/>
              </a:rPr>
              <a:t>.</a:t>
            </a:r>
          </a:p>
        </p:txBody>
      </p:sp>
      <p:pic>
        <p:nvPicPr>
          <p:cNvPr id="5128" name="Picture 8" descr="Resultado de imagem para aristóteles terra fogo agua ar">
            <a:extLst>
              <a:ext uri="{FF2B5EF4-FFF2-40B4-BE49-F238E27FC236}">
                <a16:creationId xmlns:a16="http://schemas.microsoft.com/office/drawing/2014/main" id="{C66791EE-367E-4411-808D-AB83FFD88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608" y="4348358"/>
            <a:ext cx="3187355" cy="2462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413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fade">
                                      <p:cBhvr>
                                        <p:cTn id="25" dur="1000"/>
                                        <p:tgtEl>
                                          <p:spTgt spid="5128"/>
                                        </p:tgtEl>
                                      </p:cBhvr>
                                    </p:animEffect>
                                    <p:anim calcmode="lin" valueType="num">
                                      <p:cBhvr>
                                        <p:cTn id="26" dur="1000" fill="hold"/>
                                        <p:tgtEl>
                                          <p:spTgt spid="5128"/>
                                        </p:tgtEl>
                                        <p:attrNameLst>
                                          <p:attrName>ppt_x</p:attrName>
                                        </p:attrNameLst>
                                      </p:cBhvr>
                                      <p:tavLst>
                                        <p:tav tm="0">
                                          <p:val>
                                            <p:strVal val="#ppt_x"/>
                                          </p:val>
                                        </p:tav>
                                        <p:tav tm="100000">
                                          <p:val>
                                            <p:strVal val="#ppt_x"/>
                                          </p:val>
                                        </p:tav>
                                      </p:tavLst>
                                    </p:anim>
                                    <p:anim calcmode="lin" valueType="num">
                                      <p:cBhvr>
                                        <p:cTn id="27"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mmerfeld, Arnold | Fisica">
            <a:extLst>
              <a:ext uri="{FF2B5EF4-FFF2-40B4-BE49-F238E27FC236}">
                <a16:creationId xmlns:a16="http://schemas.microsoft.com/office/drawing/2014/main" id="{5BD2A0F6-5528-4CCD-AF49-CF0949F38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
            <a:ext cx="5186363"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CE54735-3C55-4111-BEEA-726AD279FD03}"/>
              </a:ext>
            </a:extLst>
          </p:cNvPr>
          <p:cNvSpPr/>
          <p:nvPr/>
        </p:nvSpPr>
        <p:spPr>
          <a:xfrm>
            <a:off x="1320740" y="211394"/>
            <a:ext cx="3584635"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lang="pt-BR" b="1" dirty="0">
                <a:solidFill>
                  <a:srgbClr val="333333"/>
                </a:solidFill>
                <a:latin typeface="Trebuchet MS" panose="020B0603020202020204" pitchFamily="34" charset="0"/>
              </a:rPr>
              <a:t>Modelo atômico de </a:t>
            </a:r>
            <a:r>
              <a:rPr lang="pt-BR" b="1" dirty="0" err="1">
                <a:solidFill>
                  <a:srgbClr val="333333"/>
                </a:solidFill>
                <a:latin typeface="Trebuchet MS" panose="020B0603020202020204" pitchFamily="34" charset="0"/>
              </a:rPr>
              <a:t>Sommerfeld</a:t>
            </a:r>
            <a:endParaRPr lang="pt-BR" b="1" i="0" dirty="0">
              <a:solidFill>
                <a:srgbClr val="333333"/>
              </a:solidFill>
              <a:effectLst/>
              <a:latin typeface="Trebuchet MS" panose="020B0603020202020204" pitchFamily="34" charset="0"/>
            </a:endParaRPr>
          </a:p>
        </p:txBody>
      </p:sp>
      <p:sp>
        <p:nvSpPr>
          <p:cNvPr id="3" name="Retângulo 2">
            <a:extLst>
              <a:ext uri="{FF2B5EF4-FFF2-40B4-BE49-F238E27FC236}">
                <a16:creationId xmlns:a16="http://schemas.microsoft.com/office/drawing/2014/main" id="{87293F5B-387E-4096-BE02-85CAB202E110}"/>
              </a:ext>
            </a:extLst>
          </p:cNvPr>
          <p:cNvSpPr/>
          <p:nvPr/>
        </p:nvSpPr>
        <p:spPr>
          <a:xfrm>
            <a:off x="5535562" y="98910"/>
            <a:ext cx="609600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000000"/>
                </a:solidFill>
                <a:latin typeface="Lucida Grande"/>
              </a:rPr>
              <a:t>Arnold. J. W. </a:t>
            </a:r>
            <a:r>
              <a:rPr lang="pt-BR" dirty="0" err="1">
                <a:solidFill>
                  <a:srgbClr val="000000"/>
                </a:solidFill>
                <a:latin typeface="Lucida Grande"/>
              </a:rPr>
              <a:t>Sommerfeld</a:t>
            </a:r>
            <a:r>
              <a:rPr lang="pt-BR" dirty="0">
                <a:solidFill>
                  <a:srgbClr val="000000"/>
                </a:solidFill>
                <a:latin typeface="Lucida Grande"/>
              </a:rPr>
              <a:t>, em 1916, interpretou espectros com múltiplas linhas justapostas e segundo ele, as camadas enunciadas por Bohr (K, L, M, N...) eram constituídas por </a:t>
            </a:r>
            <a:r>
              <a:rPr lang="pt-BR" dirty="0">
                <a:latin typeface="Lucida Grande"/>
              </a:rPr>
              <a:t>subcamadas</a:t>
            </a:r>
            <a:r>
              <a:rPr lang="pt-BR" dirty="0">
                <a:solidFill>
                  <a:srgbClr val="000000"/>
                </a:solidFill>
                <a:latin typeface="Lucida Grande"/>
              </a:rPr>
              <a:t>, de órbitas elípticas e de diferentes momentos angulares.</a:t>
            </a:r>
            <a:endParaRPr lang="pt-BR" dirty="0"/>
          </a:p>
        </p:txBody>
      </p:sp>
      <p:pic>
        <p:nvPicPr>
          <p:cNvPr id="2052" name="Picture 4" descr="quimica n_n: MODELO ATOMICO DE SOMMERFIELD">
            <a:extLst>
              <a:ext uri="{FF2B5EF4-FFF2-40B4-BE49-F238E27FC236}">
                <a16:creationId xmlns:a16="http://schemas.microsoft.com/office/drawing/2014/main" id="{F8E582EA-271E-4CC3-94F7-74D65BD423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7575" y="4573996"/>
            <a:ext cx="23812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mher">
            <a:extLst>
              <a:ext uri="{FF2B5EF4-FFF2-40B4-BE49-F238E27FC236}">
                <a16:creationId xmlns:a16="http://schemas.microsoft.com/office/drawing/2014/main" id="{9476C996-B2E1-4ADC-8AD3-52543E7C80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83561" y="3339391"/>
            <a:ext cx="3306711" cy="34610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3D8B495-B9A8-4D4E-A376-023D9426E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502" y="1839938"/>
            <a:ext cx="6753856" cy="127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5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0-#ppt_w/2"/>
                                          </p:val>
                                        </p:tav>
                                        <p:tav tm="100000">
                                          <p:val>
                                            <p:strVal val="#ppt_x"/>
                                          </p:val>
                                        </p:tav>
                                      </p:tavLst>
                                    </p:anim>
                                    <p:anim calcmode="lin" valueType="num">
                                      <p:cBhvr additive="base">
                                        <p:cTn id="14"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heel(1)">
                                      <p:cBhvr>
                                        <p:cTn id="19" dur="2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circle(in)">
                                      <p:cBhvr>
                                        <p:cTn id="24"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2511A1E-245B-45B1-B687-4F95A89874D7}"/>
              </a:ext>
            </a:extLst>
          </p:cNvPr>
          <p:cNvSpPr/>
          <p:nvPr/>
        </p:nvSpPr>
        <p:spPr>
          <a:xfrm>
            <a:off x="5878294" y="206166"/>
            <a:ext cx="3503075"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fontAlgn="base"/>
            <a:r>
              <a:rPr lang="pt-BR" dirty="0">
                <a:latin typeface="Lato"/>
              </a:rPr>
              <a:t>Modelo Atômico de </a:t>
            </a:r>
            <a:r>
              <a:rPr lang="pt-BR" dirty="0" err="1">
                <a:latin typeface="Lato"/>
              </a:rPr>
              <a:t>Schrodinger</a:t>
            </a:r>
            <a:endParaRPr lang="pt-BR" b="0" i="0" dirty="0">
              <a:effectLst/>
              <a:latin typeface="Lato"/>
            </a:endParaRPr>
          </a:p>
        </p:txBody>
      </p:sp>
      <p:pic>
        <p:nvPicPr>
          <p:cNvPr id="1026" name="Picture 2" descr="Modelo Atômico das Características de Schrödinger, Postulados ...">
            <a:extLst>
              <a:ext uri="{FF2B5EF4-FFF2-40B4-BE49-F238E27FC236}">
                <a16:creationId xmlns:a16="http://schemas.microsoft.com/office/drawing/2014/main" id="{EDA3085A-873C-407C-A0DF-117E4097A4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4739148"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09B48068-381B-4088-A87B-367F4324707B}"/>
              </a:ext>
            </a:extLst>
          </p:cNvPr>
          <p:cNvSpPr/>
          <p:nvPr/>
        </p:nvSpPr>
        <p:spPr>
          <a:xfrm>
            <a:off x="4837470" y="1063774"/>
            <a:ext cx="7285703" cy="2585323"/>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Um grande problema com o modelo de Bohr foi que este tratava elétrons como partículas que existiam em órbitas precisamente definidas. Baseado na ideia de </a:t>
            </a:r>
            <a:r>
              <a:rPr lang="pt-BR" dirty="0" err="1">
                <a:solidFill>
                  <a:srgbClr val="21242C"/>
                </a:solidFill>
                <a:latin typeface="Lato"/>
              </a:rPr>
              <a:t>de</a:t>
            </a:r>
            <a:r>
              <a:rPr lang="pt-BR" dirty="0">
                <a:solidFill>
                  <a:srgbClr val="21242C"/>
                </a:solidFill>
                <a:latin typeface="Lato"/>
              </a:rPr>
              <a:t> Broglie, que partículas poderiam exibir um comportamento de onda, o físico austríaco Erwin </a:t>
            </a:r>
            <a:r>
              <a:rPr lang="pt-BR" dirty="0" err="1">
                <a:solidFill>
                  <a:srgbClr val="21242C"/>
                </a:solidFill>
                <a:latin typeface="Lato"/>
              </a:rPr>
              <a:t>Schrödinger</a:t>
            </a:r>
            <a:r>
              <a:rPr lang="pt-BR" dirty="0">
                <a:solidFill>
                  <a:srgbClr val="21242C"/>
                </a:solidFill>
                <a:latin typeface="Lato"/>
              </a:rPr>
              <a:t> teorizou que o comportamento dos elétrons dentro de átomos poderia ser explicado ao tratá-los matematicamente como ondas de matéria. Este modelo, que é a base do entendimento moderno do átomo, é conhecido como o </a:t>
            </a:r>
            <a:r>
              <a:rPr lang="pt-BR" i="1" dirty="0">
                <a:solidFill>
                  <a:srgbClr val="21242C"/>
                </a:solidFill>
                <a:latin typeface="Lato"/>
              </a:rPr>
              <a:t>mecânica quântica</a:t>
            </a:r>
            <a:r>
              <a:rPr lang="pt-BR" dirty="0">
                <a:solidFill>
                  <a:srgbClr val="21242C"/>
                </a:solidFill>
                <a:latin typeface="Lato"/>
              </a:rPr>
              <a:t> ou </a:t>
            </a:r>
            <a:r>
              <a:rPr lang="pt-BR" i="1" dirty="0">
                <a:solidFill>
                  <a:srgbClr val="21242C"/>
                </a:solidFill>
                <a:latin typeface="Lato"/>
              </a:rPr>
              <a:t>modelo ondulatório</a:t>
            </a:r>
            <a:r>
              <a:rPr lang="pt-BR" dirty="0">
                <a:solidFill>
                  <a:srgbClr val="21242C"/>
                </a:solidFill>
                <a:latin typeface="Lato"/>
              </a:rPr>
              <a:t>.</a:t>
            </a:r>
            <a:endParaRPr lang="pt-BR" dirty="0"/>
          </a:p>
        </p:txBody>
      </p:sp>
      <p:sp>
        <p:nvSpPr>
          <p:cNvPr id="4" name="Retângulo 3">
            <a:extLst>
              <a:ext uri="{FF2B5EF4-FFF2-40B4-BE49-F238E27FC236}">
                <a16:creationId xmlns:a16="http://schemas.microsoft.com/office/drawing/2014/main" id="{809A7535-63A2-4954-A72A-25E8C72CFD85}"/>
              </a:ext>
            </a:extLst>
          </p:cNvPr>
          <p:cNvSpPr/>
          <p:nvPr/>
        </p:nvSpPr>
        <p:spPr>
          <a:xfrm>
            <a:off x="4837470" y="3891567"/>
            <a:ext cx="7285704"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existem apenas determinados estados ou energias admissíveis que um elétron pode ter em um átomo é semelhante a uma </a:t>
            </a:r>
            <a:r>
              <a:rPr lang="pt-BR" i="1" dirty="0">
                <a:solidFill>
                  <a:srgbClr val="21242C"/>
                </a:solidFill>
                <a:latin typeface="Lato"/>
              </a:rPr>
              <a:t>onda estacionária</a:t>
            </a:r>
            <a:r>
              <a:rPr lang="pt-BR" dirty="0">
                <a:solidFill>
                  <a:srgbClr val="21242C"/>
                </a:solidFill>
                <a:latin typeface="Lato"/>
              </a:rPr>
              <a:t>.</a:t>
            </a:r>
            <a:endParaRPr lang="pt-BR" dirty="0"/>
          </a:p>
        </p:txBody>
      </p:sp>
      <p:pic>
        <p:nvPicPr>
          <p:cNvPr id="1028" name="Picture 4">
            <a:extLst>
              <a:ext uri="{FF2B5EF4-FFF2-40B4-BE49-F238E27FC236}">
                <a16:creationId xmlns:a16="http://schemas.microsoft.com/office/drawing/2014/main" id="{EB7EE469-7FA1-48E9-B73E-E42575FCA85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25729" y="4666435"/>
            <a:ext cx="5956196" cy="198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in)">
                                      <p:cBhvr>
                                        <p:cTn id="16"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CF55C24-5ADB-4844-AD3B-7742DA5BB87B}"/>
              </a:ext>
            </a:extLst>
          </p:cNvPr>
          <p:cNvSpPr/>
          <p:nvPr/>
        </p:nvSpPr>
        <p:spPr>
          <a:xfrm>
            <a:off x="5083277" y="220745"/>
            <a:ext cx="6931742"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Há pontos onde o deslocamento é zero, ou </a:t>
            </a:r>
            <a:r>
              <a:rPr lang="pt-BR" i="1" dirty="0">
                <a:solidFill>
                  <a:srgbClr val="21242C"/>
                </a:solidFill>
                <a:latin typeface="Lato"/>
              </a:rPr>
              <a:t>nós</a:t>
            </a:r>
            <a:r>
              <a:rPr lang="pt-BR" dirty="0">
                <a:solidFill>
                  <a:srgbClr val="21242C"/>
                </a:solidFill>
                <a:latin typeface="Lato"/>
              </a:rPr>
              <a:t>, que ocorre ao longo da onda estacionária. Os nós estão marcados com pontos vermelhos. Uma vez que a corda na animação está fixada nas extremidades, isto gera uma limitação que apenas certos comprimentos de onda são permitidos para uma onda estacionária. Como tal, as vibrações são quantizadas.</a:t>
            </a:r>
            <a:endParaRPr lang="pt-BR" dirty="0"/>
          </a:p>
        </p:txBody>
      </p:sp>
      <p:pic>
        <p:nvPicPr>
          <p:cNvPr id="3" name="Picture 2" descr="Modelo Atômico das Características de Schrödinger, Postulados ...">
            <a:extLst>
              <a:ext uri="{FF2B5EF4-FFF2-40B4-BE49-F238E27FC236}">
                <a16:creationId xmlns:a16="http://schemas.microsoft.com/office/drawing/2014/main" id="{427237B6-69CD-4E3B-A87F-B59A9C49CF3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4739148"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F58197C4-BD7B-48D8-89D5-B9DCC707F23F}"/>
              </a:ext>
            </a:extLst>
          </p:cNvPr>
          <p:cNvSpPr/>
          <p:nvPr/>
        </p:nvSpPr>
        <p:spPr>
          <a:xfrm>
            <a:off x="5083277" y="2356888"/>
            <a:ext cx="693174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Podemos pensar em elétrons como ondas estacionárias de matéria que têm certas energias permitidas. </a:t>
            </a:r>
            <a:r>
              <a:rPr lang="pt-BR" dirty="0" err="1">
                <a:solidFill>
                  <a:srgbClr val="21242C"/>
                </a:solidFill>
                <a:latin typeface="Lato"/>
              </a:rPr>
              <a:t>Schrödinger</a:t>
            </a:r>
            <a:r>
              <a:rPr lang="pt-BR" dirty="0">
                <a:solidFill>
                  <a:srgbClr val="21242C"/>
                </a:solidFill>
                <a:latin typeface="Lato"/>
              </a:rPr>
              <a:t> formulou um modelo do átomo que considerava que os elétrons poderiam ser tratados como ondas de matéria. </a:t>
            </a:r>
            <a:endParaRPr lang="pt-BR" dirty="0"/>
          </a:p>
        </p:txBody>
      </p:sp>
      <p:sp>
        <p:nvSpPr>
          <p:cNvPr id="5" name="AutoShape 2" descr="{\displaystyle -{\frac {\hbar ^{2}}{2m}}{{\nabla }^{2}}\psi \left({\vec {r}}\right)+V\left({\vec {r}}\right)\psi \left({\vec {r}}\right)=E\psi \left({\vec {r}}\right)}">
            <a:extLst>
              <a:ext uri="{FF2B5EF4-FFF2-40B4-BE49-F238E27FC236}">
                <a16:creationId xmlns:a16="http://schemas.microsoft.com/office/drawing/2014/main" id="{19E621CC-DEF7-4265-8345-004395F310FB}"/>
              </a:ext>
            </a:extLst>
          </p:cNvPr>
          <p:cNvSpPr>
            <a:spLocks noChangeAspect="1" noChangeArrowheads="1"/>
          </p:cNvSpPr>
          <p:nvPr/>
        </p:nvSpPr>
        <p:spPr bwMode="auto">
          <a:xfrm>
            <a:off x="5205168" y="5203054"/>
            <a:ext cx="794658" cy="7946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Retângulo 5">
            <a:extLst>
              <a:ext uri="{FF2B5EF4-FFF2-40B4-BE49-F238E27FC236}">
                <a16:creationId xmlns:a16="http://schemas.microsoft.com/office/drawing/2014/main" id="{3A61A674-4D80-4271-A7A9-B198991FEC17}"/>
              </a:ext>
            </a:extLst>
          </p:cNvPr>
          <p:cNvSpPr/>
          <p:nvPr/>
        </p:nvSpPr>
        <p:spPr>
          <a:xfrm>
            <a:off x="7978318" y="4024802"/>
            <a:ext cx="114165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b="1" dirty="0">
                <a:solidFill>
                  <a:srgbClr val="333333"/>
                </a:solidFill>
                <a:latin typeface="Open Sans"/>
              </a:rPr>
              <a:t>H</a:t>
            </a:r>
            <a:r>
              <a:rPr lang="el-GR" b="1" dirty="0">
                <a:solidFill>
                  <a:srgbClr val="333333"/>
                </a:solidFill>
                <a:latin typeface="Open Sans"/>
              </a:rPr>
              <a:t>ψ = </a:t>
            </a:r>
            <a:r>
              <a:rPr lang="pt-BR" b="1" dirty="0">
                <a:solidFill>
                  <a:srgbClr val="333333"/>
                </a:solidFill>
                <a:latin typeface="Open Sans"/>
              </a:rPr>
              <a:t>E</a:t>
            </a:r>
            <a:r>
              <a:rPr lang="el-GR" b="1" dirty="0">
                <a:solidFill>
                  <a:srgbClr val="333333"/>
                </a:solidFill>
                <a:latin typeface="Open Sans"/>
              </a:rPr>
              <a:t>ψ</a:t>
            </a:r>
            <a:endParaRPr lang="pt-BR" dirty="0"/>
          </a:p>
        </p:txBody>
      </p:sp>
      <p:sp>
        <p:nvSpPr>
          <p:cNvPr id="7" name="Retângulo 6">
            <a:extLst>
              <a:ext uri="{FF2B5EF4-FFF2-40B4-BE49-F238E27FC236}">
                <a16:creationId xmlns:a16="http://schemas.microsoft.com/office/drawing/2014/main" id="{8D78B5EE-239B-45E7-8C7A-A35AA78B17AF}"/>
              </a:ext>
            </a:extLst>
          </p:cNvPr>
          <p:cNvSpPr/>
          <p:nvPr/>
        </p:nvSpPr>
        <p:spPr>
          <a:xfrm>
            <a:off x="5083277" y="4861719"/>
            <a:ext cx="693174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l-GR" b="1" i="1" dirty="0">
                <a:solidFill>
                  <a:srgbClr val="21242C"/>
                </a:solidFill>
                <a:latin typeface="KaTeX_Math"/>
              </a:rPr>
              <a:t>Ψ</a:t>
            </a:r>
            <a:r>
              <a:rPr lang="pt-BR" i="1" dirty="0">
                <a:solidFill>
                  <a:srgbClr val="21242C"/>
                </a:solidFill>
                <a:latin typeface="Lato"/>
              </a:rPr>
              <a:t>(</a:t>
            </a:r>
            <a:r>
              <a:rPr lang="pt-BR" dirty="0" err="1">
                <a:solidFill>
                  <a:srgbClr val="21242C"/>
                </a:solidFill>
                <a:latin typeface="Lato"/>
              </a:rPr>
              <a:t>psi</a:t>
            </a:r>
            <a:r>
              <a:rPr lang="pt-BR" dirty="0">
                <a:solidFill>
                  <a:srgbClr val="21242C"/>
                </a:solidFill>
                <a:latin typeface="Lato"/>
              </a:rPr>
              <a:t>) é chamado de </a:t>
            </a:r>
            <a:r>
              <a:rPr lang="pt-BR" i="1" dirty="0">
                <a:solidFill>
                  <a:srgbClr val="21242C"/>
                </a:solidFill>
                <a:latin typeface="Lato"/>
              </a:rPr>
              <a:t>função de onda</a:t>
            </a:r>
            <a:r>
              <a:rPr lang="pt-BR" dirty="0">
                <a:solidFill>
                  <a:srgbClr val="21242C"/>
                </a:solidFill>
                <a:latin typeface="Lato"/>
              </a:rPr>
              <a:t>; </a:t>
            </a:r>
            <a:r>
              <a:rPr lang="pt-BR" b="1" i="1" dirty="0">
                <a:solidFill>
                  <a:srgbClr val="21242C"/>
                </a:solidFill>
                <a:latin typeface="KaTeX_Math"/>
              </a:rPr>
              <a:t>H</a:t>
            </a:r>
            <a:r>
              <a:rPr lang="pt-BR" dirty="0">
                <a:solidFill>
                  <a:srgbClr val="21242C"/>
                </a:solidFill>
                <a:latin typeface="Lato"/>
              </a:rPr>
              <a:t> é conhecido como operador de Hamilton; e</a:t>
            </a:r>
            <a:r>
              <a:rPr lang="pt-BR" b="1" dirty="0">
                <a:solidFill>
                  <a:srgbClr val="21242C"/>
                </a:solidFill>
                <a:latin typeface="Lato"/>
              </a:rPr>
              <a:t> </a:t>
            </a:r>
            <a:r>
              <a:rPr lang="pt-BR" b="1" dirty="0" err="1">
                <a:solidFill>
                  <a:srgbClr val="21242C"/>
                </a:solidFill>
                <a:latin typeface="Lato"/>
              </a:rPr>
              <a:t>E</a:t>
            </a:r>
            <a:r>
              <a:rPr lang="pt-BR" b="1" dirty="0">
                <a:solidFill>
                  <a:srgbClr val="21242C"/>
                </a:solidFill>
                <a:latin typeface="Lato"/>
              </a:rPr>
              <a:t> </a:t>
            </a:r>
            <a:r>
              <a:rPr lang="pt-BR" dirty="0">
                <a:solidFill>
                  <a:srgbClr val="21242C"/>
                </a:solidFill>
                <a:latin typeface="Lato"/>
              </a:rPr>
              <a:t>é a energia de ligação do elétron. Resolvendo a equação de </a:t>
            </a:r>
            <a:r>
              <a:rPr lang="pt-BR" dirty="0" err="1">
                <a:solidFill>
                  <a:srgbClr val="21242C"/>
                </a:solidFill>
                <a:latin typeface="Lato"/>
              </a:rPr>
              <a:t>Schrödinger</a:t>
            </a:r>
            <a:r>
              <a:rPr lang="pt-BR" dirty="0">
                <a:solidFill>
                  <a:srgbClr val="21242C"/>
                </a:solidFill>
                <a:latin typeface="Lato"/>
              </a:rPr>
              <a:t> obtemos várias funções de ondas como soluções, cada uma com um valor permitido para </a:t>
            </a:r>
            <a:r>
              <a:rPr lang="pt-BR" b="1" dirty="0">
                <a:solidFill>
                  <a:srgbClr val="21242C"/>
                </a:solidFill>
                <a:latin typeface="Lato"/>
              </a:rPr>
              <a:t>E</a:t>
            </a:r>
            <a:r>
              <a:rPr lang="pt-BR" dirty="0">
                <a:solidFill>
                  <a:srgbClr val="21242C"/>
                </a:solidFill>
                <a:latin typeface="Lato"/>
              </a:rPr>
              <a:t>.</a:t>
            </a:r>
            <a:endParaRPr lang="pt-BR" dirty="0"/>
          </a:p>
        </p:txBody>
      </p:sp>
    </p:spTree>
    <p:extLst>
      <p:ext uri="{BB962C8B-B14F-4D97-AF65-F5344CB8AC3E}">
        <p14:creationId xmlns:p14="http://schemas.microsoft.com/office/powerpoint/2010/main" val="20411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B686DD2-DA89-4D53-BA97-4BF8A5822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033" y="313308"/>
            <a:ext cx="3579967" cy="1361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artícula na caixa unidimensional: a Quântica explicando a cor da ...">
            <a:extLst>
              <a:ext uri="{FF2B5EF4-FFF2-40B4-BE49-F238E27FC236}">
                <a16:creationId xmlns:a16="http://schemas.microsoft.com/office/drawing/2014/main" id="{845BE267-1701-444E-A04B-711EBEF0C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021"/>
          <a:stretch/>
        </p:blipFill>
        <p:spPr bwMode="auto">
          <a:xfrm>
            <a:off x="4739148" y="402084"/>
            <a:ext cx="3715807" cy="867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odelo Atômico das Características de Schrödinger, Postulados ...">
            <a:extLst>
              <a:ext uri="{FF2B5EF4-FFF2-40B4-BE49-F238E27FC236}">
                <a16:creationId xmlns:a16="http://schemas.microsoft.com/office/drawing/2014/main" id="{551EDB8A-F607-4869-9A5D-F75B71E4B3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4739148"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5588FC4B-B470-422E-BCB2-9DEA8F7E7556}"/>
              </a:ext>
            </a:extLst>
          </p:cNvPr>
          <p:cNvSpPr/>
          <p:nvPr/>
        </p:nvSpPr>
        <p:spPr>
          <a:xfrm>
            <a:off x="4882718" y="1839833"/>
            <a:ext cx="7173158"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Interpretar exatamente o que as funções de onda nos diz é um pouco complicado. Devido ao </a:t>
            </a:r>
            <a:r>
              <a:rPr lang="pt-BR" i="1" dirty="0">
                <a:solidFill>
                  <a:srgbClr val="21242C"/>
                </a:solidFill>
                <a:latin typeface="Lato"/>
              </a:rPr>
              <a:t>princípio da incerteza de Heisenberg</a:t>
            </a:r>
            <a:r>
              <a:rPr lang="pt-BR" dirty="0">
                <a:solidFill>
                  <a:srgbClr val="21242C"/>
                </a:solidFill>
                <a:latin typeface="Lato"/>
              </a:rPr>
              <a:t>, é impossível saber, para um determinado elétron, tanto sua posição quanto sua energia. Uma vez que saber a energia de um elétron é necessário para prever a reatividade química de um átomo, cientistas geralmente aceitam que podemos apenas saber aproximadamente a localização do elétron.</a:t>
            </a:r>
            <a:endParaRPr lang="pt-BR" dirty="0"/>
          </a:p>
        </p:txBody>
      </p:sp>
      <p:sp>
        <p:nvSpPr>
          <p:cNvPr id="7" name="Retângulo 6">
            <a:extLst>
              <a:ext uri="{FF2B5EF4-FFF2-40B4-BE49-F238E27FC236}">
                <a16:creationId xmlns:a16="http://schemas.microsoft.com/office/drawing/2014/main" id="{173FF1FF-5CE6-4D2D-ABFE-F64118D07007}"/>
              </a:ext>
            </a:extLst>
          </p:cNvPr>
          <p:cNvSpPr/>
          <p:nvPr/>
        </p:nvSpPr>
        <p:spPr>
          <a:xfrm>
            <a:off x="4882718" y="4160700"/>
            <a:ext cx="7173158"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As funções de onda que foram deduzidas pela equação de </a:t>
            </a:r>
            <a:r>
              <a:rPr lang="pt-BR" dirty="0" err="1">
                <a:solidFill>
                  <a:srgbClr val="21242C"/>
                </a:solidFill>
                <a:latin typeface="Lato"/>
              </a:rPr>
              <a:t>Schrödinger</a:t>
            </a:r>
            <a:r>
              <a:rPr lang="pt-BR" dirty="0">
                <a:solidFill>
                  <a:srgbClr val="21242C"/>
                </a:solidFill>
                <a:latin typeface="Lato"/>
              </a:rPr>
              <a:t> para um átomo específico são também chamadas de </a:t>
            </a:r>
            <a:r>
              <a:rPr lang="pt-BR" i="1" dirty="0">
                <a:solidFill>
                  <a:srgbClr val="21242C"/>
                </a:solidFill>
                <a:latin typeface="Lato"/>
              </a:rPr>
              <a:t>orbitais atômicos</a:t>
            </a:r>
            <a:r>
              <a:rPr lang="pt-BR" dirty="0">
                <a:solidFill>
                  <a:srgbClr val="21242C"/>
                </a:solidFill>
                <a:latin typeface="Lato"/>
              </a:rPr>
              <a:t>. Químicos definem um orbital atômico como </a:t>
            </a:r>
            <a:r>
              <a:rPr lang="pt-BR" i="1" dirty="0">
                <a:solidFill>
                  <a:srgbClr val="21242C"/>
                </a:solidFill>
                <a:latin typeface="Lato"/>
              </a:rPr>
              <a:t>a região de um átomo na qual a probabilidade de se encontrar um elétron é máxima em 90% do tempo.</a:t>
            </a:r>
            <a:endParaRPr lang="pt-BR" dirty="0"/>
          </a:p>
        </p:txBody>
      </p:sp>
    </p:spTree>
    <p:extLst>
      <p:ext uri="{BB962C8B-B14F-4D97-AF65-F5344CB8AC3E}">
        <p14:creationId xmlns:p14="http://schemas.microsoft.com/office/powerpoint/2010/main" val="131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0A8E952-8545-4EE8-B9B6-48BBC3DF2DC6}"/>
              </a:ext>
            </a:extLst>
          </p:cNvPr>
          <p:cNvSpPr/>
          <p:nvPr/>
        </p:nvSpPr>
        <p:spPr>
          <a:xfrm>
            <a:off x="5240785" y="229431"/>
            <a:ext cx="6096000"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A interpretação da equação de </a:t>
            </a:r>
            <a:r>
              <a:rPr lang="pt-BR" dirty="0" err="1">
                <a:solidFill>
                  <a:srgbClr val="21242C"/>
                </a:solidFill>
                <a:latin typeface="Lato"/>
              </a:rPr>
              <a:t>Schrodinger</a:t>
            </a:r>
            <a:r>
              <a:rPr lang="pt-BR" dirty="0">
                <a:solidFill>
                  <a:srgbClr val="21242C"/>
                </a:solidFill>
                <a:latin typeface="Lato"/>
              </a:rPr>
              <a:t> é complicada. Felizmente, o </a:t>
            </a:r>
            <a:r>
              <a:rPr lang="pt-BR" i="1" dirty="0">
                <a:solidFill>
                  <a:srgbClr val="21242C"/>
                </a:solidFill>
                <a:latin typeface="Lato"/>
              </a:rPr>
              <a:t>quadrado</a:t>
            </a:r>
            <a:r>
              <a:rPr lang="pt-BR" dirty="0">
                <a:solidFill>
                  <a:srgbClr val="21242C"/>
                </a:solidFill>
                <a:latin typeface="Lato"/>
              </a:rPr>
              <a:t> da função de onda, 2</a:t>
            </a:r>
            <a:r>
              <a:rPr lang="pt-BR" i="1" dirty="0">
                <a:solidFill>
                  <a:srgbClr val="21242C"/>
                </a:solidFill>
                <a:latin typeface="KaTeX_Math"/>
              </a:rPr>
              <a:t>ψ</a:t>
            </a:r>
            <a:r>
              <a:rPr lang="pt-BR" dirty="0">
                <a:solidFill>
                  <a:srgbClr val="21242C"/>
                </a:solidFill>
                <a:latin typeface="inherit"/>
              </a:rPr>
              <a:t>2</a:t>
            </a:r>
            <a:r>
              <a:rPr lang="pt-BR" dirty="0">
                <a:solidFill>
                  <a:srgbClr val="21242C"/>
                </a:solidFill>
                <a:latin typeface="Lato"/>
              </a:rPr>
              <a:t>, é um pouco mais útil. Isso ocorre porque o quadrado de uma função de onda é proporcional à </a:t>
            </a:r>
            <a:r>
              <a:rPr lang="pt-BR" i="1" dirty="0">
                <a:solidFill>
                  <a:srgbClr val="21242C"/>
                </a:solidFill>
                <a:latin typeface="Lato"/>
              </a:rPr>
              <a:t>probabilidade</a:t>
            </a:r>
            <a:r>
              <a:rPr lang="pt-BR" dirty="0">
                <a:solidFill>
                  <a:srgbClr val="21242C"/>
                </a:solidFill>
                <a:latin typeface="Lato"/>
              </a:rPr>
              <a:t> de encontrar um elétron em um determinado volume do espaço dentro de um átomo. A função </a:t>
            </a:r>
            <a:r>
              <a:rPr lang="pt-BR" dirty="0">
                <a:solidFill>
                  <a:srgbClr val="21242C"/>
                </a:solidFill>
                <a:latin typeface="KaTeX_Main"/>
              </a:rPr>
              <a:t>2</a:t>
            </a:r>
            <a:r>
              <a:rPr lang="pt-BR" i="1" dirty="0">
                <a:solidFill>
                  <a:srgbClr val="21242C"/>
                </a:solidFill>
                <a:latin typeface="KaTeX_Math"/>
              </a:rPr>
              <a:t>ψ</a:t>
            </a:r>
            <a:r>
              <a:rPr lang="pt-BR" dirty="0">
                <a:solidFill>
                  <a:srgbClr val="21242C"/>
                </a:solidFill>
                <a:latin typeface="inherit"/>
              </a:rPr>
              <a:t>2, </a:t>
            </a:r>
            <a:r>
              <a:rPr lang="pt-BR" dirty="0">
                <a:solidFill>
                  <a:srgbClr val="21242C"/>
                </a:solidFill>
                <a:latin typeface="Lato"/>
              </a:rPr>
              <a:t>é muitas vezes chamada de </a:t>
            </a:r>
            <a:r>
              <a:rPr lang="pt-BR" b="1" i="1" dirty="0">
                <a:solidFill>
                  <a:srgbClr val="21242C"/>
                </a:solidFill>
                <a:latin typeface="Lato"/>
              </a:rPr>
              <a:t>probabilidade de densidade.</a:t>
            </a:r>
            <a:endParaRPr lang="pt-BR" b="1" dirty="0"/>
          </a:p>
        </p:txBody>
      </p:sp>
      <p:pic>
        <p:nvPicPr>
          <p:cNvPr id="3" name="Picture 2" descr="Modelo Atômico das Características de Schrödinger, Postulados ...">
            <a:extLst>
              <a:ext uri="{FF2B5EF4-FFF2-40B4-BE49-F238E27FC236}">
                <a16:creationId xmlns:a16="http://schemas.microsoft.com/office/drawing/2014/main" id="{83D1ABFD-7775-4D3B-A72D-3AE29DE740D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4739148"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D717B29-29C8-4A7D-AD8F-80203AEB4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89704"/>
            <a:ext cx="5042315" cy="294627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8C0D371B-3F01-4172-9364-2EEB26157070}"/>
              </a:ext>
            </a:extLst>
          </p:cNvPr>
          <p:cNvSpPr/>
          <p:nvPr/>
        </p:nvSpPr>
        <p:spPr>
          <a:xfrm>
            <a:off x="4961307" y="5584858"/>
            <a:ext cx="7130696"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i="1" dirty="0">
                <a:latin typeface="Lato"/>
              </a:rPr>
              <a:t>Distribuições de probabilidade para os orbitais 1s, 2s e 3s. As intensidades maiores de cor indicam regiões mais prováveis de existir elétrons. Os nós indicam regiões nas quais há uma probabilidade zero de um elétron ser encontrado.</a:t>
            </a:r>
            <a:endParaRPr lang="pt-BR" dirty="0"/>
          </a:p>
        </p:txBody>
      </p:sp>
      <p:cxnSp>
        <p:nvCxnSpPr>
          <p:cNvPr id="6" name="Conector de Seta Reta 5">
            <a:extLst>
              <a:ext uri="{FF2B5EF4-FFF2-40B4-BE49-F238E27FC236}">
                <a16:creationId xmlns:a16="http://schemas.microsoft.com/office/drawing/2014/main" id="{C680DFAF-F3E3-4F70-9966-6EF9E5648BD4}"/>
              </a:ext>
            </a:extLst>
          </p:cNvPr>
          <p:cNvCxnSpPr/>
          <p:nvPr/>
        </p:nvCxnSpPr>
        <p:spPr>
          <a:xfrm flipH="1" flipV="1">
            <a:off x="6498454" y="2725445"/>
            <a:ext cx="1790331" cy="221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8">
            <a:extLst>
              <a:ext uri="{FF2B5EF4-FFF2-40B4-BE49-F238E27FC236}">
                <a16:creationId xmlns:a16="http://schemas.microsoft.com/office/drawing/2014/main" id="{67B03C66-F4A8-4488-96FC-ABFBB053CF9B}"/>
              </a:ext>
            </a:extLst>
          </p:cNvPr>
          <p:cNvCxnSpPr/>
          <p:nvPr/>
        </p:nvCxnSpPr>
        <p:spPr>
          <a:xfrm flipH="1" flipV="1">
            <a:off x="6391922" y="2947386"/>
            <a:ext cx="301841" cy="48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tângulo 9">
            <a:extLst>
              <a:ext uri="{FF2B5EF4-FFF2-40B4-BE49-F238E27FC236}">
                <a16:creationId xmlns:a16="http://schemas.microsoft.com/office/drawing/2014/main" id="{86EBDB1F-3792-4FAE-BEC0-A3618E7FF539}"/>
              </a:ext>
            </a:extLst>
          </p:cNvPr>
          <p:cNvSpPr/>
          <p:nvPr/>
        </p:nvSpPr>
        <p:spPr>
          <a:xfrm>
            <a:off x="4903432" y="2513249"/>
            <a:ext cx="1790331" cy="646331"/>
          </a:xfrm>
          <a:prstGeom prst="rect">
            <a:avLst/>
          </a:prstGeom>
        </p:spPr>
        <p:txBody>
          <a:bodyPr wrap="square">
            <a:spAutoFit/>
          </a:bodyPr>
          <a:lstStyle/>
          <a:p>
            <a:r>
              <a:rPr lang="pt-BR" sz="1200" dirty="0">
                <a:solidFill>
                  <a:srgbClr val="21242C"/>
                </a:solidFill>
                <a:latin typeface="Lato"/>
              </a:rPr>
              <a:t>Uma probabilidade de 0% de ser encontrado elétron</a:t>
            </a:r>
            <a:endParaRPr lang="pt-BR" sz="1200" dirty="0"/>
          </a:p>
        </p:txBody>
      </p:sp>
    </p:spTree>
    <p:extLst>
      <p:ext uri="{BB962C8B-B14F-4D97-AF65-F5344CB8AC3E}">
        <p14:creationId xmlns:p14="http://schemas.microsoft.com/office/powerpoint/2010/main" val="10269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par>
                                <p:cTn id="25" presetID="21"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Gato de Schrödinger: Vivo ou Morto? - Biologia Total">
            <a:extLst>
              <a:ext uri="{FF2B5EF4-FFF2-40B4-BE49-F238E27FC236}">
                <a16:creationId xmlns:a16="http://schemas.microsoft.com/office/drawing/2014/main" id="{7FAD08C2-4423-4D41-8376-089C0154F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37C0B82-FA32-42BE-AB7B-7E7FB3DC0601}"/>
              </a:ext>
            </a:extLst>
          </p:cNvPr>
          <p:cNvSpPr/>
          <p:nvPr/>
        </p:nvSpPr>
        <p:spPr>
          <a:xfrm>
            <a:off x="139083" y="0"/>
            <a:ext cx="11913833" cy="738664"/>
          </a:xfrm>
          <a:prstGeom prst="rect">
            <a:avLst/>
          </a:prstGeom>
          <a:solidFill>
            <a:schemeClr val="accent4">
              <a:lumMod val="60000"/>
              <a:lumOff val="40000"/>
              <a:alpha val="76000"/>
            </a:schemeClr>
          </a:solidFill>
        </p:spPr>
        <p:txBody>
          <a:bodyPr wrap="square">
            <a:spAutoFit/>
          </a:bodyPr>
          <a:lstStyle/>
          <a:p>
            <a:r>
              <a:rPr lang="pt-BR" sz="1400" dirty="0" err="1">
                <a:solidFill>
                  <a:srgbClr val="000000"/>
                </a:solidFill>
                <a:latin typeface="Nunito"/>
              </a:rPr>
              <a:t>Schrödinger</a:t>
            </a:r>
            <a:r>
              <a:rPr lang="pt-BR" sz="1400" dirty="0">
                <a:solidFill>
                  <a:srgbClr val="000000"/>
                </a:solidFill>
                <a:latin typeface="Nunito"/>
              </a:rPr>
              <a:t> idealizou um experimento mental com o objetivo de demonstrar uma das consequências mais estranhas das leis da mecânica quântica. </a:t>
            </a:r>
            <a:r>
              <a:rPr lang="pt-BR" sz="1400" dirty="0"/>
              <a:t>Imagine um gato dentro de uma caixa metálica junto a um sistema composto por um frasco selado de veneno e um dispositivo radioativo. Esse dispositivo teria exatamente 50% de chance de liberar o veneno ao longo de um período de 1 hora.</a:t>
            </a:r>
          </a:p>
        </p:txBody>
      </p:sp>
      <p:sp>
        <p:nvSpPr>
          <p:cNvPr id="4" name="Retângulo 3">
            <a:extLst>
              <a:ext uri="{FF2B5EF4-FFF2-40B4-BE49-F238E27FC236}">
                <a16:creationId xmlns:a16="http://schemas.microsoft.com/office/drawing/2014/main" id="{EC7F6EE8-7E09-4945-BFAB-543310B10ED7}"/>
              </a:ext>
            </a:extLst>
          </p:cNvPr>
          <p:cNvSpPr/>
          <p:nvPr/>
        </p:nvSpPr>
        <p:spPr>
          <a:xfrm>
            <a:off x="2046301" y="5934670"/>
            <a:ext cx="8099395" cy="923330"/>
          </a:xfrm>
          <a:prstGeom prst="rect">
            <a:avLst/>
          </a:prstGeom>
          <a:solidFill>
            <a:schemeClr val="accent4">
              <a:lumMod val="60000"/>
              <a:lumOff val="40000"/>
              <a:alpha val="7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Nunito"/>
              </a:rPr>
              <a:t>Após uma hora exata, a caixa seria aberta e poderíamos conferir o estado do gato. No entanto, este não é o ponto de interesse do experimento. O objetivo central aqui é determinar o estado do gato no último instante antes da abertura da caixa.</a:t>
            </a:r>
            <a:endParaRPr lang="pt-BR" dirty="0"/>
          </a:p>
        </p:txBody>
      </p:sp>
    </p:spTree>
    <p:extLst>
      <p:ext uri="{BB962C8B-B14F-4D97-AF65-F5344CB8AC3E}">
        <p14:creationId xmlns:p14="http://schemas.microsoft.com/office/powerpoint/2010/main" val="19527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f mostrando o funcionamento do experimento &quot;Gato de Schrödinger&quot;.">
            <a:extLst>
              <a:ext uri="{FF2B5EF4-FFF2-40B4-BE49-F238E27FC236}">
                <a16:creationId xmlns:a16="http://schemas.microsoft.com/office/drawing/2014/main" id="{DA323AC9-49E2-4150-AF31-F1F229B556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03916" y="601174"/>
            <a:ext cx="5208571" cy="292721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FB9E760A-7C32-4818-A270-906CC0CCB54B}"/>
              </a:ext>
            </a:extLst>
          </p:cNvPr>
          <p:cNvSpPr/>
          <p:nvPr/>
        </p:nvSpPr>
        <p:spPr>
          <a:xfrm>
            <a:off x="198782" y="4409240"/>
            <a:ext cx="10118035"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base"/>
            <a:r>
              <a:rPr lang="pt-BR" dirty="0">
                <a:solidFill>
                  <a:srgbClr val="000000"/>
                </a:solidFill>
                <a:latin typeface="Nunito"/>
              </a:rPr>
              <a:t>Só podemos ter certeza do estado do gato após a abertura da caixa. A partir desse momento, o gato assume apenas um dos estados possíveis (vivo ou morto) e permanece nele por tempo indeterminado. Isso acontece pois, abrindo a caixa e observando o gato, interferimos no sistema físico.</a:t>
            </a:r>
          </a:p>
          <a:p>
            <a:pPr fontAlgn="base"/>
            <a:r>
              <a:rPr lang="pt-BR" dirty="0">
                <a:solidFill>
                  <a:srgbClr val="000000"/>
                </a:solidFill>
                <a:latin typeface="Nunito"/>
              </a:rPr>
              <a:t>Uma consequência interessante dessa conclusão é que, mesmo que o gato tenha morrido dentro da caixa, ele só estaria oficialmente morto quando fosse possível observá-lo, ou seja, o responsável pela morte do gato seria a pessoa que abriu a caixa.</a:t>
            </a:r>
            <a:endParaRPr lang="pt-BR" b="0" i="0" dirty="0">
              <a:solidFill>
                <a:srgbClr val="000000"/>
              </a:solidFill>
              <a:effectLst/>
              <a:latin typeface="Nunito"/>
            </a:endParaRPr>
          </a:p>
        </p:txBody>
      </p:sp>
      <p:sp>
        <p:nvSpPr>
          <p:cNvPr id="6" name="Retângulo 5">
            <a:extLst>
              <a:ext uri="{FF2B5EF4-FFF2-40B4-BE49-F238E27FC236}">
                <a16:creationId xmlns:a16="http://schemas.microsoft.com/office/drawing/2014/main" id="{8FA1D2A0-7910-4047-BD17-455B339203A9}"/>
              </a:ext>
            </a:extLst>
          </p:cNvPr>
          <p:cNvSpPr/>
          <p:nvPr/>
        </p:nvSpPr>
        <p:spPr>
          <a:xfrm>
            <a:off x="198782" y="694434"/>
            <a:ext cx="6579705" cy="230832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base"/>
            <a:r>
              <a:rPr lang="pt-BR" b="1" dirty="0">
                <a:solidFill>
                  <a:srgbClr val="000000"/>
                </a:solidFill>
                <a:latin typeface="Nunito"/>
              </a:rPr>
              <a:t>É impossível saber, o Gato de </a:t>
            </a:r>
            <a:r>
              <a:rPr lang="pt-BR" b="1" dirty="0" err="1">
                <a:solidFill>
                  <a:srgbClr val="000000"/>
                </a:solidFill>
                <a:latin typeface="Nunito"/>
              </a:rPr>
              <a:t>Schrödinger</a:t>
            </a:r>
            <a:r>
              <a:rPr lang="pt-BR" b="1" dirty="0">
                <a:solidFill>
                  <a:srgbClr val="000000"/>
                </a:solidFill>
                <a:latin typeface="Nunito"/>
              </a:rPr>
              <a:t> poderia estar vivo ou morto, correto?</a:t>
            </a:r>
          </a:p>
          <a:p>
            <a:pPr fontAlgn="base"/>
            <a:r>
              <a:rPr lang="pt-BR" dirty="0">
                <a:solidFill>
                  <a:srgbClr val="000000"/>
                </a:solidFill>
                <a:latin typeface="Nunito"/>
              </a:rPr>
              <a:t>Incorreto! Apesar de esse ser o senso comum, a resposta correta é que o gato de </a:t>
            </a:r>
            <a:r>
              <a:rPr lang="pt-BR" dirty="0" err="1">
                <a:solidFill>
                  <a:srgbClr val="000000"/>
                </a:solidFill>
                <a:latin typeface="Nunito"/>
              </a:rPr>
              <a:t>Schrödinger</a:t>
            </a:r>
            <a:r>
              <a:rPr lang="pt-BR" dirty="0">
                <a:solidFill>
                  <a:srgbClr val="000000"/>
                </a:solidFill>
                <a:latin typeface="Nunito"/>
              </a:rPr>
              <a:t> estaria morto e vivo ao mesmo tempo.</a:t>
            </a:r>
          </a:p>
          <a:p>
            <a:pPr fontAlgn="base"/>
            <a:r>
              <a:rPr lang="pt-BR" dirty="0">
                <a:solidFill>
                  <a:srgbClr val="000000"/>
                </a:solidFill>
                <a:latin typeface="Nunito"/>
              </a:rPr>
              <a:t>Esse resultado pode parecer ser estranho (não só pode como deve!), porém, está correto pois tudo na mecânica quântica pode ser probabilístico. Nesse caso em específico, o gato estaria 50% morto e 50% vivo.</a:t>
            </a:r>
            <a:endParaRPr lang="pt-BR" b="0" i="0" dirty="0">
              <a:solidFill>
                <a:srgbClr val="000000"/>
              </a:solidFill>
              <a:effectLst/>
              <a:latin typeface="Nunito"/>
            </a:endParaRPr>
          </a:p>
        </p:txBody>
      </p:sp>
    </p:spTree>
    <p:extLst>
      <p:ext uri="{BB962C8B-B14F-4D97-AF65-F5344CB8AC3E}">
        <p14:creationId xmlns:p14="http://schemas.microsoft.com/office/powerpoint/2010/main" val="147308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odelo atômico clássico">
            <a:extLst>
              <a:ext uri="{FF2B5EF4-FFF2-40B4-BE49-F238E27FC236}">
                <a16:creationId xmlns:a16="http://schemas.microsoft.com/office/drawing/2014/main" id="{AF8B9B56-A654-4828-90C0-EA39D8ADAD4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8C8858DE-071E-4913-827B-D718D9429B05}"/>
              </a:ext>
            </a:extLst>
          </p:cNvPr>
          <p:cNvSpPr/>
          <p:nvPr/>
        </p:nvSpPr>
        <p:spPr>
          <a:xfrm>
            <a:off x="3048000" y="239729"/>
            <a:ext cx="609600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base"/>
            <a:r>
              <a:rPr lang="pt-BR" dirty="0">
                <a:solidFill>
                  <a:srgbClr val="000000"/>
                </a:solidFill>
                <a:latin typeface="Nunito"/>
              </a:rPr>
              <a:t>Apesar de estranho, o que ocorre com o Gato de </a:t>
            </a:r>
            <a:r>
              <a:rPr lang="pt-BR" dirty="0" err="1">
                <a:solidFill>
                  <a:srgbClr val="000000"/>
                </a:solidFill>
                <a:latin typeface="Nunito"/>
              </a:rPr>
              <a:t>Schrödinger</a:t>
            </a:r>
            <a:r>
              <a:rPr lang="pt-BR" dirty="0">
                <a:solidFill>
                  <a:srgbClr val="000000"/>
                </a:solidFill>
                <a:latin typeface="Nunito"/>
              </a:rPr>
              <a:t> é extremamente comum no mundo subatômico. Denominamos esse fenômeno de </a:t>
            </a:r>
            <a:r>
              <a:rPr lang="pt-BR" b="1" dirty="0">
                <a:solidFill>
                  <a:srgbClr val="000000"/>
                </a:solidFill>
                <a:latin typeface="Nunito"/>
              </a:rPr>
              <a:t>superposição quântica.</a:t>
            </a:r>
          </a:p>
          <a:p>
            <a:pPr fontAlgn="base"/>
            <a:r>
              <a:rPr lang="pt-BR" dirty="0">
                <a:solidFill>
                  <a:srgbClr val="000000"/>
                </a:solidFill>
                <a:latin typeface="Nunito"/>
              </a:rPr>
              <a:t>Costumamos imaginar um átomo com elétrons orbitando em torno de um núcleo positivo.</a:t>
            </a:r>
            <a:endParaRPr lang="pt-BR" b="0" i="0" dirty="0">
              <a:solidFill>
                <a:srgbClr val="000000"/>
              </a:solidFill>
              <a:effectLst/>
              <a:latin typeface="Nunito"/>
            </a:endParaRPr>
          </a:p>
        </p:txBody>
      </p:sp>
      <p:sp>
        <p:nvSpPr>
          <p:cNvPr id="4" name="Retângulo 3">
            <a:extLst>
              <a:ext uri="{FF2B5EF4-FFF2-40B4-BE49-F238E27FC236}">
                <a16:creationId xmlns:a16="http://schemas.microsoft.com/office/drawing/2014/main" id="{E60C30F4-03E2-464E-B718-E071FB964306}"/>
              </a:ext>
            </a:extLst>
          </p:cNvPr>
          <p:cNvSpPr/>
          <p:nvPr/>
        </p:nvSpPr>
        <p:spPr>
          <a:xfrm>
            <a:off x="3048000" y="2917864"/>
            <a:ext cx="609600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base"/>
            <a:r>
              <a:rPr lang="pt-BR" dirty="0">
                <a:solidFill>
                  <a:srgbClr val="000000"/>
                </a:solidFill>
                <a:latin typeface="Nunito"/>
              </a:rPr>
              <a:t>No entanto, não é isso que ocorre. Na prática, é impossível dizer com precisão a posição de cada elétron de um átomo. Até que se interfira no sistema com algum tipo experimento, cada elétrons está, probabilisticamente, em diversas regiões do espaço ao mesmo tempo.</a:t>
            </a:r>
          </a:p>
        </p:txBody>
      </p:sp>
    </p:spTree>
    <p:extLst>
      <p:ext uri="{BB962C8B-B14F-4D97-AF65-F5344CB8AC3E}">
        <p14:creationId xmlns:p14="http://schemas.microsoft.com/office/powerpoint/2010/main" val="3350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01CBF1C-70EE-4D1C-AEE6-22B675420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512" y="925710"/>
            <a:ext cx="7638083" cy="5734548"/>
          </a:xfrm>
          <a:prstGeom prst="rect">
            <a:avLst/>
          </a:prstGeom>
        </p:spPr>
      </p:pic>
      <p:sp>
        <p:nvSpPr>
          <p:cNvPr id="3" name="Retângulo 2">
            <a:extLst>
              <a:ext uri="{FF2B5EF4-FFF2-40B4-BE49-F238E27FC236}">
                <a16:creationId xmlns:a16="http://schemas.microsoft.com/office/drawing/2014/main" id="{F5575334-DAEE-4E1D-B1AB-12E0C31FF8B8}"/>
              </a:ext>
            </a:extLst>
          </p:cNvPr>
          <p:cNvSpPr/>
          <p:nvPr/>
        </p:nvSpPr>
        <p:spPr>
          <a:xfrm>
            <a:off x="4371777" y="197742"/>
            <a:ext cx="3448445"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fontAlgn="base"/>
            <a:r>
              <a:rPr lang="pt-BR" dirty="0">
                <a:latin typeface="Lato"/>
              </a:rPr>
              <a:t>Evolução dos modelos atômicos</a:t>
            </a:r>
            <a:endParaRPr lang="pt-BR" b="0" i="0" dirty="0">
              <a:effectLst/>
              <a:latin typeface="Lato"/>
            </a:endParaRPr>
          </a:p>
        </p:txBody>
      </p:sp>
    </p:spTree>
    <p:extLst>
      <p:ext uri="{BB962C8B-B14F-4D97-AF65-F5344CB8AC3E}">
        <p14:creationId xmlns:p14="http://schemas.microsoft.com/office/powerpoint/2010/main" val="3451466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ângulo 2">
            <a:extLst>
              <a:ext uri="{FF2B5EF4-FFF2-40B4-BE49-F238E27FC236}">
                <a16:creationId xmlns:a16="http://schemas.microsoft.com/office/drawing/2014/main" id="{621BAC69-1FEE-4790-9234-B42FB8955D84}"/>
              </a:ext>
            </a:extLst>
          </p:cNvPr>
          <p:cNvSpPr/>
          <p:nvPr/>
        </p:nvSpPr>
        <p:spPr>
          <a:xfrm>
            <a:off x="562613" y="1056356"/>
            <a:ext cx="4560584" cy="700588"/>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p>
            <a:pPr fontAlgn="base">
              <a:lnSpc>
                <a:spcPct val="90000"/>
              </a:lnSpc>
              <a:spcBef>
                <a:spcPct val="0"/>
              </a:spcBef>
              <a:spcAft>
                <a:spcPts val="600"/>
              </a:spcAft>
            </a:pPr>
            <a:r>
              <a:rPr lang="en-US" sz="4000" b="1" dirty="0">
                <a:latin typeface="+mj-lt"/>
                <a:ea typeface="+mj-ea"/>
                <a:cs typeface="+mj-cs"/>
              </a:rPr>
              <a:t>ORBITAIS ATÔMICOS</a:t>
            </a:r>
            <a:endParaRPr lang="en-US" sz="4000" b="1" i="0" dirty="0">
              <a:effectLst/>
              <a:latin typeface="+mj-lt"/>
              <a:ea typeface="+mj-ea"/>
              <a:cs typeface="+mj-cs"/>
            </a:endParaRP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1">
            <a:extLst>
              <a:ext uri="{FF2B5EF4-FFF2-40B4-BE49-F238E27FC236}">
                <a16:creationId xmlns:a16="http://schemas.microsoft.com/office/drawing/2014/main" id="{7BA5FD88-BAD4-44BD-B4CC-2EE742774020}"/>
              </a:ext>
            </a:extLst>
          </p:cNvPr>
          <p:cNvSpPr/>
          <p:nvPr/>
        </p:nvSpPr>
        <p:spPr>
          <a:xfrm>
            <a:off x="496824" y="2221752"/>
            <a:ext cx="4559425" cy="296591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just">
              <a:lnSpc>
                <a:spcPct val="90000"/>
              </a:lnSpc>
              <a:spcAft>
                <a:spcPts val="600"/>
              </a:spcAft>
            </a:pPr>
            <a:r>
              <a:rPr lang="en-US" dirty="0" err="1"/>
              <a:t>Os</a:t>
            </a:r>
            <a:r>
              <a:rPr lang="en-US" dirty="0"/>
              <a:t> </a:t>
            </a:r>
            <a:r>
              <a:rPr lang="en-US" dirty="0" err="1"/>
              <a:t>orbitais</a:t>
            </a:r>
            <a:r>
              <a:rPr lang="en-US" dirty="0"/>
              <a:t> </a:t>
            </a:r>
            <a:r>
              <a:rPr lang="en-US" dirty="0" err="1"/>
              <a:t>correspondem</a:t>
            </a:r>
            <a:r>
              <a:rPr lang="en-US" dirty="0"/>
              <a:t> </a:t>
            </a:r>
            <a:r>
              <a:rPr lang="en-US" dirty="0" err="1"/>
              <a:t>aos</a:t>
            </a:r>
            <a:r>
              <a:rPr lang="en-US" dirty="0"/>
              <a:t> </a:t>
            </a:r>
            <a:r>
              <a:rPr lang="en-US" dirty="0" err="1"/>
              <a:t>estados</a:t>
            </a:r>
            <a:r>
              <a:rPr lang="en-US" dirty="0"/>
              <a:t> </a:t>
            </a:r>
            <a:r>
              <a:rPr lang="en-US" dirty="0" err="1"/>
              <a:t>individuais</a:t>
            </a:r>
            <a:r>
              <a:rPr lang="en-US" dirty="0"/>
              <a:t> que </a:t>
            </a:r>
            <a:r>
              <a:rPr lang="en-US" dirty="0" err="1"/>
              <a:t>podem</a:t>
            </a:r>
            <a:r>
              <a:rPr lang="en-US" dirty="0"/>
              <a:t> ser </a:t>
            </a:r>
            <a:r>
              <a:rPr lang="en-US" dirty="0" err="1"/>
              <a:t>ocupados</a:t>
            </a:r>
            <a:r>
              <a:rPr lang="en-US" dirty="0"/>
              <a:t> por</a:t>
            </a:r>
          </a:p>
          <a:p>
            <a:pPr algn="just">
              <a:lnSpc>
                <a:spcPct val="90000"/>
              </a:lnSpc>
              <a:spcAft>
                <a:spcPts val="600"/>
              </a:spcAft>
            </a:pPr>
            <a:r>
              <a:rPr lang="en-US" dirty="0"/>
              <a:t>um </a:t>
            </a:r>
            <a:r>
              <a:rPr lang="en-US" dirty="0" err="1"/>
              <a:t>elétron</a:t>
            </a:r>
            <a:r>
              <a:rPr lang="en-US" dirty="0"/>
              <a:t> </a:t>
            </a:r>
            <a:r>
              <a:rPr lang="en-US" dirty="0" err="1"/>
              <a:t>em</a:t>
            </a:r>
            <a:r>
              <a:rPr lang="en-US" dirty="0"/>
              <a:t> um </a:t>
            </a:r>
            <a:r>
              <a:rPr lang="en-US" dirty="0" err="1"/>
              <a:t>átomo</a:t>
            </a:r>
            <a:r>
              <a:rPr lang="en-US" dirty="0"/>
              <a:t> (A </a:t>
            </a:r>
            <a:r>
              <a:rPr lang="en-US" dirty="0" err="1"/>
              <a:t>escolha</a:t>
            </a:r>
            <a:r>
              <a:rPr lang="en-US" dirty="0"/>
              <a:t> </a:t>
            </a:r>
            <a:r>
              <a:rPr lang="en-US" dirty="0" err="1"/>
              <a:t>desta</a:t>
            </a:r>
            <a:r>
              <a:rPr lang="en-US" dirty="0"/>
              <a:t> </a:t>
            </a:r>
            <a:r>
              <a:rPr lang="en-US" dirty="0" err="1"/>
              <a:t>palavra</a:t>
            </a:r>
            <a:r>
              <a:rPr lang="en-US" dirty="0"/>
              <a:t> é </a:t>
            </a:r>
            <a:r>
              <a:rPr lang="en-US" dirty="0" err="1"/>
              <a:t>algumas</a:t>
            </a:r>
            <a:r>
              <a:rPr lang="en-US" dirty="0"/>
              <a:t> </a:t>
            </a:r>
            <a:r>
              <a:rPr lang="en-US" dirty="0" err="1"/>
              <a:t>vezes</a:t>
            </a:r>
            <a:r>
              <a:rPr lang="en-US" dirty="0"/>
              <a:t> </a:t>
            </a:r>
            <a:r>
              <a:rPr lang="en-US" dirty="0" err="1"/>
              <a:t>imprópria</a:t>
            </a:r>
            <a:r>
              <a:rPr lang="en-US" dirty="0"/>
              <a:t>, </a:t>
            </a:r>
            <a:r>
              <a:rPr lang="en-US" dirty="0" err="1"/>
              <a:t>porque</a:t>
            </a:r>
            <a:r>
              <a:rPr lang="en-US" dirty="0"/>
              <a:t> a </a:t>
            </a:r>
            <a:r>
              <a:rPr lang="en-US" dirty="0" err="1"/>
              <a:t>palavra</a:t>
            </a:r>
            <a:r>
              <a:rPr lang="en-US" dirty="0"/>
              <a:t> </a:t>
            </a:r>
            <a:r>
              <a:rPr lang="en-US" i="1" dirty="0"/>
              <a:t>orbital </a:t>
            </a:r>
            <a:r>
              <a:rPr lang="en-US" dirty="0"/>
              <a:t>é </a:t>
            </a:r>
            <a:r>
              <a:rPr lang="en-US" dirty="0" err="1"/>
              <a:t>derivada</a:t>
            </a:r>
            <a:r>
              <a:rPr lang="en-US" dirty="0"/>
              <a:t> da </a:t>
            </a:r>
            <a:r>
              <a:rPr lang="en-US" dirty="0" err="1"/>
              <a:t>palavra</a:t>
            </a:r>
            <a:r>
              <a:rPr lang="en-US" dirty="0"/>
              <a:t> </a:t>
            </a:r>
            <a:r>
              <a:rPr lang="en-US" i="1" dirty="0" err="1"/>
              <a:t>órbita</a:t>
            </a:r>
            <a:r>
              <a:rPr lang="en-US" i="1" dirty="0"/>
              <a:t> </a:t>
            </a:r>
            <a:r>
              <a:rPr lang="en-US" dirty="0" err="1"/>
              <a:t>usada</a:t>
            </a:r>
            <a:r>
              <a:rPr lang="en-US" dirty="0"/>
              <a:t> por Bohr, mas </a:t>
            </a:r>
            <a:r>
              <a:rPr lang="en-US" dirty="0" err="1"/>
              <a:t>não</a:t>
            </a:r>
            <a:r>
              <a:rPr lang="en-US" dirty="0"/>
              <a:t> </a:t>
            </a:r>
            <a:r>
              <a:rPr lang="en-US" dirty="0" err="1"/>
              <a:t>tem</a:t>
            </a:r>
            <a:r>
              <a:rPr lang="en-US" dirty="0"/>
              <a:t> </a:t>
            </a:r>
            <a:r>
              <a:rPr lang="en-US" dirty="0" err="1"/>
              <a:t>este</a:t>
            </a:r>
            <a:r>
              <a:rPr lang="en-US" dirty="0"/>
              <a:t> </a:t>
            </a:r>
            <a:r>
              <a:rPr lang="en-US" dirty="0" err="1"/>
              <a:t>significado</a:t>
            </a:r>
            <a:r>
              <a:rPr lang="en-US" dirty="0"/>
              <a:t>.)</a:t>
            </a:r>
          </a:p>
          <a:p>
            <a:pPr algn="just"/>
            <a:r>
              <a:rPr lang="pt-BR" dirty="0"/>
              <a:t>Cada orbital no átomo acomoda no máximo dois elétrons e, quando dois elétrons ocupam o mesmo orbital, são ditos </a:t>
            </a:r>
            <a:r>
              <a:rPr lang="pt-BR" i="1" dirty="0"/>
              <a:t>emparelhados.</a:t>
            </a:r>
            <a:endParaRPr lang="en-US"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rbitais Atômicos 3D - Posts | Facebook">
            <a:extLst>
              <a:ext uri="{FF2B5EF4-FFF2-40B4-BE49-F238E27FC236}">
                <a16:creationId xmlns:a16="http://schemas.microsoft.com/office/drawing/2014/main" id="{820CE7EE-015A-44F1-AADC-7C72CA6525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6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6287FA36-4832-4B91-816E-AC8D4D5633DD}"/>
              </a:ext>
            </a:extLst>
          </p:cNvPr>
          <p:cNvSpPr/>
          <p:nvPr/>
        </p:nvSpPr>
        <p:spPr>
          <a:xfrm>
            <a:off x="496824" y="5422351"/>
            <a:ext cx="4500979"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solidFill>
                  <a:srgbClr val="444444"/>
                </a:solidFill>
                <a:latin typeface="NewsGothicMt"/>
              </a:rPr>
              <a:t>Os orbitais são regiões na eletrosfera do átomo em que é máxima a probabilidade de se encontrar o elétron, ou a função de onda que descreve o movimento de um elétron.</a:t>
            </a:r>
            <a:endParaRPr lang="pt-BR" dirty="0"/>
          </a:p>
        </p:txBody>
      </p:sp>
    </p:spTree>
    <p:extLst>
      <p:ext uri="{BB962C8B-B14F-4D97-AF65-F5344CB8AC3E}">
        <p14:creationId xmlns:p14="http://schemas.microsoft.com/office/powerpoint/2010/main" val="40625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m para leucipo e democrito">
            <a:extLst>
              <a:ext uri="{FF2B5EF4-FFF2-40B4-BE49-F238E27FC236}">
                <a16:creationId xmlns:a16="http://schemas.microsoft.com/office/drawing/2014/main" id="{462A63BF-751C-44E1-94DB-3F0DD012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6"/>
            <a:ext cx="12192000" cy="685801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CaixaDeTexto 1">
            <a:extLst>
              <a:ext uri="{FF2B5EF4-FFF2-40B4-BE49-F238E27FC236}">
                <a16:creationId xmlns:a16="http://schemas.microsoft.com/office/drawing/2014/main" id="{611E20D5-8E05-4D2A-AE59-5C5ACD067379}"/>
              </a:ext>
            </a:extLst>
          </p:cNvPr>
          <p:cNvSpPr txBox="1"/>
          <p:nvPr/>
        </p:nvSpPr>
        <p:spPr>
          <a:xfrm>
            <a:off x="1675252" y="2718284"/>
            <a:ext cx="8841495" cy="193899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dirty="0"/>
              <a:t>Demócrito e Leucipo</a:t>
            </a:r>
            <a:r>
              <a:rPr lang="pt-BR" sz="2000" dirty="0"/>
              <a:t>, aluno e mestre, respectivamente acreditavam que a matéria poderia ser dividida inúmeras vezes até chegar um ponto que ela fosse indivisível e indestrutível, o átomo (</a:t>
            </a:r>
            <a:r>
              <a:rPr lang="pt-BR" sz="2000" i="1" dirty="0"/>
              <a:t>a</a:t>
            </a:r>
            <a:r>
              <a:rPr lang="pt-BR" sz="2000" dirty="0"/>
              <a:t>, não + </a:t>
            </a:r>
            <a:r>
              <a:rPr lang="pt-BR" sz="2000" i="1" dirty="0" err="1"/>
              <a:t>thomos</a:t>
            </a:r>
            <a:r>
              <a:rPr lang="pt-BR" sz="2000" dirty="0"/>
              <a:t>, divisível). </a:t>
            </a:r>
          </a:p>
          <a:p>
            <a:endParaRPr lang="pt-BR" sz="2000" dirty="0"/>
          </a:p>
          <a:p>
            <a:r>
              <a:rPr lang="pt-BR" sz="2000" dirty="0"/>
              <a:t>Para eles, a ideia de átomo era bem simplória: átomos de água deveria ser arredondados e macios, enquanto os átomos de fogo deveriam ser espinhosos.</a:t>
            </a:r>
          </a:p>
        </p:txBody>
      </p:sp>
      <p:sp>
        <p:nvSpPr>
          <p:cNvPr id="4" name="CaixaDeTexto 5">
            <a:extLst>
              <a:ext uri="{FF2B5EF4-FFF2-40B4-BE49-F238E27FC236}">
                <a16:creationId xmlns:a16="http://schemas.microsoft.com/office/drawing/2014/main" id="{1814F929-20ED-466F-93E1-5DC1A624F48D}"/>
              </a:ext>
            </a:extLst>
          </p:cNvPr>
          <p:cNvSpPr txBox="1"/>
          <p:nvPr/>
        </p:nvSpPr>
        <p:spPr>
          <a:xfrm>
            <a:off x="7335212" y="5645788"/>
            <a:ext cx="4717504" cy="1015663"/>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dirty="0">
                <a:latin typeface="Times New Roman" panose="02020603050405020304" pitchFamily="18" charset="0"/>
                <a:cs typeface="Times New Roman" panose="02020603050405020304" pitchFamily="18" charset="0"/>
              </a:rPr>
              <a:t>Embora a ideia atomística fosse mais coerente, as teorias de Aristóteles perduraram até o século XVIII  </a:t>
            </a:r>
          </a:p>
        </p:txBody>
      </p:sp>
    </p:spTree>
    <p:extLst>
      <p:ext uri="{BB962C8B-B14F-4D97-AF65-F5344CB8AC3E}">
        <p14:creationId xmlns:p14="http://schemas.microsoft.com/office/powerpoint/2010/main" val="232540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97896CD-581F-4E40-94BC-41CDF7E1546F}"/>
              </a:ext>
            </a:extLst>
          </p:cNvPr>
          <p:cNvSpPr/>
          <p:nvPr/>
        </p:nvSpPr>
        <p:spPr>
          <a:xfrm>
            <a:off x="4244371" y="289381"/>
            <a:ext cx="3703258"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base"/>
            <a:r>
              <a:rPr lang="pt-BR" b="1" dirty="0">
                <a:solidFill>
                  <a:srgbClr val="21242C"/>
                </a:solidFill>
                <a:latin typeface="Lato"/>
              </a:rPr>
              <a:t>Geometria dos orbitais atômicos</a:t>
            </a:r>
            <a:endParaRPr lang="pt-BR" b="1" i="0" dirty="0">
              <a:solidFill>
                <a:srgbClr val="21242C"/>
              </a:solidFill>
              <a:effectLst/>
              <a:latin typeface="Lato"/>
            </a:endParaRPr>
          </a:p>
        </p:txBody>
      </p:sp>
      <p:pic>
        <p:nvPicPr>
          <p:cNvPr id="2056" name="Picture 8">
            <a:extLst>
              <a:ext uri="{FF2B5EF4-FFF2-40B4-BE49-F238E27FC236}">
                <a16:creationId xmlns:a16="http://schemas.microsoft.com/office/drawing/2014/main" id="{4B93E3C2-595B-4A3A-B7B0-7FC1167B9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433" y="1513097"/>
            <a:ext cx="8680798" cy="521173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BEE76882-35A7-443E-B915-E12A2ABEDB35}"/>
              </a:ext>
            </a:extLst>
          </p:cNvPr>
          <p:cNvSpPr/>
          <p:nvPr/>
        </p:nvSpPr>
        <p:spPr>
          <a:xfrm>
            <a:off x="8167457" y="914400"/>
            <a:ext cx="3918012"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444444"/>
                </a:solidFill>
                <a:latin typeface="NewsGothicMt"/>
              </a:rPr>
              <a:t>Os orbitais são representados por nuvens eletrônicas e são diferentes para cada tipo de ligação; assim, para uma ligação do tipo </a:t>
            </a:r>
            <a:r>
              <a:rPr lang="pt-BR" b="1" dirty="0">
                <a:solidFill>
                  <a:srgbClr val="444444"/>
                </a:solidFill>
                <a:latin typeface="NewsGothicMt"/>
              </a:rPr>
              <a:t>s</a:t>
            </a:r>
            <a:r>
              <a:rPr lang="pt-BR" dirty="0">
                <a:solidFill>
                  <a:srgbClr val="444444"/>
                </a:solidFill>
                <a:latin typeface="NewsGothicMt"/>
              </a:rPr>
              <a:t> temos um orbital esférico; e para uma ligação </a:t>
            </a:r>
            <a:r>
              <a:rPr lang="pt-BR" b="1" dirty="0">
                <a:solidFill>
                  <a:srgbClr val="444444"/>
                </a:solidFill>
                <a:latin typeface="NewsGothicMt"/>
              </a:rPr>
              <a:t>p</a:t>
            </a:r>
            <a:r>
              <a:rPr lang="pt-BR" dirty="0">
                <a:solidFill>
                  <a:srgbClr val="444444"/>
                </a:solidFill>
                <a:latin typeface="NewsGothicMt"/>
              </a:rPr>
              <a:t>, temos um orbital na forma de duplo ovoide.</a:t>
            </a:r>
            <a:endParaRPr lang="pt-BR" dirty="0"/>
          </a:p>
        </p:txBody>
      </p:sp>
      <p:sp>
        <p:nvSpPr>
          <p:cNvPr id="5" name="Retângulo 4">
            <a:extLst>
              <a:ext uri="{FF2B5EF4-FFF2-40B4-BE49-F238E27FC236}">
                <a16:creationId xmlns:a16="http://schemas.microsoft.com/office/drawing/2014/main" id="{C12E10F6-4D92-48AD-A300-0F5CBBEB3D17}"/>
              </a:ext>
            </a:extLst>
          </p:cNvPr>
          <p:cNvSpPr/>
          <p:nvPr/>
        </p:nvSpPr>
        <p:spPr>
          <a:xfrm>
            <a:off x="8347970" y="2967309"/>
            <a:ext cx="3737499"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444444"/>
                </a:solidFill>
                <a:latin typeface="NewsGothicMt"/>
              </a:rPr>
              <a:t>Para o orbital de tipo p, há três possibilidades, pois existem três orientações espaciais possíveis (x, y, z)</a:t>
            </a:r>
            <a:endParaRPr lang="pt-BR" dirty="0"/>
          </a:p>
        </p:txBody>
      </p:sp>
      <p:sp>
        <p:nvSpPr>
          <p:cNvPr id="6" name="Retângulo 5">
            <a:extLst>
              <a:ext uri="{FF2B5EF4-FFF2-40B4-BE49-F238E27FC236}">
                <a16:creationId xmlns:a16="http://schemas.microsoft.com/office/drawing/2014/main" id="{B2DEFD15-AC7A-4155-B19B-BCBA0182077D}"/>
              </a:ext>
            </a:extLst>
          </p:cNvPr>
          <p:cNvSpPr/>
          <p:nvPr/>
        </p:nvSpPr>
        <p:spPr>
          <a:xfrm>
            <a:off x="4864732" y="1127775"/>
            <a:ext cx="2462534"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solidFill>
                  <a:srgbClr val="21242C"/>
                </a:solidFill>
                <a:latin typeface="Lato"/>
              </a:rPr>
              <a:t>orbitais </a:t>
            </a:r>
            <a:r>
              <a:rPr lang="pt-BR" b="1" dirty="0">
                <a:solidFill>
                  <a:srgbClr val="21242C"/>
                </a:solidFill>
                <a:latin typeface="Lato"/>
              </a:rPr>
              <a:t>s</a:t>
            </a:r>
            <a:r>
              <a:rPr lang="pt-BR" dirty="0">
                <a:solidFill>
                  <a:srgbClr val="21242C"/>
                </a:solidFill>
                <a:latin typeface="Lato"/>
              </a:rPr>
              <a:t> são esféricos</a:t>
            </a:r>
            <a:endParaRPr lang="pt-BR" dirty="0"/>
          </a:p>
        </p:txBody>
      </p:sp>
      <p:sp>
        <p:nvSpPr>
          <p:cNvPr id="7" name="Retângulo 6">
            <a:extLst>
              <a:ext uri="{FF2B5EF4-FFF2-40B4-BE49-F238E27FC236}">
                <a16:creationId xmlns:a16="http://schemas.microsoft.com/office/drawing/2014/main" id="{4151CBBC-B70D-47CF-9B7A-CAE4700B6A88}"/>
              </a:ext>
            </a:extLst>
          </p:cNvPr>
          <p:cNvSpPr/>
          <p:nvPr/>
        </p:nvSpPr>
        <p:spPr>
          <a:xfrm>
            <a:off x="550414" y="1127775"/>
            <a:ext cx="2974021" cy="286232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Os orbitais d podem ser descritos como tendo uma forma de trevo com quatro orientações possíveis—com excepção do orbital d que quase se parece com um orbital p com uma rosca indo pelo meio. Não vale a pena nem tentar descrever os orbitais f!</a:t>
            </a:r>
            <a:endParaRPr lang="pt-BR" dirty="0"/>
          </a:p>
        </p:txBody>
      </p:sp>
    </p:spTree>
    <p:extLst>
      <p:ext uri="{BB962C8B-B14F-4D97-AF65-F5344CB8AC3E}">
        <p14:creationId xmlns:p14="http://schemas.microsoft.com/office/powerpoint/2010/main" val="3844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eometria Molecular - Hibridização - Docsity">
            <a:extLst>
              <a:ext uri="{FF2B5EF4-FFF2-40B4-BE49-F238E27FC236}">
                <a16:creationId xmlns:a16="http://schemas.microsoft.com/office/drawing/2014/main" id="{E4D4DB98-EBB9-40F4-A1A2-22EE8FC7D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3" t="23173" r="8049" b="11061"/>
          <a:stretch/>
        </p:blipFill>
        <p:spPr bwMode="auto">
          <a:xfrm>
            <a:off x="4101484" y="0"/>
            <a:ext cx="7850819" cy="261891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95F8AEE4-3BB0-4DCB-9F54-44B82ECBBA82}"/>
              </a:ext>
            </a:extLst>
          </p:cNvPr>
          <p:cNvSpPr/>
          <p:nvPr/>
        </p:nvSpPr>
        <p:spPr>
          <a:xfrm>
            <a:off x="348319" y="2949244"/>
            <a:ext cx="494160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solidFill>
                  <a:srgbClr val="444444"/>
                </a:solidFill>
                <a:latin typeface="NewsGothicMt"/>
              </a:rPr>
              <a:t>Esses orbitais são representados graficamente por:</a:t>
            </a:r>
            <a:endParaRPr lang="pt-BR" dirty="0"/>
          </a:p>
        </p:txBody>
      </p:sp>
      <p:pic>
        <p:nvPicPr>
          <p:cNvPr id="9" name="Picture 2" descr="Os Quatro Números Quânticos. Estudos dos números quânticos">
            <a:extLst>
              <a:ext uri="{FF2B5EF4-FFF2-40B4-BE49-F238E27FC236}">
                <a16:creationId xmlns:a16="http://schemas.microsoft.com/office/drawing/2014/main" id="{AF7930FA-DEDA-4BB5-92E0-7B43CC0D8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433" y="2903483"/>
            <a:ext cx="4426814" cy="375508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odelo de orbitais e distribuição eletrônica. Orbitais - Mundo ...">
            <a:extLst>
              <a:ext uri="{FF2B5EF4-FFF2-40B4-BE49-F238E27FC236}">
                <a16:creationId xmlns:a16="http://schemas.microsoft.com/office/drawing/2014/main" id="{35AD9EF6-79AB-488C-A231-CF7CB88CA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84" y="3724090"/>
            <a:ext cx="4956044" cy="2485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 descr="Figure 8 GIF - Find &amp; Share on GIPHY">
            <a:extLst>
              <a:ext uri="{FF2B5EF4-FFF2-40B4-BE49-F238E27FC236}">
                <a16:creationId xmlns:a16="http://schemas.microsoft.com/office/drawing/2014/main" id="{E1A40470-9042-4D85-AD87-780C0020D18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248"/>
            <a:ext cx="3202523" cy="2606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479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wipe(down)">
                                      <p:cBhvr>
                                        <p:cTn id="12" dur="500"/>
                                        <p:tgtEl>
                                          <p:spTgt spid="308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agrama de linus pauling - Matérias do Enem - Redação Enem">
            <a:extLst>
              <a:ext uri="{FF2B5EF4-FFF2-40B4-BE49-F238E27FC236}">
                <a16:creationId xmlns:a16="http://schemas.microsoft.com/office/drawing/2014/main" id="{C50213C0-E412-4251-AA3E-8BCAF6774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6" y="998676"/>
            <a:ext cx="9305925" cy="456247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5DEB6F3-8D5E-472C-84C4-D6A51FC760F1}"/>
              </a:ext>
            </a:extLst>
          </p:cNvPr>
          <p:cNvSpPr txBox="1"/>
          <p:nvPr/>
        </p:nvSpPr>
        <p:spPr>
          <a:xfrm>
            <a:off x="2669173" y="402934"/>
            <a:ext cx="6596372"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b="1" dirty="0"/>
              <a:t>CONFIGURAÇÃO ELETRÔNICA E O DIAGRAMA DE LINUS PAULING</a:t>
            </a:r>
          </a:p>
        </p:txBody>
      </p:sp>
      <p:pic>
        <p:nvPicPr>
          <p:cNvPr id="8196" name="Picture 4" descr="Tabela periódica - Saiba como Aprender e Arrebentar nas Provas de ...">
            <a:extLst>
              <a:ext uri="{FF2B5EF4-FFF2-40B4-BE49-F238E27FC236}">
                <a16:creationId xmlns:a16="http://schemas.microsoft.com/office/drawing/2014/main" id="{5AC51CF2-09BD-4ADE-8450-D28609C9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451" y="5561151"/>
            <a:ext cx="6339094" cy="116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4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abela Periódica Completa e Atualizada 2020 - Toda Matéria">
            <a:extLst>
              <a:ext uri="{FF2B5EF4-FFF2-40B4-BE49-F238E27FC236}">
                <a16:creationId xmlns:a16="http://schemas.microsoft.com/office/drawing/2014/main" id="{C0E0753E-EC9F-4B4C-89F8-20C5ED3A3E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573887"/>
            <a:ext cx="5867399" cy="3283863"/>
          </a:xfrm>
          <a:prstGeom prst="rect">
            <a:avLst/>
          </a:prstGeom>
          <a:noFill/>
          <a:extLst>
            <a:ext uri="{909E8E84-426E-40DD-AFC4-6F175D3DCCD1}">
              <a14:hiddenFill xmlns:a14="http://schemas.microsoft.com/office/drawing/2010/main">
                <a:solidFill>
                  <a:srgbClr val="FFFFFF"/>
                </a:solidFill>
              </a14:hiddenFill>
            </a:ext>
          </a:extLst>
        </p:spPr>
      </p:pic>
      <p:cxnSp>
        <p:nvCxnSpPr>
          <p:cNvPr id="5124" name="Straight Connector 70">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D6A4597A-7226-493E-8005-563D380D7319}"/>
              </a:ext>
            </a:extLst>
          </p:cNvPr>
          <p:cNvPicPr>
            <a:picLocks noChangeAspect="1"/>
          </p:cNvPicPr>
          <p:nvPr/>
        </p:nvPicPr>
        <p:blipFill>
          <a:blip r:embed="rId3">
            <a:lum contrast="20000"/>
          </a:blip>
          <a:stretch>
            <a:fillRect/>
          </a:stretch>
        </p:blipFill>
        <p:spPr>
          <a:xfrm>
            <a:off x="6485815" y="1695450"/>
            <a:ext cx="5004093" cy="3285820"/>
          </a:xfrm>
          <a:prstGeom prst="rect">
            <a:avLst/>
          </a:prstGeom>
        </p:spPr>
      </p:pic>
      <p:sp>
        <p:nvSpPr>
          <p:cNvPr id="3" name="Retângulo 2">
            <a:extLst>
              <a:ext uri="{FF2B5EF4-FFF2-40B4-BE49-F238E27FC236}">
                <a16:creationId xmlns:a16="http://schemas.microsoft.com/office/drawing/2014/main" id="{C97D8077-DFC1-471E-9D85-BF2B4804BF1B}"/>
              </a:ext>
            </a:extLst>
          </p:cNvPr>
          <p:cNvSpPr/>
          <p:nvPr/>
        </p:nvSpPr>
        <p:spPr>
          <a:xfrm>
            <a:off x="4505340" y="335036"/>
            <a:ext cx="3181320"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spcAft>
                <a:spcPts val="600"/>
              </a:spcAft>
            </a:pPr>
            <a:r>
              <a:rPr lang="pt-BR" b="1" dirty="0">
                <a:latin typeface="Times New Roman" panose="02020603050405020304" pitchFamily="18" charset="0"/>
              </a:rPr>
              <a:t>Convenção cerne do gás nobre</a:t>
            </a:r>
            <a:endParaRPr lang="pt-BR" b="1"/>
          </a:p>
        </p:txBody>
      </p:sp>
      <p:sp>
        <p:nvSpPr>
          <p:cNvPr id="5" name="Retângulo 4">
            <a:extLst>
              <a:ext uri="{FF2B5EF4-FFF2-40B4-BE49-F238E27FC236}">
                <a16:creationId xmlns:a16="http://schemas.microsoft.com/office/drawing/2014/main" id="{750B5602-9B97-48A2-B597-DB2830158EFD}"/>
              </a:ext>
            </a:extLst>
          </p:cNvPr>
          <p:cNvSpPr/>
          <p:nvPr/>
        </p:nvSpPr>
        <p:spPr>
          <a:xfrm>
            <a:off x="6556971" y="5530334"/>
            <a:ext cx="1492200" cy="369332"/>
          </a:xfrm>
          <a:prstGeom prst="rect">
            <a:avLst/>
          </a:prstGeom>
          <a:ln>
            <a:solidFill>
              <a:schemeClr val="tx1"/>
            </a:solidFill>
          </a:ln>
        </p:spPr>
        <p:txBody>
          <a:bodyPr wrap="square">
            <a:spAutoFit/>
          </a:bodyPr>
          <a:lstStyle/>
          <a:p>
            <a:pPr>
              <a:spcAft>
                <a:spcPts val="600"/>
              </a:spcAft>
            </a:pPr>
            <a:r>
              <a:rPr lang="pt-BR" dirty="0">
                <a:latin typeface="Times New Roman" panose="02020603050405020304" pitchFamily="18" charset="0"/>
              </a:rPr>
              <a:t>[Ne] </a:t>
            </a:r>
            <a:r>
              <a:rPr lang="pt-BR" i="1" dirty="0">
                <a:latin typeface="Times New Roman" panose="02020603050405020304" pitchFamily="18" charset="0"/>
              </a:rPr>
              <a:t>3s</a:t>
            </a:r>
            <a:r>
              <a:rPr lang="pt-BR" sz="1050" i="1" dirty="0">
                <a:latin typeface="Times New Roman" panose="02020603050405020304" pitchFamily="18" charset="0"/>
              </a:rPr>
              <a:t>2 </a:t>
            </a:r>
            <a:r>
              <a:rPr lang="pt-BR" i="1" dirty="0">
                <a:latin typeface="Times New Roman" panose="02020603050405020304" pitchFamily="18" charset="0"/>
              </a:rPr>
              <a:t>3p</a:t>
            </a:r>
            <a:r>
              <a:rPr lang="pt-BR" sz="1050" i="1" dirty="0">
                <a:latin typeface="Times New Roman" panose="02020603050405020304" pitchFamily="18" charset="0"/>
              </a:rPr>
              <a:t>2</a:t>
            </a:r>
            <a:endParaRPr lang="pt-BR"/>
          </a:p>
        </p:txBody>
      </p:sp>
      <p:sp>
        <p:nvSpPr>
          <p:cNvPr id="6" name="Retângulo 5">
            <a:extLst>
              <a:ext uri="{FF2B5EF4-FFF2-40B4-BE49-F238E27FC236}">
                <a16:creationId xmlns:a16="http://schemas.microsoft.com/office/drawing/2014/main" id="{D67ED1EA-1A9F-40CB-AEA7-D81D485E0CF0}"/>
              </a:ext>
            </a:extLst>
          </p:cNvPr>
          <p:cNvSpPr/>
          <p:nvPr/>
        </p:nvSpPr>
        <p:spPr>
          <a:xfrm>
            <a:off x="9096304" y="5530334"/>
            <a:ext cx="2393604" cy="369332"/>
          </a:xfrm>
          <a:prstGeom prst="rect">
            <a:avLst/>
          </a:prstGeom>
          <a:ln>
            <a:solidFill>
              <a:schemeClr val="tx1"/>
            </a:solidFill>
          </a:ln>
        </p:spPr>
        <p:txBody>
          <a:bodyPr wrap="none">
            <a:spAutoFit/>
          </a:bodyPr>
          <a:lstStyle/>
          <a:p>
            <a:pPr>
              <a:spcAft>
                <a:spcPts val="600"/>
              </a:spcAft>
            </a:pPr>
            <a:r>
              <a:rPr lang="pt-BR" dirty="0"/>
              <a:t>[Ar]</a:t>
            </a:r>
            <a:r>
              <a:rPr lang="pt-BR" i="1" dirty="0">
                <a:latin typeface="Times New Roman" panose="02020603050405020304" pitchFamily="18" charset="0"/>
              </a:rPr>
              <a:t>1s</a:t>
            </a:r>
            <a:r>
              <a:rPr lang="pt-BR" sz="1050" i="1" dirty="0">
                <a:latin typeface="Times New Roman" panose="02020603050405020304" pitchFamily="18" charset="0"/>
              </a:rPr>
              <a:t>2 </a:t>
            </a:r>
            <a:r>
              <a:rPr lang="pt-BR" i="1" dirty="0">
                <a:latin typeface="Times New Roman" panose="02020603050405020304" pitchFamily="18" charset="0"/>
              </a:rPr>
              <a:t>2s</a:t>
            </a:r>
            <a:r>
              <a:rPr lang="pt-BR" sz="1050" i="1" dirty="0">
                <a:latin typeface="Times New Roman" panose="02020603050405020304" pitchFamily="18" charset="0"/>
              </a:rPr>
              <a:t>2 </a:t>
            </a:r>
            <a:r>
              <a:rPr lang="pt-BR" i="1" dirty="0">
                <a:latin typeface="Times New Roman" panose="02020603050405020304" pitchFamily="18" charset="0"/>
              </a:rPr>
              <a:t>2p</a:t>
            </a:r>
            <a:r>
              <a:rPr lang="pt-BR" sz="1050" i="1" dirty="0">
                <a:latin typeface="Times New Roman" panose="02020603050405020304" pitchFamily="18" charset="0"/>
              </a:rPr>
              <a:t>6 </a:t>
            </a:r>
            <a:r>
              <a:rPr lang="pt-BR" i="1" dirty="0">
                <a:latin typeface="Times New Roman" panose="02020603050405020304" pitchFamily="18" charset="0"/>
              </a:rPr>
              <a:t>3s</a:t>
            </a:r>
            <a:r>
              <a:rPr lang="pt-BR" sz="1050" i="1" dirty="0">
                <a:latin typeface="Times New Roman" panose="02020603050405020304" pitchFamily="18" charset="0"/>
              </a:rPr>
              <a:t>2 </a:t>
            </a:r>
            <a:r>
              <a:rPr lang="pt-BR" i="1" dirty="0">
                <a:latin typeface="Times New Roman" panose="02020603050405020304" pitchFamily="18" charset="0"/>
              </a:rPr>
              <a:t>3p</a:t>
            </a:r>
            <a:r>
              <a:rPr lang="pt-BR" sz="1050" i="1" dirty="0">
                <a:latin typeface="Times New Roman" panose="02020603050405020304" pitchFamily="18" charset="0"/>
              </a:rPr>
              <a:t>6 </a:t>
            </a:r>
            <a:r>
              <a:rPr lang="pt-BR" i="1" dirty="0">
                <a:latin typeface="Times New Roman" panose="02020603050405020304" pitchFamily="18" charset="0"/>
              </a:rPr>
              <a:t>4s</a:t>
            </a:r>
            <a:r>
              <a:rPr lang="pt-BR" sz="1050" i="1" dirty="0">
                <a:latin typeface="Times New Roman" panose="02020603050405020304" pitchFamily="18" charset="0"/>
              </a:rPr>
              <a:t>1</a:t>
            </a:r>
            <a:endParaRPr lang="pt-BR"/>
          </a:p>
        </p:txBody>
      </p:sp>
    </p:spTree>
    <p:extLst>
      <p:ext uri="{BB962C8B-B14F-4D97-AF65-F5344CB8AC3E}">
        <p14:creationId xmlns:p14="http://schemas.microsoft.com/office/powerpoint/2010/main" val="472333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C5FAFFC-B43C-4EA8-A0FE-7CBDCF6ECA52}"/>
              </a:ext>
            </a:extLst>
          </p:cNvPr>
          <p:cNvPicPr>
            <a:picLocks noChangeAspect="1"/>
          </p:cNvPicPr>
          <p:nvPr/>
        </p:nvPicPr>
        <p:blipFill>
          <a:blip r:embed="rId2">
            <a:lum contrast="20000"/>
          </a:blip>
          <a:stretch>
            <a:fillRect/>
          </a:stretch>
        </p:blipFill>
        <p:spPr>
          <a:xfrm>
            <a:off x="3384573" y="871279"/>
            <a:ext cx="5749902" cy="6100184"/>
          </a:xfrm>
          <a:prstGeom prst="rect">
            <a:avLst/>
          </a:prstGeom>
        </p:spPr>
      </p:pic>
      <p:sp>
        <p:nvSpPr>
          <p:cNvPr id="3" name="Retângulo 2">
            <a:extLst>
              <a:ext uri="{FF2B5EF4-FFF2-40B4-BE49-F238E27FC236}">
                <a16:creationId xmlns:a16="http://schemas.microsoft.com/office/drawing/2014/main" id="{EA2F9EBC-4789-493A-8447-DB94D04165F4}"/>
              </a:ext>
            </a:extLst>
          </p:cNvPr>
          <p:cNvSpPr/>
          <p:nvPr/>
        </p:nvSpPr>
        <p:spPr>
          <a:xfrm>
            <a:off x="4505340" y="335036"/>
            <a:ext cx="3181320"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spcAft>
                <a:spcPts val="600"/>
              </a:spcAft>
            </a:pPr>
            <a:r>
              <a:rPr lang="pt-BR" b="1" dirty="0">
                <a:latin typeface="Times New Roman" panose="02020603050405020304" pitchFamily="18" charset="0"/>
              </a:rPr>
              <a:t>Convenção cerne do gás nobre</a:t>
            </a:r>
            <a:endParaRPr lang="pt-BR" b="1"/>
          </a:p>
        </p:txBody>
      </p:sp>
    </p:spTree>
    <p:extLst>
      <p:ext uri="{BB962C8B-B14F-4D97-AF65-F5344CB8AC3E}">
        <p14:creationId xmlns:p14="http://schemas.microsoft.com/office/powerpoint/2010/main" val="3116532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istribuição Eletrônica - ppt carregar">
            <a:extLst>
              <a:ext uri="{FF2B5EF4-FFF2-40B4-BE49-F238E27FC236}">
                <a16:creationId xmlns:a16="http://schemas.microsoft.com/office/drawing/2014/main" id="{3303D865-7EC3-44A1-8724-05E1ABF8030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0555"/>
          <a:stretch/>
        </p:blipFill>
        <p:spPr bwMode="auto">
          <a:xfrm>
            <a:off x="1695450" y="1047750"/>
            <a:ext cx="9144000" cy="54483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92A649E9-E084-4D00-B5CC-02F7C5F0476A}"/>
              </a:ext>
            </a:extLst>
          </p:cNvPr>
          <p:cNvSpPr/>
          <p:nvPr/>
        </p:nvSpPr>
        <p:spPr>
          <a:xfrm>
            <a:off x="4474402" y="361950"/>
            <a:ext cx="3243196"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spcAft>
                <a:spcPts val="600"/>
              </a:spcAft>
            </a:pPr>
            <a:r>
              <a:rPr lang="pt-BR" b="1" dirty="0">
                <a:latin typeface="Times New Roman" panose="02020603050405020304" pitchFamily="18" charset="0"/>
              </a:rPr>
              <a:t>Distribuição eletrônica em íons</a:t>
            </a:r>
            <a:endParaRPr lang="pt-BR" b="1" dirty="0"/>
          </a:p>
        </p:txBody>
      </p:sp>
    </p:spTree>
    <p:extLst>
      <p:ext uri="{BB962C8B-B14F-4D97-AF65-F5344CB8AC3E}">
        <p14:creationId xmlns:p14="http://schemas.microsoft.com/office/powerpoint/2010/main" val="16065400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DE379CD-B353-4B13-B247-E9A890DC4A23}"/>
              </a:ext>
            </a:extLst>
          </p:cNvPr>
          <p:cNvSpPr/>
          <p:nvPr/>
        </p:nvSpPr>
        <p:spPr>
          <a:xfrm>
            <a:off x="526742" y="3955858"/>
            <a:ext cx="6096000"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r>
              <a:rPr lang="pt-BR" b="1" dirty="0">
                <a:solidFill>
                  <a:srgbClr val="444444"/>
                </a:solidFill>
                <a:latin typeface="NewsGothicMt"/>
              </a:rPr>
              <a:t>Regra de </a:t>
            </a:r>
            <a:r>
              <a:rPr lang="pt-BR" b="1" dirty="0" err="1">
                <a:solidFill>
                  <a:srgbClr val="444444"/>
                </a:solidFill>
                <a:latin typeface="NewsGothicMt"/>
              </a:rPr>
              <a:t>Hund</a:t>
            </a:r>
            <a:r>
              <a:rPr lang="pt-BR" dirty="0">
                <a:solidFill>
                  <a:srgbClr val="444444"/>
                </a:solidFill>
                <a:latin typeface="NewsGothicMt"/>
              </a:rPr>
              <a:t> ou </a:t>
            </a:r>
            <a:r>
              <a:rPr lang="pt-BR" b="1" dirty="0">
                <a:solidFill>
                  <a:srgbClr val="444444"/>
                </a:solidFill>
                <a:latin typeface="NewsGothicMt"/>
              </a:rPr>
              <a:t>Regra de máxima multiplicidade</a:t>
            </a:r>
            <a:r>
              <a:rPr lang="pt-BR" dirty="0">
                <a:solidFill>
                  <a:srgbClr val="444444"/>
                </a:solidFill>
                <a:latin typeface="NewsGothicMt"/>
              </a:rPr>
              <a:t>, que diz que esse preenchimento deve ser feito de um modo que se obtenha o maior número possível de orbitais desemparelhados. Nesse preenchimento, normalmente se simboliza cada elétron por uma seta (voltada para cima ou para baixo) com o sentido de acordo com o spin do elétron.</a:t>
            </a:r>
            <a:endParaRPr lang="pt-BR" b="0" i="0" dirty="0">
              <a:solidFill>
                <a:srgbClr val="444444"/>
              </a:solidFill>
              <a:effectLst/>
              <a:latin typeface="NewsGothicMt"/>
            </a:endParaRPr>
          </a:p>
        </p:txBody>
      </p:sp>
      <p:sp>
        <p:nvSpPr>
          <p:cNvPr id="3" name="Retângulo 2">
            <a:extLst>
              <a:ext uri="{FF2B5EF4-FFF2-40B4-BE49-F238E27FC236}">
                <a16:creationId xmlns:a16="http://schemas.microsoft.com/office/drawing/2014/main" id="{EF52DC0A-F684-43D3-9727-0E03C6692938}"/>
              </a:ext>
            </a:extLst>
          </p:cNvPr>
          <p:cNvSpPr/>
          <p:nvPr/>
        </p:nvSpPr>
        <p:spPr>
          <a:xfrm>
            <a:off x="4150022" y="243683"/>
            <a:ext cx="3891963"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a:r>
              <a:rPr lang="pt-BR" b="1" dirty="0">
                <a:solidFill>
                  <a:srgbClr val="333333"/>
                </a:solidFill>
                <a:latin typeface="Trebuchet MS" panose="020B0603020202020204" pitchFamily="34" charset="0"/>
              </a:rPr>
              <a:t>Exclusão de </a:t>
            </a:r>
            <a:r>
              <a:rPr lang="pt-BR" b="1" dirty="0" err="1">
                <a:solidFill>
                  <a:srgbClr val="333333"/>
                </a:solidFill>
                <a:latin typeface="Trebuchet MS" panose="020B0603020202020204" pitchFamily="34" charset="0"/>
              </a:rPr>
              <a:t>Pauli</a:t>
            </a:r>
            <a:r>
              <a:rPr lang="pt-BR" b="1" dirty="0">
                <a:solidFill>
                  <a:srgbClr val="333333"/>
                </a:solidFill>
                <a:latin typeface="Trebuchet MS" panose="020B0603020202020204" pitchFamily="34" charset="0"/>
              </a:rPr>
              <a:t> e Regra de </a:t>
            </a:r>
            <a:r>
              <a:rPr lang="pt-BR" b="1" dirty="0" err="1">
                <a:solidFill>
                  <a:srgbClr val="333333"/>
                </a:solidFill>
                <a:latin typeface="Trebuchet MS" panose="020B0603020202020204" pitchFamily="34" charset="0"/>
              </a:rPr>
              <a:t>Hund</a:t>
            </a:r>
            <a:endParaRPr lang="pt-BR" b="1" i="0" dirty="0">
              <a:solidFill>
                <a:srgbClr val="333333"/>
              </a:solidFill>
              <a:effectLst/>
              <a:latin typeface="Trebuchet MS" panose="020B0603020202020204" pitchFamily="34" charset="0"/>
            </a:endParaRPr>
          </a:p>
        </p:txBody>
      </p:sp>
      <p:sp>
        <p:nvSpPr>
          <p:cNvPr id="4" name="Retângulo 3">
            <a:extLst>
              <a:ext uri="{FF2B5EF4-FFF2-40B4-BE49-F238E27FC236}">
                <a16:creationId xmlns:a16="http://schemas.microsoft.com/office/drawing/2014/main" id="{1C926A2B-E881-4CAC-8600-D8586BBB0054}"/>
              </a:ext>
            </a:extLst>
          </p:cNvPr>
          <p:cNvSpPr/>
          <p:nvPr/>
        </p:nvSpPr>
        <p:spPr>
          <a:xfrm>
            <a:off x="526742" y="1147816"/>
            <a:ext cx="609600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r>
              <a:rPr lang="pt-BR" dirty="0">
                <a:solidFill>
                  <a:srgbClr val="444444"/>
                </a:solidFill>
                <a:latin typeface="NewsGothicMt"/>
              </a:rPr>
              <a:t>Segundo o </a:t>
            </a:r>
            <a:r>
              <a:rPr lang="pt-BR" b="1" dirty="0">
                <a:solidFill>
                  <a:srgbClr val="444444"/>
                </a:solidFill>
                <a:latin typeface="NewsGothicMt"/>
              </a:rPr>
              <a:t>Princípio de Exclusão de </a:t>
            </a:r>
            <a:r>
              <a:rPr lang="pt-BR" b="1" dirty="0" err="1">
                <a:solidFill>
                  <a:srgbClr val="444444"/>
                </a:solidFill>
                <a:latin typeface="NewsGothicMt"/>
              </a:rPr>
              <a:t>Pauli</a:t>
            </a:r>
            <a:r>
              <a:rPr lang="pt-BR" dirty="0">
                <a:solidFill>
                  <a:srgbClr val="444444"/>
                </a:solidFill>
                <a:latin typeface="NewsGothicMt"/>
              </a:rPr>
              <a:t>, em cada orbital cabem no máximo dois elétrons. Para os orbitais que não possuem os dois elétrons, dizemos que estão incompletos e que são elétrons isolados ou desemparelhados.</a:t>
            </a:r>
          </a:p>
        </p:txBody>
      </p:sp>
      <p:pic>
        <p:nvPicPr>
          <p:cNvPr id="10242" name="Picture 2" descr="Princípio de Pauli | Resumo e Exercícios Resolvidos">
            <a:extLst>
              <a:ext uri="{FF2B5EF4-FFF2-40B4-BE49-F238E27FC236}">
                <a16:creationId xmlns:a16="http://schemas.microsoft.com/office/drawing/2014/main" id="{BF610AD6-46A7-4FEC-B205-3C9E55E1F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162" y="1147816"/>
            <a:ext cx="3931096" cy="21810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STRUTURA ATÔMICA II - ProEnem">
            <a:extLst>
              <a:ext uri="{FF2B5EF4-FFF2-40B4-BE49-F238E27FC236}">
                <a16:creationId xmlns:a16="http://schemas.microsoft.com/office/drawing/2014/main" id="{02E5AEFC-3ED2-4CE8-9E5C-542696B2E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320" y="3955858"/>
            <a:ext cx="3464794" cy="175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5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wipe(down)">
                                      <p:cBhvr>
                                        <p:cTn id="2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eoria dos Orbitais Moleculares - ppt carregar">
            <a:extLst>
              <a:ext uri="{FF2B5EF4-FFF2-40B4-BE49-F238E27FC236}">
                <a16:creationId xmlns:a16="http://schemas.microsoft.com/office/drawing/2014/main" id="{0EBC0335-DF48-43A1-8EE7-EE27BAFC2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726" y="1266825"/>
            <a:ext cx="7150100" cy="536257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676D384-BE94-4A61-95B3-AF01A141E615}"/>
              </a:ext>
            </a:extLst>
          </p:cNvPr>
          <p:cNvSpPr/>
          <p:nvPr/>
        </p:nvSpPr>
        <p:spPr>
          <a:xfrm>
            <a:off x="4845914" y="272535"/>
            <a:ext cx="2500172"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a:solidFill>
                  <a:srgbClr val="333333"/>
                </a:solidFill>
                <a:latin typeface="Trebuchet MS" panose="020B0603020202020204" pitchFamily="34" charset="0"/>
              </a:rPr>
              <a:t>Diagramas de orbitais</a:t>
            </a:r>
            <a:endParaRPr lang="pt-BR" b="1" i="0" dirty="0">
              <a:solidFill>
                <a:srgbClr val="333333"/>
              </a:solidFill>
              <a:effectLst/>
              <a:latin typeface="Trebuchet MS" panose="020B0603020202020204" pitchFamily="34" charset="0"/>
            </a:endParaRPr>
          </a:p>
        </p:txBody>
      </p:sp>
      <p:pic>
        <p:nvPicPr>
          <p:cNvPr id="2" name="Imagem 1">
            <a:extLst>
              <a:ext uri="{FF2B5EF4-FFF2-40B4-BE49-F238E27FC236}">
                <a16:creationId xmlns:a16="http://schemas.microsoft.com/office/drawing/2014/main" id="{2B8066E4-44EA-4DF7-A8A4-D8CF4ED4937D}"/>
              </a:ext>
            </a:extLst>
          </p:cNvPr>
          <p:cNvPicPr>
            <a:picLocks noChangeAspect="1"/>
          </p:cNvPicPr>
          <p:nvPr/>
        </p:nvPicPr>
        <p:blipFill>
          <a:blip r:embed="rId3">
            <a:lum contrast="20000"/>
          </a:blip>
          <a:stretch>
            <a:fillRect/>
          </a:stretch>
        </p:blipFill>
        <p:spPr>
          <a:xfrm>
            <a:off x="176113" y="837127"/>
            <a:ext cx="4669801" cy="5802867"/>
          </a:xfrm>
          <a:prstGeom prst="rect">
            <a:avLst/>
          </a:prstGeom>
        </p:spPr>
      </p:pic>
    </p:spTree>
    <p:extLst>
      <p:ext uri="{BB962C8B-B14F-4D97-AF65-F5344CB8AC3E}">
        <p14:creationId xmlns:p14="http://schemas.microsoft.com/office/powerpoint/2010/main" val="2515298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1C5AD3B-4B6D-4F1A-B500-A70CEBEF4B6C}"/>
              </a:ext>
            </a:extLst>
          </p:cNvPr>
          <p:cNvSpPr/>
          <p:nvPr/>
        </p:nvSpPr>
        <p:spPr>
          <a:xfrm>
            <a:off x="4845914" y="272535"/>
            <a:ext cx="2500172"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a:solidFill>
                  <a:srgbClr val="333333"/>
                </a:solidFill>
                <a:latin typeface="Trebuchet MS" panose="020B0603020202020204" pitchFamily="34" charset="0"/>
              </a:rPr>
              <a:t>Diagramas de orbitais</a:t>
            </a:r>
            <a:endParaRPr lang="pt-BR" b="1" i="0" dirty="0">
              <a:solidFill>
                <a:srgbClr val="333333"/>
              </a:solidFill>
              <a:effectLst/>
              <a:latin typeface="Trebuchet MS" panose="020B0603020202020204" pitchFamily="34" charset="0"/>
            </a:endParaRPr>
          </a:p>
        </p:txBody>
      </p:sp>
      <p:pic>
        <p:nvPicPr>
          <p:cNvPr id="3" name="Imagem 2">
            <a:extLst>
              <a:ext uri="{FF2B5EF4-FFF2-40B4-BE49-F238E27FC236}">
                <a16:creationId xmlns:a16="http://schemas.microsoft.com/office/drawing/2014/main" id="{DF563EB1-D8AE-41FF-B080-25CD9364BAB3}"/>
              </a:ext>
            </a:extLst>
          </p:cNvPr>
          <p:cNvPicPr>
            <a:picLocks noChangeAspect="1"/>
          </p:cNvPicPr>
          <p:nvPr/>
        </p:nvPicPr>
        <p:blipFill>
          <a:blip r:embed="rId2">
            <a:lum contrast="20000"/>
          </a:blip>
          <a:stretch>
            <a:fillRect/>
          </a:stretch>
        </p:blipFill>
        <p:spPr>
          <a:xfrm>
            <a:off x="2936525" y="1000124"/>
            <a:ext cx="6318949" cy="5438775"/>
          </a:xfrm>
          <a:prstGeom prst="rect">
            <a:avLst/>
          </a:prstGeom>
        </p:spPr>
      </p:pic>
    </p:spTree>
    <p:extLst>
      <p:ext uri="{BB962C8B-B14F-4D97-AF65-F5344CB8AC3E}">
        <p14:creationId xmlns:p14="http://schemas.microsoft.com/office/powerpoint/2010/main" val="1969380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descr="Uma imagem contendo colar, luz, pingente&#10;&#10;Descrição gerada automaticamente">
            <a:extLst>
              <a:ext uri="{FF2B5EF4-FFF2-40B4-BE49-F238E27FC236}">
                <a16:creationId xmlns:a16="http://schemas.microsoft.com/office/drawing/2014/main" id="{00661E12-AA6B-4B32-BA7D-3CD049D60AB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65697" y="-295669"/>
            <a:ext cx="12357697" cy="7153669"/>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tângulo 5">
            <a:extLst>
              <a:ext uri="{FF2B5EF4-FFF2-40B4-BE49-F238E27FC236}">
                <a16:creationId xmlns:a16="http://schemas.microsoft.com/office/drawing/2014/main" id="{553D62BB-BCFC-44B9-BAEC-0F67D4DE97AB}"/>
              </a:ext>
            </a:extLst>
          </p:cNvPr>
          <p:cNvSpPr/>
          <p:nvPr/>
        </p:nvSpPr>
        <p:spPr>
          <a:xfrm>
            <a:off x="3569955" y="196334"/>
            <a:ext cx="5052089"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b="1" dirty="0"/>
              <a:t>CARGA NUCLEAR EFETIVA E EFEITO DE BLINDAGEM</a:t>
            </a:r>
          </a:p>
        </p:txBody>
      </p:sp>
      <p:sp>
        <p:nvSpPr>
          <p:cNvPr id="2" name="Retângulo 1">
            <a:extLst>
              <a:ext uri="{FF2B5EF4-FFF2-40B4-BE49-F238E27FC236}">
                <a16:creationId xmlns:a16="http://schemas.microsoft.com/office/drawing/2014/main" id="{DBE45F75-D568-4E40-A3A9-0306139A6B19}"/>
              </a:ext>
            </a:extLst>
          </p:cNvPr>
          <p:cNvSpPr/>
          <p:nvPr/>
        </p:nvSpPr>
        <p:spPr>
          <a:xfrm>
            <a:off x="-1" y="924200"/>
            <a:ext cx="6096000"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r>
              <a:rPr lang="pt-BR" dirty="0">
                <a:solidFill>
                  <a:srgbClr val="000000"/>
                </a:solidFill>
                <a:latin typeface="+mj-lt"/>
              </a:rPr>
              <a:t>Em um átomo </a:t>
            </a:r>
            <a:r>
              <a:rPr lang="pt-BR" dirty="0" err="1">
                <a:solidFill>
                  <a:srgbClr val="000000"/>
                </a:solidFill>
                <a:latin typeface="+mj-lt"/>
              </a:rPr>
              <a:t>polieletrônico</a:t>
            </a:r>
            <a:r>
              <a:rPr lang="pt-BR" dirty="0">
                <a:solidFill>
                  <a:srgbClr val="000000"/>
                </a:solidFill>
                <a:latin typeface="+mj-lt"/>
              </a:rPr>
              <a:t>, cada elétron é atraído simultaneamente pelo núcleo e repelido pelos outros elétrons.</a:t>
            </a:r>
          </a:p>
          <a:p>
            <a:pPr algn="just"/>
            <a:r>
              <a:rPr lang="pt-BR" dirty="0"/>
              <a:t>A carga nuclear efetiva não é igual à carga no núcleo devido ao efeito dos elétrons internos.</a:t>
            </a:r>
            <a:r>
              <a:rPr lang="pt-BR" dirty="0">
                <a:latin typeface="+mj-lt"/>
              </a:rPr>
              <a:t> </a:t>
            </a:r>
          </a:p>
        </p:txBody>
      </p:sp>
      <p:sp>
        <p:nvSpPr>
          <p:cNvPr id="10" name="Retângulo 9">
            <a:extLst>
              <a:ext uri="{FF2B5EF4-FFF2-40B4-BE49-F238E27FC236}">
                <a16:creationId xmlns:a16="http://schemas.microsoft.com/office/drawing/2014/main" id="{077A76A7-DA79-4F91-91B4-7222F14741F8}"/>
              </a:ext>
            </a:extLst>
          </p:cNvPr>
          <p:cNvSpPr/>
          <p:nvPr/>
        </p:nvSpPr>
        <p:spPr>
          <a:xfrm>
            <a:off x="6257924" y="924200"/>
            <a:ext cx="5772150"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Apenas uma parte da carga nuclear atua realmente sobre os elétrons: é a Carga Nuclear Efetiva (</a:t>
            </a:r>
            <a:r>
              <a:rPr lang="pt-BR" dirty="0" err="1"/>
              <a:t>Zef</a:t>
            </a:r>
            <a:r>
              <a:rPr lang="pt-BR" dirty="0"/>
              <a:t>).</a:t>
            </a:r>
          </a:p>
        </p:txBody>
      </p:sp>
      <p:sp>
        <p:nvSpPr>
          <p:cNvPr id="14" name="Retângulo 13">
            <a:extLst>
              <a:ext uri="{FF2B5EF4-FFF2-40B4-BE49-F238E27FC236}">
                <a16:creationId xmlns:a16="http://schemas.microsoft.com/office/drawing/2014/main" id="{0D2E4049-6AD9-4B33-8E18-F4EAC67637D7}"/>
              </a:ext>
            </a:extLst>
          </p:cNvPr>
          <p:cNvSpPr/>
          <p:nvPr/>
        </p:nvSpPr>
        <p:spPr>
          <a:xfrm>
            <a:off x="23811" y="2396486"/>
            <a:ext cx="6048375" cy="230832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solidFill>
                  <a:srgbClr val="000000"/>
                </a:solidFill>
                <a:latin typeface="helvetica neue"/>
              </a:rPr>
              <a:t>A presença da densidade de elétrons que se localiza mais próxima do núcleo (elétrons mais internos) acaba “</a:t>
            </a:r>
            <a:r>
              <a:rPr lang="pt-BR" i="1" dirty="0">
                <a:solidFill>
                  <a:srgbClr val="000000"/>
                </a:solidFill>
                <a:latin typeface="helvetica neue"/>
              </a:rPr>
              <a:t>blindando</a:t>
            </a:r>
            <a:r>
              <a:rPr lang="pt-BR" dirty="0">
                <a:solidFill>
                  <a:srgbClr val="000000"/>
                </a:solidFill>
                <a:latin typeface="helvetica neue"/>
              </a:rPr>
              <a:t>” os elétrons mais externos, criando uma camada de proteção.</a:t>
            </a:r>
            <a:endParaRPr lang="pt-BR" dirty="0">
              <a:solidFill>
                <a:srgbClr val="000000"/>
              </a:solidFill>
              <a:latin typeface="Trebuchet MS" panose="020B0603020202020204" pitchFamily="34" charset="0"/>
            </a:endParaRPr>
          </a:p>
          <a:p>
            <a:pPr algn="just"/>
            <a:r>
              <a:rPr lang="pt-BR" dirty="0">
                <a:solidFill>
                  <a:srgbClr val="000000"/>
                </a:solidFill>
                <a:latin typeface="helvetica neue"/>
              </a:rPr>
              <a:t>Ao promover essa proteção, isso faz com que os elétrons tenham uma menor interferência da carga nuclear efetiva, o que os torna mais suscetíveis a “abandonar” o átomo.</a:t>
            </a:r>
            <a:endParaRPr lang="pt-BR" dirty="0"/>
          </a:p>
        </p:txBody>
      </p:sp>
      <p:sp>
        <p:nvSpPr>
          <p:cNvPr id="15" name="Retângulo 14">
            <a:extLst>
              <a:ext uri="{FF2B5EF4-FFF2-40B4-BE49-F238E27FC236}">
                <a16:creationId xmlns:a16="http://schemas.microsoft.com/office/drawing/2014/main" id="{B9B66B2B-94E4-41B1-B74B-D6710A3F80A2}"/>
              </a:ext>
            </a:extLst>
          </p:cNvPr>
          <p:cNvSpPr/>
          <p:nvPr/>
        </p:nvSpPr>
        <p:spPr>
          <a:xfrm>
            <a:off x="6246018" y="1785535"/>
            <a:ext cx="5772150"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helvetica neue"/>
              </a:rPr>
              <a:t>Elétrons mais internos, ou seja, que estão localizados entre o núcleo e os elétrons mais externos, tem maior eficiência em blindagem. Enquanto que, elétrons que apresentam o mesmo nível eletrônico, apresentam maior dificuldade em blindar uns aos outros da carga do núcleo, logo, sofrerão mais a ação da carga nuclear efetiva.</a:t>
            </a:r>
            <a:endParaRPr lang="pt-BR" dirty="0"/>
          </a:p>
        </p:txBody>
      </p:sp>
      <p:pic>
        <p:nvPicPr>
          <p:cNvPr id="16" name="Picture 4" descr="Carga nuclear efetiva e sua consequencia para a compreensao da ...">
            <a:extLst>
              <a:ext uri="{FF2B5EF4-FFF2-40B4-BE49-F238E27FC236}">
                <a16:creationId xmlns:a16="http://schemas.microsoft.com/office/drawing/2014/main" id="{DA0B4B6C-1E3B-4C32-8B73-BDC6A4EE7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83" y="4109804"/>
            <a:ext cx="4799420" cy="2238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84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Número de Slide 8"/>
          <p:cNvSpPr>
            <a:spLocks noGrp="1"/>
          </p:cNvSpPr>
          <p:nvPr>
            <p:ph type="sldNum" sz="quarter" idx="12"/>
          </p:nvPr>
        </p:nvSpPr>
        <p:spPr>
          <a:xfrm>
            <a:off x="14777392" y="6203951"/>
            <a:ext cx="2133600" cy="365125"/>
          </a:xfrm>
        </p:spPr>
        <p:txBody>
          <a:bodyPr/>
          <a:lstStyle/>
          <a:p>
            <a:fld id="{804D16DC-3C70-4234-BEAB-946CD91B9317}" type="slidenum">
              <a:rPr lang="pt-BR" smtClean="0"/>
              <a:pPr/>
              <a:t>8</a:t>
            </a:fld>
            <a:endParaRPr lang="pt-BR" dirty="0"/>
          </a:p>
        </p:txBody>
      </p:sp>
      <p:sp>
        <p:nvSpPr>
          <p:cNvPr id="19" name="CaixaDeTexto 18">
            <a:extLst>
              <a:ext uri="{FF2B5EF4-FFF2-40B4-BE49-F238E27FC236}">
                <a16:creationId xmlns:a16="http://schemas.microsoft.com/office/drawing/2014/main" id="{B20D8ECB-FA48-4310-8A3F-98CD19F5A20F}"/>
              </a:ext>
            </a:extLst>
          </p:cNvPr>
          <p:cNvSpPr txBox="1"/>
          <p:nvPr/>
        </p:nvSpPr>
        <p:spPr>
          <a:xfrm>
            <a:off x="7663188" y="284717"/>
            <a:ext cx="408112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Filósofo natural, Químico e Físico Irlandês</a:t>
            </a:r>
          </a:p>
        </p:txBody>
      </p:sp>
      <p:sp>
        <p:nvSpPr>
          <p:cNvPr id="21" name="CaixaDeTexto 20">
            <a:extLst>
              <a:ext uri="{FF2B5EF4-FFF2-40B4-BE49-F238E27FC236}">
                <a16:creationId xmlns:a16="http://schemas.microsoft.com/office/drawing/2014/main" id="{6D1D2E06-41C0-4B69-B48C-55E7E238DC57}"/>
              </a:ext>
            </a:extLst>
          </p:cNvPr>
          <p:cNvSpPr txBox="1"/>
          <p:nvPr/>
        </p:nvSpPr>
        <p:spPr>
          <a:xfrm>
            <a:off x="1516148" y="3066441"/>
            <a:ext cx="5246360" cy="400110"/>
          </a:xfrm>
          <a:prstGeom prst="rect">
            <a:avLst/>
          </a:prstGeom>
          <a:noFill/>
        </p:spPr>
        <p:txBody>
          <a:bodyPr wrap="square" rtlCol="0">
            <a:spAutoFit/>
          </a:bodyPr>
          <a:lstStyle/>
          <a:p>
            <a:r>
              <a:rPr lang="pt-BR" sz="2000" b="1" dirty="0"/>
              <a:t>Robert Boyle (1627-1691)</a:t>
            </a:r>
          </a:p>
        </p:txBody>
      </p:sp>
      <p:sp>
        <p:nvSpPr>
          <p:cNvPr id="7" name="CaixaDeTexto 6">
            <a:extLst>
              <a:ext uri="{FF2B5EF4-FFF2-40B4-BE49-F238E27FC236}">
                <a16:creationId xmlns:a16="http://schemas.microsoft.com/office/drawing/2014/main" id="{457186F0-0AF4-4530-A7AA-D7A00BC41E00}"/>
              </a:ext>
            </a:extLst>
          </p:cNvPr>
          <p:cNvSpPr txBox="1"/>
          <p:nvPr/>
        </p:nvSpPr>
        <p:spPr>
          <a:xfrm>
            <a:off x="6997971" y="5557620"/>
            <a:ext cx="4300846"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O livro The </a:t>
            </a:r>
            <a:r>
              <a:rPr lang="pt-BR" dirty="0" err="1"/>
              <a:t>Sceptical</a:t>
            </a:r>
            <a:r>
              <a:rPr lang="pt-BR" dirty="0"/>
              <a:t> </a:t>
            </a:r>
            <a:r>
              <a:rPr lang="pt-BR" dirty="0" err="1"/>
              <a:t>Chymist</a:t>
            </a:r>
            <a:r>
              <a:rPr lang="pt-BR" dirty="0"/>
              <a:t> (1661) traz as primeiras bases  científicas para a Química</a:t>
            </a:r>
          </a:p>
        </p:txBody>
      </p:sp>
      <p:pic>
        <p:nvPicPr>
          <p:cNvPr id="18" name="Imagem 17">
            <a:extLst>
              <a:ext uri="{FF2B5EF4-FFF2-40B4-BE49-F238E27FC236}">
                <a16:creationId xmlns:a16="http://schemas.microsoft.com/office/drawing/2014/main" id="{0050844A-343F-4166-93A0-132B3D7C4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142" y="4212612"/>
            <a:ext cx="2021366" cy="2529886"/>
          </a:xfrm>
          <a:prstGeom prst="rect">
            <a:avLst/>
          </a:prstGeom>
        </p:spPr>
      </p:pic>
      <p:sp>
        <p:nvSpPr>
          <p:cNvPr id="22" name="CaixaDeTexto 21">
            <a:extLst>
              <a:ext uri="{FF2B5EF4-FFF2-40B4-BE49-F238E27FC236}">
                <a16:creationId xmlns:a16="http://schemas.microsoft.com/office/drawing/2014/main" id="{4B273CBB-F15F-41DF-AA8A-C9434861BC9F}"/>
              </a:ext>
            </a:extLst>
          </p:cNvPr>
          <p:cNvSpPr txBox="1"/>
          <p:nvPr/>
        </p:nvSpPr>
        <p:spPr>
          <a:xfrm>
            <a:off x="7137691" y="3747651"/>
            <a:ext cx="4606622" cy="132343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2000" dirty="0"/>
              <a:t>Descrevia comportamento de indicadores ácido-base, tentativas de determinações de pesos atômicos, relações volumétricas de reações entre gases </a:t>
            </a:r>
          </a:p>
        </p:txBody>
      </p:sp>
      <p:sp>
        <p:nvSpPr>
          <p:cNvPr id="23" name="CaixaDeTexto 22">
            <a:extLst>
              <a:ext uri="{FF2B5EF4-FFF2-40B4-BE49-F238E27FC236}">
                <a16:creationId xmlns:a16="http://schemas.microsoft.com/office/drawing/2014/main" id="{FAA02669-795A-4871-AA43-C7426855DADA}"/>
              </a:ext>
            </a:extLst>
          </p:cNvPr>
          <p:cNvSpPr txBox="1"/>
          <p:nvPr/>
        </p:nvSpPr>
        <p:spPr>
          <a:xfrm>
            <a:off x="5232232" y="1194998"/>
            <a:ext cx="6092845"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Considerado por muitos como o “Pai da Química”, dizia que :</a:t>
            </a:r>
          </a:p>
          <a:p>
            <a:r>
              <a:rPr lang="pt-BR" dirty="0"/>
              <a:t>Ao combinar substâncias diferentes formam novas substâncias e substâncias compostas podem produzir outras mais simples</a:t>
            </a:r>
          </a:p>
        </p:txBody>
      </p:sp>
      <p:sp>
        <p:nvSpPr>
          <p:cNvPr id="25" name="Retângulo: Cantos Arredondados 24">
            <a:extLst>
              <a:ext uri="{FF2B5EF4-FFF2-40B4-BE49-F238E27FC236}">
                <a16:creationId xmlns:a16="http://schemas.microsoft.com/office/drawing/2014/main" id="{022B5694-3560-42A2-9A38-BEC5D59D25FC}"/>
              </a:ext>
            </a:extLst>
          </p:cNvPr>
          <p:cNvSpPr/>
          <p:nvPr/>
        </p:nvSpPr>
        <p:spPr>
          <a:xfrm>
            <a:off x="5052249" y="2335524"/>
            <a:ext cx="6452813" cy="1015663"/>
          </a:xfrm>
          <a:prstGeom prst="round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Provou que a teoria dos quatros elementos estava errada e corrobora com os pensamentos de Pierre </a:t>
            </a:r>
            <a:r>
              <a:rPr lang="pt-BR" sz="2000" b="1" dirty="0" err="1">
                <a:solidFill>
                  <a:schemeClr val="tx1"/>
                </a:solidFill>
              </a:rPr>
              <a:t>Gassendi</a:t>
            </a:r>
            <a:r>
              <a:rPr lang="pt-BR" sz="2000" b="1" dirty="0">
                <a:solidFill>
                  <a:schemeClr val="tx1"/>
                </a:solidFill>
              </a:rPr>
              <a:t> sobre a teoria atômica  </a:t>
            </a:r>
          </a:p>
        </p:txBody>
      </p:sp>
      <p:pic>
        <p:nvPicPr>
          <p:cNvPr id="1026" name="Picture 2" descr="Robert Boyle - Wikipedia">
            <a:extLst>
              <a:ext uri="{FF2B5EF4-FFF2-40B4-BE49-F238E27FC236}">
                <a16:creationId xmlns:a16="http://schemas.microsoft.com/office/drawing/2014/main" id="{2F90663D-BE75-4036-AFDB-F74F9DBCA3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6888"/>
            <a:ext cx="4606623" cy="68242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05DD4F64-7BDD-4CBF-AC59-4EFF7437FAE6}"/>
              </a:ext>
            </a:extLst>
          </p:cNvPr>
          <p:cNvSpPr txBox="1"/>
          <p:nvPr/>
        </p:nvSpPr>
        <p:spPr>
          <a:xfrm>
            <a:off x="3542871" y="249292"/>
            <a:ext cx="2127504"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dirty="0"/>
              <a:t>ROBERT BOYLE</a:t>
            </a:r>
          </a:p>
        </p:txBody>
      </p:sp>
      <p:cxnSp>
        <p:nvCxnSpPr>
          <p:cNvPr id="4" name="Conector de Seta Reta 3">
            <a:extLst>
              <a:ext uri="{FF2B5EF4-FFF2-40B4-BE49-F238E27FC236}">
                <a16:creationId xmlns:a16="http://schemas.microsoft.com/office/drawing/2014/main" id="{B13077A6-1DE2-450C-9194-2AE5C5408DBD}"/>
              </a:ext>
            </a:extLst>
          </p:cNvPr>
          <p:cNvCxnSpPr/>
          <p:nvPr/>
        </p:nvCxnSpPr>
        <p:spPr>
          <a:xfrm>
            <a:off x="6056139" y="469383"/>
            <a:ext cx="1267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1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2" grpId="0" animBg="1"/>
      <p:bldP spid="23"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colar, luz, pingente&#10;&#10;Descrição gerada automaticamente">
            <a:extLst>
              <a:ext uri="{FF2B5EF4-FFF2-40B4-BE49-F238E27FC236}">
                <a16:creationId xmlns:a16="http://schemas.microsoft.com/office/drawing/2014/main" id="{2653A208-114C-4F72-BD99-53E1C469EEC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65697" y="-295669"/>
            <a:ext cx="12357697" cy="7153669"/>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tângulo 7">
            <a:extLst>
              <a:ext uri="{FF2B5EF4-FFF2-40B4-BE49-F238E27FC236}">
                <a16:creationId xmlns:a16="http://schemas.microsoft.com/office/drawing/2014/main" id="{900580AE-9C99-4256-9EAB-A7413A57F41E}"/>
              </a:ext>
            </a:extLst>
          </p:cNvPr>
          <p:cNvSpPr/>
          <p:nvPr/>
        </p:nvSpPr>
        <p:spPr>
          <a:xfrm>
            <a:off x="1476375" y="-28020"/>
            <a:ext cx="9239249"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A carga nuclear efetiva que atua sobre um elétron é dada por:  </a:t>
            </a:r>
            <a:r>
              <a:rPr lang="pt-BR" b="1" dirty="0" err="1"/>
              <a:t>Zef</a:t>
            </a:r>
            <a:r>
              <a:rPr lang="pt-BR" b="1" dirty="0"/>
              <a:t> = Z - S </a:t>
            </a:r>
          </a:p>
          <a:p>
            <a:r>
              <a:rPr lang="pt-BR" dirty="0" err="1"/>
              <a:t>Zef</a:t>
            </a:r>
            <a:r>
              <a:rPr lang="pt-BR" dirty="0"/>
              <a:t> = carga nuclear efetiva </a:t>
            </a:r>
          </a:p>
          <a:p>
            <a:r>
              <a:rPr lang="pt-BR" dirty="0"/>
              <a:t>Z = carga nuclear (número atômico) </a:t>
            </a:r>
          </a:p>
          <a:p>
            <a:r>
              <a:rPr lang="pt-BR" dirty="0"/>
              <a:t>S = constante de blindagem </a:t>
            </a:r>
          </a:p>
          <a:p>
            <a:r>
              <a:rPr lang="pt-BR" dirty="0"/>
              <a:t>Quando aumenta o número médio de elétrons protetores (S), a carga nuclear efetiva (</a:t>
            </a:r>
            <a:r>
              <a:rPr lang="pt-BR" dirty="0" err="1"/>
              <a:t>Zef</a:t>
            </a:r>
            <a:r>
              <a:rPr lang="pt-BR" dirty="0"/>
              <a:t>) diminui.  Quando aumenta a distância do núcleo, S aumenta e </a:t>
            </a:r>
            <a:r>
              <a:rPr lang="pt-BR" dirty="0" err="1"/>
              <a:t>Zef</a:t>
            </a:r>
            <a:r>
              <a:rPr lang="pt-BR" dirty="0"/>
              <a:t> diminui.</a:t>
            </a:r>
          </a:p>
        </p:txBody>
      </p:sp>
      <p:sp>
        <p:nvSpPr>
          <p:cNvPr id="9" name="Retângulo 8">
            <a:extLst>
              <a:ext uri="{FF2B5EF4-FFF2-40B4-BE49-F238E27FC236}">
                <a16:creationId xmlns:a16="http://schemas.microsoft.com/office/drawing/2014/main" id="{856E7780-8A54-40A8-9E24-57F647A5AEE7}"/>
              </a:ext>
            </a:extLst>
          </p:cNvPr>
          <p:cNvSpPr/>
          <p:nvPr/>
        </p:nvSpPr>
        <p:spPr>
          <a:xfrm>
            <a:off x="4876139" y="1863185"/>
            <a:ext cx="195771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t>REGRAS DE SLATER</a:t>
            </a:r>
          </a:p>
        </p:txBody>
      </p:sp>
      <p:sp>
        <p:nvSpPr>
          <p:cNvPr id="10" name="Retângulo 9">
            <a:extLst>
              <a:ext uri="{FF2B5EF4-FFF2-40B4-BE49-F238E27FC236}">
                <a16:creationId xmlns:a16="http://schemas.microsoft.com/office/drawing/2014/main" id="{8FC5D53A-B4E4-4CD5-AC24-35804D6439B0}"/>
              </a:ext>
            </a:extLst>
          </p:cNvPr>
          <p:cNvSpPr/>
          <p:nvPr/>
        </p:nvSpPr>
        <p:spPr>
          <a:xfrm>
            <a:off x="1476375" y="2471460"/>
            <a:ext cx="923924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Para determinar </a:t>
            </a:r>
            <a:r>
              <a:rPr lang="pt-BR" dirty="0" err="1"/>
              <a:t>Zef</a:t>
            </a:r>
            <a:r>
              <a:rPr lang="pt-BR" dirty="0"/>
              <a:t>, os elétrons são divididos em grupos (a cada um corresponde uma constante de blindagem diferente). (1s); (2s, 2p); (3s, 3p); (3d); (4s, 4p); (4d); (4f); (5s, 5p); etc.</a:t>
            </a:r>
          </a:p>
        </p:txBody>
      </p:sp>
      <p:sp>
        <p:nvSpPr>
          <p:cNvPr id="11" name="Retângulo 10">
            <a:extLst>
              <a:ext uri="{FF2B5EF4-FFF2-40B4-BE49-F238E27FC236}">
                <a16:creationId xmlns:a16="http://schemas.microsoft.com/office/drawing/2014/main" id="{1FB90985-3288-4E94-8B2B-71C1B76E6145}"/>
              </a:ext>
            </a:extLst>
          </p:cNvPr>
          <p:cNvSpPr/>
          <p:nvPr/>
        </p:nvSpPr>
        <p:spPr>
          <a:xfrm>
            <a:off x="1476374" y="3423602"/>
            <a:ext cx="923924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Para qualquer elétron de um dado grupo, a constante de blindagem S é a soma das seguintes parcelas:</a:t>
            </a:r>
          </a:p>
        </p:txBody>
      </p:sp>
      <p:sp>
        <p:nvSpPr>
          <p:cNvPr id="12" name="Retângulo 11">
            <a:extLst>
              <a:ext uri="{FF2B5EF4-FFF2-40B4-BE49-F238E27FC236}">
                <a16:creationId xmlns:a16="http://schemas.microsoft.com/office/drawing/2014/main" id="{2B34BBD2-11AA-4A72-8A3C-7B69390FF920}"/>
              </a:ext>
            </a:extLst>
          </p:cNvPr>
          <p:cNvSpPr/>
          <p:nvPr/>
        </p:nvSpPr>
        <p:spPr>
          <a:xfrm>
            <a:off x="1884510" y="4309198"/>
            <a:ext cx="8422976"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t>-zero </a:t>
            </a:r>
            <a:r>
              <a:rPr lang="pt-BR" dirty="0"/>
              <a:t>para qualquer grupo exterior ao elétron considerado. </a:t>
            </a:r>
          </a:p>
          <a:p>
            <a:r>
              <a:rPr lang="pt-BR" b="1" dirty="0"/>
              <a:t>– 0,35 </a:t>
            </a:r>
            <a:r>
              <a:rPr lang="pt-BR" dirty="0"/>
              <a:t>para cada um dos outros elétrons do mesmo grupo que o elétron considerado, exceto no grupo 1s, no qual usa-se o valor 0,30. </a:t>
            </a:r>
          </a:p>
          <a:p>
            <a:r>
              <a:rPr lang="pt-BR" dirty="0"/>
              <a:t>– Se o elétron considerado pertencer a um grupo (</a:t>
            </a:r>
            <a:r>
              <a:rPr lang="pt-BR" dirty="0" err="1"/>
              <a:t>ns</a:t>
            </a:r>
            <a:r>
              <a:rPr lang="pt-BR" dirty="0"/>
              <a:t>, </a:t>
            </a:r>
            <a:r>
              <a:rPr lang="pt-BR" dirty="0" err="1"/>
              <a:t>np</a:t>
            </a:r>
            <a:r>
              <a:rPr lang="pt-BR" dirty="0"/>
              <a:t>), cada elétron do nível (n –1) contribui com 0,85 e cada elétron dos níveis mais internos contribui com 1,00. </a:t>
            </a:r>
          </a:p>
          <a:p>
            <a:r>
              <a:rPr lang="pt-BR" dirty="0"/>
              <a:t>– se o elétron considerado pertencer a um grupo (</a:t>
            </a:r>
            <a:r>
              <a:rPr lang="pt-BR" dirty="0" err="1"/>
              <a:t>nd</a:t>
            </a:r>
            <a:r>
              <a:rPr lang="pt-BR" dirty="0"/>
              <a:t>) ou (</a:t>
            </a:r>
            <a:r>
              <a:rPr lang="pt-BR" dirty="0" err="1"/>
              <a:t>nf</a:t>
            </a:r>
            <a:r>
              <a:rPr lang="pt-BR" dirty="0"/>
              <a:t>), cada elétron dos grupos mais internos contribui com 1,00. </a:t>
            </a:r>
          </a:p>
        </p:txBody>
      </p:sp>
    </p:spTree>
    <p:extLst>
      <p:ext uri="{BB962C8B-B14F-4D97-AF65-F5344CB8AC3E}">
        <p14:creationId xmlns:p14="http://schemas.microsoft.com/office/powerpoint/2010/main" val="3393713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colar, luz, pingente&#10;&#10;Descrição gerada automaticamente">
            <a:extLst>
              <a:ext uri="{FF2B5EF4-FFF2-40B4-BE49-F238E27FC236}">
                <a16:creationId xmlns:a16="http://schemas.microsoft.com/office/drawing/2014/main" id="{73346260-EC38-4D9F-8FAB-4E88DF41B9E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65697" y="-295669"/>
            <a:ext cx="12357697" cy="7153669"/>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tângulo 10">
            <a:extLst>
              <a:ext uri="{FF2B5EF4-FFF2-40B4-BE49-F238E27FC236}">
                <a16:creationId xmlns:a16="http://schemas.microsoft.com/office/drawing/2014/main" id="{AE70086C-40C3-4577-9753-990913A282C0}"/>
              </a:ext>
            </a:extLst>
          </p:cNvPr>
          <p:cNvSpPr/>
          <p:nvPr/>
        </p:nvSpPr>
        <p:spPr>
          <a:xfrm>
            <a:off x="3079757" y="605909"/>
            <a:ext cx="603248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t>ALGUNS EXEMPLOS DE CÁLCULO DA CARGA NUCLEAR EFETIVA</a:t>
            </a:r>
          </a:p>
        </p:txBody>
      </p:sp>
      <p:sp>
        <p:nvSpPr>
          <p:cNvPr id="12" name="Retângulo 11">
            <a:extLst>
              <a:ext uri="{FF2B5EF4-FFF2-40B4-BE49-F238E27FC236}">
                <a16:creationId xmlns:a16="http://schemas.microsoft.com/office/drawing/2014/main" id="{638A9561-AC20-46D4-B47A-17A7540876A5}"/>
              </a:ext>
            </a:extLst>
          </p:cNvPr>
          <p:cNvSpPr/>
          <p:nvPr/>
        </p:nvSpPr>
        <p:spPr>
          <a:xfrm>
            <a:off x="2081211" y="1409611"/>
            <a:ext cx="8029575" cy="341632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l-PL" dirty="0"/>
              <a:t>H (Z = 1) 1s1 Zef (1s ) = 1 – 0 = 1 </a:t>
            </a:r>
            <a:endParaRPr lang="pt-BR" dirty="0"/>
          </a:p>
          <a:p>
            <a:endParaRPr lang="pt-BR" dirty="0"/>
          </a:p>
          <a:p>
            <a:r>
              <a:rPr lang="pl-PL" dirty="0"/>
              <a:t>Be (Z = 4) 1s2 2s2 Zef (2s) = 4 – [(1 x 0,35) + ( 2 x 0,85 )] = 1,95 </a:t>
            </a:r>
            <a:endParaRPr lang="pt-BR" dirty="0"/>
          </a:p>
          <a:p>
            <a:endParaRPr lang="pt-BR" dirty="0"/>
          </a:p>
          <a:p>
            <a:r>
              <a:rPr lang="pl-PL" dirty="0"/>
              <a:t>F (Z = 9) 1s2 2s2 2p5 Zef (2p) = 9 – [(6 x 0,35) + ( 2 x 0,85 )] = 5,20 </a:t>
            </a:r>
            <a:endParaRPr lang="pt-BR" dirty="0"/>
          </a:p>
          <a:p>
            <a:endParaRPr lang="pt-BR" dirty="0"/>
          </a:p>
          <a:p>
            <a:r>
              <a:rPr lang="pl-PL" dirty="0"/>
              <a:t>Mg (Z = 12) 1s2 2s2 2p6 3s2 Zef (2p) = 12 – [(1 x 0,35) + (8 x 0,85) + (2 x 1,00)] = 2,85</a:t>
            </a:r>
            <a:endParaRPr lang="pt-BR" dirty="0"/>
          </a:p>
          <a:p>
            <a:endParaRPr lang="pt-BR" dirty="0"/>
          </a:p>
          <a:p>
            <a:r>
              <a:rPr lang="pl-PL" dirty="0"/>
              <a:t>Ni (Z = 28) 1s 2 2s 2 2p 6 3s 2 3p 6 4s 2 3d 8 Zef (4s) = 28 - [ (1 x 0,35) + ( 16 x 0,85 ) + (10 x 1,00)] = 4,05 </a:t>
            </a:r>
            <a:endParaRPr lang="pt-BR" dirty="0"/>
          </a:p>
          <a:p>
            <a:r>
              <a:rPr lang="pl-PL" dirty="0"/>
              <a:t>Zef (3d) = 28 - [(7 x 0,35) + (18 x 1,00)] = 7,55 </a:t>
            </a:r>
            <a:endParaRPr lang="pt-BR" dirty="0"/>
          </a:p>
          <a:p>
            <a:r>
              <a:rPr lang="pl-PL" dirty="0"/>
              <a:t>Zef ( 1s ) = 28 - [ (1 x 0,30) ] = 27,70 </a:t>
            </a:r>
            <a:endParaRPr lang="pt-BR" dirty="0"/>
          </a:p>
        </p:txBody>
      </p:sp>
      <p:sp>
        <p:nvSpPr>
          <p:cNvPr id="13" name="CaixaDeTexto 12">
            <a:extLst>
              <a:ext uri="{FF2B5EF4-FFF2-40B4-BE49-F238E27FC236}">
                <a16:creationId xmlns:a16="http://schemas.microsoft.com/office/drawing/2014/main" id="{9CF34B53-3E8A-472F-8CA2-0821F9C1F3F7}"/>
              </a:ext>
            </a:extLst>
          </p:cNvPr>
          <p:cNvSpPr txBox="1"/>
          <p:nvPr/>
        </p:nvSpPr>
        <p:spPr>
          <a:xfrm>
            <a:off x="2081210" y="5260301"/>
            <a:ext cx="8029575"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Para elementos do mesmo período da tabela periódica, a “blindagem” não se altera. Portanto, a carga nuclear efetiva aumentará para os elementos do mesmo período que se encontram mais a direita da tabela, porque aumenta-se o número atômico. Para elementos que estão no mesmo grupo, fica difícil de fazer essa análise, pois tanto a blindagem quanto a carga nuclear aumentam quando se desce no grupo.</a:t>
            </a:r>
          </a:p>
        </p:txBody>
      </p:sp>
    </p:spTree>
    <p:extLst>
      <p:ext uri="{BB962C8B-B14F-4D97-AF65-F5344CB8AC3E}">
        <p14:creationId xmlns:p14="http://schemas.microsoft.com/office/powerpoint/2010/main" val="21793471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ORBITALES ATÓMICOS y C.E- Q.4 | QUíMICA 4º A - B / 5º C-D ...">
            <a:extLst>
              <a:ext uri="{FF2B5EF4-FFF2-40B4-BE49-F238E27FC236}">
                <a16:creationId xmlns:a16="http://schemas.microsoft.com/office/drawing/2014/main" id="{2DC7251A-A08A-4C14-A132-ABB42A50E1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7957" y="1724152"/>
            <a:ext cx="5476351" cy="371022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F9DC4"/>
            </a:solidFill>
          </a:ln>
        </p:spPr>
        <p:style>
          <a:lnRef idx="1">
            <a:schemeClr val="accent1"/>
          </a:lnRef>
          <a:fillRef idx="0">
            <a:schemeClr val="accent1"/>
          </a:fillRef>
          <a:effectRef idx="0">
            <a:schemeClr val="accent1"/>
          </a:effectRef>
          <a:fontRef idx="minor">
            <a:schemeClr val="tx1"/>
          </a:fontRef>
        </p:style>
      </p:cxnSp>
      <p:pic>
        <p:nvPicPr>
          <p:cNvPr id="7170" name="Picture 2" descr="admin | Química Geral – DQ UFMG | Página 2">
            <a:extLst>
              <a:ext uri="{FF2B5EF4-FFF2-40B4-BE49-F238E27FC236}">
                <a16:creationId xmlns:a16="http://schemas.microsoft.com/office/drawing/2014/main" id="{79ED1E43-A6A6-4417-BCE6-915BB832AE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04"/>
          <a:stretch/>
        </p:blipFill>
        <p:spPr bwMode="auto">
          <a:xfrm>
            <a:off x="6343241" y="1416936"/>
            <a:ext cx="5580799" cy="401744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8BB0E64-5B45-4C14-BB56-59453146FEC4}"/>
              </a:ext>
            </a:extLst>
          </p:cNvPr>
          <p:cNvSpPr/>
          <p:nvPr/>
        </p:nvSpPr>
        <p:spPr>
          <a:xfrm>
            <a:off x="4866913" y="558284"/>
            <a:ext cx="2458173"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spcAft>
                <a:spcPts val="600"/>
              </a:spcAft>
            </a:pPr>
            <a:r>
              <a:rPr lang="pt-BR" dirty="0"/>
              <a:t>EFEITO DE PENETRAÇÃO</a:t>
            </a:r>
            <a:endParaRPr lang="pt-BR"/>
          </a:p>
        </p:txBody>
      </p:sp>
      <p:sp>
        <p:nvSpPr>
          <p:cNvPr id="3" name="CaixaDeTexto 2">
            <a:extLst>
              <a:ext uri="{FF2B5EF4-FFF2-40B4-BE49-F238E27FC236}">
                <a16:creationId xmlns:a16="http://schemas.microsoft.com/office/drawing/2014/main" id="{1B95377F-CF12-4D3E-B592-492C2255A352}"/>
              </a:ext>
            </a:extLst>
          </p:cNvPr>
          <p:cNvSpPr txBox="1"/>
          <p:nvPr/>
        </p:nvSpPr>
        <p:spPr>
          <a:xfrm>
            <a:off x="2342742" y="5618985"/>
            <a:ext cx="8000997"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A geometria do orbital influencia diretamente na capacidade de blindagem. O orbital s possui maior poder de blindagem por causa de sua forma esférica, que permite uma proteção igual em todas as partes.</a:t>
            </a:r>
          </a:p>
        </p:txBody>
      </p:sp>
    </p:spTree>
    <p:extLst>
      <p:ext uri="{BB962C8B-B14F-4D97-AF65-F5344CB8AC3E}">
        <p14:creationId xmlns:p14="http://schemas.microsoft.com/office/powerpoint/2010/main" val="1573679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Números quânticos - Química - InfoEscola">
            <a:extLst>
              <a:ext uri="{FF2B5EF4-FFF2-40B4-BE49-F238E27FC236}">
                <a16:creationId xmlns:a16="http://schemas.microsoft.com/office/drawing/2014/main" id="{210A855A-9C4F-40BE-B2B0-C8F11A6BA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3"/>
            <a:ext cx="6744068" cy="678150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13AC8B6-367D-41B0-BBB5-DCCCE2AB504F}"/>
              </a:ext>
            </a:extLst>
          </p:cNvPr>
          <p:cNvSpPr/>
          <p:nvPr/>
        </p:nvSpPr>
        <p:spPr>
          <a:xfrm>
            <a:off x="6557082" y="957401"/>
            <a:ext cx="5525427"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solidFill>
                  <a:srgbClr val="000000"/>
                </a:solidFill>
                <a:latin typeface="Lucida Grande"/>
              </a:rPr>
              <a:t>números quânticos</a:t>
            </a:r>
            <a:r>
              <a:rPr lang="pt-BR" dirty="0">
                <a:solidFill>
                  <a:srgbClr val="000000"/>
                </a:solidFill>
                <a:latin typeface="Lucida Grande"/>
              </a:rPr>
              <a:t> são conceitos fundamentais evidenciados pelo </a:t>
            </a:r>
            <a:r>
              <a:rPr lang="pt-BR" dirty="0">
                <a:latin typeface="Lucida Grande"/>
              </a:rPr>
              <a:t>modelo atômico de </a:t>
            </a:r>
            <a:r>
              <a:rPr lang="pt-BR" dirty="0" err="1">
                <a:latin typeface="Lucida Grande"/>
              </a:rPr>
              <a:t>Schrödinger</a:t>
            </a:r>
            <a:r>
              <a:rPr lang="pt-BR" dirty="0">
                <a:latin typeface="Lucida Grande"/>
              </a:rPr>
              <a:t>. </a:t>
            </a:r>
            <a:r>
              <a:rPr lang="pt-BR" dirty="0">
                <a:solidFill>
                  <a:srgbClr val="000000"/>
                </a:solidFill>
                <a:latin typeface="Lucida Grande"/>
              </a:rPr>
              <a:t>A teoria do modelo atômico de </a:t>
            </a:r>
            <a:r>
              <a:rPr lang="pt-BR" dirty="0" err="1">
                <a:solidFill>
                  <a:srgbClr val="000000"/>
                </a:solidFill>
                <a:latin typeface="Lucida Grande"/>
              </a:rPr>
              <a:t>Schrödinger</a:t>
            </a:r>
            <a:r>
              <a:rPr lang="pt-BR" dirty="0">
                <a:solidFill>
                  <a:srgbClr val="000000"/>
                </a:solidFill>
                <a:latin typeface="Lucida Grande"/>
              </a:rPr>
              <a:t> é aceita atualmente e assume a existência de números quânticos conhecidos (s, p, d, f) e também teóricos (g, h, i...), pautando-se em quatro características oriundas da Mecânica Quântica.</a:t>
            </a:r>
            <a:endParaRPr lang="pt-BR" dirty="0"/>
          </a:p>
        </p:txBody>
      </p:sp>
      <p:sp>
        <p:nvSpPr>
          <p:cNvPr id="6" name="Retângulo 5">
            <a:extLst>
              <a:ext uri="{FF2B5EF4-FFF2-40B4-BE49-F238E27FC236}">
                <a16:creationId xmlns:a16="http://schemas.microsoft.com/office/drawing/2014/main" id="{B8867F6D-7D29-46DA-9002-7BB67A1DF432}"/>
              </a:ext>
            </a:extLst>
          </p:cNvPr>
          <p:cNvSpPr/>
          <p:nvPr/>
        </p:nvSpPr>
        <p:spPr>
          <a:xfrm>
            <a:off x="8063404" y="195647"/>
            <a:ext cx="2293320"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base"/>
            <a:r>
              <a:rPr lang="pt-BR" b="1" dirty="0">
                <a:solidFill>
                  <a:srgbClr val="21242C"/>
                </a:solidFill>
                <a:latin typeface="Lato"/>
              </a:rPr>
              <a:t>Números quânticos</a:t>
            </a:r>
            <a:endParaRPr lang="pt-BR" b="1" i="0" dirty="0">
              <a:solidFill>
                <a:srgbClr val="21242C"/>
              </a:solidFill>
              <a:effectLst/>
              <a:latin typeface="Lato"/>
            </a:endParaRPr>
          </a:p>
        </p:txBody>
      </p:sp>
      <p:sp>
        <p:nvSpPr>
          <p:cNvPr id="10" name="Retângulo 9">
            <a:extLst>
              <a:ext uri="{FF2B5EF4-FFF2-40B4-BE49-F238E27FC236}">
                <a16:creationId xmlns:a16="http://schemas.microsoft.com/office/drawing/2014/main" id="{A7ADFBFB-775A-462A-A0E7-443A7DC55011}"/>
              </a:ext>
            </a:extLst>
          </p:cNvPr>
          <p:cNvSpPr/>
          <p:nvPr/>
        </p:nvSpPr>
        <p:spPr>
          <a:xfrm>
            <a:off x="6557082" y="3679302"/>
            <a:ext cx="5525426"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solidFill>
                  <a:srgbClr val="000000"/>
                </a:solidFill>
                <a:latin typeface="Lucida Grande"/>
              </a:rPr>
              <a:t>A essas quatro características denominaram números quânticos, dos quais se podem enumerar:</a:t>
            </a:r>
          </a:p>
          <a:p>
            <a:pPr algn="just">
              <a:buFont typeface="Arial" panose="020B0604020202020204" pitchFamily="34" charset="0"/>
              <a:buChar char="•"/>
            </a:pPr>
            <a:r>
              <a:rPr lang="pt-BR" dirty="0">
                <a:solidFill>
                  <a:srgbClr val="000000"/>
                </a:solidFill>
                <a:latin typeface="Lucida Grande"/>
              </a:rPr>
              <a:t>Número quântico principal (n)</a:t>
            </a:r>
          </a:p>
          <a:p>
            <a:pPr algn="just">
              <a:buFont typeface="Arial" panose="020B0604020202020204" pitchFamily="34" charset="0"/>
              <a:buChar char="•"/>
            </a:pPr>
            <a:r>
              <a:rPr lang="pt-BR" dirty="0">
                <a:solidFill>
                  <a:srgbClr val="000000"/>
                </a:solidFill>
                <a:latin typeface="Lucida Grande"/>
              </a:rPr>
              <a:t>Número quântico secundário ou azimutal (l)</a:t>
            </a:r>
          </a:p>
          <a:p>
            <a:pPr algn="just">
              <a:buFont typeface="Arial" panose="020B0604020202020204" pitchFamily="34" charset="0"/>
              <a:buChar char="•"/>
            </a:pPr>
            <a:r>
              <a:rPr lang="pt-BR" dirty="0">
                <a:solidFill>
                  <a:srgbClr val="000000"/>
                </a:solidFill>
                <a:latin typeface="Lucida Grande"/>
              </a:rPr>
              <a:t>Número quântico magnético (m ou ml)</a:t>
            </a:r>
          </a:p>
          <a:p>
            <a:pPr algn="just">
              <a:buFont typeface="Arial" panose="020B0604020202020204" pitchFamily="34" charset="0"/>
              <a:buChar char="•"/>
            </a:pPr>
            <a:r>
              <a:rPr lang="pt-BR" dirty="0">
                <a:solidFill>
                  <a:srgbClr val="000000"/>
                </a:solidFill>
                <a:latin typeface="Lucida Grande"/>
              </a:rPr>
              <a:t>Número quântico spin (S ou </a:t>
            </a:r>
            <a:r>
              <a:rPr lang="pt-BR" dirty="0" err="1">
                <a:solidFill>
                  <a:srgbClr val="000000"/>
                </a:solidFill>
                <a:latin typeface="Lucida Grande"/>
              </a:rPr>
              <a:t>m</a:t>
            </a:r>
            <a:r>
              <a:rPr lang="pt-BR" baseline="-25000" dirty="0" err="1">
                <a:solidFill>
                  <a:srgbClr val="000000"/>
                </a:solidFill>
                <a:latin typeface="Lucida Grande"/>
              </a:rPr>
              <a:t>s</a:t>
            </a:r>
            <a:r>
              <a:rPr lang="pt-BR" dirty="0">
                <a:solidFill>
                  <a:srgbClr val="000000"/>
                </a:solidFill>
                <a:latin typeface="Lucida Grande"/>
              </a:rPr>
              <a:t>)</a:t>
            </a:r>
            <a:endParaRPr lang="pt-BR" b="0" i="0" dirty="0">
              <a:solidFill>
                <a:srgbClr val="000000"/>
              </a:solidFill>
              <a:effectLst/>
              <a:latin typeface="Lucida Grande"/>
            </a:endParaRPr>
          </a:p>
        </p:txBody>
      </p:sp>
    </p:spTree>
    <p:extLst>
      <p:ext uri="{BB962C8B-B14F-4D97-AF65-F5344CB8AC3E}">
        <p14:creationId xmlns:p14="http://schemas.microsoft.com/office/powerpoint/2010/main" val="20332344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Números quânticos - Química - InfoEscola">
            <a:extLst>
              <a:ext uri="{FF2B5EF4-FFF2-40B4-BE49-F238E27FC236}">
                <a16:creationId xmlns:a16="http://schemas.microsoft.com/office/drawing/2014/main" id="{181573E3-10C6-4B76-8349-C678D10D1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3"/>
            <a:ext cx="6744068" cy="678150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BD8C93C-72E9-497E-8397-F091FBB4704C}"/>
              </a:ext>
            </a:extLst>
          </p:cNvPr>
          <p:cNvSpPr/>
          <p:nvPr/>
        </p:nvSpPr>
        <p:spPr>
          <a:xfrm>
            <a:off x="7780042" y="423903"/>
            <a:ext cx="3065263"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dirty="0">
                <a:solidFill>
                  <a:srgbClr val="333333"/>
                </a:solidFill>
                <a:latin typeface="Trebuchet MS" panose="020B0603020202020204" pitchFamily="34" charset="0"/>
              </a:rPr>
              <a:t>Número quântico principal</a:t>
            </a:r>
            <a:endParaRPr lang="pt-BR" b="1" i="0" dirty="0">
              <a:solidFill>
                <a:srgbClr val="333333"/>
              </a:solidFill>
              <a:effectLst/>
              <a:latin typeface="Trebuchet MS" panose="020B0603020202020204" pitchFamily="34" charset="0"/>
            </a:endParaRPr>
          </a:p>
        </p:txBody>
      </p:sp>
      <p:sp>
        <p:nvSpPr>
          <p:cNvPr id="5" name="Retângulo 4">
            <a:extLst>
              <a:ext uri="{FF2B5EF4-FFF2-40B4-BE49-F238E27FC236}">
                <a16:creationId xmlns:a16="http://schemas.microsoft.com/office/drawing/2014/main" id="{01AF365E-7A7E-4DE8-AA80-9A4212D8C007}"/>
              </a:ext>
            </a:extLst>
          </p:cNvPr>
          <p:cNvSpPr/>
          <p:nvPr/>
        </p:nvSpPr>
        <p:spPr>
          <a:xfrm>
            <a:off x="6697216" y="2798472"/>
            <a:ext cx="5486399"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Lucida Grande"/>
              </a:rPr>
              <a:t>O número quântico principal (n) define o </a:t>
            </a:r>
            <a:r>
              <a:rPr lang="pt-BR" dirty="0">
                <a:latin typeface="Lucida Grande"/>
              </a:rPr>
              <a:t>nível</a:t>
            </a:r>
            <a:r>
              <a:rPr lang="pt-BR" dirty="0">
                <a:solidFill>
                  <a:srgbClr val="398671"/>
                </a:solidFill>
                <a:latin typeface="Lucida Grande"/>
              </a:rPr>
              <a:t> </a:t>
            </a:r>
            <a:r>
              <a:rPr lang="pt-BR" dirty="0">
                <a:latin typeface="Lucida Grande"/>
              </a:rPr>
              <a:t>de energia </a:t>
            </a:r>
            <a:r>
              <a:rPr lang="pt-BR" dirty="0">
                <a:solidFill>
                  <a:srgbClr val="000000"/>
                </a:solidFill>
                <a:latin typeface="Lucida Grande"/>
              </a:rPr>
              <a:t>ou a camada que os </a:t>
            </a:r>
            <a:r>
              <a:rPr lang="pt-BR" dirty="0">
                <a:latin typeface="Lucida Grande"/>
              </a:rPr>
              <a:t>elétrons</a:t>
            </a:r>
            <a:r>
              <a:rPr lang="pt-BR" dirty="0">
                <a:solidFill>
                  <a:srgbClr val="000000"/>
                </a:solidFill>
                <a:latin typeface="Lucida Grande"/>
              </a:rPr>
              <a:t> possuem, definindo também a distância do orbital em relação ao núcleo e o tamanho do orbital ocupado pelo elétron.</a:t>
            </a:r>
            <a:endParaRPr lang="pt-BR" dirty="0"/>
          </a:p>
        </p:txBody>
      </p:sp>
      <p:pic>
        <p:nvPicPr>
          <p:cNvPr id="1026" name="Picture 2" descr="FiCaQui: Química">
            <a:extLst>
              <a:ext uri="{FF2B5EF4-FFF2-40B4-BE49-F238E27FC236}">
                <a16:creationId xmlns:a16="http://schemas.microsoft.com/office/drawing/2014/main" id="{70414BFC-ED49-47E5-92FB-F6C9099BA1E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1013" y="4648663"/>
            <a:ext cx="2185380" cy="21853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ector de Seta Reta 12">
            <a:extLst>
              <a:ext uri="{FF2B5EF4-FFF2-40B4-BE49-F238E27FC236}">
                <a16:creationId xmlns:a16="http://schemas.microsoft.com/office/drawing/2014/main" id="{0590DAA8-9072-4441-B60F-FDBEB281D311}"/>
              </a:ext>
            </a:extLst>
          </p:cNvPr>
          <p:cNvCxnSpPr/>
          <p:nvPr/>
        </p:nvCxnSpPr>
        <p:spPr>
          <a:xfrm flipH="1" flipV="1">
            <a:off x="5930283" y="793235"/>
            <a:ext cx="3382390" cy="1807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4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5A31A7DC-7787-45C9-AB31-EC268B2CC153}"/>
              </a:ext>
            </a:extLst>
          </p:cNvPr>
          <p:cNvSpPr/>
          <p:nvPr/>
        </p:nvSpPr>
        <p:spPr>
          <a:xfrm>
            <a:off x="3273758" y="244585"/>
            <a:ext cx="5644494"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dirty="0">
                <a:solidFill>
                  <a:srgbClr val="333333"/>
                </a:solidFill>
                <a:latin typeface="Trebuchet MS" panose="020B0603020202020204" pitchFamily="34" charset="0"/>
              </a:rPr>
              <a:t>Número quântico secundário (subnível de energia)</a:t>
            </a:r>
            <a:endParaRPr lang="pt-BR" b="1" i="0" dirty="0">
              <a:solidFill>
                <a:srgbClr val="333333"/>
              </a:solidFill>
              <a:effectLst/>
              <a:latin typeface="Trebuchet MS" panose="020B0603020202020204" pitchFamily="34" charset="0"/>
            </a:endParaRPr>
          </a:p>
        </p:txBody>
      </p:sp>
      <p:sp>
        <p:nvSpPr>
          <p:cNvPr id="4" name="Retângulo 3">
            <a:extLst>
              <a:ext uri="{FF2B5EF4-FFF2-40B4-BE49-F238E27FC236}">
                <a16:creationId xmlns:a16="http://schemas.microsoft.com/office/drawing/2014/main" id="{DA8BF35A-3035-42A5-AE21-A45F001AA9AA}"/>
              </a:ext>
            </a:extLst>
          </p:cNvPr>
          <p:cNvSpPr/>
          <p:nvPr/>
        </p:nvSpPr>
        <p:spPr>
          <a:xfrm>
            <a:off x="245613" y="1086089"/>
            <a:ext cx="1170076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Lucida Grande"/>
              </a:rPr>
              <a:t>O número quântico secundário (l) é característico por definir o </a:t>
            </a:r>
            <a:r>
              <a:rPr lang="pt-BR" dirty="0">
                <a:latin typeface="Lucida Grande"/>
              </a:rPr>
              <a:t>subnível (ou subcamada) de energia </a:t>
            </a:r>
            <a:r>
              <a:rPr lang="pt-BR" dirty="0">
                <a:solidFill>
                  <a:srgbClr val="000000"/>
                </a:solidFill>
                <a:latin typeface="Lucida Grande"/>
              </a:rPr>
              <a:t>de um elétron. Os valores para l partem do zero ao infinito, mas atualmente têm-se conhecidos poucos subníveis (s, p, d, f).</a:t>
            </a:r>
            <a:endParaRPr lang="pt-BR" dirty="0"/>
          </a:p>
        </p:txBody>
      </p:sp>
      <p:graphicFrame>
        <p:nvGraphicFramePr>
          <p:cNvPr id="5" name="Tabela 4">
            <a:extLst>
              <a:ext uri="{FF2B5EF4-FFF2-40B4-BE49-F238E27FC236}">
                <a16:creationId xmlns:a16="http://schemas.microsoft.com/office/drawing/2014/main" id="{1F37C274-632C-48D4-908C-1A0C48923673}"/>
              </a:ext>
            </a:extLst>
          </p:cNvPr>
          <p:cNvGraphicFramePr>
            <a:graphicFrameLocks noGrp="1"/>
          </p:cNvGraphicFramePr>
          <p:nvPr/>
        </p:nvGraphicFramePr>
        <p:xfrm>
          <a:off x="689498" y="1899210"/>
          <a:ext cx="10515600" cy="2712720"/>
        </p:xfrm>
        <a:graphic>
          <a:graphicData uri="http://schemas.openxmlformats.org/drawingml/2006/table">
            <a:tbl>
              <a:tblPr/>
              <a:tblGrid>
                <a:gridCol w="1752600">
                  <a:extLst>
                    <a:ext uri="{9D8B030D-6E8A-4147-A177-3AD203B41FA5}">
                      <a16:colId xmlns:a16="http://schemas.microsoft.com/office/drawing/2014/main" val="87521723"/>
                    </a:ext>
                  </a:extLst>
                </a:gridCol>
                <a:gridCol w="1752600">
                  <a:extLst>
                    <a:ext uri="{9D8B030D-6E8A-4147-A177-3AD203B41FA5}">
                      <a16:colId xmlns:a16="http://schemas.microsoft.com/office/drawing/2014/main" val="3810073017"/>
                    </a:ext>
                  </a:extLst>
                </a:gridCol>
                <a:gridCol w="1752600">
                  <a:extLst>
                    <a:ext uri="{9D8B030D-6E8A-4147-A177-3AD203B41FA5}">
                      <a16:colId xmlns:a16="http://schemas.microsoft.com/office/drawing/2014/main" val="1589296783"/>
                    </a:ext>
                  </a:extLst>
                </a:gridCol>
                <a:gridCol w="1752600">
                  <a:extLst>
                    <a:ext uri="{9D8B030D-6E8A-4147-A177-3AD203B41FA5}">
                      <a16:colId xmlns:a16="http://schemas.microsoft.com/office/drawing/2014/main" val="2297097739"/>
                    </a:ext>
                  </a:extLst>
                </a:gridCol>
                <a:gridCol w="1752600">
                  <a:extLst>
                    <a:ext uri="{9D8B030D-6E8A-4147-A177-3AD203B41FA5}">
                      <a16:colId xmlns:a16="http://schemas.microsoft.com/office/drawing/2014/main" val="3608767748"/>
                    </a:ext>
                  </a:extLst>
                </a:gridCol>
                <a:gridCol w="1752600">
                  <a:extLst>
                    <a:ext uri="{9D8B030D-6E8A-4147-A177-3AD203B41FA5}">
                      <a16:colId xmlns:a16="http://schemas.microsoft.com/office/drawing/2014/main" val="538896773"/>
                    </a:ext>
                  </a:extLst>
                </a:gridCol>
              </a:tblGrid>
              <a:tr h="0">
                <a:tc>
                  <a:txBody>
                    <a:bodyPr/>
                    <a:lstStyle/>
                    <a:p>
                      <a:pPr algn="ctr"/>
                      <a:r>
                        <a:rPr lang="pt-BR" b="1">
                          <a:effectLst/>
                        </a:rPr>
                        <a:t>Nível de energia (n)</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Valor de l</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Subníveis</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Subníveis teóricos</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Subníveis conhecidos</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Número máximo de elétrons*</a:t>
                      </a:r>
                      <a:endParaRPr lang="pt-BR">
                        <a:effectLst/>
                      </a:endParaRPr>
                    </a:p>
                  </a:txBody>
                  <a:tcPr marL="15240" marR="15240" marT="15240" marB="15240" anchor="ctr">
                    <a:lnL>
                      <a:noFill/>
                    </a:lnL>
                    <a:lnR>
                      <a:noFill/>
                    </a:lnR>
                    <a:lnT>
                      <a:noFill/>
                    </a:lnT>
                    <a:lnB>
                      <a:noFill/>
                    </a:lnB>
                    <a:solidFill>
                      <a:srgbClr val="87C7B2"/>
                    </a:solidFill>
                  </a:tcPr>
                </a:tc>
                <a:extLst>
                  <a:ext uri="{0D108BD9-81ED-4DB2-BD59-A6C34878D82A}">
                    <a16:rowId xmlns:a16="http://schemas.microsoft.com/office/drawing/2014/main" val="3503312419"/>
                  </a:ext>
                </a:extLst>
              </a:tr>
              <a:tr h="0">
                <a:tc>
                  <a:txBody>
                    <a:bodyPr/>
                    <a:lstStyle/>
                    <a:p>
                      <a:pPr algn="ctr"/>
                      <a:r>
                        <a:rPr lang="pt-BR">
                          <a:effectLst/>
                        </a:rPr>
                        <a:t>1</a:t>
                      </a:r>
                    </a:p>
                  </a:txBody>
                  <a:tcPr marL="15240" marR="15240" marT="15240" marB="15240" anchor="ctr">
                    <a:lnL>
                      <a:noFill/>
                    </a:lnL>
                    <a:lnR>
                      <a:noFill/>
                    </a:lnR>
                    <a:lnT>
                      <a:noFill/>
                    </a:lnT>
                    <a:lnB>
                      <a:noFill/>
                    </a:lnB>
                    <a:solidFill>
                      <a:srgbClr val="FFFFFF"/>
                    </a:solidFill>
                  </a:tcPr>
                </a:tc>
                <a:tc>
                  <a:txBody>
                    <a:bodyPr/>
                    <a:lstStyle/>
                    <a:p>
                      <a:pPr algn="ctr"/>
                      <a:r>
                        <a:rPr lang="pt-BR">
                          <a:effectLst/>
                        </a:rPr>
                        <a:t>0</a:t>
                      </a:r>
                    </a:p>
                  </a:txBody>
                  <a:tcPr marL="15240" marR="15240" marT="15240" marB="15240" anchor="ctr">
                    <a:lnL>
                      <a:noFill/>
                    </a:lnL>
                    <a:lnR>
                      <a:noFill/>
                    </a:lnR>
                    <a:lnT>
                      <a:noFill/>
                    </a:lnT>
                    <a:lnB>
                      <a:noFill/>
                    </a:lnB>
                    <a:solidFill>
                      <a:srgbClr val="FFFFFF"/>
                    </a:solidFill>
                  </a:tcPr>
                </a:tc>
                <a:tc>
                  <a:txBody>
                    <a:bodyPr/>
                    <a:lstStyle/>
                    <a:p>
                      <a:pPr algn="ctr"/>
                      <a:r>
                        <a:rPr lang="pt-BR">
                          <a:effectLst/>
                        </a:rPr>
                        <a:t>1</a:t>
                      </a:r>
                    </a:p>
                  </a:txBody>
                  <a:tcPr marL="15240" marR="15240" marT="15240" marB="15240" anchor="ctr">
                    <a:lnL>
                      <a:noFill/>
                    </a:lnL>
                    <a:lnR>
                      <a:noFill/>
                    </a:lnR>
                    <a:lnT>
                      <a:noFill/>
                    </a:lnT>
                    <a:lnB>
                      <a:noFill/>
                    </a:lnB>
                    <a:solidFill>
                      <a:srgbClr val="FFFFFF"/>
                    </a:solidFill>
                  </a:tcPr>
                </a:tc>
                <a:tc>
                  <a:txBody>
                    <a:bodyPr/>
                    <a:lstStyle/>
                    <a:p>
                      <a:pPr algn="ctr"/>
                      <a:r>
                        <a:rPr lang="pt-BR">
                          <a:effectLst/>
                        </a:rPr>
                        <a:t>s</a:t>
                      </a:r>
                    </a:p>
                  </a:txBody>
                  <a:tcPr marL="15240" marR="15240" marT="15240" marB="15240" anchor="ctr">
                    <a:lnL>
                      <a:noFill/>
                    </a:lnL>
                    <a:lnR>
                      <a:noFill/>
                    </a:lnR>
                    <a:lnT>
                      <a:noFill/>
                    </a:lnT>
                    <a:lnB>
                      <a:noFill/>
                    </a:lnB>
                    <a:solidFill>
                      <a:srgbClr val="FFFFFF"/>
                    </a:solidFill>
                  </a:tcPr>
                </a:tc>
                <a:tc>
                  <a:txBody>
                    <a:bodyPr/>
                    <a:lstStyle/>
                    <a:p>
                      <a:pPr algn="ctr"/>
                      <a:r>
                        <a:rPr lang="pt-BR">
                          <a:effectLst/>
                        </a:rPr>
                        <a:t>s</a:t>
                      </a:r>
                    </a:p>
                  </a:txBody>
                  <a:tcPr marL="15240" marR="15240" marT="15240" marB="15240" anchor="ctr">
                    <a:lnL>
                      <a:noFill/>
                    </a:lnL>
                    <a:lnR>
                      <a:noFill/>
                    </a:lnR>
                    <a:lnT>
                      <a:noFill/>
                    </a:lnT>
                    <a:lnB>
                      <a:noFill/>
                    </a:lnB>
                    <a:solidFill>
                      <a:srgbClr val="FFFFFF"/>
                    </a:solidFill>
                  </a:tcPr>
                </a:tc>
                <a:tc>
                  <a:txBody>
                    <a:bodyPr/>
                    <a:lstStyle/>
                    <a:p>
                      <a:pPr algn="ctr"/>
                      <a:r>
                        <a:rPr lang="pt-BR">
                          <a:effectLst/>
                        </a:rPr>
                        <a:t>2</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693337539"/>
                  </a:ext>
                </a:extLst>
              </a:tr>
              <a:tr h="0">
                <a:tc>
                  <a:txBody>
                    <a:bodyPr/>
                    <a:lstStyle/>
                    <a:p>
                      <a:pPr algn="ctr"/>
                      <a:r>
                        <a:rPr lang="pt-BR">
                          <a:effectLst/>
                        </a:rPr>
                        <a:t>2</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a:t>
                      </a:r>
                    </a:p>
                  </a:txBody>
                  <a:tcPr marL="15240" marR="15240" marT="15240" marB="15240" anchor="ctr">
                    <a:lnL>
                      <a:noFill/>
                    </a:lnL>
                    <a:lnR>
                      <a:noFill/>
                    </a:lnR>
                    <a:lnT>
                      <a:noFill/>
                    </a:lnT>
                    <a:lnB>
                      <a:noFill/>
                    </a:lnB>
                    <a:solidFill>
                      <a:srgbClr val="FFFFFF"/>
                    </a:solidFill>
                  </a:tcPr>
                </a:tc>
                <a:tc>
                  <a:txBody>
                    <a:bodyPr/>
                    <a:lstStyle/>
                    <a:p>
                      <a:pPr algn="ctr"/>
                      <a:r>
                        <a:rPr lang="pt-BR">
                          <a:effectLst/>
                        </a:rPr>
                        <a:t>2</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a:t>
                      </a:r>
                    </a:p>
                  </a:txBody>
                  <a:tcPr marL="15240" marR="15240" marT="15240" marB="15240" anchor="ctr">
                    <a:lnL>
                      <a:noFill/>
                    </a:lnL>
                    <a:lnR>
                      <a:noFill/>
                    </a:lnR>
                    <a:lnT>
                      <a:noFill/>
                    </a:lnT>
                    <a:lnB>
                      <a:noFill/>
                    </a:lnB>
                    <a:solidFill>
                      <a:srgbClr val="FFFFFF"/>
                    </a:solidFill>
                  </a:tcPr>
                </a:tc>
                <a:tc>
                  <a:txBody>
                    <a:bodyPr/>
                    <a:lstStyle/>
                    <a:p>
                      <a:pPr algn="ctr"/>
                      <a:r>
                        <a:rPr lang="pt-BR">
                          <a:effectLst/>
                        </a:rPr>
                        <a:t>2+6 = 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425969761"/>
                  </a:ext>
                </a:extLst>
              </a:tr>
              <a:tr h="0">
                <a:tc>
                  <a:txBody>
                    <a:bodyPr/>
                    <a:lstStyle/>
                    <a:p>
                      <a:pPr algn="ctr"/>
                      <a:r>
                        <a:rPr lang="pt-BR">
                          <a:effectLst/>
                        </a:rPr>
                        <a:t>3</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a:t>
                      </a:r>
                    </a:p>
                  </a:txBody>
                  <a:tcPr marL="15240" marR="15240" marT="15240" marB="15240" anchor="ctr">
                    <a:lnL>
                      <a:noFill/>
                    </a:lnL>
                    <a:lnR>
                      <a:noFill/>
                    </a:lnR>
                    <a:lnT>
                      <a:noFill/>
                    </a:lnT>
                    <a:lnB>
                      <a:noFill/>
                    </a:lnB>
                    <a:solidFill>
                      <a:srgbClr val="FFFFFF"/>
                    </a:solidFill>
                  </a:tcPr>
                </a:tc>
                <a:tc>
                  <a:txBody>
                    <a:bodyPr/>
                    <a:lstStyle/>
                    <a:p>
                      <a:pPr algn="ctr"/>
                      <a:r>
                        <a:rPr lang="pt-BR">
                          <a:effectLst/>
                        </a:rPr>
                        <a:t>3</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 =18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1871087146"/>
                  </a:ext>
                </a:extLst>
              </a:tr>
              <a:tr h="0">
                <a:tc>
                  <a:txBody>
                    <a:bodyPr/>
                    <a:lstStyle/>
                    <a:p>
                      <a:pPr algn="ctr"/>
                      <a:r>
                        <a:rPr lang="pt-BR">
                          <a:effectLst/>
                        </a:rPr>
                        <a:t>4</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a:t>
                      </a:r>
                    </a:p>
                  </a:txBody>
                  <a:tcPr marL="15240" marR="15240" marT="15240" marB="15240" anchor="ctr">
                    <a:lnL>
                      <a:noFill/>
                    </a:lnL>
                    <a:lnR>
                      <a:noFill/>
                    </a:lnR>
                    <a:lnT>
                      <a:noFill/>
                    </a:lnT>
                    <a:lnB>
                      <a:noFill/>
                    </a:lnB>
                    <a:solidFill>
                      <a:srgbClr val="FFFFFF"/>
                    </a:solidFill>
                  </a:tcPr>
                </a:tc>
                <a:tc>
                  <a:txBody>
                    <a:bodyPr/>
                    <a:lstStyle/>
                    <a:p>
                      <a:pPr algn="ctr"/>
                      <a:r>
                        <a:rPr lang="pt-BR">
                          <a:effectLst/>
                        </a:rPr>
                        <a:t>4</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2+6+10+14 = 32</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2453436176"/>
                  </a:ext>
                </a:extLst>
              </a:tr>
              <a:tr h="0">
                <a:tc>
                  <a:txBody>
                    <a:bodyPr/>
                    <a:lstStyle/>
                    <a:p>
                      <a:pPr algn="ctr"/>
                      <a:r>
                        <a:rPr lang="pt-BR">
                          <a:effectLst/>
                        </a:rPr>
                        <a:t>5</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0, 1, 2, 3, 4</a:t>
                      </a:r>
                    </a:p>
                  </a:txBody>
                  <a:tcPr marL="15240" marR="15240" marT="15240" marB="15240" anchor="ctr">
                    <a:lnL>
                      <a:noFill/>
                    </a:lnL>
                    <a:lnR>
                      <a:noFill/>
                    </a:lnR>
                    <a:lnT>
                      <a:noFill/>
                    </a:lnT>
                    <a:lnB>
                      <a:noFill/>
                    </a:lnB>
                    <a:solidFill>
                      <a:srgbClr val="FFFFFF"/>
                    </a:solidFill>
                  </a:tcPr>
                </a:tc>
                <a:tc>
                  <a:txBody>
                    <a:bodyPr/>
                    <a:lstStyle/>
                    <a:p>
                      <a:pPr algn="ctr"/>
                      <a:r>
                        <a:rPr lang="pt-BR">
                          <a:effectLst/>
                        </a:rPr>
                        <a:t>5</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 g</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2+6+10+14 = 32</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092409180"/>
                  </a:ext>
                </a:extLst>
              </a:tr>
              <a:tr h="0">
                <a:tc>
                  <a:txBody>
                    <a:bodyPr/>
                    <a:lstStyle/>
                    <a:p>
                      <a:pPr algn="ctr"/>
                      <a:r>
                        <a:rPr lang="pt-BR">
                          <a:effectLst/>
                        </a:rPr>
                        <a:t>6</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0, 1, 2, 3, 4, 5</a:t>
                      </a:r>
                    </a:p>
                  </a:txBody>
                  <a:tcPr marL="15240" marR="15240" marT="15240" marB="15240" anchor="ctr">
                    <a:lnL>
                      <a:noFill/>
                    </a:lnL>
                    <a:lnR>
                      <a:noFill/>
                    </a:lnR>
                    <a:lnT>
                      <a:noFill/>
                    </a:lnT>
                    <a:lnB>
                      <a:noFill/>
                    </a:lnB>
                    <a:solidFill>
                      <a:srgbClr val="FFFFFF"/>
                    </a:solidFill>
                  </a:tcPr>
                </a:tc>
                <a:tc>
                  <a:txBody>
                    <a:bodyPr/>
                    <a:lstStyle/>
                    <a:p>
                      <a:pPr algn="ctr"/>
                      <a:r>
                        <a:rPr lang="pt-BR">
                          <a:effectLst/>
                        </a:rPr>
                        <a:t>6</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 g, h</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 = 18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1620010005"/>
                  </a:ext>
                </a:extLst>
              </a:tr>
              <a:tr h="0">
                <a:tc>
                  <a:txBody>
                    <a:bodyPr/>
                    <a:lstStyle/>
                    <a:p>
                      <a:pPr algn="ctr"/>
                      <a:r>
                        <a:rPr lang="pt-BR">
                          <a:effectLst/>
                        </a:rPr>
                        <a:t>7</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0, 1, 2, 3, 4, 5, 6</a:t>
                      </a:r>
                    </a:p>
                  </a:txBody>
                  <a:tcPr marL="15240" marR="15240" marT="15240" marB="15240" anchor="ctr">
                    <a:lnL>
                      <a:noFill/>
                    </a:lnL>
                    <a:lnR>
                      <a:noFill/>
                    </a:lnR>
                    <a:lnT>
                      <a:noFill/>
                    </a:lnT>
                    <a:lnB>
                      <a:noFill/>
                    </a:lnB>
                    <a:solidFill>
                      <a:srgbClr val="FFFFFF"/>
                    </a:solidFill>
                  </a:tcPr>
                </a:tc>
                <a:tc>
                  <a:txBody>
                    <a:bodyPr/>
                    <a:lstStyle/>
                    <a:p>
                      <a:pPr algn="ctr"/>
                      <a:r>
                        <a:rPr lang="pt-BR">
                          <a:effectLst/>
                        </a:rPr>
                        <a:t>7</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 g, h, i</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a:t>
                      </a:r>
                    </a:p>
                  </a:txBody>
                  <a:tcPr marL="15240" marR="15240" marT="15240" marB="15240" anchor="ctr">
                    <a:lnL>
                      <a:noFill/>
                    </a:lnL>
                    <a:lnR>
                      <a:noFill/>
                    </a:lnR>
                    <a:lnT>
                      <a:noFill/>
                    </a:lnT>
                    <a:lnB>
                      <a:noFill/>
                    </a:lnB>
                    <a:solidFill>
                      <a:srgbClr val="FFFFFF"/>
                    </a:solidFill>
                  </a:tcPr>
                </a:tc>
                <a:tc>
                  <a:txBody>
                    <a:bodyPr/>
                    <a:lstStyle/>
                    <a:p>
                      <a:pPr algn="ctr"/>
                      <a:r>
                        <a:rPr lang="pt-BR" dirty="0">
                          <a:effectLst/>
                        </a:rPr>
                        <a:t>2+6 = 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890255567"/>
                  </a:ext>
                </a:extLst>
              </a:tr>
            </a:tbl>
          </a:graphicData>
        </a:graphic>
      </p:graphicFrame>
      <p:sp>
        <p:nvSpPr>
          <p:cNvPr id="6" name="Rectangle 1">
            <a:extLst>
              <a:ext uri="{FF2B5EF4-FFF2-40B4-BE49-F238E27FC236}">
                <a16:creationId xmlns:a16="http://schemas.microsoft.com/office/drawing/2014/main" id="{BDA661BB-0E7E-4656-918E-73194D35139F}"/>
              </a:ext>
            </a:extLst>
          </p:cNvPr>
          <p:cNvSpPr>
            <a:spLocks noChangeArrowheads="1"/>
          </p:cNvSpPr>
          <p:nvPr/>
        </p:nvSpPr>
        <p:spPr bwMode="auto">
          <a:xfrm>
            <a:off x="988383" y="4977745"/>
            <a:ext cx="4941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Lucida Grande"/>
              </a:rPr>
              <a:t>* número de elétrons por subnível: s = 2; p = 6; d = 10; f = 14.</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Modelo Atômico - Química | Manual do Enem">
            <a:extLst>
              <a:ext uri="{FF2B5EF4-FFF2-40B4-BE49-F238E27FC236}">
                <a16:creationId xmlns:a16="http://schemas.microsoft.com/office/drawing/2014/main" id="{07F009D7-9276-4B09-9818-EE237658D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432" y="5192600"/>
            <a:ext cx="5695950" cy="159067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F7BF19FB-AFDB-421C-ADFF-F58DD93A85E8}"/>
              </a:ext>
            </a:extLst>
          </p:cNvPr>
          <p:cNvSpPr/>
          <p:nvPr/>
        </p:nvSpPr>
        <p:spPr>
          <a:xfrm>
            <a:off x="689498" y="5620559"/>
            <a:ext cx="4270159"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Na ausência de qualquer campo magnético aplicado externamente, todos os orbitais em uma dada subcamada têm a mesma energia</a:t>
            </a:r>
            <a:endParaRPr lang="pt-BR" dirty="0"/>
          </a:p>
        </p:txBody>
      </p:sp>
    </p:spTree>
    <p:extLst>
      <p:ext uri="{BB962C8B-B14F-4D97-AF65-F5344CB8AC3E}">
        <p14:creationId xmlns:p14="http://schemas.microsoft.com/office/powerpoint/2010/main" val="330592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BE3757E-D2D3-4F42-880E-0453F2FB4281}"/>
              </a:ext>
            </a:extLst>
          </p:cNvPr>
          <p:cNvSpPr/>
          <p:nvPr/>
        </p:nvSpPr>
        <p:spPr>
          <a:xfrm>
            <a:off x="4057618" y="89729"/>
            <a:ext cx="322876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dirty="0">
                <a:solidFill>
                  <a:srgbClr val="333333"/>
                </a:solidFill>
                <a:latin typeface="Trebuchet MS" panose="020B0603020202020204" pitchFamily="34" charset="0"/>
              </a:rPr>
              <a:t>Número quântico magnético</a:t>
            </a:r>
            <a:endParaRPr lang="pt-BR" b="1" i="0" dirty="0">
              <a:solidFill>
                <a:srgbClr val="333333"/>
              </a:solidFill>
              <a:effectLst/>
              <a:latin typeface="Trebuchet MS" panose="020B0603020202020204" pitchFamily="34" charset="0"/>
            </a:endParaRPr>
          </a:p>
        </p:txBody>
      </p:sp>
      <p:sp>
        <p:nvSpPr>
          <p:cNvPr id="3" name="Retângulo 2">
            <a:extLst>
              <a:ext uri="{FF2B5EF4-FFF2-40B4-BE49-F238E27FC236}">
                <a16:creationId xmlns:a16="http://schemas.microsoft.com/office/drawing/2014/main" id="{2F9AB799-4EB5-4BFF-990E-338CF93FDC71}"/>
              </a:ext>
            </a:extLst>
          </p:cNvPr>
          <p:cNvSpPr/>
          <p:nvPr/>
        </p:nvSpPr>
        <p:spPr>
          <a:xfrm>
            <a:off x="152401" y="6183496"/>
            <a:ext cx="11887198" cy="58477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sz="1600" dirty="0">
                <a:solidFill>
                  <a:srgbClr val="000000"/>
                </a:solidFill>
                <a:latin typeface="Lucida Grande"/>
              </a:rPr>
              <a:t>O número quântico magnético (ml) é característico da quantidade de orbitais, para cada subnível. O valor matemático de m é dado por m = ± l. Decompondo este raciocínio, teremos: - l ... 0 ... +l. Os orbitais s, p, d, f estão representados abaixo.</a:t>
            </a:r>
            <a:endParaRPr lang="pt-BR" sz="1600" dirty="0"/>
          </a:p>
        </p:txBody>
      </p:sp>
      <p:pic>
        <p:nvPicPr>
          <p:cNvPr id="7170" name="Picture 2">
            <a:extLst>
              <a:ext uri="{FF2B5EF4-FFF2-40B4-BE49-F238E27FC236}">
                <a16:creationId xmlns:a16="http://schemas.microsoft.com/office/drawing/2014/main" id="{554D29F3-C7F8-44FF-8E61-A060E7350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874" y="89729"/>
            <a:ext cx="4392897" cy="3077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úmeros Quânticos. Os quatro números quânticos - Alunos Online">
            <a:extLst>
              <a:ext uri="{FF2B5EF4-FFF2-40B4-BE49-F238E27FC236}">
                <a16:creationId xmlns:a16="http://schemas.microsoft.com/office/drawing/2014/main" id="{36CB5E8E-EC92-4366-9A93-AE505A907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102" y="3382594"/>
            <a:ext cx="5829669" cy="22604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Átomo ou orbital atômico — Astronoo">
            <a:extLst>
              <a:ext uri="{FF2B5EF4-FFF2-40B4-BE49-F238E27FC236}">
                <a16:creationId xmlns:a16="http://schemas.microsoft.com/office/drawing/2014/main" id="{DD1A6F39-F3F6-4166-B4CA-A0F8D3B4F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29" y="674504"/>
            <a:ext cx="5470774" cy="4968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16990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718FC58-B837-4EAC-8979-A03ABC9A9D7F}"/>
              </a:ext>
            </a:extLst>
          </p:cNvPr>
          <p:cNvSpPr/>
          <p:nvPr/>
        </p:nvSpPr>
        <p:spPr>
          <a:xfrm>
            <a:off x="4819849" y="243683"/>
            <a:ext cx="2552302"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a:solidFill>
                  <a:srgbClr val="333333"/>
                </a:solidFill>
                <a:latin typeface="Trebuchet MS" panose="020B0603020202020204" pitchFamily="34" charset="0"/>
              </a:rPr>
              <a:t>Número quântico spin</a:t>
            </a:r>
            <a:endParaRPr lang="pt-BR" b="1" i="0" dirty="0">
              <a:solidFill>
                <a:srgbClr val="333333"/>
              </a:solidFill>
              <a:effectLst/>
              <a:latin typeface="Trebuchet MS" panose="020B0603020202020204" pitchFamily="34" charset="0"/>
            </a:endParaRPr>
          </a:p>
        </p:txBody>
      </p:sp>
      <p:sp>
        <p:nvSpPr>
          <p:cNvPr id="3" name="Retângulo 2">
            <a:hlinkClick r:id="rId2" action="ppaction://hlinkfile"/>
            <a:extLst>
              <a:ext uri="{FF2B5EF4-FFF2-40B4-BE49-F238E27FC236}">
                <a16:creationId xmlns:a16="http://schemas.microsoft.com/office/drawing/2014/main" id="{5F5EBBB9-E17C-4AF0-8455-E1FB7799AB5E}"/>
              </a:ext>
            </a:extLst>
          </p:cNvPr>
          <p:cNvSpPr/>
          <p:nvPr/>
        </p:nvSpPr>
        <p:spPr>
          <a:xfrm>
            <a:off x="4268679" y="2445340"/>
            <a:ext cx="5075067"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Lucida Grande"/>
              </a:rPr>
              <a:t>O número quântico Spin (S ou </a:t>
            </a:r>
            <a:r>
              <a:rPr lang="pt-BR" dirty="0" err="1">
                <a:solidFill>
                  <a:srgbClr val="000000"/>
                </a:solidFill>
                <a:latin typeface="Lucida Grande"/>
              </a:rPr>
              <a:t>m</a:t>
            </a:r>
            <a:r>
              <a:rPr lang="pt-BR" baseline="-25000" dirty="0" err="1">
                <a:solidFill>
                  <a:srgbClr val="000000"/>
                </a:solidFill>
                <a:latin typeface="Lucida Grande"/>
              </a:rPr>
              <a:t>s</a:t>
            </a:r>
            <a:r>
              <a:rPr lang="pt-BR" dirty="0">
                <a:solidFill>
                  <a:srgbClr val="000000"/>
                </a:solidFill>
                <a:latin typeface="Lucida Grande"/>
              </a:rPr>
              <a:t>) caracteriza o possível movimento rotacional dos elétrons, sob seus eixos imaginários.</a:t>
            </a:r>
            <a:endParaRPr lang="pt-BR" dirty="0"/>
          </a:p>
        </p:txBody>
      </p:sp>
      <p:pic>
        <p:nvPicPr>
          <p:cNvPr id="9218" name="Picture 2">
            <a:extLst>
              <a:ext uri="{FF2B5EF4-FFF2-40B4-BE49-F238E27FC236}">
                <a16:creationId xmlns:a16="http://schemas.microsoft.com/office/drawing/2014/main" id="{11CDD9D0-D3B2-42BB-8E71-F68829DC3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38" y="3133817"/>
            <a:ext cx="3195343" cy="302716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0A43DD5E-0E26-4582-BA48-E0773E684DD7}"/>
              </a:ext>
            </a:extLst>
          </p:cNvPr>
          <p:cNvSpPr/>
          <p:nvPr/>
        </p:nvSpPr>
        <p:spPr>
          <a:xfrm>
            <a:off x="601138" y="929013"/>
            <a:ext cx="10989723"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O último fenômeno quântico que discutiremos é o da </a:t>
            </a:r>
            <a:r>
              <a:rPr lang="pt-BR" i="1" dirty="0">
                <a:solidFill>
                  <a:srgbClr val="21242C"/>
                </a:solidFill>
                <a:latin typeface="Lato"/>
              </a:rPr>
              <a:t>rotação do elétron</a:t>
            </a:r>
            <a:r>
              <a:rPr lang="pt-BR" dirty="0">
                <a:solidFill>
                  <a:srgbClr val="21242C"/>
                </a:solidFill>
                <a:latin typeface="Lato"/>
              </a:rPr>
              <a:t>. Em 1922, os físicos alemães Otto Stern e Walther Gerlach formularam a hipótese de que os elétrons se comportava como barras magnéticas minúsculas, cada uma com um polo norte e Sul. Para testar esta teoria, eles dispararam um feixe de átomos de prata entre os polos de um ímã permanente com um polo norte mais forte do que o polo sul.</a:t>
            </a:r>
            <a:endParaRPr lang="pt-BR" dirty="0"/>
          </a:p>
        </p:txBody>
      </p:sp>
      <p:sp>
        <p:nvSpPr>
          <p:cNvPr id="5" name="CaixaDeTexto 4">
            <a:hlinkClick r:id="rId2" action="ppaction://hlinkfile"/>
            <a:extLst>
              <a:ext uri="{FF2B5EF4-FFF2-40B4-BE49-F238E27FC236}">
                <a16:creationId xmlns:a16="http://schemas.microsoft.com/office/drawing/2014/main" id="{D3848C76-BC66-44FD-A941-B79B0B4ABB1E}"/>
              </a:ext>
            </a:extLst>
          </p:cNvPr>
          <p:cNvSpPr txBox="1"/>
          <p:nvPr/>
        </p:nvSpPr>
        <p:spPr>
          <a:xfrm>
            <a:off x="1560733" y="2528796"/>
            <a:ext cx="1276152" cy="369332"/>
          </a:xfrm>
          <a:prstGeom prst="rect">
            <a:avLst/>
          </a:prstGeom>
          <a:noFill/>
          <a:ln>
            <a:solidFill>
              <a:schemeClr val="accent4">
                <a:lumMod val="60000"/>
                <a:lumOff val="40000"/>
              </a:schemeClr>
            </a:solidFill>
          </a:ln>
        </p:spPr>
        <p:txBody>
          <a:bodyPr wrap="square" rtlCol="0">
            <a:spAutoFit/>
          </a:bodyPr>
          <a:lstStyle/>
          <a:p>
            <a:r>
              <a:rPr lang="pt-BR" dirty="0"/>
              <a:t>Vídeo spin </a:t>
            </a:r>
          </a:p>
        </p:txBody>
      </p:sp>
      <p:pic>
        <p:nvPicPr>
          <p:cNvPr id="4098" name="Picture 2" descr="F Í S I C A D I G I T A L: FQ_06 - NÚMERO QUÂNTICO (m e s)">
            <a:extLst>
              <a:ext uri="{FF2B5EF4-FFF2-40B4-BE49-F238E27FC236}">
                <a16:creationId xmlns:a16="http://schemas.microsoft.com/office/drawing/2014/main" id="{3403F9CA-270F-47CE-8C57-1C42B6E30FE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9972" y="3771225"/>
            <a:ext cx="3882501" cy="29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arn(inVertical)">
                                      <p:cBhvr>
                                        <p:cTn id="18" dur="500"/>
                                        <p:tgtEl>
                                          <p:spTgt spid="9218"/>
                                        </p:tgtEl>
                                      </p:cBhvr>
                                    </p:animEffect>
                                  </p:childTnLst>
                                </p:cTn>
                              </p:par>
                              <p:par>
                                <p:cTn id="19" presetID="16" presetClass="entr" presetSubtype="2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barn(inVertical)">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9932AA2-BDFD-4DA5-9543-286C334992F2}"/>
              </a:ext>
            </a:extLst>
          </p:cNvPr>
          <p:cNvSpPr/>
          <p:nvPr/>
        </p:nvSpPr>
        <p:spPr>
          <a:xfrm>
            <a:off x="4866414" y="1234799"/>
            <a:ext cx="6903868"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Uma substância que contém um ou mais elétrons desemparelhados é fracamente atraída em um campo magnético (em direção a um ímã). Este comportamento é chamado </a:t>
            </a:r>
            <a:r>
              <a:rPr lang="pt-BR" dirty="0" err="1">
                <a:latin typeface="Times New Roman" panose="02020603050405020304" pitchFamily="18" charset="0"/>
              </a:rPr>
              <a:t>paramagnetismo</a:t>
            </a:r>
            <a:r>
              <a:rPr lang="pt-BR" dirty="0">
                <a:latin typeface="Times New Roman" panose="02020603050405020304" pitchFamily="18" charset="0"/>
              </a:rPr>
              <a:t>.</a:t>
            </a:r>
            <a:endParaRPr lang="pt-BR" dirty="0"/>
          </a:p>
        </p:txBody>
      </p:sp>
      <p:sp>
        <p:nvSpPr>
          <p:cNvPr id="3" name="Retângulo 2">
            <a:extLst>
              <a:ext uri="{FF2B5EF4-FFF2-40B4-BE49-F238E27FC236}">
                <a16:creationId xmlns:a16="http://schemas.microsoft.com/office/drawing/2014/main" id="{EDF68FF4-3568-45C6-ADD8-821616F37B41}"/>
              </a:ext>
            </a:extLst>
          </p:cNvPr>
          <p:cNvSpPr/>
          <p:nvPr/>
        </p:nvSpPr>
        <p:spPr>
          <a:xfrm>
            <a:off x="7272240" y="307993"/>
            <a:ext cx="194431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just"/>
            <a:r>
              <a:rPr lang="pt-BR" b="1" dirty="0" err="1">
                <a:solidFill>
                  <a:srgbClr val="333333"/>
                </a:solidFill>
                <a:latin typeface="Trebuchet MS" panose="020B0603020202020204" pitchFamily="34" charset="0"/>
              </a:rPr>
              <a:t>Paramagnetismo</a:t>
            </a:r>
            <a:endParaRPr lang="pt-BR" b="1" i="0" dirty="0">
              <a:solidFill>
                <a:srgbClr val="333333"/>
              </a:solidFill>
              <a:effectLst/>
              <a:latin typeface="Trebuchet MS" panose="020B0603020202020204" pitchFamily="34" charset="0"/>
            </a:endParaRPr>
          </a:p>
        </p:txBody>
      </p:sp>
      <p:pic>
        <p:nvPicPr>
          <p:cNvPr id="3074" name="Picture 2" descr="Números Quânticos">
            <a:extLst>
              <a:ext uri="{FF2B5EF4-FFF2-40B4-BE49-F238E27FC236}">
                <a16:creationId xmlns:a16="http://schemas.microsoft.com/office/drawing/2014/main" id="{3220770D-3C13-4FF8-BD17-53FB782ED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373" y="3233691"/>
            <a:ext cx="36099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ramagnetismo on Make a GIF">
            <a:extLst>
              <a:ext uri="{FF2B5EF4-FFF2-40B4-BE49-F238E27FC236}">
                <a16:creationId xmlns:a16="http://schemas.microsoft.com/office/drawing/2014/main" id="{4E407B58-98AB-4D31-BE7E-BAB47F7ED2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96984" y="3101887"/>
            <a:ext cx="3125725" cy="25128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EM LAURO REBOUÇAS DE OLIVEIRA - LEI: CAMPO ELÉTRICO">
            <a:extLst>
              <a:ext uri="{FF2B5EF4-FFF2-40B4-BE49-F238E27FC236}">
                <a16:creationId xmlns:a16="http://schemas.microsoft.com/office/drawing/2014/main" id="{BF295A7A-DC86-4ABC-A412-3772B2BEF09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608" y="1772459"/>
            <a:ext cx="4065130" cy="331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7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légio Nilo Cairo EFMN (ProEMI): NÚMEROS QUÂNTICOS">
            <a:extLst>
              <a:ext uri="{FF2B5EF4-FFF2-40B4-BE49-F238E27FC236}">
                <a16:creationId xmlns:a16="http://schemas.microsoft.com/office/drawing/2014/main" id="{60F17BE8-915F-4333-B5BC-7C124831515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8512"/>
          <a:stretch/>
        </p:blipFill>
        <p:spPr bwMode="auto">
          <a:xfrm>
            <a:off x="5405437" y="106531"/>
            <a:ext cx="6786563" cy="627429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emória Fraca: Química Orgânica - Introdução">
            <a:extLst>
              <a:ext uri="{FF2B5EF4-FFF2-40B4-BE49-F238E27FC236}">
                <a16:creationId xmlns:a16="http://schemas.microsoft.com/office/drawing/2014/main" id="{C2C8E380-1F72-4389-98CF-06EE96CCA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07" y="4021584"/>
            <a:ext cx="36957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bPEA">
            <a:extLst>
              <a:ext uri="{FF2B5EF4-FFF2-40B4-BE49-F238E27FC236}">
                <a16:creationId xmlns:a16="http://schemas.microsoft.com/office/drawing/2014/main" id="{931DD0C1-221C-4BD2-8653-DDC4EF066B7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9857" y="106531"/>
            <a:ext cx="5255580" cy="3941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911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oine Lavoisier – Wikipédia, a enciclopédia livre">
            <a:extLst>
              <a:ext uri="{FF2B5EF4-FFF2-40B4-BE49-F238E27FC236}">
                <a16:creationId xmlns:a16="http://schemas.microsoft.com/office/drawing/2014/main" id="{28A1D9F9-8991-4F80-81FB-B951AC136B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5051885"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CCA62888-ED93-4554-9A0E-D1BA81E33A67}"/>
              </a:ext>
            </a:extLst>
          </p:cNvPr>
          <p:cNvSpPr txBox="1"/>
          <p:nvPr/>
        </p:nvSpPr>
        <p:spPr>
          <a:xfrm>
            <a:off x="3988133" y="204904"/>
            <a:ext cx="2127504"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pt-BR" sz="2400" dirty="0"/>
              <a:t>LAVOISIER</a:t>
            </a:r>
          </a:p>
        </p:txBody>
      </p:sp>
      <p:sp>
        <p:nvSpPr>
          <p:cNvPr id="6" name="CaixaDeTexto 5">
            <a:extLst>
              <a:ext uri="{FF2B5EF4-FFF2-40B4-BE49-F238E27FC236}">
                <a16:creationId xmlns:a16="http://schemas.microsoft.com/office/drawing/2014/main" id="{5CE2C43C-157F-43B1-A4DF-0996904BB075}"/>
              </a:ext>
            </a:extLst>
          </p:cNvPr>
          <p:cNvSpPr txBox="1"/>
          <p:nvPr/>
        </p:nvSpPr>
        <p:spPr>
          <a:xfrm>
            <a:off x="5185050" y="871473"/>
            <a:ext cx="6680903"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dirty="0"/>
              <a:t>Também, muitos o consideram como “o pai da Química moderna”.</a:t>
            </a:r>
          </a:p>
          <a:p>
            <a:pPr algn="just"/>
            <a:r>
              <a:rPr lang="pt-BR" dirty="0"/>
              <a:t>Dentre os grandes feitos de Lavoisier foi descobrir as combinações do oxigênio com outros materiais, como óxidos e sobre a importância deste gás na combustão, quebra com a teoria do </a:t>
            </a:r>
            <a:r>
              <a:rPr lang="pt-BR" dirty="0" err="1"/>
              <a:t>flogístico</a:t>
            </a:r>
            <a:r>
              <a:rPr lang="pt-BR" dirty="0"/>
              <a:t>, estabelece a lei de conservação da matéria.</a:t>
            </a:r>
          </a:p>
        </p:txBody>
      </p:sp>
      <p:sp>
        <p:nvSpPr>
          <p:cNvPr id="7" name="CaixaDeTexto 6">
            <a:extLst>
              <a:ext uri="{FF2B5EF4-FFF2-40B4-BE49-F238E27FC236}">
                <a16:creationId xmlns:a16="http://schemas.microsoft.com/office/drawing/2014/main" id="{ACF48BA9-DC7F-4E93-9355-ED232DD304AD}"/>
              </a:ext>
            </a:extLst>
          </p:cNvPr>
          <p:cNvSpPr txBox="1"/>
          <p:nvPr/>
        </p:nvSpPr>
        <p:spPr>
          <a:xfrm>
            <a:off x="5442012" y="2838954"/>
            <a:ext cx="6209576"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r"/>
            <a:r>
              <a:rPr lang="pt-BR" dirty="0"/>
              <a:t>Publica o livro Tradado elementar da Química, descrevendo 32 elementos conhecidos, em linguagem simples e acessível</a:t>
            </a:r>
          </a:p>
        </p:txBody>
      </p:sp>
      <p:pic>
        <p:nvPicPr>
          <p:cNvPr id="8" name="Imagem 7">
            <a:extLst>
              <a:ext uri="{FF2B5EF4-FFF2-40B4-BE49-F238E27FC236}">
                <a16:creationId xmlns:a16="http://schemas.microsoft.com/office/drawing/2014/main" id="{5CAE0EC9-30FE-4964-9F71-92B0EDC481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2865" y="3879542"/>
            <a:ext cx="1855780" cy="2623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39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ovo experimento pode resolver o maior mistério da mecânica quântica">
            <a:extLst>
              <a:ext uri="{FF2B5EF4-FFF2-40B4-BE49-F238E27FC236}">
                <a16:creationId xmlns:a16="http://schemas.microsoft.com/office/drawing/2014/main" id="{1D5A1974-74A9-4D52-8212-CD30E4083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5" y="0"/>
            <a:ext cx="1224643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78EAE18-2AE9-40F2-9CA6-D2AB0896592C}"/>
              </a:ext>
            </a:extLst>
          </p:cNvPr>
          <p:cNvSpPr/>
          <p:nvPr/>
        </p:nvSpPr>
        <p:spPr>
          <a:xfrm>
            <a:off x="-19878" y="0"/>
            <a:ext cx="12211878" cy="6858000"/>
          </a:xfrm>
          <a:prstGeom prst="rect">
            <a:avLst/>
          </a:prstGeom>
          <a:solidFill>
            <a:schemeClr val="tx1">
              <a:alpha val="7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46354996-DF28-420E-A542-9B9EBF71448F}"/>
              </a:ext>
            </a:extLst>
          </p:cNvPr>
          <p:cNvSpPr/>
          <p:nvPr/>
        </p:nvSpPr>
        <p:spPr>
          <a:xfrm>
            <a:off x="3550848" y="696443"/>
            <a:ext cx="5090304"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base"/>
            <a:r>
              <a:rPr lang="pt-BR" b="1" dirty="0">
                <a:solidFill>
                  <a:srgbClr val="21242C"/>
                </a:solidFill>
                <a:latin typeface="Lato"/>
              </a:rPr>
              <a:t>Resumo sobre a mecânica quântica do átomo</a:t>
            </a:r>
            <a:endParaRPr lang="pt-BR" b="1" i="0" dirty="0">
              <a:solidFill>
                <a:srgbClr val="21242C"/>
              </a:solidFill>
              <a:effectLst/>
              <a:latin typeface="Lato"/>
            </a:endParaRPr>
          </a:p>
        </p:txBody>
      </p:sp>
      <p:sp>
        <p:nvSpPr>
          <p:cNvPr id="6" name="Retângulo 5">
            <a:extLst>
              <a:ext uri="{FF2B5EF4-FFF2-40B4-BE49-F238E27FC236}">
                <a16:creationId xmlns:a16="http://schemas.microsoft.com/office/drawing/2014/main" id="{5F8A6DE5-2D74-4E1B-8800-8B5255A168A4}"/>
              </a:ext>
            </a:extLst>
          </p:cNvPr>
          <p:cNvSpPr/>
          <p:nvPr/>
        </p:nvSpPr>
        <p:spPr>
          <a:xfrm>
            <a:off x="502848" y="1555786"/>
            <a:ext cx="7780018"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Louis de Broglie propôs que todas as partículas poderiam ser tratadas como ondas com um comprimento de onda </a:t>
            </a:r>
            <a:r>
              <a:rPr lang="pt-BR" i="1" dirty="0">
                <a:solidFill>
                  <a:srgbClr val="21242C"/>
                </a:solidFill>
                <a:latin typeface="KaTeX_Math"/>
              </a:rPr>
              <a:t>λ</a:t>
            </a:r>
            <a:r>
              <a:rPr lang="pt-BR" dirty="0">
                <a:solidFill>
                  <a:srgbClr val="21242C"/>
                </a:solidFill>
                <a:latin typeface="Lato"/>
              </a:rPr>
              <a:t> dada pela seguinte equação:</a:t>
            </a:r>
            <a:endParaRPr lang="pt-BR" dirty="0"/>
          </a:p>
        </p:txBody>
      </p:sp>
      <p:pic>
        <p:nvPicPr>
          <p:cNvPr id="7" name="Picture 4">
            <a:extLst>
              <a:ext uri="{FF2B5EF4-FFF2-40B4-BE49-F238E27FC236}">
                <a16:creationId xmlns:a16="http://schemas.microsoft.com/office/drawing/2014/main" id="{B747ECF0-DF05-482D-84A5-E2ACD5CD2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592" y="1501997"/>
            <a:ext cx="1381403" cy="773815"/>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3D2ABA9E-D25C-4537-B433-F9994BED618D}"/>
              </a:ext>
            </a:extLst>
          </p:cNvPr>
          <p:cNvSpPr/>
          <p:nvPr/>
        </p:nvSpPr>
        <p:spPr>
          <a:xfrm>
            <a:off x="437965" y="2782669"/>
            <a:ext cx="6096000"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Erwin </a:t>
            </a:r>
            <a:r>
              <a:rPr lang="pt-BR" dirty="0" err="1">
                <a:solidFill>
                  <a:srgbClr val="21242C"/>
                </a:solidFill>
                <a:latin typeface="Lato"/>
              </a:rPr>
              <a:t>Schrödinger</a:t>
            </a:r>
            <a:r>
              <a:rPr lang="pt-BR" dirty="0">
                <a:solidFill>
                  <a:srgbClr val="21242C"/>
                </a:solidFill>
                <a:latin typeface="Lato"/>
              </a:rPr>
              <a:t> propôs o modelo da mecânica quântica para átomo, que trata os elétrons como ondas.</a:t>
            </a:r>
            <a:endParaRPr lang="pt-BR" dirty="0"/>
          </a:p>
        </p:txBody>
      </p:sp>
      <p:sp>
        <p:nvSpPr>
          <p:cNvPr id="9" name="Retângulo 8">
            <a:extLst>
              <a:ext uri="{FF2B5EF4-FFF2-40B4-BE49-F238E27FC236}">
                <a16:creationId xmlns:a16="http://schemas.microsoft.com/office/drawing/2014/main" id="{90EAB0BE-5814-46F0-BEA5-A50766D84436}"/>
              </a:ext>
            </a:extLst>
          </p:cNvPr>
          <p:cNvSpPr/>
          <p:nvPr/>
        </p:nvSpPr>
        <p:spPr>
          <a:xfrm>
            <a:off x="437965" y="3929892"/>
            <a:ext cx="6096000"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A equação de </a:t>
            </a:r>
            <a:r>
              <a:rPr lang="pt-BR" dirty="0" err="1">
                <a:solidFill>
                  <a:srgbClr val="21242C"/>
                </a:solidFill>
                <a:latin typeface="Lato"/>
              </a:rPr>
              <a:t>Schrödinger</a:t>
            </a:r>
            <a:r>
              <a:rPr lang="pt-BR" dirty="0">
                <a:solidFill>
                  <a:srgbClr val="21242C"/>
                </a:solidFill>
                <a:latin typeface="Lato"/>
              </a:rPr>
              <a:t>, </a:t>
            </a:r>
            <a:r>
              <a:rPr lang="pt-BR" i="1" dirty="0" err="1">
                <a:solidFill>
                  <a:srgbClr val="21242C"/>
                </a:solidFill>
                <a:latin typeface="KaTeX_Math"/>
              </a:rPr>
              <a:t>Hψ</a:t>
            </a:r>
            <a:r>
              <a:rPr lang="pt-BR" dirty="0">
                <a:solidFill>
                  <a:srgbClr val="21242C"/>
                </a:solidFill>
                <a:latin typeface="KaTeX_Main"/>
              </a:rPr>
              <a:t>=</a:t>
            </a:r>
            <a:r>
              <a:rPr lang="pt-BR" i="1" dirty="0" err="1">
                <a:solidFill>
                  <a:srgbClr val="21242C"/>
                </a:solidFill>
                <a:latin typeface="KaTeX_Math"/>
              </a:rPr>
              <a:t>Eψ</a:t>
            </a:r>
            <a:r>
              <a:rPr lang="pt-BR" i="1" dirty="0">
                <a:solidFill>
                  <a:srgbClr val="21242C"/>
                </a:solidFill>
                <a:latin typeface="KaTeX_Math"/>
              </a:rPr>
              <a:t>, </a:t>
            </a:r>
            <a:r>
              <a:rPr lang="pt-BR" dirty="0">
                <a:solidFill>
                  <a:srgbClr val="21242C"/>
                </a:solidFill>
                <a:latin typeface="Lato"/>
              </a:rPr>
              <a:t>pode ser resolvida para produzir uma série de funções de onda, </a:t>
            </a:r>
            <a:r>
              <a:rPr lang="pt-BR" i="1" dirty="0">
                <a:solidFill>
                  <a:srgbClr val="21242C"/>
                </a:solidFill>
                <a:latin typeface="KaTeX_Math"/>
              </a:rPr>
              <a:t>ψ</a:t>
            </a:r>
            <a:r>
              <a:rPr lang="pt-BR" dirty="0">
                <a:solidFill>
                  <a:srgbClr val="21242C"/>
                </a:solidFill>
                <a:latin typeface="Lato"/>
              </a:rPr>
              <a:t>, cada uma delas associada a uma energia de ligação do elétron, E.</a:t>
            </a:r>
            <a:endParaRPr lang="pt-BR" dirty="0"/>
          </a:p>
        </p:txBody>
      </p:sp>
      <p:sp>
        <p:nvSpPr>
          <p:cNvPr id="11" name="Retângulo 10">
            <a:extLst>
              <a:ext uri="{FF2B5EF4-FFF2-40B4-BE49-F238E27FC236}">
                <a16:creationId xmlns:a16="http://schemas.microsoft.com/office/drawing/2014/main" id="{E1F9AD3C-FF59-46A5-9C6E-A30BC9BC84A4}"/>
              </a:ext>
            </a:extLst>
          </p:cNvPr>
          <p:cNvSpPr/>
          <p:nvPr/>
        </p:nvSpPr>
        <p:spPr>
          <a:xfrm>
            <a:off x="437965" y="5238227"/>
            <a:ext cx="5764568"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21242C"/>
                </a:solidFill>
                <a:latin typeface="Lato"/>
              </a:rPr>
              <a:t>O quadrado da função de onda, </a:t>
            </a:r>
            <a:r>
              <a:rPr lang="pt-BR" i="1" dirty="0">
                <a:solidFill>
                  <a:srgbClr val="21242C"/>
                </a:solidFill>
                <a:latin typeface="KaTeX_Math"/>
              </a:rPr>
              <a:t>ψ</a:t>
            </a:r>
            <a:r>
              <a:rPr lang="pt-BR" dirty="0">
                <a:solidFill>
                  <a:srgbClr val="21242C"/>
                </a:solidFill>
                <a:latin typeface="inherit"/>
              </a:rPr>
              <a:t>2</a:t>
            </a:r>
            <a:r>
              <a:rPr lang="pt-BR" dirty="0">
                <a:solidFill>
                  <a:srgbClr val="21242C"/>
                </a:solidFill>
                <a:latin typeface="Lato"/>
              </a:rPr>
              <a:t>, representa a </a:t>
            </a:r>
            <a:r>
              <a:rPr lang="pt-BR" i="1" dirty="0">
                <a:solidFill>
                  <a:srgbClr val="21242C"/>
                </a:solidFill>
                <a:latin typeface="Lato"/>
              </a:rPr>
              <a:t>probabilidade</a:t>
            </a:r>
            <a:r>
              <a:rPr lang="pt-BR" dirty="0">
                <a:solidFill>
                  <a:srgbClr val="21242C"/>
                </a:solidFill>
                <a:latin typeface="Lato"/>
              </a:rPr>
              <a:t> de se encontrar um elétron em uma determinada região dentro do átomo.</a:t>
            </a:r>
            <a:endParaRPr lang="pt-BR" dirty="0"/>
          </a:p>
        </p:txBody>
      </p:sp>
    </p:spTree>
    <p:extLst>
      <p:ext uri="{BB962C8B-B14F-4D97-AF65-F5344CB8AC3E}">
        <p14:creationId xmlns:p14="http://schemas.microsoft.com/office/powerpoint/2010/main" val="350878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ovo experimento pode resolver o maior mistério da mecânica quântica">
            <a:extLst>
              <a:ext uri="{FF2B5EF4-FFF2-40B4-BE49-F238E27FC236}">
                <a16:creationId xmlns:a16="http://schemas.microsoft.com/office/drawing/2014/main" id="{A03B6212-97E0-417E-B072-352AFBA849CE}"/>
              </a:ext>
            </a:extLst>
          </p:cNvPr>
          <p:cNvPicPr>
            <a:picLocks noChangeAspect="1" noChangeArrowheads="1"/>
          </p:cNvPicPr>
          <p:nvPr/>
        </p:nvPicPr>
        <p:blipFill>
          <a:blip r:embed="rId2">
            <a:alphaModFix amt="92000"/>
            <a:extLst>
              <a:ext uri="{28A0092B-C50C-407E-A947-70E740481C1C}">
                <a14:useLocalDpi xmlns:a14="http://schemas.microsoft.com/office/drawing/2010/main" val="0"/>
              </a:ext>
            </a:extLst>
          </a:blip>
          <a:srcRect/>
          <a:stretch>
            <a:fillRect/>
          </a:stretch>
        </p:blipFill>
        <p:spPr bwMode="auto">
          <a:xfrm>
            <a:off x="-27213" y="0"/>
            <a:ext cx="12219214" cy="6842760"/>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3F0D1B40-0BD2-4EB1-9635-80546C53D47A}"/>
              </a:ext>
            </a:extLst>
          </p:cNvPr>
          <p:cNvSpPr/>
          <p:nvPr/>
        </p:nvSpPr>
        <p:spPr>
          <a:xfrm>
            <a:off x="-27213" y="0"/>
            <a:ext cx="12219213" cy="6842760"/>
          </a:xfrm>
          <a:prstGeom prst="rect">
            <a:avLst/>
          </a:prstGeom>
          <a:solidFill>
            <a:schemeClr val="tx1">
              <a:alpha val="5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B7AE731C-B7EB-4A73-9233-637157AB63AF}"/>
              </a:ext>
            </a:extLst>
          </p:cNvPr>
          <p:cNvSpPr/>
          <p:nvPr/>
        </p:nvSpPr>
        <p:spPr>
          <a:xfrm>
            <a:off x="3048000" y="1217181"/>
            <a:ext cx="6096000"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Um orbital atômico é definido como </a:t>
            </a:r>
            <a:r>
              <a:rPr lang="pt-BR" i="1" dirty="0">
                <a:solidFill>
                  <a:srgbClr val="21242C"/>
                </a:solidFill>
                <a:latin typeface="Lato"/>
              </a:rPr>
              <a:t>a região de um átomo que possui a localização mais provável do elétron em 90% do tempo.</a:t>
            </a:r>
            <a:endParaRPr lang="pt-BR" dirty="0"/>
          </a:p>
        </p:txBody>
      </p:sp>
      <p:sp>
        <p:nvSpPr>
          <p:cNvPr id="10" name="Retângulo 9">
            <a:extLst>
              <a:ext uri="{FF2B5EF4-FFF2-40B4-BE49-F238E27FC236}">
                <a16:creationId xmlns:a16="http://schemas.microsoft.com/office/drawing/2014/main" id="{0E88708D-F63C-42DC-BEE3-F7D523372F26}"/>
              </a:ext>
            </a:extLst>
          </p:cNvPr>
          <p:cNvSpPr/>
          <p:nvPr/>
        </p:nvSpPr>
        <p:spPr>
          <a:xfrm>
            <a:off x="3550848" y="369600"/>
            <a:ext cx="5090304"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base"/>
            <a:r>
              <a:rPr lang="pt-BR" b="1" dirty="0">
                <a:solidFill>
                  <a:srgbClr val="21242C"/>
                </a:solidFill>
                <a:latin typeface="Lato"/>
              </a:rPr>
              <a:t>Resumo sobre a mecânica quântica do átomo</a:t>
            </a:r>
            <a:endParaRPr lang="pt-BR" b="1" i="0" dirty="0">
              <a:solidFill>
                <a:srgbClr val="21242C"/>
              </a:solidFill>
              <a:effectLst/>
              <a:latin typeface="Lato"/>
            </a:endParaRPr>
          </a:p>
        </p:txBody>
      </p:sp>
      <p:sp>
        <p:nvSpPr>
          <p:cNvPr id="11" name="Retângulo 10">
            <a:extLst>
              <a:ext uri="{FF2B5EF4-FFF2-40B4-BE49-F238E27FC236}">
                <a16:creationId xmlns:a16="http://schemas.microsoft.com/office/drawing/2014/main" id="{99AADEE9-BA81-4222-81DE-E5367E68F114}"/>
              </a:ext>
            </a:extLst>
          </p:cNvPr>
          <p:cNvSpPr/>
          <p:nvPr/>
        </p:nvSpPr>
        <p:spPr>
          <a:xfrm>
            <a:off x="3048000" y="2500930"/>
            <a:ext cx="609600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O princípio da incerteza de Heisenberg afirma que não podemos saber ambos, a energia e a posição de um elétron. Portanto, à medida que aprendemos mais sobre a posição do elétron, sabemos menos sobre sua energia e vice-versa.</a:t>
            </a:r>
            <a:endParaRPr lang="pt-BR" dirty="0"/>
          </a:p>
        </p:txBody>
      </p:sp>
      <p:sp>
        <p:nvSpPr>
          <p:cNvPr id="12" name="Retângulo 11">
            <a:extLst>
              <a:ext uri="{FF2B5EF4-FFF2-40B4-BE49-F238E27FC236}">
                <a16:creationId xmlns:a16="http://schemas.microsoft.com/office/drawing/2014/main" id="{D3A0E3D5-DAAB-4696-9E07-1594E8C81A1A}"/>
              </a:ext>
            </a:extLst>
          </p:cNvPr>
          <p:cNvSpPr/>
          <p:nvPr/>
        </p:nvSpPr>
        <p:spPr>
          <a:xfrm>
            <a:off x="3048000" y="5345427"/>
            <a:ext cx="6096000"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base">
              <a:buFont typeface="Arial" panose="020B0604020202020204" pitchFamily="34" charset="0"/>
              <a:buChar char="•"/>
            </a:pPr>
            <a:r>
              <a:rPr lang="pt-BR" dirty="0">
                <a:solidFill>
                  <a:srgbClr val="21242C"/>
                </a:solidFill>
                <a:latin typeface="inherit"/>
              </a:rPr>
              <a:t>Elétrons têm uma propriedade intrínseca chamada de rotação, e um elétron pode ter um dos dois valores possíveis de rotação: rotação para cima ou rotação para baixo.</a:t>
            </a:r>
            <a:endParaRPr lang="pt-BR" dirty="0"/>
          </a:p>
        </p:txBody>
      </p:sp>
      <p:sp>
        <p:nvSpPr>
          <p:cNvPr id="13" name="Retângulo 12">
            <a:extLst>
              <a:ext uri="{FF2B5EF4-FFF2-40B4-BE49-F238E27FC236}">
                <a16:creationId xmlns:a16="http://schemas.microsoft.com/office/drawing/2014/main" id="{216FBE2D-328B-40FF-8610-3B87784AF666}"/>
              </a:ext>
            </a:extLst>
          </p:cNvPr>
          <p:cNvSpPr/>
          <p:nvPr/>
        </p:nvSpPr>
        <p:spPr>
          <a:xfrm>
            <a:off x="3048000" y="4338677"/>
            <a:ext cx="6096000"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solidFill>
                  <a:srgbClr val="21242C"/>
                </a:solidFill>
                <a:latin typeface="Lato"/>
              </a:rPr>
              <a:t>Dois elétrons quaisquer ocupando o mesmo orbital devem possuir spins opostos.</a:t>
            </a:r>
            <a:endParaRPr lang="pt-BR" dirty="0"/>
          </a:p>
        </p:txBody>
      </p:sp>
    </p:spTree>
    <p:extLst>
      <p:ext uri="{BB962C8B-B14F-4D97-AF65-F5344CB8AC3E}">
        <p14:creationId xmlns:p14="http://schemas.microsoft.com/office/powerpoint/2010/main" val="27722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7865</Words>
  <Application>Microsoft Office PowerPoint</Application>
  <PresentationFormat>Widescreen</PresentationFormat>
  <Paragraphs>392</Paragraphs>
  <Slides>91</Slides>
  <Notes>0</Notes>
  <HiddenSlides>0</HiddenSlides>
  <MMClips>0</MMClips>
  <ScaleCrop>false</ScaleCrop>
  <HeadingPairs>
    <vt:vector size="6" baseType="variant">
      <vt:variant>
        <vt:lpstr>Fontes usadas</vt:lpstr>
      </vt:variant>
      <vt:variant>
        <vt:i4>17</vt:i4>
      </vt:variant>
      <vt:variant>
        <vt:lpstr>Tema</vt:lpstr>
      </vt:variant>
      <vt:variant>
        <vt:i4>1</vt:i4>
      </vt:variant>
      <vt:variant>
        <vt:lpstr>Títulos de slides</vt:lpstr>
      </vt:variant>
      <vt:variant>
        <vt:i4>91</vt:i4>
      </vt:variant>
    </vt:vector>
  </HeadingPairs>
  <TitlesOfParts>
    <vt:vector size="109" baseType="lpstr">
      <vt:lpstr>Arial</vt:lpstr>
      <vt:lpstr>Bahnschrift</vt:lpstr>
      <vt:lpstr>Calibri</vt:lpstr>
      <vt:lpstr>Calibri Light</vt:lpstr>
      <vt:lpstr>helvetica neue</vt:lpstr>
      <vt:lpstr>inherit</vt:lpstr>
      <vt:lpstr>KaTeX_Main</vt:lpstr>
      <vt:lpstr>KaTeX_Math</vt:lpstr>
      <vt:lpstr>Lato</vt:lpstr>
      <vt:lpstr>Lucida Grande</vt:lpstr>
      <vt:lpstr>NewsGothicMt</vt:lpstr>
      <vt:lpstr>Nunito</vt:lpstr>
      <vt:lpstr>Open Sans</vt:lpstr>
      <vt:lpstr>OpenSans</vt:lpstr>
      <vt:lpstr>Raleway</vt:lpstr>
      <vt:lpstr>Times New Roman</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Carlos Júnior</dc:creator>
  <cp:lastModifiedBy>Carlos Júnior</cp:lastModifiedBy>
  <cp:revision>3</cp:revision>
  <dcterms:created xsi:type="dcterms:W3CDTF">2020-04-27T16:06:59Z</dcterms:created>
  <dcterms:modified xsi:type="dcterms:W3CDTF">2020-11-06T19:23:36Z</dcterms:modified>
</cp:coreProperties>
</file>