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sldIdLst>
    <p:sldId id="256" r:id="rId2"/>
    <p:sldId id="301" r:id="rId3"/>
    <p:sldId id="302" r:id="rId4"/>
    <p:sldId id="257" r:id="rId5"/>
    <p:sldId id="258" r:id="rId6"/>
    <p:sldId id="259" r:id="rId7"/>
    <p:sldId id="260" r:id="rId8"/>
    <p:sldId id="261" r:id="rId9"/>
    <p:sldId id="262" r:id="rId10"/>
    <p:sldId id="263" r:id="rId11"/>
    <p:sldId id="264" r:id="rId12"/>
    <p:sldId id="303" r:id="rId13"/>
    <p:sldId id="304" r:id="rId14"/>
    <p:sldId id="305" r:id="rId15"/>
    <p:sldId id="306" r:id="rId16"/>
    <p:sldId id="307" r:id="rId17"/>
    <p:sldId id="308" r:id="rId18"/>
    <p:sldId id="315" r:id="rId19"/>
    <p:sldId id="316" r:id="rId20"/>
    <p:sldId id="309" r:id="rId21"/>
    <p:sldId id="345" r:id="rId22"/>
    <p:sldId id="346" r:id="rId23"/>
    <p:sldId id="310" r:id="rId24"/>
    <p:sldId id="311" r:id="rId25"/>
    <p:sldId id="312" r:id="rId26"/>
    <p:sldId id="313" r:id="rId27"/>
    <p:sldId id="317" r:id="rId28"/>
    <p:sldId id="314" r:id="rId29"/>
    <p:sldId id="347" r:id="rId30"/>
    <p:sldId id="349" r:id="rId31"/>
    <p:sldId id="350" r:id="rId32"/>
    <p:sldId id="354" r:id="rId33"/>
    <p:sldId id="351" r:id="rId34"/>
    <p:sldId id="352" r:id="rId35"/>
    <p:sldId id="353" r:id="rId36"/>
    <p:sldId id="348" r:id="rId37"/>
    <p:sldId id="355" r:id="rId38"/>
    <p:sldId id="356" r:id="rId39"/>
    <p:sldId id="357" r:id="rId40"/>
    <p:sldId id="358" r:id="rId41"/>
    <p:sldId id="318" r:id="rId42"/>
    <p:sldId id="320" r:id="rId43"/>
    <p:sldId id="319" r:id="rId44"/>
    <p:sldId id="321" r:id="rId45"/>
    <p:sldId id="322" r:id="rId46"/>
    <p:sldId id="323" r:id="rId47"/>
    <p:sldId id="324" r:id="rId48"/>
    <p:sldId id="325" r:id="rId49"/>
    <p:sldId id="326" r:id="rId50"/>
    <p:sldId id="359" r:id="rId51"/>
    <p:sldId id="327" r:id="rId52"/>
    <p:sldId id="328" r:id="rId53"/>
    <p:sldId id="329" r:id="rId54"/>
    <p:sldId id="330" r:id="rId55"/>
    <p:sldId id="331" r:id="rId56"/>
    <p:sldId id="332" r:id="rId57"/>
    <p:sldId id="333" r:id="rId58"/>
    <p:sldId id="334" r:id="rId59"/>
    <p:sldId id="335" r:id="rId60"/>
    <p:sldId id="337" r:id="rId61"/>
    <p:sldId id="338" r:id="rId62"/>
    <p:sldId id="339" r:id="rId63"/>
    <p:sldId id="341" r:id="rId64"/>
    <p:sldId id="340" r:id="rId65"/>
    <p:sldId id="343" r:id="rId66"/>
    <p:sldId id="344" r:id="rId67"/>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97" autoAdjust="0"/>
    <p:restoredTop sz="94660"/>
  </p:normalViewPr>
  <p:slideViewPr>
    <p:cSldViewPr snapToGrid="0">
      <p:cViewPr varScale="1">
        <p:scale>
          <a:sx n="82" d="100"/>
          <a:sy n="82" d="100"/>
        </p:scale>
        <p:origin x="58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5.png"/></Relationships>
</file>

<file path=ppt/diagrams/_rels/drawing1.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ED7E1C-5990-4A1A-9FD0-405629123AA6}" type="doc">
      <dgm:prSet loTypeId="urn:microsoft.com/office/officeart/2005/8/layout/radial5" loCatId="relationship" qsTypeId="urn:microsoft.com/office/officeart/2005/8/quickstyle/simple1" qsCatId="simple" csTypeId="urn:microsoft.com/office/officeart/2005/8/colors/accent1_2" csCatId="accent1" phldr="1"/>
      <dgm:spPr/>
      <dgm:t>
        <a:bodyPr/>
        <a:lstStyle/>
        <a:p>
          <a:endParaRPr lang="pt-BR"/>
        </a:p>
      </dgm:t>
    </dgm:pt>
    <dgm:pt modelId="{536FC77D-6BC7-445F-B26E-49480F4AD924}">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pt-BR" dirty="0">
              <a:latin typeface="Times New Roman" panose="02020603050405020304" pitchFamily="18" charset="0"/>
            </a:rPr>
            <a:t>Os riscos da utilização dos produtos químicos presentes nos materiais de uso doméstico e de consumo.</a:t>
          </a:r>
          <a:endParaRPr lang="pt-BR" dirty="0"/>
        </a:p>
      </dgm:t>
    </dgm:pt>
    <dgm:pt modelId="{9F8855E5-879D-486D-BFC2-8EACAB875454}" type="parTrans" cxnId="{514D730F-3081-4168-BA49-318E4387112E}">
      <dgm:prSet/>
      <dgm:spPr/>
      <dgm:t>
        <a:bodyPr/>
        <a:lstStyle/>
        <a:p>
          <a:endParaRPr lang="pt-BR"/>
        </a:p>
      </dgm:t>
    </dgm:pt>
    <dgm:pt modelId="{8DD2CAEF-B1B7-4738-847B-9E5224605032}" type="sibTrans" cxnId="{514D730F-3081-4168-BA49-318E4387112E}">
      <dgm:prSet/>
      <dgm:spPr/>
      <dgm:t>
        <a:bodyPr/>
        <a:lstStyle/>
        <a:p>
          <a:endParaRPr lang="pt-BR"/>
        </a:p>
      </dgm:t>
    </dgm:pt>
    <dgm:pt modelId="{6DD34219-F3FB-4966-8B4C-5FD6256A174C}">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pt-BR" dirty="0">
              <a:latin typeface="Times New Roman" panose="02020603050405020304" pitchFamily="18" charset="0"/>
            </a:rPr>
            <a:t>Destruição da camada de ozônio e efeito estufa</a:t>
          </a:r>
          <a:endParaRPr lang="pt-BR" dirty="0"/>
        </a:p>
      </dgm:t>
    </dgm:pt>
    <dgm:pt modelId="{5952CE9A-2BB5-4C28-98EE-820E29BAC3C8}" type="parTrans" cxnId="{7E7B56C4-437C-4F63-9E27-976A73A6BE81}">
      <dgm:prSet/>
      <dgm:spPr/>
      <dgm:t>
        <a:bodyPr/>
        <a:lstStyle/>
        <a:p>
          <a:endParaRPr lang="pt-BR"/>
        </a:p>
      </dgm:t>
    </dgm:pt>
    <dgm:pt modelId="{119B47F8-50DA-4E14-A831-268E6B362EA3}" type="sibTrans" cxnId="{7E7B56C4-437C-4F63-9E27-976A73A6BE81}">
      <dgm:prSet/>
      <dgm:spPr/>
      <dgm:t>
        <a:bodyPr/>
        <a:lstStyle/>
        <a:p>
          <a:endParaRPr lang="pt-BR"/>
        </a:p>
      </dgm:t>
    </dgm:pt>
    <dgm:pt modelId="{C52DB19A-D91A-489E-BB9F-406E790779BA}">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pt-BR" dirty="0">
              <a:latin typeface="Times New Roman" panose="02020603050405020304" pitchFamily="18" charset="0"/>
            </a:rPr>
            <a:t>uso de alguns herbicidas e pesticidas</a:t>
          </a:r>
          <a:endParaRPr lang="pt-BR" dirty="0"/>
        </a:p>
      </dgm:t>
    </dgm:pt>
    <dgm:pt modelId="{433F9F06-E7DA-4C55-9636-21A197BE10A6}" type="parTrans" cxnId="{31B7D9AE-A646-4F33-80EA-1D73AB723D86}">
      <dgm:prSet/>
      <dgm:spPr/>
      <dgm:t>
        <a:bodyPr/>
        <a:lstStyle/>
        <a:p>
          <a:endParaRPr lang="pt-BR"/>
        </a:p>
      </dgm:t>
    </dgm:pt>
    <dgm:pt modelId="{B8A75C90-A7C6-4626-9DAF-91E330E5C5FA}" type="sibTrans" cxnId="{31B7D9AE-A646-4F33-80EA-1D73AB723D86}">
      <dgm:prSet/>
      <dgm:spPr/>
      <dgm:t>
        <a:bodyPr/>
        <a:lstStyle/>
        <a:p>
          <a:endParaRPr lang="pt-BR"/>
        </a:p>
      </dgm:t>
    </dgm:pt>
    <dgm:pt modelId="{F05FA65F-3A56-4314-B79C-5D6E34527C2E}">
      <dgm:prSet phldrT="[Texto]"/>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r>
            <a:rPr lang="pt-BR" dirty="0">
              <a:latin typeface="Times New Roman" panose="02020603050405020304" pitchFamily="18" charset="0"/>
            </a:rPr>
            <a:t>Influências da chuva ácida no meio ambiente</a:t>
          </a:r>
          <a:endParaRPr lang="pt-BR" dirty="0"/>
        </a:p>
      </dgm:t>
    </dgm:pt>
    <dgm:pt modelId="{33E731DB-DF90-4E73-AC1E-79569B76AD69}" type="parTrans" cxnId="{155F71FD-4702-4C10-B18F-24A9B4ED6C25}">
      <dgm:prSet/>
      <dgm:spPr/>
      <dgm:t>
        <a:bodyPr/>
        <a:lstStyle/>
        <a:p>
          <a:endParaRPr lang="pt-BR"/>
        </a:p>
      </dgm:t>
    </dgm:pt>
    <dgm:pt modelId="{79FAE6AA-CDDA-4137-9784-C7E3DA716906}" type="sibTrans" cxnId="{155F71FD-4702-4C10-B18F-24A9B4ED6C25}">
      <dgm:prSet/>
      <dgm:spPr/>
      <dgm:t>
        <a:bodyPr/>
        <a:lstStyle/>
        <a:p>
          <a:endParaRPr lang="pt-BR"/>
        </a:p>
      </dgm:t>
    </dgm:pt>
    <dgm:pt modelId="{FEB40293-3CAA-4AC6-AAC0-6BE08ACF9513}">
      <dgm:prSet phldrT="[Texto]" phldr="1"/>
      <dgm:spPr>
        <a:blipFill dpi="0"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a:stretch>
            <a:fillRect l="7271" r="7271"/>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endParaRPr lang="pt-BR" dirty="0"/>
        </a:p>
      </dgm:t>
    </dgm:pt>
    <dgm:pt modelId="{0604F265-1426-4F12-827B-676448E767D4}" type="sibTrans" cxnId="{E385A494-05B7-4A3B-9506-802DF5C14799}">
      <dgm:prSet/>
      <dgm:spPr/>
      <dgm:t>
        <a:bodyPr/>
        <a:lstStyle/>
        <a:p>
          <a:endParaRPr lang="pt-BR"/>
        </a:p>
      </dgm:t>
    </dgm:pt>
    <dgm:pt modelId="{C8D615CC-297B-4AF2-A634-02374563B935}" type="parTrans" cxnId="{E385A494-05B7-4A3B-9506-802DF5C14799}">
      <dgm:prSet/>
      <dgm:spPr/>
      <dgm:t>
        <a:bodyPr/>
        <a:lstStyle/>
        <a:p>
          <a:endParaRPr lang="pt-BR"/>
        </a:p>
      </dgm:t>
    </dgm:pt>
    <dgm:pt modelId="{65790A8B-490E-450D-A500-DB779C0750EB}" type="pres">
      <dgm:prSet presAssocID="{F2ED7E1C-5990-4A1A-9FD0-405629123AA6}" presName="Name0" presStyleCnt="0">
        <dgm:presLayoutVars>
          <dgm:chMax val="1"/>
          <dgm:dir/>
          <dgm:animLvl val="ctr"/>
          <dgm:resizeHandles val="exact"/>
        </dgm:presLayoutVars>
      </dgm:prSet>
      <dgm:spPr/>
    </dgm:pt>
    <dgm:pt modelId="{18297656-36FC-4275-B6AA-732F37273BE8}" type="pres">
      <dgm:prSet presAssocID="{FEB40293-3CAA-4AC6-AAC0-6BE08ACF9513}" presName="centerShape" presStyleLbl="node0" presStyleIdx="0" presStyleCnt="1" custScaleX="126774" custScaleY="76056"/>
      <dgm:spPr/>
    </dgm:pt>
    <dgm:pt modelId="{57F64627-4684-49C6-838B-25525DCA0886}" type="pres">
      <dgm:prSet presAssocID="{9F8855E5-879D-486D-BFC2-8EACAB875454}" presName="parTrans" presStyleLbl="sibTrans2D1" presStyleIdx="0" presStyleCnt="4"/>
      <dgm:spPr/>
    </dgm:pt>
    <dgm:pt modelId="{DE285677-4000-44B8-A5D3-75A613FC113B}" type="pres">
      <dgm:prSet presAssocID="{9F8855E5-879D-486D-BFC2-8EACAB875454}" presName="connectorText" presStyleLbl="sibTrans2D1" presStyleIdx="0" presStyleCnt="4"/>
      <dgm:spPr/>
    </dgm:pt>
    <dgm:pt modelId="{583AAC57-3636-402C-9FE4-E07C559185B1}" type="pres">
      <dgm:prSet presAssocID="{536FC77D-6BC7-445F-B26E-49480F4AD924}" presName="node" presStyleLbl="node1" presStyleIdx="0" presStyleCnt="4" custScaleX="206379" custScaleY="119172" custRadScaleRad="100798" custRadScaleInc="1004">
        <dgm:presLayoutVars>
          <dgm:bulletEnabled val="1"/>
        </dgm:presLayoutVars>
      </dgm:prSet>
      <dgm:spPr/>
    </dgm:pt>
    <dgm:pt modelId="{CC2BD498-6FF4-46A6-AFB2-7D0B6F381A34}" type="pres">
      <dgm:prSet presAssocID="{5952CE9A-2BB5-4C28-98EE-820E29BAC3C8}" presName="parTrans" presStyleLbl="sibTrans2D1" presStyleIdx="1" presStyleCnt="4"/>
      <dgm:spPr/>
    </dgm:pt>
    <dgm:pt modelId="{6C7711AB-A66E-4F0C-B276-4006CE1E658C}" type="pres">
      <dgm:prSet presAssocID="{5952CE9A-2BB5-4C28-98EE-820E29BAC3C8}" presName="connectorText" presStyleLbl="sibTrans2D1" presStyleIdx="1" presStyleCnt="4"/>
      <dgm:spPr/>
    </dgm:pt>
    <dgm:pt modelId="{32794EC5-4E6A-456D-A950-D442F5231156}" type="pres">
      <dgm:prSet presAssocID="{6DD34219-F3FB-4966-8B4C-5FD6256A174C}" presName="node" presStyleLbl="node1" presStyleIdx="1" presStyleCnt="4" custScaleX="139850" custScaleY="114364" custRadScaleRad="124667" custRadScaleInc="-3049">
        <dgm:presLayoutVars>
          <dgm:bulletEnabled val="1"/>
        </dgm:presLayoutVars>
      </dgm:prSet>
      <dgm:spPr/>
    </dgm:pt>
    <dgm:pt modelId="{59AF389C-EDAE-4155-9312-38ED363E0B1D}" type="pres">
      <dgm:prSet presAssocID="{433F9F06-E7DA-4C55-9636-21A197BE10A6}" presName="parTrans" presStyleLbl="sibTrans2D1" presStyleIdx="2" presStyleCnt="4"/>
      <dgm:spPr/>
    </dgm:pt>
    <dgm:pt modelId="{5A11BA08-351D-4F53-91D7-03FE08E28202}" type="pres">
      <dgm:prSet presAssocID="{433F9F06-E7DA-4C55-9636-21A197BE10A6}" presName="connectorText" presStyleLbl="sibTrans2D1" presStyleIdx="2" presStyleCnt="4"/>
      <dgm:spPr/>
    </dgm:pt>
    <dgm:pt modelId="{F7C346DF-6694-4E57-90F3-C68CE15F8D93}" type="pres">
      <dgm:prSet presAssocID="{C52DB19A-D91A-489E-BB9F-406E790779BA}" presName="node" presStyleLbl="node1" presStyleIdx="2" presStyleCnt="4" custScaleX="138285" custScaleY="102429" custRadScaleRad="92464" custRadScaleInc="2061">
        <dgm:presLayoutVars>
          <dgm:bulletEnabled val="1"/>
        </dgm:presLayoutVars>
      </dgm:prSet>
      <dgm:spPr/>
    </dgm:pt>
    <dgm:pt modelId="{9F9A27BB-5B6D-4AFA-802F-9204F592C7F9}" type="pres">
      <dgm:prSet presAssocID="{33E731DB-DF90-4E73-AC1E-79569B76AD69}" presName="parTrans" presStyleLbl="sibTrans2D1" presStyleIdx="3" presStyleCnt="4"/>
      <dgm:spPr/>
    </dgm:pt>
    <dgm:pt modelId="{D76D3950-2979-4FC0-8B0F-F121B44EC9E0}" type="pres">
      <dgm:prSet presAssocID="{33E731DB-DF90-4E73-AC1E-79569B76AD69}" presName="connectorText" presStyleLbl="sibTrans2D1" presStyleIdx="3" presStyleCnt="4"/>
      <dgm:spPr/>
    </dgm:pt>
    <dgm:pt modelId="{35AF0077-D1A8-47B2-B627-CF3978A4EA26}" type="pres">
      <dgm:prSet presAssocID="{F05FA65F-3A56-4314-B79C-5D6E34527C2E}" presName="node" presStyleLbl="node1" presStyleIdx="3" presStyleCnt="4" custScaleX="166330" custScaleY="119493" custRadScaleRad="129387" custRadScaleInc="2938">
        <dgm:presLayoutVars>
          <dgm:bulletEnabled val="1"/>
        </dgm:presLayoutVars>
      </dgm:prSet>
      <dgm:spPr/>
    </dgm:pt>
  </dgm:ptLst>
  <dgm:cxnLst>
    <dgm:cxn modelId="{966E8204-B6E9-41FA-B7EA-B87AF6B5C884}" type="presOf" srcId="{9F8855E5-879D-486D-BFC2-8EACAB875454}" destId="{DE285677-4000-44B8-A5D3-75A613FC113B}" srcOrd="1" destOrd="0" presId="urn:microsoft.com/office/officeart/2005/8/layout/radial5"/>
    <dgm:cxn modelId="{514D730F-3081-4168-BA49-318E4387112E}" srcId="{FEB40293-3CAA-4AC6-AAC0-6BE08ACF9513}" destId="{536FC77D-6BC7-445F-B26E-49480F4AD924}" srcOrd="0" destOrd="0" parTransId="{9F8855E5-879D-486D-BFC2-8EACAB875454}" sibTransId="{8DD2CAEF-B1B7-4738-847B-9E5224605032}"/>
    <dgm:cxn modelId="{1391F61E-8056-4823-A6E0-54921101FB05}" type="presOf" srcId="{6DD34219-F3FB-4966-8B4C-5FD6256A174C}" destId="{32794EC5-4E6A-456D-A950-D442F5231156}" srcOrd="0" destOrd="0" presId="urn:microsoft.com/office/officeart/2005/8/layout/radial5"/>
    <dgm:cxn modelId="{814C6236-C6CD-4405-9D7E-C6BAFA900E94}" type="presOf" srcId="{433F9F06-E7DA-4C55-9636-21A197BE10A6}" destId="{59AF389C-EDAE-4155-9312-38ED363E0B1D}" srcOrd="0" destOrd="0" presId="urn:microsoft.com/office/officeart/2005/8/layout/radial5"/>
    <dgm:cxn modelId="{6776FD40-8578-4411-8E54-51230DDAC353}" type="presOf" srcId="{33E731DB-DF90-4E73-AC1E-79569B76AD69}" destId="{9F9A27BB-5B6D-4AFA-802F-9204F592C7F9}" srcOrd="0" destOrd="0" presId="urn:microsoft.com/office/officeart/2005/8/layout/radial5"/>
    <dgm:cxn modelId="{33A29753-D870-4C07-B47E-9443D24358E9}" type="presOf" srcId="{5952CE9A-2BB5-4C28-98EE-820E29BAC3C8}" destId="{CC2BD498-6FF4-46A6-AFB2-7D0B6F381A34}" srcOrd="0" destOrd="0" presId="urn:microsoft.com/office/officeart/2005/8/layout/radial5"/>
    <dgm:cxn modelId="{783FFB80-A25C-45CD-8C6B-A9041B7913D9}" type="presOf" srcId="{433F9F06-E7DA-4C55-9636-21A197BE10A6}" destId="{5A11BA08-351D-4F53-91D7-03FE08E28202}" srcOrd="1" destOrd="0" presId="urn:microsoft.com/office/officeart/2005/8/layout/radial5"/>
    <dgm:cxn modelId="{FC07D885-67C1-4E44-AEEE-1D6345997CBE}" type="presOf" srcId="{C52DB19A-D91A-489E-BB9F-406E790779BA}" destId="{F7C346DF-6694-4E57-90F3-C68CE15F8D93}" srcOrd="0" destOrd="0" presId="urn:microsoft.com/office/officeart/2005/8/layout/radial5"/>
    <dgm:cxn modelId="{E385A494-05B7-4A3B-9506-802DF5C14799}" srcId="{F2ED7E1C-5990-4A1A-9FD0-405629123AA6}" destId="{FEB40293-3CAA-4AC6-AAC0-6BE08ACF9513}" srcOrd="0" destOrd="0" parTransId="{C8D615CC-297B-4AF2-A634-02374563B935}" sibTransId="{0604F265-1426-4F12-827B-676448E767D4}"/>
    <dgm:cxn modelId="{A273D799-BFDC-4995-9728-9B02FAC010F3}" type="presOf" srcId="{9F8855E5-879D-486D-BFC2-8EACAB875454}" destId="{57F64627-4684-49C6-838B-25525DCA0886}" srcOrd="0" destOrd="0" presId="urn:microsoft.com/office/officeart/2005/8/layout/radial5"/>
    <dgm:cxn modelId="{D1E011A0-0F0D-4312-A976-6912BE280B1B}" type="presOf" srcId="{F05FA65F-3A56-4314-B79C-5D6E34527C2E}" destId="{35AF0077-D1A8-47B2-B627-CF3978A4EA26}" srcOrd="0" destOrd="0" presId="urn:microsoft.com/office/officeart/2005/8/layout/radial5"/>
    <dgm:cxn modelId="{31B7D9AE-A646-4F33-80EA-1D73AB723D86}" srcId="{FEB40293-3CAA-4AC6-AAC0-6BE08ACF9513}" destId="{C52DB19A-D91A-489E-BB9F-406E790779BA}" srcOrd="2" destOrd="0" parTransId="{433F9F06-E7DA-4C55-9636-21A197BE10A6}" sibTransId="{B8A75C90-A7C6-4626-9DAF-91E330E5C5FA}"/>
    <dgm:cxn modelId="{9E5D31B4-271C-442F-92E3-07AFB7977B86}" type="presOf" srcId="{536FC77D-6BC7-445F-B26E-49480F4AD924}" destId="{583AAC57-3636-402C-9FE4-E07C559185B1}" srcOrd="0" destOrd="0" presId="urn:microsoft.com/office/officeart/2005/8/layout/radial5"/>
    <dgm:cxn modelId="{7E7B56C4-437C-4F63-9E27-976A73A6BE81}" srcId="{FEB40293-3CAA-4AC6-AAC0-6BE08ACF9513}" destId="{6DD34219-F3FB-4966-8B4C-5FD6256A174C}" srcOrd="1" destOrd="0" parTransId="{5952CE9A-2BB5-4C28-98EE-820E29BAC3C8}" sibTransId="{119B47F8-50DA-4E14-A831-268E6B362EA3}"/>
    <dgm:cxn modelId="{1B0887C5-C686-4E95-B155-0BB16BBA03A1}" type="presOf" srcId="{F2ED7E1C-5990-4A1A-9FD0-405629123AA6}" destId="{65790A8B-490E-450D-A500-DB779C0750EB}" srcOrd="0" destOrd="0" presId="urn:microsoft.com/office/officeart/2005/8/layout/radial5"/>
    <dgm:cxn modelId="{ABDD46C9-5304-4AF5-BB3E-4B2EA217F6A4}" type="presOf" srcId="{5952CE9A-2BB5-4C28-98EE-820E29BAC3C8}" destId="{6C7711AB-A66E-4F0C-B276-4006CE1E658C}" srcOrd="1" destOrd="0" presId="urn:microsoft.com/office/officeart/2005/8/layout/radial5"/>
    <dgm:cxn modelId="{CC98C2CD-128E-44D9-BF41-F1FE1DD53108}" type="presOf" srcId="{33E731DB-DF90-4E73-AC1E-79569B76AD69}" destId="{D76D3950-2979-4FC0-8B0F-F121B44EC9E0}" srcOrd="1" destOrd="0" presId="urn:microsoft.com/office/officeart/2005/8/layout/radial5"/>
    <dgm:cxn modelId="{6F45ABF7-122E-4B93-AE5B-3A94876CFDB3}" type="presOf" srcId="{FEB40293-3CAA-4AC6-AAC0-6BE08ACF9513}" destId="{18297656-36FC-4275-B6AA-732F37273BE8}" srcOrd="0" destOrd="0" presId="urn:microsoft.com/office/officeart/2005/8/layout/radial5"/>
    <dgm:cxn modelId="{155F71FD-4702-4C10-B18F-24A9B4ED6C25}" srcId="{FEB40293-3CAA-4AC6-AAC0-6BE08ACF9513}" destId="{F05FA65F-3A56-4314-B79C-5D6E34527C2E}" srcOrd="3" destOrd="0" parTransId="{33E731DB-DF90-4E73-AC1E-79569B76AD69}" sibTransId="{79FAE6AA-CDDA-4137-9784-C7E3DA716906}"/>
    <dgm:cxn modelId="{AF87C4DD-64A8-4B4B-A956-5FF532634680}" type="presParOf" srcId="{65790A8B-490E-450D-A500-DB779C0750EB}" destId="{18297656-36FC-4275-B6AA-732F37273BE8}" srcOrd="0" destOrd="0" presId="urn:microsoft.com/office/officeart/2005/8/layout/radial5"/>
    <dgm:cxn modelId="{326F222E-6901-41E7-BC81-1EEA88C16577}" type="presParOf" srcId="{65790A8B-490E-450D-A500-DB779C0750EB}" destId="{57F64627-4684-49C6-838B-25525DCA0886}" srcOrd="1" destOrd="0" presId="urn:microsoft.com/office/officeart/2005/8/layout/radial5"/>
    <dgm:cxn modelId="{2DEF1585-6BBF-4545-937E-3B4A2A7E298B}" type="presParOf" srcId="{57F64627-4684-49C6-838B-25525DCA0886}" destId="{DE285677-4000-44B8-A5D3-75A613FC113B}" srcOrd="0" destOrd="0" presId="urn:microsoft.com/office/officeart/2005/8/layout/radial5"/>
    <dgm:cxn modelId="{31097F71-AFCC-4D20-8832-758C4B2B8E29}" type="presParOf" srcId="{65790A8B-490E-450D-A500-DB779C0750EB}" destId="{583AAC57-3636-402C-9FE4-E07C559185B1}" srcOrd="2" destOrd="0" presId="urn:microsoft.com/office/officeart/2005/8/layout/radial5"/>
    <dgm:cxn modelId="{8A859BEF-D424-4020-AB2F-222CBF4D9888}" type="presParOf" srcId="{65790A8B-490E-450D-A500-DB779C0750EB}" destId="{CC2BD498-6FF4-46A6-AFB2-7D0B6F381A34}" srcOrd="3" destOrd="0" presId="urn:microsoft.com/office/officeart/2005/8/layout/radial5"/>
    <dgm:cxn modelId="{523D26DA-307A-4891-82D1-32EA0D1BE328}" type="presParOf" srcId="{CC2BD498-6FF4-46A6-AFB2-7D0B6F381A34}" destId="{6C7711AB-A66E-4F0C-B276-4006CE1E658C}" srcOrd="0" destOrd="0" presId="urn:microsoft.com/office/officeart/2005/8/layout/radial5"/>
    <dgm:cxn modelId="{3BE1C406-2B5A-4F1E-9ADA-A9EC7D5A801C}" type="presParOf" srcId="{65790A8B-490E-450D-A500-DB779C0750EB}" destId="{32794EC5-4E6A-456D-A950-D442F5231156}" srcOrd="4" destOrd="0" presId="urn:microsoft.com/office/officeart/2005/8/layout/radial5"/>
    <dgm:cxn modelId="{34C65A1D-9B25-4C40-99BF-FAA69F87BFA3}" type="presParOf" srcId="{65790A8B-490E-450D-A500-DB779C0750EB}" destId="{59AF389C-EDAE-4155-9312-38ED363E0B1D}" srcOrd="5" destOrd="0" presId="urn:microsoft.com/office/officeart/2005/8/layout/radial5"/>
    <dgm:cxn modelId="{53C92B51-7B93-499B-9FEA-8A48F3CB05CA}" type="presParOf" srcId="{59AF389C-EDAE-4155-9312-38ED363E0B1D}" destId="{5A11BA08-351D-4F53-91D7-03FE08E28202}" srcOrd="0" destOrd="0" presId="urn:microsoft.com/office/officeart/2005/8/layout/radial5"/>
    <dgm:cxn modelId="{80213169-061F-4CAC-9614-28C99EE2D8D7}" type="presParOf" srcId="{65790A8B-490E-450D-A500-DB779C0750EB}" destId="{F7C346DF-6694-4E57-90F3-C68CE15F8D93}" srcOrd="6" destOrd="0" presId="urn:microsoft.com/office/officeart/2005/8/layout/radial5"/>
    <dgm:cxn modelId="{1C715E81-CE50-422A-8BF9-345D6F08765C}" type="presParOf" srcId="{65790A8B-490E-450D-A500-DB779C0750EB}" destId="{9F9A27BB-5B6D-4AFA-802F-9204F592C7F9}" srcOrd="7" destOrd="0" presId="urn:microsoft.com/office/officeart/2005/8/layout/radial5"/>
    <dgm:cxn modelId="{919364D1-3EF0-4E76-817C-3A1FD3FB7198}" type="presParOf" srcId="{9F9A27BB-5B6D-4AFA-802F-9204F592C7F9}" destId="{D76D3950-2979-4FC0-8B0F-F121B44EC9E0}" srcOrd="0" destOrd="0" presId="urn:microsoft.com/office/officeart/2005/8/layout/radial5"/>
    <dgm:cxn modelId="{BC2812DA-F9D0-4CD6-9BD5-D2825BE13E57}" type="presParOf" srcId="{65790A8B-490E-450D-A500-DB779C0750EB}" destId="{35AF0077-D1A8-47B2-B627-CF3978A4EA26}" srcOrd="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297656-36FC-4275-B6AA-732F37273BE8}">
      <dsp:nvSpPr>
        <dsp:cNvPr id="0" name=""/>
        <dsp:cNvSpPr/>
      </dsp:nvSpPr>
      <dsp:spPr>
        <a:xfrm>
          <a:off x="5316957" y="2890681"/>
          <a:ext cx="1811431" cy="1086738"/>
        </a:xfrm>
        <a:prstGeom prst="ellipse">
          <a:avLst/>
        </a:prstGeom>
        <a:blipFill dpi="0" rotWithShape="0">
          <a:blip xmlns:r="http://schemas.openxmlformats.org/officeDocument/2006/relationships" r:embed="rId1">
            <a:extLst>
              <a:ext uri="{BEBA8EAE-BF5A-486C-A8C5-ECC9F3942E4B}">
                <a14:imgProps xmlns:a14="http://schemas.microsoft.com/office/drawing/2010/main">
                  <a14:imgLayer r:embed="rId2">
                    <a14:imgEffect>
                      <a14:sharpenSoften amount="-50000"/>
                    </a14:imgEffect>
                  </a14:imgLayer>
                </a14:imgProps>
              </a:ext>
              <a:ext uri="{28A0092B-C50C-407E-A947-70E740481C1C}">
                <a14:useLocalDpi xmlns:a14="http://schemas.microsoft.com/office/drawing/2010/main" val="0"/>
              </a:ext>
            </a:extLst>
          </a:blip>
          <a:srcRect/>
          <a:stretch>
            <a:fillRect l="7271" r="7271"/>
          </a:stretch>
        </a:blip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a:lnSpc>
              <a:spcPct val="90000"/>
            </a:lnSpc>
            <a:spcBef>
              <a:spcPct val="0"/>
            </a:spcBef>
            <a:spcAft>
              <a:spcPct val="35000"/>
            </a:spcAft>
            <a:buNone/>
          </a:pPr>
          <a:endParaRPr lang="pt-BR" sz="3300" kern="1200" dirty="0"/>
        </a:p>
      </dsp:txBody>
      <dsp:txXfrm>
        <a:off x="5582235" y="3049830"/>
        <a:ext cx="1280875" cy="768440"/>
      </dsp:txXfrm>
    </dsp:sp>
    <dsp:sp modelId="{57F64627-4684-49C6-838B-25525DCA0886}">
      <dsp:nvSpPr>
        <dsp:cNvPr id="0" name=""/>
        <dsp:cNvSpPr/>
      </dsp:nvSpPr>
      <dsp:spPr>
        <a:xfrm rot="16227323">
          <a:off x="5997210" y="2163906"/>
          <a:ext cx="466346" cy="600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kern="1200"/>
        </a:p>
      </dsp:txBody>
      <dsp:txXfrm>
        <a:off x="6066606" y="2353874"/>
        <a:ext cx="326442" cy="360052"/>
      </dsp:txXfrm>
    </dsp:sp>
    <dsp:sp modelId="{583AAC57-3636-402C-9FE4-E07C559185B1}">
      <dsp:nvSpPr>
        <dsp:cNvPr id="0" name=""/>
        <dsp:cNvSpPr/>
      </dsp:nvSpPr>
      <dsp:spPr>
        <a:xfrm>
          <a:off x="4421083" y="-92518"/>
          <a:ext cx="3642521" cy="2103346"/>
        </a:xfrm>
        <a:prstGeom prst="ellipse">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Times New Roman" panose="02020603050405020304" pitchFamily="18" charset="0"/>
            </a:rPr>
            <a:t>Os riscos da utilização dos produtos químicos presentes nos materiais de uso doméstico e de consumo.</a:t>
          </a:r>
          <a:endParaRPr lang="pt-BR" sz="2000" kern="1200" dirty="0"/>
        </a:p>
      </dsp:txBody>
      <dsp:txXfrm>
        <a:off x="4954518" y="215510"/>
        <a:ext cx="2575651" cy="1487290"/>
      </dsp:txXfrm>
    </dsp:sp>
    <dsp:sp modelId="{CC2BD498-6FF4-46A6-AFB2-7D0B6F381A34}">
      <dsp:nvSpPr>
        <dsp:cNvPr id="0" name=""/>
        <dsp:cNvSpPr/>
      </dsp:nvSpPr>
      <dsp:spPr>
        <a:xfrm rot="21517677">
          <a:off x="7335688" y="3101343"/>
          <a:ext cx="501457" cy="600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kern="1200"/>
        </a:p>
      </dsp:txBody>
      <dsp:txXfrm>
        <a:off x="7335710" y="3223162"/>
        <a:ext cx="351020" cy="360052"/>
      </dsp:txXfrm>
    </dsp:sp>
    <dsp:sp modelId="{32794EC5-4E6A-456D-A950-D442F5231156}">
      <dsp:nvSpPr>
        <dsp:cNvPr id="0" name=""/>
        <dsp:cNvSpPr/>
      </dsp:nvSpPr>
      <dsp:spPr>
        <a:xfrm>
          <a:off x="8073014" y="2350929"/>
          <a:ext cx="2468306" cy="2018486"/>
        </a:xfrm>
        <a:prstGeom prst="ellipse">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Times New Roman" panose="02020603050405020304" pitchFamily="18" charset="0"/>
            </a:rPr>
            <a:t>Destruição da camada de ozônio e efeito estufa</a:t>
          </a:r>
          <a:endParaRPr lang="pt-BR" sz="2000" kern="1200" dirty="0"/>
        </a:p>
      </dsp:txBody>
      <dsp:txXfrm>
        <a:off x="8434489" y="2646529"/>
        <a:ext cx="1745356" cy="1427286"/>
      </dsp:txXfrm>
    </dsp:sp>
    <dsp:sp modelId="{59AF389C-EDAE-4155-9312-38ED363E0B1D}">
      <dsp:nvSpPr>
        <dsp:cNvPr id="0" name=""/>
        <dsp:cNvSpPr/>
      </dsp:nvSpPr>
      <dsp:spPr>
        <a:xfrm rot="5455647">
          <a:off x="5984409" y="4085182"/>
          <a:ext cx="445730" cy="600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kern="1200"/>
        </a:p>
      </dsp:txBody>
      <dsp:txXfrm rot="10800000">
        <a:off x="6052351" y="4138349"/>
        <a:ext cx="312011" cy="360052"/>
      </dsp:txXfrm>
    </dsp:sp>
    <dsp:sp modelId="{F7C346DF-6694-4E57-90F3-C68CE15F8D93}">
      <dsp:nvSpPr>
        <dsp:cNvPr id="0" name=""/>
        <dsp:cNvSpPr/>
      </dsp:nvSpPr>
      <dsp:spPr>
        <a:xfrm>
          <a:off x="4965289" y="4818220"/>
          <a:ext cx="2440684" cy="1807838"/>
        </a:xfrm>
        <a:prstGeom prst="ellipse">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Times New Roman" panose="02020603050405020304" pitchFamily="18" charset="0"/>
            </a:rPr>
            <a:t>uso de alguns herbicidas e pesticidas</a:t>
          </a:r>
          <a:endParaRPr lang="pt-BR" sz="2000" kern="1200" dirty="0"/>
        </a:p>
      </dsp:txBody>
      <dsp:txXfrm>
        <a:off x="5322719" y="5082972"/>
        <a:ext cx="1725824" cy="1278334"/>
      </dsp:txXfrm>
    </dsp:sp>
    <dsp:sp modelId="{9F9A27BB-5B6D-4AFA-802F-9204F592C7F9}">
      <dsp:nvSpPr>
        <dsp:cNvPr id="0" name=""/>
        <dsp:cNvSpPr/>
      </dsp:nvSpPr>
      <dsp:spPr>
        <a:xfrm rot="10879326">
          <a:off x="4695655" y="3103837"/>
          <a:ext cx="439602" cy="60008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pt-BR" sz="2000" kern="1200"/>
        </a:p>
      </dsp:txBody>
      <dsp:txXfrm rot="10800000">
        <a:off x="4827518" y="3225376"/>
        <a:ext cx="307721" cy="360052"/>
      </dsp:txXfrm>
    </dsp:sp>
    <dsp:sp modelId="{35AF0077-D1A8-47B2-B627-CF3978A4EA26}">
      <dsp:nvSpPr>
        <dsp:cNvPr id="0" name=""/>
        <dsp:cNvSpPr/>
      </dsp:nvSpPr>
      <dsp:spPr>
        <a:xfrm>
          <a:off x="1553496" y="2305660"/>
          <a:ext cx="2935669" cy="2109012"/>
        </a:xfrm>
        <a:prstGeom prst="ellipse">
          <a:avLst/>
        </a:prstGeom>
        <a:solidFill>
          <a:schemeClr val="accent1">
            <a:hueOff val="0"/>
            <a:satOff val="0"/>
            <a:lumOff val="0"/>
            <a:alphaOff val="0"/>
          </a:schemeClr>
        </a:solidFill>
        <a:ln w="12700" cap="flat" cmpd="sng" algn="ctr">
          <a:noFill/>
          <a:prstDash val="solid"/>
          <a:miter lim="800000"/>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pt-BR" sz="2000" kern="1200" dirty="0">
              <a:latin typeface="Times New Roman" panose="02020603050405020304" pitchFamily="18" charset="0"/>
            </a:rPr>
            <a:t>Influências da chuva ácida no meio ambiente</a:t>
          </a:r>
          <a:endParaRPr lang="pt-BR" sz="2000" kern="1200" dirty="0"/>
        </a:p>
      </dsp:txBody>
      <dsp:txXfrm>
        <a:off x="1983415" y="2614518"/>
        <a:ext cx="2075831" cy="1491296"/>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a:extLst>
              <a:ext uri="{FF2B5EF4-FFF2-40B4-BE49-F238E27FC236}">
                <a16:creationId xmlns:a16="http://schemas.microsoft.com/office/drawing/2014/main" id="{F88DF68E-A2D3-4250-9CA1-F1C92EF689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a:extLst>
              <a:ext uri="{FF2B5EF4-FFF2-40B4-BE49-F238E27FC236}">
                <a16:creationId xmlns:a16="http://schemas.microsoft.com/office/drawing/2014/main" id="{6EA326DE-7560-4C54-8482-19EA4D6E1E27}"/>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299774-7757-4E6D-93CF-FE0BB79E2A47}" type="datetimeFigureOut">
              <a:rPr lang="pt-BR" smtClean="0"/>
              <a:t>28/05/2023</a:t>
            </a:fld>
            <a:endParaRPr lang="pt-BR"/>
          </a:p>
        </p:txBody>
      </p:sp>
      <p:sp>
        <p:nvSpPr>
          <p:cNvPr id="4" name="Espaço Reservado para Imagem de Slide 3">
            <a:extLst>
              <a:ext uri="{FF2B5EF4-FFF2-40B4-BE49-F238E27FC236}">
                <a16:creationId xmlns:a16="http://schemas.microsoft.com/office/drawing/2014/main" id="{8AEA29A1-993E-4B39-9AF0-570DD9E56EFB}"/>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a:extLst>
              <a:ext uri="{FF2B5EF4-FFF2-40B4-BE49-F238E27FC236}">
                <a16:creationId xmlns:a16="http://schemas.microsoft.com/office/drawing/2014/main" id="{5FDFEF33-F24E-45CF-AB6D-3CB029EFD724}"/>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a:extLst>
              <a:ext uri="{FF2B5EF4-FFF2-40B4-BE49-F238E27FC236}">
                <a16:creationId xmlns:a16="http://schemas.microsoft.com/office/drawing/2014/main" id="{59FB773C-A1A9-4684-A732-553C54ACE58A}"/>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a:extLst>
              <a:ext uri="{FF2B5EF4-FFF2-40B4-BE49-F238E27FC236}">
                <a16:creationId xmlns:a16="http://schemas.microsoft.com/office/drawing/2014/main" id="{1AFCAF84-E2BC-47C8-A4DA-B07CA0F0970C}"/>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DD1858-3120-49B1-BE64-47A820ABD6AA}" type="slidenum">
              <a:rPr lang="pt-BR" smtClean="0"/>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3F0C91-E053-48F6-9311-B4AC8A688572}"/>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248CEE5A-BBA8-4EC5-8948-0471868D3D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71BEC253-6769-465B-A36E-8F31EB66B986}"/>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5" name="Espaço Reservado para Rodapé 4">
            <a:extLst>
              <a:ext uri="{FF2B5EF4-FFF2-40B4-BE49-F238E27FC236}">
                <a16:creationId xmlns:a16="http://schemas.microsoft.com/office/drawing/2014/main" id="{66830EBE-617B-400C-B16F-E68B28DE874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0D6442-E8DD-4805-89A6-560938B444B6}"/>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54296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C07387-E3EC-4ABA-8CCD-D8BFD9CD33E2}"/>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C96DC5DA-D73F-4698-B2B7-64FB2E257875}"/>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4230C4D8-9F84-4CAA-9185-2C06A0F3FB43}"/>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5" name="Espaço Reservado para Rodapé 4">
            <a:extLst>
              <a:ext uri="{FF2B5EF4-FFF2-40B4-BE49-F238E27FC236}">
                <a16:creationId xmlns:a16="http://schemas.microsoft.com/office/drawing/2014/main" id="{1FC2EDBD-7EAC-4F49-B183-4E2881E8EE6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7D3B1A07-09EE-4DBA-BD13-63854A38D3CE}"/>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71859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BF4CF9A-7E95-47C1-87D3-4013B005BCD8}"/>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08C465D-8D00-4A2D-A9EA-1938487762D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E66251B-2B93-44E9-A8AE-37B9D41BE350}"/>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5" name="Espaço Reservado para Rodapé 4">
            <a:extLst>
              <a:ext uri="{FF2B5EF4-FFF2-40B4-BE49-F238E27FC236}">
                <a16:creationId xmlns:a16="http://schemas.microsoft.com/office/drawing/2014/main" id="{E8CF5E10-680A-413A-90DC-E91C2495A8C8}"/>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E8A2732-AAFE-40B5-861A-20640751BEB9}"/>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40743212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C21F90-C44F-4397-A5A0-754477E3607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72BE508-B44B-446E-965F-390815355895}"/>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8AF7578B-0E35-4834-8F2F-DD7E045B3092}"/>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5" name="Espaço Reservado para Rodapé 4">
            <a:extLst>
              <a:ext uri="{FF2B5EF4-FFF2-40B4-BE49-F238E27FC236}">
                <a16:creationId xmlns:a16="http://schemas.microsoft.com/office/drawing/2014/main" id="{8F47C291-65E2-4EE2-BB6A-34A984FE130C}"/>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5C8C7DA-E564-4656-9A76-25050EA85895}"/>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3424063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1AF7F5-9A5E-41D1-BACC-688884F2AE05}"/>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9AC57937-390F-4579-9CAC-D160937C7E5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5C2C8E44-5CBF-4AE4-BA16-BD90C712A33D}"/>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5" name="Espaço Reservado para Rodapé 4">
            <a:extLst>
              <a:ext uri="{FF2B5EF4-FFF2-40B4-BE49-F238E27FC236}">
                <a16:creationId xmlns:a16="http://schemas.microsoft.com/office/drawing/2014/main" id="{E9B3EF95-6C95-4D69-BB48-E61011C46147}"/>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C32B173-2B29-4DD4-97BD-68BEA2C35A01}"/>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137187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6B6EED-B435-47C6-A354-15E6BC009BD5}"/>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841B7A06-03F4-4CA5-B4BD-EAB189FC96CF}"/>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D391E4CF-DF01-417F-A516-4E33E55F9B07}"/>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B0C0E23B-9B0B-440E-82AC-B492F99220F9}"/>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6" name="Espaço Reservado para Rodapé 5">
            <a:extLst>
              <a:ext uri="{FF2B5EF4-FFF2-40B4-BE49-F238E27FC236}">
                <a16:creationId xmlns:a16="http://schemas.microsoft.com/office/drawing/2014/main" id="{C3101DC8-9DFF-4D9C-B98D-727A251221B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F5EE286-341A-4EB8-90D5-66361F5C157C}"/>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274236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BF9C74-E452-4B6A-B129-4075865D547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CE3FE259-196A-43D6-8C47-C0A79B9D1D7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E7C782C7-C537-4C67-BF71-A18EDA2DC423}"/>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9C0284D3-AB8A-4527-8F4F-4294839A12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450A9964-3453-427E-89ED-2924532AF59E}"/>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BFB123F9-BA45-43C3-BFA1-CB4591CF65FE}"/>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8" name="Espaço Reservado para Rodapé 7">
            <a:extLst>
              <a:ext uri="{FF2B5EF4-FFF2-40B4-BE49-F238E27FC236}">
                <a16:creationId xmlns:a16="http://schemas.microsoft.com/office/drawing/2014/main" id="{DB1B110C-C44F-4FA1-ADE5-3613591E4BE4}"/>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ED7FE84A-8D23-4156-9793-FF54F886AB54}"/>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1232334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3293B90-2C26-4869-87E4-442772BD74A6}"/>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3F46F5AE-3E7D-474B-BE42-6471B35B9449}"/>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4" name="Espaço Reservado para Rodapé 3">
            <a:extLst>
              <a:ext uri="{FF2B5EF4-FFF2-40B4-BE49-F238E27FC236}">
                <a16:creationId xmlns:a16="http://schemas.microsoft.com/office/drawing/2014/main" id="{A6EC3445-005A-4C99-B3B9-72A80828EA3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107CC62A-30FD-4012-92EC-A564A9877548}"/>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2720298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A7333992-FC64-40BD-8690-860C601B869C}"/>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3" name="Espaço Reservado para Rodapé 2">
            <a:extLst>
              <a:ext uri="{FF2B5EF4-FFF2-40B4-BE49-F238E27FC236}">
                <a16:creationId xmlns:a16="http://schemas.microsoft.com/office/drawing/2014/main" id="{A7F0CCD3-A824-4766-93A7-F930A9329EDD}"/>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7311F003-EB41-42F3-875A-3F775480E7BD}"/>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3007191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4F61A8-9EC4-446B-B02F-27726B74C03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A166494-8BE4-4BBB-9FDB-2A61F3110D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139DE93F-9001-4224-9735-71E0BBA697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E725F616-5CF3-44F7-97B3-EDA4324227E1}"/>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6" name="Espaço Reservado para Rodapé 5">
            <a:extLst>
              <a:ext uri="{FF2B5EF4-FFF2-40B4-BE49-F238E27FC236}">
                <a16:creationId xmlns:a16="http://schemas.microsoft.com/office/drawing/2014/main" id="{37B29895-4C3C-4015-9F5E-B1D50A8ACE48}"/>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B9A24E5E-6117-48ED-9DEC-1DD49AA87E08}"/>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3684653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468830-12FC-4769-B950-32B648ACC061}"/>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ECADAFB-37BA-4D85-80CA-E7D78D6E69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514AC467-5434-4470-A871-252C4F34B3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5507908-D1AF-4CB4-8EB6-3076CDD1DF3F}"/>
              </a:ext>
            </a:extLst>
          </p:cNvPr>
          <p:cNvSpPr>
            <a:spLocks noGrp="1"/>
          </p:cNvSpPr>
          <p:nvPr>
            <p:ph type="dt" sz="half" idx="10"/>
          </p:nvPr>
        </p:nvSpPr>
        <p:spPr/>
        <p:txBody>
          <a:bodyPr/>
          <a:lstStyle/>
          <a:p>
            <a:fld id="{C71C8AA1-EEEB-4311-B146-E642FA03B302}" type="datetimeFigureOut">
              <a:rPr lang="pt-BR" smtClean="0"/>
              <a:t>28/05/2023</a:t>
            </a:fld>
            <a:endParaRPr lang="pt-BR"/>
          </a:p>
        </p:txBody>
      </p:sp>
      <p:sp>
        <p:nvSpPr>
          <p:cNvPr id="6" name="Espaço Reservado para Rodapé 5">
            <a:extLst>
              <a:ext uri="{FF2B5EF4-FFF2-40B4-BE49-F238E27FC236}">
                <a16:creationId xmlns:a16="http://schemas.microsoft.com/office/drawing/2014/main" id="{71C99BF7-A6A2-4C7A-9A54-DBA1442E8B1D}"/>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F34A1374-3993-48CE-95FC-D29445AA189E}"/>
              </a:ext>
            </a:extLst>
          </p:cNvPr>
          <p:cNvSpPr>
            <a:spLocks noGrp="1"/>
          </p:cNvSpPr>
          <p:nvPr>
            <p:ph type="sldNum" sz="quarter" idx="12"/>
          </p:nvPr>
        </p:nvSpPr>
        <p:spPr/>
        <p:txBody>
          <a:bodyPr/>
          <a:lstStyle/>
          <a:p>
            <a:fld id="{F19086BE-72C5-4494-BD8C-A3A2B47D3A00}" type="slidenum">
              <a:rPr lang="pt-BR" smtClean="0"/>
              <a:t>‹nº›</a:t>
            </a:fld>
            <a:endParaRPr lang="pt-BR"/>
          </a:p>
        </p:txBody>
      </p:sp>
    </p:spTree>
    <p:extLst>
      <p:ext uri="{BB962C8B-B14F-4D97-AF65-F5344CB8AC3E}">
        <p14:creationId xmlns:p14="http://schemas.microsoft.com/office/powerpoint/2010/main" val="4199109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8B0D2FE5-1E1A-4E8F-87FD-9279A926447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62E2C960-1E31-4E7E-AC21-D3475B8DC6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36EB3B3-169B-420B-84E7-8BD36839E0C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1C8AA1-EEEB-4311-B146-E642FA03B302}" type="datetimeFigureOut">
              <a:rPr lang="pt-BR" smtClean="0"/>
              <a:t>28/05/2023</a:t>
            </a:fld>
            <a:endParaRPr lang="pt-BR"/>
          </a:p>
        </p:txBody>
      </p:sp>
      <p:sp>
        <p:nvSpPr>
          <p:cNvPr id="5" name="Espaço Reservado para Rodapé 4">
            <a:extLst>
              <a:ext uri="{FF2B5EF4-FFF2-40B4-BE49-F238E27FC236}">
                <a16:creationId xmlns:a16="http://schemas.microsoft.com/office/drawing/2014/main" id="{672CB39F-0AD8-4117-B92E-866F5E4C4E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AAE0DF54-C1A7-4039-8E30-72F140F1F3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9086BE-72C5-4494-BD8C-A3A2B47D3A00}" type="slidenum">
              <a:rPr lang="pt-BR" smtClean="0"/>
              <a:t>‹nº›</a:t>
            </a:fld>
            <a:endParaRPr lang="pt-BR"/>
          </a:p>
        </p:txBody>
      </p:sp>
    </p:spTree>
    <p:extLst>
      <p:ext uri="{BB962C8B-B14F-4D97-AF65-F5344CB8AC3E}">
        <p14:creationId xmlns:p14="http://schemas.microsoft.com/office/powerpoint/2010/main" val="1405460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pixabay.com/pt/verde-quadro-negro-giz-borracha-307835/" TargetMode="External"/><Relationship Id="rId7" Type="http://schemas.microsoft.com/office/2007/relationships/hdphoto" Target="../media/hdphoto4.wdp"/><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gif"/><Relationship Id="rId4" Type="http://schemas.openxmlformats.org/officeDocument/2006/relationships/image" Target="../media/image29.gif"/></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hyperlink" Target="http://www.ritosocultos.com.br/desconhecido/2013/incriveis-imagens-antigos-laboratorios/" TargetMode="External"/><Relationship Id="rId7" Type="http://schemas.openxmlformats.org/officeDocument/2006/relationships/image" Target="../media/image39.png"/><Relationship Id="rId2" Type="http://schemas.openxmlformats.org/officeDocument/2006/relationships/image" Target="../media/image36.jp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www.maxpixel.net/Researcher-Lab-Chemist-Experiment-Chemistry-3533039" TargetMode="External"/><Relationship Id="rId7" Type="http://schemas.microsoft.com/office/2007/relationships/hdphoto" Target="../media/hdphoto9.wdp"/><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48.png"/><Relationship Id="rId11" Type="http://schemas.microsoft.com/office/2007/relationships/hdphoto" Target="../media/hdphoto11.wdp"/><Relationship Id="rId5" Type="http://schemas.microsoft.com/office/2007/relationships/hdphoto" Target="../media/hdphoto8.wdp"/><Relationship Id="rId10" Type="http://schemas.openxmlformats.org/officeDocument/2006/relationships/image" Target="../media/image50.png"/><Relationship Id="rId4" Type="http://schemas.openxmlformats.org/officeDocument/2006/relationships/image" Target="../media/image47.png"/><Relationship Id="rId9" Type="http://schemas.microsoft.com/office/2007/relationships/hdphoto" Target="../media/hdphoto10.wdp"/></Relationships>
</file>

<file path=ppt/slides/_rels/slide17.xml.rels><?xml version="1.0" encoding="UTF-8" standalone="yes"?>
<Relationships xmlns="http://schemas.openxmlformats.org/package/2006/relationships"><Relationship Id="rId3" Type="http://schemas.openxmlformats.org/officeDocument/2006/relationships/hyperlink" Target="https://pxhere.com/en/photo/1005189" TargetMode="External"/><Relationship Id="rId2" Type="http://schemas.openxmlformats.org/officeDocument/2006/relationships/image" Target="../media/image51.jp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zenzi.org/videos/yt-jUh-BgiDxb4" TargetMode="External"/><Relationship Id="rId2" Type="http://schemas.openxmlformats.org/officeDocument/2006/relationships/image" Target="../media/image57.jpg"/><Relationship Id="rId1" Type="http://schemas.openxmlformats.org/officeDocument/2006/relationships/slideLayout" Target="../slideLayouts/slideLayout7.xml"/><Relationship Id="rId5" Type="http://schemas.openxmlformats.org/officeDocument/2006/relationships/image" Target="../media/image59.gif"/><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3" Type="http://schemas.openxmlformats.org/officeDocument/2006/relationships/hyperlink" Target="https://cienciasomostodos.wordpress.com/2013/11/29/recapitulemos/" TargetMode="Externa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hem.libretexts.org/Textbook_Maps/General_Chemistry_Textbook_Maps/Map:_A_Molecular_Approach_(Tro)/01:_Matter%2C_Measurement%2C_and_Problem_Solving/1.1:_Atoms_and_Molecules" TargetMode="External"/><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news.schoolsdo.org/2016/10/showdown-over-testing-between-calif-and-u-s/" TargetMode="External"/><Relationship Id="rId2" Type="http://schemas.openxmlformats.org/officeDocument/2006/relationships/image" Target="../media/image66.jp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g"/></Relationships>
</file>

<file path=ppt/slides/_rels/slide25.xml.rels><?xml version="1.0" encoding="UTF-8" standalone="yes"?>
<Relationships xmlns="http://schemas.openxmlformats.org/package/2006/relationships"><Relationship Id="rId3" Type="http://schemas.openxmlformats.org/officeDocument/2006/relationships/hyperlink" Target="http://www.aulasdequimica.com.br/blog/simulado-fracionamento-de-misturas/" TargetMode="External"/><Relationship Id="rId7" Type="http://schemas.openxmlformats.org/officeDocument/2006/relationships/image" Target="../media/image72.jpeg"/><Relationship Id="rId2" Type="http://schemas.openxmlformats.org/officeDocument/2006/relationships/image" Target="../media/image69.jpg"/><Relationship Id="rId1" Type="http://schemas.openxmlformats.org/officeDocument/2006/relationships/slideLayout" Target="../slideLayouts/slideLayout7.xml"/><Relationship Id="rId6" Type="http://schemas.openxmlformats.org/officeDocument/2006/relationships/image" Target="../media/image71.jpeg"/><Relationship Id="rId5" Type="http://schemas.microsoft.com/office/2007/relationships/hdphoto" Target="../media/hdphoto12.wdp"/><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hyperlink" Target="http://www.publicdomainpictures.net/view-image.php?image=54641&amp;picture=laboratory-glassware" TargetMode="External"/><Relationship Id="rId2" Type="http://schemas.openxmlformats.org/officeDocument/2006/relationships/image" Target="../media/image73.jp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78.png"/></Relationships>
</file>

<file path=ppt/slides/_rels/slide28.xml.rels><?xml version="1.0" encoding="UTF-8" standalone="yes"?>
<Relationships xmlns="http://schemas.openxmlformats.org/package/2006/relationships"><Relationship Id="rId3" Type="http://schemas.openxmlformats.org/officeDocument/2006/relationships/hyperlink" Target="https://pixabay.com/es/photos/marco-marco-de-fotos-marco-de-la-2487298/" TargetMode="External"/><Relationship Id="rId2" Type="http://schemas.openxmlformats.org/officeDocument/2006/relationships/image" Target="../media/image79.png"/><Relationship Id="rId1" Type="http://schemas.openxmlformats.org/officeDocument/2006/relationships/slideLayout" Target="../slideLayouts/slideLayout7.xml"/><Relationship Id="rId4" Type="http://schemas.openxmlformats.org/officeDocument/2006/relationships/image" Target="../media/image80.jpeg"/></Relationships>
</file>

<file path=ppt/slides/_rels/slide2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es.wikiquote.org/wiki/Ciencia" TargetMode="External"/><Relationship Id="rId2" Type="http://schemas.openxmlformats.org/officeDocument/2006/relationships/image" Target="../media/image3.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7.xml"/><Relationship Id="rId4" Type="http://schemas.microsoft.com/office/2007/relationships/hdphoto" Target="../media/hdphoto14.wdp"/></Relationships>
</file>

<file path=ppt/slides/_rels/slide3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9.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hyperlink" Target="http://tietarteve.com/noticias/viii-ciencia-en-la-calle-concienciate/" TargetMode="External"/><Relationship Id="rId7" Type="http://schemas.openxmlformats.org/officeDocument/2006/relationships/image" Target="../media/image10.gif"/><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 Id="rId9"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95.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hyperlink" Target="http://manancialdeluz.blogspot.com/2009/02/gotas-de-luz-fluido-cosmico-universal.html" TargetMode="External"/><Relationship Id="rId2" Type="http://schemas.openxmlformats.org/officeDocument/2006/relationships/image" Target="../media/image96.jpg"/><Relationship Id="rId1" Type="http://schemas.openxmlformats.org/officeDocument/2006/relationships/slideLayout" Target="../slideLayouts/slideLayout7.xml"/><Relationship Id="rId5" Type="http://schemas.microsoft.com/office/2007/relationships/hdphoto" Target="../media/hdphoto16.wdp"/><Relationship Id="rId4" Type="http://schemas.openxmlformats.org/officeDocument/2006/relationships/image" Target="../media/image97.png"/></Relationships>
</file>

<file path=ppt/slides/_rels/slide4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6" Type="http://schemas.microsoft.com/office/2007/relationships/hdphoto" Target="../media/hdphoto18.wdp"/><Relationship Id="rId5" Type="http://schemas.openxmlformats.org/officeDocument/2006/relationships/image" Target="../media/image102.png"/><Relationship Id="rId4" Type="http://schemas.microsoft.com/office/2007/relationships/hdphoto" Target="../media/hdphoto17.wdp"/></Relationships>
</file>

<file path=ppt/slides/_rels/slide44.xml.rels><?xml version="1.0" encoding="UTF-8" standalone="yes"?>
<Relationships xmlns="http://schemas.openxmlformats.org/package/2006/relationships"><Relationship Id="rId3" Type="http://schemas.openxmlformats.org/officeDocument/2006/relationships/hyperlink" Target="http://descargas.pntic.mec.es/cedec/proyectoedia/reanaturales/contenidos/es_magia/index.html" TargetMode="External"/><Relationship Id="rId7" Type="http://schemas.microsoft.com/office/2007/relationships/hdphoto" Target="../media/hdphoto20.wdp"/><Relationship Id="rId2" Type="http://schemas.openxmlformats.org/officeDocument/2006/relationships/image" Target="../media/image103.jpg"/><Relationship Id="rId1" Type="http://schemas.openxmlformats.org/officeDocument/2006/relationships/slideLayout" Target="../slideLayouts/slideLayout7.xml"/><Relationship Id="rId6" Type="http://schemas.openxmlformats.org/officeDocument/2006/relationships/image" Target="../media/image105.png"/><Relationship Id="rId5" Type="http://schemas.microsoft.com/office/2007/relationships/hdphoto" Target="../media/hdphoto19.wdp"/><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hyperlink" Target="http://quimidiario.blogspot.com/2015/03/la-quimica-en-nuestra-vida-diaria.html" TargetMode="External"/><Relationship Id="rId2" Type="http://schemas.openxmlformats.org/officeDocument/2006/relationships/image" Target="../media/image106.JP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46.xml.rels><?xml version="1.0" encoding="UTF-8" standalone="yes"?>
<Relationships xmlns="http://schemas.openxmlformats.org/package/2006/relationships"><Relationship Id="rId3" Type="http://schemas.openxmlformats.org/officeDocument/2006/relationships/hyperlink" Target="http://quimidiario.blogspot.com/2015/03/la-quimica-en-nuestra-vida-diaria.html" TargetMode="External"/><Relationship Id="rId2" Type="http://schemas.openxmlformats.org/officeDocument/2006/relationships/image" Target="../media/image106.JPG"/><Relationship Id="rId1" Type="http://schemas.openxmlformats.org/officeDocument/2006/relationships/slideLayout" Target="../slideLayouts/slideLayout7.xml"/><Relationship Id="rId6" Type="http://schemas.openxmlformats.org/officeDocument/2006/relationships/image" Target="../media/image110.jpeg"/><Relationship Id="rId5" Type="http://schemas.microsoft.com/office/2007/relationships/hdphoto" Target="../media/hdphoto21.wdp"/><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emf"/><Relationship Id="rId4" Type="http://schemas.openxmlformats.org/officeDocument/2006/relationships/image" Target="../media/image115.gif"/></Relationships>
</file>

<file path=ppt/slides/_rels/slide49.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image" Target="../media/image117.jpeg"/><Relationship Id="rId1" Type="http://schemas.openxmlformats.org/officeDocument/2006/relationships/slideLayout" Target="../slideLayouts/slideLayout7.xml"/><Relationship Id="rId4" Type="http://schemas.openxmlformats.org/officeDocument/2006/relationships/image" Target="../media/image119.emf"/></Relationships>
</file>

<file path=ppt/slides/_rels/slide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50.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hyperlink" Target="http://www.medioambiente.org/2012/08/adios-bombilla-incandescente-despues.html" TargetMode="External"/><Relationship Id="rId2" Type="http://schemas.openxmlformats.org/officeDocument/2006/relationships/image" Target="../media/image125.png"/><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jpeg"/></Relationships>
</file>

<file path=ppt/slides/_rels/slide54.xml.rels><?xml version="1.0" encoding="UTF-8" standalone="yes"?>
<Relationships xmlns="http://schemas.openxmlformats.org/package/2006/relationships"><Relationship Id="rId3" Type="http://schemas.openxmlformats.org/officeDocument/2006/relationships/hyperlink" Target="http://www.elementari.net/2011/11/il-clima.html" TargetMode="External"/><Relationship Id="rId2" Type="http://schemas.openxmlformats.org/officeDocument/2006/relationships/image" Target="../media/image128.jpg"/><Relationship Id="rId1" Type="http://schemas.openxmlformats.org/officeDocument/2006/relationships/slideLayout" Target="../slideLayouts/slideLayout7.xml"/><Relationship Id="rId5" Type="http://schemas.openxmlformats.org/officeDocument/2006/relationships/image" Target="../media/image130.gif"/><Relationship Id="rId4" Type="http://schemas.openxmlformats.org/officeDocument/2006/relationships/image" Target="../media/image129.jpeg"/></Relationships>
</file>

<file path=ppt/slides/_rels/slide55.xml.rels><?xml version="1.0" encoding="UTF-8" standalone="yes"?>
<Relationships xmlns="http://schemas.openxmlformats.org/package/2006/relationships"><Relationship Id="rId3" Type="http://schemas.openxmlformats.org/officeDocument/2006/relationships/hyperlink" Target="https://taglidotme.wordpress.com/2013/03/13/proposte-di-riforma-dei-programmi-scolastici-2-matematica-e-fisica/" TargetMode="External"/><Relationship Id="rId2" Type="http://schemas.openxmlformats.org/officeDocument/2006/relationships/image" Target="../media/image131.gif"/><Relationship Id="rId1" Type="http://schemas.openxmlformats.org/officeDocument/2006/relationships/slideLayout" Target="../slideLayouts/slideLayout7.xml"/><Relationship Id="rId5" Type="http://schemas.openxmlformats.org/officeDocument/2006/relationships/image" Target="../media/image133.emf"/><Relationship Id="rId4" Type="http://schemas.openxmlformats.org/officeDocument/2006/relationships/image" Target="../media/image132.png"/></Relationships>
</file>

<file path=ppt/slides/_rels/slide56.xml.rels><?xml version="1.0" encoding="UTF-8" standalone="yes"?>
<Relationships xmlns="http://schemas.openxmlformats.org/package/2006/relationships"><Relationship Id="rId3" Type="http://schemas.openxmlformats.org/officeDocument/2006/relationships/hyperlink" Target="https://pxhere.com/pt/photo/1443245" TargetMode="External"/><Relationship Id="rId2" Type="http://schemas.openxmlformats.org/officeDocument/2006/relationships/image" Target="../media/image134.jp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57.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s://pixabay.com/it/matematica-formula-fisica-scuola-989125/" TargetMode="External"/><Relationship Id="rId2" Type="http://schemas.openxmlformats.org/officeDocument/2006/relationships/image" Target="../media/image137.jpg"/><Relationship Id="rId1" Type="http://schemas.openxmlformats.org/officeDocument/2006/relationships/slideLayout" Target="../slideLayouts/slideLayout7.xml"/><Relationship Id="rId5" Type="http://schemas.openxmlformats.org/officeDocument/2006/relationships/image" Target="../media/image139.emf"/><Relationship Id="rId4" Type="http://schemas.openxmlformats.org/officeDocument/2006/relationships/image" Target="../media/image138.emf"/></Relationships>
</file>

<file path=ppt/slides/_rels/slide59.xml.rels><?xml version="1.0" encoding="UTF-8" standalone="yes"?>
<Relationships xmlns="http://schemas.openxmlformats.org/package/2006/relationships"><Relationship Id="rId3" Type="http://schemas.openxmlformats.org/officeDocument/2006/relationships/hyperlink" Target="https://pixabay.com/it/matematica-formula-fisica-scuola-989125/" TargetMode="External"/><Relationship Id="rId2" Type="http://schemas.openxmlformats.org/officeDocument/2006/relationships/image" Target="../media/image137.jpg"/><Relationship Id="rId1" Type="http://schemas.openxmlformats.org/officeDocument/2006/relationships/slideLayout" Target="../slideLayouts/slideLayout7.xml"/><Relationship Id="rId6" Type="http://schemas.openxmlformats.org/officeDocument/2006/relationships/image" Target="../media/image142.emf"/><Relationship Id="rId5" Type="http://schemas.openxmlformats.org/officeDocument/2006/relationships/image" Target="../media/image141.emf"/><Relationship Id="rId4" Type="http://schemas.openxmlformats.org/officeDocument/2006/relationships/image" Target="../media/image140.emf"/></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60.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5.emf"/><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7.xml"/><Relationship Id="rId4" Type="http://schemas.openxmlformats.org/officeDocument/2006/relationships/image" Target="../media/image148.png"/></Relationships>
</file>

<file path=ppt/slides/_rels/slide64.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image" Target="../media/image150.emf"/><Relationship Id="rId7" Type="http://schemas.openxmlformats.org/officeDocument/2006/relationships/image" Target="../media/image154.emf"/><Relationship Id="rId2" Type="http://schemas.openxmlformats.org/officeDocument/2006/relationships/image" Target="../media/image149.jpeg"/><Relationship Id="rId1" Type="http://schemas.openxmlformats.org/officeDocument/2006/relationships/slideLayout" Target="../slideLayouts/slideLayout7.xml"/><Relationship Id="rId6" Type="http://schemas.openxmlformats.org/officeDocument/2006/relationships/image" Target="../media/image153.emf"/><Relationship Id="rId5" Type="http://schemas.openxmlformats.org/officeDocument/2006/relationships/image" Target="../media/image152.emf"/><Relationship Id="rId4" Type="http://schemas.openxmlformats.org/officeDocument/2006/relationships/image" Target="../media/image151.emf"/><Relationship Id="rId9" Type="http://schemas.openxmlformats.org/officeDocument/2006/relationships/image" Target="../media/image156.emf"/></Relationships>
</file>

<file path=ppt/slides/_rels/slide6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jpeg"/><Relationship Id="rId1" Type="http://schemas.openxmlformats.org/officeDocument/2006/relationships/slideLayout" Target="../slideLayouts/slideLayout7.xml"/><Relationship Id="rId5" Type="http://schemas.openxmlformats.org/officeDocument/2006/relationships/image" Target="../media/image159.png"/><Relationship Id="rId4" Type="http://schemas.microsoft.com/office/2007/relationships/hdphoto" Target="../media/hdphoto23.wdp"/></Relationships>
</file>

<file path=ppt/slides/_rels/slide6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scitecheuropa.eu/chemicals-industry/95048/" TargetMode="External"/><Relationship Id="rId7" Type="http://schemas.openxmlformats.org/officeDocument/2006/relationships/diagramColors" Target="../diagrams/colors1.xml"/><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hyperlink" Target="http://tecnologiapirineos.blogspot.com/2012/09/estructura-de-los-materiales.html" TargetMode="External"/><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ímica, Escola, Cor, Garrafas, 3D, Liquidificador">
            <a:extLst>
              <a:ext uri="{FF2B5EF4-FFF2-40B4-BE49-F238E27FC236}">
                <a16:creationId xmlns:a16="http://schemas.microsoft.com/office/drawing/2014/main" id="{DAFA6F38-0472-4AA9-8C2A-BDF98095C7F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Blur/>
                    </a14:imgEffect>
                    <a14:imgEffect>
                      <a14:saturation sat="33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AF5BF40C-8F16-49A2-AA3C-323A3994FB00}"/>
              </a:ext>
            </a:extLst>
          </p:cNvPr>
          <p:cNvSpPr/>
          <p:nvPr/>
        </p:nvSpPr>
        <p:spPr>
          <a:xfrm>
            <a:off x="1306497" y="1364201"/>
            <a:ext cx="9579006" cy="2148397"/>
          </a:xfrm>
          <a:prstGeom prst="rect">
            <a:avLst/>
          </a:prstGeom>
          <a:solidFill>
            <a:schemeClr val="bg1">
              <a:alpha val="50000"/>
            </a:schemeClr>
          </a:solidFill>
          <a:ln>
            <a:noFill/>
          </a:ln>
          <a:effectLst>
            <a:softEdge rad="31750"/>
          </a:effectLst>
        </p:spPr>
        <p:style>
          <a:lnRef idx="0">
            <a:scrgbClr r="0" g="0" b="0"/>
          </a:lnRef>
          <a:fillRef idx="0">
            <a:scrgbClr r="0" g="0" b="0"/>
          </a:fillRef>
          <a:effectRef idx="0">
            <a:scrgbClr r="0" g="0" b="0"/>
          </a:effectRef>
          <a:fontRef idx="minor">
            <a:schemeClr val="lt1"/>
          </a:fontRef>
        </p:style>
        <p:txBody>
          <a:bodyPr rtlCol="0" anchor="ctr"/>
          <a:lstStyle/>
          <a:p>
            <a:pPr algn="ctr"/>
            <a:r>
              <a:rPr lang="pt-BR" sz="5400" dirty="0">
                <a:ln w="0"/>
                <a:solidFill>
                  <a:schemeClr val="tx1"/>
                </a:solidFill>
                <a:effectLst>
                  <a:reflection blurRad="6350" stA="53000" endA="300" endPos="35500" dir="5400000" sy="-90000" algn="bl" rotWithShape="0"/>
                </a:effectLst>
              </a:rPr>
              <a:t>Introdução ao estudo da Química</a:t>
            </a:r>
          </a:p>
        </p:txBody>
      </p:sp>
      <p:sp>
        <p:nvSpPr>
          <p:cNvPr id="6" name="CaixaDeTexto 5">
            <a:extLst>
              <a:ext uri="{FF2B5EF4-FFF2-40B4-BE49-F238E27FC236}">
                <a16:creationId xmlns:a16="http://schemas.microsoft.com/office/drawing/2014/main" id="{7A947350-76E6-4D96-8ED1-95D4BEEFCC57}"/>
              </a:ext>
            </a:extLst>
          </p:cNvPr>
          <p:cNvSpPr txBox="1"/>
          <p:nvPr/>
        </p:nvSpPr>
        <p:spPr>
          <a:xfrm>
            <a:off x="10668000" y="6409849"/>
            <a:ext cx="1419225" cy="369332"/>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pt-BR" dirty="0"/>
              <a:t>Carlos Júnior</a:t>
            </a:r>
          </a:p>
        </p:txBody>
      </p:sp>
    </p:spTree>
    <p:extLst>
      <p:ext uri="{BB962C8B-B14F-4D97-AF65-F5344CB8AC3E}">
        <p14:creationId xmlns:p14="http://schemas.microsoft.com/office/powerpoint/2010/main" val="889953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850337F-8E8C-4D71-A7B0-DB92F67C2F9F}"/>
              </a:ext>
            </a:extLst>
          </p:cNvPr>
          <p:cNvSpPr/>
          <p:nvPr/>
        </p:nvSpPr>
        <p:spPr>
          <a:xfrm>
            <a:off x="0" y="0"/>
            <a:ext cx="12192000" cy="6857999"/>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pic>
        <p:nvPicPr>
          <p:cNvPr id="6146" name="Picture 2" descr="Resultado de imagem para vamos começar gif">
            <a:extLst>
              <a:ext uri="{FF2B5EF4-FFF2-40B4-BE49-F238E27FC236}">
                <a16:creationId xmlns:a16="http://schemas.microsoft.com/office/drawing/2014/main" id="{853AF1C1-9312-4B17-9C67-8BB37E7460D6}"/>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171039" y="3172286"/>
            <a:ext cx="22860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m para vamos começar gif">
            <a:extLst>
              <a:ext uri="{FF2B5EF4-FFF2-40B4-BE49-F238E27FC236}">
                <a16:creationId xmlns:a16="http://schemas.microsoft.com/office/drawing/2014/main" id="{19AA3F2E-901C-4A29-ADEC-5D8B9E2648D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233504" y="414389"/>
            <a:ext cx="3724992" cy="372499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Resultado de imagem para vamos estudar">
            <a:extLst>
              <a:ext uri="{FF2B5EF4-FFF2-40B4-BE49-F238E27FC236}">
                <a16:creationId xmlns:a16="http://schemas.microsoft.com/office/drawing/2014/main" id="{F7A467B4-9695-473E-8B94-6F78A9D46C7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896" b="89177" l="9174" r="89450">
                        <a14:foregroundMark x1="50000" y1="7359" x2="39908" y2="7792"/>
                        <a14:foregroundMark x1="45872" y1="3896" x2="48165" y2="3896"/>
                      </a14:backgroundRemoval>
                    </a14:imgEffect>
                  </a14:imgLayer>
                </a14:imgProps>
              </a:ext>
              <a:ext uri="{28A0092B-C50C-407E-A947-70E740481C1C}">
                <a14:useLocalDpi xmlns:a14="http://schemas.microsoft.com/office/drawing/2010/main" val="0"/>
              </a:ext>
            </a:extLst>
          </a:blip>
          <a:srcRect/>
          <a:stretch>
            <a:fillRect/>
          </a:stretch>
        </p:blipFill>
        <p:spPr bwMode="auto">
          <a:xfrm>
            <a:off x="515272" y="3734876"/>
            <a:ext cx="2076450" cy="2200275"/>
          </a:xfrm>
          <a:prstGeom prst="rect">
            <a:avLst/>
          </a:prstGeom>
          <a:noFill/>
          <a:extLst>
            <a:ext uri="{909E8E84-426E-40DD-AFC4-6F175D3DCCD1}">
              <a14:hiddenFill xmlns:a14="http://schemas.microsoft.com/office/drawing/2010/main">
                <a:solidFill>
                  <a:srgbClr val="FFFFFF"/>
                </a:solidFill>
              </a14:hiddenFill>
            </a:ext>
          </a:extLst>
        </p:spPr>
      </p:pic>
      <p:sp>
        <p:nvSpPr>
          <p:cNvPr id="4" name="Balão de Fala: Oval 3">
            <a:extLst>
              <a:ext uri="{FF2B5EF4-FFF2-40B4-BE49-F238E27FC236}">
                <a16:creationId xmlns:a16="http://schemas.microsoft.com/office/drawing/2014/main" id="{D4BE18C1-52E2-4A42-A802-99C09EEDC32E}"/>
              </a:ext>
            </a:extLst>
          </p:cNvPr>
          <p:cNvSpPr/>
          <p:nvPr/>
        </p:nvSpPr>
        <p:spPr>
          <a:xfrm>
            <a:off x="1036331" y="1867054"/>
            <a:ext cx="2167091" cy="1561946"/>
          </a:xfrm>
          <a:prstGeom prst="wedgeEllipseCallou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pt-BR" sz="1200" dirty="0">
                <a:solidFill>
                  <a:schemeClr val="tx1"/>
                </a:solidFill>
              </a:rPr>
              <a:t>Pensei que já tinha começado...</a:t>
            </a:r>
          </a:p>
        </p:txBody>
      </p:sp>
    </p:spTree>
    <p:extLst>
      <p:ext uri="{BB962C8B-B14F-4D97-AF65-F5344CB8AC3E}">
        <p14:creationId xmlns:p14="http://schemas.microsoft.com/office/powerpoint/2010/main" val="384143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Mão, Molécula, Química, Ciência, Hexano">
            <a:extLst>
              <a:ext uri="{FF2B5EF4-FFF2-40B4-BE49-F238E27FC236}">
                <a16:creationId xmlns:a16="http://schemas.microsoft.com/office/drawing/2014/main" id="{1CA0DD6B-ECAE-4128-83E8-23BF0CFF6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309"/>
            <a:ext cx="12187518" cy="6860523"/>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3F3EB2B3-7446-4669-88DB-86AA175A88E0}"/>
              </a:ext>
            </a:extLst>
          </p:cNvPr>
          <p:cNvSpPr/>
          <p:nvPr/>
        </p:nvSpPr>
        <p:spPr>
          <a:xfrm>
            <a:off x="840445" y="395284"/>
            <a:ext cx="2821747"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pt-BR" sz="2400" b="1" i="1" dirty="0">
                <a:latin typeface="Times New Roman" panose="02020603050405020304" pitchFamily="18" charset="0"/>
              </a:rPr>
              <a:t>A MATÉRIA</a:t>
            </a:r>
            <a:endParaRPr lang="pt-BR" sz="2400" b="1" dirty="0"/>
          </a:p>
        </p:txBody>
      </p:sp>
      <p:sp>
        <p:nvSpPr>
          <p:cNvPr id="7" name="Retângulo 6">
            <a:extLst>
              <a:ext uri="{FF2B5EF4-FFF2-40B4-BE49-F238E27FC236}">
                <a16:creationId xmlns:a16="http://schemas.microsoft.com/office/drawing/2014/main" id="{83135D85-C575-43D5-B256-6CD33362864C}"/>
              </a:ext>
            </a:extLst>
          </p:cNvPr>
          <p:cNvSpPr/>
          <p:nvPr/>
        </p:nvSpPr>
        <p:spPr>
          <a:xfrm>
            <a:off x="245594" y="2249192"/>
            <a:ext cx="4011450"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solidFill>
                  <a:srgbClr val="222222"/>
                </a:solidFill>
                <a:latin typeface="arial" panose="020B0604020202020204" pitchFamily="34" charset="0"/>
              </a:rPr>
              <a:t>Matéria</a:t>
            </a:r>
            <a:r>
              <a:rPr lang="pt-BR" dirty="0">
                <a:solidFill>
                  <a:srgbClr val="222222"/>
                </a:solidFill>
                <a:latin typeface="arial" panose="020B0604020202020204" pitchFamily="34" charset="0"/>
              </a:rPr>
              <a:t> é </a:t>
            </a:r>
            <a:r>
              <a:rPr lang="pt-BR" b="1" dirty="0">
                <a:solidFill>
                  <a:srgbClr val="222222"/>
                </a:solidFill>
                <a:latin typeface="arial" panose="020B0604020202020204" pitchFamily="34" charset="0"/>
              </a:rPr>
              <a:t>tudo</a:t>
            </a:r>
            <a:r>
              <a:rPr lang="pt-BR" dirty="0">
                <a:solidFill>
                  <a:srgbClr val="222222"/>
                </a:solidFill>
                <a:latin typeface="arial" panose="020B0604020202020204" pitchFamily="34" charset="0"/>
              </a:rPr>
              <a:t> o que tem massa e </a:t>
            </a:r>
            <a:r>
              <a:rPr lang="pt-BR" b="1" dirty="0">
                <a:solidFill>
                  <a:srgbClr val="222222"/>
                </a:solidFill>
                <a:latin typeface="arial" panose="020B0604020202020204" pitchFamily="34" charset="0"/>
              </a:rPr>
              <a:t>ocupa</a:t>
            </a:r>
            <a:r>
              <a:rPr lang="pt-BR" dirty="0">
                <a:solidFill>
                  <a:srgbClr val="222222"/>
                </a:solidFill>
                <a:latin typeface="arial" panose="020B0604020202020204" pitchFamily="34" charset="0"/>
              </a:rPr>
              <a:t> espaço. Qualquer coisa que tenha existência física ou real é </a:t>
            </a:r>
            <a:r>
              <a:rPr lang="pt-BR" b="1" dirty="0">
                <a:solidFill>
                  <a:srgbClr val="222222"/>
                </a:solidFill>
                <a:latin typeface="arial" panose="020B0604020202020204" pitchFamily="34" charset="0"/>
              </a:rPr>
              <a:t>matéria</a:t>
            </a:r>
            <a:r>
              <a:rPr lang="pt-BR" dirty="0">
                <a:solidFill>
                  <a:srgbClr val="222222"/>
                </a:solidFill>
                <a:latin typeface="arial" panose="020B0604020202020204" pitchFamily="34" charset="0"/>
              </a:rPr>
              <a:t>. ... A </a:t>
            </a:r>
            <a:r>
              <a:rPr lang="pt-BR" b="1" dirty="0">
                <a:solidFill>
                  <a:srgbClr val="222222"/>
                </a:solidFill>
                <a:latin typeface="arial" panose="020B0604020202020204" pitchFamily="34" charset="0"/>
              </a:rPr>
              <a:t>matéria</a:t>
            </a:r>
            <a:r>
              <a:rPr lang="pt-BR" dirty="0">
                <a:solidFill>
                  <a:srgbClr val="222222"/>
                </a:solidFill>
                <a:latin typeface="arial" panose="020B0604020202020204" pitchFamily="34" charset="0"/>
              </a:rPr>
              <a:t> pode ser líquida, sólida ou gasosa.</a:t>
            </a:r>
            <a:endParaRPr lang="pt-BR" dirty="0"/>
          </a:p>
        </p:txBody>
      </p:sp>
      <p:sp>
        <p:nvSpPr>
          <p:cNvPr id="8" name="Seta: para a Esquerda 7">
            <a:extLst>
              <a:ext uri="{FF2B5EF4-FFF2-40B4-BE49-F238E27FC236}">
                <a16:creationId xmlns:a16="http://schemas.microsoft.com/office/drawing/2014/main" id="{EF252B12-07C0-4193-BEBB-C89F98BD017C}"/>
              </a:ext>
            </a:extLst>
          </p:cNvPr>
          <p:cNvSpPr/>
          <p:nvPr/>
        </p:nvSpPr>
        <p:spPr>
          <a:xfrm rot="16200000">
            <a:off x="1884877" y="1187403"/>
            <a:ext cx="732882" cy="369332"/>
          </a:xfrm>
          <a:prstGeom prst="leftArrow">
            <a:avLst/>
          </a:prstGeom>
          <a:solidFill>
            <a:schemeClr val="accent4">
              <a:lumMod val="60000"/>
              <a:lumOff val="40000"/>
              <a:alpha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sz="4800" b="1" dirty="0">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225836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Grécia, Palácio, Partenon, Icônico">
            <a:extLst>
              <a:ext uri="{FF2B5EF4-FFF2-40B4-BE49-F238E27FC236}">
                <a16:creationId xmlns:a16="http://schemas.microsoft.com/office/drawing/2014/main" id="{DBC28322-E13E-4E4E-94EB-D6BFD58018B1}"/>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0" y="1"/>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esultado de imagem para agua fogo terra e ar aristóteles">
            <a:extLst>
              <a:ext uri="{FF2B5EF4-FFF2-40B4-BE49-F238E27FC236}">
                <a16:creationId xmlns:a16="http://schemas.microsoft.com/office/drawing/2014/main" id="{D9DFB32A-53B5-495F-8BF9-8F8F7BA7DBF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5580"/>
          <a:stretch/>
        </p:blipFill>
        <p:spPr bwMode="auto">
          <a:xfrm>
            <a:off x="7102405" y="2327123"/>
            <a:ext cx="4461521" cy="4530877"/>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1718DC2F-1081-48A3-AEE9-41B38E63A4C7}"/>
              </a:ext>
            </a:extLst>
          </p:cNvPr>
          <p:cNvSpPr txBox="1"/>
          <p:nvPr/>
        </p:nvSpPr>
        <p:spPr>
          <a:xfrm>
            <a:off x="6257925" y="247871"/>
            <a:ext cx="5724284" cy="193899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just"/>
            <a:r>
              <a:rPr lang="pt-BR" sz="2000" dirty="0"/>
              <a:t>Aristóteles (384  </a:t>
            </a:r>
            <a:r>
              <a:rPr lang="pt-BR" sz="2000" dirty="0" err="1"/>
              <a:t>a.C</a:t>
            </a:r>
            <a:r>
              <a:rPr lang="pt-BR" sz="2000" dirty="0"/>
              <a:t> – 322 </a:t>
            </a:r>
            <a:r>
              <a:rPr lang="pt-BR" sz="2000" dirty="0" err="1"/>
              <a:t>a.C</a:t>
            </a:r>
            <a:r>
              <a:rPr lang="pt-BR" sz="2000" dirty="0"/>
              <a:t>) reforçava as ideias de outro filósofo grego, o </a:t>
            </a:r>
            <a:r>
              <a:rPr lang="pt-BR" sz="2000" dirty="0" err="1"/>
              <a:t>Empendocles</a:t>
            </a:r>
            <a:r>
              <a:rPr lang="pt-BR" sz="2000" dirty="0"/>
              <a:t> (</a:t>
            </a:r>
            <a:r>
              <a:rPr lang="en-US" dirty="0"/>
              <a:t>490 </a:t>
            </a:r>
            <a:r>
              <a:rPr lang="en-US" dirty="0" err="1"/>
              <a:t>a.C</a:t>
            </a:r>
            <a:r>
              <a:rPr lang="en-US" dirty="0"/>
              <a:t>. - 430 </a:t>
            </a:r>
            <a:r>
              <a:rPr lang="en-US" dirty="0" err="1"/>
              <a:t>a.C</a:t>
            </a:r>
            <a:r>
              <a:rPr lang="en-US" dirty="0"/>
              <a:t>.),</a:t>
            </a:r>
            <a:r>
              <a:rPr lang="pt-BR" sz="2000" dirty="0"/>
              <a:t>. Para eles a matéria seria uma combinação de quatro elementos básicos, água, terra, fogo e ar. Cada tipo de material deveria possuir um combinação distinta destes elementos.</a:t>
            </a:r>
          </a:p>
        </p:txBody>
      </p:sp>
      <p:sp>
        <p:nvSpPr>
          <p:cNvPr id="4" name="Losango 3">
            <a:extLst>
              <a:ext uri="{FF2B5EF4-FFF2-40B4-BE49-F238E27FC236}">
                <a16:creationId xmlns:a16="http://schemas.microsoft.com/office/drawing/2014/main" id="{6A57F8B8-7843-4146-B25F-D0BACD62C5B5}"/>
              </a:ext>
            </a:extLst>
          </p:cNvPr>
          <p:cNvSpPr/>
          <p:nvPr/>
        </p:nvSpPr>
        <p:spPr>
          <a:xfrm>
            <a:off x="5172074" y="2856131"/>
            <a:ext cx="1847850" cy="1015663"/>
          </a:xfrm>
          <a:prstGeom prst="diamond">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pic>
        <p:nvPicPr>
          <p:cNvPr id="2052" name="Picture 4" descr="Resultado de imagem para aristóteles  imagem sem fundo">
            <a:extLst>
              <a:ext uri="{FF2B5EF4-FFF2-40B4-BE49-F238E27FC236}">
                <a16:creationId xmlns:a16="http://schemas.microsoft.com/office/drawing/2014/main" id="{4F5844E8-BEE5-4B56-81AB-04BF262E894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821" b="93304" l="9821" r="89732">
                        <a14:foregroundMark x1="21875" y1="93304" x2="21875" y2="93304"/>
                        <a14:foregroundMark x1="60714" y1="18304" x2="60714" y2="18304"/>
                        <a14:foregroundMark x1="66518" y1="18304" x2="66518" y2="18304"/>
                        <a14:foregroundMark x1="59375" y1="16071" x2="59375" y2="16071"/>
                        <a14:foregroundMark x1="50893" y1="16071" x2="50893" y2="16071"/>
                        <a14:foregroundMark x1="40179" y1="17857" x2="40179" y2="17857"/>
                        <a14:foregroundMark x1="33929" y1="20089" x2="33929" y2="20089"/>
                        <a14:foregroundMark x1="29464" y1="22321" x2="29464" y2="22321"/>
                      </a14:backgroundRemoval>
                    </a14:imgEffect>
                  </a14:imgLayer>
                </a14:imgProps>
              </a:ext>
              <a:ext uri="{28A0092B-C50C-407E-A947-70E740481C1C}">
                <a14:useLocalDpi xmlns:a14="http://schemas.microsoft.com/office/drawing/2010/main" val="0"/>
              </a:ext>
            </a:extLst>
          </a:blip>
          <a:srcRect/>
          <a:stretch>
            <a:fillRect/>
          </a:stretch>
        </p:blipFill>
        <p:spPr bwMode="auto">
          <a:xfrm>
            <a:off x="3286125" y="-378070"/>
            <a:ext cx="3190874" cy="3190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9309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circle(in)">
                                      <p:cBhvr>
                                        <p:cTn id="12" dur="200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F88CD85-F469-4167-B97C-C87B6205E75B}"/>
              </a:ext>
            </a:extLst>
          </p:cNvPr>
          <p:cNvSpPr/>
          <p:nvPr/>
        </p:nvSpPr>
        <p:spPr>
          <a:xfrm>
            <a:off x="1" y="0"/>
            <a:ext cx="12192000" cy="3741637"/>
          </a:xfrm>
          <a:prstGeom prst="rect">
            <a:avLst/>
          </a:prstGeom>
          <a:blipFill dpi="0" rotWithShape="1">
            <a:blip r:embed="rId2">
              <a:alphaModFix amt="52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4" name="Retângulo 3">
            <a:extLst>
              <a:ext uri="{FF2B5EF4-FFF2-40B4-BE49-F238E27FC236}">
                <a16:creationId xmlns:a16="http://schemas.microsoft.com/office/drawing/2014/main" id="{6D164CE5-ACF0-494E-8D28-9EDD27866C34}"/>
              </a:ext>
            </a:extLst>
          </p:cNvPr>
          <p:cNvSpPr/>
          <p:nvPr/>
        </p:nvSpPr>
        <p:spPr>
          <a:xfrm>
            <a:off x="4324103" y="309222"/>
            <a:ext cx="3779240"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MASSA, INÉRCIA E PESO</a:t>
            </a:r>
            <a:endParaRPr lang="pt-BR" sz="2400" b="1" dirty="0"/>
          </a:p>
        </p:txBody>
      </p:sp>
      <p:sp>
        <p:nvSpPr>
          <p:cNvPr id="5" name="Retângulo 4">
            <a:extLst>
              <a:ext uri="{FF2B5EF4-FFF2-40B4-BE49-F238E27FC236}">
                <a16:creationId xmlns:a16="http://schemas.microsoft.com/office/drawing/2014/main" id="{1DA1D075-233A-4FF0-AF15-63DBC28A4BDB}"/>
              </a:ext>
            </a:extLst>
          </p:cNvPr>
          <p:cNvSpPr/>
          <p:nvPr/>
        </p:nvSpPr>
        <p:spPr>
          <a:xfrm>
            <a:off x="620791" y="1001546"/>
            <a:ext cx="11185864" cy="2031325"/>
          </a:xfrm>
          <a:prstGeom prst="rect">
            <a:avLst/>
          </a:prstGeom>
          <a:solidFill>
            <a:srgbClr val="FFC000">
              <a:alpha val="64000"/>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latin typeface="Times New Roman" panose="02020603050405020304" pitchFamily="18" charset="0"/>
              </a:rPr>
              <a:t>MASSA</a:t>
            </a:r>
          </a:p>
          <a:p>
            <a:endParaRPr lang="pt-BR" b="1" dirty="0">
              <a:latin typeface="Times New Roman" panose="02020603050405020304" pitchFamily="18" charset="0"/>
            </a:endParaRPr>
          </a:p>
          <a:p>
            <a:r>
              <a:rPr lang="pt-BR" dirty="0">
                <a:latin typeface="Times New Roman" panose="02020603050405020304" pitchFamily="18" charset="0"/>
              </a:rPr>
              <a:t>A massa de um objeto é uma medida numérica direta da </a:t>
            </a:r>
            <a:r>
              <a:rPr lang="pt-BR" i="1" dirty="0">
                <a:latin typeface="Times New Roman" panose="02020603050405020304" pitchFamily="18" charset="0"/>
              </a:rPr>
              <a:t>quantidade de matéria </a:t>
            </a:r>
            <a:r>
              <a:rPr lang="pt-BR" dirty="0">
                <a:latin typeface="Times New Roman" panose="02020603050405020304" pitchFamily="18" charset="0"/>
              </a:rPr>
              <a:t>do objeto. </a:t>
            </a:r>
            <a:r>
              <a:rPr lang="pt-BR" dirty="0"/>
              <a:t>No laboratório a massa de um objeto é, geralmente, determinada pela comparação da massa do objeto com outro objeto (ou jogo de objetos) de massa conhecida. A </a:t>
            </a:r>
            <a:r>
              <a:rPr lang="pt-BR" i="1" dirty="0"/>
              <a:t>balança </a:t>
            </a:r>
            <a:r>
              <a:rPr lang="pt-BR" dirty="0"/>
              <a:t>química ou analítica é comumente utilizada para tal comparação, e na balança química</a:t>
            </a:r>
          </a:p>
          <a:p>
            <a:r>
              <a:rPr lang="pt-BR" dirty="0"/>
              <a:t>moderna a comparação de massas não é, em geral, visível, pois está oculta no interior da balança e raramente é manipulada.</a:t>
            </a:r>
          </a:p>
        </p:txBody>
      </p:sp>
      <p:pic>
        <p:nvPicPr>
          <p:cNvPr id="1028" name="Picture 4" descr="Justiça, Balanças, Equilíbrio, Advogado">
            <a:extLst>
              <a:ext uri="{FF2B5EF4-FFF2-40B4-BE49-F238E27FC236}">
                <a16:creationId xmlns:a16="http://schemas.microsoft.com/office/drawing/2014/main" id="{07A57749-1216-40F6-9F57-F9E12CC645A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597" t="3666" r="16044"/>
          <a:stretch/>
        </p:blipFill>
        <p:spPr bwMode="auto">
          <a:xfrm>
            <a:off x="4372217" y="3741637"/>
            <a:ext cx="2932100" cy="311977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m para balança analitica">
            <a:extLst>
              <a:ext uri="{FF2B5EF4-FFF2-40B4-BE49-F238E27FC236}">
                <a16:creationId xmlns:a16="http://schemas.microsoft.com/office/drawing/2014/main" id="{2FF15D26-C875-4388-8D5A-94C140CF9C9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747387" y="4228826"/>
            <a:ext cx="4001544" cy="26291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sos, Ferro, Quilo, Gramas, Cobre, Metal, Ferrugem">
            <a:extLst>
              <a:ext uri="{FF2B5EF4-FFF2-40B4-BE49-F238E27FC236}">
                <a16:creationId xmlns:a16="http://schemas.microsoft.com/office/drawing/2014/main" id="{F6A949EA-D6BA-49C3-A902-95657AB8F921}"/>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rcRect l="5776" t="8322" r="11421"/>
          <a:stretch/>
        </p:blipFill>
        <p:spPr bwMode="auto">
          <a:xfrm>
            <a:off x="213074" y="3958987"/>
            <a:ext cx="3946070" cy="2899013"/>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Tree>
    <p:extLst>
      <p:ext uri="{BB962C8B-B14F-4D97-AF65-F5344CB8AC3E}">
        <p14:creationId xmlns:p14="http://schemas.microsoft.com/office/powerpoint/2010/main" val="412055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1000"/>
                                        <p:tgtEl>
                                          <p:spTgt spid="1026"/>
                                        </p:tgtEl>
                                      </p:cBhvr>
                                    </p:animEffect>
                                    <p:anim calcmode="lin" valueType="num">
                                      <p:cBhvr>
                                        <p:cTn id="14" dur="1000" fill="hold"/>
                                        <p:tgtEl>
                                          <p:spTgt spid="1026"/>
                                        </p:tgtEl>
                                        <p:attrNameLst>
                                          <p:attrName>ppt_x</p:attrName>
                                        </p:attrNameLst>
                                      </p:cBhvr>
                                      <p:tavLst>
                                        <p:tav tm="0">
                                          <p:val>
                                            <p:strVal val="#ppt_x"/>
                                          </p:val>
                                        </p:tav>
                                        <p:tav tm="100000">
                                          <p:val>
                                            <p:strVal val="#ppt_x"/>
                                          </p:val>
                                        </p:tav>
                                      </p:tavLst>
                                    </p:anim>
                                    <p:anim calcmode="lin" valueType="num">
                                      <p:cBhvr>
                                        <p:cTn id="15"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barn(inVertical)">
                                      <p:cBhvr>
                                        <p:cTn id="20" dur="500"/>
                                        <p:tgtEl>
                                          <p:spTgt spid="10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wipe(down)">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Resultado de imagem para inercia">
            <a:extLst>
              <a:ext uri="{FF2B5EF4-FFF2-40B4-BE49-F238E27FC236}">
                <a16:creationId xmlns:a16="http://schemas.microsoft.com/office/drawing/2014/main" id="{40B66B97-90B7-4331-9D24-11310452E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015418" cy="4686300"/>
          </a:xfrm>
          <a:prstGeom prst="rect">
            <a:avLst/>
          </a:prstGeom>
          <a:gradFill>
            <a:gsLst>
              <a:gs pos="0">
                <a:schemeClr val="accent1">
                  <a:lumMod val="5000"/>
                  <a:lumOff val="95000"/>
                  <a:alpha val="68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5" name="Retângulo 4">
            <a:extLst>
              <a:ext uri="{FF2B5EF4-FFF2-40B4-BE49-F238E27FC236}">
                <a16:creationId xmlns:a16="http://schemas.microsoft.com/office/drawing/2014/main" id="{700E5247-6D3C-4718-814A-93B9D10DD2A4}"/>
              </a:ext>
            </a:extLst>
          </p:cNvPr>
          <p:cNvSpPr/>
          <p:nvPr/>
        </p:nvSpPr>
        <p:spPr>
          <a:xfrm>
            <a:off x="7120981" y="1397675"/>
            <a:ext cx="4882663" cy="2031325"/>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É a resistência a um esforço realizado para modificar o seu estado de movimento. Um de um objeto </a:t>
            </a:r>
            <a:r>
              <a:rPr lang="pt-BR" dirty="0" err="1">
                <a:latin typeface="Times New Roman" panose="02020603050405020304" pitchFamily="18" charset="0"/>
              </a:rPr>
              <a:t>objeto</a:t>
            </a:r>
            <a:r>
              <a:rPr lang="pt-BR" dirty="0">
                <a:latin typeface="Times New Roman" panose="02020603050405020304" pitchFamily="18" charset="0"/>
              </a:rPr>
              <a:t> em repouso tende a permanecer em repouso, e um objeto em movimento tende a permanecer em movimento na mesma velocidade e na mesma direção. (Esta é a primeira lei do movimento de Newton).</a:t>
            </a:r>
            <a:endParaRPr lang="pt-BR" dirty="0"/>
          </a:p>
        </p:txBody>
      </p:sp>
      <p:pic>
        <p:nvPicPr>
          <p:cNvPr id="2050" name="Picture 2" descr="Resultado de imagem para INÉRCIA">
            <a:extLst>
              <a:ext uri="{FF2B5EF4-FFF2-40B4-BE49-F238E27FC236}">
                <a16:creationId xmlns:a16="http://schemas.microsoft.com/office/drawing/2014/main" id="{7E6DE043-0D81-4442-AC5D-36C593E1DB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825" y="4745147"/>
            <a:ext cx="3433386" cy="211285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INÉRCIA">
            <a:extLst>
              <a:ext uri="{FF2B5EF4-FFF2-40B4-BE49-F238E27FC236}">
                <a16:creationId xmlns:a16="http://schemas.microsoft.com/office/drawing/2014/main" id="{F2B891DF-33A2-43BB-8C14-92F9CAE994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3294" y="3512225"/>
            <a:ext cx="4690350" cy="323691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9E646B31-88B9-4BB4-BAB5-F37121575211}"/>
              </a:ext>
            </a:extLst>
          </p:cNvPr>
          <p:cNvSpPr/>
          <p:nvPr/>
        </p:nvSpPr>
        <p:spPr>
          <a:xfrm>
            <a:off x="8897684" y="108865"/>
            <a:ext cx="1521570"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INÉRCIA</a:t>
            </a:r>
          </a:p>
        </p:txBody>
      </p:sp>
      <p:cxnSp>
        <p:nvCxnSpPr>
          <p:cNvPr id="4" name="Conector de Seta Reta 3">
            <a:extLst>
              <a:ext uri="{FF2B5EF4-FFF2-40B4-BE49-F238E27FC236}">
                <a16:creationId xmlns:a16="http://schemas.microsoft.com/office/drawing/2014/main" id="{A9A671A5-2388-4897-A69A-2A845E6A8290}"/>
              </a:ext>
            </a:extLst>
          </p:cNvPr>
          <p:cNvCxnSpPr/>
          <p:nvPr/>
        </p:nvCxnSpPr>
        <p:spPr>
          <a:xfrm>
            <a:off x="9658469" y="714375"/>
            <a:ext cx="0" cy="6000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57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m para definição peso">
            <a:extLst>
              <a:ext uri="{FF2B5EF4-FFF2-40B4-BE49-F238E27FC236}">
                <a16:creationId xmlns:a16="http://schemas.microsoft.com/office/drawing/2014/main" id="{7DDAB0A2-E243-466B-96B1-CFD7D7ED4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73447"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665EFF6-78E2-4E9A-85C2-6D1BFBE9319F}"/>
              </a:ext>
            </a:extLst>
          </p:cNvPr>
          <p:cNvSpPr/>
          <p:nvPr/>
        </p:nvSpPr>
        <p:spPr>
          <a:xfrm>
            <a:off x="3716132" y="1188490"/>
            <a:ext cx="8296274" cy="1754326"/>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É uma propriedade determinada pela massa de um objeto</a:t>
            </a:r>
            <a:r>
              <a:rPr lang="pt-BR" i="1" dirty="0">
                <a:latin typeface="Times New Roman" panose="02020603050405020304" pitchFamily="18" charset="0"/>
              </a:rPr>
              <a:t>. </a:t>
            </a:r>
            <a:r>
              <a:rPr lang="pt-BR" dirty="0">
                <a:latin typeface="Times New Roman" panose="02020603050405020304" pitchFamily="18" charset="0"/>
              </a:rPr>
              <a:t>No planeta Terra, o peso de um objeto é a força gravitacional que atrai o objeto para a Terra, e esta depende da massa do objeto e de dois outros fatores: (l) a massa da Terra e (2) a distância entre o objeto e o centro da Terra (centro de massa). De acordo com a Física, o peso é a </a:t>
            </a:r>
            <a:r>
              <a:rPr lang="pt-BR" dirty="0"/>
              <a:t>força exercida sobre um corpo pela atração gravitacional da Terra, cujo valor é dado pelo produto da massa do corpo pela magnitude da aceleração da gravidade (p=</a:t>
            </a:r>
            <a:r>
              <a:rPr lang="pt-BR" dirty="0" err="1"/>
              <a:t>m.g</a:t>
            </a:r>
            <a:r>
              <a:rPr lang="pt-BR" dirty="0"/>
              <a:t>).</a:t>
            </a:r>
          </a:p>
        </p:txBody>
      </p:sp>
      <p:pic>
        <p:nvPicPr>
          <p:cNvPr id="3074" name="Picture 2" descr="Resultado de imagem para PESO gravidade">
            <a:extLst>
              <a:ext uri="{FF2B5EF4-FFF2-40B4-BE49-F238E27FC236}">
                <a16:creationId xmlns:a16="http://schemas.microsoft.com/office/drawing/2014/main" id="{90437A53-0C40-45DF-A250-922F72BE1C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056" r="7416"/>
          <a:stretch/>
        </p:blipFill>
        <p:spPr bwMode="auto">
          <a:xfrm>
            <a:off x="5673447" y="3512859"/>
            <a:ext cx="2529881" cy="25545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m para PESO gravidade">
            <a:extLst>
              <a:ext uri="{FF2B5EF4-FFF2-40B4-BE49-F238E27FC236}">
                <a16:creationId xmlns:a16="http://schemas.microsoft.com/office/drawing/2014/main" id="{66FC892A-5885-42B0-A180-52A15F786F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31986" y="3675831"/>
            <a:ext cx="3680420" cy="244915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F6A267C-76E0-4CAF-B2D7-94126ED956FF}"/>
              </a:ext>
            </a:extLst>
          </p:cNvPr>
          <p:cNvSpPr/>
          <p:nvPr/>
        </p:nvSpPr>
        <p:spPr>
          <a:xfrm>
            <a:off x="6818790" y="320294"/>
            <a:ext cx="1045479"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PESO</a:t>
            </a:r>
            <a:r>
              <a:rPr lang="pt-BR" b="1" dirty="0">
                <a:latin typeface="Times New Roman" panose="02020603050405020304" pitchFamily="18" charset="0"/>
              </a:rPr>
              <a:t> </a:t>
            </a:r>
          </a:p>
        </p:txBody>
      </p:sp>
      <p:sp>
        <p:nvSpPr>
          <p:cNvPr id="6" name="Seta: Pentágono 5">
            <a:extLst>
              <a:ext uri="{FF2B5EF4-FFF2-40B4-BE49-F238E27FC236}">
                <a16:creationId xmlns:a16="http://schemas.microsoft.com/office/drawing/2014/main" id="{C6A9679B-86AD-4A6B-9D65-930EE6F46CE2}"/>
              </a:ext>
            </a:extLst>
          </p:cNvPr>
          <p:cNvSpPr/>
          <p:nvPr/>
        </p:nvSpPr>
        <p:spPr>
          <a:xfrm>
            <a:off x="5514975" y="320294"/>
            <a:ext cx="876300" cy="461665"/>
          </a:xfrm>
          <a:prstGeom prst="homePlate">
            <a:avLst/>
          </a:prstGeom>
          <a:solidFill>
            <a:schemeClr val="bg2">
              <a:lumMod val="75000"/>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62358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DA6C5CCC-F7BA-4FF1-BB14-BE2005340B70}"/>
              </a:ext>
            </a:extLst>
          </p:cNvPr>
          <p:cNvSpPr/>
          <p:nvPr/>
        </p:nvSpPr>
        <p:spPr>
          <a:xfrm>
            <a:off x="1" y="0"/>
            <a:ext cx="6096000" cy="68580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67E56B0F-6B8D-4EFA-8782-3843E8F009BC}"/>
              </a:ext>
            </a:extLst>
          </p:cNvPr>
          <p:cNvSpPr/>
          <p:nvPr/>
        </p:nvSpPr>
        <p:spPr>
          <a:xfrm>
            <a:off x="371872" y="198471"/>
            <a:ext cx="5259773"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SUBSTÂNCIAS PURAS E MISTURAS</a:t>
            </a:r>
            <a:endParaRPr lang="pt-BR" sz="2400" b="1" dirty="0"/>
          </a:p>
        </p:txBody>
      </p:sp>
      <p:sp>
        <p:nvSpPr>
          <p:cNvPr id="3" name="Retângulo 2">
            <a:extLst>
              <a:ext uri="{FF2B5EF4-FFF2-40B4-BE49-F238E27FC236}">
                <a16:creationId xmlns:a16="http://schemas.microsoft.com/office/drawing/2014/main" id="{6B7D7FF9-572B-4D74-8A94-AB0BB530AA87}"/>
              </a:ext>
            </a:extLst>
          </p:cNvPr>
          <p:cNvSpPr/>
          <p:nvPr/>
        </p:nvSpPr>
        <p:spPr>
          <a:xfrm>
            <a:off x="6288534" y="79788"/>
            <a:ext cx="5745609" cy="1477328"/>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latin typeface="Times New Roman" panose="02020603050405020304" pitchFamily="18" charset="0"/>
              </a:rPr>
              <a:t>Substância pura </a:t>
            </a:r>
          </a:p>
          <a:p>
            <a:r>
              <a:rPr lang="pt-BR" dirty="0">
                <a:latin typeface="Times New Roman" panose="02020603050405020304" pitchFamily="18" charset="0"/>
              </a:rPr>
              <a:t>Consiste de uma única substância com composição característica e definida e com um conjunto definido de propriedades. Exemplos de substâncias puras são: a água, o sal, o ferro, o açúcar comestível e o oxigênio.</a:t>
            </a:r>
          </a:p>
        </p:txBody>
      </p:sp>
      <p:pic>
        <p:nvPicPr>
          <p:cNvPr id="4100" name="Picture 4" descr="Resultado de imagem para substancias puras e misturas">
            <a:extLst>
              <a:ext uri="{FF2B5EF4-FFF2-40B4-BE49-F238E27FC236}">
                <a16:creationId xmlns:a16="http://schemas.microsoft.com/office/drawing/2014/main" id="{433F9775-3694-4F23-B66E-B17C6D28B64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137791" y="4560233"/>
            <a:ext cx="3301862" cy="174307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m para enxofre">
            <a:extLst>
              <a:ext uri="{FF2B5EF4-FFF2-40B4-BE49-F238E27FC236}">
                <a16:creationId xmlns:a16="http://schemas.microsoft.com/office/drawing/2014/main" id="{6A98C4EA-3A45-4FDE-AAE7-BA54A6BF7B4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481443" y="4374495"/>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Cubos De Gelo, Gelo, Água, Frio">
            <a:extLst>
              <a:ext uri="{FF2B5EF4-FFF2-40B4-BE49-F238E27FC236}">
                <a16:creationId xmlns:a16="http://schemas.microsoft.com/office/drawing/2014/main" id="{A07AFBC3-1E2C-4A53-A9DC-7B5642F19D3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rightnessContrast bright="20000" contrast="-40000"/>
                    </a14:imgEffect>
                  </a14:imgLayer>
                </a14:imgProps>
              </a:ext>
              <a:ext uri="{28A0092B-C50C-407E-A947-70E740481C1C}">
                <a14:useLocalDpi xmlns:a14="http://schemas.microsoft.com/office/drawing/2010/main" val="0"/>
              </a:ext>
            </a:extLst>
          </a:blip>
          <a:srcRect t="29475" r="7666" b="17283"/>
          <a:stretch/>
        </p:blipFill>
        <p:spPr bwMode="auto">
          <a:xfrm>
            <a:off x="6288534" y="1906064"/>
            <a:ext cx="2998341" cy="115261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Resultado de imagem para açucar">
            <a:extLst>
              <a:ext uri="{FF2B5EF4-FFF2-40B4-BE49-F238E27FC236}">
                <a16:creationId xmlns:a16="http://schemas.microsoft.com/office/drawing/2014/main" id="{D19DBA11-DD29-4A33-89E4-2277FFC5ACF1}"/>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9286875" y="1685925"/>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4648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B0D4A7A4-6C6E-41F1-87FB-9A1BE022FB6F}"/>
              </a:ext>
            </a:extLst>
          </p:cNvPr>
          <p:cNvSpPr/>
          <p:nvPr/>
        </p:nvSpPr>
        <p:spPr>
          <a:xfrm>
            <a:off x="0" y="1"/>
            <a:ext cx="12192000" cy="6858000"/>
          </a:xfrm>
          <a:prstGeom prst="rect">
            <a:avLst/>
          </a:prstGeom>
          <a:blipFill dpi="0" rotWithShape="1">
            <a:blip r:embed="rId2">
              <a:alphaModFix amt="27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5A2F8B0E-D688-41A7-89D6-099664DAD514}"/>
              </a:ext>
            </a:extLst>
          </p:cNvPr>
          <p:cNvSpPr/>
          <p:nvPr/>
        </p:nvSpPr>
        <p:spPr>
          <a:xfrm>
            <a:off x="723829" y="836881"/>
            <a:ext cx="10848512" cy="1477328"/>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Consiste em duas ou mais substâncias fisicamente, misturadas. Algumas vezes, a mistura pode ser identificada por simples observação visual, como no granito, que é uma rocha constituída por uma mistura de grânulos de quartzo branco, mica preta e feldspato rosa. Em alguns casos é possível ver os componentes de uma mistura por meio do uso de um microscópio, como no leite. Porém, existem casos em que nem com ajuda de aparelhos é possível enxergar os componentes da mistura, como no caso da mistura de água e sal. </a:t>
            </a:r>
            <a:endParaRPr lang="pt-BR" dirty="0"/>
          </a:p>
        </p:txBody>
      </p:sp>
      <p:pic>
        <p:nvPicPr>
          <p:cNvPr id="5122" name="Picture 2" descr="Resultado de imagem para granito mineral">
            <a:extLst>
              <a:ext uri="{FF2B5EF4-FFF2-40B4-BE49-F238E27FC236}">
                <a16:creationId xmlns:a16="http://schemas.microsoft.com/office/drawing/2014/main" id="{B0C94051-38EB-4211-AB22-E6265EEF37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006" y="2876272"/>
            <a:ext cx="2143125" cy="21336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Resultado de imagem para leite microscopio heterogenea">
            <a:extLst>
              <a:ext uri="{FF2B5EF4-FFF2-40B4-BE49-F238E27FC236}">
                <a16:creationId xmlns:a16="http://schemas.microsoft.com/office/drawing/2014/main" id="{6E7E8E90-71A6-4185-8B9A-8DB3C73B3A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35012" y="2876272"/>
            <a:ext cx="3162300" cy="22764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Resultado de imagem para mistura de água e sal">
            <a:extLst>
              <a:ext uri="{FF2B5EF4-FFF2-40B4-BE49-F238E27FC236}">
                <a16:creationId xmlns:a16="http://schemas.microsoft.com/office/drawing/2014/main" id="{B43D88BD-B4AC-4C11-ABF0-B48E5B4B22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96793" y="2876272"/>
            <a:ext cx="1857375" cy="245745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D94F085A-FA03-4A4A-87A0-080D11997E9C}"/>
              </a:ext>
            </a:extLst>
          </p:cNvPr>
          <p:cNvSpPr/>
          <p:nvPr/>
        </p:nvSpPr>
        <p:spPr>
          <a:xfrm>
            <a:off x="5362934" y="65565"/>
            <a:ext cx="1896353"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 MISTURA </a:t>
            </a:r>
          </a:p>
        </p:txBody>
      </p:sp>
    </p:spTree>
    <p:extLst>
      <p:ext uri="{BB962C8B-B14F-4D97-AF65-F5344CB8AC3E}">
        <p14:creationId xmlns:p14="http://schemas.microsoft.com/office/powerpoint/2010/main" val="3906172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122"/>
                                        </p:tgtEl>
                                        <p:attrNameLst>
                                          <p:attrName>style.visibility</p:attrName>
                                        </p:attrNameLst>
                                      </p:cBhvr>
                                      <p:to>
                                        <p:strVal val="visible"/>
                                      </p:to>
                                    </p:set>
                                    <p:anim calcmode="lin" valueType="num">
                                      <p:cBhvr additive="base">
                                        <p:cTn id="12" dur="500" fill="hold"/>
                                        <p:tgtEl>
                                          <p:spTgt spid="5122"/>
                                        </p:tgtEl>
                                        <p:attrNameLst>
                                          <p:attrName>ppt_x</p:attrName>
                                        </p:attrNameLst>
                                      </p:cBhvr>
                                      <p:tavLst>
                                        <p:tav tm="0">
                                          <p:val>
                                            <p:strVal val="#ppt_x"/>
                                          </p:val>
                                        </p:tav>
                                        <p:tav tm="100000">
                                          <p:val>
                                            <p:strVal val="#ppt_x"/>
                                          </p:val>
                                        </p:tav>
                                      </p:tavLst>
                                    </p:anim>
                                    <p:anim calcmode="lin" valueType="num">
                                      <p:cBhvr additive="base">
                                        <p:cTn id="13"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124"/>
                                        </p:tgtEl>
                                        <p:attrNameLst>
                                          <p:attrName>style.visibility</p:attrName>
                                        </p:attrNameLst>
                                      </p:cBhvr>
                                      <p:to>
                                        <p:strVal val="visible"/>
                                      </p:to>
                                    </p:set>
                                    <p:anim calcmode="lin" valueType="num">
                                      <p:cBhvr additive="base">
                                        <p:cTn id="18" dur="500" fill="hold"/>
                                        <p:tgtEl>
                                          <p:spTgt spid="5124"/>
                                        </p:tgtEl>
                                        <p:attrNameLst>
                                          <p:attrName>ppt_x</p:attrName>
                                        </p:attrNameLst>
                                      </p:cBhvr>
                                      <p:tavLst>
                                        <p:tav tm="0">
                                          <p:val>
                                            <p:strVal val="#ppt_x"/>
                                          </p:val>
                                        </p:tav>
                                        <p:tav tm="100000">
                                          <p:val>
                                            <p:strVal val="#ppt_x"/>
                                          </p:val>
                                        </p:tav>
                                      </p:tavLst>
                                    </p:anim>
                                    <p:anim calcmode="lin" valueType="num">
                                      <p:cBhvr additive="base">
                                        <p:cTn id="19" dur="500" fill="hold"/>
                                        <p:tgtEl>
                                          <p:spTgt spid="512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5126"/>
                                        </p:tgtEl>
                                        <p:attrNameLst>
                                          <p:attrName>style.visibility</p:attrName>
                                        </p:attrNameLst>
                                      </p:cBhvr>
                                      <p:to>
                                        <p:strVal val="visible"/>
                                      </p:to>
                                    </p:set>
                                    <p:animEffect transition="in" filter="fade">
                                      <p:cBhvr>
                                        <p:cTn id="24" dur="1000"/>
                                        <p:tgtEl>
                                          <p:spTgt spid="5126"/>
                                        </p:tgtEl>
                                      </p:cBhvr>
                                    </p:animEffect>
                                    <p:anim calcmode="lin" valueType="num">
                                      <p:cBhvr>
                                        <p:cTn id="25" dur="1000" fill="hold"/>
                                        <p:tgtEl>
                                          <p:spTgt spid="5126"/>
                                        </p:tgtEl>
                                        <p:attrNameLst>
                                          <p:attrName>ppt_x</p:attrName>
                                        </p:attrNameLst>
                                      </p:cBhvr>
                                      <p:tavLst>
                                        <p:tav tm="0">
                                          <p:val>
                                            <p:strVal val="#ppt_x"/>
                                          </p:val>
                                        </p:tav>
                                        <p:tav tm="100000">
                                          <p:val>
                                            <p:strVal val="#ppt_x"/>
                                          </p:val>
                                        </p:tav>
                                      </p:tavLst>
                                    </p:anim>
                                    <p:anim calcmode="lin" valueType="num">
                                      <p:cBhvr>
                                        <p:cTn id="26" dur="1000" fill="hold"/>
                                        <p:tgtEl>
                                          <p:spTgt spid="51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tom, Elétron, Neutron, Energia Nuclear">
            <a:extLst>
              <a:ext uri="{FF2B5EF4-FFF2-40B4-BE49-F238E27FC236}">
                <a16:creationId xmlns:a16="http://schemas.microsoft.com/office/drawing/2014/main" id="{D26D0045-63D1-409A-A6FD-B59CDC9051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50544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Resultado de imagem para substancia pura e mistura">
            <a:extLst>
              <a:ext uri="{FF2B5EF4-FFF2-40B4-BE49-F238E27FC236}">
                <a16:creationId xmlns:a16="http://schemas.microsoft.com/office/drawing/2014/main" id="{6F10A5D1-4100-493B-B59E-8B81E60442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6" r="4716"/>
          <a:stretch/>
        </p:blipFill>
        <p:spPr bwMode="auto">
          <a:xfrm>
            <a:off x="5505450" y="0"/>
            <a:ext cx="66865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174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43AC6E42-8E93-4583-AE95-43EFE606AAD7}"/>
              </a:ext>
            </a:extLst>
          </p:cNvPr>
          <p:cNvSpPr/>
          <p:nvPr/>
        </p:nvSpPr>
        <p:spPr>
          <a:xfrm>
            <a:off x="0" y="1"/>
            <a:ext cx="12192000" cy="3076574"/>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pic>
        <p:nvPicPr>
          <p:cNvPr id="3074" name="Picture 2" descr="Resultado de imagem para substancia pura e mistura">
            <a:extLst>
              <a:ext uri="{FF2B5EF4-FFF2-40B4-BE49-F238E27FC236}">
                <a16:creationId xmlns:a16="http://schemas.microsoft.com/office/drawing/2014/main" id="{67F4E48D-CBE6-4FF1-8C9E-7B7029953E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19" y="3297454"/>
            <a:ext cx="5651660" cy="3560546"/>
          </a:xfrm>
          <a:prstGeom prst="rect">
            <a:avLst/>
          </a:prstGeom>
          <a:solidFill>
            <a:srgbClr val="FFC000"/>
          </a:solidFill>
        </p:spPr>
      </p:pic>
      <p:pic>
        <p:nvPicPr>
          <p:cNvPr id="3076" name="Picture 4" descr="Imagem relacionada">
            <a:extLst>
              <a:ext uri="{FF2B5EF4-FFF2-40B4-BE49-F238E27FC236}">
                <a16:creationId xmlns:a16="http://schemas.microsoft.com/office/drawing/2014/main" id="{103D907A-3FBD-47AC-A0CE-BDABE5C3D6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46722" y="3297454"/>
            <a:ext cx="5475332" cy="3480747"/>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C226A69D-F95D-419C-B345-1E5034A691CF}"/>
              </a:ext>
            </a:extLst>
          </p:cNvPr>
          <p:cNvSpPr txBox="1"/>
          <p:nvPr/>
        </p:nvSpPr>
        <p:spPr>
          <a:xfrm>
            <a:off x="1582994" y="373625"/>
            <a:ext cx="9527457"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b="1" i="1" dirty="0">
                <a:latin typeface="Times New Roman" panose="02020603050405020304" pitchFamily="18" charset="0"/>
                <a:cs typeface="Times New Roman" panose="02020603050405020304" pitchFamily="18" charset="0"/>
              </a:rPr>
              <a:t>GRÁFICOS COMPARATIVOS DE SUBSTÂNCIA PURA E MISTURA</a:t>
            </a:r>
          </a:p>
        </p:txBody>
      </p:sp>
    </p:spTree>
    <p:extLst>
      <p:ext uri="{BB962C8B-B14F-4D97-AF65-F5344CB8AC3E}">
        <p14:creationId xmlns:p14="http://schemas.microsoft.com/office/powerpoint/2010/main" val="63926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circle(in)">
                                      <p:cBhvr>
                                        <p:cTn id="13"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FDDF2E47-69AF-4BBA-9FEF-6410F3CAD937}"/>
              </a:ext>
            </a:extLst>
          </p:cNvPr>
          <p:cNvSpPr/>
          <p:nvPr/>
        </p:nvSpPr>
        <p:spPr>
          <a:xfrm>
            <a:off x="0" y="1160207"/>
            <a:ext cx="12192000" cy="5697793"/>
          </a:xfrm>
          <a:prstGeom prst="roundRect">
            <a:avLst/>
          </a:prstGeom>
          <a:blipFill dpi="0" rotWithShape="1">
            <a:blip r:embed="rId2">
              <a:alphaModFix amt="57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CaixaDeTexto 1">
            <a:extLst>
              <a:ext uri="{FF2B5EF4-FFF2-40B4-BE49-F238E27FC236}">
                <a16:creationId xmlns:a16="http://schemas.microsoft.com/office/drawing/2014/main" id="{B9BBA6DB-2125-4624-A43A-3C09DF3FE4F8}"/>
              </a:ext>
            </a:extLst>
          </p:cNvPr>
          <p:cNvSpPr txBox="1"/>
          <p:nvPr/>
        </p:nvSpPr>
        <p:spPr>
          <a:xfrm>
            <a:off x="3966594" y="877233"/>
            <a:ext cx="5266928" cy="163121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just"/>
            <a:r>
              <a:rPr lang="pt-BR" sz="2000" dirty="0"/>
              <a:t>Do latim </a:t>
            </a:r>
            <a:r>
              <a:rPr lang="pt-BR" sz="2000" dirty="0" err="1"/>
              <a:t>Scientia</a:t>
            </a:r>
            <a:r>
              <a:rPr lang="pt-BR" sz="2000" dirty="0"/>
              <a:t>, aprender. A ciência consiste num tipo de filosofia, baseada no pensamento à luz da razão, para refletir sobre determinados assuntos e desenvolver e aplicar métodos  objetivando a construção de conhecimentos.</a:t>
            </a:r>
          </a:p>
        </p:txBody>
      </p:sp>
      <p:sp>
        <p:nvSpPr>
          <p:cNvPr id="10" name="Retângulo: Cantos Arredondados 9">
            <a:extLst>
              <a:ext uri="{FF2B5EF4-FFF2-40B4-BE49-F238E27FC236}">
                <a16:creationId xmlns:a16="http://schemas.microsoft.com/office/drawing/2014/main" id="{926A2F5B-A8E1-4E1D-A129-476D379744A3}"/>
              </a:ext>
            </a:extLst>
          </p:cNvPr>
          <p:cNvSpPr/>
          <p:nvPr/>
        </p:nvSpPr>
        <p:spPr>
          <a:xfrm>
            <a:off x="1707116" y="4428441"/>
            <a:ext cx="1440484" cy="67786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Ciência</a:t>
            </a:r>
          </a:p>
        </p:txBody>
      </p:sp>
      <p:sp>
        <p:nvSpPr>
          <p:cNvPr id="11" name="Retângulo: Cantos Arredondados 10">
            <a:extLst>
              <a:ext uri="{FF2B5EF4-FFF2-40B4-BE49-F238E27FC236}">
                <a16:creationId xmlns:a16="http://schemas.microsoft.com/office/drawing/2014/main" id="{2CCC0F5A-F400-401C-B09C-4C0814ED908C}"/>
              </a:ext>
            </a:extLst>
          </p:cNvPr>
          <p:cNvSpPr/>
          <p:nvPr/>
        </p:nvSpPr>
        <p:spPr>
          <a:xfrm>
            <a:off x="3503388" y="3482080"/>
            <a:ext cx="1440484" cy="67786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Natural</a:t>
            </a:r>
          </a:p>
        </p:txBody>
      </p:sp>
      <p:sp>
        <p:nvSpPr>
          <p:cNvPr id="12" name="Retângulo: Cantos Arredondados 11">
            <a:extLst>
              <a:ext uri="{FF2B5EF4-FFF2-40B4-BE49-F238E27FC236}">
                <a16:creationId xmlns:a16="http://schemas.microsoft.com/office/drawing/2014/main" id="{BB778BF5-8DD9-42C7-A6D6-F6E19AC54584}"/>
              </a:ext>
            </a:extLst>
          </p:cNvPr>
          <p:cNvSpPr/>
          <p:nvPr/>
        </p:nvSpPr>
        <p:spPr>
          <a:xfrm>
            <a:off x="3503388" y="5336636"/>
            <a:ext cx="1440484" cy="67786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Humana</a:t>
            </a:r>
          </a:p>
        </p:txBody>
      </p:sp>
      <p:sp>
        <p:nvSpPr>
          <p:cNvPr id="5" name="Retângulo 4"/>
          <p:cNvSpPr/>
          <p:nvPr/>
        </p:nvSpPr>
        <p:spPr>
          <a:xfrm>
            <a:off x="1524000" y="82039"/>
            <a:ext cx="9144000" cy="692696"/>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4013" algn="ctr"/>
            <a:r>
              <a:rPr lang="pt-BR" sz="2400" b="1" i="1" cap="all" dirty="0">
                <a:solidFill>
                  <a:schemeClr val="tx1"/>
                </a:solidFill>
                <a:latin typeface="Times New Roman" panose="02020603050405020304" pitchFamily="18" charset="0"/>
                <a:cs typeface="Times New Roman" panose="02020603050405020304" pitchFamily="18" charset="0"/>
              </a:rPr>
              <a:t>O que é ciência</a:t>
            </a:r>
          </a:p>
        </p:txBody>
      </p:sp>
      <p:cxnSp>
        <p:nvCxnSpPr>
          <p:cNvPr id="22" name="Conector de Seta Reta 21">
            <a:extLst>
              <a:ext uri="{FF2B5EF4-FFF2-40B4-BE49-F238E27FC236}">
                <a16:creationId xmlns:a16="http://schemas.microsoft.com/office/drawing/2014/main" id="{997362D3-1E06-451E-9B66-FDD6D6EFDE7D}"/>
              </a:ext>
            </a:extLst>
          </p:cNvPr>
          <p:cNvCxnSpPr>
            <a:cxnSpLocks/>
          </p:cNvCxnSpPr>
          <p:nvPr/>
        </p:nvCxnSpPr>
        <p:spPr>
          <a:xfrm flipV="1">
            <a:off x="4223630" y="4270147"/>
            <a:ext cx="0" cy="928075"/>
          </a:xfrm>
          <a:prstGeom prst="straightConnector1">
            <a:avLst/>
          </a:prstGeom>
          <a:ln>
            <a:solidFill>
              <a:srgbClr val="6633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Conector de Seta Reta 23">
            <a:extLst>
              <a:ext uri="{FF2B5EF4-FFF2-40B4-BE49-F238E27FC236}">
                <a16:creationId xmlns:a16="http://schemas.microsoft.com/office/drawing/2014/main" id="{1A510E1D-154D-4067-8311-85E2E1F767C4}"/>
              </a:ext>
            </a:extLst>
          </p:cNvPr>
          <p:cNvCxnSpPr>
            <a:cxnSpLocks/>
          </p:cNvCxnSpPr>
          <p:nvPr/>
        </p:nvCxnSpPr>
        <p:spPr>
          <a:xfrm flipV="1">
            <a:off x="3129156" y="4164772"/>
            <a:ext cx="325796" cy="309080"/>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ector de Seta Reta 27">
            <a:extLst>
              <a:ext uri="{FF2B5EF4-FFF2-40B4-BE49-F238E27FC236}">
                <a16:creationId xmlns:a16="http://schemas.microsoft.com/office/drawing/2014/main" id="{D7DB0446-977C-463D-A82D-F8A1A78392B8}"/>
              </a:ext>
            </a:extLst>
          </p:cNvPr>
          <p:cNvCxnSpPr>
            <a:cxnSpLocks/>
          </p:cNvCxnSpPr>
          <p:nvPr/>
        </p:nvCxnSpPr>
        <p:spPr>
          <a:xfrm>
            <a:off x="3110712" y="5021997"/>
            <a:ext cx="362684" cy="352451"/>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Conector de Seta Reta 32">
            <a:extLst>
              <a:ext uri="{FF2B5EF4-FFF2-40B4-BE49-F238E27FC236}">
                <a16:creationId xmlns:a16="http://schemas.microsoft.com/office/drawing/2014/main" id="{6498A86D-FE52-418D-A771-042A72DCF398}"/>
              </a:ext>
            </a:extLst>
          </p:cNvPr>
          <p:cNvCxnSpPr>
            <a:cxnSpLocks/>
          </p:cNvCxnSpPr>
          <p:nvPr/>
        </p:nvCxnSpPr>
        <p:spPr>
          <a:xfrm>
            <a:off x="3121164" y="4783523"/>
            <a:ext cx="2470780" cy="0"/>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sp>
        <p:nvSpPr>
          <p:cNvPr id="35" name="Retângulo: Cantos Arredondados 34">
            <a:extLst>
              <a:ext uri="{FF2B5EF4-FFF2-40B4-BE49-F238E27FC236}">
                <a16:creationId xmlns:a16="http://schemas.microsoft.com/office/drawing/2014/main" id="{69EB7F3F-54B2-4B31-A35B-961182F3EC56}"/>
              </a:ext>
            </a:extLst>
          </p:cNvPr>
          <p:cNvSpPr/>
          <p:nvPr/>
        </p:nvSpPr>
        <p:spPr>
          <a:xfrm>
            <a:off x="5783149" y="4444592"/>
            <a:ext cx="1633819" cy="67786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Linguagem</a:t>
            </a:r>
          </a:p>
        </p:txBody>
      </p:sp>
      <p:sp>
        <p:nvSpPr>
          <p:cNvPr id="38" name="Retângulo: Cantos Arredondados 37">
            <a:extLst>
              <a:ext uri="{FF2B5EF4-FFF2-40B4-BE49-F238E27FC236}">
                <a16:creationId xmlns:a16="http://schemas.microsoft.com/office/drawing/2014/main" id="{6E3BD659-0901-4682-9034-E7660F473712}"/>
              </a:ext>
            </a:extLst>
          </p:cNvPr>
          <p:cNvSpPr/>
          <p:nvPr/>
        </p:nvSpPr>
        <p:spPr>
          <a:xfrm>
            <a:off x="8077200" y="3471052"/>
            <a:ext cx="1872208" cy="67786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Matemática</a:t>
            </a:r>
          </a:p>
        </p:txBody>
      </p:sp>
      <p:sp>
        <p:nvSpPr>
          <p:cNvPr id="39" name="Retângulo: Cantos Arredondados 38">
            <a:extLst>
              <a:ext uri="{FF2B5EF4-FFF2-40B4-BE49-F238E27FC236}">
                <a16:creationId xmlns:a16="http://schemas.microsoft.com/office/drawing/2014/main" id="{803280F9-BEBA-4155-98D8-79CE07E8AC9E}"/>
              </a:ext>
            </a:extLst>
          </p:cNvPr>
          <p:cNvSpPr/>
          <p:nvPr/>
        </p:nvSpPr>
        <p:spPr>
          <a:xfrm>
            <a:off x="8077200" y="4495538"/>
            <a:ext cx="1872208" cy="67786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Oral</a:t>
            </a:r>
          </a:p>
        </p:txBody>
      </p:sp>
      <p:sp>
        <p:nvSpPr>
          <p:cNvPr id="40" name="Retângulo: Cantos Arredondados 39">
            <a:extLst>
              <a:ext uri="{FF2B5EF4-FFF2-40B4-BE49-F238E27FC236}">
                <a16:creationId xmlns:a16="http://schemas.microsoft.com/office/drawing/2014/main" id="{385EC2D6-8A0D-4024-8CDC-390103A81DD7}"/>
              </a:ext>
            </a:extLst>
          </p:cNvPr>
          <p:cNvSpPr/>
          <p:nvPr/>
        </p:nvSpPr>
        <p:spPr>
          <a:xfrm>
            <a:off x="8077200" y="5548029"/>
            <a:ext cx="1872208" cy="677863"/>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400" dirty="0"/>
              <a:t>Escrita</a:t>
            </a:r>
          </a:p>
        </p:txBody>
      </p:sp>
      <p:cxnSp>
        <p:nvCxnSpPr>
          <p:cNvPr id="41" name="Conector de Seta Reta 40">
            <a:extLst>
              <a:ext uri="{FF2B5EF4-FFF2-40B4-BE49-F238E27FC236}">
                <a16:creationId xmlns:a16="http://schemas.microsoft.com/office/drawing/2014/main" id="{5ACFCED0-9AA2-49B9-BD53-BBDB4CF09C98}"/>
              </a:ext>
            </a:extLst>
          </p:cNvPr>
          <p:cNvCxnSpPr>
            <a:cxnSpLocks/>
          </p:cNvCxnSpPr>
          <p:nvPr/>
        </p:nvCxnSpPr>
        <p:spPr>
          <a:xfrm flipV="1">
            <a:off x="7284515" y="4108291"/>
            <a:ext cx="405135" cy="385938"/>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ector de Seta Reta 41">
            <a:extLst>
              <a:ext uri="{FF2B5EF4-FFF2-40B4-BE49-F238E27FC236}">
                <a16:creationId xmlns:a16="http://schemas.microsoft.com/office/drawing/2014/main" id="{229AA1F7-2A22-416B-8CCB-C3A54E1A3712}"/>
              </a:ext>
            </a:extLst>
          </p:cNvPr>
          <p:cNvCxnSpPr>
            <a:cxnSpLocks/>
          </p:cNvCxnSpPr>
          <p:nvPr/>
        </p:nvCxnSpPr>
        <p:spPr>
          <a:xfrm>
            <a:off x="7326965" y="5106304"/>
            <a:ext cx="362684" cy="352451"/>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ector de Seta Reta 44">
            <a:extLst>
              <a:ext uri="{FF2B5EF4-FFF2-40B4-BE49-F238E27FC236}">
                <a16:creationId xmlns:a16="http://schemas.microsoft.com/office/drawing/2014/main" id="{48DE4C0F-C408-4DB2-BD24-AE53EDD5DD07}"/>
              </a:ext>
            </a:extLst>
          </p:cNvPr>
          <p:cNvCxnSpPr>
            <a:cxnSpLocks/>
            <a:stCxn id="35" idx="3"/>
          </p:cNvCxnSpPr>
          <p:nvPr/>
        </p:nvCxnSpPr>
        <p:spPr>
          <a:xfrm>
            <a:off x="7416968" y="4783523"/>
            <a:ext cx="546885" cy="6734"/>
          </a:xfrm>
          <a:prstGeom prst="straightConnector1">
            <a:avLst/>
          </a:prstGeom>
          <a:ln>
            <a:solidFill>
              <a:srgbClr val="6633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202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fade">
                                      <p:cBhvr>
                                        <p:cTn id="32" dur="500"/>
                                        <p:tgtEl>
                                          <p:spTgt spid="33"/>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fade">
                                      <p:cBhvr>
                                        <p:cTn id="40" dur="500"/>
                                        <p:tgtEl>
                                          <p:spTgt spid="4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45"/>
                                        </p:tgtEl>
                                        <p:attrNameLst>
                                          <p:attrName>style.visibility</p:attrName>
                                        </p:attrNameLst>
                                      </p:cBhvr>
                                      <p:to>
                                        <p:strVal val="visible"/>
                                      </p:to>
                                    </p:set>
                                    <p:animEffect transition="in" filter="fade">
                                      <p:cBhvr>
                                        <p:cTn id="48" dur="500"/>
                                        <p:tgtEl>
                                          <p:spTgt spid="45"/>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42"/>
                                        </p:tgtEl>
                                        <p:attrNameLst>
                                          <p:attrName>style.visibility</p:attrName>
                                        </p:attrNameLst>
                                      </p:cBhvr>
                                      <p:to>
                                        <p:strVal val="visible"/>
                                      </p:to>
                                    </p:set>
                                    <p:animEffect transition="in" filter="fade">
                                      <p:cBhvr>
                                        <p:cTn id="56" dur="500"/>
                                        <p:tgtEl>
                                          <p:spTgt spid="4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42" presetClass="entr" presetSubtype="0" fill="hold" grpId="0" nodeType="with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35" grpId="0" animBg="1"/>
      <p:bldP spid="38" grpId="0" animBg="1"/>
      <p:bldP spid="39" grpId="0" animBg="1"/>
      <p:bldP spid="4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8722F8D-9DE9-4070-AE43-A24C66302038}"/>
              </a:ext>
            </a:extLst>
          </p:cNvPr>
          <p:cNvSpPr/>
          <p:nvPr/>
        </p:nvSpPr>
        <p:spPr>
          <a:xfrm>
            <a:off x="0" y="1"/>
            <a:ext cx="6569792" cy="763905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3A952F2B-856A-4892-A04B-0BA9D5904723}"/>
              </a:ext>
            </a:extLst>
          </p:cNvPr>
          <p:cNvSpPr/>
          <p:nvPr/>
        </p:nvSpPr>
        <p:spPr>
          <a:xfrm>
            <a:off x="7929430" y="124122"/>
            <a:ext cx="3743589" cy="461665"/>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i="1" dirty="0">
                <a:latin typeface="Times New Roman" panose="02020603050405020304" pitchFamily="18" charset="0"/>
              </a:rPr>
              <a:t>OS ESTADOS DA MATERIA</a:t>
            </a:r>
            <a:endParaRPr lang="pt-BR" sz="2400" dirty="0"/>
          </a:p>
        </p:txBody>
      </p:sp>
      <p:sp>
        <p:nvSpPr>
          <p:cNvPr id="3" name="Retângulo 2">
            <a:extLst>
              <a:ext uri="{FF2B5EF4-FFF2-40B4-BE49-F238E27FC236}">
                <a16:creationId xmlns:a16="http://schemas.microsoft.com/office/drawing/2014/main" id="{525F4154-2DC6-4DB5-86C2-8819886E5A40}"/>
              </a:ext>
            </a:extLst>
          </p:cNvPr>
          <p:cNvSpPr/>
          <p:nvPr/>
        </p:nvSpPr>
        <p:spPr>
          <a:xfrm>
            <a:off x="7410450" y="752736"/>
            <a:ext cx="4638675" cy="3139321"/>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Times New Roman" panose="02020603050405020304" pitchFamily="18" charset="0"/>
              </a:rPr>
              <a:t>A matéria pode existir em três estados: sólido, líquido, os quais são, portanto, independentes do tamanho e da forma do recipiente que contém o sólido. Um líquido conserva seu volume, mas adquire a forma de seus recipientes. Tanto o volume como a forma dos gases são variáveis, assim os gases se expandem e adquirem a forma do recipiente em que são colocados. Os gases e os líquidos apresentam, ainda, 'uma capacidade de fluir, denominada fluidez, e por isso são chamados fluidos.</a:t>
            </a:r>
            <a:endParaRPr lang="pt-BR" dirty="0"/>
          </a:p>
        </p:txBody>
      </p:sp>
      <p:pic>
        <p:nvPicPr>
          <p:cNvPr id="6146" name="Picture 2" descr="Resultado de imagem para estados da materia">
            <a:extLst>
              <a:ext uri="{FF2B5EF4-FFF2-40B4-BE49-F238E27FC236}">
                <a16:creationId xmlns:a16="http://schemas.microsoft.com/office/drawing/2014/main" id="{5B8ACE7F-7987-4072-98D8-AB0BEF1FA3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0449" y="4488882"/>
            <a:ext cx="4781550" cy="22449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06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146"/>
                                        </p:tgtEl>
                                        <p:attrNameLst>
                                          <p:attrName>style.visibility</p:attrName>
                                        </p:attrNameLst>
                                      </p:cBhvr>
                                      <p:to>
                                        <p:strVal val="visible"/>
                                      </p:to>
                                    </p:set>
                                    <p:animEffect transition="in" filter="wipe(down)">
                                      <p:cBhvr>
                                        <p:cTn id="1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D3DA4C3F-FE7D-4C48-8B15-EE5833ED55C9}"/>
              </a:ext>
            </a:extLst>
          </p:cNvPr>
          <p:cNvSpPr/>
          <p:nvPr/>
        </p:nvSpPr>
        <p:spPr>
          <a:xfrm>
            <a:off x="0" y="0"/>
            <a:ext cx="2752725" cy="6857999"/>
          </a:xfrm>
          <a:prstGeom prst="rect">
            <a:avLst/>
          </a:prstGeom>
          <a:ln>
            <a:solidFill>
              <a:srgbClr val="FFFF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sz="4800" dirty="0">
              <a:solidFill>
                <a:schemeClr val="bg1"/>
              </a:solidFill>
            </a:endParaRPr>
          </a:p>
        </p:txBody>
      </p:sp>
      <p:sp>
        <p:nvSpPr>
          <p:cNvPr id="2" name="CaixaDeTexto 1">
            <a:extLst>
              <a:ext uri="{FF2B5EF4-FFF2-40B4-BE49-F238E27FC236}">
                <a16:creationId xmlns:a16="http://schemas.microsoft.com/office/drawing/2014/main" id="{D729555F-2661-4A34-94C6-A8FC5AE3B13A}"/>
              </a:ext>
            </a:extLst>
          </p:cNvPr>
          <p:cNvSpPr txBox="1"/>
          <p:nvPr/>
        </p:nvSpPr>
        <p:spPr>
          <a:xfrm>
            <a:off x="1044216" y="2874337"/>
            <a:ext cx="3417018" cy="830997"/>
          </a:xfrm>
          <a:prstGeom prst="rect">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dirty="0"/>
              <a:t>MUDANÇAS DE ESTADOS FÍSICOS DA MATÉRIA</a:t>
            </a:r>
          </a:p>
        </p:txBody>
      </p:sp>
      <p:pic>
        <p:nvPicPr>
          <p:cNvPr id="4100" name="Picture 4" descr="Imagem relacionada">
            <a:extLst>
              <a:ext uri="{FF2B5EF4-FFF2-40B4-BE49-F238E27FC236}">
                <a16:creationId xmlns:a16="http://schemas.microsoft.com/office/drawing/2014/main" id="{BF1FBE5F-127E-4645-AF0B-B1B431777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004" y="382534"/>
            <a:ext cx="7178521" cy="5814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215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fade">
                                      <p:cBhvr>
                                        <p:cTn id="7" dur="1000"/>
                                        <p:tgtEl>
                                          <p:spTgt spid="4100"/>
                                        </p:tgtEl>
                                      </p:cBhvr>
                                    </p:animEffect>
                                    <p:anim calcmode="lin" valueType="num">
                                      <p:cBhvr>
                                        <p:cTn id="8" dur="1000" fill="hold"/>
                                        <p:tgtEl>
                                          <p:spTgt spid="4100"/>
                                        </p:tgtEl>
                                        <p:attrNameLst>
                                          <p:attrName>ppt_x</p:attrName>
                                        </p:attrNameLst>
                                      </p:cBhvr>
                                      <p:tavLst>
                                        <p:tav tm="0">
                                          <p:val>
                                            <p:strVal val="#ppt_x"/>
                                          </p:val>
                                        </p:tav>
                                        <p:tav tm="100000">
                                          <p:val>
                                            <p:strVal val="#ppt_x"/>
                                          </p:val>
                                        </p:tav>
                                      </p:tavLst>
                                    </p:anim>
                                    <p:anim calcmode="lin" valueType="num">
                                      <p:cBhvr>
                                        <p:cTn id="9"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Resultado de imagem para ponto de fusão e ebulição">
            <a:extLst>
              <a:ext uri="{FF2B5EF4-FFF2-40B4-BE49-F238E27FC236}">
                <a16:creationId xmlns:a16="http://schemas.microsoft.com/office/drawing/2014/main" id="{258E7554-E6CD-408C-B488-B56A87E45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Resultado de imagem para TABELA DE PONTO DE FUSÃO E EBULIÇÃO DE ALGUMAS SUBSTÂNCIAS">
            <a:extLst>
              <a:ext uri="{FF2B5EF4-FFF2-40B4-BE49-F238E27FC236}">
                <a16:creationId xmlns:a16="http://schemas.microsoft.com/office/drawing/2014/main" id="{DD5DD1A8-CFD3-41C8-A151-7C7E67F7B0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035" y="1587313"/>
            <a:ext cx="7801929" cy="331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463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m para elementos e compostos">
            <a:extLst>
              <a:ext uri="{FF2B5EF4-FFF2-40B4-BE49-F238E27FC236}">
                <a16:creationId xmlns:a16="http://schemas.microsoft.com/office/drawing/2014/main" id="{0C1B8EFA-0026-4941-BC0A-FD8EEC4650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67" b="10543"/>
          <a:stretch/>
        </p:blipFill>
        <p:spPr bwMode="auto">
          <a:xfrm>
            <a:off x="385703" y="209550"/>
            <a:ext cx="9791700" cy="664845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C9787A53-CDC4-4C3B-A03A-4E284114241D}"/>
              </a:ext>
            </a:extLst>
          </p:cNvPr>
          <p:cNvSpPr/>
          <p:nvPr/>
        </p:nvSpPr>
        <p:spPr>
          <a:xfrm>
            <a:off x="4571246" y="249654"/>
            <a:ext cx="4934704"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pt-BR" sz="2400" b="1" i="1" dirty="0">
                <a:latin typeface="Times New Roman" panose="02020603050405020304" pitchFamily="18" charset="0"/>
              </a:rPr>
              <a:t>ELEMENTOS E COMPOSTOS</a:t>
            </a:r>
            <a:endParaRPr lang="pt-BR" sz="2400" b="1" dirty="0"/>
          </a:p>
        </p:txBody>
      </p:sp>
      <p:sp>
        <p:nvSpPr>
          <p:cNvPr id="3" name="Retângulo 2">
            <a:extLst>
              <a:ext uri="{FF2B5EF4-FFF2-40B4-BE49-F238E27FC236}">
                <a16:creationId xmlns:a16="http://schemas.microsoft.com/office/drawing/2014/main" id="{280E03C6-7CC9-4CFA-BAD9-85A9C7AC366F}"/>
              </a:ext>
            </a:extLst>
          </p:cNvPr>
          <p:cNvSpPr/>
          <p:nvPr/>
        </p:nvSpPr>
        <p:spPr>
          <a:xfrm>
            <a:off x="946207" y="1213089"/>
            <a:ext cx="11027088"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Há duas espécies de substâncias puras: os elementos e os compostos. </a:t>
            </a:r>
          </a:p>
          <a:p>
            <a:r>
              <a:rPr lang="pt-BR" dirty="0">
                <a:latin typeface="Times New Roman" panose="02020603050405020304" pitchFamily="18" charset="0"/>
              </a:rPr>
              <a:t>Um elemento é uma substância simples, fundamental e </a:t>
            </a:r>
            <a:r>
              <a:rPr lang="pt-BR" i="1" dirty="0">
                <a:latin typeface="Times New Roman" panose="02020603050405020304" pitchFamily="18" charset="0"/>
              </a:rPr>
              <a:t>elementar. </a:t>
            </a:r>
            <a:r>
              <a:rPr lang="pt-BR" dirty="0">
                <a:latin typeface="Times New Roman" panose="02020603050405020304" pitchFamily="18" charset="0"/>
              </a:rPr>
              <a:t>São elementos: o sódio, o cloro, o hidrogênio, o oxigênio, o ferro, o carbono e o urânio. Um elemento não pode ser separado ou </a:t>
            </a:r>
            <a:r>
              <a:rPr lang="pt-BR" i="1" dirty="0">
                <a:latin typeface="Times New Roman" panose="02020603050405020304" pitchFamily="18" charset="0"/>
              </a:rPr>
              <a:t>decomposto </a:t>
            </a:r>
            <a:r>
              <a:rPr lang="pt-BR" dirty="0">
                <a:latin typeface="Times New Roman" panose="02020603050405020304" pitchFamily="18" charset="0"/>
              </a:rPr>
              <a:t>em substâncias mais simples. (A palavra "elemento" significa "o mais elementar", ou "o mais simples").</a:t>
            </a:r>
            <a:endParaRPr lang="pt-BR" dirty="0"/>
          </a:p>
        </p:txBody>
      </p:sp>
      <p:sp>
        <p:nvSpPr>
          <p:cNvPr id="4" name="Retângulo 3">
            <a:extLst>
              <a:ext uri="{FF2B5EF4-FFF2-40B4-BE49-F238E27FC236}">
                <a16:creationId xmlns:a16="http://schemas.microsoft.com/office/drawing/2014/main" id="{15559857-200C-4E0A-BAAE-8E95177622B3}"/>
              </a:ext>
            </a:extLst>
          </p:cNvPr>
          <p:cNvSpPr/>
          <p:nvPr/>
        </p:nvSpPr>
        <p:spPr>
          <a:xfrm>
            <a:off x="980657" y="3705919"/>
            <a:ext cx="10937289"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Compostos são constituídos ("compostos") de dois ou mais elementos combinados em uma </a:t>
            </a:r>
            <a:r>
              <a:rPr lang="pt-BR" i="1" dirty="0">
                <a:latin typeface="Times New Roman" panose="02020603050405020304" pitchFamily="18" charset="0"/>
              </a:rPr>
              <a:t>relação definida </a:t>
            </a:r>
            <a:r>
              <a:rPr lang="pt-BR" dirty="0">
                <a:latin typeface="Times New Roman" panose="02020603050405020304" pitchFamily="18" charset="0"/>
              </a:rPr>
              <a:t>e, assim, são substâncias mais complexas do que os elementos.</a:t>
            </a:r>
          </a:p>
          <a:p>
            <a:r>
              <a:rPr lang="pt-BR" dirty="0">
                <a:latin typeface="Times New Roman" panose="02020603050405020304" pitchFamily="18" charset="0"/>
              </a:rPr>
              <a:t>Diferentemente das soluções, os compostos têm composição definida. Exemplos de compostos: o sal de cozinha (cujo nome químico é cloreto de sódio) é composto pelos: elementos sódio e cloro; a água, composta por hidrogênio e oxigênio; e o dióxido de carbono, composto por carbono e oxigênio.</a:t>
            </a:r>
            <a:endParaRPr lang="pt-BR" dirty="0"/>
          </a:p>
        </p:txBody>
      </p:sp>
    </p:spTree>
    <p:extLst>
      <p:ext uri="{BB962C8B-B14F-4D97-AF65-F5344CB8AC3E}">
        <p14:creationId xmlns:p14="http://schemas.microsoft.com/office/powerpoint/2010/main" val="136916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7">
            <a:extLst>
              <a:ext uri="{FF2B5EF4-FFF2-40B4-BE49-F238E27FC236}">
                <a16:creationId xmlns:a16="http://schemas.microsoft.com/office/drawing/2014/main" id="{83C8A9F7-5953-434B-9620-D457E6137E58}"/>
              </a:ext>
            </a:extLst>
          </p:cNvPr>
          <p:cNvSpPr/>
          <p:nvPr/>
        </p:nvSpPr>
        <p:spPr>
          <a:xfrm>
            <a:off x="0" y="0"/>
            <a:ext cx="12191999" cy="6818660"/>
          </a:xfrm>
          <a:prstGeom prst="rect">
            <a:avLst/>
          </a:prstGeom>
          <a:blipFill dpi="0" rotWithShape="1">
            <a:blip r:embed="rId2">
              <a:alphaModFix amt="33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CaixaDeTexto 1">
            <a:extLst>
              <a:ext uri="{FF2B5EF4-FFF2-40B4-BE49-F238E27FC236}">
                <a16:creationId xmlns:a16="http://schemas.microsoft.com/office/drawing/2014/main" id="{006AA767-B2F2-4E74-AA50-B95508225EEB}"/>
              </a:ext>
            </a:extLst>
          </p:cNvPr>
          <p:cNvSpPr txBox="1"/>
          <p:nvPr/>
        </p:nvSpPr>
        <p:spPr>
          <a:xfrm>
            <a:off x="2571750" y="317873"/>
            <a:ext cx="7134225"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b="1" i="1" dirty="0">
                <a:latin typeface="Times New Roman" panose="02020603050405020304" pitchFamily="18" charset="0"/>
                <a:cs typeface="Times New Roman" panose="02020603050405020304" pitchFamily="18" charset="0"/>
              </a:rPr>
              <a:t>SÍMBOLOS DE ELEMENTOS E COMPOSTOS </a:t>
            </a:r>
          </a:p>
        </p:txBody>
      </p:sp>
      <p:sp>
        <p:nvSpPr>
          <p:cNvPr id="3" name="Retângulo 2">
            <a:extLst>
              <a:ext uri="{FF2B5EF4-FFF2-40B4-BE49-F238E27FC236}">
                <a16:creationId xmlns:a16="http://schemas.microsoft.com/office/drawing/2014/main" id="{FE36E182-ADAD-496B-A3B5-D1CEF4A596C9}"/>
              </a:ext>
            </a:extLst>
          </p:cNvPr>
          <p:cNvSpPr/>
          <p:nvPr/>
        </p:nvSpPr>
        <p:spPr>
          <a:xfrm>
            <a:off x="745723" y="1239668"/>
            <a:ext cx="10892901"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Assim como os elementos são representados por símbolos, os compostos são representados por fórmulas químicas. A fórmula de um composto é a combinação dos símbolos de seus elementos. Então, </a:t>
            </a:r>
            <a:r>
              <a:rPr lang="pt-BR" dirty="0" err="1">
                <a:latin typeface="Times New Roman" panose="02020603050405020304" pitchFamily="18" charset="0"/>
              </a:rPr>
              <a:t>NaCl</a:t>
            </a:r>
            <a:r>
              <a:rPr lang="pt-BR" dirty="0">
                <a:latin typeface="Times New Roman" panose="02020603050405020304" pitchFamily="18" charset="0"/>
              </a:rPr>
              <a:t>, H</a:t>
            </a:r>
            <a:r>
              <a:rPr lang="pt-BR" sz="800" dirty="0">
                <a:latin typeface="Times New Roman" panose="02020603050405020304" pitchFamily="18" charset="0"/>
              </a:rPr>
              <a:t>2</a:t>
            </a:r>
            <a:r>
              <a:rPr lang="pt-BR" dirty="0">
                <a:latin typeface="Times New Roman" panose="02020603050405020304" pitchFamily="18" charset="0"/>
              </a:rPr>
              <a:t>O e CO</a:t>
            </a:r>
            <a:r>
              <a:rPr lang="pt-BR" sz="800" dirty="0">
                <a:latin typeface="Times New Roman" panose="02020603050405020304" pitchFamily="18" charset="0"/>
              </a:rPr>
              <a:t>2 </a:t>
            </a:r>
            <a:r>
              <a:rPr lang="pt-BR" dirty="0">
                <a:latin typeface="Times New Roman" panose="02020603050405020304" pitchFamily="18" charset="0"/>
              </a:rPr>
              <a:t>representam o cloreto de sódio, a água e o dióxido de carbono, respectivamente. Porém, nem sempre foi assim. Antigamente, se fazia uso de outros símbolos representativos para elementos e substâncias. </a:t>
            </a:r>
            <a:endParaRPr lang="pt-BR" dirty="0"/>
          </a:p>
        </p:txBody>
      </p:sp>
      <p:pic>
        <p:nvPicPr>
          <p:cNvPr id="4" name="Imagem 3">
            <a:extLst>
              <a:ext uri="{FF2B5EF4-FFF2-40B4-BE49-F238E27FC236}">
                <a16:creationId xmlns:a16="http://schemas.microsoft.com/office/drawing/2014/main" id="{12A258CD-B484-49B9-AAF7-740BCDF881C5}"/>
              </a:ext>
            </a:extLst>
          </p:cNvPr>
          <p:cNvPicPr>
            <a:picLocks noChangeAspect="1"/>
          </p:cNvPicPr>
          <p:nvPr/>
        </p:nvPicPr>
        <p:blipFill rotWithShape="1">
          <a:blip r:embed="rId4">
            <a:extLst>
              <a:ext uri="{28A0092B-C50C-407E-A947-70E740481C1C}">
                <a14:useLocalDpi xmlns:a14="http://schemas.microsoft.com/office/drawing/2010/main" val="0"/>
              </a:ext>
            </a:extLst>
          </a:blip>
          <a:srcRect l="8472" t="4410" r="6649" b="3876"/>
          <a:stretch/>
        </p:blipFill>
        <p:spPr>
          <a:xfrm>
            <a:off x="1685839" y="2515735"/>
            <a:ext cx="2877284" cy="3108916"/>
          </a:xfrm>
          <a:prstGeom prst="rect">
            <a:avLst/>
          </a:prstGeom>
        </p:spPr>
      </p:pic>
      <p:sp>
        <p:nvSpPr>
          <p:cNvPr id="5" name="CaixaDeTexto 4">
            <a:extLst>
              <a:ext uri="{FF2B5EF4-FFF2-40B4-BE49-F238E27FC236}">
                <a16:creationId xmlns:a16="http://schemas.microsoft.com/office/drawing/2014/main" id="{0D9E3FC0-DDAA-43F9-AB84-F25D058E7C79}"/>
              </a:ext>
            </a:extLst>
          </p:cNvPr>
          <p:cNvSpPr txBox="1"/>
          <p:nvPr/>
        </p:nvSpPr>
        <p:spPr>
          <a:xfrm>
            <a:off x="1109250" y="5756831"/>
            <a:ext cx="4030462"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A grande dificuldade do uso de símbolos à época era a falta de padronização e praticidade dessas representações</a:t>
            </a:r>
          </a:p>
        </p:txBody>
      </p:sp>
      <p:pic>
        <p:nvPicPr>
          <p:cNvPr id="6" name="Imagem 5">
            <a:extLst>
              <a:ext uri="{FF2B5EF4-FFF2-40B4-BE49-F238E27FC236}">
                <a16:creationId xmlns:a16="http://schemas.microsoft.com/office/drawing/2014/main" id="{F8A4DB6C-2FCD-4522-82A2-AB10A35DCFEF}"/>
              </a:ext>
            </a:extLst>
          </p:cNvPr>
          <p:cNvPicPr>
            <a:picLocks noChangeAspect="1"/>
          </p:cNvPicPr>
          <p:nvPr/>
        </p:nvPicPr>
        <p:blipFill rotWithShape="1">
          <a:blip r:embed="rId5"/>
          <a:srcRect l="14563" t="20100" r="40550" b="20100"/>
          <a:stretch/>
        </p:blipFill>
        <p:spPr>
          <a:xfrm>
            <a:off x="6307493" y="2622730"/>
            <a:ext cx="3864927" cy="2894925"/>
          </a:xfrm>
          <a:prstGeom prst="rect">
            <a:avLst/>
          </a:prstGeom>
        </p:spPr>
      </p:pic>
      <p:sp>
        <p:nvSpPr>
          <p:cNvPr id="7" name="CaixaDeTexto 6">
            <a:extLst>
              <a:ext uri="{FF2B5EF4-FFF2-40B4-BE49-F238E27FC236}">
                <a16:creationId xmlns:a16="http://schemas.microsoft.com/office/drawing/2014/main" id="{7862748B-E0DD-43B0-95AC-6C44E330BFA8}"/>
              </a:ext>
            </a:extLst>
          </p:cNvPr>
          <p:cNvSpPr txBox="1"/>
          <p:nvPr/>
        </p:nvSpPr>
        <p:spPr>
          <a:xfrm>
            <a:off x="5962835" y="5618331"/>
            <a:ext cx="4554244"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Tempos depois, os elementos Químicos forma representados pelas letras em dos seus respectivos nomes em Latim, utilizando o alfabeto latino.</a:t>
            </a:r>
          </a:p>
        </p:txBody>
      </p:sp>
    </p:spTree>
    <p:extLst>
      <p:ext uri="{BB962C8B-B14F-4D97-AF65-F5344CB8AC3E}">
        <p14:creationId xmlns:p14="http://schemas.microsoft.com/office/powerpoint/2010/main" val="80359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FDC80124-C91A-40EC-9201-515732F6AE34}"/>
              </a:ext>
            </a:extLst>
          </p:cNvPr>
          <p:cNvSpPr/>
          <p:nvPr/>
        </p:nvSpPr>
        <p:spPr>
          <a:xfrm>
            <a:off x="0" y="1"/>
            <a:ext cx="12192000" cy="4296792"/>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E0228D37-4A9A-40D6-8F5C-AF95F720EAE7}"/>
              </a:ext>
            </a:extLst>
          </p:cNvPr>
          <p:cNvSpPr/>
          <p:nvPr/>
        </p:nvSpPr>
        <p:spPr>
          <a:xfrm>
            <a:off x="5287061" y="474501"/>
            <a:ext cx="1114985"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FASES</a:t>
            </a:r>
            <a:endParaRPr lang="pt-BR" sz="2400" b="1" dirty="0"/>
          </a:p>
        </p:txBody>
      </p:sp>
      <p:sp>
        <p:nvSpPr>
          <p:cNvPr id="3" name="Retângulo 2">
            <a:extLst>
              <a:ext uri="{FF2B5EF4-FFF2-40B4-BE49-F238E27FC236}">
                <a16:creationId xmlns:a16="http://schemas.microsoft.com/office/drawing/2014/main" id="{BE5D0C0D-5B61-45ED-820B-21E38AF3DABA}"/>
              </a:ext>
            </a:extLst>
          </p:cNvPr>
          <p:cNvSpPr/>
          <p:nvPr/>
        </p:nvSpPr>
        <p:spPr>
          <a:xfrm>
            <a:off x="872970" y="1205088"/>
            <a:ext cx="10446059"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Fase é definida como sendo uma região distinta, na qual todas as propriedades são as mesmas. Em uma amostra de água pura há uma só fase, porque em qualquer porção da amostra todas as propriedades são idênticas.</a:t>
            </a:r>
          </a:p>
          <a:p>
            <a:r>
              <a:rPr lang="pt-BR" dirty="0"/>
              <a:t>As fases podem ser: sólida, líquida ou gasosa. Quase todas as combinações destas fases são possíveis, exceto quando da presença de uma única fase gasosa. (Os gases misturam-se completamente, constituindo, então, uma única fase.)</a:t>
            </a:r>
          </a:p>
        </p:txBody>
      </p:sp>
      <p:pic>
        <p:nvPicPr>
          <p:cNvPr id="7170" name="Picture 2" descr="Resultado de imagem para misturas homogêneas e heterogêneas">
            <a:extLst>
              <a:ext uri="{FF2B5EF4-FFF2-40B4-BE49-F238E27FC236}">
                <a16:creationId xmlns:a16="http://schemas.microsoft.com/office/drawing/2014/main" id="{60DE5546-C5B8-45FC-8680-DD2C8EEED07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0832" y="4591198"/>
            <a:ext cx="4246854" cy="21234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ultado de imagem para misturas entre solidos mineral">
            <a:extLst>
              <a:ext uri="{FF2B5EF4-FFF2-40B4-BE49-F238E27FC236}">
                <a16:creationId xmlns:a16="http://schemas.microsoft.com/office/drawing/2014/main" id="{FC7485BD-9BD9-47DC-BE17-EB92B67193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9854" y="4587183"/>
            <a:ext cx="3379817" cy="227081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Resultado de imagem para misturas homogêneas">
            <a:extLst>
              <a:ext uri="{FF2B5EF4-FFF2-40B4-BE49-F238E27FC236}">
                <a16:creationId xmlns:a16="http://schemas.microsoft.com/office/drawing/2014/main" id="{B3851CC2-0C4F-4CE0-A3EB-B7566631BF5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15526" y="4552272"/>
            <a:ext cx="3261254" cy="2162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305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1000"/>
                                        <p:tgtEl>
                                          <p:spTgt spid="7170"/>
                                        </p:tgtEl>
                                      </p:cBhvr>
                                    </p:animEffect>
                                    <p:anim calcmode="lin" valueType="num">
                                      <p:cBhvr>
                                        <p:cTn id="12" dur="1000" fill="hold"/>
                                        <p:tgtEl>
                                          <p:spTgt spid="7170"/>
                                        </p:tgtEl>
                                        <p:attrNameLst>
                                          <p:attrName>ppt_x</p:attrName>
                                        </p:attrNameLst>
                                      </p:cBhvr>
                                      <p:tavLst>
                                        <p:tav tm="0">
                                          <p:val>
                                            <p:strVal val="#ppt_x"/>
                                          </p:val>
                                        </p:tav>
                                        <p:tav tm="100000">
                                          <p:val>
                                            <p:strVal val="#ppt_x"/>
                                          </p:val>
                                        </p:tav>
                                      </p:tavLst>
                                    </p:anim>
                                    <p:anim calcmode="lin" valueType="num">
                                      <p:cBhvr>
                                        <p:cTn id="13" dur="1000" fill="hold"/>
                                        <p:tgtEl>
                                          <p:spTgt spid="717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7172"/>
                                        </p:tgtEl>
                                        <p:attrNameLst>
                                          <p:attrName>style.visibility</p:attrName>
                                        </p:attrNameLst>
                                      </p:cBhvr>
                                      <p:to>
                                        <p:strVal val="visible"/>
                                      </p:to>
                                    </p:set>
                                    <p:animEffect transition="in" filter="fade">
                                      <p:cBhvr>
                                        <p:cTn id="18" dur="1000"/>
                                        <p:tgtEl>
                                          <p:spTgt spid="7172"/>
                                        </p:tgtEl>
                                      </p:cBhvr>
                                    </p:animEffect>
                                    <p:anim calcmode="lin" valueType="num">
                                      <p:cBhvr>
                                        <p:cTn id="19" dur="1000" fill="hold"/>
                                        <p:tgtEl>
                                          <p:spTgt spid="7172"/>
                                        </p:tgtEl>
                                        <p:attrNameLst>
                                          <p:attrName>ppt_x</p:attrName>
                                        </p:attrNameLst>
                                      </p:cBhvr>
                                      <p:tavLst>
                                        <p:tav tm="0">
                                          <p:val>
                                            <p:strVal val="#ppt_x"/>
                                          </p:val>
                                        </p:tav>
                                        <p:tav tm="100000">
                                          <p:val>
                                            <p:strVal val="#ppt_x"/>
                                          </p:val>
                                        </p:tav>
                                      </p:tavLst>
                                    </p:anim>
                                    <p:anim calcmode="lin" valueType="num">
                                      <p:cBhvr>
                                        <p:cTn id="20"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4"/>
                                        </p:tgtEl>
                                        <p:attrNameLst>
                                          <p:attrName>style.visibility</p:attrName>
                                        </p:attrNameLst>
                                      </p:cBhvr>
                                      <p:to>
                                        <p:strVal val="visible"/>
                                      </p:to>
                                    </p:set>
                                    <p:animEffect transition="in" filter="barn(inVertical)">
                                      <p:cBhvr>
                                        <p:cTn id="25"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7D89576-7B58-4CD9-90C3-599832EE446C}"/>
              </a:ext>
            </a:extLst>
          </p:cNvPr>
          <p:cNvSpPr/>
          <p:nvPr/>
        </p:nvSpPr>
        <p:spPr>
          <a:xfrm>
            <a:off x="0" y="0"/>
            <a:ext cx="12192000" cy="4740676"/>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50B2D95D-A6FC-4D5B-84F9-638CDF7314FC}"/>
              </a:ext>
            </a:extLst>
          </p:cNvPr>
          <p:cNvSpPr/>
          <p:nvPr/>
        </p:nvSpPr>
        <p:spPr>
          <a:xfrm>
            <a:off x="2662207" y="385382"/>
            <a:ext cx="6867586"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MISTURAS HOMOGÊNEAS E HETEROGÊNEAS</a:t>
            </a:r>
            <a:endParaRPr lang="pt-BR" sz="2400" b="1" dirty="0"/>
          </a:p>
        </p:txBody>
      </p:sp>
      <p:sp>
        <p:nvSpPr>
          <p:cNvPr id="3" name="Retângulo 2">
            <a:extLst>
              <a:ext uri="{FF2B5EF4-FFF2-40B4-BE49-F238E27FC236}">
                <a16:creationId xmlns:a16="http://schemas.microsoft.com/office/drawing/2014/main" id="{0AB74602-BBE9-4252-A17B-0C07295216A4}"/>
              </a:ext>
            </a:extLst>
          </p:cNvPr>
          <p:cNvSpPr/>
          <p:nvPr/>
        </p:nvSpPr>
        <p:spPr>
          <a:xfrm>
            <a:off x="1174811" y="1841623"/>
            <a:ext cx="9354105"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Apresenta uma única fase. São exemplos de misturas homogêneas: a água salgada, a gasolina,</a:t>
            </a:r>
          </a:p>
          <a:p>
            <a:r>
              <a:rPr lang="pt-BR" dirty="0">
                <a:latin typeface="Times New Roman" panose="02020603050405020304" pitchFamily="18" charset="0"/>
              </a:rPr>
              <a:t>o ar, o vinagre e os vidros de janelas. A mistura homogênea é, usualmente, chamada de solução. Uma solução pode ser sólida, líquida ou gasosa.</a:t>
            </a:r>
            <a:endParaRPr lang="pt-BR" dirty="0"/>
          </a:p>
        </p:txBody>
      </p:sp>
      <p:pic>
        <p:nvPicPr>
          <p:cNvPr id="4098" name="Picture 2" descr="Resultado de imagem para mistura homogênea">
            <a:extLst>
              <a:ext uri="{FF2B5EF4-FFF2-40B4-BE49-F238E27FC236}">
                <a16:creationId xmlns:a16="http://schemas.microsoft.com/office/drawing/2014/main" id="{B71D79EC-4318-4F08-8025-6D710B6D09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7965" y="4635144"/>
            <a:ext cx="2997875" cy="22228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m relacionada">
            <a:extLst>
              <a:ext uri="{FF2B5EF4-FFF2-40B4-BE49-F238E27FC236}">
                <a16:creationId xmlns:a16="http://schemas.microsoft.com/office/drawing/2014/main" id="{96A029BD-39DC-4C41-B5D1-82E0948D01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70747" y="4740676"/>
            <a:ext cx="3165435" cy="2117324"/>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D956E6D3-D25F-47AB-980C-EA61603D5A66}"/>
              </a:ext>
            </a:extLst>
          </p:cNvPr>
          <p:cNvSpPr/>
          <p:nvPr/>
        </p:nvSpPr>
        <p:spPr>
          <a:xfrm>
            <a:off x="1306304" y="1123263"/>
            <a:ext cx="3108672"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b="1" dirty="0">
                <a:latin typeface="Times New Roman" panose="02020603050405020304" pitchFamily="18" charset="0"/>
              </a:rPr>
              <a:t>A MISTURA HOMOGÊNEA</a:t>
            </a:r>
          </a:p>
        </p:txBody>
      </p:sp>
    </p:spTree>
    <p:extLst>
      <p:ext uri="{BB962C8B-B14F-4D97-AF65-F5344CB8AC3E}">
        <p14:creationId xmlns:p14="http://schemas.microsoft.com/office/powerpoint/2010/main" val="123349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4098"/>
                                        </p:tgtEl>
                                        <p:attrNameLst>
                                          <p:attrName>style.visibility</p:attrName>
                                        </p:attrNameLst>
                                      </p:cBhvr>
                                      <p:to>
                                        <p:strVal val="visible"/>
                                      </p:to>
                                    </p:set>
                                    <p:anim calcmode="lin" valueType="num">
                                      <p:cBhvr additive="base">
                                        <p:cTn id="16" dur="500" fill="hold"/>
                                        <p:tgtEl>
                                          <p:spTgt spid="4098"/>
                                        </p:tgtEl>
                                        <p:attrNameLst>
                                          <p:attrName>ppt_x</p:attrName>
                                        </p:attrNameLst>
                                      </p:cBhvr>
                                      <p:tavLst>
                                        <p:tav tm="0">
                                          <p:val>
                                            <p:strVal val="#ppt_x"/>
                                          </p:val>
                                        </p:tav>
                                        <p:tav tm="100000">
                                          <p:val>
                                            <p:strVal val="#ppt_x"/>
                                          </p:val>
                                        </p:tav>
                                      </p:tavLst>
                                    </p:anim>
                                    <p:anim calcmode="lin" valueType="num">
                                      <p:cBhvr additive="base">
                                        <p:cTn id="17"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4100"/>
                                        </p:tgtEl>
                                        <p:attrNameLst>
                                          <p:attrName>style.visibility</p:attrName>
                                        </p:attrNameLst>
                                      </p:cBhvr>
                                      <p:to>
                                        <p:strVal val="visible"/>
                                      </p:to>
                                    </p:set>
                                    <p:animEffect transition="in" filter="fade">
                                      <p:cBhvr>
                                        <p:cTn id="22" dur="1000"/>
                                        <p:tgtEl>
                                          <p:spTgt spid="4100"/>
                                        </p:tgtEl>
                                      </p:cBhvr>
                                    </p:animEffect>
                                    <p:anim calcmode="lin" valueType="num">
                                      <p:cBhvr>
                                        <p:cTn id="23" dur="1000" fill="hold"/>
                                        <p:tgtEl>
                                          <p:spTgt spid="4100"/>
                                        </p:tgtEl>
                                        <p:attrNameLst>
                                          <p:attrName>ppt_x</p:attrName>
                                        </p:attrNameLst>
                                      </p:cBhvr>
                                      <p:tavLst>
                                        <p:tav tm="0">
                                          <p:val>
                                            <p:strVal val="#ppt_x"/>
                                          </p:val>
                                        </p:tav>
                                        <p:tav tm="100000">
                                          <p:val>
                                            <p:strVal val="#ppt_x"/>
                                          </p:val>
                                        </p:tav>
                                      </p:tavLst>
                                    </p:anim>
                                    <p:anim calcmode="lin" valueType="num">
                                      <p:cBhvr>
                                        <p:cTn id="2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Resultado de imagem para misturas heterogeneas">
            <a:extLst>
              <a:ext uri="{FF2B5EF4-FFF2-40B4-BE49-F238E27FC236}">
                <a16:creationId xmlns:a16="http://schemas.microsoft.com/office/drawing/2014/main" id="{CB8B380C-8D60-47B2-A4FB-43BFE09280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736846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2A7987B0-1549-4197-B100-DC80D5C5BB5B}"/>
              </a:ext>
            </a:extLst>
          </p:cNvPr>
          <p:cNvSpPr/>
          <p:nvPr/>
        </p:nvSpPr>
        <p:spPr>
          <a:xfrm>
            <a:off x="7466119" y="1297939"/>
            <a:ext cx="4650142" cy="203132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pt-BR" dirty="0">
                <a:solidFill>
                  <a:srgbClr val="000000"/>
                </a:solidFill>
                <a:latin typeface="Helvetica" panose="020B0604020202020204" pitchFamily="34" charset="0"/>
              </a:rPr>
              <a:t>É formada por duas ou mais fases. As substâncias podem ser diferenciadas a olho nu ou pelo microscópio. Exemplos:</a:t>
            </a:r>
          </a:p>
          <a:p>
            <a:r>
              <a:rPr lang="pt-BR" dirty="0">
                <a:solidFill>
                  <a:srgbClr val="000000"/>
                </a:solidFill>
                <a:latin typeface="Helvetica" panose="020B0604020202020204" pitchFamily="34" charset="0"/>
              </a:rPr>
              <a:t>- água + óleo</a:t>
            </a:r>
            <a:br>
              <a:rPr lang="pt-BR" dirty="0">
                <a:solidFill>
                  <a:srgbClr val="000000"/>
                </a:solidFill>
                <a:latin typeface="Helvetica" panose="020B0604020202020204" pitchFamily="34" charset="0"/>
              </a:rPr>
            </a:br>
            <a:r>
              <a:rPr lang="pt-BR" dirty="0">
                <a:solidFill>
                  <a:srgbClr val="000000"/>
                </a:solidFill>
                <a:latin typeface="Helvetica" panose="020B0604020202020204" pitchFamily="34" charset="0"/>
              </a:rPr>
              <a:t>- granito</a:t>
            </a:r>
            <a:br>
              <a:rPr lang="pt-BR" dirty="0">
                <a:solidFill>
                  <a:srgbClr val="000000"/>
                </a:solidFill>
                <a:latin typeface="Helvetica" panose="020B0604020202020204" pitchFamily="34" charset="0"/>
              </a:rPr>
            </a:br>
            <a:r>
              <a:rPr lang="pt-BR" dirty="0">
                <a:solidFill>
                  <a:srgbClr val="000000"/>
                </a:solidFill>
                <a:latin typeface="Helvetica" panose="020B0604020202020204" pitchFamily="34" charset="0"/>
              </a:rPr>
              <a:t>- água + enxofre</a:t>
            </a:r>
            <a:br>
              <a:rPr lang="pt-BR" dirty="0">
                <a:solidFill>
                  <a:srgbClr val="000000"/>
                </a:solidFill>
                <a:latin typeface="Helvetica" panose="020B0604020202020204" pitchFamily="34" charset="0"/>
              </a:rPr>
            </a:br>
            <a:r>
              <a:rPr lang="pt-BR" dirty="0">
                <a:solidFill>
                  <a:srgbClr val="000000"/>
                </a:solidFill>
                <a:latin typeface="Helvetica" panose="020B0604020202020204" pitchFamily="34" charset="0"/>
              </a:rPr>
              <a:t>- água + areia + óleo</a:t>
            </a:r>
            <a:endParaRPr lang="pt-BR" b="0" i="0" dirty="0">
              <a:solidFill>
                <a:srgbClr val="000000"/>
              </a:solidFill>
              <a:effectLst/>
              <a:latin typeface="Helvetica" panose="020B0604020202020204" pitchFamily="34" charset="0"/>
            </a:endParaRPr>
          </a:p>
        </p:txBody>
      </p:sp>
      <p:pic>
        <p:nvPicPr>
          <p:cNvPr id="5122" name="Picture 2" descr="Resultado de imagem para mistura heterogênea">
            <a:extLst>
              <a:ext uri="{FF2B5EF4-FFF2-40B4-BE49-F238E27FC236}">
                <a16:creationId xmlns:a16="http://schemas.microsoft.com/office/drawing/2014/main" id="{0F4552D3-585D-4F01-957B-0B17107484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1455" y="4726120"/>
            <a:ext cx="2390775" cy="19145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m relacionada">
            <a:extLst>
              <a:ext uri="{FF2B5EF4-FFF2-40B4-BE49-F238E27FC236}">
                <a16:creationId xmlns:a16="http://schemas.microsoft.com/office/drawing/2014/main" id="{1160D65C-128B-4636-B0FC-F65C9A56C57F}"/>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r="41161"/>
          <a:stretch/>
        </p:blipFill>
        <p:spPr bwMode="auto">
          <a:xfrm>
            <a:off x="10125218" y="3877162"/>
            <a:ext cx="1644814" cy="2031326"/>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83854AEB-F6A3-4897-A5AD-DD783EFA0A8A}"/>
              </a:ext>
            </a:extLst>
          </p:cNvPr>
          <p:cNvSpPr/>
          <p:nvPr/>
        </p:nvSpPr>
        <p:spPr>
          <a:xfrm>
            <a:off x="5257312" y="421541"/>
            <a:ext cx="4222310"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pPr algn="just"/>
            <a:r>
              <a:rPr lang="pt-BR" sz="2400" b="1" i="1" dirty="0">
                <a:latin typeface="Times New Roman" panose="02020603050405020304" pitchFamily="18" charset="0"/>
              </a:rPr>
              <a:t>A MISTURA HETEROGÊNEA</a:t>
            </a:r>
          </a:p>
        </p:txBody>
      </p:sp>
    </p:spTree>
    <p:extLst>
      <p:ext uri="{BB962C8B-B14F-4D97-AF65-F5344CB8AC3E}">
        <p14:creationId xmlns:p14="http://schemas.microsoft.com/office/powerpoint/2010/main" val="938565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E8782B1B-CA23-419F-98B9-0C60EF0D27D8}"/>
              </a:ext>
            </a:extLst>
          </p:cNvPr>
          <p:cNvSpPr/>
          <p:nvPr/>
        </p:nvSpPr>
        <p:spPr>
          <a:xfrm>
            <a:off x="0" y="0"/>
            <a:ext cx="12428738" cy="68580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pic>
        <p:nvPicPr>
          <p:cNvPr id="1026" name="Picture 2" descr="Resultado de imagem para substancia pura e mistura">
            <a:extLst>
              <a:ext uri="{FF2B5EF4-FFF2-40B4-BE49-F238E27FC236}">
                <a16:creationId xmlns:a16="http://schemas.microsoft.com/office/drawing/2014/main" id="{3A53F0B5-E426-4EA1-BAB9-B286E21EC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4731" y="785673"/>
            <a:ext cx="9522538" cy="516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5012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Imagem relacionada">
            <a:extLst>
              <a:ext uri="{FF2B5EF4-FFF2-40B4-BE49-F238E27FC236}">
                <a16:creationId xmlns:a16="http://schemas.microsoft.com/office/drawing/2014/main" id="{956731C6-8E01-46DA-B0C7-A2C6BB0F62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56" b="1359"/>
          <a:stretch/>
        </p:blipFill>
        <p:spPr bwMode="auto">
          <a:xfrm>
            <a:off x="79898" y="1"/>
            <a:ext cx="12112101" cy="676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8228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A9B709A6-A670-479D-A37E-8962E79F0F81}"/>
              </a:ext>
            </a:extLst>
          </p:cNvPr>
          <p:cNvSpPr/>
          <p:nvPr/>
        </p:nvSpPr>
        <p:spPr>
          <a:xfrm>
            <a:off x="0" y="0"/>
            <a:ext cx="5978014" cy="6858000"/>
          </a:xfrm>
          <a:prstGeom prst="rect">
            <a:avLst/>
          </a:prstGeom>
          <a:blipFill dpi="0" rotWithShape="1">
            <a:blip r:embed="rId2">
              <a:alphaModFix amt="75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4" name="Retângulo 3">
            <a:extLst>
              <a:ext uri="{FF2B5EF4-FFF2-40B4-BE49-F238E27FC236}">
                <a16:creationId xmlns:a16="http://schemas.microsoft.com/office/drawing/2014/main" id="{30872F4E-9B1B-407F-9B40-5D8D90963565}"/>
              </a:ext>
            </a:extLst>
          </p:cNvPr>
          <p:cNvSpPr/>
          <p:nvPr/>
        </p:nvSpPr>
        <p:spPr>
          <a:xfrm>
            <a:off x="1105495" y="155200"/>
            <a:ext cx="3767024" cy="1477328"/>
          </a:xfrm>
          <a:prstGeom prst="rect">
            <a:avLst/>
          </a:prstGeom>
          <a:solidFill>
            <a:schemeClr val="accent4">
              <a:lumMod val="60000"/>
              <a:lumOff val="40000"/>
            </a:schemeClr>
          </a:solidFill>
          <a:ln>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just"/>
            <a:r>
              <a:rPr lang="pt-BR" dirty="0">
                <a:latin typeface="Times New Roman" panose="02020603050405020304" pitchFamily="18" charset="0"/>
              </a:rPr>
              <a:t>O processo de aquisição do conhecimento científico é frequentemente atribuído ao</a:t>
            </a:r>
          </a:p>
          <a:p>
            <a:pPr algn="just"/>
            <a:r>
              <a:rPr lang="pt-BR" dirty="0">
                <a:latin typeface="Times New Roman" panose="02020603050405020304" pitchFamily="18" charset="0"/>
              </a:rPr>
              <a:t>método científico, fundamento de toda a ciência.</a:t>
            </a:r>
            <a:endParaRPr lang="pt-BR" dirty="0"/>
          </a:p>
        </p:txBody>
      </p:sp>
      <p:sp>
        <p:nvSpPr>
          <p:cNvPr id="2" name="Quadro 1">
            <a:extLst>
              <a:ext uri="{FF2B5EF4-FFF2-40B4-BE49-F238E27FC236}">
                <a16:creationId xmlns:a16="http://schemas.microsoft.com/office/drawing/2014/main" id="{53FD78CC-A488-4470-8428-0C39DB917799}"/>
              </a:ext>
            </a:extLst>
          </p:cNvPr>
          <p:cNvSpPr/>
          <p:nvPr/>
        </p:nvSpPr>
        <p:spPr>
          <a:xfrm>
            <a:off x="4954593" y="1966088"/>
            <a:ext cx="2895399" cy="951279"/>
          </a:xfrm>
          <a:prstGeom prst="frame">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pic>
        <p:nvPicPr>
          <p:cNvPr id="6" name="Picture 2" descr="Resultado de imagem para método científico">
            <a:extLst>
              <a:ext uri="{FF2B5EF4-FFF2-40B4-BE49-F238E27FC236}">
                <a16:creationId xmlns:a16="http://schemas.microsoft.com/office/drawing/2014/main" id="{97E8A162-F372-40BD-A94C-DE49A11AE7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571" y="0"/>
            <a:ext cx="5365429" cy="5157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sultado de imagem para newton toim">
            <a:extLst>
              <a:ext uri="{FF2B5EF4-FFF2-40B4-BE49-F238E27FC236}">
                <a16:creationId xmlns:a16="http://schemas.microsoft.com/office/drawing/2014/main" id="{7DEAA3B3-9D85-4416-BAAF-E004084891D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9572625" y="511492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175B1DEE-B9B4-4440-B483-667A5EA5A2C8}"/>
              </a:ext>
            </a:extLst>
          </p:cNvPr>
          <p:cNvSpPr txBox="1"/>
          <p:nvPr/>
        </p:nvSpPr>
        <p:spPr>
          <a:xfrm>
            <a:off x="5541464" y="2257061"/>
            <a:ext cx="2233855" cy="369332"/>
          </a:xfrm>
          <a:prstGeom prst="rect">
            <a:avLst/>
          </a:prstGeom>
          <a:noFill/>
        </p:spPr>
        <p:txBody>
          <a:bodyPr wrap="square" rtlCol="0">
            <a:spAutoFit/>
          </a:bodyPr>
          <a:lstStyle/>
          <a:p>
            <a:r>
              <a:rPr lang="pt-BR" dirty="0"/>
              <a:t>MÉTODO CIENTÍFICO</a:t>
            </a:r>
          </a:p>
        </p:txBody>
      </p:sp>
    </p:spTree>
    <p:extLst>
      <p:ext uri="{BB962C8B-B14F-4D97-AF65-F5344CB8AC3E}">
        <p14:creationId xmlns:p14="http://schemas.microsoft.com/office/powerpoint/2010/main" val="17051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separação de misturas">
            <a:extLst>
              <a:ext uri="{FF2B5EF4-FFF2-40B4-BE49-F238E27FC236}">
                <a16:creationId xmlns:a16="http://schemas.microsoft.com/office/drawing/2014/main" id="{ACA59D1E-BBED-440C-AD6C-8596B229A955}"/>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esultado de imagem para CATAÇÃO SEPARAÇÃO DE MISTURAS">
            <a:extLst>
              <a:ext uri="{FF2B5EF4-FFF2-40B4-BE49-F238E27FC236}">
                <a16:creationId xmlns:a16="http://schemas.microsoft.com/office/drawing/2014/main" id="{397C95D0-6719-4647-9B72-05084A457C3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4036" t="26913" r="3472" b="-1"/>
          <a:stretch/>
        </p:blipFill>
        <p:spPr bwMode="auto">
          <a:xfrm>
            <a:off x="5729056" y="1513836"/>
            <a:ext cx="6462944" cy="3830327"/>
          </a:xfrm>
          <a:prstGeom prst="rect">
            <a:avLst/>
          </a:prstGeom>
          <a:noFill/>
          <a:extLst>
            <a:ext uri="{909E8E84-426E-40DD-AFC4-6F175D3DCCD1}">
              <a14:hiddenFill xmlns:a14="http://schemas.microsoft.com/office/drawing/2010/main">
                <a:solidFill>
                  <a:srgbClr val="FFFFFF"/>
                </a:solidFill>
              </a14:hiddenFill>
            </a:ext>
          </a:extLst>
        </p:spPr>
      </p:pic>
      <p:sp>
        <p:nvSpPr>
          <p:cNvPr id="3" name="Quadro 2">
            <a:extLst>
              <a:ext uri="{FF2B5EF4-FFF2-40B4-BE49-F238E27FC236}">
                <a16:creationId xmlns:a16="http://schemas.microsoft.com/office/drawing/2014/main" id="{47E507E8-2D26-4038-BC2F-60546C2C45E0}"/>
              </a:ext>
            </a:extLst>
          </p:cNvPr>
          <p:cNvSpPr/>
          <p:nvPr/>
        </p:nvSpPr>
        <p:spPr>
          <a:xfrm rot="5400000">
            <a:off x="6074450" y="388499"/>
            <a:ext cx="883519" cy="2681056"/>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12474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 calcmode="lin" valueType="num">
                                      <p:cBhvr additive="base">
                                        <p:cTn id="7" dur="500" fill="hold"/>
                                        <p:tgtEl>
                                          <p:spTgt spid="8194"/>
                                        </p:tgtEl>
                                        <p:attrNameLst>
                                          <p:attrName>ppt_x</p:attrName>
                                        </p:attrNameLst>
                                      </p:cBhvr>
                                      <p:tavLst>
                                        <p:tav tm="0">
                                          <p:val>
                                            <p:strVal val="#ppt_x"/>
                                          </p:val>
                                        </p:tav>
                                        <p:tav tm="100000">
                                          <p:val>
                                            <p:strVal val="#ppt_x"/>
                                          </p:val>
                                        </p:tav>
                                      </p:tavLst>
                                    </p:anim>
                                    <p:anim calcmode="lin" valueType="num">
                                      <p:cBhvr additive="base">
                                        <p:cTn id="8" dur="500" fill="hold"/>
                                        <p:tgtEl>
                                          <p:spTgt spid="81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sultado de imagem para PENEIRAÇÃO SEPARAÇÃO DE MISTURAS">
            <a:extLst>
              <a:ext uri="{FF2B5EF4-FFF2-40B4-BE49-F238E27FC236}">
                <a16:creationId xmlns:a16="http://schemas.microsoft.com/office/drawing/2014/main" id="{C51FD8B9-55C8-454F-AFA0-8FD38BC8BC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566" t="23690" r="8026" b="8608"/>
          <a:stretch/>
        </p:blipFill>
        <p:spPr bwMode="auto">
          <a:xfrm>
            <a:off x="5649156" y="1506580"/>
            <a:ext cx="6542844" cy="38448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separação de misturas">
            <a:extLst>
              <a:ext uri="{FF2B5EF4-FFF2-40B4-BE49-F238E27FC236}">
                <a16:creationId xmlns:a16="http://schemas.microsoft.com/office/drawing/2014/main" id="{DC3FAF49-7E10-43A8-9D23-D7BD722AB19A}"/>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Quadro 3">
            <a:extLst>
              <a:ext uri="{FF2B5EF4-FFF2-40B4-BE49-F238E27FC236}">
                <a16:creationId xmlns:a16="http://schemas.microsoft.com/office/drawing/2014/main" id="{001068CC-2091-4F31-B924-E50578201097}"/>
              </a:ext>
            </a:extLst>
          </p:cNvPr>
          <p:cNvSpPr/>
          <p:nvPr/>
        </p:nvSpPr>
        <p:spPr>
          <a:xfrm rot="5400000">
            <a:off x="6463591" y="-64263"/>
            <a:ext cx="1300769" cy="4110362"/>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373938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1000"/>
                                        <p:tgtEl>
                                          <p:spTgt spid="9218"/>
                                        </p:tgtEl>
                                      </p:cBhvr>
                                    </p:animEffect>
                                    <p:anim calcmode="lin" valueType="num">
                                      <p:cBhvr>
                                        <p:cTn id="8" dur="1000" fill="hold"/>
                                        <p:tgtEl>
                                          <p:spTgt spid="9218"/>
                                        </p:tgtEl>
                                        <p:attrNameLst>
                                          <p:attrName>ppt_x</p:attrName>
                                        </p:attrNameLst>
                                      </p:cBhvr>
                                      <p:tavLst>
                                        <p:tav tm="0">
                                          <p:val>
                                            <p:strVal val="#ppt_x"/>
                                          </p:val>
                                        </p:tav>
                                        <p:tav tm="100000">
                                          <p:val>
                                            <p:strVal val="#ppt_x"/>
                                          </p:val>
                                        </p:tav>
                                      </p:tavLst>
                                    </p:anim>
                                    <p:anim calcmode="lin" valueType="num">
                                      <p:cBhvr>
                                        <p:cTn id="9"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Resultado de imagem para SEPARAÇÃO MAGNÉTICA SEPARAÇÃO DE MISTURAS">
            <a:extLst>
              <a:ext uri="{FF2B5EF4-FFF2-40B4-BE49-F238E27FC236}">
                <a16:creationId xmlns:a16="http://schemas.microsoft.com/office/drawing/2014/main" id="{8BBB3026-CA8D-4A75-9601-6991F64939B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27" t="27813" r="3359" b="2577"/>
          <a:stretch/>
        </p:blipFill>
        <p:spPr bwMode="auto">
          <a:xfrm>
            <a:off x="5741697" y="1670111"/>
            <a:ext cx="6166217" cy="35177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separação de misturas">
            <a:extLst>
              <a:ext uri="{FF2B5EF4-FFF2-40B4-BE49-F238E27FC236}">
                <a16:creationId xmlns:a16="http://schemas.microsoft.com/office/drawing/2014/main" id="{A8E4F385-DF06-4C48-99AF-A4332B12866E}"/>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Quadro 3">
            <a:extLst>
              <a:ext uri="{FF2B5EF4-FFF2-40B4-BE49-F238E27FC236}">
                <a16:creationId xmlns:a16="http://schemas.microsoft.com/office/drawing/2014/main" id="{18CF6FDE-E3A0-4185-93C5-CF3BEB70B193}"/>
              </a:ext>
            </a:extLst>
          </p:cNvPr>
          <p:cNvSpPr/>
          <p:nvPr/>
        </p:nvSpPr>
        <p:spPr>
          <a:xfrm rot="5400000">
            <a:off x="6877008" y="-175840"/>
            <a:ext cx="882310" cy="4110362"/>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4219774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fade">
                                      <p:cBhvr>
                                        <p:cTn id="7" dur="1000"/>
                                        <p:tgtEl>
                                          <p:spTgt spid="13314"/>
                                        </p:tgtEl>
                                      </p:cBhvr>
                                    </p:animEffect>
                                    <p:anim calcmode="lin" valueType="num">
                                      <p:cBhvr>
                                        <p:cTn id="8" dur="1000" fill="hold"/>
                                        <p:tgtEl>
                                          <p:spTgt spid="13314"/>
                                        </p:tgtEl>
                                        <p:attrNameLst>
                                          <p:attrName>ppt_x</p:attrName>
                                        </p:attrNameLst>
                                      </p:cBhvr>
                                      <p:tavLst>
                                        <p:tav tm="0">
                                          <p:val>
                                            <p:strVal val="#ppt_x"/>
                                          </p:val>
                                        </p:tav>
                                        <p:tav tm="100000">
                                          <p:val>
                                            <p:strVal val="#ppt_x"/>
                                          </p:val>
                                        </p:tav>
                                      </p:tavLst>
                                    </p:anim>
                                    <p:anim calcmode="lin" valueType="num">
                                      <p:cBhvr>
                                        <p:cTn id="9" dur="1000" fill="hold"/>
                                        <p:tgtEl>
                                          <p:spTgt spid="133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Resultado de imagem para FILTRAÇÃO SEPARAÇÃO DE MISTURAS">
            <a:extLst>
              <a:ext uri="{FF2B5EF4-FFF2-40B4-BE49-F238E27FC236}">
                <a16:creationId xmlns:a16="http://schemas.microsoft.com/office/drawing/2014/main" id="{49BD9170-043D-48B0-9B1C-825045DCE6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75" t="22986" b="5660"/>
          <a:stretch/>
        </p:blipFill>
        <p:spPr bwMode="auto">
          <a:xfrm>
            <a:off x="5727832" y="1787002"/>
            <a:ext cx="6464168" cy="3943359"/>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Resultado de imagem para FILTRAÇÃO SEPARAÇÃO DE MISTURAS">
            <a:extLst>
              <a:ext uri="{FF2B5EF4-FFF2-40B4-BE49-F238E27FC236}">
                <a16:creationId xmlns:a16="http://schemas.microsoft.com/office/drawing/2014/main" id="{0D46A28E-40EA-498C-873E-ED6A998611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313" y="4085451"/>
            <a:ext cx="2720332" cy="254444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m para separação de misturas">
            <a:extLst>
              <a:ext uri="{FF2B5EF4-FFF2-40B4-BE49-F238E27FC236}">
                <a16:creationId xmlns:a16="http://schemas.microsoft.com/office/drawing/2014/main" id="{3C3AAE4F-64A6-4FB9-9377-1203698B5E51}"/>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Quadro 4">
            <a:extLst>
              <a:ext uri="{FF2B5EF4-FFF2-40B4-BE49-F238E27FC236}">
                <a16:creationId xmlns:a16="http://schemas.microsoft.com/office/drawing/2014/main" id="{9CDE9A2D-7BF7-4286-8FD1-BFDC3361130C}"/>
              </a:ext>
            </a:extLst>
          </p:cNvPr>
          <p:cNvSpPr/>
          <p:nvPr/>
        </p:nvSpPr>
        <p:spPr>
          <a:xfrm rot="5400000">
            <a:off x="6237209" y="683213"/>
            <a:ext cx="642617" cy="2596440"/>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2468205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additive="base">
                                        <p:cTn id="7" dur="500" fill="hold"/>
                                        <p:tgtEl>
                                          <p:spTgt spid="10242"/>
                                        </p:tgtEl>
                                        <p:attrNameLst>
                                          <p:attrName>ppt_x</p:attrName>
                                        </p:attrNameLst>
                                      </p:cBhvr>
                                      <p:tavLst>
                                        <p:tav tm="0">
                                          <p:val>
                                            <p:strVal val="#ppt_x"/>
                                          </p:val>
                                        </p:tav>
                                        <p:tav tm="100000">
                                          <p:val>
                                            <p:strVal val="#ppt_x"/>
                                          </p:val>
                                        </p:tav>
                                      </p:tavLst>
                                    </p:anim>
                                    <p:anim calcmode="lin" valueType="num">
                                      <p:cBhvr additive="base">
                                        <p:cTn id="8" dur="500" fill="hold"/>
                                        <p:tgtEl>
                                          <p:spTgt spid="1024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46"/>
                                        </p:tgtEl>
                                        <p:attrNameLst>
                                          <p:attrName>style.visibility</p:attrName>
                                        </p:attrNameLst>
                                      </p:cBhvr>
                                      <p:to>
                                        <p:strVal val="visible"/>
                                      </p:to>
                                    </p:set>
                                    <p:anim calcmode="lin" valueType="num">
                                      <p:cBhvr additive="base">
                                        <p:cTn id="11" dur="500" fill="hold"/>
                                        <p:tgtEl>
                                          <p:spTgt spid="10246"/>
                                        </p:tgtEl>
                                        <p:attrNameLst>
                                          <p:attrName>ppt_x</p:attrName>
                                        </p:attrNameLst>
                                      </p:cBhvr>
                                      <p:tavLst>
                                        <p:tav tm="0">
                                          <p:val>
                                            <p:strVal val="#ppt_x"/>
                                          </p:val>
                                        </p:tav>
                                        <p:tav tm="100000">
                                          <p:val>
                                            <p:strVal val="#ppt_x"/>
                                          </p:val>
                                        </p:tav>
                                      </p:tavLst>
                                    </p:anim>
                                    <p:anim calcmode="lin" valueType="num">
                                      <p:cBhvr additive="base">
                                        <p:cTn id="12" dur="500" fill="hold"/>
                                        <p:tgtEl>
                                          <p:spTgt spid="102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Imagem relacionada">
            <a:extLst>
              <a:ext uri="{FF2B5EF4-FFF2-40B4-BE49-F238E27FC236}">
                <a16:creationId xmlns:a16="http://schemas.microsoft.com/office/drawing/2014/main" id="{B4D26F42-036A-4A8E-83A6-C79DC8F6D0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8" t="23042" r="6164"/>
          <a:stretch/>
        </p:blipFill>
        <p:spPr bwMode="auto">
          <a:xfrm>
            <a:off x="5649156" y="1433744"/>
            <a:ext cx="6223607" cy="39905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separação de misturas">
            <a:extLst>
              <a:ext uri="{FF2B5EF4-FFF2-40B4-BE49-F238E27FC236}">
                <a16:creationId xmlns:a16="http://schemas.microsoft.com/office/drawing/2014/main" id="{6874A186-286C-4AEC-82B9-E22C26C46EA7}"/>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Quadro 3">
            <a:extLst>
              <a:ext uri="{FF2B5EF4-FFF2-40B4-BE49-F238E27FC236}">
                <a16:creationId xmlns:a16="http://schemas.microsoft.com/office/drawing/2014/main" id="{90DBB327-7AB8-49D2-B09C-9FE7475454F6}"/>
              </a:ext>
            </a:extLst>
          </p:cNvPr>
          <p:cNvSpPr/>
          <p:nvPr/>
        </p:nvSpPr>
        <p:spPr>
          <a:xfrm rot="5400000">
            <a:off x="6423640" y="456833"/>
            <a:ext cx="642617" cy="2596440"/>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3407118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1000"/>
                                        <p:tgtEl>
                                          <p:spTgt spid="11268"/>
                                        </p:tgtEl>
                                      </p:cBhvr>
                                    </p:animEffect>
                                    <p:anim calcmode="lin" valueType="num">
                                      <p:cBhvr>
                                        <p:cTn id="8" dur="1000" fill="hold"/>
                                        <p:tgtEl>
                                          <p:spTgt spid="11268"/>
                                        </p:tgtEl>
                                        <p:attrNameLst>
                                          <p:attrName>ppt_x</p:attrName>
                                        </p:attrNameLst>
                                      </p:cBhvr>
                                      <p:tavLst>
                                        <p:tav tm="0">
                                          <p:val>
                                            <p:strVal val="#ppt_x"/>
                                          </p:val>
                                        </p:tav>
                                        <p:tav tm="100000">
                                          <p:val>
                                            <p:strVal val="#ppt_x"/>
                                          </p:val>
                                        </p:tav>
                                      </p:tavLst>
                                    </p:anim>
                                    <p:anim calcmode="lin" valueType="num">
                                      <p:cBhvr>
                                        <p:cTn id="9"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Resultado de imagem para DISSOLUÇÃO FRACIONADA SEPARAÇÃO DE MISTURAS">
            <a:extLst>
              <a:ext uri="{FF2B5EF4-FFF2-40B4-BE49-F238E27FC236}">
                <a16:creationId xmlns:a16="http://schemas.microsoft.com/office/drawing/2014/main" id="{88EA95D2-D6A9-4AD3-A8D6-614C0B0C658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04" r="6966"/>
          <a:stretch/>
        </p:blipFill>
        <p:spPr bwMode="auto">
          <a:xfrm>
            <a:off x="5823751" y="992079"/>
            <a:ext cx="5584055" cy="48738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separação de misturas">
            <a:extLst>
              <a:ext uri="{FF2B5EF4-FFF2-40B4-BE49-F238E27FC236}">
                <a16:creationId xmlns:a16="http://schemas.microsoft.com/office/drawing/2014/main" id="{6C7FF60B-3D37-41DA-BC5C-120FBB57C16F}"/>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Quadro 3">
            <a:extLst>
              <a:ext uri="{FF2B5EF4-FFF2-40B4-BE49-F238E27FC236}">
                <a16:creationId xmlns:a16="http://schemas.microsoft.com/office/drawing/2014/main" id="{A9C5396D-9D0A-495D-9497-5EED724668B8}"/>
              </a:ext>
            </a:extLst>
          </p:cNvPr>
          <p:cNvSpPr/>
          <p:nvPr/>
        </p:nvSpPr>
        <p:spPr>
          <a:xfrm rot="5400000">
            <a:off x="7461079" y="-1204539"/>
            <a:ext cx="809075" cy="5379871"/>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12232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 calcmode="lin" valueType="num">
                                      <p:cBhvr additive="base">
                                        <p:cTn id="7" dur="500" fill="hold"/>
                                        <p:tgtEl>
                                          <p:spTgt spid="12290"/>
                                        </p:tgtEl>
                                        <p:attrNameLst>
                                          <p:attrName>ppt_x</p:attrName>
                                        </p:attrNameLst>
                                      </p:cBhvr>
                                      <p:tavLst>
                                        <p:tav tm="0">
                                          <p:val>
                                            <p:strVal val="#ppt_x"/>
                                          </p:val>
                                        </p:tav>
                                        <p:tav tm="100000">
                                          <p:val>
                                            <p:strVal val="#ppt_x"/>
                                          </p:val>
                                        </p:tav>
                                      </p:tavLst>
                                    </p:anim>
                                    <p:anim calcmode="lin" valueType="num">
                                      <p:cBhvr additive="base">
                                        <p:cTn id="8" dur="500" fill="hold"/>
                                        <p:tgtEl>
                                          <p:spTgt spid="1229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Resultado de imagem para DECANTAÇÃO SEPARAÇÃO DE MISTURAS">
            <a:extLst>
              <a:ext uri="{FF2B5EF4-FFF2-40B4-BE49-F238E27FC236}">
                <a16:creationId xmlns:a16="http://schemas.microsoft.com/office/drawing/2014/main" id="{937E1EA9-1A47-4BC7-BC95-94FD04C353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18" t="22986" r="10653" b="3270"/>
          <a:stretch/>
        </p:blipFill>
        <p:spPr bwMode="auto">
          <a:xfrm>
            <a:off x="5790791" y="950415"/>
            <a:ext cx="6008257" cy="429729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Resultado de imagem para DECANTAÇÃO SEPARAÇÃO DE MISTURAS">
            <a:extLst>
              <a:ext uri="{FF2B5EF4-FFF2-40B4-BE49-F238E27FC236}">
                <a16:creationId xmlns:a16="http://schemas.microsoft.com/office/drawing/2014/main" id="{5106EABF-3AF4-46A3-8F3A-269DBC264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0033" y="4185718"/>
            <a:ext cx="2064469" cy="267228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Resultado de imagem para separação de misturas">
            <a:extLst>
              <a:ext uri="{FF2B5EF4-FFF2-40B4-BE49-F238E27FC236}">
                <a16:creationId xmlns:a16="http://schemas.microsoft.com/office/drawing/2014/main" id="{84E1CC55-D524-4AC2-AAB2-F1EE5A8B31C4}"/>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Quadro 4">
            <a:extLst>
              <a:ext uri="{FF2B5EF4-FFF2-40B4-BE49-F238E27FC236}">
                <a16:creationId xmlns:a16="http://schemas.microsoft.com/office/drawing/2014/main" id="{942D5D65-2DFD-4953-ADB9-1721EF9CF194}"/>
              </a:ext>
            </a:extLst>
          </p:cNvPr>
          <p:cNvSpPr/>
          <p:nvPr/>
        </p:nvSpPr>
        <p:spPr>
          <a:xfrm rot="5400000">
            <a:off x="6488252" y="-511288"/>
            <a:ext cx="655021" cy="3280162"/>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154031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170"/>
                                        </p:tgtEl>
                                        <p:attrNameLst>
                                          <p:attrName>style.visibility</p:attrName>
                                        </p:attrNameLst>
                                      </p:cBhvr>
                                      <p:to>
                                        <p:strVal val="visible"/>
                                      </p:to>
                                    </p:set>
                                    <p:anim calcmode="lin" valueType="num">
                                      <p:cBhvr additive="base">
                                        <p:cTn id="11" dur="500" fill="hold"/>
                                        <p:tgtEl>
                                          <p:spTgt spid="7170"/>
                                        </p:tgtEl>
                                        <p:attrNameLst>
                                          <p:attrName>ppt_x</p:attrName>
                                        </p:attrNameLst>
                                      </p:cBhvr>
                                      <p:tavLst>
                                        <p:tav tm="0">
                                          <p:val>
                                            <p:strVal val="#ppt_x"/>
                                          </p:val>
                                        </p:tav>
                                        <p:tav tm="100000">
                                          <p:val>
                                            <p:strVal val="#ppt_x"/>
                                          </p:val>
                                        </p:tav>
                                      </p:tavLst>
                                    </p:anim>
                                    <p:anim calcmode="lin" valueType="num">
                                      <p:cBhvr additive="base">
                                        <p:cTn id="12" dur="500" fill="hold"/>
                                        <p:tgtEl>
                                          <p:spTgt spid="71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esultado de imagem para DESTILAÇÃO SIMPLES SEPARAÇÃO DE MISTURAS">
            <a:extLst>
              <a:ext uri="{FF2B5EF4-FFF2-40B4-BE49-F238E27FC236}">
                <a16:creationId xmlns:a16="http://schemas.microsoft.com/office/drawing/2014/main" id="{A82AAFA2-384D-4D66-8F8A-C3FFC64C4B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471" r="16051" b="12539"/>
          <a:stretch/>
        </p:blipFill>
        <p:spPr bwMode="auto">
          <a:xfrm>
            <a:off x="5433133" y="913417"/>
            <a:ext cx="6409679" cy="53630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separação de misturas">
            <a:extLst>
              <a:ext uri="{FF2B5EF4-FFF2-40B4-BE49-F238E27FC236}">
                <a16:creationId xmlns:a16="http://schemas.microsoft.com/office/drawing/2014/main" id="{F59FB63F-87C4-4302-B2AB-39D26EBA11E2}"/>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Quadro 3">
            <a:extLst>
              <a:ext uri="{FF2B5EF4-FFF2-40B4-BE49-F238E27FC236}">
                <a16:creationId xmlns:a16="http://schemas.microsoft.com/office/drawing/2014/main" id="{22EAE0E2-30EA-4233-8C27-536073624ADC}"/>
              </a:ext>
            </a:extLst>
          </p:cNvPr>
          <p:cNvSpPr/>
          <p:nvPr/>
        </p:nvSpPr>
        <p:spPr>
          <a:xfrm rot="5400000">
            <a:off x="7617842" y="-1342316"/>
            <a:ext cx="906871" cy="5649155"/>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108838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Resultado de imagem para DESTILAÇÃO FRACIONADA SEPARAÇÃO DE MISTURAS">
            <a:extLst>
              <a:ext uri="{FF2B5EF4-FFF2-40B4-BE49-F238E27FC236}">
                <a16:creationId xmlns:a16="http://schemas.microsoft.com/office/drawing/2014/main" id="{A87EB4A6-9BB2-42A8-9ABD-B32C529607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9525" y="1259008"/>
            <a:ext cx="6279718" cy="4339983"/>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D08503CC-D48A-4AB4-89FD-68F0B5304CE7}"/>
              </a:ext>
            </a:extLst>
          </p:cNvPr>
          <p:cNvSpPr txBox="1"/>
          <p:nvPr/>
        </p:nvSpPr>
        <p:spPr>
          <a:xfrm>
            <a:off x="6096000" y="623411"/>
            <a:ext cx="3829235" cy="523220"/>
          </a:xfrm>
          <a:prstGeom prst="rect">
            <a:avLst/>
          </a:prstGeom>
          <a:noFill/>
        </p:spPr>
        <p:txBody>
          <a:bodyPr wrap="square" rtlCol="0">
            <a:spAutoFit/>
          </a:bodyPr>
          <a:lstStyle/>
          <a:p>
            <a:pPr algn="ctr"/>
            <a:r>
              <a:rPr lang="pt-BR" sz="2800" dirty="0"/>
              <a:t>Destilação fracionada</a:t>
            </a:r>
          </a:p>
        </p:txBody>
      </p:sp>
      <p:pic>
        <p:nvPicPr>
          <p:cNvPr id="4" name="Picture 2" descr="Resultado de imagem para separação de misturas">
            <a:extLst>
              <a:ext uri="{FF2B5EF4-FFF2-40B4-BE49-F238E27FC236}">
                <a16:creationId xmlns:a16="http://schemas.microsoft.com/office/drawing/2014/main" id="{027F6675-9AC3-45BB-B4A8-D595D71FF77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Quadro 4">
            <a:extLst>
              <a:ext uri="{FF2B5EF4-FFF2-40B4-BE49-F238E27FC236}">
                <a16:creationId xmlns:a16="http://schemas.microsoft.com/office/drawing/2014/main" id="{B6CE4700-122A-47D8-92D9-16C59E80ACF6}"/>
              </a:ext>
            </a:extLst>
          </p:cNvPr>
          <p:cNvSpPr/>
          <p:nvPr/>
        </p:nvSpPr>
        <p:spPr>
          <a:xfrm rot="5400000">
            <a:off x="7605518" y="-1951429"/>
            <a:ext cx="771720" cy="5649155"/>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3392717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2"/>
                                        </p:tgtEl>
                                        <p:attrNameLst>
                                          <p:attrName>style.visibility</p:attrName>
                                        </p:attrNameLst>
                                      </p:cBhvr>
                                      <p:to>
                                        <p:strVal val="visible"/>
                                      </p:to>
                                    </p:set>
                                    <p:animEffect transition="in" filter="fade">
                                      <p:cBhvr>
                                        <p:cTn id="12" dur="1000"/>
                                        <p:tgtEl>
                                          <p:spTgt spid="15362"/>
                                        </p:tgtEl>
                                      </p:cBhvr>
                                    </p:animEffect>
                                    <p:anim calcmode="lin" valueType="num">
                                      <p:cBhvr>
                                        <p:cTn id="13" dur="1000" fill="hold"/>
                                        <p:tgtEl>
                                          <p:spTgt spid="15362"/>
                                        </p:tgtEl>
                                        <p:attrNameLst>
                                          <p:attrName>ppt_x</p:attrName>
                                        </p:attrNameLst>
                                      </p:cBhvr>
                                      <p:tavLst>
                                        <p:tav tm="0">
                                          <p:val>
                                            <p:strVal val="#ppt_x"/>
                                          </p:val>
                                        </p:tav>
                                        <p:tav tm="100000">
                                          <p:val>
                                            <p:strVal val="#ppt_x"/>
                                          </p:val>
                                        </p:tav>
                                      </p:tavLst>
                                    </p:anim>
                                    <p:anim calcmode="lin" valueType="num">
                                      <p:cBhvr>
                                        <p:cTn id="14"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esultado de imagem para centrifugação SEPARAÇÃO DE MISTURAS">
            <a:extLst>
              <a:ext uri="{FF2B5EF4-FFF2-40B4-BE49-F238E27FC236}">
                <a16:creationId xmlns:a16="http://schemas.microsoft.com/office/drawing/2014/main" id="{4E0B806A-B1C3-4CFF-B58B-142C86CDED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10" t="23949" b="5194"/>
          <a:stretch/>
        </p:blipFill>
        <p:spPr bwMode="auto">
          <a:xfrm>
            <a:off x="5776403" y="1143799"/>
            <a:ext cx="6415597" cy="369417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Resultado de imagem para separação de misturas">
            <a:extLst>
              <a:ext uri="{FF2B5EF4-FFF2-40B4-BE49-F238E27FC236}">
                <a16:creationId xmlns:a16="http://schemas.microsoft.com/office/drawing/2014/main" id="{52854C21-F8A8-4FAB-B99F-B9891DBC1003}"/>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Quadro 3">
            <a:extLst>
              <a:ext uri="{FF2B5EF4-FFF2-40B4-BE49-F238E27FC236}">
                <a16:creationId xmlns:a16="http://schemas.microsoft.com/office/drawing/2014/main" id="{DB1BC026-5244-4D1F-BCB4-F12F43F04DFE}"/>
              </a:ext>
            </a:extLst>
          </p:cNvPr>
          <p:cNvSpPr/>
          <p:nvPr/>
        </p:nvSpPr>
        <p:spPr>
          <a:xfrm rot="5400000">
            <a:off x="7124649" y="-991165"/>
            <a:ext cx="771720" cy="4687415"/>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3874239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Effect transition="in" filter="fade">
                                      <p:cBhvr>
                                        <p:cTn id="7" dur="1000"/>
                                        <p:tgtEl>
                                          <p:spTgt spid="16386"/>
                                        </p:tgtEl>
                                      </p:cBhvr>
                                    </p:animEffect>
                                    <p:anim calcmode="lin" valueType="num">
                                      <p:cBhvr>
                                        <p:cTn id="8" dur="1000" fill="hold"/>
                                        <p:tgtEl>
                                          <p:spTgt spid="16386"/>
                                        </p:tgtEl>
                                        <p:attrNameLst>
                                          <p:attrName>ppt_x</p:attrName>
                                        </p:attrNameLst>
                                      </p:cBhvr>
                                      <p:tavLst>
                                        <p:tav tm="0">
                                          <p:val>
                                            <p:strVal val="#ppt_x"/>
                                          </p:val>
                                        </p:tav>
                                        <p:tav tm="100000">
                                          <p:val>
                                            <p:strVal val="#ppt_x"/>
                                          </p:val>
                                        </p:tav>
                                      </p:tavLst>
                                    </p:anim>
                                    <p:anim calcmode="lin" valueType="num">
                                      <p:cBhvr>
                                        <p:cTn id="9" dur="1000" fill="hold"/>
                                        <p:tgtEl>
                                          <p:spTgt spid="163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9ED2CA39-A972-4FCB-8AD0-CE877BB6F6C2}"/>
              </a:ext>
            </a:extLst>
          </p:cNvPr>
          <p:cNvSpPr/>
          <p:nvPr/>
        </p:nvSpPr>
        <p:spPr>
          <a:xfrm>
            <a:off x="0" y="1"/>
            <a:ext cx="12192000" cy="6858000"/>
          </a:xfrm>
          <a:prstGeom prst="rect">
            <a:avLst/>
          </a:prstGeom>
          <a:blipFill dpi="0" rotWithShape="1">
            <a:blip r:embed="rId2">
              <a:alphaModFix amt="52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Título 1">
            <a:extLst>
              <a:ext uri="{FF2B5EF4-FFF2-40B4-BE49-F238E27FC236}">
                <a16:creationId xmlns:a16="http://schemas.microsoft.com/office/drawing/2014/main" id="{46327EB3-5E6C-4EDE-BC29-2C191D35D264}"/>
              </a:ext>
            </a:extLst>
          </p:cNvPr>
          <p:cNvSpPr>
            <a:spLocks noGrp="1"/>
          </p:cNvSpPr>
          <p:nvPr>
            <p:ph type="title"/>
          </p:nvPr>
        </p:nvSpPr>
        <p:spPr>
          <a:xfrm>
            <a:off x="1719262" y="276712"/>
            <a:ext cx="8753475" cy="886964"/>
          </a:xfr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4"/>
          </a:lnRef>
          <a:fillRef idx="2">
            <a:schemeClr val="accent4"/>
          </a:fillRef>
          <a:effectRef idx="1">
            <a:schemeClr val="accent4"/>
          </a:effectRef>
          <a:fontRef idx="minor">
            <a:schemeClr val="dk1"/>
          </a:fontRef>
        </p:style>
        <p:txBody>
          <a:bodyPr>
            <a:normAutofit fontScale="90000"/>
          </a:bodyPr>
          <a:lstStyle/>
          <a:p>
            <a:r>
              <a:rPr lang="pt-BR" sz="3200" dirty="0"/>
              <a:t>Toda ciência se apoia nas observações da natureza. Estas permitem o alcance das coisas antes inimagináveis.</a:t>
            </a:r>
          </a:p>
        </p:txBody>
      </p:sp>
      <p:pic>
        <p:nvPicPr>
          <p:cNvPr id="2050" name="Picture 2" descr="Resultado de imagem para newton estudando">
            <a:extLst>
              <a:ext uri="{FF2B5EF4-FFF2-40B4-BE49-F238E27FC236}">
                <a16:creationId xmlns:a16="http://schemas.microsoft.com/office/drawing/2014/main" id="{B9B04EE3-F82E-435F-A886-1E15E0590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97164" y="1395145"/>
            <a:ext cx="3505200" cy="238405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2" name="Picture 4" descr="Resultado de imagem para homem olhando as estrelas">
            <a:extLst>
              <a:ext uri="{FF2B5EF4-FFF2-40B4-BE49-F238E27FC236}">
                <a16:creationId xmlns:a16="http://schemas.microsoft.com/office/drawing/2014/main" id="{46D77B11-4412-444D-8793-9A69820EB7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221" y="4453205"/>
            <a:ext cx="3505201" cy="201930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054" name="Picture 6" descr="Resultado de imagem para galileu">
            <a:extLst>
              <a:ext uri="{FF2B5EF4-FFF2-40B4-BE49-F238E27FC236}">
                <a16:creationId xmlns:a16="http://schemas.microsoft.com/office/drawing/2014/main" id="{FCF4219F-4194-42BE-9592-698F2E62F8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8453" y="1418997"/>
            <a:ext cx="3950107" cy="167931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Resultado de imagem para descoberta fogo gif">
            <a:extLst>
              <a:ext uri="{FF2B5EF4-FFF2-40B4-BE49-F238E27FC236}">
                <a16:creationId xmlns:a16="http://schemas.microsoft.com/office/drawing/2014/main" id="{13517882-FC24-4E58-8863-176A4E770CF8}"/>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88221" y="1395145"/>
            <a:ext cx="3506617" cy="2454632"/>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8" name="Picture 4" descr="Robô, Mech, Máquina, Tecnologia, Urbanas, Ai">
            <a:extLst>
              <a:ext uri="{FF2B5EF4-FFF2-40B4-BE49-F238E27FC236}">
                <a16:creationId xmlns:a16="http://schemas.microsoft.com/office/drawing/2014/main" id="{88E5CC84-944A-453D-8DB9-15075B0354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97164" y="4310427"/>
            <a:ext cx="3505201" cy="216702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30" name="Picture 6" descr="Vr, Virtual, Realidade Virtual">
            <a:extLst>
              <a:ext uri="{FF2B5EF4-FFF2-40B4-BE49-F238E27FC236}">
                <a16:creationId xmlns:a16="http://schemas.microsoft.com/office/drawing/2014/main" id="{E84BA998-6A83-4527-989D-FDD4A68A45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453" y="3429000"/>
            <a:ext cx="3950107" cy="243402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975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fade">
                                      <p:cBhvr>
                                        <p:cTn id="18" dur="1000"/>
                                        <p:tgtEl>
                                          <p:spTgt spid="2054"/>
                                        </p:tgtEl>
                                      </p:cBhvr>
                                    </p:animEffect>
                                    <p:anim calcmode="lin" valueType="num">
                                      <p:cBhvr>
                                        <p:cTn id="19" dur="1000" fill="hold"/>
                                        <p:tgtEl>
                                          <p:spTgt spid="2054"/>
                                        </p:tgtEl>
                                        <p:attrNameLst>
                                          <p:attrName>ppt_x</p:attrName>
                                        </p:attrNameLst>
                                      </p:cBhvr>
                                      <p:tavLst>
                                        <p:tav tm="0">
                                          <p:val>
                                            <p:strVal val="#ppt_x"/>
                                          </p:val>
                                        </p:tav>
                                        <p:tav tm="100000">
                                          <p:val>
                                            <p:strVal val="#ppt_x"/>
                                          </p:val>
                                        </p:tav>
                                      </p:tavLst>
                                    </p:anim>
                                    <p:anim calcmode="lin" valueType="num">
                                      <p:cBhvr>
                                        <p:cTn id="20"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1000"/>
                                        <p:tgtEl>
                                          <p:spTgt spid="2050"/>
                                        </p:tgtEl>
                                      </p:cBhvr>
                                    </p:animEffect>
                                    <p:anim calcmode="lin" valueType="num">
                                      <p:cBhvr>
                                        <p:cTn id="26" dur="1000" fill="hold"/>
                                        <p:tgtEl>
                                          <p:spTgt spid="2050"/>
                                        </p:tgtEl>
                                        <p:attrNameLst>
                                          <p:attrName>ppt_x</p:attrName>
                                        </p:attrNameLst>
                                      </p:cBhvr>
                                      <p:tavLst>
                                        <p:tav tm="0">
                                          <p:val>
                                            <p:strVal val="#ppt_x"/>
                                          </p:val>
                                        </p:tav>
                                        <p:tav tm="100000">
                                          <p:val>
                                            <p:strVal val="#ppt_x"/>
                                          </p:val>
                                        </p:tav>
                                      </p:tavLst>
                                    </p:anim>
                                    <p:anim calcmode="lin" valueType="num">
                                      <p:cBhvr>
                                        <p:cTn id="27"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2"/>
                                        </p:tgtEl>
                                        <p:attrNameLst>
                                          <p:attrName>style.visibility</p:attrName>
                                        </p:attrNameLst>
                                      </p:cBhvr>
                                      <p:to>
                                        <p:strVal val="visible"/>
                                      </p:to>
                                    </p:set>
                                    <p:animEffect transition="in" filter="barn(inVertical)">
                                      <p:cBhvr>
                                        <p:cTn id="32" dur="500"/>
                                        <p:tgtEl>
                                          <p:spTgt spid="20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030"/>
                                        </p:tgtEl>
                                        <p:attrNameLst>
                                          <p:attrName>style.visibility</p:attrName>
                                        </p:attrNameLst>
                                      </p:cBhvr>
                                      <p:to>
                                        <p:strVal val="visible"/>
                                      </p:to>
                                    </p:set>
                                    <p:animEffect transition="in" filter="wipe(down)">
                                      <p:cBhvr>
                                        <p:cTn id="37" dur="500"/>
                                        <p:tgtEl>
                                          <p:spTgt spid="103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wheel(1)">
                                      <p:cBhvr>
                                        <p:cTn id="42"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Resultado de imagem para cromatografia SEPARAÇÃO DE MISTURAS">
            <a:extLst>
              <a:ext uri="{FF2B5EF4-FFF2-40B4-BE49-F238E27FC236}">
                <a16:creationId xmlns:a16="http://schemas.microsoft.com/office/drawing/2014/main" id="{4A4D69B5-2113-4835-A27D-ECFDF6A7021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804935" y="2095129"/>
            <a:ext cx="6247423" cy="2936289"/>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DEF2D1C7-1481-45BA-8577-E54CE6AEBC7E}"/>
              </a:ext>
            </a:extLst>
          </p:cNvPr>
          <p:cNvSpPr txBox="1"/>
          <p:nvPr/>
        </p:nvSpPr>
        <p:spPr>
          <a:xfrm>
            <a:off x="6096000" y="1207363"/>
            <a:ext cx="2725446" cy="584775"/>
          </a:xfrm>
          <a:prstGeom prst="rect">
            <a:avLst/>
          </a:prstGeom>
          <a:noFill/>
        </p:spPr>
        <p:txBody>
          <a:bodyPr wrap="square" rtlCol="0">
            <a:spAutoFit/>
          </a:bodyPr>
          <a:lstStyle/>
          <a:p>
            <a:r>
              <a:rPr lang="pt-BR" sz="3200" dirty="0"/>
              <a:t>Cromatografia</a:t>
            </a:r>
          </a:p>
        </p:txBody>
      </p:sp>
      <p:pic>
        <p:nvPicPr>
          <p:cNvPr id="4" name="Picture 2" descr="Resultado de imagem para separação de misturas">
            <a:extLst>
              <a:ext uri="{FF2B5EF4-FFF2-40B4-BE49-F238E27FC236}">
                <a16:creationId xmlns:a16="http://schemas.microsoft.com/office/drawing/2014/main" id="{A81E14F0-2D4D-423E-98EF-A3C95302AB33}"/>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 y="0"/>
            <a:ext cx="564915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Quadro 4">
            <a:extLst>
              <a:ext uri="{FF2B5EF4-FFF2-40B4-BE49-F238E27FC236}">
                <a16:creationId xmlns:a16="http://schemas.microsoft.com/office/drawing/2014/main" id="{88BBC833-82FE-49D4-A046-492DBCE06E04}"/>
              </a:ext>
            </a:extLst>
          </p:cNvPr>
          <p:cNvSpPr/>
          <p:nvPr/>
        </p:nvSpPr>
        <p:spPr>
          <a:xfrm rot="5400000">
            <a:off x="7072863" y="-843957"/>
            <a:ext cx="771720" cy="4687415"/>
          </a:xfrm>
          <a:prstGeom prst="frame">
            <a:avLst/>
          </a:prstGeom>
          <a:solidFill>
            <a:schemeClr val="bg2">
              <a:lumMod val="25000"/>
              <a:alpha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323503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fade">
                                      <p:cBhvr>
                                        <p:cTn id="12" dur="1000"/>
                                        <p:tgtEl>
                                          <p:spTgt spid="17410"/>
                                        </p:tgtEl>
                                      </p:cBhvr>
                                    </p:animEffect>
                                    <p:anim calcmode="lin" valueType="num">
                                      <p:cBhvr>
                                        <p:cTn id="13" dur="1000" fill="hold"/>
                                        <p:tgtEl>
                                          <p:spTgt spid="17410"/>
                                        </p:tgtEl>
                                        <p:attrNameLst>
                                          <p:attrName>ppt_x</p:attrName>
                                        </p:attrNameLst>
                                      </p:cBhvr>
                                      <p:tavLst>
                                        <p:tav tm="0">
                                          <p:val>
                                            <p:strVal val="#ppt_x"/>
                                          </p:val>
                                        </p:tav>
                                        <p:tav tm="100000">
                                          <p:val>
                                            <p:strVal val="#ppt_x"/>
                                          </p:val>
                                        </p:tav>
                                      </p:tavLst>
                                    </p:anim>
                                    <p:anim calcmode="lin" valueType="num">
                                      <p:cBhvr>
                                        <p:cTn id="14" dur="1000" fill="hold"/>
                                        <p:tgtEl>
                                          <p:spTgt spid="174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FC23F103-3BF5-4EB8-8519-F1B64231C981}"/>
              </a:ext>
            </a:extLst>
          </p:cNvPr>
          <p:cNvSpPr/>
          <p:nvPr/>
        </p:nvSpPr>
        <p:spPr>
          <a:xfrm>
            <a:off x="0" y="0"/>
            <a:ext cx="12192000" cy="68580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93C83CD3-795E-4D84-83B7-DF25432AB226}"/>
              </a:ext>
            </a:extLst>
          </p:cNvPr>
          <p:cNvSpPr/>
          <p:nvPr/>
        </p:nvSpPr>
        <p:spPr>
          <a:xfrm>
            <a:off x="3346850" y="486451"/>
            <a:ext cx="5498300"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AS TRANSFORMAÇÕES DA MATÉRIA</a:t>
            </a:r>
            <a:endParaRPr lang="pt-BR" sz="2400" b="1" dirty="0"/>
          </a:p>
        </p:txBody>
      </p:sp>
      <p:sp>
        <p:nvSpPr>
          <p:cNvPr id="3" name="Retângulo 2">
            <a:extLst>
              <a:ext uri="{FF2B5EF4-FFF2-40B4-BE49-F238E27FC236}">
                <a16:creationId xmlns:a16="http://schemas.microsoft.com/office/drawing/2014/main" id="{990E566C-8C43-479A-B7AB-E0DD51D011A0}"/>
              </a:ext>
            </a:extLst>
          </p:cNvPr>
          <p:cNvSpPr/>
          <p:nvPr/>
        </p:nvSpPr>
        <p:spPr>
          <a:xfrm>
            <a:off x="2714438" y="1627654"/>
            <a:ext cx="7658470"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transformações da matéria são classificadas em físicas e químicas.</a:t>
            </a:r>
            <a:endParaRPr lang="pt-BR" dirty="0"/>
          </a:p>
        </p:txBody>
      </p:sp>
      <p:pic>
        <p:nvPicPr>
          <p:cNvPr id="1026" name="Picture 2" descr="Resultado de imagem para transformação da materia">
            <a:extLst>
              <a:ext uri="{FF2B5EF4-FFF2-40B4-BE49-F238E27FC236}">
                <a16:creationId xmlns:a16="http://schemas.microsoft.com/office/drawing/2014/main" id="{EAFB134A-7CFD-4EE3-8837-CC35A7E4D76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600" b="94400" l="5500" r="94250">
                        <a14:foregroundMark x1="33000" y1="18800" x2="33000" y2="18800"/>
                        <a14:foregroundMark x1="30750" y1="13600" x2="30750" y2="13600"/>
                        <a14:foregroundMark x1="30750" y1="13600" x2="44250" y2="13600"/>
                        <a14:foregroundMark x1="44250" y1="13600" x2="60500" y2="16400"/>
                        <a14:foregroundMark x1="51000" y1="18800" x2="40000" y2="19200"/>
                        <a14:foregroundMark x1="40000" y1="19200" x2="50250" y2="18000"/>
                        <a14:foregroundMark x1="50250" y1="18000" x2="52000" y2="18800"/>
                        <a14:foregroundMark x1="69750" y1="86000" x2="80750" y2="87200"/>
                        <a14:foregroundMark x1="80750" y1="87200" x2="73000" y2="74000"/>
                        <a14:foregroundMark x1="73000" y1="74000" x2="70000" y2="74000"/>
                        <a14:foregroundMark x1="63750" y1="76000" x2="74250" y2="83200"/>
                        <a14:foregroundMark x1="74250" y1="83200" x2="86500" y2="86000"/>
                        <a14:foregroundMark x1="93500" y1="73200" x2="90000" y2="90400"/>
                        <a14:foregroundMark x1="90000" y1="90400" x2="79000" y2="91200"/>
                        <a14:foregroundMark x1="79000" y1="91200" x2="69250" y2="81200"/>
                        <a14:foregroundMark x1="69250" y1="81200" x2="60000" y2="78800"/>
                        <a14:foregroundMark x1="60500" y1="85200" x2="60500" y2="85200"/>
                        <a14:foregroundMark x1="60500" y1="85200" x2="60500" y2="85200"/>
                        <a14:foregroundMark x1="59000" y1="75600" x2="91750" y2="73200"/>
                        <a14:foregroundMark x1="91750" y1="73200" x2="94250" y2="89200"/>
                        <a14:foregroundMark x1="94250" y1="89200" x2="73250" y2="89600"/>
                        <a14:foregroundMark x1="73250" y1="89600" x2="63250" y2="84400"/>
                        <a14:foregroundMark x1="63250" y1="84400" x2="58250" y2="76000"/>
                        <a14:foregroundMark x1="8750" y1="71200" x2="31250" y2="76000"/>
                        <a14:foregroundMark x1="31250" y1="76000" x2="38250" y2="88800"/>
                        <a14:foregroundMark x1="38250" y1="88800" x2="27000" y2="90800"/>
                        <a14:foregroundMark x1="27000" y1="90800" x2="16250" y2="87200"/>
                        <a14:foregroundMark x1="16250" y1="87200" x2="9250" y2="74400"/>
                        <a14:foregroundMark x1="9250" y1="74400" x2="8750" y2="72800"/>
                        <a14:foregroundMark x1="5500" y1="72800" x2="11250" y2="86400"/>
                        <a14:foregroundMark x1="11250" y1="86400" x2="24500" y2="90800"/>
                        <a14:foregroundMark x1="37500" y1="75200" x2="39250" y2="92000"/>
                        <a14:foregroundMark x1="39250" y1="92000" x2="38500" y2="94400"/>
                        <a14:foregroundMark x1="28750" y1="62000" x2="28750" y2="62000"/>
                        <a14:foregroundMark x1="32750" y1="57200" x2="32750" y2="57200"/>
                        <a14:foregroundMark x1="36750" y1="50800" x2="36750" y2="50800"/>
                        <a14:foregroundMark x1="39750" y1="46400" x2="39750" y2="46400"/>
                        <a14:foregroundMark x1="42750" y1="41600" x2="42750" y2="41600"/>
                        <a14:foregroundMark x1="49750" y1="36400" x2="49750" y2="36400"/>
                        <a14:foregroundMark x1="53000" y1="41600" x2="53000" y2="41600"/>
                        <a14:foregroundMark x1="56750" y1="47200" x2="56750" y2="47200"/>
                        <a14:foregroundMark x1="61500" y1="53600" x2="61500" y2="53600"/>
                        <a14:foregroundMark x1="65750" y1="59200" x2="65750" y2="59200"/>
                        <a14:foregroundMark x1="30250" y1="4400" x2="30250" y2="4400"/>
                        <a14:foregroundMark x1="47500" y1="4400" x2="47500" y2="4400"/>
                        <a14:foregroundMark x1="60500" y1="4000" x2="60500" y2="4000"/>
                        <a14:foregroundMark x1="22500" y1="4400" x2="43500" y2="5200"/>
                        <a14:foregroundMark x1="43500" y1="5200" x2="45750" y2="4800"/>
                        <a14:foregroundMark x1="22250" y1="3600" x2="55000" y2="4000"/>
                        <a14:foregroundMark x1="55000" y1="4000" x2="75250" y2="3600"/>
                        <a14:foregroundMark x1="49000" y1="35600" x2="68000" y2="61600"/>
                        <a14:foregroundMark x1="68000" y1="61600" x2="68000" y2="61600"/>
                        <a14:foregroundMark x1="68000" y1="61600" x2="68000" y2="61600"/>
                      </a14:backgroundRemoval>
                    </a14:imgEffect>
                  </a14:imgLayer>
                </a14:imgProps>
              </a:ext>
              <a:ext uri="{28A0092B-C50C-407E-A947-70E740481C1C}">
                <a14:useLocalDpi xmlns:a14="http://schemas.microsoft.com/office/drawing/2010/main" val="0"/>
              </a:ext>
            </a:extLst>
          </a:blip>
          <a:srcRect/>
          <a:stretch>
            <a:fillRect/>
          </a:stretch>
        </p:blipFill>
        <p:spPr bwMode="auto">
          <a:xfrm>
            <a:off x="3141909" y="2575770"/>
            <a:ext cx="5908181" cy="3692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729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agem relacionada">
            <a:extLst>
              <a:ext uri="{FF2B5EF4-FFF2-40B4-BE49-F238E27FC236}">
                <a16:creationId xmlns:a16="http://schemas.microsoft.com/office/drawing/2014/main" id="{C096B155-263B-4D0F-9B03-DC7AACC373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59"/>
          <a:stretch/>
        </p:blipFill>
        <p:spPr bwMode="auto">
          <a:xfrm>
            <a:off x="4857750" y="141051"/>
            <a:ext cx="7334250" cy="65758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Resultado de imagem para transformações da materia">
            <a:extLst>
              <a:ext uri="{FF2B5EF4-FFF2-40B4-BE49-F238E27FC236}">
                <a16:creationId xmlns:a16="http://schemas.microsoft.com/office/drawing/2014/main" id="{B90D3139-BE75-4285-8B4F-79388FC355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5775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o 3" descr="elemento decorativo">
            <a:extLst>
              <a:ext uri="{FF2B5EF4-FFF2-40B4-BE49-F238E27FC236}">
                <a16:creationId xmlns:a16="http://schemas.microsoft.com/office/drawing/2014/main" id="{8021BC1C-0938-40D5-BEBF-D1D1E4677E31}"/>
              </a:ext>
            </a:extLst>
          </p:cNvPr>
          <p:cNvGrpSpPr/>
          <p:nvPr/>
        </p:nvGrpSpPr>
        <p:grpSpPr>
          <a:xfrm>
            <a:off x="-1" y="0"/>
            <a:ext cx="6208649" cy="6858000"/>
            <a:chOff x="-3740" y="0"/>
            <a:chExt cx="6208649" cy="6858000"/>
          </a:xfrm>
        </p:grpSpPr>
        <p:sp>
          <p:nvSpPr>
            <p:cNvPr id="5" name="Forma Livre: Forma 4">
              <a:extLst>
                <a:ext uri="{FF2B5EF4-FFF2-40B4-BE49-F238E27FC236}">
                  <a16:creationId xmlns:a16="http://schemas.microsoft.com/office/drawing/2014/main" id="{3BCC0D09-1ACC-4F75-8515-B26F5E84E82D}"/>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a:p>
          </p:txBody>
        </p:sp>
        <p:sp>
          <p:nvSpPr>
            <p:cNvPr id="6" name="Retângulo 5">
              <a:extLst>
                <a:ext uri="{FF2B5EF4-FFF2-40B4-BE49-F238E27FC236}">
                  <a16:creationId xmlns:a16="http://schemas.microsoft.com/office/drawing/2014/main" id="{53C64713-F84C-4A36-B8E6-98336929775F}"/>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a:p>
          </p:txBody>
        </p:sp>
      </p:grpSp>
    </p:spTree>
    <p:extLst>
      <p:ext uri="{BB962C8B-B14F-4D97-AF65-F5344CB8AC3E}">
        <p14:creationId xmlns:p14="http://schemas.microsoft.com/office/powerpoint/2010/main" val="32273722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319A4F41-AD10-45F6-A8C8-68C4A99A0024}"/>
              </a:ext>
            </a:extLst>
          </p:cNvPr>
          <p:cNvSpPr/>
          <p:nvPr/>
        </p:nvSpPr>
        <p:spPr>
          <a:xfrm>
            <a:off x="6467474" y="1200779"/>
            <a:ext cx="5400675" cy="2308324"/>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transformações físicas não alteram a identidade das substâncias. As mudanças de estado são exemplos deste tipo de transformações. O ferro fundido, por exemplo, ainda é ferro. A água gelada, o gelo, é água, mas no estado sólido. Um pedaço de fio de cobre pode ser dobrado e não se transforma em outra substância, podendo até ser finamente dividido em grânulos de pó. Estes são exemplos de transformações físicas.</a:t>
            </a:r>
            <a:endParaRPr lang="pt-BR" dirty="0"/>
          </a:p>
        </p:txBody>
      </p:sp>
      <p:pic>
        <p:nvPicPr>
          <p:cNvPr id="2050" name="Picture 2" descr="Resultado de imagem para ferro fundido">
            <a:extLst>
              <a:ext uri="{FF2B5EF4-FFF2-40B4-BE49-F238E27FC236}">
                <a16:creationId xmlns:a16="http://schemas.microsoft.com/office/drawing/2014/main" id="{E74CD6E3-A97E-458B-B704-B1366033BA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36"/>
            <a:ext cx="6296025" cy="6859936"/>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gelo derretendo">
            <a:extLst>
              <a:ext uri="{FF2B5EF4-FFF2-40B4-BE49-F238E27FC236}">
                <a16:creationId xmlns:a16="http://schemas.microsoft.com/office/drawing/2014/main" id="{7BD69F41-A662-494E-A677-9C4387DAE97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2110" t="12720" r="2625"/>
          <a:stretch/>
        </p:blipFill>
        <p:spPr bwMode="auto">
          <a:xfrm>
            <a:off x="6406554" y="4895850"/>
            <a:ext cx="3485277" cy="182109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esultado de imagem para fio de cobre">
            <a:extLst>
              <a:ext uri="{FF2B5EF4-FFF2-40B4-BE49-F238E27FC236}">
                <a16:creationId xmlns:a16="http://schemas.microsoft.com/office/drawing/2014/main" id="{5C101411-661A-4A21-9B9A-5C3CDD75EE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l="3255" t="3438" r="8636"/>
          <a:stretch/>
        </p:blipFill>
        <p:spPr bwMode="auto">
          <a:xfrm>
            <a:off x="9558336" y="3843297"/>
            <a:ext cx="2557464" cy="271928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70EBE25A-86BD-4497-BADC-F1D94E69AC9F}"/>
              </a:ext>
            </a:extLst>
          </p:cNvPr>
          <p:cNvSpPr/>
          <p:nvPr/>
        </p:nvSpPr>
        <p:spPr>
          <a:xfrm>
            <a:off x="4055596" y="404920"/>
            <a:ext cx="4823756"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AS TRANSFORMAÇÕES FÍSICAS</a:t>
            </a:r>
          </a:p>
        </p:txBody>
      </p:sp>
      <p:grpSp>
        <p:nvGrpSpPr>
          <p:cNvPr id="7" name="Grupo 3" descr="elemento decorativo">
            <a:extLst>
              <a:ext uri="{FF2B5EF4-FFF2-40B4-BE49-F238E27FC236}">
                <a16:creationId xmlns:a16="http://schemas.microsoft.com/office/drawing/2014/main" id="{4F2899D0-FB5C-4C97-8742-22CFE81D2208}"/>
              </a:ext>
            </a:extLst>
          </p:cNvPr>
          <p:cNvGrpSpPr/>
          <p:nvPr/>
        </p:nvGrpSpPr>
        <p:grpSpPr>
          <a:xfrm>
            <a:off x="-1" y="0"/>
            <a:ext cx="6208649" cy="6858000"/>
            <a:chOff x="-3740" y="0"/>
            <a:chExt cx="6208649" cy="6858000"/>
          </a:xfrm>
        </p:grpSpPr>
        <p:sp>
          <p:nvSpPr>
            <p:cNvPr id="8" name="Forma Livre: Forma 7">
              <a:extLst>
                <a:ext uri="{FF2B5EF4-FFF2-40B4-BE49-F238E27FC236}">
                  <a16:creationId xmlns:a16="http://schemas.microsoft.com/office/drawing/2014/main" id="{B17F0C19-8B61-427F-832B-23C3A807A760}"/>
                </a:ext>
              </a:extLst>
            </p:cNvPr>
            <p:cNvSpPr/>
            <p:nvPr/>
          </p:nvSpPr>
          <p:spPr>
            <a:xfrm>
              <a:off x="-3740" y="0"/>
              <a:ext cx="6208649" cy="6858000"/>
            </a:xfrm>
            <a:custGeom>
              <a:avLst/>
              <a:gdLst>
                <a:gd name="connsiteX0" fmla="*/ 0 w 6208649"/>
                <a:gd name="connsiteY0" fmla="*/ 0 h 6858000"/>
                <a:gd name="connsiteX1" fmla="*/ 6208649 w 6208649"/>
                <a:gd name="connsiteY1" fmla="*/ 0 h 6858000"/>
                <a:gd name="connsiteX2" fmla="*/ 2737815 w 6208649"/>
                <a:gd name="connsiteY2" fmla="*/ 6858000 h 6858000"/>
                <a:gd name="connsiteX3" fmla="*/ 0 w 620864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208649" h="6858000">
                  <a:moveTo>
                    <a:pt x="0" y="0"/>
                  </a:moveTo>
                  <a:lnTo>
                    <a:pt x="6208649" y="0"/>
                  </a:lnTo>
                  <a:lnTo>
                    <a:pt x="2737815" y="6858000"/>
                  </a:lnTo>
                  <a:lnTo>
                    <a:pt x="0" y="6858000"/>
                  </a:lnTo>
                  <a:close/>
                </a:path>
              </a:pathLst>
            </a:custGeom>
            <a:solidFill>
              <a:schemeClr val="bg1">
                <a:lumMod val="95000"/>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pt-BR"/>
            </a:p>
          </p:txBody>
        </p:sp>
        <p:sp>
          <p:nvSpPr>
            <p:cNvPr id="9" name="Retângulo 8">
              <a:extLst>
                <a:ext uri="{FF2B5EF4-FFF2-40B4-BE49-F238E27FC236}">
                  <a16:creationId xmlns:a16="http://schemas.microsoft.com/office/drawing/2014/main" id="{B17E6300-15FA-4B40-BD10-364B9A6BF0A1}"/>
                </a:ext>
              </a:extLst>
            </p:cNvPr>
            <p:cNvSpPr/>
            <p:nvPr/>
          </p:nvSpPr>
          <p:spPr>
            <a:xfrm>
              <a:off x="1451429" y="0"/>
              <a:ext cx="3222172" cy="6858000"/>
            </a:xfrm>
            <a:prstGeom prst="rect">
              <a:avLst/>
            </a:prstGeom>
            <a:solidFill>
              <a:schemeClr val="accent1">
                <a:alpha val="3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pt-BR"/>
            </a:p>
          </p:txBody>
        </p:sp>
      </p:grpSp>
    </p:spTree>
    <p:extLst>
      <p:ext uri="{BB962C8B-B14F-4D97-AF65-F5344CB8AC3E}">
        <p14:creationId xmlns:p14="http://schemas.microsoft.com/office/powerpoint/2010/main" val="185391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052"/>
                                        </p:tgtEl>
                                        <p:attrNameLst>
                                          <p:attrName>style.visibility</p:attrName>
                                        </p:attrNameLst>
                                      </p:cBhvr>
                                      <p:to>
                                        <p:strVal val="visible"/>
                                      </p:to>
                                    </p:set>
                                    <p:animEffect transition="in" filter="barn(inVertical)">
                                      <p:cBhvr>
                                        <p:cTn id="13" dur="500"/>
                                        <p:tgtEl>
                                          <p:spTgt spid="205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2054"/>
                                        </p:tgtEl>
                                        <p:attrNameLst>
                                          <p:attrName>style.visibility</p:attrName>
                                        </p:attrNameLst>
                                      </p:cBhvr>
                                      <p:to>
                                        <p:strVal val="visible"/>
                                      </p:to>
                                    </p:set>
                                    <p:animEffect transition="in" filter="wipe(down)">
                                      <p:cBhvr>
                                        <p:cTn id="18"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BE51F458-065A-4D8C-A455-A3821D82B004}"/>
              </a:ext>
            </a:extLst>
          </p:cNvPr>
          <p:cNvSpPr/>
          <p:nvPr/>
        </p:nvSpPr>
        <p:spPr>
          <a:xfrm>
            <a:off x="0" y="27705"/>
            <a:ext cx="12192000" cy="4239496"/>
          </a:xfrm>
          <a:prstGeom prst="rect">
            <a:avLst/>
          </a:prstGeom>
          <a:blipFill dpi="0" rotWithShape="1">
            <a:blip r:embed="rId2">
              <a:alphaModFix amt="73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CB6A873B-0BDF-4F38-8D3F-28D5F40B495A}"/>
              </a:ext>
            </a:extLst>
          </p:cNvPr>
          <p:cNvSpPr/>
          <p:nvPr/>
        </p:nvSpPr>
        <p:spPr>
          <a:xfrm>
            <a:off x="658235" y="1203391"/>
            <a:ext cx="10875523"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transformações químicas são mais significativas ou fundamentais do que as transformações físicas. Nestas transformações, substâncias são destruídas e outras, novas, são formadas. A exposição de um prego de ferro ao ar livre e à chuva, causa uma transformação química, porque o ferro é combinado quimicamente ao oxigênio e à água da atmosfera. A queima de um papel também constitui uma transformação química. </a:t>
            </a:r>
            <a:endParaRPr lang="pt-BR" dirty="0"/>
          </a:p>
        </p:txBody>
      </p:sp>
      <p:pic>
        <p:nvPicPr>
          <p:cNvPr id="4100" name="Picture 4" descr="Resultado de imagem para prego enferrujado">
            <a:extLst>
              <a:ext uri="{FF2B5EF4-FFF2-40B4-BE49-F238E27FC236}">
                <a16:creationId xmlns:a16="http://schemas.microsoft.com/office/drawing/2014/main" id="{D841E781-A0BD-4BF0-8C27-57707B01916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24845" y="4597203"/>
            <a:ext cx="3355739" cy="2233092"/>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Resultado de imagem para papel queimado">
            <a:extLst>
              <a:ext uri="{FF2B5EF4-FFF2-40B4-BE49-F238E27FC236}">
                <a16:creationId xmlns:a16="http://schemas.microsoft.com/office/drawing/2014/main" id="{F8CE5F7D-F5B9-4C07-9BCE-FB2D8397169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40000"/>
                    </a14:imgEffect>
                  </a14:imgLayer>
                </a14:imgProps>
              </a:ext>
              <a:ext uri="{28A0092B-C50C-407E-A947-70E740481C1C}">
                <a14:useLocalDpi xmlns:a14="http://schemas.microsoft.com/office/drawing/2010/main" val="0"/>
              </a:ext>
            </a:extLst>
          </a:blip>
          <a:srcRect t="9218" b="7025"/>
          <a:stretch/>
        </p:blipFill>
        <p:spPr bwMode="auto">
          <a:xfrm>
            <a:off x="7208088" y="4267200"/>
            <a:ext cx="3093193" cy="2590800"/>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5FFB1099-1393-47F6-AEE7-534FDF4ABE24}"/>
              </a:ext>
            </a:extLst>
          </p:cNvPr>
          <p:cNvSpPr/>
          <p:nvPr/>
        </p:nvSpPr>
        <p:spPr>
          <a:xfrm>
            <a:off x="2063124" y="2882207"/>
            <a:ext cx="8634919"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transformações químicas são denominadas reações químicas. As substâncias</a:t>
            </a:r>
          </a:p>
          <a:p>
            <a:r>
              <a:rPr lang="pt-BR" dirty="0">
                <a:latin typeface="Times New Roman" panose="02020603050405020304" pitchFamily="18" charset="0"/>
              </a:rPr>
              <a:t>que desaparecem durante estas transformações são chamadas reagentes, e aquelas formadas</a:t>
            </a:r>
          </a:p>
          <a:p>
            <a:r>
              <a:rPr lang="pt-BR" dirty="0">
                <a:latin typeface="Times New Roman" panose="02020603050405020304" pitchFamily="18" charset="0"/>
              </a:rPr>
              <a:t>são chamadas 'de produtos.</a:t>
            </a:r>
            <a:endParaRPr lang="pt-BR" dirty="0"/>
          </a:p>
        </p:txBody>
      </p:sp>
      <p:sp>
        <p:nvSpPr>
          <p:cNvPr id="4" name="Retângulo 3">
            <a:extLst>
              <a:ext uri="{FF2B5EF4-FFF2-40B4-BE49-F238E27FC236}">
                <a16:creationId xmlns:a16="http://schemas.microsoft.com/office/drawing/2014/main" id="{7C831FC5-6852-4F70-B18A-9C8F5E0F8C39}"/>
              </a:ext>
            </a:extLst>
          </p:cNvPr>
          <p:cNvSpPr/>
          <p:nvPr/>
        </p:nvSpPr>
        <p:spPr>
          <a:xfrm>
            <a:off x="3512598" y="436596"/>
            <a:ext cx="5166799"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AS TRANSFORMAÇÕES QUÍMICAS</a:t>
            </a:r>
          </a:p>
        </p:txBody>
      </p:sp>
    </p:spTree>
    <p:extLst>
      <p:ext uri="{BB962C8B-B14F-4D97-AF65-F5344CB8AC3E}">
        <p14:creationId xmlns:p14="http://schemas.microsoft.com/office/powerpoint/2010/main" val="382501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99D99D3F-F028-40E7-B590-4C86346C10B0}"/>
              </a:ext>
            </a:extLst>
          </p:cNvPr>
          <p:cNvSpPr/>
          <p:nvPr/>
        </p:nvSpPr>
        <p:spPr>
          <a:xfrm>
            <a:off x="0" y="1"/>
            <a:ext cx="12192000" cy="4305299"/>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C3A00333-D8BF-4A4E-BC1B-98EED6D55DD8}"/>
              </a:ext>
            </a:extLst>
          </p:cNvPr>
          <p:cNvSpPr/>
          <p:nvPr/>
        </p:nvSpPr>
        <p:spPr>
          <a:xfrm>
            <a:off x="2776020" y="226531"/>
            <a:ext cx="6639959"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AS LEIS DAS TRANSFORMAÇÕES QUÍMICAS</a:t>
            </a:r>
            <a:endParaRPr lang="pt-BR" sz="2400" b="1" i="1" dirty="0"/>
          </a:p>
        </p:txBody>
      </p:sp>
      <p:sp>
        <p:nvSpPr>
          <p:cNvPr id="3" name="Retângulo 2">
            <a:extLst>
              <a:ext uri="{FF2B5EF4-FFF2-40B4-BE49-F238E27FC236}">
                <a16:creationId xmlns:a16="http://schemas.microsoft.com/office/drawing/2014/main" id="{BD7D27FB-F27D-4B0E-A14D-95D2E78BA861}"/>
              </a:ext>
            </a:extLst>
          </p:cNvPr>
          <p:cNvSpPr/>
          <p:nvPr/>
        </p:nvSpPr>
        <p:spPr>
          <a:xfrm>
            <a:off x="718022" y="2228671"/>
            <a:ext cx="10622604"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Estabelecida pelo químico </a:t>
            </a:r>
            <a:r>
              <a:rPr lang="pt-BR" dirty="0" err="1">
                <a:latin typeface="Times New Roman" panose="02020603050405020304" pitchFamily="18" charset="0"/>
              </a:rPr>
              <a:t>francAês</a:t>
            </a:r>
            <a:r>
              <a:rPr lang="pt-BR" dirty="0">
                <a:latin typeface="Times New Roman" panose="02020603050405020304" pitchFamily="18" charset="0"/>
              </a:rPr>
              <a:t>,.L. Lavoisier, em 1774. </a:t>
            </a:r>
          </a:p>
          <a:p>
            <a:r>
              <a:rPr lang="pt-BR" dirty="0">
                <a:latin typeface="Times New Roman" panose="02020603050405020304" pitchFamily="18" charset="0"/>
              </a:rPr>
              <a:t>Esta lei estabelece que </a:t>
            </a:r>
            <a:r>
              <a:rPr lang="pt-BR" i="1" dirty="0">
                <a:latin typeface="Times New Roman" panose="02020603050405020304" pitchFamily="18" charset="0"/>
              </a:rPr>
              <a:t>durante uma transformação química não é mensurável </a:t>
            </a:r>
            <a:r>
              <a:rPr lang="pt-BR" dirty="0">
                <a:latin typeface="Times New Roman" panose="02020603050405020304" pitchFamily="18" charset="0"/>
              </a:rPr>
              <a:t>o </a:t>
            </a:r>
            <a:r>
              <a:rPr lang="pt-BR" i="1" dirty="0">
                <a:latin typeface="Times New Roman" panose="02020603050405020304" pitchFamily="18" charset="0"/>
              </a:rPr>
              <a:t>ganho </a:t>
            </a:r>
            <a:r>
              <a:rPr lang="pt-BR" dirty="0">
                <a:latin typeface="Times New Roman" panose="02020603050405020304" pitchFamily="18" charset="0"/>
              </a:rPr>
              <a:t>ou </a:t>
            </a:r>
            <a:r>
              <a:rPr lang="pt-BR" i="1" dirty="0">
                <a:latin typeface="Times New Roman" panose="02020603050405020304" pitchFamily="18" charset="0"/>
              </a:rPr>
              <a:t>a perda de massa; </a:t>
            </a:r>
            <a:r>
              <a:rPr lang="pt-BR" dirty="0">
                <a:latin typeface="Times New Roman" panose="02020603050405020304" pitchFamily="18" charset="0"/>
              </a:rPr>
              <a:t>isto é, à soma das massas dos produtos é igual à </a:t>
            </a:r>
            <a:r>
              <a:rPr lang="pt-BR" dirty="0"/>
              <a:t>soma das massas dos reagentes. O enunciado é razoável porque nas reações químicas não há destruição nem criação de matéria, apenas a transformação.</a:t>
            </a:r>
          </a:p>
        </p:txBody>
      </p:sp>
      <p:pic>
        <p:nvPicPr>
          <p:cNvPr id="5122" name="Picture 2" descr="Resultado de imagem para lavoisier">
            <a:extLst>
              <a:ext uri="{FF2B5EF4-FFF2-40B4-BE49-F238E27FC236}">
                <a16:creationId xmlns:a16="http://schemas.microsoft.com/office/drawing/2014/main" id="{44522438-030D-4A10-925A-0E4ECBD0F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69" y="4360717"/>
            <a:ext cx="2099756" cy="2497283"/>
          </a:xfrm>
          <a:prstGeom prst="rect">
            <a:avLst/>
          </a:prstGeom>
          <a:noFill/>
          <a:extLst>
            <a:ext uri="{909E8E84-426E-40DD-AFC4-6F175D3DCCD1}">
              <a14:hiddenFill xmlns:a14="http://schemas.microsoft.com/office/drawing/2010/main">
                <a:solidFill>
                  <a:srgbClr val="FFFFFF"/>
                </a:solidFill>
              </a14:hiddenFill>
            </a:ext>
          </a:extLst>
        </p:spPr>
      </p:pic>
      <p:sp>
        <p:nvSpPr>
          <p:cNvPr id="4" name="CaixaDeTexto 3">
            <a:extLst>
              <a:ext uri="{FF2B5EF4-FFF2-40B4-BE49-F238E27FC236}">
                <a16:creationId xmlns:a16="http://schemas.microsoft.com/office/drawing/2014/main" id="{69323427-8477-4608-B937-3B4E4ACBB08A}"/>
              </a:ext>
            </a:extLst>
          </p:cNvPr>
          <p:cNvSpPr txBox="1"/>
          <p:nvPr/>
        </p:nvSpPr>
        <p:spPr>
          <a:xfrm>
            <a:off x="2272390" y="5470858"/>
            <a:ext cx="6196519" cy="276999"/>
          </a:xfrm>
          <a:prstGeom prst="rect">
            <a:avLst/>
          </a:prstGeom>
          <a:noFill/>
        </p:spPr>
        <p:txBody>
          <a:bodyPr wrap="square" rtlCol="0">
            <a:spAutoFit/>
          </a:bodyPr>
          <a:lstStyle/>
          <a:p>
            <a:r>
              <a:rPr lang="pt-BR" sz="1200" dirty="0"/>
              <a:t>“Na natureza nada se perde, nada se cria, tudo se transforma”. </a:t>
            </a:r>
          </a:p>
        </p:txBody>
      </p:sp>
      <p:pic>
        <p:nvPicPr>
          <p:cNvPr id="5124" name="Picture 4" descr="Resultado de imagem para lei de lavoisier">
            <a:extLst>
              <a:ext uri="{FF2B5EF4-FFF2-40B4-BE49-F238E27FC236}">
                <a16:creationId xmlns:a16="http://schemas.microsoft.com/office/drawing/2014/main" id="{A1E40418-0A54-4233-ADEA-832F22B8C5F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969" t="22705" r="5182" b="14373"/>
          <a:stretch/>
        </p:blipFill>
        <p:spPr bwMode="auto">
          <a:xfrm>
            <a:off x="6981824" y="4381026"/>
            <a:ext cx="4742689" cy="2521656"/>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E9FA4036-F1D2-4182-B996-5E07C0FF6342}"/>
              </a:ext>
            </a:extLst>
          </p:cNvPr>
          <p:cNvSpPr/>
          <p:nvPr/>
        </p:nvSpPr>
        <p:spPr>
          <a:xfrm>
            <a:off x="784697" y="1350786"/>
            <a:ext cx="4827475" cy="46166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spAutoFit/>
          </a:bodyPr>
          <a:lstStyle/>
          <a:p>
            <a:r>
              <a:rPr lang="pt-BR" sz="2400" i="1" dirty="0">
                <a:latin typeface="Times New Roman" panose="02020603050405020304" pitchFamily="18" charset="0"/>
              </a:rPr>
              <a:t>LEI DA CONSERVAÇÃO DA MASSA</a:t>
            </a:r>
          </a:p>
        </p:txBody>
      </p:sp>
    </p:spTree>
    <p:extLst>
      <p:ext uri="{BB962C8B-B14F-4D97-AF65-F5344CB8AC3E}">
        <p14:creationId xmlns:p14="http://schemas.microsoft.com/office/powerpoint/2010/main" val="2026940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F095972-BECC-4BE8-B216-C1BBE91E30F6}"/>
              </a:ext>
            </a:extLst>
          </p:cNvPr>
          <p:cNvSpPr/>
          <p:nvPr/>
        </p:nvSpPr>
        <p:spPr>
          <a:xfrm>
            <a:off x="0" y="1"/>
            <a:ext cx="12192000" cy="4305299"/>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193583F2-79C9-41BA-940C-A7A7010B23C6}"/>
              </a:ext>
            </a:extLst>
          </p:cNvPr>
          <p:cNvSpPr/>
          <p:nvPr/>
        </p:nvSpPr>
        <p:spPr>
          <a:xfrm>
            <a:off x="671207" y="880752"/>
            <a:ext cx="11089531"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Também conhecida como lei das transformações químicas ou lei da composição definida, ou</a:t>
            </a:r>
          </a:p>
          <a:p>
            <a:r>
              <a:rPr lang="pt-BR" dirty="0">
                <a:latin typeface="Times New Roman" panose="02020603050405020304" pitchFamily="18" charset="0"/>
              </a:rPr>
              <a:t>lei da composição constante ou lei das proporções definidas. </a:t>
            </a:r>
          </a:p>
          <a:p>
            <a:r>
              <a:rPr lang="pt-BR" dirty="0">
                <a:latin typeface="Times New Roman" panose="02020603050405020304" pitchFamily="18" charset="0"/>
              </a:rPr>
              <a:t>Esta lei descreve a mais importante propriedade de um composto, sua composição fixa: </a:t>
            </a:r>
            <a:r>
              <a:rPr lang="pt-BR" i="1" dirty="0">
                <a:latin typeface="Times New Roman" panose="02020603050405020304" pitchFamily="18" charset="0"/>
              </a:rPr>
              <a:t>Cada componente de um composto tem sua composição em massa, definida e característi</a:t>
            </a:r>
            <a:r>
              <a:rPr lang="pt-BR" dirty="0">
                <a:latin typeface="Times New Roman" panose="02020603050405020304" pitchFamily="18" charset="0"/>
              </a:rPr>
              <a:t>ca. Por exemplo, em uma amostra de cloreto de sódio, 39,44% da massa total é sódio e , 60,66% é cloro. Similarmente, a água sempre consiste em 11,19% de hidrogênio e 88,91% de oxigênio, em massa.</a:t>
            </a:r>
            <a:endParaRPr lang="pt-BR" dirty="0"/>
          </a:p>
        </p:txBody>
      </p:sp>
      <p:pic>
        <p:nvPicPr>
          <p:cNvPr id="6146" name="Picture 2" descr="Resultado de imagem para louis proust">
            <a:extLst>
              <a:ext uri="{FF2B5EF4-FFF2-40B4-BE49-F238E27FC236}">
                <a16:creationId xmlns:a16="http://schemas.microsoft.com/office/drawing/2014/main" id="{85E9FD32-C23D-4C45-9A5E-5B2404F128C3}"/>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76200" y="4366901"/>
            <a:ext cx="3403024" cy="241992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Resultado de imagem para lei das proporções constantes">
            <a:extLst>
              <a:ext uri="{FF2B5EF4-FFF2-40B4-BE49-F238E27FC236}">
                <a16:creationId xmlns:a16="http://schemas.microsoft.com/office/drawing/2014/main" id="{C4018D9E-C52E-4FCE-A3D3-04DC52DC051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193" t="22216" r="5285" b="15602"/>
          <a:stretch/>
        </p:blipFill>
        <p:spPr bwMode="auto">
          <a:xfrm>
            <a:off x="6310559" y="4324202"/>
            <a:ext cx="4804438" cy="2533798"/>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4D623572-5EB7-4E5A-818D-7A2D4664DF01}"/>
              </a:ext>
            </a:extLst>
          </p:cNvPr>
          <p:cNvSpPr/>
          <p:nvPr/>
        </p:nvSpPr>
        <p:spPr>
          <a:xfrm>
            <a:off x="3403024" y="209544"/>
            <a:ext cx="5625899"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LEI DAS PROPORÇÕES CONSTANTES </a:t>
            </a:r>
          </a:p>
        </p:txBody>
      </p:sp>
    </p:spTree>
    <p:extLst>
      <p:ext uri="{BB962C8B-B14F-4D97-AF65-F5344CB8AC3E}">
        <p14:creationId xmlns:p14="http://schemas.microsoft.com/office/powerpoint/2010/main" val="242496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Lâmpada, Idéia, Criatividade, Soquete">
            <a:extLst>
              <a:ext uri="{FF2B5EF4-FFF2-40B4-BE49-F238E27FC236}">
                <a16:creationId xmlns:a16="http://schemas.microsoft.com/office/drawing/2014/main" id="{904A523A-4B8D-443D-9010-12F814C7F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9417"/>
            <a:ext cx="12192000" cy="725683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D292EA8-B605-48D5-822F-2F2422292088}"/>
              </a:ext>
            </a:extLst>
          </p:cNvPr>
          <p:cNvSpPr/>
          <p:nvPr/>
        </p:nvSpPr>
        <p:spPr>
          <a:xfrm>
            <a:off x="9000379" y="520590"/>
            <a:ext cx="2366392" cy="369332"/>
          </a:xfrm>
          <a:prstGeom prst="rect">
            <a:avLst/>
          </a:prstGeom>
          <a:solidFill>
            <a:schemeClr val="bg1"/>
          </a:solidFill>
        </p:spPr>
        <p:txBody>
          <a:bodyPr wrap="square">
            <a:spAutoFit/>
          </a:bodyPr>
          <a:lstStyle/>
          <a:p>
            <a:pPr algn="ctr"/>
            <a:r>
              <a:rPr lang="pt-BR" i="1" dirty="0">
                <a:latin typeface="Times New Roman" panose="02020603050405020304" pitchFamily="18" charset="0"/>
              </a:rPr>
              <a:t>A ENERGIA</a:t>
            </a:r>
            <a:endParaRPr lang="pt-BR" dirty="0"/>
          </a:p>
        </p:txBody>
      </p:sp>
      <p:sp>
        <p:nvSpPr>
          <p:cNvPr id="3" name="Retângulo 2">
            <a:extLst>
              <a:ext uri="{FF2B5EF4-FFF2-40B4-BE49-F238E27FC236}">
                <a16:creationId xmlns:a16="http://schemas.microsoft.com/office/drawing/2014/main" id="{D0CFE6BD-0970-413F-8EAB-CB97E74EFCA1}"/>
              </a:ext>
            </a:extLst>
          </p:cNvPr>
          <p:cNvSpPr/>
          <p:nvPr/>
        </p:nvSpPr>
        <p:spPr>
          <a:xfrm>
            <a:off x="8285396" y="1086230"/>
            <a:ext cx="3796358" cy="2585323"/>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energia, como a matéria, é um termo fundamental, comumente usado e de difícil definição. É geralmente dito que energia é a </a:t>
            </a:r>
            <a:r>
              <a:rPr lang="pt-BR" i="1" dirty="0">
                <a:latin typeface="Times New Roman" panose="02020603050405020304" pitchFamily="18" charset="0"/>
              </a:rPr>
              <a:t>habilidade ou capacidade de produzir trabalho.</a:t>
            </a:r>
          </a:p>
          <a:p>
            <a:r>
              <a:rPr lang="pt-BR" dirty="0">
                <a:latin typeface="Times New Roman" panose="02020603050405020304" pitchFamily="18" charset="0"/>
              </a:rPr>
              <a:t>Há muitas formas de energia, por exemplo: mecânica, elétrica, calor, nuclear, química e radiante, todas </a:t>
            </a:r>
            <a:r>
              <a:rPr lang="pt-BR" dirty="0" err="1">
                <a:latin typeface="Times New Roman" panose="02020603050405020304" pitchFamily="18" charset="0"/>
              </a:rPr>
              <a:t>interconversíveis</a:t>
            </a:r>
            <a:r>
              <a:rPr lang="pt-BR" dirty="0">
                <a:latin typeface="Times New Roman" panose="02020603050405020304" pitchFamily="18" charset="0"/>
              </a:rPr>
              <a:t>.</a:t>
            </a:r>
            <a:endParaRPr lang="pt-BR" dirty="0"/>
          </a:p>
        </p:txBody>
      </p:sp>
      <p:sp>
        <p:nvSpPr>
          <p:cNvPr id="4" name="Retângulo 3">
            <a:extLst>
              <a:ext uri="{FF2B5EF4-FFF2-40B4-BE49-F238E27FC236}">
                <a16:creationId xmlns:a16="http://schemas.microsoft.com/office/drawing/2014/main" id="{0A24C9DB-157E-4543-9C84-0EF78354250E}"/>
              </a:ext>
            </a:extLst>
          </p:cNvPr>
          <p:cNvSpPr/>
          <p:nvPr/>
        </p:nvSpPr>
        <p:spPr>
          <a:xfrm>
            <a:off x="139428" y="5047620"/>
            <a:ext cx="5259423" cy="1754326"/>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Considerando-se apenas o trabalho mecânico, podemos dizer que este é realizado </a:t>
            </a:r>
            <a:r>
              <a:rPr lang="pt-BR" i="1" dirty="0">
                <a:latin typeface="Times New Roman" panose="02020603050405020304" pitchFamily="18" charset="0"/>
              </a:rPr>
              <a:t>quando um objeto é movimentado contra uma força de oposição. </a:t>
            </a:r>
            <a:r>
              <a:rPr lang="pt-BR" dirty="0">
                <a:latin typeface="Times New Roman" panose="02020603050405020304" pitchFamily="18" charset="0"/>
              </a:rPr>
              <a:t>Por exemplo, ao levantarmos um livro de uma mesa, realizamos um trabalho sobre o livro, porque o </a:t>
            </a:r>
            <a:r>
              <a:rPr lang="pt-BR" i="1" dirty="0">
                <a:latin typeface="Times New Roman" panose="02020603050405020304" pitchFamily="18" charset="0"/>
              </a:rPr>
              <a:t>deslocamos </a:t>
            </a:r>
            <a:r>
              <a:rPr lang="pt-BR" dirty="0">
                <a:latin typeface="Times New Roman" panose="02020603050405020304" pitchFamily="18" charset="0"/>
              </a:rPr>
              <a:t>contra a </a:t>
            </a:r>
            <a:r>
              <a:rPr lang="pt-BR" i="1" dirty="0">
                <a:latin typeface="Times New Roman" panose="02020603050405020304" pitchFamily="18" charset="0"/>
              </a:rPr>
              <a:t>força de oposição </a:t>
            </a:r>
            <a:r>
              <a:rPr lang="pt-BR" dirty="0">
                <a:latin typeface="Times New Roman" panose="02020603050405020304" pitchFamily="18" charset="0"/>
              </a:rPr>
              <a:t>da gravidade.</a:t>
            </a:r>
            <a:endParaRPr lang="pt-BR" dirty="0"/>
          </a:p>
        </p:txBody>
      </p:sp>
      <p:sp>
        <p:nvSpPr>
          <p:cNvPr id="7" name="Retângulo 6">
            <a:extLst>
              <a:ext uri="{FF2B5EF4-FFF2-40B4-BE49-F238E27FC236}">
                <a16:creationId xmlns:a16="http://schemas.microsoft.com/office/drawing/2014/main" id="{8E0FA42E-CD05-46FE-A153-C8AC53631923}"/>
              </a:ext>
            </a:extLst>
          </p:cNvPr>
          <p:cNvSpPr/>
          <p:nvPr/>
        </p:nvSpPr>
        <p:spPr>
          <a:xfrm>
            <a:off x="1615126" y="4422817"/>
            <a:ext cx="2366392" cy="369332"/>
          </a:xfrm>
          <a:prstGeom prst="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ctr"/>
            <a:r>
              <a:rPr lang="pt-BR" i="1" dirty="0">
                <a:latin typeface="Times New Roman" panose="02020603050405020304" pitchFamily="18" charset="0"/>
              </a:rPr>
              <a:t>O TRABALHO</a:t>
            </a:r>
            <a:endParaRPr lang="pt-BR" dirty="0"/>
          </a:p>
        </p:txBody>
      </p:sp>
      <p:sp>
        <p:nvSpPr>
          <p:cNvPr id="8" name="Retângulo 7">
            <a:extLst>
              <a:ext uri="{FF2B5EF4-FFF2-40B4-BE49-F238E27FC236}">
                <a16:creationId xmlns:a16="http://schemas.microsoft.com/office/drawing/2014/main" id="{B04BA85D-C4CB-4EE8-885A-871655903EA3}"/>
              </a:ext>
            </a:extLst>
          </p:cNvPr>
          <p:cNvSpPr/>
          <p:nvPr/>
        </p:nvSpPr>
        <p:spPr>
          <a:xfrm>
            <a:off x="280663" y="141000"/>
            <a:ext cx="3587842"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TRABALHO E ENERGIA</a:t>
            </a:r>
          </a:p>
        </p:txBody>
      </p:sp>
    </p:spTree>
    <p:extLst>
      <p:ext uri="{BB962C8B-B14F-4D97-AF65-F5344CB8AC3E}">
        <p14:creationId xmlns:p14="http://schemas.microsoft.com/office/powerpoint/2010/main" val="3557270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Industrial, Artes, Tecnologia, Indústria">
            <a:extLst>
              <a:ext uri="{FF2B5EF4-FFF2-40B4-BE49-F238E27FC236}">
                <a16:creationId xmlns:a16="http://schemas.microsoft.com/office/drawing/2014/main" id="{E5198C68-5708-4293-BD2D-2E54A931AE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D38670E2-638B-455C-830B-736872461784}"/>
              </a:ext>
            </a:extLst>
          </p:cNvPr>
          <p:cNvSpPr/>
          <p:nvPr/>
        </p:nvSpPr>
        <p:spPr>
          <a:xfrm>
            <a:off x="4821612" y="144840"/>
            <a:ext cx="3367910"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 ENERGIA CINÉTICA</a:t>
            </a:r>
            <a:endParaRPr lang="pt-BR" sz="2400" b="1" dirty="0"/>
          </a:p>
        </p:txBody>
      </p:sp>
      <p:sp>
        <p:nvSpPr>
          <p:cNvPr id="3" name="Retângulo 2">
            <a:extLst>
              <a:ext uri="{FF2B5EF4-FFF2-40B4-BE49-F238E27FC236}">
                <a16:creationId xmlns:a16="http://schemas.microsoft.com/office/drawing/2014/main" id="{6447C19C-1246-48AA-B571-1ECC62C8DD02}"/>
              </a:ext>
            </a:extLst>
          </p:cNvPr>
          <p:cNvSpPr/>
          <p:nvPr/>
        </p:nvSpPr>
        <p:spPr>
          <a:xfrm>
            <a:off x="1042480" y="891837"/>
            <a:ext cx="10107038" cy="923330"/>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É a energia que um objeto possui devido a seu movimento ou a sua posição. Por exemplo, a energia cinética do movimento de um bastão de beisebol é a habilidade do bastão realizar trabalho na condução da bola de beisebol no ar, contra a força da gravidade.</a:t>
            </a:r>
            <a:endParaRPr lang="pt-BR" dirty="0"/>
          </a:p>
        </p:txBody>
      </p:sp>
      <p:pic>
        <p:nvPicPr>
          <p:cNvPr id="8198" name="Picture 6" descr="Resultado de imagem para baseball gif">
            <a:extLst>
              <a:ext uri="{FF2B5EF4-FFF2-40B4-BE49-F238E27FC236}">
                <a16:creationId xmlns:a16="http://schemas.microsoft.com/office/drawing/2014/main" id="{19002D7E-226D-4A9C-95AF-4FB8747D725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028354" y="2010483"/>
            <a:ext cx="4135289" cy="23261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7A13FBEF-240A-4108-AE7E-E3A768F672E8}"/>
              </a:ext>
            </a:extLst>
          </p:cNvPr>
          <p:cNvSpPr/>
          <p:nvPr/>
        </p:nvSpPr>
        <p:spPr>
          <a:xfrm>
            <a:off x="130806" y="4531899"/>
            <a:ext cx="4004553" cy="1446550"/>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energia cinética </a:t>
            </a:r>
            <a:r>
              <a:rPr lang="pt-BR" i="1" dirty="0">
                <a:latin typeface="Times New Roman" panose="02020603050405020304" pitchFamily="18" charset="0"/>
              </a:rPr>
              <a:t>(</a:t>
            </a:r>
            <a:r>
              <a:rPr lang="pt-BR" i="1" dirty="0" err="1">
                <a:latin typeface="Times New Roman" panose="02020603050405020304" pitchFamily="18" charset="0"/>
              </a:rPr>
              <a:t>E</a:t>
            </a:r>
            <a:r>
              <a:rPr lang="pt-BR" sz="800" i="1" dirty="0" err="1">
                <a:latin typeface="Times New Roman" panose="02020603050405020304" pitchFamily="18" charset="0"/>
              </a:rPr>
              <a:t>k</a:t>
            </a:r>
            <a:r>
              <a:rPr lang="pt-BR" i="1" dirty="0">
                <a:latin typeface="Times New Roman" panose="02020603050405020304" pitchFamily="18" charset="0"/>
              </a:rPr>
              <a:t>) </a:t>
            </a:r>
            <a:r>
              <a:rPr lang="pt-BR" dirty="0">
                <a:latin typeface="Times New Roman" panose="02020603050405020304" pitchFamily="18" charset="0"/>
              </a:rPr>
              <a:t>de um objeto em movimento depende da massa do objeto </a:t>
            </a:r>
            <a:r>
              <a:rPr lang="pt-BR" i="1" dirty="0">
                <a:latin typeface="Times New Roman" panose="02020603050405020304" pitchFamily="18" charset="0"/>
              </a:rPr>
              <a:t>(m) </a:t>
            </a:r>
            <a:r>
              <a:rPr lang="pt-BR" dirty="0">
                <a:latin typeface="Times New Roman" panose="02020603050405020304" pitchFamily="18" charset="0"/>
              </a:rPr>
              <a:t>e de sua velocidade </a:t>
            </a:r>
            <a:r>
              <a:rPr lang="pt-BR" i="1" dirty="0">
                <a:latin typeface="Times New Roman" panose="02020603050405020304" pitchFamily="18" charset="0"/>
              </a:rPr>
              <a:t>(v), </a:t>
            </a:r>
            <a:r>
              <a:rPr lang="pt-BR" dirty="0">
                <a:latin typeface="Times New Roman" panose="02020603050405020304" pitchFamily="18" charset="0"/>
              </a:rPr>
              <a:t>do seguinte modo:</a:t>
            </a:r>
          </a:p>
          <a:p>
            <a:endParaRPr lang="pt-BR" sz="1600" dirty="0"/>
          </a:p>
        </p:txBody>
      </p:sp>
      <p:sp>
        <p:nvSpPr>
          <p:cNvPr id="5" name="Retângulo 4">
            <a:extLst>
              <a:ext uri="{FF2B5EF4-FFF2-40B4-BE49-F238E27FC236}">
                <a16:creationId xmlns:a16="http://schemas.microsoft.com/office/drawing/2014/main" id="{68942371-F0B5-4042-BD5B-580D1DDA5685}"/>
              </a:ext>
            </a:extLst>
          </p:cNvPr>
          <p:cNvSpPr/>
          <p:nvPr/>
        </p:nvSpPr>
        <p:spPr>
          <a:xfrm>
            <a:off x="6567205" y="4808897"/>
            <a:ext cx="5493989" cy="1200329"/>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Se dois objetos têm a mesma massa, movimenta-se mais rapidamente o de maior energia cinética, e se dois objetos movimentam-se com a mesma velocidade, o de maior</a:t>
            </a:r>
          </a:p>
          <a:p>
            <a:r>
              <a:rPr lang="pt-BR" dirty="0">
                <a:latin typeface="Times New Roman" panose="02020603050405020304" pitchFamily="18" charset="0"/>
              </a:rPr>
              <a:t>massa tem maior energia cinética.</a:t>
            </a:r>
            <a:endParaRPr lang="pt-BR" dirty="0"/>
          </a:p>
        </p:txBody>
      </p:sp>
      <p:pic>
        <p:nvPicPr>
          <p:cNvPr id="6" name="Imagem 5">
            <a:extLst>
              <a:ext uri="{FF2B5EF4-FFF2-40B4-BE49-F238E27FC236}">
                <a16:creationId xmlns:a16="http://schemas.microsoft.com/office/drawing/2014/main" id="{0F9307E3-42AC-4938-92D3-F2A9ED08BE51}"/>
              </a:ext>
            </a:extLst>
          </p:cNvPr>
          <p:cNvPicPr>
            <a:picLocks noChangeAspect="1"/>
          </p:cNvPicPr>
          <p:nvPr/>
        </p:nvPicPr>
        <p:blipFill>
          <a:blip r:embed="rId5"/>
          <a:stretch>
            <a:fillRect/>
          </a:stretch>
        </p:blipFill>
        <p:spPr>
          <a:xfrm>
            <a:off x="1604182" y="5753806"/>
            <a:ext cx="1057800" cy="765567"/>
          </a:xfrm>
          <a:prstGeom prst="rect">
            <a:avLst/>
          </a:prstGeom>
          <a:blipFill>
            <a:blip r:embed="rId3"/>
            <a:tile tx="0" ty="0" sx="100000" sy="100000" flip="none" algn="tl"/>
          </a:blipFill>
        </p:spPr>
      </p:pic>
    </p:spTree>
    <p:extLst>
      <p:ext uri="{BB962C8B-B14F-4D97-AF65-F5344CB8AC3E}">
        <p14:creationId xmlns:p14="http://schemas.microsoft.com/office/powerpoint/2010/main" val="57770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 calcmode="lin" valueType="num">
                                      <p:cBhvr additive="base">
                                        <p:cTn id="12" dur="500" fill="hold"/>
                                        <p:tgtEl>
                                          <p:spTgt spid="8198"/>
                                        </p:tgtEl>
                                        <p:attrNameLst>
                                          <p:attrName>ppt_x</p:attrName>
                                        </p:attrNameLst>
                                      </p:cBhvr>
                                      <p:tavLst>
                                        <p:tav tm="0">
                                          <p:val>
                                            <p:strVal val="#ppt_x"/>
                                          </p:val>
                                        </p:tav>
                                        <p:tav tm="100000">
                                          <p:val>
                                            <p:strVal val="#ppt_x"/>
                                          </p:val>
                                        </p:tav>
                                      </p:tavLst>
                                    </p:anim>
                                    <p:anim calcmode="lin" valueType="num">
                                      <p:cBhvr additive="base">
                                        <p:cTn id="13" dur="500" fill="hold"/>
                                        <p:tgtEl>
                                          <p:spTgt spid="81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anim calcmode="lin" valueType="num">
                                      <p:cBhvr>
                                        <p:cTn id="24" dur="1000" fill="hold"/>
                                        <p:tgtEl>
                                          <p:spTgt spid="6"/>
                                        </p:tgtEl>
                                        <p:attrNameLst>
                                          <p:attrName>ppt_x</p:attrName>
                                        </p:attrNameLst>
                                      </p:cBhvr>
                                      <p:tavLst>
                                        <p:tav tm="0">
                                          <p:val>
                                            <p:strVal val="#ppt_x"/>
                                          </p:val>
                                        </p:tav>
                                        <p:tav tm="100000">
                                          <p:val>
                                            <p:strVal val="#ppt_x"/>
                                          </p:val>
                                        </p:tav>
                                      </p:tavLst>
                                    </p:anim>
                                    <p:anim calcmode="lin" valueType="num">
                                      <p:cBhvr>
                                        <p:cTn id="2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heel(1)">
                                      <p:cBhvr>
                                        <p:cTn id="3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m relacionada">
            <a:extLst>
              <a:ext uri="{FF2B5EF4-FFF2-40B4-BE49-F238E27FC236}">
                <a16:creationId xmlns:a16="http://schemas.microsoft.com/office/drawing/2014/main" id="{E3A1526E-B9B8-458C-89E7-AD04539BE4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222"/>
            <a:ext cx="5972176" cy="688484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685F5456-F711-46FD-9C23-31FFE63D8C97}"/>
              </a:ext>
            </a:extLst>
          </p:cNvPr>
          <p:cNvSpPr/>
          <p:nvPr/>
        </p:nvSpPr>
        <p:spPr>
          <a:xfrm>
            <a:off x="1987685" y="910110"/>
            <a:ext cx="10204315" cy="1477328"/>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É a energia que depende da posição do objeto, e não do seu movimento. Os objetos "adquirem" energia potencial ou cinética (ou ambas) quando é realizado trabalho sobre eles. Uma barra de ferro, por exemplo, adquire energia potencial quando é levantada contra a força da gravidade.</a:t>
            </a:r>
          </a:p>
          <a:p>
            <a:r>
              <a:rPr lang="pt-BR" dirty="0"/>
              <a:t>energia potencial </a:t>
            </a:r>
            <a:r>
              <a:rPr lang="pt-BR" i="1" dirty="0"/>
              <a:t>(</a:t>
            </a:r>
            <a:r>
              <a:rPr lang="pt-BR" i="1" dirty="0" err="1"/>
              <a:t>Ep</a:t>
            </a:r>
            <a:r>
              <a:rPr lang="pt-BR" i="1" dirty="0"/>
              <a:t> </a:t>
            </a:r>
            <a:r>
              <a:rPr lang="pt-BR" dirty="0"/>
              <a:t>) que um objeto adquire depende da distância (</a:t>
            </a:r>
            <a:r>
              <a:rPr lang="pt-BR" i="1" dirty="0"/>
              <a:t>d</a:t>
            </a:r>
            <a:r>
              <a:rPr lang="pt-BR" dirty="0"/>
              <a:t>) movida pelo objeto e da forca de oposição </a:t>
            </a:r>
            <a:r>
              <a:rPr lang="pt-BR" i="1" dirty="0"/>
              <a:t>(F) </a:t>
            </a:r>
            <a:r>
              <a:rPr lang="pt-BR" dirty="0"/>
              <a:t>ao seu movimento:</a:t>
            </a:r>
          </a:p>
        </p:txBody>
      </p:sp>
      <p:pic>
        <p:nvPicPr>
          <p:cNvPr id="3" name="Imagem 2">
            <a:extLst>
              <a:ext uri="{FF2B5EF4-FFF2-40B4-BE49-F238E27FC236}">
                <a16:creationId xmlns:a16="http://schemas.microsoft.com/office/drawing/2014/main" id="{E1B5159B-0DC0-4F9E-9FB7-85162012BF81}"/>
              </a:ext>
            </a:extLst>
          </p:cNvPr>
          <p:cNvPicPr>
            <a:picLocks noChangeAspect="1"/>
          </p:cNvPicPr>
          <p:nvPr/>
        </p:nvPicPr>
        <p:blipFill>
          <a:blip r:embed="rId3"/>
          <a:stretch>
            <a:fillRect/>
          </a:stretch>
        </p:blipFill>
        <p:spPr>
          <a:xfrm>
            <a:off x="5592898" y="2027171"/>
            <a:ext cx="1006200" cy="720533"/>
          </a:xfrm>
          <a:prstGeom prst="rect">
            <a:avLst/>
          </a:prstGeom>
        </p:spPr>
      </p:pic>
      <p:pic>
        <p:nvPicPr>
          <p:cNvPr id="4" name="Imagem 3">
            <a:extLst>
              <a:ext uri="{FF2B5EF4-FFF2-40B4-BE49-F238E27FC236}">
                <a16:creationId xmlns:a16="http://schemas.microsoft.com/office/drawing/2014/main" id="{87F8807A-F4E5-4413-8094-D1AB22F96910}"/>
              </a:ext>
            </a:extLst>
          </p:cNvPr>
          <p:cNvPicPr>
            <a:picLocks noChangeAspect="1"/>
          </p:cNvPicPr>
          <p:nvPr/>
        </p:nvPicPr>
        <p:blipFill>
          <a:blip r:embed="rId4"/>
          <a:stretch>
            <a:fillRect/>
          </a:stretch>
        </p:blipFill>
        <p:spPr>
          <a:xfrm>
            <a:off x="6599098" y="4097741"/>
            <a:ext cx="4468952" cy="2760260"/>
          </a:xfrm>
          <a:prstGeom prst="rect">
            <a:avLst/>
          </a:prstGeom>
        </p:spPr>
      </p:pic>
      <p:sp>
        <p:nvSpPr>
          <p:cNvPr id="5" name="Retângulo 4">
            <a:extLst>
              <a:ext uri="{FF2B5EF4-FFF2-40B4-BE49-F238E27FC236}">
                <a16:creationId xmlns:a16="http://schemas.microsoft.com/office/drawing/2014/main" id="{B7038768-24F9-4EC3-8F97-29EE49A1F5FA}"/>
              </a:ext>
            </a:extLst>
          </p:cNvPr>
          <p:cNvSpPr/>
          <p:nvPr/>
        </p:nvSpPr>
        <p:spPr>
          <a:xfrm>
            <a:off x="6219826" y="2824036"/>
            <a:ext cx="5898204"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energia potencial da barra de ferro é aumentada de três</a:t>
            </a:r>
          </a:p>
          <a:p>
            <a:r>
              <a:rPr lang="pt-BR" dirty="0">
                <a:latin typeface="Times New Roman" panose="02020603050405020304" pitchFamily="18" charset="0"/>
              </a:rPr>
              <a:t>maneiras: </a:t>
            </a:r>
            <a:r>
              <a:rPr lang="pt-BR" i="1" dirty="0">
                <a:latin typeface="Times New Roman" panose="02020603050405020304" pitchFamily="18" charset="0"/>
              </a:rPr>
              <a:t>(a) </a:t>
            </a:r>
            <a:r>
              <a:rPr lang="pt-BR" dirty="0">
                <a:latin typeface="Times New Roman" panose="02020603050405020304" pitchFamily="18" charset="0"/>
              </a:rPr>
              <a:t>pela sua elevação contra a ação da gravidade, </a:t>
            </a:r>
            <a:r>
              <a:rPr lang="pt-BR" i="1" dirty="0">
                <a:latin typeface="Times New Roman" panose="02020603050405020304" pitchFamily="18" charset="0"/>
              </a:rPr>
              <a:t>(b) </a:t>
            </a:r>
            <a:r>
              <a:rPr lang="pt-BR" dirty="0">
                <a:latin typeface="Times New Roman" panose="02020603050405020304" pitchFamily="18" charset="0"/>
              </a:rPr>
              <a:t>pelo seu movimento contra a força exercida por uma mola e </a:t>
            </a:r>
            <a:r>
              <a:rPr lang="pt-BR" i="1" dirty="0">
                <a:latin typeface="Times New Roman" panose="02020603050405020304" pitchFamily="18" charset="0"/>
              </a:rPr>
              <a:t>(c) </a:t>
            </a:r>
            <a:r>
              <a:rPr lang="pt-BR" dirty="0">
                <a:latin typeface="Times New Roman" panose="02020603050405020304" pitchFamily="18" charset="0"/>
              </a:rPr>
              <a:t>pela repulsão magnética.</a:t>
            </a:r>
            <a:endParaRPr lang="pt-BR" dirty="0"/>
          </a:p>
        </p:txBody>
      </p:sp>
      <p:sp>
        <p:nvSpPr>
          <p:cNvPr id="7" name="CaixaDeTexto 6">
            <a:extLst>
              <a:ext uri="{FF2B5EF4-FFF2-40B4-BE49-F238E27FC236}">
                <a16:creationId xmlns:a16="http://schemas.microsoft.com/office/drawing/2014/main" id="{EDC1D362-3EE4-4CD4-9A41-FA1E0076D0A0}"/>
              </a:ext>
            </a:extLst>
          </p:cNvPr>
          <p:cNvSpPr txBox="1"/>
          <p:nvPr/>
        </p:nvSpPr>
        <p:spPr>
          <a:xfrm>
            <a:off x="4295642" y="179447"/>
            <a:ext cx="3353068"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b="1" i="1" dirty="0">
                <a:latin typeface="Times New Roman" panose="02020603050405020304" pitchFamily="18" charset="0"/>
                <a:cs typeface="Times New Roman" panose="02020603050405020304" pitchFamily="18" charset="0"/>
              </a:rPr>
              <a:t>ENERGIA POTENCIAL</a:t>
            </a:r>
          </a:p>
        </p:txBody>
      </p:sp>
    </p:spTree>
    <p:extLst>
      <p:ext uri="{BB962C8B-B14F-4D97-AF65-F5344CB8AC3E}">
        <p14:creationId xmlns:p14="http://schemas.microsoft.com/office/powerpoint/2010/main" val="3876878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circle(in)">
                                      <p:cBhvr>
                                        <p:cTn id="24"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onto De Interrogação, Pergunta, Marca">
            <a:extLst>
              <a:ext uri="{FF2B5EF4-FFF2-40B4-BE49-F238E27FC236}">
                <a16:creationId xmlns:a16="http://schemas.microsoft.com/office/drawing/2014/main" id="{76D7C041-71C7-4187-9C6B-BA5BEDC50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3"/>
            <a:ext cx="12192000" cy="6863046"/>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C9F7F89C-91CE-4C5F-A961-BC2ABC30378D}"/>
              </a:ext>
            </a:extLst>
          </p:cNvPr>
          <p:cNvSpPr>
            <a:spLocks noGrp="1"/>
          </p:cNvSpPr>
          <p:nvPr>
            <p:ph type="title"/>
          </p:nvPr>
        </p:nvSpPr>
        <p:spPr>
          <a:xfrm>
            <a:off x="196049" y="2767567"/>
            <a:ext cx="3940946" cy="586952"/>
          </a:xfrm>
        </p:spPr>
        <p:txBody>
          <a:bodyPr>
            <a:normAutofit fontScale="90000"/>
          </a:bodyPr>
          <a:lstStyle/>
          <a:p>
            <a:br>
              <a:rPr lang="pt-BR" sz="3200" dirty="0"/>
            </a:br>
            <a:br>
              <a:rPr lang="pt-BR" sz="3200" dirty="0"/>
            </a:br>
            <a:br>
              <a:rPr lang="pt-BR" sz="3200" dirty="0"/>
            </a:br>
            <a:br>
              <a:rPr lang="pt-BR" sz="3200" dirty="0"/>
            </a:br>
            <a:br>
              <a:rPr lang="pt-BR" sz="3200" dirty="0"/>
            </a:br>
            <a:br>
              <a:rPr lang="pt-BR" sz="3200" dirty="0"/>
            </a:br>
            <a:br>
              <a:rPr lang="pt-BR" sz="3200" dirty="0"/>
            </a:br>
            <a:endParaRPr lang="pt-BR" sz="3200" dirty="0"/>
          </a:p>
        </p:txBody>
      </p:sp>
      <p:pic>
        <p:nvPicPr>
          <p:cNvPr id="1026" name="Picture 2" descr="Resultado de imagem para pergunta duvida gif">
            <a:extLst>
              <a:ext uri="{FF2B5EF4-FFF2-40B4-BE49-F238E27FC236}">
                <a16:creationId xmlns:a16="http://schemas.microsoft.com/office/drawing/2014/main" id="{F7341DD0-CFFB-45DC-995B-8F6CE708D45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637972" y="424988"/>
            <a:ext cx="2553994" cy="2809393"/>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133B2C67-ADEA-442D-B06C-9B808074E028}"/>
              </a:ext>
            </a:extLst>
          </p:cNvPr>
          <p:cNvSpPr/>
          <p:nvPr/>
        </p:nvSpPr>
        <p:spPr>
          <a:xfrm>
            <a:off x="486336" y="3480833"/>
            <a:ext cx="2853602" cy="369332"/>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dirty="0"/>
              <a:t>Por que tenho que estudá-la</a:t>
            </a:r>
          </a:p>
        </p:txBody>
      </p:sp>
      <p:sp>
        <p:nvSpPr>
          <p:cNvPr id="6" name="CaixaDeTexto 5">
            <a:extLst>
              <a:ext uri="{FF2B5EF4-FFF2-40B4-BE49-F238E27FC236}">
                <a16:creationId xmlns:a16="http://schemas.microsoft.com/office/drawing/2014/main" id="{F5B2017D-A7C1-4AAB-ADE7-6CB46D3C0F45}"/>
              </a:ext>
            </a:extLst>
          </p:cNvPr>
          <p:cNvSpPr txBox="1"/>
          <p:nvPr/>
        </p:nvSpPr>
        <p:spPr>
          <a:xfrm>
            <a:off x="426128" y="1151108"/>
            <a:ext cx="2405849" cy="369332"/>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dirty="0"/>
              <a:t>Mas a Química, o que é</a:t>
            </a:r>
          </a:p>
        </p:txBody>
      </p:sp>
      <p:sp>
        <p:nvSpPr>
          <p:cNvPr id="8" name="Retângulo 7">
            <a:extLst>
              <a:ext uri="{FF2B5EF4-FFF2-40B4-BE49-F238E27FC236}">
                <a16:creationId xmlns:a16="http://schemas.microsoft.com/office/drawing/2014/main" id="{C728DC15-99F0-461B-93BA-11904DCA4CF1}"/>
              </a:ext>
            </a:extLst>
          </p:cNvPr>
          <p:cNvSpPr/>
          <p:nvPr/>
        </p:nvSpPr>
        <p:spPr>
          <a:xfrm>
            <a:off x="739721" y="5755277"/>
            <a:ext cx="1896481" cy="369332"/>
          </a:xfrm>
          <a:prstGeom prst="rect">
            <a:avLst/>
          </a:prstGeom>
          <a:solidFill>
            <a:schemeClr val="accent2"/>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dirty="0"/>
              <a:t>Para que ela serve</a:t>
            </a:r>
          </a:p>
        </p:txBody>
      </p:sp>
      <p:pic>
        <p:nvPicPr>
          <p:cNvPr id="1030" name="Picture 6" descr="Resultado de imagem para gif sobre dúvidas">
            <a:extLst>
              <a:ext uri="{FF2B5EF4-FFF2-40B4-BE49-F238E27FC236}">
                <a16:creationId xmlns:a16="http://schemas.microsoft.com/office/drawing/2014/main" id="{07AA64D6-08B0-429A-969F-C646BDDDB7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63414" y="3761577"/>
            <a:ext cx="4572000" cy="25717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10" name="Seta: para a Direita 9">
            <a:extLst>
              <a:ext uri="{FF2B5EF4-FFF2-40B4-BE49-F238E27FC236}">
                <a16:creationId xmlns:a16="http://schemas.microsoft.com/office/drawing/2014/main" id="{48A60D72-3D92-402E-9E21-2FF760030062}"/>
              </a:ext>
            </a:extLst>
          </p:cNvPr>
          <p:cNvSpPr/>
          <p:nvPr/>
        </p:nvSpPr>
        <p:spPr>
          <a:xfrm>
            <a:off x="2962637" y="1244603"/>
            <a:ext cx="754602" cy="275837"/>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14" name="Seta: para a Direita 13">
            <a:extLst>
              <a:ext uri="{FF2B5EF4-FFF2-40B4-BE49-F238E27FC236}">
                <a16:creationId xmlns:a16="http://schemas.microsoft.com/office/drawing/2014/main" id="{382F0120-774E-4E7B-A421-528B4AB38528}"/>
              </a:ext>
            </a:extLst>
          </p:cNvPr>
          <p:cNvSpPr/>
          <p:nvPr/>
        </p:nvSpPr>
        <p:spPr>
          <a:xfrm>
            <a:off x="3759694" y="3527580"/>
            <a:ext cx="754602" cy="275837"/>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15" name="Seta: para a Direita 14">
            <a:extLst>
              <a:ext uri="{FF2B5EF4-FFF2-40B4-BE49-F238E27FC236}">
                <a16:creationId xmlns:a16="http://schemas.microsoft.com/office/drawing/2014/main" id="{1AC6075C-FD45-42F0-9A2E-6A0CFDDC39BE}"/>
              </a:ext>
            </a:extLst>
          </p:cNvPr>
          <p:cNvSpPr/>
          <p:nvPr/>
        </p:nvSpPr>
        <p:spPr>
          <a:xfrm>
            <a:off x="3339938" y="5755277"/>
            <a:ext cx="754602" cy="275837"/>
          </a:xfrm>
          <a:prstGeom prst="rightArrow">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9582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ppt_x"/>
                                          </p:val>
                                        </p:tav>
                                        <p:tav tm="100000">
                                          <p:val>
                                            <p:strVal val="#ppt_x"/>
                                          </p:val>
                                        </p:tav>
                                      </p:tavLst>
                                    </p:anim>
                                    <p:anim calcmode="lin" valueType="num">
                                      <p:cBhvr additive="base">
                                        <p:cTn id="2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par>
                                <p:cTn id="30" presetID="16" presetClass="entr" presetSubtype="21"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barn(inVertical)">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circle(in)">
                                      <p:cBhvr>
                                        <p:cTn id="37" dur="20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barn(inVertical)">
                                      <p:cBhvr>
                                        <p:cTn id="4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8" grpId="0" animBg="1"/>
      <p:bldP spid="10" grpId="0" animBg="1"/>
      <p:bldP spid="14" grpId="0" animBg="1"/>
      <p:bldP spid="1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letromagnetismo, Freqüência, Radiação">
            <a:extLst>
              <a:ext uri="{FF2B5EF4-FFF2-40B4-BE49-F238E27FC236}">
                <a16:creationId xmlns:a16="http://schemas.microsoft.com/office/drawing/2014/main" id="{FCA70119-B985-45E4-8BAA-840EA1139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096000" cy="686001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4CE810AC-9E01-4FC3-A6D9-6E66A130C066}"/>
              </a:ext>
            </a:extLst>
          </p:cNvPr>
          <p:cNvSpPr/>
          <p:nvPr/>
        </p:nvSpPr>
        <p:spPr>
          <a:xfrm>
            <a:off x="6286501" y="1495259"/>
            <a:ext cx="5533748" cy="1754326"/>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t>A energia eletromagnética é emitida por qualquer corpo que tenha temperatura acima de zero absoluto. Por esta razão, todo o corpo com temperatura maior que 276 graus negativos pode ser considerada como uma fonte de energia eletromagnética. As duas principais fontes naturais de energia eletromagnética são o Sol e a Terra. </a:t>
            </a:r>
          </a:p>
        </p:txBody>
      </p:sp>
      <p:sp>
        <p:nvSpPr>
          <p:cNvPr id="3" name="CaixaDeTexto 2">
            <a:extLst>
              <a:ext uri="{FF2B5EF4-FFF2-40B4-BE49-F238E27FC236}">
                <a16:creationId xmlns:a16="http://schemas.microsoft.com/office/drawing/2014/main" id="{1D4C6BA3-5AFD-43DC-B6C6-EBD1B5872763}"/>
              </a:ext>
            </a:extLst>
          </p:cNvPr>
          <p:cNvSpPr txBox="1"/>
          <p:nvPr/>
        </p:nvSpPr>
        <p:spPr>
          <a:xfrm>
            <a:off x="3731330" y="596696"/>
            <a:ext cx="4919843"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b="1" i="1" dirty="0">
                <a:latin typeface="Times New Roman" panose="02020603050405020304" pitchFamily="18" charset="0"/>
                <a:cs typeface="Times New Roman" panose="02020603050405020304" pitchFamily="18" charset="0"/>
              </a:rPr>
              <a:t>ENERGIA ELETROMAGNÉTICA</a:t>
            </a:r>
          </a:p>
        </p:txBody>
      </p:sp>
      <p:pic>
        <p:nvPicPr>
          <p:cNvPr id="1028" name="Picture 4" descr="Resultado de imagem para espectro de radiação eletromagnética">
            <a:extLst>
              <a:ext uri="{FF2B5EF4-FFF2-40B4-BE49-F238E27FC236}">
                <a16:creationId xmlns:a16="http://schemas.microsoft.com/office/drawing/2014/main" id="{C6FE8406-DBD6-471B-BEDD-44813599EE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1" y="3819648"/>
            <a:ext cx="5714998" cy="28860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496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rmômetro, Verão, Heiss, Calor, Sun">
            <a:extLst>
              <a:ext uri="{FF2B5EF4-FFF2-40B4-BE49-F238E27FC236}">
                <a16:creationId xmlns:a16="http://schemas.microsoft.com/office/drawing/2014/main" id="{0BEEBCCC-880F-4A9E-9B0E-9870261E5F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1999" cy="6849863"/>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23B2561B-DFC1-46B5-8F89-96E004EDF58A}"/>
              </a:ext>
            </a:extLst>
          </p:cNvPr>
          <p:cNvSpPr/>
          <p:nvPr/>
        </p:nvSpPr>
        <p:spPr>
          <a:xfrm>
            <a:off x="4505308" y="491406"/>
            <a:ext cx="4396845"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O CALOR E A TEMPERATURA</a:t>
            </a:r>
            <a:endParaRPr lang="pt-BR" sz="2400" b="1" dirty="0"/>
          </a:p>
        </p:txBody>
      </p:sp>
      <p:sp>
        <p:nvSpPr>
          <p:cNvPr id="3" name="Retângulo 2">
            <a:extLst>
              <a:ext uri="{FF2B5EF4-FFF2-40B4-BE49-F238E27FC236}">
                <a16:creationId xmlns:a16="http://schemas.microsoft.com/office/drawing/2014/main" id="{C8275980-527D-48FA-BD29-860F7F943C75}"/>
              </a:ext>
            </a:extLst>
          </p:cNvPr>
          <p:cNvSpPr/>
          <p:nvPr/>
        </p:nvSpPr>
        <p:spPr>
          <a:xfrm>
            <a:off x="176148" y="1724437"/>
            <a:ext cx="3959441" cy="1200329"/>
          </a:xfrm>
          <a:prstGeom prst="rect">
            <a:avLst/>
          </a:prstGeom>
          <a:solidFill>
            <a:schemeClr val="accent4">
              <a:lumMod val="60000"/>
              <a:lumOff val="40000"/>
              <a:alpha val="79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latin typeface="Times New Roman" panose="02020603050405020304" pitchFamily="18" charset="0"/>
              </a:rPr>
              <a:t>Calor </a:t>
            </a:r>
            <a:r>
              <a:rPr lang="pt-BR" dirty="0">
                <a:latin typeface="Times New Roman" panose="02020603050405020304" pitchFamily="18" charset="0"/>
              </a:rPr>
              <a:t>(ou energia calorífica) é </a:t>
            </a:r>
            <a:r>
              <a:rPr lang="pt-BR" i="1" dirty="0">
                <a:latin typeface="Times New Roman" panose="02020603050405020304" pitchFamily="18" charset="0"/>
              </a:rPr>
              <a:t>uma forma de energia que é diretamente transferida de um objeto mais quente para um mais frio.</a:t>
            </a:r>
            <a:r>
              <a:rPr lang="pt-BR" dirty="0"/>
              <a:t> </a:t>
            </a:r>
          </a:p>
        </p:txBody>
      </p:sp>
      <p:sp>
        <p:nvSpPr>
          <p:cNvPr id="4" name="Retângulo 3">
            <a:extLst>
              <a:ext uri="{FF2B5EF4-FFF2-40B4-BE49-F238E27FC236}">
                <a16:creationId xmlns:a16="http://schemas.microsoft.com/office/drawing/2014/main" id="{2A6E8C07-0E5B-4808-8400-58899589E33E}"/>
              </a:ext>
            </a:extLst>
          </p:cNvPr>
          <p:cNvSpPr/>
          <p:nvPr/>
        </p:nvSpPr>
        <p:spPr>
          <a:xfrm>
            <a:off x="5854153" y="1753603"/>
            <a:ext cx="6096000" cy="1200329"/>
          </a:xfrm>
          <a:prstGeom prst="rect">
            <a:avLst/>
          </a:prstGeom>
          <a:solidFill>
            <a:schemeClr val="accent4">
              <a:lumMod val="60000"/>
              <a:lumOff val="40000"/>
              <a:alpha val="68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dirty="0"/>
              <a:t>Calor é energia </a:t>
            </a:r>
            <a:r>
              <a:rPr lang="pt-BR" i="1" dirty="0"/>
              <a:t>em trânsito. </a:t>
            </a:r>
            <a:r>
              <a:rPr lang="pt-BR" dirty="0"/>
              <a:t>Após a absorção de energia calorífica por um objeto, não é correto dizer que o objeto "contém mais calor". Neste caso, o objeto contém mais energia, mas não calor.</a:t>
            </a:r>
          </a:p>
        </p:txBody>
      </p:sp>
      <p:sp>
        <p:nvSpPr>
          <p:cNvPr id="5" name="Retângulo 4">
            <a:extLst>
              <a:ext uri="{FF2B5EF4-FFF2-40B4-BE49-F238E27FC236}">
                <a16:creationId xmlns:a16="http://schemas.microsoft.com/office/drawing/2014/main" id="{B18D6D6A-68AD-4A69-8033-54E77A39E518}"/>
              </a:ext>
            </a:extLst>
          </p:cNvPr>
          <p:cNvSpPr/>
          <p:nvPr/>
        </p:nvSpPr>
        <p:spPr>
          <a:xfrm>
            <a:off x="5860026" y="4841800"/>
            <a:ext cx="6096000" cy="1477328"/>
          </a:xfrm>
          <a:prstGeom prst="rect">
            <a:avLst/>
          </a:prstGeom>
          <a:solidFill>
            <a:schemeClr val="accent4">
              <a:lumMod val="60000"/>
              <a:lumOff val="40000"/>
              <a:alpha val="66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spAutoFit/>
          </a:bodyPr>
          <a:lstStyle/>
          <a:p>
            <a:r>
              <a:rPr lang="pt-BR" b="1" dirty="0">
                <a:latin typeface="Times New Roman" panose="02020603050405020304" pitchFamily="18" charset="0"/>
              </a:rPr>
              <a:t>A temperatura </a:t>
            </a:r>
            <a:r>
              <a:rPr lang="pt-BR" dirty="0">
                <a:latin typeface="Times New Roman" panose="02020603050405020304" pitchFamily="18" charset="0"/>
              </a:rPr>
              <a:t>de um objeto </a:t>
            </a:r>
            <a:r>
              <a:rPr lang="pt-BR" i="1" dirty="0">
                <a:latin typeface="Times New Roman" panose="02020603050405020304" pitchFamily="18" charset="0"/>
              </a:rPr>
              <a:t>mede a energia cinética média de suas partículas. </a:t>
            </a:r>
            <a:r>
              <a:rPr lang="pt-BR" dirty="0">
                <a:latin typeface="Times New Roman" panose="02020603050405020304" pitchFamily="18" charset="0"/>
              </a:rPr>
              <a:t>Quando o calor é transferido para</a:t>
            </a:r>
          </a:p>
          <a:p>
            <a:r>
              <a:rPr lang="pt-BR" dirty="0">
                <a:latin typeface="Times New Roman" panose="02020603050405020304" pitchFamily="18" charset="0"/>
              </a:rPr>
              <a:t>um objeto, a energia cinética média de suas partículas componentes é aumentada, estas partículas movem-se então mais rapidamente e a temperatura do objeto aumenta.</a:t>
            </a:r>
            <a:endParaRPr lang="pt-BR" dirty="0"/>
          </a:p>
        </p:txBody>
      </p:sp>
    </p:spTree>
    <p:extLst>
      <p:ext uri="{BB962C8B-B14F-4D97-AF65-F5344CB8AC3E}">
        <p14:creationId xmlns:p14="http://schemas.microsoft.com/office/powerpoint/2010/main" val="306711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m para diferença entre calor e temperatura">
            <a:extLst>
              <a:ext uri="{FF2B5EF4-FFF2-40B4-BE49-F238E27FC236}">
                <a16:creationId xmlns:a16="http://schemas.microsoft.com/office/drawing/2014/main" id="{AB358534-0176-4DC9-AC51-FB9A42D9798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87" t="15197" r="7396" b="9987"/>
          <a:stretch/>
        </p:blipFill>
        <p:spPr bwMode="auto">
          <a:xfrm>
            <a:off x="5127562" y="990600"/>
            <a:ext cx="7064438" cy="445306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Fogo, Sparks, Roud, Pirotecnia, Calor">
            <a:extLst>
              <a:ext uri="{FF2B5EF4-FFF2-40B4-BE49-F238E27FC236}">
                <a16:creationId xmlns:a16="http://schemas.microsoft.com/office/drawing/2014/main" id="{FDD9EC8F-681B-4216-BA35-B675FC8E17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04825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Meio-quadro 1">
            <a:extLst>
              <a:ext uri="{FF2B5EF4-FFF2-40B4-BE49-F238E27FC236}">
                <a16:creationId xmlns:a16="http://schemas.microsoft.com/office/drawing/2014/main" id="{519D3865-8C3C-4C0D-AAD6-6B5F56D937E7}"/>
              </a:ext>
            </a:extLst>
          </p:cNvPr>
          <p:cNvSpPr/>
          <p:nvPr/>
        </p:nvSpPr>
        <p:spPr>
          <a:xfrm rot="5400000">
            <a:off x="5256244" y="60231"/>
            <a:ext cx="660337" cy="2047875"/>
          </a:xfrm>
          <a:prstGeom prst="halfFrame">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5" name="Meio-quadro 4">
            <a:extLst>
              <a:ext uri="{FF2B5EF4-FFF2-40B4-BE49-F238E27FC236}">
                <a16:creationId xmlns:a16="http://schemas.microsoft.com/office/drawing/2014/main" id="{BB029712-431E-407D-BD6C-697F14A911CE}"/>
              </a:ext>
            </a:extLst>
          </p:cNvPr>
          <p:cNvSpPr/>
          <p:nvPr/>
        </p:nvSpPr>
        <p:spPr>
          <a:xfrm rot="5400000">
            <a:off x="4999069" y="2662237"/>
            <a:ext cx="660337" cy="1533525"/>
          </a:xfrm>
          <a:prstGeom prst="halfFrame">
            <a:avLst/>
          </a:prstGeom>
          <a:solidFill>
            <a:srgbClr val="FFC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Tree>
    <p:extLst>
      <p:ext uri="{BB962C8B-B14F-4D97-AF65-F5344CB8AC3E}">
        <p14:creationId xmlns:p14="http://schemas.microsoft.com/office/powerpoint/2010/main" val="225588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BD081B9-486D-40B6-A565-7D9454A132DA}"/>
              </a:ext>
            </a:extLst>
          </p:cNvPr>
          <p:cNvSpPr/>
          <p:nvPr/>
        </p:nvSpPr>
        <p:spPr>
          <a:xfrm>
            <a:off x="0" y="0"/>
            <a:ext cx="12191999" cy="4010025"/>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7AAB4C2E-B168-4FFF-A094-D3D42D1FE779}"/>
              </a:ext>
            </a:extLst>
          </p:cNvPr>
          <p:cNvSpPr/>
          <p:nvPr/>
        </p:nvSpPr>
        <p:spPr>
          <a:xfrm>
            <a:off x="766917" y="2848000"/>
            <a:ext cx="10461522"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Times New Roman" panose="02020603050405020304" pitchFamily="18" charset="0"/>
              </a:rPr>
              <a:t>A adição de calor ao gelo a 0°C, por exemplo, não causa aumento de temperatura (a energia cinética média das moléculas permanece constante). O gelo funde, contudo, formando água líquida, ainda a 0°C. A energia potencial média das moléculas na água líquida é maior do que a das moléculas de gelo, na mesma temperatura.</a:t>
            </a:r>
          </a:p>
        </p:txBody>
      </p:sp>
      <p:sp>
        <p:nvSpPr>
          <p:cNvPr id="3" name="Retângulo 2">
            <a:extLst>
              <a:ext uri="{FF2B5EF4-FFF2-40B4-BE49-F238E27FC236}">
                <a16:creationId xmlns:a16="http://schemas.microsoft.com/office/drawing/2014/main" id="{5FB7567B-8B15-4BC5-A451-D161AEF5F788}"/>
              </a:ext>
            </a:extLst>
          </p:cNvPr>
          <p:cNvSpPr/>
          <p:nvPr/>
        </p:nvSpPr>
        <p:spPr>
          <a:xfrm>
            <a:off x="433542" y="883266"/>
            <a:ext cx="11484077"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Algumas vezes, a transferência de calor para um objeto não provoca o aumento da temperatura. Isto significa que a energia cinética média não está aumentando. Em tal situação, </a:t>
            </a:r>
            <a:r>
              <a:rPr lang="pt-BR" dirty="0"/>
              <a:t>Esta energia está aumentando a energia potencial média das partículas do objeto. Isto ocorre quando uma substância sofre uma mudança de estado.</a:t>
            </a:r>
          </a:p>
        </p:txBody>
      </p:sp>
      <p:pic>
        <p:nvPicPr>
          <p:cNvPr id="3074" name="Picture 2" descr="Resultado de imagem para gelo ponto de fusão">
            <a:extLst>
              <a:ext uri="{FF2B5EF4-FFF2-40B4-BE49-F238E27FC236}">
                <a16:creationId xmlns:a16="http://schemas.microsoft.com/office/drawing/2014/main" id="{47B79287-1A5D-4086-B1A3-84633A154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4065268"/>
            <a:ext cx="2731218" cy="279273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m para gelo ponto de fusão">
            <a:extLst>
              <a:ext uri="{FF2B5EF4-FFF2-40B4-BE49-F238E27FC236}">
                <a16:creationId xmlns:a16="http://schemas.microsoft.com/office/drawing/2014/main" id="{8342F231-B8B7-445F-AC10-3C406C9AD3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3584" y="4050789"/>
            <a:ext cx="3291916" cy="2792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154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E7CD5674-CACF-40A2-AD44-5AC50DAC77D9}"/>
              </a:ext>
            </a:extLst>
          </p:cNvPr>
          <p:cNvSpPr/>
          <p:nvPr/>
        </p:nvSpPr>
        <p:spPr>
          <a:xfrm>
            <a:off x="0" y="0"/>
            <a:ext cx="5915025" cy="68580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C2D485F1-8E47-42EA-BCDE-D2360737D491}"/>
              </a:ext>
            </a:extLst>
          </p:cNvPr>
          <p:cNvSpPr/>
          <p:nvPr/>
        </p:nvSpPr>
        <p:spPr>
          <a:xfrm>
            <a:off x="3663914" y="137722"/>
            <a:ext cx="5087290"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AS UNIDADES DE TEMPERATURA</a:t>
            </a:r>
            <a:endParaRPr lang="pt-BR" sz="2400" b="1" dirty="0"/>
          </a:p>
        </p:txBody>
      </p:sp>
      <p:pic>
        <p:nvPicPr>
          <p:cNvPr id="4098" name="Picture 2" descr="Resultado de imagem para unidades de temperatura">
            <a:extLst>
              <a:ext uri="{FF2B5EF4-FFF2-40B4-BE49-F238E27FC236}">
                <a16:creationId xmlns:a16="http://schemas.microsoft.com/office/drawing/2014/main" id="{F375137A-8DFE-4791-9B65-FBDB136278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389" t="6416" r="7824" b="8615"/>
          <a:stretch/>
        </p:blipFill>
        <p:spPr bwMode="auto">
          <a:xfrm>
            <a:off x="6000750" y="835091"/>
            <a:ext cx="6088966" cy="367665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m relacionada">
            <a:extLst>
              <a:ext uri="{FF2B5EF4-FFF2-40B4-BE49-F238E27FC236}">
                <a16:creationId xmlns:a16="http://schemas.microsoft.com/office/drawing/2014/main" id="{E7C47FFE-5CD1-4D7F-9A25-AE0C7931E6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6814" y="4580258"/>
            <a:ext cx="3016837" cy="227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57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100"/>
                                        </p:tgtEl>
                                        <p:attrNameLst>
                                          <p:attrName>style.visibility</p:attrName>
                                        </p:attrNameLst>
                                      </p:cBhvr>
                                      <p:to>
                                        <p:strVal val="visible"/>
                                      </p:to>
                                    </p:set>
                                    <p:anim calcmode="lin" valueType="num">
                                      <p:cBhvr additive="base">
                                        <p:cTn id="14" dur="500" fill="hold"/>
                                        <p:tgtEl>
                                          <p:spTgt spid="4100"/>
                                        </p:tgtEl>
                                        <p:attrNameLst>
                                          <p:attrName>ppt_x</p:attrName>
                                        </p:attrNameLst>
                                      </p:cBhvr>
                                      <p:tavLst>
                                        <p:tav tm="0">
                                          <p:val>
                                            <p:strVal val="#ppt_x"/>
                                          </p:val>
                                        </p:tav>
                                        <p:tav tm="100000">
                                          <p:val>
                                            <p:strVal val="#ppt_x"/>
                                          </p:val>
                                        </p:tav>
                                      </p:tavLst>
                                    </p:anim>
                                    <p:anim calcmode="lin" valueType="num">
                                      <p:cBhvr additive="base">
                                        <p:cTn id="15"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A5AD68C1-BC2E-44EE-ABFB-EF306D2D5715}"/>
              </a:ext>
            </a:extLst>
          </p:cNvPr>
          <p:cNvSpPr/>
          <p:nvPr/>
        </p:nvSpPr>
        <p:spPr>
          <a:xfrm>
            <a:off x="0" y="0"/>
            <a:ext cx="12192000" cy="6858000"/>
          </a:xfrm>
          <a:prstGeom prst="rect">
            <a:avLst/>
          </a:prstGeom>
          <a:blipFill dpi="0" rotWithShape="1">
            <a:blip r:embed="rId2">
              <a:alphaModFix amt="48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pic>
        <p:nvPicPr>
          <p:cNvPr id="5122" name="Picture 2" descr="Resultado de imagem para notação cientifica">
            <a:extLst>
              <a:ext uri="{FF2B5EF4-FFF2-40B4-BE49-F238E27FC236}">
                <a16:creationId xmlns:a16="http://schemas.microsoft.com/office/drawing/2014/main" id="{D634ECB3-E027-468C-8D2C-22FBF899A89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393" t="18097" r="13569"/>
          <a:stretch/>
        </p:blipFill>
        <p:spPr bwMode="auto">
          <a:xfrm>
            <a:off x="6096000" y="1673682"/>
            <a:ext cx="5772150" cy="4506340"/>
          </a:xfrm>
          <a:prstGeom prst="rect">
            <a:avLst/>
          </a:prstGeom>
          <a:solidFill>
            <a:schemeClr val="accent4">
              <a:lumMod val="60000"/>
              <a:lumOff val="40000"/>
            </a:schemeClr>
          </a:solidFill>
        </p:spPr>
      </p:pic>
      <p:sp>
        <p:nvSpPr>
          <p:cNvPr id="3" name="Retângulo 2">
            <a:extLst>
              <a:ext uri="{FF2B5EF4-FFF2-40B4-BE49-F238E27FC236}">
                <a16:creationId xmlns:a16="http://schemas.microsoft.com/office/drawing/2014/main" id="{EC0A5F8D-3B53-4F45-8A28-D6B51704C17E}"/>
              </a:ext>
            </a:extLst>
          </p:cNvPr>
          <p:cNvSpPr/>
          <p:nvPr/>
        </p:nvSpPr>
        <p:spPr>
          <a:xfrm>
            <a:off x="181897" y="1673682"/>
            <a:ext cx="5014452" cy="2308324"/>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Quando a notação exponencial é utilizada, o número é escrito como o produto de um coeficiente e de um multiplicador. O </a:t>
            </a:r>
            <a:r>
              <a:rPr lang="pt-BR" i="1" dirty="0">
                <a:latin typeface="Times New Roman" panose="02020603050405020304" pitchFamily="18" charset="0"/>
              </a:rPr>
              <a:t>coeficiente </a:t>
            </a:r>
            <a:r>
              <a:rPr lang="pt-BR" dirty="0">
                <a:latin typeface="Times New Roman" panose="02020603050405020304" pitchFamily="18" charset="0"/>
              </a:rPr>
              <a:t>é um número com apenas um dígito do lado esquerdo da vírgula. O </a:t>
            </a:r>
            <a:r>
              <a:rPr lang="pt-BR" i="1" dirty="0">
                <a:latin typeface="Times New Roman" panose="02020603050405020304" pitchFamily="18" charset="0"/>
              </a:rPr>
              <a:t>multiplicador </a:t>
            </a:r>
            <a:r>
              <a:rPr lang="pt-BR" dirty="0">
                <a:latin typeface="Times New Roman" panose="02020603050405020304" pitchFamily="18" charset="0"/>
              </a:rPr>
              <a:t>é o número 10 elevado a alguma potência. Por exemplo, o número 9.876.543 em notação exponencial é escrito do seguinte modo:</a:t>
            </a:r>
          </a:p>
          <a:p>
            <a:endParaRPr lang="pt-BR" dirty="0">
              <a:latin typeface="Times New Roman" panose="02020603050405020304" pitchFamily="18" charset="0"/>
            </a:endParaRPr>
          </a:p>
        </p:txBody>
      </p:sp>
      <p:pic>
        <p:nvPicPr>
          <p:cNvPr id="4" name="Imagem 3">
            <a:extLst>
              <a:ext uri="{FF2B5EF4-FFF2-40B4-BE49-F238E27FC236}">
                <a16:creationId xmlns:a16="http://schemas.microsoft.com/office/drawing/2014/main" id="{A0B29F06-F4AC-49C5-B54D-6CD92F5C8002}"/>
              </a:ext>
            </a:extLst>
          </p:cNvPr>
          <p:cNvPicPr>
            <a:picLocks noChangeAspect="1"/>
          </p:cNvPicPr>
          <p:nvPr/>
        </p:nvPicPr>
        <p:blipFill>
          <a:blip r:embed="rId5"/>
          <a:stretch>
            <a:fillRect/>
          </a:stretch>
        </p:blipFill>
        <p:spPr>
          <a:xfrm>
            <a:off x="1311444" y="4189503"/>
            <a:ext cx="2755358" cy="597087"/>
          </a:xfrm>
          <a:prstGeom prst="rect">
            <a:avLst/>
          </a:prstGeom>
        </p:spPr>
      </p:pic>
      <p:sp>
        <p:nvSpPr>
          <p:cNvPr id="5" name="CaixaDeTexto 4">
            <a:extLst>
              <a:ext uri="{FF2B5EF4-FFF2-40B4-BE49-F238E27FC236}">
                <a16:creationId xmlns:a16="http://schemas.microsoft.com/office/drawing/2014/main" id="{12D394BE-98EE-4887-A338-2BC1EDD540B8}"/>
              </a:ext>
            </a:extLst>
          </p:cNvPr>
          <p:cNvSpPr txBox="1"/>
          <p:nvPr/>
        </p:nvSpPr>
        <p:spPr>
          <a:xfrm>
            <a:off x="4114800" y="216313"/>
            <a:ext cx="3962400"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b="1" i="1" dirty="0">
                <a:latin typeface="Times New Roman" panose="02020603050405020304" pitchFamily="18" charset="0"/>
                <a:cs typeface="Times New Roman" panose="02020603050405020304" pitchFamily="18" charset="0"/>
              </a:rPr>
              <a:t>NOTAÇÃO CIENTÍFICA</a:t>
            </a:r>
          </a:p>
        </p:txBody>
      </p:sp>
    </p:spTree>
    <p:extLst>
      <p:ext uri="{BB962C8B-B14F-4D97-AF65-F5344CB8AC3E}">
        <p14:creationId xmlns:p14="http://schemas.microsoft.com/office/powerpoint/2010/main" val="167905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fade">
                                      <p:cBhvr>
                                        <p:cTn id="16" dur="1000"/>
                                        <p:tgtEl>
                                          <p:spTgt spid="5122"/>
                                        </p:tgtEl>
                                      </p:cBhvr>
                                    </p:animEffect>
                                    <p:anim calcmode="lin" valueType="num">
                                      <p:cBhvr>
                                        <p:cTn id="17" dur="1000" fill="hold"/>
                                        <p:tgtEl>
                                          <p:spTgt spid="5122"/>
                                        </p:tgtEl>
                                        <p:attrNameLst>
                                          <p:attrName>ppt_x</p:attrName>
                                        </p:attrNameLst>
                                      </p:cBhvr>
                                      <p:tavLst>
                                        <p:tav tm="0">
                                          <p:val>
                                            <p:strVal val="#ppt_x"/>
                                          </p:val>
                                        </p:tav>
                                        <p:tav tm="100000">
                                          <p:val>
                                            <p:strVal val="#ppt_x"/>
                                          </p:val>
                                        </p:tav>
                                      </p:tavLst>
                                    </p:anim>
                                    <p:anim calcmode="lin" valueType="num">
                                      <p:cBhvr>
                                        <p:cTn id="18"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31E15DA8-EBD5-490A-B0C1-46046A427C10}"/>
              </a:ext>
            </a:extLst>
          </p:cNvPr>
          <p:cNvSpPr/>
          <p:nvPr/>
        </p:nvSpPr>
        <p:spPr>
          <a:xfrm>
            <a:off x="1" y="1"/>
            <a:ext cx="12191999" cy="4410074"/>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2" name="Retângulo 1">
            <a:extLst>
              <a:ext uri="{FF2B5EF4-FFF2-40B4-BE49-F238E27FC236}">
                <a16:creationId xmlns:a16="http://schemas.microsoft.com/office/drawing/2014/main" id="{AB7C8219-D78F-45C7-9918-1E4C6AD1B505}"/>
              </a:ext>
            </a:extLst>
          </p:cNvPr>
          <p:cNvSpPr/>
          <p:nvPr/>
        </p:nvSpPr>
        <p:spPr>
          <a:xfrm>
            <a:off x="3496249" y="385153"/>
            <a:ext cx="5199500"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MEDIDAS, EXATIDÃO E PRECISÃO</a:t>
            </a:r>
            <a:endParaRPr lang="pt-BR" sz="2400" b="1" dirty="0"/>
          </a:p>
        </p:txBody>
      </p:sp>
      <p:sp>
        <p:nvSpPr>
          <p:cNvPr id="3" name="Retângulo 2">
            <a:extLst>
              <a:ext uri="{FF2B5EF4-FFF2-40B4-BE49-F238E27FC236}">
                <a16:creationId xmlns:a16="http://schemas.microsoft.com/office/drawing/2014/main" id="{8E9C3A61-8EC2-4751-8805-BE0E0D0DEFDA}"/>
              </a:ext>
            </a:extLst>
          </p:cNvPr>
          <p:cNvSpPr/>
          <p:nvPr/>
        </p:nvSpPr>
        <p:spPr>
          <a:xfrm>
            <a:off x="378541" y="1261269"/>
            <a:ext cx="11434917"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Os números podem ser exatos ou aproximados. Números exatos são aqueles com nenhuma incerteza. Por exemplo: o número de jogadores de um time de basquetebol (exatamente 5). Porém, a maioria dos números apresentam incerteza. </a:t>
            </a:r>
            <a:endParaRPr lang="pt-BR" dirty="0"/>
          </a:p>
        </p:txBody>
      </p:sp>
      <p:sp>
        <p:nvSpPr>
          <p:cNvPr id="4" name="Retângulo 3">
            <a:extLst>
              <a:ext uri="{FF2B5EF4-FFF2-40B4-BE49-F238E27FC236}">
                <a16:creationId xmlns:a16="http://schemas.microsoft.com/office/drawing/2014/main" id="{53242CE6-E34C-4336-AEEC-C15043F6BA1F}"/>
              </a:ext>
            </a:extLst>
          </p:cNvPr>
          <p:cNvSpPr/>
          <p:nvPr/>
        </p:nvSpPr>
        <p:spPr>
          <a:xfrm>
            <a:off x="378541" y="2274838"/>
            <a:ext cx="11184194"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Dois são os termos que descrevem a confiança de uma medida numérica: a exatidão e a precisão. A exatidão é relativa ao verdadeiro valor da quantidade medida e a precisão é relativa à reprodutibilidade do número medido.</a:t>
            </a:r>
            <a:endParaRPr lang="pt-BR" dirty="0"/>
          </a:p>
        </p:txBody>
      </p:sp>
      <p:pic>
        <p:nvPicPr>
          <p:cNvPr id="6146" name="Picture 2" descr="Resultado de imagem para precisão exatidão">
            <a:extLst>
              <a:ext uri="{FF2B5EF4-FFF2-40B4-BE49-F238E27FC236}">
                <a16:creationId xmlns:a16="http://schemas.microsoft.com/office/drawing/2014/main" id="{E2C7F123-D3F9-44D4-A46D-9E3664E480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6249" y="4511683"/>
            <a:ext cx="5631158" cy="2346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0429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146"/>
                                        </p:tgtEl>
                                        <p:attrNameLst>
                                          <p:attrName>style.visibility</p:attrName>
                                        </p:attrNameLst>
                                      </p:cBhvr>
                                      <p:to>
                                        <p:strVal val="visible"/>
                                      </p:to>
                                    </p:set>
                                    <p:animEffect transition="in" filter="barn(inVertical)">
                                      <p:cBhvr>
                                        <p:cTn id="16"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m para algarismos significativos">
            <a:extLst>
              <a:ext uri="{FF2B5EF4-FFF2-40B4-BE49-F238E27FC236}">
                <a16:creationId xmlns:a16="http://schemas.microsoft.com/office/drawing/2014/main" id="{AACBD87A-4977-4C9D-AAE5-8E2BC13CDA2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457325" y="-684285"/>
            <a:ext cx="8353425" cy="833121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00F81DB-AE2F-4ED8-9122-F24A57ACBF00}"/>
              </a:ext>
            </a:extLst>
          </p:cNvPr>
          <p:cNvSpPr/>
          <p:nvPr/>
        </p:nvSpPr>
        <p:spPr>
          <a:xfrm>
            <a:off x="3188479" y="43003"/>
            <a:ext cx="4867294"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i="1" dirty="0">
                <a:latin typeface="Times New Roman" panose="02020603050405020304" pitchFamily="18" charset="0"/>
              </a:rPr>
              <a:t>O</a:t>
            </a:r>
            <a:r>
              <a:rPr lang="pt-BR" sz="2400" dirty="0">
                <a:latin typeface="Times New Roman" panose="02020603050405020304" pitchFamily="18" charset="0"/>
              </a:rPr>
              <a:t>S </a:t>
            </a:r>
            <a:r>
              <a:rPr lang="pt-BR" sz="2400" i="1" dirty="0">
                <a:latin typeface="Times New Roman" panose="02020603050405020304" pitchFamily="18" charset="0"/>
              </a:rPr>
              <a:t>ALGARISMOS SIGNIFICATIVOS</a:t>
            </a:r>
            <a:endParaRPr lang="pt-BR" sz="2400" dirty="0"/>
          </a:p>
        </p:txBody>
      </p:sp>
      <p:sp>
        <p:nvSpPr>
          <p:cNvPr id="3" name="Retângulo 2">
            <a:extLst>
              <a:ext uri="{FF2B5EF4-FFF2-40B4-BE49-F238E27FC236}">
                <a16:creationId xmlns:a16="http://schemas.microsoft.com/office/drawing/2014/main" id="{99FD4D6F-4359-4DDF-A483-B4257AB6EF4E}"/>
              </a:ext>
            </a:extLst>
          </p:cNvPr>
          <p:cNvSpPr/>
          <p:nvPr/>
        </p:nvSpPr>
        <p:spPr>
          <a:xfrm>
            <a:off x="3938578" y="1189235"/>
            <a:ext cx="3367097" cy="1323439"/>
          </a:xfrm>
          <a:prstGeom prst="rect">
            <a:avLst/>
          </a:prstGeom>
        </p:spPr>
        <p:txBody>
          <a:bodyPr wrap="square">
            <a:spAutoFit/>
          </a:bodyPr>
          <a:lstStyle/>
          <a:p>
            <a:r>
              <a:rPr lang="pt-BR" sz="1600" dirty="0">
                <a:solidFill>
                  <a:schemeClr val="bg1"/>
                </a:solidFill>
                <a:latin typeface="Times New Roman" panose="02020603050405020304" pitchFamily="18" charset="0"/>
              </a:rPr>
              <a:t>Indicam a precisão relativa do próprio número. </a:t>
            </a:r>
            <a:r>
              <a:rPr lang="pt-BR" sz="1600" dirty="0">
                <a:solidFill>
                  <a:schemeClr val="bg1"/>
                </a:solidFill>
              </a:rPr>
              <a:t>Em geral, </a:t>
            </a:r>
            <a:r>
              <a:rPr lang="pt-BR" sz="1600" i="1" dirty="0">
                <a:solidFill>
                  <a:schemeClr val="bg1"/>
                </a:solidFill>
              </a:rPr>
              <a:t>quanto mais algarismos significativos estiverem presentes em um número, maior será a sua precisão.</a:t>
            </a:r>
            <a:endParaRPr lang="pt-BR" sz="1600" dirty="0">
              <a:solidFill>
                <a:schemeClr val="bg1"/>
              </a:solidFill>
            </a:endParaRPr>
          </a:p>
        </p:txBody>
      </p:sp>
    </p:spTree>
    <p:extLst>
      <p:ext uri="{BB962C8B-B14F-4D97-AF65-F5344CB8AC3E}">
        <p14:creationId xmlns:p14="http://schemas.microsoft.com/office/powerpoint/2010/main" val="620881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00636A09-79F0-40A6-ADE3-A69ABFB9FCA9}"/>
              </a:ext>
            </a:extLst>
          </p:cNvPr>
          <p:cNvSpPr/>
          <p:nvPr/>
        </p:nvSpPr>
        <p:spPr>
          <a:xfrm>
            <a:off x="0" y="0"/>
            <a:ext cx="12192000" cy="68580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pic>
        <p:nvPicPr>
          <p:cNvPr id="2" name="Imagem 1">
            <a:extLst>
              <a:ext uri="{FF2B5EF4-FFF2-40B4-BE49-F238E27FC236}">
                <a16:creationId xmlns:a16="http://schemas.microsoft.com/office/drawing/2014/main" id="{165F0516-418D-4C7D-B37D-26B5CCA8E7D5}"/>
              </a:ext>
            </a:extLst>
          </p:cNvPr>
          <p:cNvPicPr>
            <a:picLocks noChangeAspect="1"/>
          </p:cNvPicPr>
          <p:nvPr/>
        </p:nvPicPr>
        <p:blipFill>
          <a:blip r:embed="rId4"/>
          <a:stretch>
            <a:fillRect/>
          </a:stretch>
        </p:blipFill>
        <p:spPr>
          <a:xfrm>
            <a:off x="3081337" y="1201326"/>
            <a:ext cx="6029325" cy="1845593"/>
          </a:xfrm>
          <a:prstGeom prst="rect">
            <a:avLst/>
          </a:prstGeom>
        </p:spPr>
      </p:pic>
      <p:pic>
        <p:nvPicPr>
          <p:cNvPr id="3" name="Imagem 2">
            <a:extLst>
              <a:ext uri="{FF2B5EF4-FFF2-40B4-BE49-F238E27FC236}">
                <a16:creationId xmlns:a16="http://schemas.microsoft.com/office/drawing/2014/main" id="{BC926F1C-937A-4950-84C0-01EC9F2FBED9}"/>
              </a:ext>
            </a:extLst>
          </p:cNvPr>
          <p:cNvPicPr>
            <a:picLocks noChangeAspect="1"/>
          </p:cNvPicPr>
          <p:nvPr/>
        </p:nvPicPr>
        <p:blipFill>
          <a:blip r:embed="rId5"/>
          <a:stretch>
            <a:fillRect/>
          </a:stretch>
        </p:blipFill>
        <p:spPr>
          <a:xfrm>
            <a:off x="2875349" y="4332553"/>
            <a:ext cx="6441299" cy="2131710"/>
          </a:xfrm>
          <a:prstGeom prst="rect">
            <a:avLst/>
          </a:prstGeom>
        </p:spPr>
      </p:pic>
      <p:sp>
        <p:nvSpPr>
          <p:cNvPr id="4" name="Retângulo 3">
            <a:extLst>
              <a:ext uri="{FF2B5EF4-FFF2-40B4-BE49-F238E27FC236}">
                <a16:creationId xmlns:a16="http://schemas.microsoft.com/office/drawing/2014/main" id="{39FF17E2-5600-4DD4-9280-A36BD4045CB8}"/>
              </a:ext>
            </a:extLst>
          </p:cNvPr>
          <p:cNvSpPr/>
          <p:nvPr/>
        </p:nvSpPr>
        <p:spPr>
          <a:xfrm>
            <a:off x="1663141" y="374839"/>
            <a:ext cx="8865716"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Na determinação do número de algarismos significativos de um número, seus dígitos</a:t>
            </a:r>
          </a:p>
          <a:p>
            <a:r>
              <a:rPr lang="pt-BR" dirty="0">
                <a:latin typeface="Times New Roman" panose="02020603050405020304" pitchFamily="18" charset="0"/>
              </a:rPr>
              <a:t>são contados, inicialmente pelo primeiro dígito diferente de zero à esquerda. Por exemplo:</a:t>
            </a:r>
            <a:endParaRPr lang="pt-BR" dirty="0"/>
          </a:p>
        </p:txBody>
      </p:sp>
      <p:sp>
        <p:nvSpPr>
          <p:cNvPr id="5" name="Retângulo 4">
            <a:extLst>
              <a:ext uri="{FF2B5EF4-FFF2-40B4-BE49-F238E27FC236}">
                <a16:creationId xmlns:a16="http://schemas.microsoft.com/office/drawing/2014/main" id="{49577D33-55FC-4C27-8250-1BCDE1D380D2}"/>
              </a:ext>
            </a:extLst>
          </p:cNvPr>
          <p:cNvSpPr/>
          <p:nvPr/>
        </p:nvSpPr>
        <p:spPr>
          <a:xfrm>
            <a:off x="1663142" y="3372659"/>
            <a:ext cx="8865715"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Os zeros terminais posteriores à vírgula são contados como algarismos significativos,</a:t>
            </a:r>
          </a:p>
          <a:p>
            <a:r>
              <a:rPr lang="pt-BR" dirty="0">
                <a:latin typeface="Times New Roman" panose="02020603050405020304" pitchFamily="18" charset="0"/>
              </a:rPr>
              <a:t>assim como os zeros do interior do número:</a:t>
            </a:r>
            <a:endParaRPr lang="pt-BR" dirty="0"/>
          </a:p>
        </p:txBody>
      </p:sp>
    </p:spTree>
    <p:extLst>
      <p:ext uri="{BB962C8B-B14F-4D97-AF65-F5344CB8AC3E}">
        <p14:creationId xmlns:p14="http://schemas.microsoft.com/office/powerpoint/2010/main" val="275266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additive="base">
                                        <p:cTn id="19" dur="500" fill="hold"/>
                                        <p:tgtEl>
                                          <p:spTgt spid="3"/>
                                        </p:tgtEl>
                                        <p:attrNameLst>
                                          <p:attrName>ppt_x</p:attrName>
                                        </p:attrNameLst>
                                      </p:cBhvr>
                                      <p:tavLst>
                                        <p:tav tm="0">
                                          <p:val>
                                            <p:strVal val="#ppt_x"/>
                                          </p:val>
                                        </p:tav>
                                        <p:tav tm="100000">
                                          <p:val>
                                            <p:strVal val="#ppt_x"/>
                                          </p:val>
                                        </p:tav>
                                      </p:tavLst>
                                    </p:anim>
                                    <p:anim calcmode="lin" valueType="num">
                                      <p:cBhvr additive="base">
                                        <p:cTn id="2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196777FB-CEBD-4AC3-B4C5-22B414900003}"/>
              </a:ext>
            </a:extLst>
          </p:cNvPr>
          <p:cNvSpPr/>
          <p:nvPr/>
        </p:nvSpPr>
        <p:spPr>
          <a:xfrm>
            <a:off x="0" y="0"/>
            <a:ext cx="12192000" cy="6858000"/>
          </a:xfrm>
          <a:prstGeom prst="rect">
            <a:avLst/>
          </a:prstGeom>
          <a:blipFill dpi="0"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pic>
        <p:nvPicPr>
          <p:cNvPr id="2" name="Imagem 1">
            <a:extLst>
              <a:ext uri="{FF2B5EF4-FFF2-40B4-BE49-F238E27FC236}">
                <a16:creationId xmlns:a16="http://schemas.microsoft.com/office/drawing/2014/main" id="{23BD01EF-8E2C-4B16-BF3D-9E0121EF2474}"/>
              </a:ext>
            </a:extLst>
          </p:cNvPr>
          <p:cNvPicPr>
            <a:picLocks noChangeAspect="1"/>
          </p:cNvPicPr>
          <p:nvPr/>
        </p:nvPicPr>
        <p:blipFill>
          <a:blip r:embed="rId4"/>
          <a:stretch>
            <a:fillRect/>
          </a:stretch>
        </p:blipFill>
        <p:spPr>
          <a:xfrm>
            <a:off x="2587198" y="949262"/>
            <a:ext cx="7017601" cy="2270967"/>
          </a:xfrm>
          <a:prstGeom prst="rect">
            <a:avLst/>
          </a:prstGeom>
        </p:spPr>
      </p:pic>
      <p:pic>
        <p:nvPicPr>
          <p:cNvPr id="3" name="Imagem 2">
            <a:extLst>
              <a:ext uri="{FF2B5EF4-FFF2-40B4-BE49-F238E27FC236}">
                <a16:creationId xmlns:a16="http://schemas.microsoft.com/office/drawing/2014/main" id="{2C1E9E08-145E-4E6C-B23A-21670012D4A7}"/>
              </a:ext>
            </a:extLst>
          </p:cNvPr>
          <p:cNvPicPr>
            <a:picLocks noChangeAspect="1"/>
          </p:cNvPicPr>
          <p:nvPr/>
        </p:nvPicPr>
        <p:blipFill>
          <a:blip r:embed="rId5"/>
          <a:stretch>
            <a:fillRect/>
          </a:stretch>
        </p:blipFill>
        <p:spPr>
          <a:xfrm>
            <a:off x="72597" y="4528568"/>
            <a:ext cx="6070545" cy="1986532"/>
          </a:xfrm>
          <a:prstGeom prst="rect">
            <a:avLst/>
          </a:prstGeom>
        </p:spPr>
      </p:pic>
      <p:sp>
        <p:nvSpPr>
          <p:cNvPr id="5" name="Retângulo 4">
            <a:extLst>
              <a:ext uri="{FF2B5EF4-FFF2-40B4-BE49-F238E27FC236}">
                <a16:creationId xmlns:a16="http://schemas.microsoft.com/office/drawing/2014/main" id="{0DB08CDC-E464-4AA8-945A-81191D346903}"/>
              </a:ext>
            </a:extLst>
          </p:cNvPr>
          <p:cNvSpPr/>
          <p:nvPr/>
        </p:nvSpPr>
        <p:spPr>
          <a:xfrm>
            <a:off x="1445343" y="145615"/>
            <a:ext cx="9301313"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Os zeros usados em números menores do que um </a:t>
            </a:r>
            <a:r>
              <a:rPr lang="pt-BR" i="1" dirty="0">
                <a:latin typeface="Times New Roman" panose="02020603050405020304" pitchFamily="18" charset="0"/>
              </a:rPr>
              <a:t>com a única finalidade de posicionar a vírgula </a:t>
            </a:r>
            <a:r>
              <a:rPr lang="pt-BR" dirty="0">
                <a:latin typeface="Times New Roman" panose="02020603050405020304" pitchFamily="18" charset="0"/>
              </a:rPr>
              <a:t>e aqueles zeros que algumas vezes são colocados à esquerda da vírgula dos mesmos números</a:t>
            </a:r>
            <a:endParaRPr lang="pt-BR" dirty="0"/>
          </a:p>
        </p:txBody>
      </p:sp>
      <p:sp>
        <p:nvSpPr>
          <p:cNvPr id="6" name="Retângulo 5">
            <a:extLst>
              <a:ext uri="{FF2B5EF4-FFF2-40B4-BE49-F238E27FC236}">
                <a16:creationId xmlns:a16="http://schemas.microsoft.com/office/drawing/2014/main" id="{A41A4D40-008B-43EC-B262-B8791098E215}"/>
              </a:ext>
            </a:extLst>
          </p:cNvPr>
          <p:cNvSpPr/>
          <p:nvPr/>
        </p:nvSpPr>
        <p:spPr>
          <a:xfrm>
            <a:off x="1445343" y="3477958"/>
            <a:ext cx="9389804"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Quando um número é escrito em notação exponencial, seu número de algarismos</a:t>
            </a:r>
          </a:p>
          <a:p>
            <a:r>
              <a:rPr lang="pt-BR" dirty="0">
                <a:latin typeface="Times New Roman" panose="02020603050405020304" pitchFamily="18" charset="0"/>
              </a:rPr>
              <a:t>significativos é determinado somente pelos dígitos do coeficiente.</a:t>
            </a:r>
            <a:endParaRPr lang="pt-BR" dirty="0"/>
          </a:p>
        </p:txBody>
      </p:sp>
      <p:pic>
        <p:nvPicPr>
          <p:cNvPr id="8" name="Imagem 7">
            <a:extLst>
              <a:ext uri="{FF2B5EF4-FFF2-40B4-BE49-F238E27FC236}">
                <a16:creationId xmlns:a16="http://schemas.microsoft.com/office/drawing/2014/main" id="{3653ED26-31F5-447D-A466-C50457DB387A}"/>
              </a:ext>
            </a:extLst>
          </p:cNvPr>
          <p:cNvPicPr>
            <a:picLocks noChangeAspect="1"/>
          </p:cNvPicPr>
          <p:nvPr/>
        </p:nvPicPr>
        <p:blipFill>
          <a:blip r:embed="rId6"/>
          <a:stretch>
            <a:fillRect/>
          </a:stretch>
        </p:blipFill>
        <p:spPr>
          <a:xfrm>
            <a:off x="6226245" y="4819373"/>
            <a:ext cx="5882651" cy="1343543"/>
          </a:xfrm>
          <a:prstGeom prst="rect">
            <a:avLst/>
          </a:prstGeom>
        </p:spPr>
      </p:pic>
    </p:spTree>
    <p:extLst>
      <p:ext uri="{BB962C8B-B14F-4D97-AF65-F5344CB8AC3E}">
        <p14:creationId xmlns:p14="http://schemas.microsoft.com/office/powerpoint/2010/main" val="182624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4" name="CaixaDeTexto 3">
            <a:extLst>
              <a:ext uri="{FF2B5EF4-FFF2-40B4-BE49-F238E27FC236}">
                <a16:creationId xmlns:a16="http://schemas.microsoft.com/office/drawing/2014/main" id="{8600CD45-6552-4014-A25A-2EF39E12B86E}"/>
              </a:ext>
            </a:extLst>
          </p:cNvPr>
          <p:cNvSpPr txBox="1"/>
          <p:nvPr/>
        </p:nvSpPr>
        <p:spPr>
          <a:xfrm>
            <a:off x="4473678" y="47218"/>
            <a:ext cx="3465127" cy="461665"/>
          </a:xfrm>
          <a:prstGeom prst="rect">
            <a:avLst/>
          </a:prstGeom>
          <a:solidFill>
            <a:schemeClr val="accent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r>
              <a:rPr lang="pt-BR" sz="2400" b="1" i="1" dirty="0">
                <a:latin typeface="Times New Roman" panose="02020603050405020304" pitchFamily="18" charset="0"/>
                <a:cs typeface="Times New Roman" panose="02020603050405020304" pitchFamily="18" charset="0"/>
              </a:rPr>
              <a:t>VOCÊ JÁ IMAGINOU</a:t>
            </a:r>
            <a:r>
              <a:rPr lang="pt-BR" dirty="0"/>
              <a:t>:</a:t>
            </a:r>
          </a:p>
        </p:txBody>
      </p:sp>
      <p:sp>
        <p:nvSpPr>
          <p:cNvPr id="5" name="CaixaDeTexto 4">
            <a:extLst>
              <a:ext uri="{FF2B5EF4-FFF2-40B4-BE49-F238E27FC236}">
                <a16:creationId xmlns:a16="http://schemas.microsoft.com/office/drawing/2014/main" id="{4CBC3920-569F-4F25-85A4-D9AC084E990E}"/>
              </a:ext>
            </a:extLst>
          </p:cNvPr>
          <p:cNvSpPr txBox="1"/>
          <p:nvPr/>
        </p:nvSpPr>
        <p:spPr>
          <a:xfrm>
            <a:off x="421688" y="615214"/>
            <a:ext cx="4536489"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Por que o gelo derrete e água evapora?</a:t>
            </a:r>
          </a:p>
        </p:txBody>
      </p:sp>
      <p:sp>
        <p:nvSpPr>
          <p:cNvPr id="6" name="CaixaDeTexto 5">
            <a:extLst>
              <a:ext uri="{FF2B5EF4-FFF2-40B4-BE49-F238E27FC236}">
                <a16:creationId xmlns:a16="http://schemas.microsoft.com/office/drawing/2014/main" id="{D2EDE2FE-ED2B-4FFD-AEE8-CF18EEDC27AB}"/>
              </a:ext>
            </a:extLst>
          </p:cNvPr>
          <p:cNvSpPr txBox="1"/>
          <p:nvPr/>
        </p:nvSpPr>
        <p:spPr>
          <a:xfrm>
            <a:off x="526740" y="2907930"/>
            <a:ext cx="4536489"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Por que as folhas das árvores mudam de cor?</a:t>
            </a:r>
          </a:p>
        </p:txBody>
      </p:sp>
      <p:sp>
        <p:nvSpPr>
          <p:cNvPr id="7" name="CaixaDeTexto 6">
            <a:extLst>
              <a:ext uri="{FF2B5EF4-FFF2-40B4-BE49-F238E27FC236}">
                <a16:creationId xmlns:a16="http://schemas.microsoft.com/office/drawing/2014/main" id="{CAA56792-ADEB-42EB-9322-BD0DE75F0D62}"/>
              </a:ext>
            </a:extLst>
          </p:cNvPr>
          <p:cNvSpPr txBox="1"/>
          <p:nvPr/>
        </p:nvSpPr>
        <p:spPr>
          <a:xfrm>
            <a:off x="273092" y="5648926"/>
            <a:ext cx="4200586" cy="369332"/>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Como uma bateria gera eletricidade?</a:t>
            </a:r>
          </a:p>
        </p:txBody>
      </p:sp>
      <p:sp>
        <p:nvSpPr>
          <p:cNvPr id="8" name="CaixaDeTexto 7">
            <a:extLst>
              <a:ext uri="{FF2B5EF4-FFF2-40B4-BE49-F238E27FC236}">
                <a16:creationId xmlns:a16="http://schemas.microsoft.com/office/drawing/2014/main" id="{CB580ACA-1944-4287-9B31-7A064A4FD1C7}"/>
              </a:ext>
            </a:extLst>
          </p:cNvPr>
          <p:cNvSpPr txBox="1"/>
          <p:nvPr/>
        </p:nvSpPr>
        <p:spPr>
          <a:xfrm>
            <a:off x="7569670" y="689061"/>
            <a:ext cx="453648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Por que os alimentos demoram a deteriorar quando estão refrigerados?</a:t>
            </a:r>
          </a:p>
        </p:txBody>
      </p:sp>
      <p:sp>
        <p:nvSpPr>
          <p:cNvPr id="9" name="CaixaDeTexto 8">
            <a:extLst>
              <a:ext uri="{FF2B5EF4-FFF2-40B4-BE49-F238E27FC236}">
                <a16:creationId xmlns:a16="http://schemas.microsoft.com/office/drawing/2014/main" id="{234B11E5-7F02-43A1-BD5E-81FD03351B47}"/>
              </a:ext>
            </a:extLst>
          </p:cNvPr>
          <p:cNvSpPr txBox="1"/>
          <p:nvPr/>
        </p:nvSpPr>
        <p:spPr>
          <a:xfrm>
            <a:off x="7655511" y="3672439"/>
            <a:ext cx="4536489"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pt-BR" dirty="0"/>
              <a:t>Como nosso organismo usa alimentos para manter a vida?</a:t>
            </a:r>
          </a:p>
        </p:txBody>
      </p:sp>
      <p:pic>
        <p:nvPicPr>
          <p:cNvPr id="2050" name="Picture 2" descr="Cubos De Gelo, Frio, Água, Derreter, Bebida, Sede">
            <a:extLst>
              <a:ext uri="{FF2B5EF4-FFF2-40B4-BE49-F238E27FC236}">
                <a16:creationId xmlns:a16="http://schemas.microsoft.com/office/drawing/2014/main" id="{E77F1598-4747-422A-8DA9-1AC7DE4676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40" y="1176571"/>
            <a:ext cx="2481309" cy="15611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evaporação da água">
            <a:extLst>
              <a:ext uri="{FF2B5EF4-FFF2-40B4-BE49-F238E27FC236}">
                <a16:creationId xmlns:a16="http://schemas.microsoft.com/office/drawing/2014/main" id="{2B6F4655-17A5-49D8-8E7C-3FE346E05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2536" y="1165688"/>
            <a:ext cx="2081467" cy="15611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loresta De Faias, Fagus Sylvatica, Sol">
            <a:extLst>
              <a:ext uri="{FF2B5EF4-FFF2-40B4-BE49-F238E27FC236}">
                <a16:creationId xmlns:a16="http://schemas.microsoft.com/office/drawing/2014/main" id="{302B92C0-745A-440D-BD34-4FF8419A5A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824" y="3429000"/>
            <a:ext cx="2104449" cy="157949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abos De Bateria, Bateria, Motor, Carro">
            <a:extLst>
              <a:ext uri="{FF2B5EF4-FFF2-40B4-BE49-F238E27FC236}">
                <a16:creationId xmlns:a16="http://schemas.microsoft.com/office/drawing/2014/main" id="{FFA02286-0EAB-4EFC-BD75-86B48579234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9870" y="4978421"/>
            <a:ext cx="2340885" cy="17569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Garrafas, Alimentos, Galão, Dentro De">
            <a:extLst>
              <a:ext uri="{FF2B5EF4-FFF2-40B4-BE49-F238E27FC236}">
                <a16:creationId xmlns:a16="http://schemas.microsoft.com/office/drawing/2014/main" id="{F6B6E130-B64F-41BF-9B4C-A6CB06C69D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4705" y="1459850"/>
            <a:ext cx="3126420" cy="1888097"/>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ome, Com Fome, Comer, Cookie, Biscoito">
            <a:extLst>
              <a:ext uri="{FF2B5EF4-FFF2-40B4-BE49-F238E27FC236}">
                <a16:creationId xmlns:a16="http://schemas.microsoft.com/office/drawing/2014/main" id="{57CCC2CD-B6C9-4B19-92B7-C3690A5C05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81390" y="4567686"/>
            <a:ext cx="3243722" cy="2162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022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2054"/>
                                        </p:tgtEl>
                                        <p:attrNameLst>
                                          <p:attrName>style.visibility</p:attrName>
                                        </p:attrNameLst>
                                      </p:cBhvr>
                                      <p:to>
                                        <p:strVal val="visible"/>
                                      </p:to>
                                    </p:set>
                                    <p:animEffect transition="in" filter="fade">
                                      <p:cBhvr>
                                        <p:cTn id="20" dur="1000"/>
                                        <p:tgtEl>
                                          <p:spTgt spid="2054"/>
                                        </p:tgtEl>
                                      </p:cBhvr>
                                    </p:animEffect>
                                    <p:anim calcmode="lin" valueType="num">
                                      <p:cBhvr>
                                        <p:cTn id="21" dur="1000" fill="hold"/>
                                        <p:tgtEl>
                                          <p:spTgt spid="2054"/>
                                        </p:tgtEl>
                                        <p:attrNameLst>
                                          <p:attrName>ppt_x</p:attrName>
                                        </p:attrNameLst>
                                      </p:cBhvr>
                                      <p:tavLst>
                                        <p:tav tm="0">
                                          <p:val>
                                            <p:strVal val="#ppt_x"/>
                                          </p:val>
                                        </p:tav>
                                        <p:tav tm="100000">
                                          <p:val>
                                            <p:strVal val="#ppt_x"/>
                                          </p:val>
                                        </p:tav>
                                      </p:tavLst>
                                    </p:anim>
                                    <p:anim calcmode="lin" valueType="num">
                                      <p:cBhvr>
                                        <p:cTn id="22"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nodeType="withEffect">
                                  <p:stCondLst>
                                    <p:cond delay="0"/>
                                  </p:stCondLst>
                                  <p:childTnLst>
                                    <p:set>
                                      <p:cBhvr>
                                        <p:cTn id="29" dur="1" fill="hold">
                                          <p:stCondLst>
                                            <p:cond delay="0"/>
                                          </p:stCondLst>
                                        </p:cTn>
                                        <p:tgtEl>
                                          <p:spTgt spid="2056"/>
                                        </p:tgtEl>
                                        <p:attrNameLst>
                                          <p:attrName>style.visibility</p:attrName>
                                        </p:attrNameLst>
                                      </p:cBhvr>
                                      <p:to>
                                        <p:strVal val="visible"/>
                                      </p:to>
                                    </p:set>
                                    <p:animEffect transition="in" filter="wipe(down)">
                                      <p:cBhvr>
                                        <p:cTn id="30" dur="500"/>
                                        <p:tgtEl>
                                          <p:spTgt spid="205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heel(1)">
                                      <p:cBhvr>
                                        <p:cTn id="35" dur="2000"/>
                                        <p:tgtEl>
                                          <p:spTgt spid="8"/>
                                        </p:tgtEl>
                                      </p:cBhvr>
                                    </p:animEffect>
                                  </p:childTnLst>
                                </p:cTn>
                              </p:par>
                              <p:par>
                                <p:cTn id="36" presetID="21" presetClass="entr" presetSubtype="1" fill="hold" nodeType="withEffect">
                                  <p:stCondLst>
                                    <p:cond delay="0"/>
                                  </p:stCondLst>
                                  <p:childTnLst>
                                    <p:set>
                                      <p:cBhvr>
                                        <p:cTn id="37" dur="1" fill="hold">
                                          <p:stCondLst>
                                            <p:cond delay="0"/>
                                          </p:stCondLst>
                                        </p:cTn>
                                        <p:tgtEl>
                                          <p:spTgt spid="2058"/>
                                        </p:tgtEl>
                                        <p:attrNameLst>
                                          <p:attrName>style.visibility</p:attrName>
                                        </p:attrNameLst>
                                      </p:cBhvr>
                                      <p:to>
                                        <p:strVal val="visible"/>
                                      </p:to>
                                    </p:set>
                                    <p:animEffect transition="in" filter="wheel(1)">
                                      <p:cBhvr>
                                        <p:cTn id="38" dur="2000"/>
                                        <p:tgtEl>
                                          <p:spTgt spid="2058"/>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2060"/>
                                        </p:tgtEl>
                                        <p:attrNameLst>
                                          <p:attrName>style.visibility</p:attrName>
                                        </p:attrNameLst>
                                      </p:cBhvr>
                                      <p:to>
                                        <p:strVal val="visible"/>
                                      </p:to>
                                    </p:set>
                                    <p:anim calcmode="lin" valueType="num">
                                      <p:cBhvr additive="base">
                                        <p:cTn id="47" dur="500" fill="hold"/>
                                        <p:tgtEl>
                                          <p:spTgt spid="2060"/>
                                        </p:tgtEl>
                                        <p:attrNameLst>
                                          <p:attrName>ppt_x</p:attrName>
                                        </p:attrNameLst>
                                      </p:cBhvr>
                                      <p:tavLst>
                                        <p:tav tm="0">
                                          <p:val>
                                            <p:strVal val="#ppt_x"/>
                                          </p:val>
                                        </p:tav>
                                        <p:tav tm="100000">
                                          <p:val>
                                            <p:strVal val="#ppt_x"/>
                                          </p:val>
                                        </p:tav>
                                      </p:tavLst>
                                    </p:anim>
                                    <p:anim calcmode="lin" valueType="num">
                                      <p:cBhvr additive="base">
                                        <p:cTn id="48" dur="500" fill="hold"/>
                                        <p:tgtEl>
                                          <p:spTgt spid="20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ivro, Leitura, Estudante, Alunos">
            <a:extLst>
              <a:ext uri="{FF2B5EF4-FFF2-40B4-BE49-F238E27FC236}">
                <a16:creationId xmlns:a16="http://schemas.microsoft.com/office/drawing/2014/main" id="{47B46FED-683D-4283-A758-18A052C194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326746F0-4DA1-43E7-9BD9-58DF4C5421A4}"/>
              </a:ext>
            </a:extLst>
          </p:cNvPr>
          <p:cNvSpPr/>
          <p:nvPr/>
        </p:nvSpPr>
        <p:spPr>
          <a:xfrm>
            <a:off x="968477" y="290346"/>
            <a:ext cx="10745955"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cs typeface="Times New Roman" panose="02020603050405020304" pitchFamily="18" charset="0"/>
              </a:rPr>
              <a:t>REGRAS GERAIS PARA OPERAÇÕES COM ALGARISMOS SIGNIFICATIVOS</a:t>
            </a:r>
          </a:p>
        </p:txBody>
      </p:sp>
      <p:sp>
        <p:nvSpPr>
          <p:cNvPr id="3" name="Retângulo 2">
            <a:extLst>
              <a:ext uri="{FF2B5EF4-FFF2-40B4-BE49-F238E27FC236}">
                <a16:creationId xmlns:a16="http://schemas.microsoft.com/office/drawing/2014/main" id="{00BE3916-36D2-412D-B1A6-A9304A8F1301}"/>
              </a:ext>
            </a:extLst>
          </p:cNvPr>
          <p:cNvSpPr/>
          <p:nvPr/>
        </p:nvSpPr>
        <p:spPr>
          <a:xfrm>
            <a:off x="5465813" y="894425"/>
            <a:ext cx="6651523" cy="313932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latin typeface="LucidaSansUnicode"/>
              </a:rPr>
              <a:t>Arredondamento</a:t>
            </a:r>
            <a:r>
              <a:rPr lang="pt-BR" dirty="0">
                <a:latin typeface="LucidaSansUnicode"/>
              </a:rPr>
              <a:t>:</a:t>
            </a:r>
          </a:p>
          <a:p>
            <a:r>
              <a:rPr lang="pt-BR" dirty="0">
                <a:latin typeface="LucidaSansUnicode"/>
              </a:rPr>
              <a:t>1. Só se pode suprimir um algarismo quando o número apresentar</a:t>
            </a:r>
          </a:p>
          <a:p>
            <a:r>
              <a:rPr lang="pt-BR" dirty="0">
                <a:latin typeface="LucidaSansUnicode"/>
              </a:rPr>
              <a:t>casas decimais.</a:t>
            </a:r>
          </a:p>
          <a:p>
            <a:r>
              <a:rPr lang="pt-BR" dirty="0">
                <a:latin typeface="LucidaSansUnicode"/>
              </a:rPr>
              <a:t>2. Se o algarismo a suprimir é inferior a cinco, despreza-se esse</a:t>
            </a:r>
          </a:p>
          <a:p>
            <a:r>
              <a:rPr lang="pt-BR" dirty="0">
                <a:latin typeface="LucidaSansUnicode"/>
              </a:rPr>
              <a:t>número.</a:t>
            </a:r>
          </a:p>
          <a:p>
            <a:r>
              <a:rPr lang="pt-BR" dirty="0">
                <a:latin typeface="LucidaSansUnicode"/>
              </a:rPr>
              <a:t>3. Se o algarismo a suprimir é maior do que cinco, adiciona-se uma</a:t>
            </a:r>
          </a:p>
          <a:p>
            <a:r>
              <a:rPr lang="pt-BR" dirty="0">
                <a:latin typeface="LucidaSansUnicode"/>
              </a:rPr>
              <a:t>unidade ao algarismo anterior.</a:t>
            </a:r>
          </a:p>
          <a:p>
            <a:r>
              <a:rPr lang="pt-BR" dirty="0">
                <a:latin typeface="LucidaSansUnicode"/>
              </a:rPr>
              <a:t>4. Se o algarismo a suprimir é igual a cinco, então adiciona-se uma</a:t>
            </a:r>
          </a:p>
          <a:p>
            <a:r>
              <a:rPr lang="pt-BR" dirty="0">
                <a:latin typeface="LucidaSansUnicode"/>
              </a:rPr>
              <a:t>unidade ao algarismo anterior se este for ímpar e o algarismo</a:t>
            </a:r>
          </a:p>
          <a:p>
            <a:r>
              <a:rPr lang="pt-BR" dirty="0">
                <a:latin typeface="LucidaSansUnicode"/>
              </a:rPr>
              <a:t>anterior permanece inalterável se for par.</a:t>
            </a:r>
          </a:p>
          <a:p>
            <a:endParaRPr lang="pt-BR" dirty="0"/>
          </a:p>
        </p:txBody>
      </p:sp>
      <p:sp>
        <p:nvSpPr>
          <p:cNvPr id="4" name="Retângulo 3">
            <a:extLst>
              <a:ext uri="{FF2B5EF4-FFF2-40B4-BE49-F238E27FC236}">
                <a16:creationId xmlns:a16="http://schemas.microsoft.com/office/drawing/2014/main" id="{BA41345D-C78C-4668-B709-A45E24AAC510}"/>
              </a:ext>
            </a:extLst>
          </p:cNvPr>
          <p:cNvSpPr/>
          <p:nvPr/>
        </p:nvSpPr>
        <p:spPr>
          <a:xfrm>
            <a:off x="1329109" y="4845708"/>
            <a:ext cx="7054427"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b="1" dirty="0">
                <a:latin typeface="LucidaSansUnicode"/>
              </a:rPr>
              <a:t>Adição e Subtração:</a:t>
            </a:r>
          </a:p>
          <a:p>
            <a:r>
              <a:rPr lang="pt-BR" dirty="0">
                <a:latin typeface="LucidaSansUnicode"/>
              </a:rPr>
              <a:t>O resultado de uma soma ou de uma subtração deve ser relatado com o</a:t>
            </a:r>
          </a:p>
          <a:p>
            <a:r>
              <a:rPr lang="pt-BR" dirty="0">
                <a:latin typeface="LucidaSansUnicode"/>
              </a:rPr>
              <a:t>mesmo número de casas decimais que o termo com o menor número de</a:t>
            </a:r>
          </a:p>
          <a:p>
            <a:r>
              <a:rPr lang="pt-BR" dirty="0">
                <a:latin typeface="LucidaSansUnicode"/>
              </a:rPr>
              <a:t>casas decimais.</a:t>
            </a:r>
            <a:endParaRPr lang="pt-BR" dirty="0"/>
          </a:p>
        </p:txBody>
      </p:sp>
    </p:spTree>
    <p:extLst>
      <p:ext uri="{BB962C8B-B14F-4D97-AF65-F5344CB8AC3E}">
        <p14:creationId xmlns:p14="http://schemas.microsoft.com/office/powerpoint/2010/main" val="26350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ivro, Leitura, Estudante, Alunos">
            <a:extLst>
              <a:ext uri="{FF2B5EF4-FFF2-40B4-BE49-F238E27FC236}">
                <a16:creationId xmlns:a16="http://schemas.microsoft.com/office/drawing/2014/main" id="{80649EAE-C6E9-454F-839B-12E8916013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277725" cy="6857999"/>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693A91D6-7930-4CC0-9EB8-872F9A4457E8}"/>
              </a:ext>
            </a:extLst>
          </p:cNvPr>
          <p:cNvPicPr>
            <a:picLocks noChangeAspect="1"/>
          </p:cNvPicPr>
          <p:nvPr/>
        </p:nvPicPr>
        <p:blipFill rotWithShape="1">
          <a:blip r:embed="rId3"/>
          <a:srcRect t="6111"/>
          <a:stretch/>
        </p:blipFill>
        <p:spPr>
          <a:xfrm>
            <a:off x="3419473" y="1071368"/>
            <a:ext cx="5438775" cy="5343912"/>
          </a:xfrm>
          <a:prstGeom prst="rect">
            <a:avLst/>
          </a:prstGeom>
        </p:spPr>
      </p:pic>
      <p:sp>
        <p:nvSpPr>
          <p:cNvPr id="4" name="Retângulo 3">
            <a:extLst>
              <a:ext uri="{FF2B5EF4-FFF2-40B4-BE49-F238E27FC236}">
                <a16:creationId xmlns:a16="http://schemas.microsoft.com/office/drawing/2014/main" id="{7CBA80EF-F41B-4AED-9FB7-2F2B614C663E}"/>
              </a:ext>
            </a:extLst>
          </p:cNvPr>
          <p:cNvSpPr/>
          <p:nvPr/>
        </p:nvSpPr>
        <p:spPr>
          <a:xfrm>
            <a:off x="5174113" y="166985"/>
            <a:ext cx="1843774"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cs typeface="Times New Roman" panose="02020603050405020304" pitchFamily="18" charset="0"/>
              </a:rPr>
              <a:t>EXEMPLOS</a:t>
            </a:r>
          </a:p>
        </p:txBody>
      </p:sp>
    </p:spTree>
    <p:extLst>
      <p:ext uri="{BB962C8B-B14F-4D97-AF65-F5344CB8AC3E}">
        <p14:creationId xmlns:p14="http://schemas.microsoft.com/office/powerpoint/2010/main" val="220132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Livro, Leitura, Estudante, Alunos">
            <a:extLst>
              <a:ext uri="{FF2B5EF4-FFF2-40B4-BE49-F238E27FC236}">
                <a16:creationId xmlns:a16="http://schemas.microsoft.com/office/drawing/2014/main" id="{7525A7AF-9AAB-4606-B12B-D057E1DD7B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EB2D09C3-433A-4DFC-B9B8-CEBA646CFB7F}"/>
              </a:ext>
            </a:extLst>
          </p:cNvPr>
          <p:cNvSpPr/>
          <p:nvPr/>
        </p:nvSpPr>
        <p:spPr>
          <a:xfrm>
            <a:off x="2409825" y="585618"/>
            <a:ext cx="6734175" cy="1200329"/>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LucidaSansUnicode"/>
              </a:rPr>
              <a:t>Multiplicação e Divisão:</a:t>
            </a:r>
          </a:p>
          <a:p>
            <a:r>
              <a:rPr lang="pt-BR" dirty="0">
                <a:latin typeface="LucidaSansUnicode"/>
              </a:rPr>
              <a:t>O resultado de uma multiplicação ou de uma divisão deve ser</a:t>
            </a:r>
          </a:p>
          <a:p>
            <a:r>
              <a:rPr lang="pt-BR" dirty="0">
                <a:latin typeface="LucidaSansUnicode"/>
              </a:rPr>
              <a:t>arredondado para o mesmo número de algarismos significativos que o do termo com menor número de algarismos significativos.</a:t>
            </a:r>
            <a:endParaRPr lang="pt-BR" dirty="0"/>
          </a:p>
        </p:txBody>
      </p:sp>
      <p:pic>
        <p:nvPicPr>
          <p:cNvPr id="3" name="Imagem 2">
            <a:extLst>
              <a:ext uri="{FF2B5EF4-FFF2-40B4-BE49-F238E27FC236}">
                <a16:creationId xmlns:a16="http://schemas.microsoft.com/office/drawing/2014/main" id="{76A597E4-E4BA-4723-9B92-245E4C8C7F8C}"/>
              </a:ext>
            </a:extLst>
          </p:cNvPr>
          <p:cNvPicPr>
            <a:picLocks noChangeAspect="1"/>
          </p:cNvPicPr>
          <p:nvPr/>
        </p:nvPicPr>
        <p:blipFill>
          <a:blip r:embed="rId3"/>
          <a:stretch>
            <a:fillRect/>
          </a:stretch>
        </p:blipFill>
        <p:spPr>
          <a:xfrm>
            <a:off x="3468793" y="2263733"/>
            <a:ext cx="5254413" cy="1670325"/>
          </a:xfrm>
          <a:prstGeom prst="rect">
            <a:avLst/>
          </a:prstGeom>
        </p:spPr>
      </p:pic>
    </p:spTree>
    <p:extLst>
      <p:ext uri="{BB962C8B-B14F-4D97-AF65-F5344CB8AC3E}">
        <p14:creationId xmlns:p14="http://schemas.microsoft.com/office/powerpoint/2010/main" val="3780395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edida, Unidade De Medida, Meterstab">
            <a:extLst>
              <a:ext uri="{FF2B5EF4-FFF2-40B4-BE49-F238E27FC236}">
                <a16:creationId xmlns:a16="http://schemas.microsoft.com/office/drawing/2014/main" id="{62A15E08-EF6D-4803-A79A-6B96424D8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99"/>
            <a:ext cx="12191999" cy="686539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71F30F2C-7B20-4CCD-BDF2-6E2266EE9197}"/>
              </a:ext>
            </a:extLst>
          </p:cNvPr>
          <p:cNvSpPr/>
          <p:nvPr/>
        </p:nvSpPr>
        <p:spPr>
          <a:xfrm>
            <a:off x="4381792" y="383421"/>
            <a:ext cx="2653290" cy="369332"/>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i="1" dirty="0">
                <a:latin typeface="Times New Roman" panose="02020603050405020304" pitchFamily="18" charset="0"/>
              </a:rPr>
              <a:t>ANALISE DIMENSIONAL</a:t>
            </a:r>
            <a:endParaRPr lang="pt-BR" dirty="0"/>
          </a:p>
        </p:txBody>
      </p:sp>
      <p:sp>
        <p:nvSpPr>
          <p:cNvPr id="3" name="Retângulo 2">
            <a:extLst>
              <a:ext uri="{FF2B5EF4-FFF2-40B4-BE49-F238E27FC236}">
                <a16:creationId xmlns:a16="http://schemas.microsoft.com/office/drawing/2014/main" id="{4979AB98-5F54-4573-8A40-216DB304DD46}"/>
              </a:ext>
            </a:extLst>
          </p:cNvPr>
          <p:cNvSpPr/>
          <p:nvPr/>
        </p:nvSpPr>
        <p:spPr>
          <a:xfrm>
            <a:off x="946950" y="1491448"/>
            <a:ext cx="10298097" cy="1200329"/>
          </a:xfrm>
          <a:prstGeom prst="rect">
            <a:avLst/>
          </a:prstGeom>
          <a:blipFill>
            <a:blip r:embed="rId3"/>
            <a:tile tx="0" ty="0" sx="100000" sy="100000" flip="none" algn="tl"/>
          </a:blip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solidFill>
                  <a:srgbClr val="000000"/>
                </a:solidFill>
                <a:latin typeface="Raleway"/>
              </a:rPr>
              <a:t>A </a:t>
            </a:r>
            <a:r>
              <a:rPr lang="pt-BR" b="1" dirty="0">
                <a:solidFill>
                  <a:srgbClr val="000000"/>
                </a:solidFill>
                <a:latin typeface="inherit"/>
              </a:rPr>
              <a:t>análise dimensional</a:t>
            </a:r>
            <a:r>
              <a:rPr lang="pt-BR" dirty="0">
                <a:solidFill>
                  <a:srgbClr val="000000"/>
                </a:solidFill>
                <a:latin typeface="Raleway"/>
              </a:rPr>
              <a:t> é uma ferramenta que possibilita a previsão, inspeção e adaptação das unidades físicas que são utilizadas para a resolução de equações. Na análise dimensional, aplicamos os fundamentos da </a:t>
            </a:r>
            <a:r>
              <a:rPr lang="pt-BR" dirty="0">
                <a:latin typeface="Raleway"/>
              </a:rPr>
              <a:t>álgebra</a:t>
            </a:r>
            <a:r>
              <a:rPr lang="pt-BR" dirty="0">
                <a:solidFill>
                  <a:srgbClr val="000000"/>
                </a:solidFill>
                <a:latin typeface="Raleway"/>
              </a:rPr>
              <a:t> a fim de determinarmos em qual </a:t>
            </a:r>
            <a:r>
              <a:rPr lang="pt-BR" b="1" dirty="0">
                <a:solidFill>
                  <a:srgbClr val="000000"/>
                </a:solidFill>
                <a:latin typeface="inherit"/>
              </a:rPr>
              <a:t>unidade</a:t>
            </a:r>
            <a:r>
              <a:rPr lang="pt-BR" dirty="0">
                <a:solidFill>
                  <a:srgbClr val="000000"/>
                </a:solidFill>
                <a:latin typeface="Raleway"/>
              </a:rPr>
              <a:t> </a:t>
            </a:r>
            <a:r>
              <a:rPr lang="pt-BR" b="1" dirty="0">
                <a:solidFill>
                  <a:srgbClr val="000000"/>
                </a:solidFill>
                <a:latin typeface="inherit"/>
              </a:rPr>
              <a:t>de</a:t>
            </a:r>
            <a:r>
              <a:rPr lang="pt-BR" dirty="0">
                <a:solidFill>
                  <a:srgbClr val="000000"/>
                </a:solidFill>
                <a:latin typeface="Raleway"/>
              </a:rPr>
              <a:t> </a:t>
            </a:r>
            <a:r>
              <a:rPr lang="pt-BR" b="1" dirty="0">
                <a:solidFill>
                  <a:srgbClr val="000000"/>
                </a:solidFill>
                <a:latin typeface="inherit"/>
              </a:rPr>
              <a:t>medida</a:t>
            </a:r>
            <a:r>
              <a:rPr lang="pt-BR" dirty="0">
                <a:solidFill>
                  <a:srgbClr val="000000"/>
                </a:solidFill>
                <a:latin typeface="Raleway"/>
              </a:rPr>
              <a:t> alguma grandeza deve ser expressa, de forma a garantir a homogeneidade entre as grandezas.</a:t>
            </a:r>
            <a:endParaRPr lang="pt-BR" dirty="0"/>
          </a:p>
        </p:txBody>
      </p:sp>
      <p:pic>
        <p:nvPicPr>
          <p:cNvPr id="1030" name="Picture 6" descr="Copo Medidor, Gage, Assar, Cozinha">
            <a:extLst>
              <a:ext uri="{FF2B5EF4-FFF2-40B4-BE49-F238E27FC236}">
                <a16:creationId xmlns:a16="http://schemas.microsoft.com/office/drawing/2014/main" id="{1E71BA5D-ECBF-43AA-B6F5-2B7590E14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3" y="3318953"/>
            <a:ext cx="2152650" cy="323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5130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anner, Cabeçalho, Matemática, Fórmula">
            <a:extLst>
              <a:ext uri="{FF2B5EF4-FFF2-40B4-BE49-F238E27FC236}">
                <a16:creationId xmlns:a16="http://schemas.microsoft.com/office/drawing/2014/main" id="{8168E8AC-143E-40F5-B911-9791FD300A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89A6943F-9F85-458D-A665-A18ADE1C7EA0}"/>
              </a:ext>
            </a:extLst>
          </p:cNvPr>
          <p:cNvSpPr/>
          <p:nvPr/>
        </p:nvSpPr>
        <p:spPr>
          <a:xfrm>
            <a:off x="4154603" y="294583"/>
            <a:ext cx="3882794"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b="1" i="1" dirty="0">
                <a:latin typeface="Times New Roman" panose="02020603050405020304" pitchFamily="18" charset="0"/>
              </a:rPr>
              <a:t>AS UNIDADES MÉTRICAS</a:t>
            </a:r>
            <a:endParaRPr lang="pt-BR" sz="2400" b="1" i="1" dirty="0"/>
          </a:p>
        </p:txBody>
      </p:sp>
      <p:sp>
        <p:nvSpPr>
          <p:cNvPr id="3" name="Retângulo 2">
            <a:extLst>
              <a:ext uri="{FF2B5EF4-FFF2-40B4-BE49-F238E27FC236}">
                <a16:creationId xmlns:a16="http://schemas.microsoft.com/office/drawing/2014/main" id="{ACA1E00C-F5D0-4CC8-9F0D-961089C2B8A1}"/>
              </a:ext>
            </a:extLst>
          </p:cNvPr>
          <p:cNvSpPr/>
          <p:nvPr/>
        </p:nvSpPr>
        <p:spPr>
          <a:xfrm>
            <a:off x="777700" y="1210690"/>
            <a:ext cx="4434347" cy="2031325"/>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As unidades SI são as unidades do sistema métrico unificado usado 'hoje em dia. (SI significa </a:t>
            </a:r>
            <a:r>
              <a:rPr lang="pt-BR" i="1" dirty="0">
                <a:latin typeface="Times New Roman" panose="02020603050405020304" pitchFamily="18" charset="0"/>
              </a:rPr>
              <a:t>System </a:t>
            </a:r>
            <a:r>
              <a:rPr lang="pt-BR" i="1" dirty="0" err="1">
                <a:latin typeface="Times New Roman" panose="02020603050405020304" pitchFamily="18" charset="0"/>
              </a:rPr>
              <a:t>lnternational</a:t>
            </a:r>
            <a:r>
              <a:rPr lang="pt-BR" i="1" dirty="0">
                <a:latin typeface="Times New Roman" panose="02020603050405020304" pitchFamily="18" charset="0"/>
              </a:rPr>
              <a:t> d'</a:t>
            </a:r>
            <a:r>
              <a:rPr lang="pt-BR" i="1" dirty="0" err="1">
                <a:latin typeface="Times New Roman" panose="02020603050405020304" pitchFamily="18" charset="0"/>
              </a:rPr>
              <a:t>Unités</a:t>
            </a:r>
            <a:r>
              <a:rPr lang="pt-BR" i="1" dirty="0">
                <a:latin typeface="Times New Roman" panose="02020603050405020304" pitchFamily="18" charset="0"/>
              </a:rPr>
              <a:t>, </a:t>
            </a:r>
            <a:r>
              <a:rPr lang="pt-BR" dirty="0">
                <a:latin typeface="Times New Roman" panose="02020603050405020304" pitchFamily="18" charset="0"/>
              </a:rPr>
              <a:t>e é a abreviação adotada em todos os idiomas). O fundamento das unidades SI compreende </a:t>
            </a:r>
            <a:r>
              <a:rPr lang="pt-BR" i="1" dirty="0">
                <a:latin typeface="Times New Roman" panose="02020603050405020304" pitchFamily="18" charset="0"/>
              </a:rPr>
              <a:t>o </a:t>
            </a:r>
            <a:r>
              <a:rPr lang="pt-BR" dirty="0">
                <a:latin typeface="Times New Roman" panose="02020603050405020304" pitchFamily="18" charset="0"/>
              </a:rPr>
              <a:t>conjunto de sete unidades, conhecidas por </a:t>
            </a:r>
            <a:r>
              <a:rPr lang="pt-BR" i="1" dirty="0">
                <a:latin typeface="Times New Roman" panose="02020603050405020304" pitchFamily="18" charset="0"/>
              </a:rPr>
              <a:t>unidades básicas.</a:t>
            </a:r>
            <a:endParaRPr lang="pt-BR" dirty="0"/>
          </a:p>
        </p:txBody>
      </p:sp>
      <p:pic>
        <p:nvPicPr>
          <p:cNvPr id="4" name="Imagem 3">
            <a:extLst>
              <a:ext uri="{FF2B5EF4-FFF2-40B4-BE49-F238E27FC236}">
                <a16:creationId xmlns:a16="http://schemas.microsoft.com/office/drawing/2014/main" id="{955856E8-FFDD-4A57-9192-F610773C61D4}"/>
              </a:ext>
            </a:extLst>
          </p:cNvPr>
          <p:cNvPicPr>
            <a:picLocks noChangeAspect="1"/>
          </p:cNvPicPr>
          <p:nvPr/>
        </p:nvPicPr>
        <p:blipFill>
          <a:blip r:embed="rId3"/>
          <a:stretch>
            <a:fillRect/>
          </a:stretch>
        </p:blipFill>
        <p:spPr>
          <a:xfrm>
            <a:off x="5989747" y="1023706"/>
            <a:ext cx="6002137" cy="2405294"/>
          </a:xfrm>
          <a:prstGeom prst="rect">
            <a:avLst/>
          </a:prstGeom>
        </p:spPr>
      </p:pic>
      <p:pic>
        <p:nvPicPr>
          <p:cNvPr id="5" name="Imagem 4">
            <a:extLst>
              <a:ext uri="{FF2B5EF4-FFF2-40B4-BE49-F238E27FC236}">
                <a16:creationId xmlns:a16="http://schemas.microsoft.com/office/drawing/2014/main" id="{CB4F1B68-95FF-4B7A-8782-436FB5D94303}"/>
              </a:ext>
            </a:extLst>
          </p:cNvPr>
          <p:cNvPicPr>
            <a:picLocks noChangeAspect="1"/>
          </p:cNvPicPr>
          <p:nvPr/>
        </p:nvPicPr>
        <p:blipFill>
          <a:blip r:embed="rId4"/>
          <a:stretch>
            <a:fillRect/>
          </a:stretch>
        </p:blipFill>
        <p:spPr>
          <a:xfrm>
            <a:off x="214872" y="4002950"/>
            <a:ext cx="6991801" cy="2560467"/>
          </a:xfrm>
          <a:prstGeom prst="rect">
            <a:avLst/>
          </a:prstGeom>
        </p:spPr>
      </p:pic>
      <p:pic>
        <p:nvPicPr>
          <p:cNvPr id="7" name="Imagem 6">
            <a:extLst>
              <a:ext uri="{FF2B5EF4-FFF2-40B4-BE49-F238E27FC236}">
                <a16:creationId xmlns:a16="http://schemas.microsoft.com/office/drawing/2014/main" id="{44C13EA2-8A64-42EF-87EC-34F7D2CB488B}"/>
              </a:ext>
            </a:extLst>
          </p:cNvPr>
          <p:cNvPicPr>
            <a:picLocks noChangeAspect="1"/>
          </p:cNvPicPr>
          <p:nvPr/>
        </p:nvPicPr>
        <p:blipFill>
          <a:blip r:embed="rId5"/>
          <a:stretch>
            <a:fillRect/>
          </a:stretch>
        </p:blipFill>
        <p:spPr>
          <a:xfrm>
            <a:off x="7742900" y="3887647"/>
            <a:ext cx="1419000" cy="598300"/>
          </a:xfrm>
          <a:prstGeom prst="rect">
            <a:avLst/>
          </a:prstGeom>
        </p:spPr>
      </p:pic>
      <p:pic>
        <p:nvPicPr>
          <p:cNvPr id="8" name="Imagem 7">
            <a:extLst>
              <a:ext uri="{FF2B5EF4-FFF2-40B4-BE49-F238E27FC236}">
                <a16:creationId xmlns:a16="http://schemas.microsoft.com/office/drawing/2014/main" id="{FDEFD965-5DF7-4A7E-9214-783EB720D6CD}"/>
              </a:ext>
            </a:extLst>
          </p:cNvPr>
          <p:cNvPicPr>
            <a:picLocks noChangeAspect="1"/>
          </p:cNvPicPr>
          <p:nvPr/>
        </p:nvPicPr>
        <p:blipFill>
          <a:blip r:embed="rId6"/>
          <a:stretch>
            <a:fillRect/>
          </a:stretch>
        </p:blipFill>
        <p:spPr>
          <a:xfrm>
            <a:off x="10044850" y="3968063"/>
            <a:ext cx="1264200" cy="437467"/>
          </a:xfrm>
          <a:prstGeom prst="rect">
            <a:avLst/>
          </a:prstGeom>
        </p:spPr>
      </p:pic>
      <p:pic>
        <p:nvPicPr>
          <p:cNvPr id="9" name="Imagem 8">
            <a:extLst>
              <a:ext uri="{FF2B5EF4-FFF2-40B4-BE49-F238E27FC236}">
                <a16:creationId xmlns:a16="http://schemas.microsoft.com/office/drawing/2014/main" id="{E8073B00-0227-4E9C-8F27-09AD7118EAED}"/>
              </a:ext>
            </a:extLst>
          </p:cNvPr>
          <p:cNvPicPr>
            <a:picLocks noChangeAspect="1"/>
          </p:cNvPicPr>
          <p:nvPr/>
        </p:nvPicPr>
        <p:blipFill>
          <a:blip r:embed="rId7"/>
          <a:stretch>
            <a:fillRect/>
          </a:stretch>
        </p:blipFill>
        <p:spPr>
          <a:xfrm>
            <a:off x="7639700" y="5030805"/>
            <a:ext cx="1522200" cy="456767"/>
          </a:xfrm>
          <a:prstGeom prst="rect">
            <a:avLst/>
          </a:prstGeom>
        </p:spPr>
      </p:pic>
      <p:pic>
        <p:nvPicPr>
          <p:cNvPr id="10" name="Imagem 9">
            <a:extLst>
              <a:ext uri="{FF2B5EF4-FFF2-40B4-BE49-F238E27FC236}">
                <a16:creationId xmlns:a16="http://schemas.microsoft.com/office/drawing/2014/main" id="{89CED205-A828-46A8-BEC7-D205B28EF4F6}"/>
              </a:ext>
            </a:extLst>
          </p:cNvPr>
          <p:cNvPicPr>
            <a:picLocks noChangeAspect="1"/>
          </p:cNvPicPr>
          <p:nvPr/>
        </p:nvPicPr>
        <p:blipFill>
          <a:blip r:embed="rId8"/>
          <a:stretch>
            <a:fillRect/>
          </a:stretch>
        </p:blipFill>
        <p:spPr>
          <a:xfrm>
            <a:off x="10086514" y="4841133"/>
            <a:ext cx="1548000" cy="604733"/>
          </a:xfrm>
          <a:prstGeom prst="rect">
            <a:avLst/>
          </a:prstGeom>
        </p:spPr>
      </p:pic>
      <p:pic>
        <p:nvPicPr>
          <p:cNvPr id="11" name="Imagem 10">
            <a:extLst>
              <a:ext uri="{FF2B5EF4-FFF2-40B4-BE49-F238E27FC236}">
                <a16:creationId xmlns:a16="http://schemas.microsoft.com/office/drawing/2014/main" id="{03A3B31C-BA30-4D6A-9E4A-6C9BD1953DA2}"/>
              </a:ext>
            </a:extLst>
          </p:cNvPr>
          <p:cNvPicPr>
            <a:picLocks noChangeAspect="1"/>
          </p:cNvPicPr>
          <p:nvPr/>
        </p:nvPicPr>
        <p:blipFill>
          <a:blip r:embed="rId9"/>
          <a:stretch>
            <a:fillRect/>
          </a:stretch>
        </p:blipFill>
        <p:spPr>
          <a:xfrm>
            <a:off x="8866990" y="5881469"/>
            <a:ext cx="1522200" cy="643333"/>
          </a:xfrm>
          <a:prstGeom prst="rect">
            <a:avLst/>
          </a:prstGeom>
        </p:spPr>
      </p:pic>
    </p:spTree>
    <p:extLst>
      <p:ext uri="{BB962C8B-B14F-4D97-AF65-F5344CB8AC3E}">
        <p14:creationId xmlns:p14="http://schemas.microsoft.com/office/powerpoint/2010/main" val="53855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par>
                                <p:cTn id="29" presetID="6" presetClass="entr" presetSubtype="16" fill="hold"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circle(in)">
                                      <p:cBhvr>
                                        <p:cTn id="31" dur="2000"/>
                                        <p:tgtEl>
                                          <p:spTgt spid="9"/>
                                        </p:tgtEl>
                                      </p:cBhvr>
                                    </p:animEffect>
                                  </p:childTnLst>
                                </p:cTn>
                              </p:par>
                              <p:par>
                                <p:cTn id="32" presetID="6" presetClass="entr" presetSubtype="16"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circle(in)">
                                      <p:cBhvr>
                                        <p:cTn id="3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Imagem relacionada">
            <a:extLst>
              <a:ext uri="{FF2B5EF4-FFF2-40B4-BE49-F238E27FC236}">
                <a16:creationId xmlns:a16="http://schemas.microsoft.com/office/drawing/2014/main" id="{4ED491F3-87DD-48FA-A917-E7D8541E54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esultado de imagem para densidade">
            <a:extLst>
              <a:ext uri="{FF2B5EF4-FFF2-40B4-BE49-F238E27FC236}">
                <a16:creationId xmlns:a16="http://schemas.microsoft.com/office/drawing/2014/main" id="{637575BD-A3E6-4D5B-B94E-0A1C02E6ED3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val="0"/>
              </a:ext>
            </a:extLst>
          </a:blip>
          <a:srcRect l="31311" r="30120"/>
          <a:stretch/>
        </p:blipFill>
        <p:spPr bwMode="auto">
          <a:xfrm>
            <a:off x="9439931" y="3417835"/>
            <a:ext cx="2356269" cy="321226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1">
            <a:extLst>
              <a:ext uri="{FF2B5EF4-FFF2-40B4-BE49-F238E27FC236}">
                <a16:creationId xmlns:a16="http://schemas.microsoft.com/office/drawing/2014/main" id="{B9560CCF-202F-4B91-B301-6971B99CE611}"/>
              </a:ext>
            </a:extLst>
          </p:cNvPr>
          <p:cNvSpPr/>
          <p:nvPr/>
        </p:nvSpPr>
        <p:spPr>
          <a:xfrm>
            <a:off x="5271575" y="350213"/>
            <a:ext cx="2060179" cy="461665"/>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a:spAutoFit/>
          </a:bodyPr>
          <a:lstStyle/>
          <a:p>
            <a:r>
              <a:rPr lang="pt-BR" sz="2400" i="1" dirty="0">
                <a:latin typeface="Times New Roman" panose="02020603050405020304" pitchFamily="18" charset="0"/>
              </a:rPr>
              <a:t> </a:t>
            </a:r>
            <a:r>
              <a:rPr lang="pt-BR" sz="2400" b="1" i="1" dirty="0">
                <a:latin typeface="Times New Roman" panose="02020603050405020304" pitchFamily="18" charset="0"/>
              </a:rPr>
              <a:t>DENSIDADE</a:t>
            </a:r>
            <a:endParaRPr lang="pt-BR" sz="2400" b="1" dirty="0"/>
          </a:p>
        </p:txBody>
      </p:sp>
      <p:sp>
        <p:nvSpPr>
          <p:cNvPr id="3" name="Retângulo 2">
            <a:extLst>
              <a:ext uri="{FF2B5EF4-FFF2-40B4-BE49-F238E27FC236}">
                <a16:creationId xmlns:a16="http://schemas.microsoft.com/office/drawing/2014/main" id="{36309034-A119-4CB9-80DD-76E4F4EBEF67}"/>
              </a:ext>
            </a:extLst>
          </p:cNvPr>
          <p:cNvSpPr/>
          <p:nvPr/>
        </p:nvSpPr>
        <p:spPr>
          <a:xfrm>
            <a:off x="842915" y="1143681"/>
            <a:ext cx="10528917" cy="646331"/>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densidade é definida como </a:t>
            </a:r>
            <a:r>
              <a:rPr lang="pt-BR" i="1" dirty="0">
                <a:latin typeface="Times New Roman" panose="02020603050405020304" pitchFamily="18" charset="0"/>
              </a:rPr>
              <a:t>a massa da unidade de volume de uma substância, </a:t>
            </a:r>
            <a:r>
              <a:rPr lang="pt-BR" dirty="0">
                <a:latin typeface="Times New Roman" panose="02020603050405020304" pitchFamily="18" charset="0"/>
              </a:rPr>
              <a:t>ou, simplesmente, </a:t>
            </a:r>
            <a:r>
              <a:rPr lang="pt-BR" i="1" dirty="0">
                <a:latin typeface="Times New Roman" panose="02020603050405020304" pitchFamily="18" charset="0"/>
              </a:rPr>
              <a:t>massa por unidade de volume. </a:t>
            </a:r>
            <a:r>
              <a:rPr lang="pt-BR" dirty="0">
                <a:latin typeface="Times New Roman" panose="02020603050405020304" pitchFamily="18" charset="0"/>
              </a:rPr>
              <a:t>A densidade de um objeto é calculada pela divisão da massa do objeto por seu volume.</a:t>
            </a:r>
            <a:endParaRPr lang="pt-BR" dirty="0"/>
          </a:p>
        </p:txBody>
      </p:sp>
      <p:pic>
        <p:nvPicPr>
          <p:cNvPr id="2052" name="Picture 4" descr="Resultado de imagem para densidade">
            <a:extLst>
              <a:ext uri="{FF2B5EF4-FFF2-40B4-BE49-F238E27FC236}">
                <a16:creationId xmlns:a16="http://schemas.microsoft.com/office/drawing/2014/main" id="{9F0C4DF1-13BD-401A-B52F-47E14ABF66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1664" y="4910551"/>
            <a:ext cx="2835958" cy="182198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ECB72B6-ECF2-40D0-BFBD-A04ABB859FF8}"/>
              </a:ext>
            </a:extLst>
          </p:cNvPr>
          <p:cNvSpPr/>
          <p:nvPr/>
        </p:nvSpPr>
        <p:spPr>
          <a:xfrm>
            <a:off x="854291" y="2262602"/>
            <a:ext cx="10506166" cy="923330"/>
          </a:xfrm>
          <a:prstGeom prst="rect">
            <a:avLst/>
          </a:prstGeom>
          <a:solidFill>
            <a:schemeClr val="accent4">
              <a:lumMod val="60000"/>
              <a:lumOff val="4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r>
              <a:rPr lang="pt-BR" dirty="0">
                <a:latin typeface="Times New Roman" panose="02020603050405020304" pitchFamily="18" charset="0"/>
              </a:rPr>
              <a:t>A densidade expressa a quantidade de matéria presente em uma dada unidade de volume. Quando dizemos que o chumbo tem maior densidade do que o alumínio, isto significa que num dado volume de chumbo há mais matéria que no mesmo volume de alumínio.</a:t>
            </a:r>
            <a:endParaRPr lang="pt-BR" dirty="0"/>
          </a:p>
        </p:txBody>
      </p:sp>
    </p:spTree>
    <p:extLst>
      <p:ext uri="{BB962C8B-B14F-4D97-AF65-F5344CB8AC3E}">
        <p14:creationId xmlns:p14="http://schemas.microsoft.com/office/powerpoint/2010/main" val="52312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2"/>
                                        </p:tgtEl>
                                        <p:attrNameLst>
                                          <p:attrName>style.visibility</p:attrName>
                                        </p:attrNameLst>
                                      </p:cBhvr>
                                      <p:to>
                                        <p:strVal val="visible"/>
                                      </p:to>
                                    </p:set>
                                    <p:animEffect transition="in" filter="barn(inVertical)">
                                      <p:cBhvr>
                                        <p:cTn id="20" dur="500"/>
                                        <p:tgtEl>
                                          <p:spTgt spid="205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056"/>
                                        </p:tgtEl>
                                        <p:attrNameLst>
                                          <p:attrName>style.visibility</p:attrName>
                                        </p:attrNameLst>
                                      </p:cBhvr>
                                      <p:to>
                                        <p:strVal val="visible"/>
                                      </p:to>
                                    </p:set>
                                    <p:animEffect transition="in" filter="circle(in)">
                                      <p:cBhvr>
                                        <p:cTn id="25" dur="2000"/>
                                        <p:tgtEl>
                                          <p:spTgt spid="20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Resultado de imagem para DENSIDADE">
            <a:extLst>
              <a:ext uri="{FF2B5EF4-FFF2-40B4-BE49-F238E27FC236}">
                <a16:creationId xmlns:a16="http://schemas.microsoft.com/office/drawing/2014/main" id="{00934B9B-8A85-41CE-90CA-164621A856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m relacionada">
            <a:extLst>
              <a:ext uri="{FF2B5EF4-FFF2-40B4-BE49-F238E27FC236}">
                <a16:creationId xmlns:a16="http://schemas.microsoft.com/office/drawing/2014/main" id="{ABE99866-7831-4983-9887-109CF47398C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25" t="10383" r="4217" b="6206"/>
          <a:stretch/>
        </p:blipFill>
        <p:spPr bwMode="auto">
          <a:xfrm>
            <a:off x="6096000" y="2032986"/>
            <a:ext cx="5989006" cy="4105304"/>
          </a:xfrm>
          <a:prstGeom prst="rect">
            <a:avLst/>
          </a:prstGeom>
          <a:noFill/>
          <a:extLst>
            <a:ext uri="{909E8E84-426E-40DD-AFC4-6F175D3DCCD1}">
              <a14:hiddenFill xmlns:a14="http://schemas.microsoft.com/office/drawing/2010/main">
                <a:solidFill>
                  <a:srgbClr val="FFFFFF"/>
                </a:solidFill>
              </a14:hiddenFill>
            </a:ext>
          </a:extLst>
        </p:spPr>
      </p:pic>
      <p:sp>
        <p:nvSpPr>
          <p:cNvPr id="2" name="Quadro 1">
            <a:extLst>
              <a:ext uri="{FF2B5EF4-FFF2-40B4-BE49-F238E27FC236}">
                <a16:creationId xmlns:a16="http://schemas.microsoft.com/office/drawing/2014/main" id="{D4BD57E4-7BF3-45BC-BE4B-2A668331EAAC}"/>
              </a:ext>
            </a:extLst>
          </p:cNvPr>
          <p:cNvSpPr/>
          <p:nvPr/>
        </p:nvSpPr>
        <p:spPr>
          <a:xfrm>
            <a:off x="5391982" y="1095797"/>
            <a:ext cx="5229225" cy="762000"/>
          </a:xfrm>
          <a:prstGeom prst="fram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3" name="CaixaDeTexto 2">
            <a:extLst>
              <a:ext uri="{FF2B5EF4-FFF2-40B4-BE49-F238E27FC236}">
                <a16:creationId xmlns:a16="http://schemas.microsoft.com/office/drawing/2014/main" id="{D9614F9C-3B94-479E-944C-E86F86E3AEB2}"/>
              </a:ext>
            </a:extLst>
          </p:cNvPr>
          <p:cNvSpPr txBox="1"/>
          <p:nvPr/>
        </p:nvSpPr>
        <p:spPr>
          <a:xfrm>
            <a:off x="6096000" y="1292131"/>
            <a:ext cx="4296793" cy="369332"/>
          </a:xfrm>
          <a:prstGeom prst="rect">
            <a:avLst/>
          </a:prstGeom>
          <a:noFill/>
        </p:spPr>
        <p:txBody>
          <a:bodyPr wrap="square" rtlCol="0">
            <a:spAutoFit/>
          </a:bodyPr>
          <a:lstStyle/>
          <a:p>
            <a:r>
              <a:rPr lang="pt-BR" dirty="0"/>
              <a:t>DENSIDADE DE ALGUMAS SUBSTÂNCIAS</a:t>
            </a:r>
          </a:p>
        </p:txBody>
      </p:sp>
    </p:spTree>
    <p:extLst>
      <p:ext uri="{BB962C8B-B14F-4D97-AF65-F5344CB8AC3E}">
        <p14:creationId xmlns:p14="http://schemas.microsoft.com/office/powerpoint/2010/main" val="87879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presentação, Lousa, Aula, Palestra, Palestrante">
            <a:extLst>
              <a:ext uri="{FF2B5EF4-FFF2-40B4-BE49-F238E27FC236}">
                <a16:creationId xmlns:a16="http://schemas.microsoft.com/office/drawing/2014/main" id="{D3FA0A58-FB5A-4720-90C4-DF37704937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E8E79F3E-58CF-4576-BF5E-C02349750871}"/>
              </a:ext>
            </a:extLst>
          </p:cNvPr>
          <p:cNvSpPr/>
          <p:nvPr/>
        </p:nvSpPr>
        <p:spPr>
          <a:xfrm>
            <a:off x="5240594" y="1397675"/>
            <a:ext cx="5904270" cy="2569934"/>
          </a:xfrm>
          <a:prstGeom prst="rect">
            <a:avLst/>
          </a:prstGeom>
        </p:spPr>
        <p:txBody>
          <a:bodyPr wrap="square">
            <a:spAutoFit/>
          </a:bodyPr>
          <a:lstStyle/>
          <a:p>
            <a:pPr algn="just"/>
            <a:r>
              <a:rPr lang="pt-BR" sz="2300" i="1" dirty="0">
                <a:latin typeface="Times New Roman" panose="02020603050405020304" pitchFamily="18" charset="0"/>
              </a:rPr>
              <a:t>A </a:t>
            </a:r>
            <a:r>
              <a:rPr lang="pt-BR" sz="2300" dirty="0">
                <a:latin typeface="Times New Roman" panose="02020603050405020304" pitchFamily="18" charset="0"/>
              </a:rPr>
              <a:t>química </a:t>
            </a:r>
            <a:r>
              <a:rPr lang="pt-BR" sz="2300" i="1" dirty="0">
                <a:latin typeface="Times New Roman" panose="02020603050405020304" pitchFamily="18" charset="0"/>
              </a:rPr>
              <a:t>estuda a natureza, as propriedades, a composição e as transformações da matéria. </a:t>
            </a:r>
          </a:p>
          <a:p>
            <a:pPr algn="just"/>
            <a:r>
              <a:rPr lang="pt-BR" sz="2300" dirty="0">
                <a:latin typeface="Times New Roman" panose="02020603050405020304" pitchFamily="18" charset="0"/>
              </a:rPr>
              <a:t>O campo de interesse e aplicação da química é tão amplo que envolve quase todas as outras ciências; por isso, muitas disciplinas estão interligadas com a química, tais como a</a:t>
            </a:r>
          </a:p>
          <a:p>
            <a:pPr algn="just"/>
            <a:r>
              <a:rPr lang="pt-BR" sz="2300" dirty="0">
                <a:latin typeface="Times New Roman" panose="02020603050405020304" pitchFamily="18" charset="0"/>
              </a:rPr>
              <a:t>geoquímica, a astroquímica e a físico-química.</a:t>
            </a:r>
            <a:endParaRPr lang="pt-BR" sz="2300" dirty="0"/>
          </a:p>
        </p:txBody>
      </p:sp>
    </p:spTree>
    <p:extLst>
      <p:ext uri="{BB962C8B-B14F-4D97-AF65-F5344CB8AC3E}">
        <p14:creationId xmlns:p14="http://schemas.microsoft.com/office/powerpoint/2010/main" val="1156440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26A6A965-8285-453E-ACB4-91A71C631A43}"/>
              </a:ext>
            </a:extLst>
          </p:cNvPr>
          <p:cNvSpPr/>
          <p:nvPr/>
        </p:nvSpPr>
        <p:spPr>
          <a:xfrm>
            <a:off x="0" y="1"/>
            <a:ext cx="12192000" cy="6858000"/>
          </a:xfrm>
          <a:prstGeom prst="rect">
            <a:avLst/>
          </a:prstGeom>
          <a:blipFill dpi="0" rotWithShape="1">
            <a:blip r:embed="rId2">
              <a:alphaModFix amt="42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graphicFrame>
        <p:nvGraphicFramePr>
          <p:cNvPr id="9" name="Diagrama 8">
            <a:extLst>
              <a:ext uri="{FF2B5EF4-FFF2-40B4-BE49-F238E27FC236}">
                <a16:creationId xmlns:a16="http://schemas.microsoft.com/office/drawing/2014/main" id="{64D62289-0319-4FF4-BC62-1A1759AE8F7A}"/>
              </a:ext>
            </a:extLst>
          </p:cNvPr>
          <p:cNvGraphicFramePr/>
          <p:nvPr>
            <p:extLst>
              <p:ext uri="{D42A27DB-BD31-4B8C-83A1-F6EECF244321}">
                <p14:modId xmlns:p14="http://schemas.microsoft.com/office/powerpoint/2010/main" val="3892839795"/>
              </p:ext>
            </p:extLst>
          </p:nvPr>
        </p:nvGraphicFramePr>
        <p:xfrm>
          <a:off x="589935" y="68826"/>
          <a:ext cx="12211664" cy="67203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Retângulo 10">
            <a:extLst>
              <a:ext uri="{FF2B5EF4-FFF2-40B4-BE49-F238E27FC236}">
                <a16:creationId xmlns:a16="http://schemas.microsoft.com/office/drawing/2014/main" id="{C536565F-8A65-4657-BC63-8AFBC605E019}"/>
              </a:ext>
            </a:extLst>
          </p:cNvPr>
          <p:cNvSpPr/>
          <p:nvPr/>
        </p:nvSpPr>
        <p:spPr>
          <a:xfrm>
            <a:off x="78657" y="466045"/>
            <a:ext cx="4798144" cy="1785104"/>
          </a:xfrm>
          <a:prstGeom prst="rect">
            <a:avLst/>
          </a:prstGeom>
          <a:solidFill>
            <a:schemeClr val="accent4">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r>
              <a:rPr lang="pt-BR" sz="2200" dirty="0">
                <a:latin typeface="Times New Roman" panose="02020603050405020304" pitchFamily="18" charset="0"/>
              </a:rPr>
              <a:t>Estudamos Química porque ela nos ajuda a adquirir um útil discernimento dos problemas da sociedade, com</a:t>
            </a:r>
          </a:p>
          <a:p>
            <a:r>
              <a:rPr lang="pt-BR" sz="2200" dirty="0">
                <a:latin typeface="Times New Roman" panose="02020603050405020304" pitchFamily="18" charset="0"/>
              </a:rPr>
              <a:t>aspectos científicos e técnicos, tais como:</a:t>
            </a:r>
            <a:endParaRPr lang="pt-BR" sz="2200" dirty="0"/>
          </a:p>
        </p:txBody>
      </p:sp>
    </p:spTree>
    <p:extLst>
      <p:ext uri="{BB962C8B-B14F-4D97-AF65-F5344CB8AC3E}">
        <p14:creationId xmlns:p14="http://schemas.microsoft.com/office/powerpoint/2010/main" val="266991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FF14CE5B-343B-4AD9-A4F4-031E84AB9E96}"/>
              </a:ext>
            </a:extLst>
          </p:cNvPr>
          <p:cNvSpPr/>
          <p:nvPr/>
        </p:nvSpPr>
        <p:spPr>
          <a:xfrm>
            <a:off x="0" y="0"/>
            <a:ext cx="3483925" cy="6858000"/>
          </a:xfrm>
          <a:prstGeom prst="rect">
            <a:avLst/>
          </a:prstGeom>
          <a:blipFill dpi="0" rotWithShape="1">
            <a:blip r:embed="rId2">
              <a:alphaModFix amt="47000"/>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a:stretch>
          </a:blip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sz="4800" dirty="0">
              <a:solidFill>
                <a:schemeClr val="bg1"/>
              </a:solidFill>
            </a:endParaRPr>
          </a:p>
        </p:txBody>
      </p:sp>
      <p:sp>
        <p:nvSpPr>
          <p:cNvPr id="4" name="Retângulo 3">
            <a:extLst>
              <a:ext uri="{FF2B5EF4-FFF2-40B4-BE49-F238E27FC236}">
                <a16:creationId xmlns:a16="http://schemas.microsoft.com/office/drawing/2014/main" id="{0359FC1A-3E5A-48E2-B8E3-3A611342AE36}"/>
              </a:ext>
            </a:extLst>
          </p:cNvPr>
          <p:cNvSpPr/>
          <p:nvPr/>
        </p:nvSpPr>
        <p:spPr>
          <a:xfrm>
            <a:off x="108155" y="1649923"/>
            <a:ext cx="3234813" cy="3767651"/>
          </a:xfrm>
          <a:prstGeom prst="rect">
            <a:avLst/>
          </a:prstGeom>
          <a:solidFill>
            <a:schemeClr val="accent4">
              <a:lumMod val="40000"/>
              <a:lumOff val="6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pt-BR" dirty="0">
                <a:latin typeface="Times New Roman" panose="02020603050405020304" pitchFamily="18" charset="0"/>
              </a:rPr>
              <a:t>A química atua como um instrumento prático para o conhecimento e a resolução de</a:t>
            </a:r>
          </a:p>
          <a:p>
            <a:pPr algn="just"/>
            <a:r>
              <a:rPr lang="pt-BR" dirty="0">
                <a:latin typeface="Times New Roman" panose="02020603050405020304" pitchFamily="18" charset="0"/>
              </a:rPr>
              <a:t>problemas em muitas áreas de atuação da vida humana como:  engenharia, agricultura, silvicultura, oceanografia, física, biologia, medicina, tecnologia de recursos ambientais, nutrição, odontologia, metalurgia, eletrônica, ciência espacial,</a:t>
            </a:r>
          </a:p>
          <a:p>
            <a:pPr algn="just"/>
            <a:r>
              <a:rPr lang="pt-BR" dirty="0">
                <a:latin typeface="Times New Roman" panose="02020603050405020304" pitchFamily="18" charset="0"/>
              </a:rPr>
              <a:t>tecnologia fotográfica e em inúmeros outros campos.</a:t>
            </a:r>
            <a:endParaRPr lang="pt-BR" dirty="0"/>
          </a:p>
        </p:txBody>
      </p:sp>
      <p:pic>
        <p:nvPicPr>
          <p:cNvPr id="5122" name="Picture 2" descr="Resultado de imagem para areas de atuação da quimica">
            <a:extLst>
              <a:ext uri="{FF2B5EF4-FFF2-40B4-BE49-F238E27FC236}">
                <a16:creationId xmlns:a16="http://schemas.microsoft.com/office/drawing/2014/main" id="{69984542-CC70-4E25-BF27-0A8BB8C190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5302"/>
          <a:stretch/>
        </p:blipFill>
        <p:spPr bwMode="auto">
          <a:xfrm>
            <a:off x="3483925" y="1"/>
            <a:ext cx="870807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41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alpha val="50000"/>
          </a:schemeClr>
        </a:solidFill>
        <a:ln>
          <a:noFill/>
        </a:ln>
      </a:spPr>
      <a:bodyPr rtlCol="0" anchor="ctr"/>
      <a:lstStyle>
        <a:defPPr algn="ctr">
          <a:defRPr sz="4800" dirty="0" smtClean="0">
            <a:solidFill>
              <a:schemeClr val="bg1"/>
            </a:solidFill>
          </a:defRPr>
        </a:defPPr>
      </a:lstStyle>
      <a:style>
        <a:lnRef idx="0">
          <a:scrgbClr r="0" g="0" b="0"/>
        </a:lnRef>
        <a:fillRef idx="0">
          <a:scrgbClr r="0" g="0" b="0"/>
        </a:fillRef>
        <a:effectRef idx="0">
          <a:scrgbClr r="0" g="0" b="0"/>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1939</TotalTime>
  <Words>3194</Words>
  <Application>Microsoft Office PowerPoint</Application>
  <PresentationFormat>Widescreen</PresentationFormat>
  <Paragraphs>165</Paragraphs>
  <Slides>66</Slides>
  <Notes>0</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66</vt:i4>
      </vt:variant>
    </vt:vector>
  </HeadingPairs>
  <TitlesOfParts>
    <vt:vector size="76" baseType="lpstr">
      <vt:lpstr>arial</vt:lpstr>
      <vt:lpstr>arial</vt:lpstr>
      <vt:lpstr>Calibri</vt:lpstr>
      <vt:lpstr>Calibri Light</vt:lpstr>
      <vt:lpstr>Helvetica</vt:lpstr>
      <vt:lpstr>inherit</vt:lpstr>
      <vt:lpstr>LucidaSansUnicode</vt:lpstr>
      <vt:lpstr>Raleway</vt:lpstr>
      <vt:lpstr>Times New Roman</vt:lpstr>
      <vt:lpstr>Tema do Office</vt:lpstr>
      <vt:lpstr>Apresentação do PowerPoint</vt:lpstr>
      <vt:lpstr>Apresentação do PowerPoint</vt:lpstr>
      <vt:lpstr>Apresentação do PowerPoint</vt:lpstr>
      <vt:lpstr>Toda ciência se apoia nas observações da natureza. Estas permitem o alcance das coisas antes inimagináveis.</vt:lpstr>
      <vt:lpstr>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Carlos Júnior</dc:creator>
  <cp:lastModifiedBy>Carlos Antonio Barros e Silva Junior</cp:lastModifiedBy>
  <cp:revision>178</cp:revision>
  <dcterms:created xsi:type="dcterms:W3CDTF">2020-01-09T19:34:01Z</dcterms:created>
  <dcterms:modified xsi:type="dcterms:W3CDTF">2023-05-28T14:35:15Z</dcterms:modified>
</cp:coreProperties>
</file>