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308" r:id="rId3"/>
    <p:sldId id="256" r:id="rId4"/>
    <p:sldId id="269" r:id="rId5"/>
    <p:sldId id="270" r:id="rId6"/>
    <p:sldId id="268" r:id="rId7"/>
    <p:sldId id="272" r:id="rId8"/>
    <p:sldId id="309" r:id="rId9"/>
    <p:sldId id="310" r:id="rId10"/>
    <p:sldId id="276" r:id="rId11"/>
    <p:sldId id="257" r:id="rId12"/>
    <p:sldId id="273" r:id="rId13"/>
    <p:sldId id="274" r:id="rId14"/>
    <p:sldId id="275" r:id="rId15"/>
    <p:sldId id="313" r:id="rId16"/>
    <p:sldId id="277" r:id="rId17"/>
    <p:sldId id="278" r:id="rId18"/>
    <p:sldId id="311" r:id="rId19"/>
    <p:sldId id="279" r:id="rId20"/>
    <p:sldId id="314" r:id="rId21"/>
    <p:sldId id="315" r:id="rId22"/>
    <p:sldId id="259" r:id="rId23"/>
    <p:sldId id="316" r:id="rId24"/>
    <p:sldId id="280" r:id="rId25"/>
    <p:sldId id="281" r:id="rId26"/>
    <p:sldId id="319" r:id="rId27"/>
    <p:sldId id="282" r:id="rId28"/>
    <p:sldId id="283" r:id="rId29"/>
    <p:sldId id="266" r:id="rId30"/>
    <p:sldId id="304" r:id="rId31"/>
    <p:sldId id="302" r:id="rId32"/>
    <p:sldId id="317" r:id="rId33"/>
    <p:sldId id="303" r:id="rId34"/>
    <p:sldId id="318" r:id="rId35"/>
    <p:sldId id="307" r:id="rId36"/>
    <p:sldId id="267" r:id="rId37"/>
    <p:sldId id="271" r:id="rId38"/>
    <p:sldId id="284" r:id="rId39"/>
    <p:sldId id="286" r:id="rId40"/>
    <p:sldId id="260" r:id="rId41"/>
    <p:sldId id="287" r:id="rId42"/>
    <p:sldId id="288" r:id="rId43"/>
    <p:sldId id="289" r:id="rId44"/>
    <p:sldId id="290" r:id="rId45"/>
    <p:sldId id="292" r:id="rId46"/>
    <p:sldId id="258" r:id="rId47"/>
    <p:sldId id="261" r:id="rId48"/>
    <p:sldId id="293" r:id="rId49"/>
    <p:sldId id="294" r:id="rId50"/>
    <p:sldId id="295" r:id="rId51"/>
    <p:sldId id="291" r:id="rId52"/>
    <p:sldId id="320" r:id="rId53"/>
    <p:sldId id="296" r:id="rId54"/>
    <p:sldId id="298" r:id="rId55"/>
    <p:sldId id="297" r:id="rId56"/>
    <p:sldId id="299" r:id="rId57"/>
    <p:sldId id="301" r:id="rId58"/>
    <p:sldId id="321" r:id="rId59"/>
    <p:sldId id="323" r:id="rId60"/>
    <p:sldId id="322" r:id="rId61"/>
    <p:sldId id="324" r:id="rId62"/>
    <p:sldId id="325" r:id="rId63"/>
    <p:sldId id="332" r:id="rId64"/>
    <p:sldId id="328" r:id="rId65"/>
    <p:sldId id="327" r:id="rId66"/>
    <p:sldId id="333" r:id="rId67"/>
    <p:sldId id="329" r:id="rId68"/>
    <p:sldId id="330" r:id="rId69"/>
    <p:sldId id="334" r:id="rId70"/>
    <p:sldId id="326" r:id="rId71"/>
    <p:sldId id="335" r:id="rId72"/>
    <p:sldId id="336" r:id="rId73"/>
    <p:sldId id="337" r:id="rId74"/>
    <p:sldId id="338" r:id="rId75"/>
    <p:sldId id="339" r:id="rId76"/>
    <p:sldId id="340" r:id="rId77"/>
    <p:sldId id="341" r:id="rId78"/>
    <p:sldId id="342" r:id="rId79"/>
    <p:sldId id="343" r:id="rId80"/>
    <p:sldId id="344" r:id="rId81"/>
    <p:sldId id="345" r:id="rId82"/>
    <p:sldId id="346" r:id="rId83"/>
    <p:sldId id="347" r:id="rId84"/>
    <p:sldId id="265" r:id="rId8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BD3213-88F9-44A5-910C-2420344F8525}" type="doc">
      <dgm:prSet loTypeId="urn:microsoft.com/office/officeart/2005/8/layout/orgChart1" loCatId="hierarchy" qsTypeId="urn:microsoft.com/office/officeart/2005/8/quickstyle/3d2" qsCatId="3D" csTypeId="urn:microsoft.com/office/officeart/2005/8/colors/accent1_2" csCatId="accent1" phldr="1"/>
      <dgm:spPr/>
      <dgm:t>
        <a:bodyPr/>
        <a:lstStyle/>
        <a:p>
          <a:endParaRPr lang="pt-BR"/>
        </a:p>
      </dgm:t>
    </dgm:pt>
    <dgm:pt modelId="{836211C1-CE37-47D7-A919-3A55848FBE34}">
      <dgm:prSet phldrT="[Texto]" custT="1"/>
      <dgm:spPr>
        <a:solidFill>
          <a:schemeClr val="accent4">
            <a:lumMod val="75000"/>
          </a:schemeClr>
        </a:solidFill>
      </dgm:spPr>
      <dgm:t>
        <a:bodyPr/>
        <a:lstStyle/>
        <a:p>
          <a:r>
            <a:rPr lang="pt-BR" sz="2000" dirty="0">
              <a:solidFill>
                <a:schemeClr val="tx1"/>
              </a:solidFill>
            </a:rPr>
            <a:t>Compostos iônicos </a:t>
          </a:r>
        </a:p>
      </dgm:t>
    </dgm:pt>
    <dgm:pt modelId="{EE14210E-1EB4-4D26-942C-F2A2DD83D43B}" type="parTrans" cxnId="{877CD772-71DE-4B22-B617-9242BDA00860}">
      <dgm:prSet/>
      <dgm:spPr/>
      <dgm:t>
        <a:bodyPr/>
        <a:lstStyle/>
        <a:p>
          <a:endParaRPr lang="pt-BR"/>
        </a:p>
      </dgm:t>
    </dgm:pt>
    <dgm:pt modelId="{C4392574-DC28-45A3-9CD0-91247BCA5BF8}" type="sibTrans" cxnId="{877CD772-71DE-4B22-B617-9242BDA00860}">
      <dgm:prSet/>
      <dgm:spPr/>
      <dgm:t>
        <a:bodyPr/>
        <a:lstStyle/>
        <a:p>
          <a:endParaRPr lang="pt-BR"/>
        </a:p>
      </dgm:t>
    </dgm:pt>
    <dgm:pt modelId="{8FF90DB9-1DA3-4AA6-BFC0-044F7586F5AE}">
      <dgm:prSet phldrT="[Texto]" custT="1"/>
      <dgm:spPr>
        <a:solidFill>
          <a:schemeClr val="accent4">
            <a:lumMod val="75000"/>
          </a:schemeClr>
        </a:solidFill>
      </dgm:spPr>
      <dgm:t>
        <a:bodyPr/>
        <a:lstStyle/>
        <a:p>
          <a:r>
            <a:rPr lang="pt-BR" sz="2000" dirty="0">
              <a:solidFill>
                <a:schemeClr val="tx1"/>
              </a:solidFill>
            </a:rPr>
            <a:t>Junção de núcleos metálicos</a:t>
          </a:r>
        </a:p>
      </dgm:t>
    </dgm:pt>
    <dgm:pt modelId="{C17CC415-D23D-47CD-BE88-94063D2C7FD9}" type="parTrans" cxnId="{F8386220-CBA6-480B-98C7-7C3C8C79FEE0}">
      <dgm:prSet/>
      <dgm:spPr/>
      <dgm:t>
        <a:bodyPr/>
        <a:lstStyle/>
        <a:p>
          <a:endParaRPr lang="pt-BR"/>
        </a:p>
      </dgm:t>
    </dgm:pt>
    <dgm:pt modelId="{D8BA6A59-5DA7-477E-BC2C-8E74C69A8FB8}" type="sibTrans" cxnId="{F8386220-CBA6-480B-98C7-7C3C8C79FEE0}">
      <dgm:prSet/>
      <dgm:spPr/>
      <dgm:t>
        <a:bodyPr/>
        <a:lstStyle/>
        <a:p>
          <a:endParaRPr lang="pt-BR"/>
        </a:p>
      </dgm:t>
    </dgm:pt>
    <dgm:pt modelId="{CD640BE1-AFA9-48AA-8BD5-FBE2949C4639}">
      <dgm:prSet phldrT="[Texto]" custT="1"/>
      <dgm:spPr>
        <a:solidFill>
          <a:schemeClr val="accent4">
            <a:lumMod val="75000"/>
          </a:schemeClr>
        </a:solidFill>
      </dgm:spPr>
      <dgm:t>
        <a:bodyPr/>
        <a:lstStyle/>
        <a:p>
          <a:r>
            <a:rPr lang="pt-BR" sz="2000" dirty="0">
              <a:solidFill>
                <a:schemeClr val="tx1"/>
              </a:solidFill>
            </a:rPr>
            <a:t>Agregados atômicos</a:t>
          </a:r>
        </a:p>
      </dgm:t>
    </dgm:pt>
    <dgm:pt modelId="{72F1FD93-4029-4F51-939F-ED4D9A915830}" type="parTrans" cxnId="{EDB38B2B-A321-47C2-AF77-1C4A284B89DE}">
      <dgm:prSet/>
      <dgm:spPr/>
      <dgm:t>
        <a:bodyPr/>
        <a:lstStyle/>
        <a:p>
          <a:endParaRPr lang="pt-BR"/>
        </a:p>
      </dgm:t>
    </dgm:pt>
    <dgm:pt modelId="{83AA3F03-FBD5-4BDA-B4B1-12B3991EA532}" type="sibTrans" cxnId="{EDB38B2B-A321-47C2-AF77-1C4A284B89DE}">
      <dgm:prSet/>
      <dgm:spPr/>
      <dgm:t>
        <a:bodyPr/>
        <a:lstStyle/>
        <a:p>
          <a:endParaRPr lang="pt-BR"/>
        </a:p>
      </dgm:t>
    </dgm:pt>
    <dgm:pt modelId="{A4F156AD-B81A-4F59-87E3-6DA391D2BCB5}">
      <dgm:prSet phldrT="[Texto]" custT="1"/>
      <dgm:spPr>
        <a:solidFill>
          <a:schemeClr val="accent4">
            <a:lumMod val="75000"/>
          </a:schemeClr>
        </a:solidFill>
      </dgm:spPr>
      <dgm:t>
        <a:bodyPr/>
        <a:lstStyle/>
        <a:p>
          <a:r>
            <a:rPr lang="pt-BR" sz="1800" dirty="0">
              <a:solidFill>
                <a:schemeClr val="tx1"/>
              </a:solidFill>
            </a:rPr>
            <a:t>As ligações químicas formam</a:t>
          </a:r>
        </a:p>
      </dgm:t>
    </dgm:pt>
    <dgm:pt modelId="{AEAF8AF5-5720-4511-8E5A-0FB5D16EF67D}" type="sibTrans" cxnId="{EEA4571B-F86A-4682-81AD-DD787FA8F701}">
      <dgm:prSet/>
      <dgm:spPr/>
      <dgm:t>
        <a:bodyPr/>
        <a:lstStyle/>
        <a:p>
          <a:endParaRPr lang="pt-BR"/>
        </a:p>
      </dgm:t>
    </dgm:pt>
    <dgm:pt modelId="{8AB2A954-4A8B-42D4-B6AF-99C88D2DC332}" type="parTrans" cxnId="{EEA4571B-F86A-4682-81AD-DD787FA8F701}">
      <dgm:prSet/>
      <dgm:spPr/>
      <dgm:t>
        <a:bodyPr/>
        <a:lstStyle/>
        <a:p>
          <a:endParaRPr lang="pt-BR"/>
        </a:p>
      </dgm:t>
    </dgm:pt>
    <dgm:pt modelId="{F2769E22-8D4C-4A77-8497-4944205CABFF}" type="pres">
      <dgm:prSet presAssocID="{21BD3213-88F9-44A5-910C-2420344F8525}" presName="hierChild1" presStyleCnt="0">
        <dgm:presLayoutVars>
          <dgm:orgChart val="1"/>
          <dgm:chPref val="1"/>
          <dgm:dir/>
          <dgm:animOne val="branch"/>
          <dgm:animLvl val="lvl"/>
          <dgm:resizeHandles/>
        </dgm:presLayoutVars>
      </dgm:prSet>
      <dgm:spPr/>
    </dgm:pt>
    <dgm:pt modelId="{011E9142-DFAA-4891-A4CF-0CC9283F5DAD}" type="pres">
      <dgm:prSet presAssocID="{A4F156AD-B81A-4F59-87E3-6DA391D2BCB5}" presName="hierRoot1" presStyleCnt="0">
        <dgm:presLayoutVars>
          <dgm:hierBranch val="init"/>
        </dgm:presLayoutVars>
      </dgm:prSet>
      <dgm:spPr/>
    </dgm:pt>
    <dgm:pt modelId="{8106CF64-193F-405E-90DD-3898EB01C809}" type="pres">
      <dgm:prSet presAssocID="{A4F156AD-B81A-4F59-87E3-6DA391D2BCB5}" presName="rootComposite1" presStyleCnt="0"/>
      <dgm:spPr/>
    </dgm:pt>
    <dgm:pt modelId="{F553CB21-B651-4E72-BC47-B0ECEA0139F1}" type="pres">
      <dgm:prSet presAssocID="{A4F156AD-B81A-4F59-87E3-6DA391D2BCB5}" presName="rootText1" presStyleLbl="node0" presStyleIdx="0" presStyleCnt="1">
        <dgm:presLayoutVars>
          <dgm:chPref val="3"/>
        </dgm:presLayoutVars>
      </dgm:prSet>
      <dgm:spPr/>
    </dgm:pt>
    <dgm:pt modelId="{C27F25B0-DD81-4C9D-BCF8-467A4A8E5C0B}" type="pres">
      <dgm:prSet presAssocID="{A4F156AD-B81A-4F59-87E3-6DA391D2BCB5}" presName="rootConnector1" presStyleLbl="node1" presStyleIdx="0" presStyleCnt="0"/>
      <dgm:spPr/>
    </dgm:pt>
    <dgm:pt modelId="{F42CABC5-ADA5-43FF-8621-5F4D02569D8F}" type="pres">
      <dgm:prSet presAssocID="{A4F156AD-B81A-4F59-87E3-6DA391D2BCB5}" presName="hierChild2" presStyleCnt="0"/>
      <dgm:spPr/>
    </dgm:pt>
    <dgm:pt modelId="{8322CF4F-2F90-4D2E-B789-8B758C52DD11}" type="pres">
      <dgm:prSet presAssocID="{EE14210E-1EB4-4D26-942C-F2A2DD83D43B}" presName="Name37" presStyleLbl="parChTrans1D2" presStyleIdx="0" presStyleCnt="3"/>
      <dgm:spPr/>
    </dgm:pt>
    <dgm:pt modelId="{1EDB8799-8F45-48EC-81BA-9774D794FE7B}" type="pres">
      <dgm:prSet presAssocID="{836211C1-CE37-47D7-A919-3A55848FBE34}" presName="hierRoot2" presStyleCnt="0">
        <dgm:presLayoutVars>
          <dgm:hierBranch val="init"/>
        </dgm:presLayoutVars>
      </dgm:prSet>
      <dgm:spPr/>
    </dgm:pt>
    <dgm:pt modelId="{08C507B8-6858-4858-89E9-B47A0C0CCDDE}" type="pres">
      <dgm:prSet presAssocID="{836211C1-CE37-47D7-A919-3A55848FBE34}" presName="rootComposite" presStyleCnt="0"/>
      <dgm:spPr/>
    </dgm:pt>
    <dgm:pt modelId="{A2CCDB89-57E7-4353-85AF-601245535D15}" type="pres">
      <dgm:prSet presAssocID="{836211C1-CE37-47D7-A919-3A55848FBE34}" presName="rootText" presStyleLbl="node2" presStyleIdx="0" presStyleCnt="3">
        <dgm:presLayoutVars>
          <dgm:chPref val="3"/>
        </dgm:presLayoutVars>
      </dgm:prSet>
      <dgm:spPr/>
    </dgm:pt>
    <dgm:pt modelId="{9A7E05A3-C06B-46D8-BA93-979EC64BEF5E}" type="pres">
      <dgm:prSet presAssocID="{836211C1-CE37-47D7-A919-3A55848FBE34}" presName="rootConnector" presStyleLbl="node2" presStyleIdx="0" presStyleCnt="3"/>
      <dgm:spPr/>
    </dgm:pt>
    <dgm:pt modelId="{8FE9C9DC-3AFA-482A-9BB8-7F6866568ACA}" type="pres">
      <dgm:prSet presAssocID="{836211C1-CE37-47D7-A919-3A55848FBE34}" presName="hierChild4" presStyleCnt="0"/>
      <dgm:spPr/>
    </dgm:pt>
    <dgm:pt modelId="{D85FBF1D-4428-4BB9-AFFA-6BA57D9EAF4F}" type="pres">
      <dgm:prSet presAssocID="{836211C1-CE37-47D7-A919-3A55848FBE34}" presName="hierChild5" presStyleCnt="0"/>
      <dgm:spPr/>
    </dgm:pt>
    <dgm:pt modelId="{B82C13A4-6FC4-49C9-9CC3-6EBB4A221575}" type="pres">
      <dgm:prSet presAssocID="{C17CC415-D23D-47CD-BE88-94063D2C7FD9}" presName="Name37" presStyleLbl="parChTrans1D2" presStyleIdx="1" presStyleCnt="3"/>
      <dgm:spPr/>
    </dgm:pt>
    <dgm:pt modelId="{F216783D-205C-46A4-AF71-DC8EAFD959CA}" type="pres">
      <dgm:prSet presAssocID="{8FF90DB9-1DA3-4AA6-BFC0-044F7586F5AE}" presName="hierRoot2" presStyleCnt="0">
        <dgm:presLayoutVars>
          <dgm:hierBranch val="init"/>
        </dgm:presLayoutVars>
      </dgm:prSet>
      <dgm:spPr/>
    </dgm:pt>
    <dgm:pt modelId="{266D191A-C76B-4364-B453-DC777815950E}" type="pres">
      <dgm:prSet presAssocID="{8FF90DB9-1DA3-4AA6-BFC0-044F7586F5AE}" presName="rootComposite" presStyleCnt="0"/>
      <dgm:spPr/>
    </dgm:pt>
    <dgm:pt modelId="{6FFF41EA-FC4F-4192-9871-402DDBC63B57}" type="pres">
      <dgm:prSet presAssocID="{8FF90DB9-1DA3-4AA6-BFC0-044F7586F5AE}" presName="rootText" presStyleLbl="node2" presStyleIdx="1" presStyleCnt="3">
        <dgm:presLayoutVars>
          <dgm:chPref val="3"/>
        </dgm:presLayoutVars>
      </dgm:prSet>
      <dgm:spPr/>
    </dgm:pt>
    <dgm:pt modelId="{5FC55401-5310-43EB-908A-0F2DA773C402}" type="pres">
      <dgm:prSet presAssocID="{8FF90DB9-1DA3-4AA6-BFC0-044F7586F5AE}" presName="rootConnector" presStyleLbl="node2" presStyleIdx="1" presStyleCnt="3"/>
      <dgm:spPr/>
    </dgm:pt>
    <dgm:pt modelId="{31D203FC-373E-43B9-A95F-DD958F70BD5A}" type="pres">
      <dgm:prSet presAssocID="{8FF90DB9-1DA3-4AA6-BFC0-044F7586F5AE}" presName="hierChild4" presStyleCnt="0"/>
      <dgm:spPr/>
    </dgm:pt>
    <dgm:pt modelId="{35523A6E-D7D8-4A8D-A632-73908C636269}" type="pres">
      <dgm:prSet presAssocID="{8FF90DB9-1DA3-4AA6-BFC0-044F7586F5AE}" presName="hierChild5" presStyleCnt="0"/>
      <dgm:spPr/>
    </dgm:pt>
    <dgm:pt modelId="{957302B7-2241-499C-89D5-D263733D882D}" type="pres">
      <dgm:prSet presAssocID="{72F1FD93-4029-4F51-939F-ED4D9A915830}" presName="Name37" presStyleLbl="parChTrans1D2" presStyleIdx="2" presStyleCnt="3"/>
      <dgm:spPr/>
    </dgm:pt>
    <dgm:pt modelId="{ECB3D4B9-5837-4BF1-B5AC-BBAE83FB7760}" type="pres">
      <dgm:prSet presAssocID="{CD640BE1-AFA9-48AA-8BD5-FBE2949C4639}" presName="hierRoot2" presStyleCnt="0">
        <dgm:presLayoutVars>
          <dgm:hierBranch val="init"/>
        </dgm:presLayoutVars>
      </dgm:prSet>
      <dgm:spPr/>
    </dgm:pt>
    <dgm:pt modelId="{095A3DAF-60E5-4000-99E5-27389E8EE947}" type="pres">
      <dgm:prSet presAssocID="{CD640BE1-AFA9-48AA-8BD5-FBE2949C4639}" presName="rootComposite" presStyleCnt="0"/>
      <dgm:spPr/>
    </dgm:pt>
    <dgm:pt modelId="{B5D756F5-3567-4C0C-84B2-4ECD65D1D725}" type="pres">
      <dgm:prSet presAssocID="{CD640BE1-AFA9-48AA-8BD5-FBE2949C4639}" presName="rootText" presStyleLbl="node2" presStyleIdx="2" presStyleCnt="3">
        <dgm:presLayoutVars>
          <dgm:chPref val="3"/>
        </dgm:presLayoutVars>
      </dgm:prSet>
      <dgm:spPr/>
    </dgm:pt>
    <dgm:pt modelId="{8495364F-1727-45A4-A33B-F888346DE62F}" type="pres">
      <dgm:prSet presAssocID="{CD640BE1-AFA9-48AA-8BD5-FBE2949C4639}" presName="rootConnector" presStyleLbl="node2" presStyleIdx="2" presStyleCnt="3"/>
      <dgm:spPr/>
    </dgm:pt>
    <dgm:pt modelId="{2D3BFFC5-7F0B-4084-BB28-B102C09137A3}" type="pres">
      <dgm:prSet presAssocID="{CD640BE1-AFA9-48AA-8BD5-FBE2949C4639}" presName="hierChild4" presStyleCnt="0"/>
      <dgm:spPr/>
    </dgm:pt>
    <dgm:pt modelId="{A945D5B7-CCDD-49E0-99AF-90F500F35DB1}" type="pres">
      <dgm:prSet presAssocID="{CD640BE1-AFA9-48AA-8BD5-FBE2949C4639}" presName="hierChild5" presStyleCnt="0"/>
      <dgm:spPr/>
    </dgm:pt>
    <dgm:pt modelId="{FC54178A-E276-4FE0-AF99-86AB4F850D74}" type="pres">
      <dgm:prSet presAssocID="{A4F156AD-B81A-4F59-87E3-6DA391D2BCB5}" presName="hierChild3" presStyleCnt="0"/>
      <dgm:spPr/>
    </dgm:pt>
  </dgm:ptLst>
  <dgm:cxnLst>
    <dgm:cxn modelId="{00719305-B5A4-4B51-AB13-5F665F2FDE52}" type="presOf" srcId="{8FF90DB9-1DA3-4AA6-BFC0-044F7586F5AE}" destId="{5FC55401-5310-43EB-908A-0F2DA773C402}" srcOrd="1" destOrd="0" presId="urn:microsoft.com/office/officeart/2005/8/layout/orgChart1"/>
    <dgm:cxn modelId="{4DFE2618-77DE-425F-A7C9-8FC6A1049C81}" type="presOf" srcId="{A4F156AD-B81A-4F59-87E3-6DA391D2BCB5}" destId="{C27F25B0-DD81-4C9D-BCF8-467A4A8E5C0B}" srcOrd="1" destOrd="0" presId="urn:microsoft.com/office/officeart/2005/8/layout/orgChart1"/>
    <dgm:cxn modelId="{EEA4571B-F86A-4682-81AD-DD787FA8F701}" srcId="{21BD3213-88F9-44A5-910C-2420344F8525}" destId="{A4F156AD-B81A-4F59-87E3-6DA391D2BCB5}" srcOrd="0" destOrd="0" parTransId="{8AB2A954-4A8B-42D4-B6AF-99C88D2DC332}" sibTransId="{AEAF8AF5-5720-4511-8E5A-0FB5D16EF67D}"/>
    <dgm:cxn modelId="{F8386220-CBA6-480B-98C7-7C3C8C79FEE0}" srcId="{A4F156AD-B81A-4F59-87E3-6DA391D2BCB5}" destId="{8FF90DB9-1DA3-4AA6-BFC0-044F7586F5AE}" srcOrd="1" destOrd="0" parTransId="{C17CC415-D23D-47CD-BE88-94063D2C7FD9}" sibTransId="{D8BA6A59-5DA7-477E-BC2C-8E74C69A8FB8}"/>
    <dgm:cxn modelId="{EDB38B2B-A321-47C2-AF77-1C4A284B89DE}" srcId="{A4F156AD-B81A-4F59-87E3-6DA391D2BCB5}" destId="{CD640BE1-AFA9-48AA-8BD5-FBE2949C4639}" srcOrd="2" destOrd="0" parTransId="{72F1FD93-4029-4F51-939F-ED4D9A915830}" sibTransId="{83AA3F03-FBD5-4BDA-B4B1-12B3991EA532}"/>
    <dgm:cxn modelId="{3866CC68-09AF-4F85-B0D4-4F26CCAAEAE7}" type="presOf" srcId="{CD640BE1-AFA9-48AA-8BD5-FBE2949C4639}" destId="{B5D756F5-3567-4C0C-84B2-4ECD65D1D725}" srcOrd="0" destOrd="0" presId="urn:microsoft.com/office/officeart/2005/8/layout/orgChart1"/>
    <dgm:cxn modelId="{877CD772-71DE-4B22-B617-9242BDA00860}" srcId="{A4F156AD-B81A-4F59-87E3-6DA391D2BCB5}" destId="{836211C1-CE37-47D7-A919-3A55848FBE34}" srcOrd="0" destOrd="0" parTransId="{EE14210E-1EB4-4D26-942C-F2A2DD83D43B}" sibTransId="{C4392574-DC28-45A3-9CD0-91247BCA5BF8}"/>
    <dgm:cxn modelId="{B7EB4280-D502-4450-BC93-D7A961FED47B}" type="presOf" srcId="{836211C1-CE37-47D7-A919-3A55848FBE34}" destId="{A2CCDB89-57E7-4353-85AF-601245535D15}" srcOrd="0" destOrd="0" presId="urn:microsoft.com/office/officeart/2005/8/layout/orgChart1"/>
    <dgm:cxn modelId="{CE18AB80-85D6-4346-A71A-F063129FD9EE}" type="presOf" srcId="{8FF90DB9-1DA3-4AA6-BFC0-044F7586F5AE}" destId="{6FFF41EA-FC4F-4192-9871-402DDBC63B57}" srcOrd="0" destOrd="0" presId="urn:microsoft.com/office/officeart/2005/8/layout/orgChart1"/>
    <dgm:cxn modelId="{022E2D82-EBAA-4B84-B50A-E2F3946CFA8D}" type="presOf" srcId="{72F1FD93-4029-4F51-939F-ED4D9A915830}" destId="{957302B7-2241-499C-89D5-D263733D882D}" srcOrd="0" destOrd="0" presId="urn:microsoft.com/office/officeart/2005/8/layout/orgChart1"/>
    <dgm:cxn modelId="{CF91158C-ECD1-43D4-9287-B349588C5069}" type="presOf" srcId="{CD640BE1-AFA9-48AA-8BD5-FBE2949C4639}" destId="{8495364F-1727-45A4-A33B-F888346DE62F}" srcOrd="1" destOrd="0" presId="urn:microsoft.com/office/officeart/2005/8/layout/orgChart1"/>
    <dgm:cxn modelId="{09823D8E-B830-4834-9BB2-C926FF3983A4}" type="presOf" srcId="{A4F156AD-B81A-4F59-87E3-6DA391D2BCB5}" destId="{F553CB21-B651-4E72-BC47-B0ECEA0139F1}" srcOrd="0" destOrd="0" presId="urn:microsoft.com/office/officeart/2005/8/layout/orgChart1"/>
    <dgm:cxn modelId="{FD39F0CB-3240-43A2-9BC9-E13B482CE236}" type="presOf" srcId="{C17CC415-D23D-47CD-BE88-94063D2C7FD9}" destId="{B82C13A4-6FC4-49C9-9CC3-6EBB4A221575}" srcOrd="0" destOrd="0" presId="urn:microsoft.com/office/officeart/2005/8/layout/orgChart1"/>
    <dgm:cxn modelId="{172631E0-4764-4BD2-9F52-1C9D126775E8}" type="presOf" srcId="{EE14210E-1EB4-4D26-942C-F2A2DD83D43B}" destId="{8322CF4F-2F90-4D2E-B789-8B758C52DD11}" srcOrd="0" destOrd="0" presId="urn:microsoft.com/office/officeart/2005/8/layout/orgChart1"/>
    <dgm:cxn modelId="{B518A8E1-FF26-48F1-914B-07DF9F475BA2}" type="presOf" srcId="{836211C1-CE37-47D7-A919-3A55848FBE34}" destId="{9A7E05A3-C06B-46D8-BA93-979EC64BEF5E}" srcOrd="1" destOrd="0" presId="urn:microsoft.com/office/officeart/2005/8/layout/orgChart1"/>
    <dgm:cxn modelId="{AE648BF9-CD11-4C67-A19C-0E57F994D27C}" type="presOf" srcId="{21BD3213-88F9-44A5-910C-2420344F8525}" destId="{F2769E22-8D4C-4A77-8497-4944205CABFF}" srcOrd="0" destOrd="0" presId="urn:microsoft.com/office/officeart/2005/8/layout/orgChart1"/>
    <dgm:cxn modelId="{180B264C-DB25-422C-A3B2-2E09C9F579A1}" type="presParOf" srcId="{F2769E22-8D4C-4A77-8497-4944205CABFF}" destId="{011E9142-DFAA-4891-A4CF-0CC9283F5DAD}" srcOrd="0" destOrd="0" presId="urn:microsoft.com/office/officeart/2005/8/layout/orgChart1"/>
    <dgm:cxn modelId="{76A597FB-F689-4320-ACE5-4F697F2E7F83}" type="presParOf" srcId="{011E9142-DFAA-4891-A4CF-0CC9283F5DAD}" destId="{8106CF64-193F-405E-90DD-3898EB01C809}" srcOrd="0" destOrd="0" presId="urn:microsoft.com/office/officeart/2005/8/layout/orgChart1"/>
    <dgm:cxn modelId="{929A4183-9FD3-4EEA-9AE1-7948DE56F1ED}" type="presParOf" srcId="{8106CF64-193F-405E-90DD-3898EB01C809}" destId="{F553CB21-B651-4E72-BC47-B0ECEA0139F1}" srcOrd="0" destOrd="0" presId="urn:microsoft.com/office/officeart/2005/8/layout/orgChart1"/>
    <dgm:cxn modelId="{2C09DEB9-C88E-44D1-89C0-3663B47C8B47}" type="presParOf" srcId="{8106CF64-193F-405E-90DD-3898EB01C809}" destId="{C27F25B0-DD81-4C9D-BCF8-467A4A8E5C0B}" srcOrd="1" destOrd="0" presId="urn:microsoft.com/office/officeart/2005/8/layout/orgChart1"/>
    <dgm:cxn modelId="{E3600A58-9325-4279-8107-D70FEAE8215F}" type="presParOf" srcId="{011E9142-DFAA-4891-A4CF-0CC9283F5DAD}" destId="{F42CABC5-ADA5-43FF-8621-5F4D02569D8F}" srcOrd="1" destOrd="0" presId="urn:microsoft.com/office/officeart/2005/8/layout/orgChart1"/>
    <dgm:cxn modelId="{90A8C825-A6CC-4F69-9B49-28CDBF06BE14}" type="presParOf" srcId="{F42CABC5-ADA5-43FF-8621-5F4D02569D8F}" destId="{8322CF4F-2F90-4D2E-B789-8B758C52DD11}" srcOrd="0" destOrd="0" presId="urn:microsoft.com/office/officeart/2005/8/layout/orgChart1"/>
    <dgm:cxn modelId="{FA4387B4-48E5-4BAA-A90F-103E970C0E24}" type="presParOf" srcId="{F42CABC5-ADA5-43FF-8621-5F4D02569D8F}" destId="{1EDB8799-8F45-48EC-81BA-9774D794FE7B}" srcOrd="1" destOrd="0" presId="urn:microsoft.com/office/officeart/2005/8/layout/orgChart1"/>
    <dgm:cxn modelId="{E0A68432-DD4D-40A2-9E0D-D6E7E0D9E716}" type="presParOf" srcId="{1EDB8799-8F45-48EC-81BA-9774D794FE7B}" destId="{08C507B8-6858-4858-89E9-B47A0C0CCDDE}" srcOrd="0" destOrd="0" presId="urn:microsoft.com/office/officeart/2005/8/layout/orgChart1"/>
    <dgm:cxn modelId="{CD240879-4457-41A9-85AF-B1F97C68FD44}" type="presParOf" srcId="{08C507B8-6858-4858-89E9-B47A0C0CCDDE}" destId="{A2CCDB89-57E7-4353-85AF-601245535D15}" srcOrd="0" destOrd="0" presId="urn:microsoft.com/office/officeart/2005/8/layout/orgChart1"/>
    <dgm:cxn modelId="{FE8978B2-29C7-4577-A574-4884270E64A9}" type="presParOf" srcId="{08C507B8-6858-4858-89E9-B47A0C0CCDDE}" destId="{9A7E05A3-C06B-46D8-BA93-979EC64BEF5E}" srcOrd="1" destOrd="0" presId="urn:microsoft.com/office/officeart/2005/8/layout/orgChart1"/>
    <dgm:cxn modelId="{3E9E1730-0EED-4EBC-9F4A-516E130CA17E}" type="presParOf" srcId="{1EDB8799-8F45-48EC-81BA-9774D794FE7B}" destId="{8FE9C9DC-3AFA-482A-9BB8-7F6866568ACA}" srcOrd="1" destOrd="0" presId="urn:microsoft.com/office/officeart/2005/8/layout/orgChart1"/>
    <dgm:cxn modelId="{12870394-75FD-4009-8BC8-8D226802F304}" type="presParOf" srcId="{1EDB8799-8F45-48EC-81BA-9774D794FE7B}" destId="{D85FBF1D-4428-4BB9-AFFA-6BA57D9EAF4F}" srcOrd="2" destOrd="0" presId="urn:microsoft.com/office/officeart/2005/8/layout/orgChart1"/>
    <dgm:cxn modelId="{963D0C99-6A66-4C5B-98E5-B66EBB45021A}" type="presParOf" srcId="{F42CABC5-ADA5-43FF-8621-5F4D02569D8F}" destId="{B82C13A4-6FC4-49C9-9CC3-6EBB4A221575}" srcOrd="2" destOrd="0" presId="urn:microsoft.com/office/officeart/2005/8/layout/orgChart1"/>
    <dgm:cxn modelId="{8DFE736F-08D2-4261-AFC6-49053FDAB913}" type="presParOf" srcId="{F42CABC5-ADA5-43FF-8621-5F4D02569D8F}" destId="{F216783D-205C-46A4-AF71-DC8EAFD959CA}" srcOrd="3" destOrd="0" presId="urn:microsoft.com/office/officeart/2005/8/layout/orgChart1"/>
    <dgm:cxn modelId="{58210C53-BDAB-451D-BC5F-8EF7BB6B3C28}" type="presParOf" srcId="{F216783D-205C-46A4-AF71-DC8EAFD959CA}" destId="{266D191A-C76B-4364-B453-DC777815950E}" srcOrd="0" destOrd="0" presId="urn:microsoft.com/office/officeart/2005/8/layout/orgChart1"/>
    <dgm:cxn modelId="{2FBF4DE1-B9B9-49A4-BB58-77882BC370AF}" type="presParOf" srcId="{266D191A-C76B-4364-B453-DC777815950E}" destId="{6FFF41EA-FC4F-4192-9871-402DDBC63B57}" srcOrd="0" destOrd="0" presId="urn:microsoft.com/office/officeart/2005/8/layout/orgChart1"/>
    <dgm:cxn modelId="{1E1F574D-9539-4B39-8B65-4FDE4464E61E}" type="presParOf" srcId="{266D191A-C76B-4364-B453-DC777815950E}" destId="{5FC55401-5310-43EB-908A-0F2DA773C402}" srcOrd="1" destOrd="0" presId="urn:microsoft.com/office/officeart/2005/8/layout/orgChart1"/>
    <dgm:cxn modelId="{2D76CCB3-5928-4103-B149-3DCC6295F071}" type="presParOf" srcId="{F216783D-205C-46A4-AF71-DC8EAFD959CA}" destId="{31D203FC-373E-43B9-A95F-DD958F70BD5A}" srcOrd="1" destOrd="0" presId="urn:microsoft.com/office/officeart/2005/8/layout/orgChart1"/>
    <dgm:cxn modelId="{B65C7A55-BFDF-42D6-BE4A-127A3BBE7BE7}" type="presParOf" srcId="{F216783D-205C-46A4-AF71-DC8EAFD959CA}" destId="{35523A6E-D7D8-4A8D-A632-73908C636269}" srcOrd="2" destOrd="0" presId="urn:microsoft.com/office/officeart/2005/8/layout/orgChart1"/>
    <dgm:cxn modelId="{31CEAA41-9248-4E5D-BE4D-506436CACD27}" type="presParOf" srcId="{F42CABC5-ADA5-43FF-8621-5F4D02569D8F}" destId="{957302B7-2241-499C-89D5-D263733D882D}" srcOrd="4" destOrd="0" presId="urn:microsoft.com/office/officeart/2005/8/layout/orgChart1"/>
    <dgm:cxn modelId="{B2EA7DD4-088B-4A6A-9CC5-7198570D221D}" type="presParOf" srcId="{F42CABC5-ADA5-43FF-8621-5F4D02569D8F}" destId="{ECB3D4B9-5837-4BF1-B5AC-BBAE83FB7760}" srcOrd="5" destOrd="0" presId="urn:microsoft.com/office/officeart/2005/8/layout/orgChart1"/>
    <dgm:cxn modelId="{017042BB-7259-4EA6-AD0A-902CDD2B29DA}" type="presParOf" srcId="{ECB3D4B9-5837-4BF1-B5AC-BBAE83FB7760}" destId="{095A3DAF-60E5-4000-99E5-27389E8EE947}" srcOrd="0" destOrd="0" presId="urn:microsoft.com/office/officeart/2005/8/layout/orgChart1"/>
    <dgm:cxn modelId="{D38430CD-AB0A-4AF8-A25B-1DC073353B5E}" type="presParOf" srcId="{095A3DAF-60E5-4000-99E5-27389E8EE947}" destId="{B5D756F5-3567-4C0C-84B2-4ECD65D1D725}" srcOrd="0" destOrd="0" presId="urn:microsoft.com/office/officeart/2005/8/layout/orgChart1"/>
    <dgm:cxn modelId="{8E69A830-F89A-471F-8FBD-5787E58A0752}" type="presParOf" srcId="{095A3DAF-60E5-4000-99E5-27389E8EE947}" destId="{8495364F-1727-45A4-A33B-F888346DE62F}" srcOrd="1" destOrd="0" presId="urn:microsoft.com/office/officeart/2005/8/layout/orgChart1"/>
    <dgm:cxn modelId="{2E5D9D5E-928E-4D8E-81C5-1853813DA295}" type="presParOf" srcId="{ECB3D4B9-5837-4BF1-B5AC-BBAE83FB7760}" destId="{2D3BFFC5-7F0B-4084-BB28-B102C09137A3}" srcOrd="1" destOrd="0" presId="urn:microsoft.com/office/officeart/2005/8/layout/orgChart1"/>
    <dgm:cxn modelId="{9E844842-A063-498F-8F2D-71DCD8380309}" type="presParOf" srcId="{ECB3D4B9-5837-4BF1-B5AC-BBAE83FB7760}" destId="{A945D5B7-CCDD-49E0-99AF-90F500F35DB1}" srcOrd="2" destOrd="0" presId="urn:microsoft.com/office/officeart/2005/8/layout/orgChart1"/>
    <dgm:cxn modelId="{85A1166B-9B15-4F45-8BDF-371BA0B58C4F}" type="presParOf" srcId="{011E9142-DFAA-4891-A4CF-0CC9283F5DAD}" destId="{FC54178A-E276-4FE0-AF99-86AB4F850D7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302B7-2241-499C-89D5-D263733D882D}">
      <dsp:nvSpPr>
        <dsp:cNvPr id="0" name=""/>
        <dsp:cNvSpPr/>
      </dsp:nvSpPr>
      <dsp:spPr>
        <a:xfrm>
          <a:off x="4143375" y="1923056"/>
          <a:ext cx="2931468" cy="508767"/>
        </a:xfrm>
        <a:custGeom>
          <a:avLst/>
          <a:gdLst/>
          <a:ahLst/>
          <a:cxnLst/>
          <a:rect l="0" t="0" r="0" b="0"/>
          <a:pathLst>
            <a:path>
              <a:moveTo>
                <a:pt x="0" y="0"/>
              </a:moveTo>
              <a:lnTo>
                <a:pt x="0" y="254383"/>
              </a:lnTo>
              <a:lnTo>
                <a:pt x="2931468" y="254383"/>
              </a:lnTo>
              <a:lnTo>
                <a:pt x="2931468" y="508767"/>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82C13A4-6FC4-49C9-9CC3-6EBB4A221575}">
      <dsp:nvSpPr>
        <dsp:cNvPr id="0" name=""/>
        <dsp:cNvSpPr/>
      </dsp:nvSpPr>
      <dsp:spPr>
        <a:xfrm>
          <a:off x="4097655" y="1923056"/>
          <a:ext cx="91440" cy="508767"/>
        </a:xfrm>
        <a:custGeom>
          <a:avLst/>
          <a:gdLst/>
          <a:ahLst/>
          <a:cxnLst/>
          <a:rect l="0" t="0" r="0" b="0"/>
          <a:pathLst>
            <a:path>
              <a:moveTo>
                <a:pt x="45720" y="0"/>
              </a:moveTo>
              <a:lnTo>
                <a:pt x="45720" y="508767"/>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322CF4F-2F90-4D2E-B789-8B758C52DD11}">
      <dsp:nvSpPr>
        <dsp:cNvPr id="0" name=""/>
        <dsp:cNvSpPr/>
      </dsp:nvSpPr>
      <dsp:spPr>
        <a:xfrm>
          <a:off x="1211906" y="1923056"/>
          <a:ext cx="2931468" cy="508767"/>
        </a:xfrm>
        <a:custGeom>
          <a:avLst/>
          <a:gdLst/>
          <a:ahLst/>
          <a:cxnLst/>
          <a:rect l="0" t="0" r="0" b="0"/>
          <a:pathLst>
            <a:path>
              <a:moveTo>
                <a:pt x="2931468" y="0"/>
              </a:moveTo>
              <a:lnTo>
                <a:pt x="2931468" y="254383"/>
              </a:lnTo>
              <a:lnTo>
                <a:pt x="0" y="254383"/>
              </a:lnTo>
              <a:lnTo>
                <a:pt x="0" y="508767"/>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553CB21-B651-4E72-BC47-B0ECEA0139F1}">
      <dsp:nvSpPr>
        <dsp:cNvPr id="0" name=""/>
        <dsp:cNvSpPr/>
      </dsp:nvSpPr>
      <dsp:spPr>
        <a:xfrm>
          <a:off x="2932024" y="711705"/>
          <a:ext cx="2422700" cy="1211350"/>
        </a:xfrm>
        <a:prstGeom prst="rect">
          <a:avLst/>
        </a:prstGeom>
        <a:solidFill>
          <a:schemeClr val="accent4">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kern="1200" dirty="0">
              <a:solidFill>
                <a:schemeClr val="tx1"/>
              </a:solidFill>
            </a:rPr>
            <a:t>As ligações químicas formam</a:t>
          </a:r>
        </a:p>
      </dsp:txBody>
      <dsp:txXfrm>
        <a:off x="2932024" y="711705"/>
        <a:ext cx="2422700" cy="1211350"/>
      </dsp:txXfrm>
    </dsp:sp>
    <dsp:sp modelId="{A2CCDB89-57E7-4353-85AF-601245535D15}">
      <dsp:nvSpPr>
        <dsp:cNvPr id="0" name=""/>
        <dsp:cNvSpPr/>
      </dsp:nvSpPr>
      <dsp:spPr>
        <a:xfrm>
          <a:off x="556" y="2431823"/>
          <a:ext cx="2422700" cy="1211350"/>
        </a:xfrm>
        <a:prstGeom prst="rect">
          <a:avLst/>
        </a:prstGeom>
        <a:solidFill>
          <a:schemeClr val="accent4">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kern="1200" dirty="0">
              <a:solidFill>
                <a:schemeClr val="tx1"/>
              </a:solidFill>
            </a:rPr>
            <a:t>Compostos iônicos </a:t>
          </a:r>
        </a:p>
      </dsp:txBody>
      <dsp:txXfrm>
        <a:off x="556" y="2431823"/>
        <a:ext cx="2422700" cy="1211350"/>
      </dsp:txXfrm>
    </dsp:sp>
    <dsp:sp modelId="{6FFF41EA-FC4F-4192-9871-402DDBC63B57}">
      <dsp:nvSpPr>
        <dsp:cNvPr id="0" name=""/>
        <dsp:cNvSpPr/>
      </dsp:nvSpPr>
      <dsp:spPr>
        <a:xfrm>
          <a:off x="2932024" y="2431823"/>
          <a:ext cx="2422700" cy="1211350"/>
        </a:xfrm>
        <a:prstGeom prst="rect">
          <a:avLst/>
        </a:prstGeom>
        <a:solidFill>
          <a:schemeClr val="accent4">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kern="1200" dirty="0">
              <a:solidFill>
                <a:schemeClr val="tx1"/>
              </a:solidFill>
            </a:rPr>
            <a:t>Junção de núcleos metálicos</a:t>
          </a:r>
        </a:p>
      </dsp:txBody>
      <dsp:txXfrm>
        <a:off x="2932024" y="2431823"/>
        <a:ext cx="2422700" cy="1211350"/>
      </dsp:txXfrm>
    </dsp:sp>
    <dsp:sp modelId="{B5D756F5-3567-4C0C-84B2-4ECD65D1D725}">
      <dsp:nvSpPr>
        <dsp:cNvPr id="0" name=""/>
        <dsp:cNvSpPr/>
      </dsp:nvSpPr>
      <dsp:spPr>
        <a:xfrm>
          <a:off x="5863492" y="2431823"/>
          <a:ext cx="2422700" cy="1211350"/>
        </a:xfrm>
        <a:prstGeom prst="rect">
          <a:avLst/>
        </a:prstGeom>
        <a:solidFill>
          <a:schemeClr val="accent4">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kern="1200" dirty="0">
              <a:solidFill>
                <a:schemeClr val="tx1"/>
              </a:solidFill>
            </a:rPr>
            <a:t>Agregados atômicos</a:t>
          </a:r>
        </a:p>
      </dsp:txBody>
      <dsp:txXfrm>
        <a:off x="5863492" y="2431823"/>
        <a:ext cx="2422700" cy="121135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BA2310-7913-4C5F-B70C-1B806088E629}"/>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C4879825-2990-4C40-8E4A-DF5615AC57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721457FF-06FB-4D2A-B447-FBD52CACD1D5}"/>
              </a:ext>
            </a:extLst>
          </p:cNvPr>
          <p:cNvSpPr>
            <a:spLocks noGrp="1"/>
          </p:cNvSpPr>
          <p:nvPr>
            <p:ph type="dt" sz="half" idx="10"/>
          </p:nvPr>
        </p:nvSpPr>
        <p:spPr/>
        <p:txBody>
          <a:bodyPr/>
          <a:lstStyle/>
          <a:p>
            <a:fld id="{24176C94-6B8A-49CF-BF22-F18A87F62397}" type="datetimeFigureOut">
              <a:rPr lang="pt-BR" smtClean="0"/>
              <a:t>14/07/2021</a:t>
            </a:fld>
            <a:endParaRPr lang="pt-BR"/>
          </a:p>
        </p:txBody>
      </p:sp>
      <p:sp>
        <p:nvSpPr>
          <p:cNvPr id="5" name="Espaço Reservado para Rodapé 4">
            <a:extLst>
              <a:ext uri="{FF2B5EF4-FFF2-40B4-BE49-F238E27FC236}">
                <a16:creationId xmlns:a16="http://schemas.microsoft.com/office/drawing/2014/main" id="{79CAAD8F-DE1E-4D95-A7CC-C97C05AC441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08526C0-DCD6-4912-8A52-50AC4772BAEC}"/>
              </a:ext>
            </a:extLst>
          </p:cNvPr>
          <p:cNvSpPr>
            <a:spLocks noGrp="1"/>
          </p:cNvSpPr>
          <p:nvPr>
            <p:ph type="sldNum" sz="quarter" idx="12"/>
          </p:nvPr>
        </p:nvSpPr>
        <p:spPr/>
        <p:txBody>
          <a:bodyPr/>
          <a:lstStyle/>
          <a:p>
            <a:fld id="{CCFB7262-638A-40B0-A9B7-A3E1FD0E7714}" type="slidenum">
              <a:rPr lang="pt-BR" smtClean="0"/>
              <a:t>‹nº›</a:t>
            </a:fld>
            <a:endParaRPr lang="pt-BR"/>
          </a:p>
        </p:txBody>
      </p:sp>
    </p:spTree>
    <p:extLst>
      <p:ext uri="{BB962C8B-B14F-4D97-AF65-F5344CB8AC3E}">
        <p14:creationId xmlns:p14="http://schemas.microsoft.com/office/powerpoint/2010/main" val="2527262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62F825-D98A-4CA0-950E-0E71DC21095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C7DC2CFD-B4E7-4886-953D-2F56E5FA1D98}"/>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565F9C6-457A-46B0-A2D8-B12F7C157D2A}"/>
              </a:ext>
            </a:extLst>
          </p:cNvPr>
          <p:cNvSpPr>
            <a:spLocks noGrp="1"/>
          </p:cNvSpPr>
          <p:nvPr>
            <p:ph type="dt" sz="half" idx="10"/>
          </p:nvPr>
        </p:nvSpPr>
        <p:spPr/>
        <p:txBody>
          <a:bodyPr/>
          <a:lstStyle/>
          <a:p>
            <a:fld id="{24176C94-6B8A-49CF-BF22-F18A87F62397}" type="datetimeFigureOut">
              <a:rPr lang="pt-BR" smtClean="0"/>
              <a:t>14/07/2021</a:t>
            </a:fld>
            <a:endParaRPr lang="pt-BR"/>
          </a:p>
        </p:txBody>
      </p:sp>
      <p:sp>
        <p:nvSpPr>
          <p:cNvPr id="5" name="Espaço Reservado para Rodapé 4">
            <a:extLst>
              <a:ext uri="{FF2B5EF4-FFF2-40B4-BE49-F238E27FC236}">
                <a16:creationId xmlns:a16="http://schemas.microsoft.com/office/drawing/2014/main" id="{3B4601E9-8270-4B31-BE75-CE8CA2F954E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750572D-41F6-49D1-ABB4-55B073700E93}"/>
              </a:ext>
            </a:extLst>
          </p:cNvPr>
          <p:cNvSpPr>
            <a:spLocks noGrp="1"/>
          </p:cNvSpPr>
          <p:nvPr>
            <p:ph type="sldNum" sz="quarter" idx="12"/>
          </p:nvPr>
        </p:nvSpPr>
        <p:spPr/>
        <p:txBody>
          <a:bodyPr/>
          <a:lstStyle/>
          <a:p>
            <a:fld id="{CCFB7262-638A-40B0-A9B7-A3E1FD0E7714}" type="slidenum">
              <a:rPr lang="pt-BR" smtClean="0"/>
              <a:t>‹nº›</a:t>
            </a:fld>
            <a:endParaRPr lang="pt-BR"/>
          </a:p>
        </p:txBody>
      </p:sp>
    </p:spTree>
    <p:extLst>
      <p:ext uri="{BB962C8B-B14F-4D97-AF65-F5344CB8AC3E}">
        <p14:creationId xmlns:p14="http://schemas.microsoft.com/office/powerpoint/2010/main" val="1045645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6D9FA29-E4F9-4505-AC00-44AAD11EE3D5}"/>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2B2251F4-D205-40E0-9C40-11B72942069F}"/>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7A36B3F-75BA-4F95-94B5-A54D9B202614}"/>
              </a:ext>
            </a:extLst>
          </p:cNvPr>
          <p:cNvSpPr>
            <a:spLocks noGrp="1"/>
          </p:cNvSpPr>
          <p:nvPr>
            <p:ph type="dt" sz="half" idx="10"/>
          </p:nvPr>
        </p:nvSpPr>
        <p:spPr/>
        <p:txBody>
          <a:bodyPr/>
          <a:lstStyle/>
          <a:p>
            <a:fld id="{24176C94-6B8A-49CF-BF22-F18A87F62397}" type="datetimeFigureOut">
              <a:rPr lang="pt-BR" smtClean="0"/>
              <a:t>14/07/2021</a:t>
            </a:fld>
            <a:endParaRPr lang="pt-BR"/>
          </a:p>
        </p:txBody>
      </p:sp>
      <p:sp>
        <p:nvSpPr>
          <p:cNvPr id="5" name="Espaço Reservado para Rodapé 4">
            <a:extLst>
              <a:ext uri="{FF2B5EF4-FFF2-40B4-BE49-F238E27FC236}">
                <a16:creationId xmlns:a16="http://schemas.microsoft.com/office/drawing/2014/main" id="{1EBB6B62-B146-4611-96E5-B59984BC0E1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CC32A49-771E-43E5-BF8A-6FCBFF735319}"/>
              </a:ext>
            </a:extLst>
          </p:cNvPr>
          <p:cNvSpPr>
            <a:spLocks noGrp="1"/>
          </p:cNvSpPr>
          <p:nvPr>
            <p:ph type="sldNum" sz="quarter" idx="12"/>
          </p:nvPr>
        </p:nvSpPr>
        <p:spPr/>
        <p:txBody>
          <a:bodyPr/>
          <a:lstStyle/>
          <a:p>
            <a:fld id="{CCFB7262-638A-40B0-A9B7-A3E1FD0E7714}" type="slidenum">
              <a:rPr lang="pt-BR" smtClean="0"/>
              <a:t>‹nº›</a:t>
            </a:fld>
            <a:endParaRPr lang="pt-BR"/>
          </a:p>
        </p:txBody>
      </p:sp>
    </p:spTree>
    <p:extLst>
      <p:ext uri="{BB962C8B-B14F-4D97-AF65-F5344CB8AC3E}">
        <p14:creationId xmlns:p14="http://schemas.microsoft.com/office/powerpoint/2010/main" val="3125155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F5D614-347C-4422-8C3D-F125DBF27AF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7248CBD-E8FF-43C2-AFFD-CBD8D0CAA592}"/>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74C2564-09A2-4E64-B60C-8DFEEF1EDF26}"/>
              </a:ext>
            </a:extLst>
          </p:cNvPr>
          <p:cNvSpPr>
            <a:spLocks noGrp="1"/>
          </p:cNvSpPr>
          <p:nvPr>
            <p:ph type="dt" sz="half" idx="10"/>
          </p:nvPr>
        </p:nvSpPr>
        <p:spPr/>
        <p:txBody>
          <a:bodyPr/>
          <a:lstStyle/>
          <a:p>
            <a:fld id="{24176C94-6B8A-49CF-BF22-F18A87F62397}" type="datetimeFigureOut">
              <a:rPr lang="pt-BR" smtClean="0"/>
              <a:t>14/07/2021</a:t>
            </a:fld>
            <a:endParaRPr lang="pt-BR"/>
          </a:p>
        </p:txBody>
      </p:sp>
      <p:sp>
        <p:nvSpPr>
          <p:cNvPr id="5" name="Espaço Reservado para Rodapé 4">
            <a:extLst>
              <a:ext uri="{FF2B5EF4-FFF2-40B4-BE49-F238E27FC236}">
                <a16:creationId xmlns:a16="http://schemas.microsoft.com/office/drawing/2014/main" id="{8CD94354-3CF4-45FC-B87D-52794724846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733C615-3959-4D14-A21B-243111149F08}"/>
              </a:ext>
            </a:extLst>
          </p:cNvPr>
          <p:cNvSpPr>
            <a:spLocks noGrp="1"/>
          </p:cNvSpPr>
          <p:nvPr>
            <p:ph type="sldNum" sz="quarter" idx="12"/>
          </p:nvPr>
        </p:nvSpPr>
        <p:spPr/>
        <p:txBody>
          <a:bodyPr/>
          <a:lstStyle/>
          <a:p>
            <a:fld id="{CCFB7262-638A-40B0-A9B7-A3E1FD0E7714}" type="slidenum">
              <a:rPr lang="pt-BR" smtClean="0"/>
              <a:t>‹nº›</a:t>
            </a:fld>
            <a:endParaRPr lang="pt-BR"/>
          </a:p>
        </p:txBody>
      </p:sp>
    </p:spTree>
    <p:extLst>
      <p:ext uri="{BB962C8B-B14F-4D97-AF65-F5344CB8AC3E}">
        <p14:creationId xmlns:p14="http://schemas.microsoft.com/office/powerpoint/2010/main" val="2446148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E1104A-91BC-4DE1-A585-C405400409A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824F8585-2A40-4D41-ACBC-54084A406A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9B02A53B-359F-4AF5-B810-8BA97845BD77}"/>
              </a:ext>
            </a:extLst>
          </p:cNvPr>
          <p:cNvSpPr>
            <a:spLocks noGrp="1"/>
          </p:cNvSpPr>
          <p:nvPr>
            <p:ph type="dt" sz="half" idx="10"/>
          </p:nvPr>
        </p:nvSpPr>
        <p:spPr/>
        <p:txBody>
          <a:bodyPr/>
          <a:lstStyle/>
          <a:p>
            <a:fld id="{24176C94-6B8A-49CF-BF22-F18A87F62397}" type="datetimeFigureOut">
              <a:rPr lang="pt-BR" smtClean="0"/>
              <a:t>14/07/2021</a:t>
            </a:fld>
            <a:endParaRPr lang="pt-BR"/>
          </a:p>
        </p:txBody>
      </p:sp>
      <p:sp>
        <p:nvSpPr>
          <p:cNvPr id="5" name="Espaço Reservado para Rodapé 4">
            <a:extLst>
              <a:ext uri="{FF2B5EF4-FFF2-40B4-BE49-F238E27FC236}">
                <a16:creationId xmlns:a16="http://schemas.microsoft.com/office/drawing/2014/main" id="{F8F19A9B-9736-4266-B0A2-06CFC805BF4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255F69E-149D-4DA7-89AC-30AD96E0AE99}"/>
              </a:ext>
            </a:extLst>
          </p:cNvPr>
          <p:cNvSpPr>
            <a:spLocks noGrp="1"/>
          </p:cNvSpPr>
          <p:nvPr>
            <p:ph type="sldNum" sz="quarter" idx="12"/>
          </p:nvPr>
        </p:nvSpPr>
        <p:spPr/>
        <p:txBody>
          <a:bodyPr/>
          <a:lstStyle/>
          <a:p>
            <a:fld id="{CCFB7262-638A-40B0-A9B7-A3E1FD0E7714}" type="slidenum">
              <a:rPr lang="pt-BR" smtClean="0"/>
              <a:t>‹nº›</a:t>
            </a:fld>
            <a:endParaRPr lang="pt-BR"/>
          </a:p>
        </p:txBody>
      </p:sp>
    </p:spTree>
    <p:extLst>
      <p:ext uri="{BB962C8B-B14F-4D97-AF65-F5344CB8AC3E}">
        <p14:creationId xmlns:p14="http://schemas.microsoft.com/office/powerpoint/2010/main" val="1178704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720395-3F33-49E6-8275-F78AB0A8EAE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317BCD1-64BE-4C63-9389-FC9E85EBE15E}"/>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C014D8D-7E16-491E-BF71-1C217902BE06}"/>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4FC9E8E-913C-4F38-864E-F48F0EE1E6D5}"/>
              </a:ext>
            </a:extLst>
          </p:cNvPr>
          <p:cNvSpPr>
            <a:spLocks noGrp="1"/>
          </p:cNvSpPr>
          <p:nvPr>
            <p:ph type="dt" sz="half" idx="10"/>
          </p:nvPr>
        </p:nvSpPr>
        <p:spPr/>
        <p:txBody>
          <a:bodyPr/>
          <a:lstStyle/>
          <a:p>
            <a:fld id="{24176C94-6B8A-49CF-BF22-F18A87F62397}" type="datetimeFigureOut">
              <a:rPr lang="pt-BR" smtClean="0"/>
              <a:t>14/07/2021</a:t>
            </a:fld>
            <a:endParaRPr lang="pt-BR"/>
          </a:p>
        </p:txBody>
      </p:sp>
      <p:sp>
        <p:nvSpPr>
          <p:cNvPr id="6" name="Espaço Reservado para Rodapé 5">
            <a:extLst>
              <a:ext uri="{FF2B5EF4-FFF2-40B4-BE49-F238E27FC236}">
                <a16:creationId xmlns:a16="http://schemas.microsoft.com/office/drawing/2014/main" id="{AED3101C-4EE0-49DE-84CA-117BEF26832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104C4E3-3CCF-4A95-B2D0-79698434FFFC}"/>
              </a:ext>
            </a:extLst>
          </p:cNvPr>
          <p:cNvSpPr>
            <a:spLocks noGrp="1"/>
          </p:cNvSpPr>
          <p:nvPr>
            <p:ph type="sldNum" sz="quarter" idx="12"/>
          </p:nvPr>
        </p:nvSpPr>
        <p:spPr/>
        <p:txBody>
          <a:bodyPr/>
          <a:lstStyle/>
          <a:p>
            <a:fld id="{CCFB7262-638A-40B0-A9B7-A3E1FD0E7714}" type="slidenum">
              <a:rPr lang="pt-BR" smtClean="0"/>
              <a:t>‹nº›</a:t>
            </a:fld>
            <a:endParaRPr lang="pt-BR"/>
          </a:p>
        </p:txBody>
      </p:sp>
    </p:spTree>
    <p:extLst>
      <p:ext uri="{BB962C8B-B14F-4D97-AF65-F5344CB8AC3E}">
        <p14:creationId xmlns:p14="http://schemas.microsoft.com/office/powerpoint/2010/main" val="2455722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999462-7FAC-4BDE-ADC0-7A9203E4AB32}"/>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92A149A2-61DB-4E08-A14A-8EEB6B855C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22E3D8A-9404-4024-B8FF-5F9FA77D29B7}"/>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796765A-5D48-4441-B9B3-C46B8FD82A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C5784922-8F8F-445F-9A2D-626C90405E7D}"/>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2049E97F-0641-4086-BEEE-C5AFB8765FD4}"/>
              </a:ext>
            </a:extLst>
          </p:cNvPr>
          <p:cNvSpPr>
            <a:spLocks noGrp="1"/>
          </p:cNvSpPr>
          <p:nvPr>
            <p:ph type="dt" sz="half" idx="10"/>
          </p:nvPr>
        </p:nvSpPr>
        <p:spPr/>
        <p:txBody>
          <a:bodyPr/>
          <a:lstStyle/>
          <a:p>
            <a:fld id="{24176C94-6B8A-49CF-BF22-F18A87F62397}" type="datetimeFigureOut">
              <a:rPr lang="pt-BR" smtClean="0"/>
              <a:t>14/07/2021</a:t>
            </a:fld>
            <a:endParaRPr lang="pt-BR"/>
          </a:p>
        </p:txBody>
      </p:sp>
      <p:sp>
        <p:nvSpPr>
          <p:cNvPr id="8" name="Espaço Reservado para Rodapé 7">
            <a:extLst>
              <a:ext uri="{FF2B5EF4-FFF2-40B4-BE49-F238E27FC236}">
                <a16:creationId xmlns:a16="http://schemas.microsoft.com/office/drawing/2014/main" id="{B71F8AF9-8E0D-426A-BDCC-8308CDB1BA15}"/>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EC284DD0-E024-435C-9019-EBBC3563884D}"/>
              </a:ext>
            </a:extLst>
          </p:cNvPr>
          <p:cNvSpPr>
            <a:spLocks noGrp="1"/>
          </p:cNvSpPr>
          <p:nvPr>
            <p:ph type="sldNum" sz="quarter" idx="12"/>
          </p:nvPr>
        </p:nvSpPr>
        <p:spPr/>
        <p:txBody>
          <a:bodyPr/>
          <a:lstStyle/>
          <a:p>
            <a:fld id="{CCFB7262-638A-40B0-A9B7-A3E1FD0E7714}" type="slidenum">
              <a:rPr lang="pt-BR" smtClean="0"/>
              <a:t>‹nº›</a:t>
            </a:fld>
            <a:endParaRPr lang="pt-BR"/>
          </a:p>
        </p:txBody>
      </p:sp>
    </p:spTree>
    <p:extLst>
      <p:ext uri="{BB962C8B-B14F-4D97-AF65-F5344CB8AC3E}">
        <p14:creationId xmlns:p14="http://schemas.microsoft.com/office/powerpoint/2010/main" val="1514952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69F142-8609-4428-817B-513C809511C2}"/>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8E4A724B-277E-44C4-8B24-99717E1B5D60}"/>
              </a:ext>
            </a:extLst>
          </p:cNvPr>
          <p:cNvSpPr>
            <a:spLocks noGrp="1"/>
          </p:cNvSpPr>
          <p:nvPr>
            <p:ph type="dt" sz="half" idx="10"/>
          </p:nvPr>
        </p:nvSpPr>
        <p:spPr/>
        <p:txBody>
          <a:bodyPr/>
          <a:lstStyle/>
          <a:p>
            <a:fld id="{24176C94-6B8A-49CF-BF22-F18A87F62397}" type="datetimeFigureOut">
              <a:rPr lang="pt-BR" smtClean="0"/>
              <a:t>14/07/2021</a:t>
            </a:fld>
            <a:endParaRPr lang="pt-BR"/>
          </a:p>
        </p:txBody>
      </p:sp>
      <p:sp>
        <p:nvSpPr>
          <p:cNvPr id="4" name="Espaço Reservado para Rodapé 3">
            <a:extLst>
              <a:ext uri="{FF2B5EF4-FFF2-40B4-BE49-F238E27FC236}">
                <a16:creationId xmlns:a16="http://schemas.microsoft.com/office/drawing/2014/main" id="{2FDFA9A2-A169-4767-A9B4-E0E0C4AC1678}"/>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43F4D6F0-87F3-41F1-A492-9B589508D25F}"/>
              </a:ext>
            </a:extLst>
          </p:cNvPr>
          <p:cNvSpPr>
            <a:spLocks noGrp="1"/>
          </p:cNvSpPr>
          <p:nvPr>
            <p:ph type="sldNum" sz="quarter" idx="12"/>
          </p:nvPr>
        </p:nvSpPr>
        <p:spPr/>
        <p:txBody>
          <a:bodyPr/>
          <a:lstStyle/>
          <a:p>
            <a:fld id="{CCFB7262-638A-40B0-A9B7-A3E1FD0E7714}" type="slidenum">
              <a:rPr lang="pt-BR" smtClean="0"/>
              <a:t>‹nº›</a:t>
            </a:fld>
            <a:endParaRPr lang="pt-BR"/>
          </a:p>
        </p:txBody>
      </p:sp>
    </p:spTree>
    <p:extLst>
      <p:ext uri="{BB962C8B-B14F-4D97-AF65-F5344CB8AC3E}">
        <p14:creationId xmlns:p14="http://schemas.microsoft.com/office/powerpoint/2010/main" val="1063400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D5133D3-1A61-4E5D-9FB1-7422B7CE257C}"/>
              </a:ext>
            </a:extLst>
          </p:cNvPr>
          <p:cNvSpPr>
            <a:spLocks noGrp="1"/>
          </p:cNvSpPr>
          <p:nvPr>
            <p:ph type="dt" sz="half" idx="10"/>
          </p:nvPr>
        </p:nvSpPr>
        <p:spPr/>
        <p:txBody>
          <a:bodyPr/>
          <a:lstStyle/>
          <a:p>
            <a:fld id="{24176C94-6B8A-49CF-BF22-F18A87F62397}" type="datetimeFigureOut">
              <a:rPr lang="pt-BR" smtClean="0"/>
              <a:t>14/07/2021</a:t>
            </a:fld>
            <a:endParaRPr lang="pt-BR"/>
          </a:p>
        </p:txBody>
      </p:sp>
      <p:sp>
        <p:nvSpPr>
          <p:cNvPr id="3" name="Espaço Reservado para Rodapé 2">
            <a:extLst>
              <a:ext uri="{FF2B5EF4-FFF2-40B4-BE49-F238E27FC236}">
                <a16:creationId xmlns:a16="http://schemas.microsoft.com/office/drawing/2014/main" id="{5F61D25F-36F9-4530-9B8F-2E5CE9098E83}"/>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BD787276-24A2-4A9F-A67E-241FD7C746FD}"/>
              </a:ext>
            </a:extLst>
          </p:cNvPr>
          <p:cNvSpPr>
            <a:spLocks noGrp="1"/>
          </p:cNvSpPr>
          <p:nvPr>
            <p:ph type="sldNum" sz="quarter" idx="12"/>
          </p:nvPr>
        </p:nvSpPr>
        <p:spPr/>
        <p:txBody>
          <a:bodyPr/>
          <a:lstStyle/>
          <a:p>
            <a:fld id="{CCFB7262-638A-40B0-A9B7-A3E1FD0E7714}" type="slidenum">
              <a:rPr lang="pt-BR" smtClean="0"/>
              <a:t>‹nº›</a:t>
            </a:fld>
            <a:endParaRPr lang="pt-BR"/>
          </a:p>
        </p:txBody>
      </p:sp>
    </p:spTree>
    <p:extLst>
      <p:ext uri="{BB962C8B-B14F-4D97-AF65-F5344CB8AC3E}">
        <p14:creationId xmlns:p14="http://schemas.microsoft.com/office/powerpoint/2010/main" val="3808021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3F0E18-E83E-409B-B5AB-54E3A8FC32C1}"/>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B48DC6A-C789-4123-89D6-8AC5DD4364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FCA40CC6-879B-4955-8B15-EBF27CB591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B435B0E-7812-4E3A-BF01-36A7E97C6206}"/>
              </a:ext>
            </a:extLst>
          </p:cNvPr>
          <p:cNvSpPr>
            <a:spLocks noGrp="1"/>
          </p:cNvSpPr>
          <p:nvPr>
            <p:ph type="dt" sz="half" idx="10"/>
          </p:nvPr>
        </p:nvSpPr>
        <p:spPr/>
        <p:txBody>
          <a:bodyPr/>
          <a:lstStyle/>
          <a:p>
            <a:fld id="{24176C94-6B8A-49CF-BF22-F18A87F62397}" type="datetimeFigureOut">
              <a:rPr lang="pt-BR" smtClean="0"/>
              <a:t>14/07/2021</a:t>
            </a:fld>
            <a:endParaRPr lang="pt-BR"/>
          </a:p>
        </p:txBody>
      </p:sp>
      <p:sp>
        <p:nvSpPr>
          <p:cNvPr id="6" name="Espaço Reservado para Rodapé 5">
            <a:extLst>
              <a:ext uri="{FF2B5EF4-FFF2-40B4-BE49-F238E27FC236}">
                <a16:creationId xmlns:a16="http://schemas.microsoft.com/office/drawing/2014/main" id="{CD604C6D-8861-4CEB-86C4-A44CE289E45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EF11367-30BA-43B7-A3F4-D2CAD0492798}"/>
              </a:ext>
            </a:extLst>
          </p:cNvPr>
          <p:cNvSpPr>
            <a:spLocks noGrp="1"/>
          </p:cNvSpPr>
          <p:nvPr>
            <p:ph type="sldNum" sz="quarter" idx="12"/>
          </p:nvPr>
        </p:nvSpPr>
        <p:spPr/>
        <p:txBody>
          <a:bodyPr/>
          <a:lstStyle/>
          <a:p>
            <a:fld id="{CCFB7262-638A-40B0-A9B7-A3E1FD0E7714}" type="slidenum">
              <a:rPr lang="pt-BR" smtClean="0"/>
              <a:t>‹nº›</a:t>
            </a:fld>
            <a:endParaRPr lang="pt-BR"/>
          </a:p>
        </p:txBody>
      </p:sp>
    </p:spTree>
    <p:extLst>
      <p:ext uri="{BB962C8B-B14F-4D97-AF65-F5344CB8AC3E}">
        <p14:creationId xmlns:p14="http://schemas.microsoft.com/office/powerpoint/2010/main" val="1758324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4DB6DA-2013-4ED3-ACF3-2F2EFF11199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D99AC099-F89D-41B1-8324-B5B84C3430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0F7785CE-1FDE-46DA-918A-2D7BCD2763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247C565-E24E-45EF-8D27-2B1F09CF01EB}"/>
              </a:ext>
            </a:extLst>
          </p:cNvPr>
          <p:cNvSpPr>
            <a:spLocks noGrp="1"/>
          </p:cNvSpPr>
          <p:nvPr>
            <p:ph type="dt" sz="half" idx="10"/>
          </p:nvPr>
        </p:nvSpPr>
        <p:spPr/>
        <p:txBody>
          <a:bodyPr/>
          <a:lstStyle/>
          <a:p>
            <a:fld id="{24176C94-6B8A-49CF-BF22-F18A87F62397}" type="datetimeFigureOut">
              <a:rPr lang="pt-BR" smtClean="0"/>
              <a:t>14/07/2021</a:t>
            </a:fld>
            <a:endParaRPr lang="pt-BR"/>
          </a:p>
        </p:txBody>
      </p:sp>
      <p:sp>
        <p:nvSpPr>
          <p:cNvPr id="6" name="Espaço Reservado para Rodapé 5">
            <a:extLst>
              <a:ext uri="{FF2B5EF4-FFF2-40B4-BE49-F238E27FC236}">
                <a16:creationId xmlns:a16="http://schemas.microsoft.com/office/drawing/2014/main" id="{54502DC6-5010-4AEA-8484-BFDDF3213DC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F7276EC-91DE-43CF-9155-A60AA8565735}"/>
              </a:ext>
            </a:extLst>
          </p:cNvPr>
          <p:cNvSpPr>
            <a:spLocks noGrp="1"/>
          </p:cNvSpPr>
          <p:nvPr>
            <p:ph type="sldNum" sz="quarter" idx="12"/>
          </p:nvPr>
        </p:nvSpPr>
        <p:spPr/>
        <p:txBody>
          <a:bodyPr/>
          <a:lstStyle/>
          <a:p>
            <a:fld id="{CCFB7262-638A-40B0-A9B7-A3E1FD0E7714}" type="slidenum">
              <a:rPr lang="pt-BR" smtClean="0"/>
              <a:t>‹nº›</a:t>
            </a:fld>
            <a:endParaRPr lang="pt-BR"/>
          </a:p>
        </p:txBody>
      </p:sp>
    </p:spTree>
    <p:extLst>
      <p:ext uri="{BB962C8B-B14F-4D97-AF65-F5344CB8AC3E}">
        <p14:creationId xmlns:p14="http://schemas.microsoft.com/office/powerpoint/2010/main" val="1356324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079F5288-DEB7-4C85-91B7-270603C5EE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DCCF30D1-E103-4979-99ED-21AF1A7658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2535213-1185-4CB5-BC5D-2343BCE930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176C94-6B8A-49CF-BF22-F18A87F62397}" type="datetimeFigureOut">
              <a:rPr lang="pt-BR" smtClean="0"/>
              <a:t>14/07/2021</a:t>
            </a:fld>
            <a:endParaRPr lang="pt-BR"/>
          </a:p>
        </p:txBody>
      </p:sp>
      <p:sp>
        <p:nvSpPr>
          <p:cNvPr id="5" name="Espaço Reservado para Rodapé 4">
            <a:extLst>
              <a:ext uri="{FF2B5EF4-FFF2-40B4-BE49-F238E27FC236}">
                <a16:creationId xmlns:a16="http://schemas.microsoft.com/office/drawing/2014/main" id="{FF6DFDFD-051C-44B7-A205-269D8149AB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32069802-9B5C-4D47-9CB5-2F2289BF3A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FB7262-638A-40B0-A9B7-A3E1FD0E7714}" type="slidenum">
              <a:rPr lang="pt-BR" smtClean="0"/>
              <a:t>‹nº›</a:t>
            </a:fld>
            <a:endParaRPr lang="pt-BR"/>
          </a:p>
        </p:txBody>
      </p:sp>
    </p:spTree>
    <p:extLst>
      <p:ext uri="{BB962C8B-B14F-4D97-AF65-F5344CB8AC3E}">
        <p14:creationId xmlns:p14="http://schemas.microsoft.com/office/powerpoint/2010/main" val="4207219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 Id="rId9" Type="http://schemas.openxmlformats.org/officeDocument/2006/relationships/image" Target="../media/image33.emf"/></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emf"/><Relationship Id="rId7" Type="http://schemas.openxmlformats.org/officeDocument/2006/relationships/image" Target="../media/image52.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51.emf"/><Relationship Id="rId5" Type="http://schemas.openxmlformats.org/officeDocument/2006/relationships/image" Target="../media/image50.emf"/><Relationship Id="rId10" Type="http://schemas.openxmlformats.org/officeDocument/2006/relationships/image" Target="../media/image55.png"/><Relationship Id="rId4" Type="http://schemas.openxmlformats.org/officeDocument/2006/relationships/image" Target="../media/image49.emf"/><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5.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emf"/></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jp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73.gif"/></Relationships>
</file>

<file path=ppt/slides/_rels/slide34.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3.emf"/><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5.emf"/></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43.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4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emf"/></Relationships>
</file>

<file path=ppt/slides/_rels/slide4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5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7.xml"/><Relationship Id="rId4" Type="http://schemas.openxmlformats.org/officeDocument/2006/relationships/image" Target="../media/image107.jpg"/></Relationships>
</file>

<file path=ppt/slides/_rels/slide5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113.emf"/></Relationships>
</file>

<file path=ppt/slides/_rels/slide5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8.jpeg"/><Relationship Id="rId1" Type="http://schemas.openxmlformats.org/officeDocument/2006/relationships/slideLayout" Target="../slideLayouts/slideLayout7.xml"/><Relationship Id="rId5" Type="http://schemas.openxmlformats.org/officeDocument/2006/relationships/image" Target="../media/image122.emf"/><Relationship Id="rId4" Type="http://schemas.openxmlformats.org/officeDocument/2006/relationships/image" Target="../media/image121.emf"/></Relationships>
</file>

<file path=ppt/slides/_rels/slide62.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64.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18.jpeg"/><Relationship Id="rId1" Type="http://schemas.openxmlformats.org/officeDocument/2006/relationships/slideLayout" Target="../slideLayouts/slideLayout7.xml"/><Relationship Id="rId5" Type="http://schemas.openxmlformats.org/officeDocument/2006/relationships/image" Target="../media/image128.emf"/><Relationship Id="rId4" Type="http://schemas.openxmlformats.org/officeDocument/2006/relationships/image" Target="../media/image127.emf"/></Relationships>
</file>

<file path=ppt/slides/_rels/slide65.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67.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18.jpeg"/><Relationship Id="rId1" Type="http://schemas.openxmlformats.org/officeDocument/2006/relationships/slideLayout" Target="../slideLayouts/slideLayout7.xml"/><Relationship Id="rId5" Type="http://schemas.openxmlformats.org/officeDocument/2006/relationships/image" Target="../media/image134.emf"/><Relationship Id="rId4" Type="http://schemas.openxmlformats.org/officeDocument/2006/relationships/image" Target="../media/image133.emf"/></Relationships>
</file>

<file path=ppt/slides/_rels/slide68.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8.jpeg"/><Relationship Id="rId1" Type="http://schemas.openxmlformats.org/officeDocument/2006/relationships/slideLayout" Target="../slideLayouts/slideLayout7.xml"/><Relationship Id="rId4" Type="http://schemas.openxmlformats.org/officeDocument/2006/relationships/image" Target="../media/image141.emf"/></Relationships>
</file>

<file path=ppt/slides/_rels/slide73.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138.jpeg"/><Relationship Id="rId1" Type="http://schemas.openxmlformats.org/officeDocument/2006/relationships/slideLayout" Target="../slideLayouts/slideLayout7.xml"/><Relationship Id="rId4" Type="http://schemas.openxmlformats.org/officeDocument/2006/relationships/image" Target="../media/image143.emf"/></Relationships>
</file>

<file path=ppt/slides/_rels/slide74.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147.emf"/><Relationship Id="rId5" Type="http://schemas.openxmlformats.org/officeDocument/2006/relationships/image" Target="../media/image146.emf"/><Relationship Id="rId4" Type="http://schemas.openxmlformats.org/officeDocument/2006/relationships/image" Target="../media/image145.emf"/></Relationships>
</file>

<file path=ppt/slides/_rels/slide75.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151.emf"/><Relationship Id="rId5" Type="http://schemas.openxmlformats.org/officeDocument/2006/relationships/image" Target="../media/image150.emf"/><Relationship Id="rId4" Type="http://schemas.openxmlformats.org/officeDocument/2006/relationships/image" Target="../media/image149.emf"/></Relationships>
</file>

<file path=ppt/slides/_rels/slide76.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4.jpeg"/><Relationship Id="rId1" Type="http://schemas.openxmlformats.org/officeDocument/2006/relationships/slideLayout" Target="../slideLayouts/slideLayout7.xml"/><Relationship Id="rId5" Type="http://schemas.openxmlformats.org/officeDocument/2006/relationships/image" Target="../media/image157.png"/><Relationship Id="rId4" Type="http://schemas.openxmlformats.org/officeDocument/2006/relationships/image" Target="../media/image156.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4.jpeg"/><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81.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4.jpeg"/><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8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www.infoescola.com/doencas/anemia-sideroblastica/" TargetMode="External"/><Relationship Id="rId2" Type="http://schemas.openxmlformats.org/officeDocument/2006/relationships/image" Target="../media/image161.jpeg"/><Relationship Id="rId1" Type="http://schemas.openxmlformats.org/officeDocument/2006/relationships/slideLayout" Target="../slideLayouts/slideLayout7.xml"/><Relationship Id="rId6" Type="http://schemas.openxmlformats.org/officeDocument/2006/relationships/hyperlink" Target="https://stock.adobe.com/br/search?filters%5Bcontent_type%3Aphoto%5D=1&amp;filters%5Bcontent_type%3Aillustration%5D=1&amp;filters%5Bcontent_type%3Azip_vector%5D=1&amp;filters%5Bcontent_type%3Avideo%5D=1&amp;filters%5Bcontent_type%3Atemplate%5D=1&amp;filters%5Bcontent_type%3A3d%5D=1&amp;filters%5Bcontent_type%3Aimage%5D=1&amp;order=relevance&amp;safe_search=1&amp;search_page=1&amp;search_type=usertyped&amp;acp=&amp;aco=metais+&amp;limit=100&amp;k=metais+&amp;get_facets=0" TargetMode="External"/><Relationship Id="rId5" Type="http://schemas.openxmlformats.org/officeDocument/2006/relationships/hyperlink" Target="https://pixabay.com/pt/photos/search/orbitais%20moleculares/" TargetMode="External"/><Relationship Id="rId4" Type="http://schemas.openxmlformats.org/officeDocument/2006/relationships/hyperlink" Target="https://pt.wikipedia.org/wiki/Wikip%C3%A9dia:Citando_a_Wikip%C3%A9di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Imagem 21" descr="Moléculas de renderização 3d. átomos bacgkround. formação médica para banner ou panfleto. estrutura molecular no nível atômico.">
            <a:extLst>
              <a:ext uri="{FF2B5EF4-FFF2-40B4-BE49-F238E27FC236}">
                <a16:creationId xmlns:a16="http://schemas.microsoft.com/office/drawing/2014/main" id="{A467A75A-46D1-42B7-9ECC-772DFAC9D6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34" b="7780"/>
          <a:stretch/>
        </p:blipFill>
        <p:spPr bwMode="auto">
          <a:xfrm>
            <a:off x="20" y="10"/>
            <a:ext cx="12191980" cy="6857990"/>
          </a:xfrm>
          <a:custGeom>
            <a:avLst/>
            <a:gdLst>
              <a:gd name="connsiteX0" fmla="*/ 0 w 12191980"/>
              <a:gd name="connsiteY0" fmla="*/ 0 h 6857990"/>
              <a:gd name="connsiteX1" fmla="*/ 12191980 w 12191980"/>
              <a:gd name="connsiteY1" fmla="*/ 0 h 6857990"/>
              <a:gd name="connsiteX2" fmla="*/ 12191980 w 12191980"/>
              <a:gd name="connsiteY2" fmla="*/ 6857990 h 6857990"/>
              <a:gd name="connsiteX3" fmla="*/ 0 w 12191980"/>
              <a:gd name="connsiteY3" fmla="*/ 6857990 h 6857990"/>
              <a:gd name="connsiteX4" fmla="*/ 0 w 12191980"/>
              <a:gd name="connsiteY4" fmla="*/ 0 h 6857990"/>
              <a:gd name="connsiteX5" fmla="*/ 6344389 w 12191980"/>
              <a:gd name="connsiteY5" fmla="*/ 254529 h 6857990"/>
              <a:gd name="connsiteX6" fmla="*/ 6184757 w 12191980"/>
              <a:gd name="connsiteY6" fmla="*/ 414161 h 6857990"/>
              <a:gd name="connsiteX7" fmla="*/ 6184757 w 12191980"/>
              <a:gd name="connsiteY7" fmla="*/ 1212300 h 6857990"/>
              <a:gd name="connsiteX8" fmla="*/ 7725199 w 12191980"/>
              <a:gd name="connsiteY8" fmla="*/ 1212300 h 6857990"/>
              <a:gd name="connsiteX9" fmla="*/ 7884831 w 12191980"/>
              <a:gd name="connsiteY9" fmla="*/ 1052668 h 6857990"/>
              <a:gd name="connsiteX10" fmla="*/ 7884831 w 12191980"/>
              <a:gd name="connsiteY10" fmla="*/ 254529 h 6857990"/>
              <a:gd name="connsiteX11" fmla="*/ 6344389 w 12191980"/>
              <a:gd name="connsiteY11" fmla="*/ 254529 h 6857990"/>
              <a:gd name="connsiteX12" fmla="*/ 8414366 w 12191980"/>
              <a:gd name="connsiteY12" fmla="*/ 276215 h 6857990"/>
              <a:gd name="connsiteX13" fmla="*/ 8254734 w 12191980"/>
              <a:gd name="connsiteY13" fmla="*/ 435847 h 6857990"/>
              <a:gd name="connsiteX14" fmla="*/ 8254734 w 12191980"/>
              <a:gd name="connsiteY14" fmla="*/ 1233986 h 6857990"/>
              <a:gd name="connsiteX15" fmla="*/ 9795176 w 12191980"/>
              <a:gd name="connsiteY15" fmla="*/ 1233986 h 6857990"/>
              <a:gd name="connsiteX16" fmla="*/ 9954808 w 12191980"/>
              <a:gd name="connsiteY16" fmla="*/ 1074354 h 6857990"/>
              <a:gd name="connsiteX17" fmla="*/ 9954808 w 12191980"/>
              <a:gd name="connsiteY17" fmla="*/ 276215 h 6857990"/>
              <a:gd name="connsiteX18" fmla="*/ 8414366 w 12191980"/>
              <a:gd name="connsiteY18" fmla="*/ 276215 h 6857990"/>
              <a:gd name="connsiteX19" fmla="*/ 4274412 w 12191980"/>
              <a:gd name="connsiteY19" fmla="*/ 276215 h 6857990"/>
              <a:gd name="connsiteX20" fmla="*/ 4114780 w 12191980"/>
              <a:gd name="connsiteY20" fmla="*/ 435847 h 6857990"/>
              <a:gd name="connsiteX21" fmla="*/ 4114780 w 12191980"/>
              <a:gd name="connsiteY21" fmla="*/ 1233986 h 6857990"/>
              <a:gd name="connsiteX22" fmla="*/ 5655222 w 12191980"/>
              <a:gd name="connsiteY22" fmla="*/ 1233986 h 6857990"/>
              <a:gd name="connsiteX23" fmla="*/ 5814854 w 12191980"/>
              <a:gd name="connsiteY23" fmla="*/ 1074354 h 6857990"/>
              <a:gd name="connsiteX24" fmla="*/ 5814854 w 12191980"/>
              <a:gd name="connsiteY24" fmla="*/ 276215 h 6857990"/>
              <a:gd name="connsiteX25" fmla="*/ 4274412 w 12191980"/>
              <a:gd name="connsiteY25" fmla="*/ 276215 h 6857990"/>
              <a:gd name="connsiteX26" fmla="*/ 9438996 w 12191980"/>
              <a:gd name="connsiteY26" fmla="*/ 1350406 h 6857990"/>
              <a:gd name="connsiteX27" fmla="*/ 9279364 w 12191980"/>
              <a:gd name="connsiteY27" fmla="*/ 1510038 h 6857990"/>
              <a:gd name="connsiteX28" fmla="*/ 9279364 w 12191980"/>
              <a:gd name="connsiteY28" fmla="*/ 2308177 h 6857990"/>
              <a:gd name="connsiteX29" fmla="*/ 10819806 w 12191980"/>
              <a:gd name="connsiteY29" fmla="*/ 2308177 h 6857990"/>
              <a:gd name="connsiteX30" fmla="*/ 10979438 w 12191980"/>
              <a:gd name="connsiteY30" fmla="*/ 2148545 h 6857990"/>
              <a:gd name="connsiteX31" fmla="*/ 10979438 w 12191980"/>
              <a:gd name="connsiteY31" fmla="*/ 1350406 h 6857990"/>
              <a:gd name="connsiteX32" fmla="*/ 9438996 w 12191980"/>
              <a:gd name="connsiteY32" fmla="*/ 1350406 h 6857990"/>
              <a:gd name="connsiteX33" fmla="*/ 7346455 w 12191980"/>
              <a:gd name="connsiteY33" fmla="*/ 1350407 h 6857990"/>
              <a:gd name="connsiteX34" fmla="*/ 7186823 w 12191980"/>
              <a:gd name="connsiteY34" fmla="*/ 1510039 h 6857990"/>
              <a:gd name="connsiteX35" fmla="*/ 7186823 w 12191980"/>
              <a:gd name="connsiteY35" fmla="*/ 2308178 h 6857990"/>
              <a:gd name="connsiteX36" fmla="*/ 8727265 w 12191980"/>
              <a:gd name="connsiteY36" fmla="*/ 2308178 h 6857990"/>
              <a:gd name="connsiteX37" fmla="*/ 8886897 w 12191980"/>
              <a:gd name="connsiteY37" fmla="*/ 2148546 h 6857990"/>
              <a:gd name="connsiteX38" fmla="*/ 8886897 w 12191980"/>
              <a:gd name="connsiteY38" fmla="*/ 1350407 h 6857990"/>
              <a:gd name="connsiteX39" fmla="*/ 7346455 w 12191980"/>
              <a:gd name="connsiteY39" fmla="*/ 1350407 h 6857990"/>
              <a:gd name="connsiteX40" fmla="*/ 5405575 w 12191980"/>
              <a:gd name="connsiteY40" fmla="*/ 1350408 h 6857990"/>
              <a:gd name="connsiteX41" fmla="*/ 5245943 w 12191980"/>
              <a:gd name="connsiteY41" fmla="*/ 1510040 h 6857990"/>
              <a:gd name="connsiteX42" fmla="*/ 5245943 w 12191980"/>
              <a:gd name="connsiteY42" fmla="*/ 2308179 h 6857990"/>
              <a:gd name="connsiteX43" fmla="*/ 6786385 w 12191980"/>
              <a:gd name="connsiteY43" fmla="*/ 2308179 h 6857990"/>
              <a:gd name="connsiteX44" fmla="*/ 6946017 w 12191980"/>
              <a:gd name="connsiteY44" fmla="*/ 2148547 h 6857990"/>
              <a:gd name="connsiteX45" fmla="*/ 6946017 w 12191980"/>
              <a:gd name="connsiteY45" fmla="*/ 1350408 h 6857990"/>
              <a:gd name="connsiteX46" fmla="*/ 5405575 w 12191980"/>
              <a:gd name="connsiteY46" fmla="*/ 1350408 h 6857990"/>
              <a:gd name="connsiteX47" fmla="*/ 6344389 w 12191980"/>
              <a:gd name="connsiteY47" fmla="*/ 2471219 h 6857990"/>
              <a:gd name="connsiteX48" fmla="*/ 6184757 w 12191980"/>
              <a:gd name="connsiteY48" fmla="*/ 2630851 h 6857990"/>
              <a:gd name="connsiteX49" fmla="*/ 6184757 w 12191980"/>
              <a:gd name="connsiteY49" fmla="*/ 3428990 h 6857990"/>
              <a:gd name="connsiteX50" fmla="*/ 7725199 w 12191980"/>
              <a:gd name="connsiteY50" fmla="*/ 3428990 h 6857990"/>
              <a:gd name="connsiteX51" fmla="*/ 7884831 w 12191980"/>
              <a:gd name="connsiteY51" fmla="*/ 3269358 h 6857990"/>
              <a:gd name="connsiteX52" fmla="*/ 7884831 w 12191980"/>
              <a:gd name="connsiteY52" fmla="*/ 2471219 h 6857990"/>
              <a:gd name="connsiteX53" fmla="*/ 6344389 w 12191980"/>
              <a:gd name="connsiteY53" fmla="*/ 2471219 h 6857990"/>
              <a:gd name="connsiteX54" fmla="*/ 8414366 w 12191980"/>
              <a:gd name="connsiteY54" fmla="*/ 2497845 h 6857990"/>
              <a:gd name="connsiteX55" fmla="*/ 8254734 w 12191980"/>
              <a:gd name="connsiteY55" fmla="*/ 2657477 h 6857990"/>
              <a:gd name="connsiteX56" fmla="*/ 8254734 w 12191980"/>
              <a:gd name="connsiteY56" fmla="*/ 3455616 h 6857990"/>
              <a:gd name="connsiteX57" fmla="*/ 9795176 w 12191980"/>
              <a:gd name="connsiteY57" fmla="*/ 3455616 h 6857990"/>
              <a:gd name="connsiteX58" fmla="*/ 9954808 w 12191980"/>
              <a:gd name="connsiteY58" fmla="*/ 3295984 h 6857990"/>
              <a:gd name="connsiteX59" fmla="*/ 9954808 w 12191980"/>
              <a:gd name="connsiteY59" fmla="*/ 2497845 h 6857990"/>
              <a:gd name="connsiteX60" fmla="*/ 8414366 w 12191980"/>
              <a:gd name="connsiteY60" fmla="*/ 2497845 h 6857990"/>
              <a:gd name="connsiteX61" fmla="*/ 9518156 w 12191980"/>
              <a:gd name="connsiteY61" fmla="*/ 3720146 h 6857990"/>
              <a:gd name="connsiteX62" fmla="*/ 9358524 w 12191980"/>
              <a:gd name="connsiteY62" fmla="*/ 3879778 h 6857990"/>
              <a:gd name="connsiteX63" fmla="*/ 9358524 w 12191980"/>
              <a:gd name="connsiteY63" fmla="*/ 4677917 h 6857990"/>
              <a:gd name="connsiteX64" fmla="*/ 10898966 w 12191980"/>
              <a:gd name="connsiteY64" fmla="*/ 4677917 h 6857990"/>
              <a:gd name="connsiteX65" fmla="*/ 11058598 w 12191980"/>
              <a:gd name="connsiteY65" fmla="*/ 4518285 h 6857990"/>
              <a:gd name="connsiteX66" fmla="*/ 11058598 w 12191980"/>
              <a:gd name="connsiteY66" fmla="*/ 3720146 h 6857990"/>
              <a:gd name="connsiteX67" fmla="*/ 9518156 w 12191980"/>
              <a:gd name="connsiteY67" fmla="*/ 3720146 h 6857990"/>
              <a:gd name="connsiteX68" fmla="*/ 5124449 w 12191980"/>
              <a:gd name="connsiteY68" fmla="*/ 3730138 h 6857990"/>
              <a:gd name="connsiteX69" fmla="*/ 4964817 w 12191980"/>
              <a:gd name="connsiteY69" fmla="*/ 3889770 h 6857990"/>
              <a:gd name="connsiteX70" fmla="*/ 4964817 w 12191980"/>
              <a:gd name="connsiteY70" fmla="*/ 4687909 h 6857990"/>
              <a:gd name="connsiteX71" fmla="*/ 6505259 w 12191980"/>
              <a:gd name="connsiteY71" fmla="*/ 4687909 h 6857990"/>
              <a:gd name="connsiteX72" fmla="*/ 6664891 w 12191980"/>
              <a:gd name="connsiteY72" fmla="*/ 4528277 h 6857990"/>
              <a:gd name="connsiteX73" fmla="*/ 6664891 w 12191980"/>
              <a:gd name="connsiteY73" fmla="*/ 3730138 h 6857990"/>
              <a:gd name="connsiteX74" fmla="*/ 5124449 w 12191980"/>
              <a:gd name="connsiteY74" fmla="*/ 3730138 h 6857990"/>
              <a:gd name="connsiteX75" fmla="*/ 7457057 w 12191980"/>
              <a:gd name="connsiteY75" fmla="*/ 3730138 h 6857990"/>
              <a:gd name="connsiteX76" fmla="*/ 7297425 w 12191980"/>
              <a:gd name="connsiteY76" fmla="*/ 3889770 h 6857990"/>
              <a:gd name="connsiteX77" fmla="*/ 7297425 w 12191980"/>
              <a:gd name="connsiteY77" fmla="*/ 4687909 h 6857990"/>
              <a:gd name="connsiteX78" fmla="*/ 8837867 w 12191980"/>
              <a:gd name="connsiteY78" fmla="*/ 4687909 h 6857990"/>
              <a:gd name="connsiteX79" fmla="*/ 8997499 w 12191980"/>
              <a:gd name="connsiteY79" fmla="*/ 4528277 h 6857990"/>
              <a:gd name="connsiteX80" fmla="*/ 8997499 w 12191980"/>
              <a:gd name="connsiteY80" fmla="*/ 3730138 h 6857990"/>
              <a:gd name="connsiteX81" fmla="*/ 7457057 w 12191980"/>
              <a:gd name="connsiteY81" fmla="*/ 3730138 h 6857990"/>
              <a:gd name="connsiteX82" fmla="*/ 6128366 w 12191980"/>
              <a:gd name="connsiteY82" fmla="*/ 4850949 h 6857990"/>
              <a:gd name="connsiteX83" fmla="*/ 5968734 w 12191980"/>
              <a:gd name="connsiteY83" fmla="*/ 5010581 h 6857990"/>
              <a:gd name="connsiteX84" fmla="*/ 5968734 w 12191980"/>
              <a:gd name="connsiteY84" fmla="*/ 5808720 h 6857990"/>
              <a:gd name="connsiteX85" fmla="*/ 7509176 w 12191980"/>
              <a:gd name="connsiteY85" fmla="*/ 5808720 h 6857990"/>
              <a:gd name="connsiteX86" fmla="*/ 7668808 w 12191980"/>
              <a:gd name="connsiteY86" fmla="*/ 5649088 h 6857990"/>
              <a:gd name="connsiteX87" fmla="*/ 7668808 w 12191980"/>
              <a:gd name="connsiteY87" fmla="*/ 4850949 h 6857990"/>
              <a:gd name="connsiteX88" fmla="*/ 6128366 w 12191980"/>
              <a:gd name="connsiteY88" fmla="*/ 4850949 h 6857990"/>
              <a:gd name="connsiteX89" fmla="*/ 8588959 w 12191980"/>
              <a:gd name="connsiteY89" fmla="*/ 4877576 h 6857990"/>
              <a:gd name="connsiteX90" fmla="*/ 8429327 w 12191980"/>
              <a:gd name="connsiteY90" fmla="*/ 5037208 h 6857990"/>
              <a:gd name="connsiteX91" fmla="*/ 8429327 w 12191980"/>
              <a:gd name="connsiteY91" fmla="*/ 5835347 h 6857990"/>
              <a:gd name="connsiteX92" fmla="*/ 9969769 w 12191980"/>
              <a:gd name="connsiteY92" fmla="*/ 5835347 h 6857990"/>
              <a:gd name="connsiteX93" fmla="*/ 10129401 w 12191980"/>
              <a:gd name="connsiteY93" fmla="*/ 5675715 h 6857990"/>
              <a:gd name="connsiteX94" fmla="*/ 10129401 w 12191980"/>
              <a:gd name="connsiteY94" fmla="*/ 4877576 h 6857990"/>
              <a:gd name="connsiteX95" fmla="*/ 8588959 w 12191980"/>
              <a:gd name="connsiteY95" fmla="*/ 4877576 h 6857990"/>
              <a:gd name="connsiteX96" fmla="*/ 4114615 w 12191980"/>
              <a:gd name="connsiteY96" fmla="*/ 5479545 h 6857990"/>
              <a:gd name="connsiteX97" fmla="*/ 3954983 w 12191980"/>
              <a:gd name="connsiteY97" fmla="*/ 5639177 h 6857990"/>
              <a:gd name="connsiteX98" fmla="*/ 3954983 w 12191980"/>
              <a:gd name="connsiteY98" fmla="*/ 6437316 h 6857990"/>
              <a:gd name="connsiteX99" fmla="*/ 5495425 w 12191980"/>
              <a:gd name="connsiteY99" fmla="*/ 6437316 h 6857990"/>
              <a:gd name="connsiteX100" fmla="*/ 5655057 w 12191980"/>
              <a:gd name="connsiteY100" fmla="*/ 6277684 h 6857990"/>
              <a:gd name="connsiteX101" fmla="*/ 5655057 w 12191980"/>
              <a:gd name="connsiteY101" fmla="*/ 5479545 h 6857990"/>
              <a:gd name="connsiteX102" fmla="*/ 4114615 w 12191980"/>
              <a:gd name="connsiteY102" fmla="*/ 5479545 h 6857990"/>
              <a:gd name="connsiteX103" fmla="*/ 7194426 w 12191980"/>
              <a:gd name="connsiteY103" fmla="*/ 5867783 h 6857990"/>
              <a:gd name="connsiteX104" fmla="*/ 7034794 w 12191980"/>
              <a:gd name="connsiteY104" fmla="*/ 6027415 h 6857990"/>
              <a:gd name="connsiteX105" fmla="*/ 7034794 w 12191980"/>
              <a:gd name="connsiteY105" fmla="*/ 6825554 h 6857990"/>
              <a:gd name="connsiteX106" fmla="*/ 8575236 w 12191980"/>
              <a:gd name="connsiteY106" fmla="*/ 6825554 h 6857990"/>
              <a:gd name="connsiteX107" fmla="*/ 8734868 w 12191980"/>
              <a:gd name="connsiteY107" fmla="*/ 6665922 h 6857990"/>
              <a:gd name="connsiteX108" fmla="*/ 8734868 w 12191980"/>
              <a:gd name="connsiteY108" fmla="*/ 5867783 h 6857990"/>
              <a:gd name="connsiteX109" fmla="*/ 7194426 w 12191980"/>
              <a:gd name="connsiteY109" fmla="*/ 5867783 h 685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2191980" h="6857990">
                <a:moveTo>
                  <a:pt x="0" y="0"/>
                </a:moveTo>
                <a:lnTo>
                  <a:pt x="12191980" y="0"/>
                </a:lnTo>
                <a:lnTo>
                  <a:pt x="12191980" y="6857990"/>
                </a:lnTo>
                <a:lnTo>
                  <a:pt x="0" y="6857990"/>
                </a:lnTo>
                <a:lnTo>
                  <a:pt x="0" y="0"/>
                </a:lnTo>
                <a:close/>
                <a:moveTo>
                  <a:pt x="6344389" y="254529"/>
                </a:moveTo>
                <a:cubicBezTo>
                  <a:pt x="6256227" y="254529"/>
                  <a:pt x="6184757" y="325999"/>
                  <a:pt x="6184757" y="414161"/>
                </a:cubicBezTo>
                <a:lnTo>
                  <a:pt x="6184757" y="1212300"/>
                </a:lnTo>
                <a:lnTo>
                  <a:pt x="7725199" y="1212300"/>
                </a:lnTo>
                <a:cubicBezTo>
                  <a:pt x="7813361" y="1212300"/>
                  <a:pt x="7884831" y="1140830"/>
                  <a:pt x="7884831" y="1052668"/>
                </a:cubicBezTo>
                <a:lnTo>
                  <a:pt x="7884831" y="254529"/>
                </a:lnTo>
                <a:lnTo>
                  <a:pt x="6344389" y="254529"/>
                </a:lnTo>
                <a:close/>
                <a:moveTo>
                  <a:pt x="8414366" y="276215"/>
                </a:moveTo>
                <a:cubicBezTo>
                  <a:pt x="8326204" y="276215"/>
                  <a:pt x="8254734" y="347685"/>
                  <a:pt x="8254734" y="435847"/>
                </a:cubicBezTo>
                <a:lnTo>
                  <a:pt x="8254734" y="1233986"/>
                </a:lnTo>
                <a:lnTo>
                  <a:pt x="9795176" y="1233986"/>
                </a:lnTo>
                <a:cubicBezTo>
                  <a:pt x="9883338" y="1233986"/>
                  <a:pt x="9954808" y="1162516"/>
                  <a:pt x="9954808" y="1074354"/>
                </a:cubicBezTo>
                <a:lnTo>
                  <a:pt x="9954808" y="276215"/>
                </a:lnTo>
                <a:lnTo>
                  <a:pt x="8414366" y="276215"/>
                </a:lnTo>
                <a:close/>
                <a:moveTo>
                  <a:pt x="4274412" y="276215"/>
                </a:moveTo>
                <a:cubicBezTo>
                  <a:pt x="4186250" y="276215"/>
                  <a:pt x="4114780" y="347685"/>
                  <a:pt x="4114780" y="435847"/>
                </a:cubicBezTo>
                <a:lnTo>
                  <a:pt x="4114780" y="1233986"/>
                </a:lnTo>
                <a:lnTo>
                  <a:pt x="5655222" y="1233986"/>
                </a:lnTo>
                <a:cubicBezTo>
                  <a:pt x="5743384" y="1233986"/>
                  <a:pt x="5814854" y="1162516"/>
                  <a:pt x="5814854" y="1074354"/>
                </a:cubicBezTo>
                <a:lnTo>
                  <a:pt x="5814854" y="276215"/>
                </a:lnTo>
                <a:lnTo>
                  <a:pt x="4274412" y="276215"/>
                </a:lnTo>
                <a:close/>
                <a:moveTo>
                  <a:pt x="9438996" y="1350406"/>
                </a:moveTo>
                <a:cubicBezTo>
                  <a:pt x="9350834" y="1350406"/>
                  <a:pt x="9279364" y="1421876"/>
                  <a:pt x="9279364" y="1510038"/>
                </a:cubicBezTo>
                <a:lnTo>
                  <a:pt x="9279364" y="2308177"/>
                </a:lnTo>
                <a:lnTo>
                  <a:pt x="10819806" y="2308177"/>
                </a:lnTo>
                <a:cubicBezTo>
                  <a:pt x="10907968" y="2308177"/>
                  <a:pt x="10979438" y="2236707"/>
                  <a:pt x="10979438" y="2148545"/>
                </a:cubicBezTo>
                <a:lnTo>
                  <a:pt x="10979438" y="1350406"/>
                </a:lnTo>
                <a:lnTo>
                  <a:pt x="9438996" y="1350406"/>
                </a:lnTo>
                <a:close/>
                <a:moveTo>
                  <a:pt x="7346455" y="1350407"/>
                </a:moveTo>
                <a:cubicBezTo>
                  <a:pt x="7258293" y="1350407"/>
                  <a:pt x="7186823" y="1421877"/>
                  <a:pt x="7186823" y="1510039"/>
                </a:cubicBezTo>
                <a:lnTo>
                  <a:pt x="7186823" y="2308178"/>
                </a:lnTo>
                <a:lnTo>
                  <a:pt x="8727265" y="2308178"/>
                </a:lnTo>
                <a:cubicBezTo>
                  <a:pt x="8815427" y="2308178"/>
                  <a:pt x="8886897" y="2236708"/>
                  <a:pt x="8886897" y="2148546"/>
                </a:cubicBezTo>
                <a:lnTo>
                  <a:pt x="8886897" y="1350407"/>
                </a:lnTo>
                <a:lnTo>
                  <a:pt x="7346455" y="1350407"/>
                </a:lnTo>
                <a:close/>
                <a:moveTo>
                  <a:pt x="5405575" y="1350408"/>
                </a:moveTo>
                <a:cubicBezTo>
                  <a:pt x="5317413" y="1350408"/>
                  <a:pt x="5245943" y="1421878"/>
                  <a:pt x="5245943" y="1510040"/>
                </a:cubicBezTo>
                <a:lnTo>
                  <a:pt x="5245943" y="2308179"/>
                </a:lnTo>
                <a:lnTo>
                  <a:pt x="6786385" y="2308179"/>
                </a:lnTo>
                <a:cubicBezTo>
                  <a:pt x="6874547" y="2308179"/>
                  <a:pt x="6946017" y="2236709"/>
                  <a:pt x="6946017" y="2148547"/>
                </a:cubicBezTo>
                <a:lnTo>
                  <a:pt x="6946017" y="1350408"/>
                </a:lnTo>
                <a:lnTo>
                  <a:pt x="5405575" y="1350408"/>
                </a:lnTo>
                <a:close/>
                <a:moveTo>
                  <a:pt x="6344389" y="2471219"/>
                </a:moveTo>
                <a:cubicBezTo>
                  <a:pt x="6256227" y="2471219"/>
                  <a:pt x="6184757" y="2542689"/>
                  <a:pt x="6184757" y="2630851"/>
                </a:cubicBezTo>
                <a:lnTo>
                  <a:pt x="6184757" y="3428990"/>
                </a:lnTo>
                <a:lnTo>
                  <a:pt x="7725199" y="3428990"/>
                </a:lnTo>
                <a:cubicBezTo>
                  <a:pt x="7813361" y="3428990"/>
                  <a:pt x="7884831" y="3357520"/>
                  <a:pt x="7884831" y="3269358"/>
                </a:cubicBezTo>
                <a:lnTo>
                  <a:pt x="7884831" y="2471219"/>
                </a:lnTo>
                <a:lnTo>
                  <a:pt x="6344389" y="2471219"/>
                </a:lnTo>
                <a:close/>
                <a:moveTo>
                  <a:pt x="8414366" y="2497845"/>
                </a:moveTo>
                <a:cubicBezTo>
                  <a:pt x="8326204" y="2497845"/>
                  <a:pt x="8254734" y="2569315"/>
                  <a:pt x="8254734" y="2657477"/>
                </a:cubicBezTo>
                <a:lnTo>
                  <a:pt x="8254734" y="3455616"/>
                </a:lnTo>
                <a:lnTo>
                  <a:pt x="9795176" y="3455616"/>
                </a:lnTo>
                <a:cubicBezTo>
                  <a:pt x="9883338" y="3455616"/>
                  <a:pt x="9954808" y="3384146"/>
                  <a:pt x="9954808" y="3295984"/>
                </a:cubicBezTo>
                <a:lnTo>
                  <a:pt x="9954808" y="2497845"/>
                </a:lnTo>
                <a:lnTo>
                  <a:pt x="8414366" y="2497845"/>
                </a:lnTo>
                <a:close/>
                <a:moveTo>
                  <a:pt x="9518156" y="3720146"/>
                </a:moveTo>
                <a:cubicBezTo>
                  <a:pt x="9429994" y="3720146"/>
                  <a:pt x="9358524" y="3791616"/>
                  <a:pt x="9358524" y="3879778"/>
                </a:cubicBezTo>
                <a:lnTo>
                  <a:pt x="9358524" y="4677917"/>
                </a:lnTo>
                <a:lnTo>
                  <a:pt x="10898966" y="4677917"/>
                </a:lnTo>
                <a:cubicBezTo>
                  <a:pt x="10987128" y="4677917"/>
                  <a:pt x="11058598" y="4606447"/>
                  <a:pt x="11058598" y="4518285"/>
                </a:cubicBezTo>
                <a:lnTo>
                  <a:pt x="11058598" y="3720146"/>
                </a:lnTo>
                <a:lnTo>
                  <a:pt x="9518156" y="3720146"/>
                </a:lnTo>
                <a:close/>
                <a:moveTo>
                  <a:pt x="5124449" y="3730138"/>
                </a:moveTo>
                <a:cubicBezTo>
                  <a:pt x="5036287" y="3730138"/>
                  <a:pt x="4964817" y="3801608"/>
                  <a:pt x="4964817" y="3889770"/>
                </a:cubicBezTo>
                <a:lnTo>
                  <a:pt x="4964817" y="4687909"/>
                </a:lnTo>
                <a:lnTo>
                  <a:pt x="6505259" y="4687909"/>
                </a:lnTo>
                <a:cubicBezTo>
                  <a:pt x="6593421" y="4687909"/>
                  <a:pt x="6664891" y="4616439"/>
                  <a:pt x="6664891" y="4528277"/>
                </a:cubicBezTo>
                <a:lnTo>
                  <a:pt x="6664891" y="3730138"/>
                </a:lnTo>
                <a:lnTo>
                  <a:pt x="5124449" y="3730138"/>
                </a:lnTo>
                <a:close/>
                <a:moveTo>
                  <a:pt x="7457057" y="3730138"/>
                </a:moveTo>
                <a:cubicBezTo>
                  <a:pt x="7368895" y="3730138"/>
                  <a:pt x="7297425" y="3801608"/>
                  <a:pt x="7297425" y="3889770"/>
                </a:cubicBezTo>
                <a:lnTo>
                  <a:pt x="7297425" y="4687909"/>
                </a:lnTo>
                <a:lnTo>
                  <a:pt x="8837867" y="4687909"/>
                </a:lnTo>
                <a:cubicBezTo>
                  <a:pt x="8926029" y="4687909"/>
                  <a:pt x="8997499" y="4616439"/>
                  <a:pt x="8997499" y="4528277"/>
                </a:cubicBezTo>
                <a:lnTo>
                  <a:pt x="8997499" y="3730138"/>
                </a:lnTo>
                <a:lnTo>
                  <a:pt x="7457057" y="3730138"/>
                </a:lnTo>
                <a:close/>
                <a:moveTo>
                  <a:pt x="6128366" y="4850949"/>
                </a:moveTo>
                <a:cubicBezTo>
                  <a:pt x="6040204" y="4850949"/>
                  <a:pt x="5968734" y="4922419"/>
                  <a:pt x="5968734" y="5010581"/>
                </a:cubicBezTo>
                <a:lnTo>
                  <a:pt x="5968734" y="5808720"/>
                </a:lnTo>
                <a:lnTo>
                  <a:pt x="7509176" y="5808720"/>
                </a:lnTo>
                <a:cubicBezTo>
                  <a:pt x="7597338" y="5808720"/>
                  <a:pt x="7668808" y="5737250"/>
                  <a:pt x="7668808" y="5649088"/>
                </a:cubicBezTo>
                <a:lnTo>
                  <a:pt x="7668808" y="4850949"/>
                </a:lnTo>
                <a:lnTo>
                  <a:pt x="6128366" y="4850949"/>
                </a:lnTo>
                <a:close/>
                <a:moveTo>
                  <a:pt x="8588959" y="4877576"/>
                </a:moveTo>
                <a:cubicBezTo>
                  <a:pt x="8500797" y="4877576"/>
                  <a:pt x="8429327" y="4949046"/>
                  <a:pt x="8429327" y="5037208"/>
                </a:cubicBezTo>
                <a:lnTo>
                  <a:pt x="8429327" y="5835347"/>
                </a:lnTo>
                <a:lnTo>
                  <a:pt x="9969769" y="5835347"/>
                </a:lnTo>
                <a:cubicBezTo>
                  <a:pt x="10057931" y="5835347"/>
                  <a:pt x="10129401" y="5763877"/>
                  <a:pt x="10129401" y="5675715"/>
                </a:cubicBezTo>
                <a:lnTo>
                  <a:pt x="10129401" y="4877576"/>
                </a:lnTo>
                <a:lnTo>
                  <a:pt x="8588959" y="4877576"/>
                </a:lnTo>
                <a:close/>
                <a:moveTo>
                  <a:pt x="4114615" y="5479545"/>
                </a:moveTo>
                <a:cubicBezTo>
                  <a:pt x="4026453" y="5479545"/>
                  <a:pt x="3954983" y="5551015"/>
                  <a:pt x="3954983" y="5639177"/>
                </a:cubicBezTo>
                <a:lnTo>
                  <a:pt x="3954983" y="6437316"/>
                </a:lnTo>
                <a:lnTo>
                  <a:pt x="5495425" y="6437316"/>
                </a:lnTo>
                <a:cubicBezTo>
                  <a:pt x="5583587" y="6437316"/>
                  <a:pt x="5655057" y="6365846"/>
                  <a:pt x="5655057" y="6277684"/>
                </a:cubicBezTo>
                <a:lnTo>
                  <a:pt x="5655057" y="5479545"/>
                </a:lnTo>
                <a:lnTo>
                  <a:pt x="4114615" y="5479545"/>
                </a:lnTo>
                <a:close/>
                <a:moveTo>
                  <a:pt x="7194426" y="5867783"/>
                </a:moveTo>
                <a:cubicBezTo>
                  <a:pt x="7106264" y="5867783"/>
                  <a:pt x="7034794" y="5939253"/>
                  <a:pt x="7034794" y="6027415"/>
                </a:cubicBezTo>
                <a:lnTo>
                  <a:pt x="7034794" y="6825554"/>
                </a:lnTo>
                <a:lnTo>
                  <a:pt x="8575236" y="6825554"/>
                </a:lnTo>
                <a:cubicBezTo>
                  <a:pt x="8663398" y="6825554"/>
                  <a:pt x="8734868" y="6754084"/>
                  <a:pt x="8734868" y="6665922"/>
                </a:cubicBezTo>
                <a:lnTo>
                  <a:pt x="8734868" y="5867783"/>
                </a:lnTo>
                <a:lnTo>
                  <a:pt x="7194426" y="5867783"/>
                </a:lnTo>
                <a:close/>
              </a:path>
            </a:pathLst>
          </a:cu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47F9A5C1-C057-478B-9816-50AF5AF8FD17}"/>
              </a:ext>
            </a:extLst>
          </p:cNvPr>
          <p:cNvSpPr/>
          <p:nvPr/>
        </p:nvSpPr>
        <p:spPr>
          <a:xfrm>
            <a:off x="0" y="8878"/>
            <a:ext cx="12192000" cy="6858000"/>
          </a:xfrm>
          <a:prstGeom prst="rect">
            <a:avLst/>
          </a:prstGeom>
          <a:solidFill>
            <a:schemeClr val="tx1">
              <a:alpha val="60000"/>
            </a:schemeClr>
          </a:solidFill>
          <a:ln>
            <a:solidFill>
              <a:schemeClr val="accent4">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4" name="Imagem 23" descr="Moléculas de renderização 3d. átomos bacgkround. formação médica para banner ou panfleto. estrutura molecular no nível atômico.">
            <a:extLst>
              <a:ext uri="{FF2B5EF4-FFF2-40B4-BE49-F238E27FC236}">
                <a16:creationId xmlns:a16="http://schemas.microsoft.com/office/drawing/2014/main" id="{2077AD75-65D6-4264-BEB4-79BA85C018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439" t="75218" r="53617" b="12969"/>
          <a:stretch/>
        </p:blipFill>
        <p:spPr bwMode="auto">
          <a:xfrm>
            <a:off x="3955003" y="5479556"/>
            <a:ext cx="1700074" cy="957771"/>
          </a:xfrm>
          <a:custGeom>
            <a:avLst/>
            <a:gdLst>
              <a:gd name="connsiteX0" fmla="*/ 159632 w 1700074"/>
              <a:gd name="connsiteY0" fmla="*/ 0 h 957771"/>
              <a:gd name="connsiteX1" fmla="*/ 1700074 w 1700074"/>
              <a:gd name="connsiteY1" fmla="*/ 0 h 957771"/>
              <a:gd name="connsiteX2" fmla="*/ 1700074 w 1700074"/>
              <a:gd name="connsiteY2" fmla="*/ 798139 h 957771"/>
              <a:gd name="connsiteX3" fmla="*/ 1540442 w 1700074"/>
              <a:gd name="connsiteY3" fmla="*/ 957771 h 957771"/>
              <a:gd name="connsiteX4" fmla="*/ 0 w 1700074"/>
              <a:gd name="connsiteY4" fmla="*/ 957771 h 957771"/>
              <a:gd name="connsiteX5" fmla="*/ 0 w 1700074"/>
              <a:gd name="connsiteY5" fmla="*/ 159632 h 957771"/>
              <a:gd name="connsiteX6" fmla="*/ 159632 w 1700074"/>
              <a:gd name="connsiteY6" fmla="*/ 0 h 95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0074" h="957771">
                <a:moveTo>
                  <a:pt x="159632" y="0"/>
                </a:moveTo>
                <a:lnTo>
                  <a:pt x="1700074" y="0"/>
                </a:lnTo>
                <a:lnTo>
                  <a:pt x="1700074" y="798139"/>
                </a:lnTo>
                <a:cubicBezTo>
                  <a:pt x="1700074" y="886301"/>
                  <a:pt x="1628604" y="957771"/>
                  <a:pt x="1540442" y="957771"/>
                </a:cubicBezTo>
                <a:lnTo>
                  <a:pt x="0" y="957771"/>
                </a:lnTo>
                <a:lnTo>
                  <a:pt x="0" y="159632"/>
                </a:lnTo>
                <a:cubicBezTo>
                  <a:pt x="0" y="71470"/>
                  <a:pt x="71470" y="0"/>
                  <a:pt x="159632" y="0"/>
                </a:cubicBezTo>
                <a:close/>
              </a:path>
            </a:pathLst>
          </a:custGeom>
          <a:noFill/>
          <a:ln>
            <a:solidFill>
              <a:schemeClr val="accent4"/>
            </a:solidFill>
          </a:ln>
          <a:extLst>
            <a:ext uri="{909E8E84-426E-40DD-AFC4-6F175D3DCCD1}">
              <a14:hiddenFill xmlns:a14="http://schemas.microsoft.com/office/drawing/2010/main">
                <a:solidFill>
                  <a:srgbClr val="FFFFFF"/>
                </a:solidFill>
              </a14:hiddenFill>
            </a:ext>
          </a:extLst>
        </p:spPr>
      </p:pic>
      <p:pic>
        <p:nvPicPr>
          <p:cNvPr id="37" name="Imagem 36" descr="Moléculas de renderização 3d. átomos bacgkround. formação médica para banner ou panfleto. estrutura molecular no nível atômico.">
            <a:extLst>
              <a:ext uri="{FF2B5EF4-FFF2-40B4-BE49-F238E27FC236}">
                <a16:creationId xmlns:a16="http://schemas.microsoft.com/office/drawing/2014/main" id="{25BB8297-55FB-4E3A-B790-C058BB1643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728" t="10773" r="35328" b="77414"/>
          <a:stretch/>
        </p:blipFill>
        <p:spPr bwMode="auto">
          <a:xfrm>
            <a:off x="6184777" y="254540"/>
            <a:ext cx="1700074" cy="957771"/>
          </a:xfrm>
          <a:custGeom>
            <a:avLst/>
            <a:gdLst>
              <a:gd name="connsiteX0" fmla="*/ 159632 w 1700074"/>
              <a:gd name="connsiteY0" fmla="*/ 0 h 957771"/>
              <a:gd name="connsiteX1" fmla="*/ 1700074 w 1700074"/>
              <a:gd name="connsiteY1" fmla="*/ 0 h 957771"/>
              <a:gd name="connsiteX2" fmla="*/ 1700074 w 1700074"/>
              <a:gd name="connsiteY2" fmla="*/ 798139 h 957771"/>
              <a:gd name="connsiteX3" fmla="*/ 1540442 w 1700074"/>
              <a:gd name="connsiteY3" fmla="*/ 957771 h 957771"/>
              <a:gd name="connsiteX4" fmla="*/ 0 w 1700074"/>
              <a:gd name="connsiteY4" fmla="*/ 957771 h 957771"/>
              <a:gd name="connsiteX5" fmla="*/ 0 w 1700074"/>
              <a:gd name="connsiteY5" fmla="*/ 159632 h 957771"/>
              <a:gd name="connsiteX6" fmla="*/ 159632 w 1700074"/>
              <a:gd name="connsiteY6" fmla="*/ 0 h 95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0074" h="957771">
                <a:moveTo>
                  <a:pt x="159632" y="0"/>
                </a:moveTo>
                <a:lnTo>
                  <a:pt x="1700074" y="0"/>
                </a:lnTo>
                <a:lnTo>
                  <a:pt x="1700074" y="798139"/>
                </a:lnTo>
                <a:cubicBezTo>
                  <a:pt x="1700074" y="886301"/>
                  <a:pt x="1628604" y="957771"/>
                  <a:pt x="1540442" y="957771"/>
                </a:cubicBezTo>
                <a:lnTo>
                  <a:pt x="0" y="957771"/>
                </a:lnTo>
                <a:lnTo>
                  <a:pt x="0" y="159632"/>
                </a:lnTo>
                <a:cubicBezTo>
                  <a:pt x="0" y="71470"/>
                  <a:pt x="71470" y="0"/>
                  <a:pt x="159632" y="0"/>
                </a:cubicBezTo>
                <a:close/>
              </a:path>
            </a:pathLst>
          </a:custGeom>
          <a:noFill/>
          <a:ln>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pic>
        <p:nvPicPr>
          <p:cNvPr id="36" name="Imagem 35" descr="Moléculas de renderização 3d. átomos bacgkround. formação médica para banner ou panfleto. estrutura molecular no nível atômico.">
            <a:extLst>
              <a:ext uri="{FF2B5EF4-FFF2-40B4-BE49-F238E27FC236}">
                <a16:creationId xmlns:a16="http://schemas.microsoft.com/office/drawing/2014/main" id="{403E1E4D-85A6-4CA3-A1FC-0ACBBE37E4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750" t="11041" r="52306" b="77146"/>
          <a:stretch/>
        </p:blipFill>
        <p:spPr bwMode="auto">
          <a:xfrm>
            <a:off x="4114800" y="276226"/>
            <a:ext cx="1700074" cy="957771"/>
          </a:xfrm>
          <a:custGeom>
            <a:avLst/>
            <a:gdLst>
              <a:gd name="connsiteX0" fmla="*/ 159632 w 1700074"/>
              <a:gd name="connsiteY0" fmla="*/ 0 h 957771"/>
              <a:gd name="connsiteX1" fmla="*/ 1700074 w 1700074"/>
              <a:gd name="connsiteY1" fmla="*/ 0 h 957771"/>
              <a:gd name="connsiteX2" fmla="*/ 1700074 w 1700074"/>
              <a:gd name="connsiteY2" fmla="*/ 798139 h 957771"/>
              <a:gd name="connsiteX3" fmla="*/ 1540442 w 1700074"/>
              <a:gd name="connsiteY3" fmla="*/ 957771 h 957771"/>
              <a:gd name="connsiteX4" fmla="*/ 0 w 1700074"/>
              <a:gd name="connsiteY4" fmla="*/ 957771 h 957771"/>
              <a:gd name="connsiteX5" fmla="*/ 0 w 1700074"/>
              <a:gd name="connsiteY5" fmla="*/ 159632 h 957771"/>
              <a:gd name="connsiteX6" fmla="*/ 159632 w 1700074"/>
              <a:gd name="connsiteY6" fmla="*/ 0 h 95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0074" h="957771">
                <a:moveTo>
                  <a:pt x="159632" y="0"/>
                </a:moveTo>
                <a:lnTo>
                  <a:pt x="1700074" y="0"/>
                </a:lnTo>
                <a:lnTo>
                  <a:pt x="1700074" y="798139"/>
                </a:lnTo>
                <a:cubicBezTo>
                  <a:pt x="1700074" y="886301"/>
                  <a:pt x="1628604" y="957771"/>
                  <a:pt x="1540442" y="957771"/>
                </a:cubicBezTo>
                <a:lnTo>
                  <a:pt x="0" y="957771"/>
                </a:lnTo>
                <a:lnTo>
                  <a:pt x="0" y="159632"/>
                </a:lnTo>
                <a:cubicBezTo>
                  <a:pt x="0" y="71470"/>
                  <a:pt x="71470" y="0"/>
                  <a:pt x="159632" y="0"/>
                </a:cubicBezTo>
                <a:close/>
              </a:path>
            </a:pathLst>
          </a:custGeom>
          <a:noFill/>
          <a:ln>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pic>
        <p:nvPicPr>
          <p:cNvPr id="35" name="Imagem 34" descr="Moléculas de renderização 3d. átomos bacgkround. formação médica para banner ou panfleto. estrutura molecular no nível atômico.">
            <a:extLst>
              <a:ext uri="{FF2B5EF4-FFF2-40B4-BE49-F238E27FC236}">
                <a16:creationId xmlns:a16="http://schemas.microsoft.com/office/drawing/2014/main" id="{75B40D21-B9D5-4FEC-9239-3021A2BB1A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706" t="11041" r="18350" b="77146"/>
          <a:stretch/>
        </p:blipFill>
        <p:spPr bwMode="auto">
          <a:xfrm>
            <a:off x="8254754" y="276226"/>
            <a:ext cx="1700074" cy="957771"/>
          </a:xfrm>
          <a:custGeom>
            <a:avLst/>
            <a:gdLst>
              <a:gd name="connsiteX0" fmla="*/ 159632 w 1700074"/>
              <a:gd name="connsiteY0" fmla="*/ 0 h 957771"/>
              <a:gd name="connsiteX1" fmla="*/ 1700074 w 1700074"/>
              <a:gd name="connsiteY1" fmla="*/ 0 h 957771"/>
              <a:gd name="connsiteX2" fmla="*/ 1700074 w 1700074"/>
              <a:gd name="connsiteY2" fmla="*/ 798139 h 957771"/>
              <a:gd name="connsiteX3" fmla="*/ 1540442 w 1700074"/>
              <a:gd name="connsiteY3" fmla="*/ 957771 h 957771"/>
              <a:gd name="connsiteX4" fmla="*/ 0 w 1700074"/>
              <a:gd name="connsiteY4" fmla="*/ 957771 h 957771"/>
              <a:gd name="connsiteX5" fmla="*/ 0 w 1700074"/>
              <a:gd name="connsiteY5" fmla="*/ 159632 h 957771"/>
              <a:gd name="connsiteX6" fmla="*/ 159632 w 1700074"/>
              <a:gd name="connsiteY6" fmla="*/ 0 h 95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0074" h="957771">
                <a:moveTo>
                  <a:pt x="159632" y="0"/>
                </a:moveTo>
                <a:lnTo>
                  <a:pt x="1700074" y="0"/>
                </a:lnTo>
                <a:lnTo>
                  <a:pt x="1700074" y="798139"/>
                </a:lnTo>
                <a:cubicBezTo>
                  <a:pt x="1700074" y="886301"/>
                  <a:pt x="1628604" y="957771"/>
                  <a:pt x="1540442" y="957771"/>
                </a:cubicBezTo>
                <a:lnTo>
                  <a:pt x="0" y="957771"/>
                </a:lnTo>
                <a:lnTo>
                  <a:pt x="0" y="159632"/>
                </a:lnTo>
                <a:cubicBezTo>
                  <a:pt x="0" y="71470"/>
                  <a:pt x="71470" y="0"/>
                  <a:pt x="159632" y="0"/>
                </a:cubicBezTo>
                <a:close/>
              </a:path>
            </a:pathLst>
          </a:custGeom>
          <a:noFill/>
          <a:ln>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pic>
        <p:nvPicPr>
          <p:cNvPr id="34" name="Imagem 33" descr="Moléculas de renderização 3d. átomos bacgkround. formação médica para banner ou panfleto. estrutura molecular no nível atômico.">
            <a:extLst>
              <a:ext uri="{FF2B5EF4-FFF2-40B4-BE49-F238E27FC236}">
                <a16:creationId xmlns:a16="http://schemas.microsoft.com/office/drawing/2014/main" id="{ACDA4BBE-242C-4797-9EC9-6877CE4DC6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110" t="24290" r="9945" b="63897"/>
          <a:stretch/>
        </p:blipFill>
        <p:spPr bwMode="auto">
          <a:xfrm>
            <a:off x="9279384" y="1350417"/>
            <a:ext cx="1700074" cy="957771"/>
          </a:xfrm>
          <a:custGeom>
            <a:avLst/>
            <a:gdLst>
              <a:gd name="connsiteX0" fmla="*/ 159632 w 1700074"/>
              <a:gd name="connsiteY0" fmla="*/ 0 h 957771"/>
              <a:gd name="connsiteX1" fmla="*/ 1700074 w 1700074"/>
              <a:gd name="connsiteY1" fmla="*/ 0 h 957771"/>
              <a:gd name="connsiteX2" fmla="*/ 1700074 w 1700074"/>
              <a:gd name="connsiteY2" fmla="*/ 798139 h 957771"/>
              <a:gd name="connsiteX3" fmla="*/ 1540442 w 1700074"/>
              <a:gd name="connsiteY3" fmla="*/ 957771 h 957771"/>
              <a:gd name="connsiteX4" fmla="*/ 0 w 1700074"/>
              <a:gd name="connsiteY4" fmla="*/ 957771 h 957771"/>
              <a:gd name="connsiteX5" fmla="*/ 0 w 1700074"/>
              <a:gd name="connsiteY5" fmla="*/ 159632 h 957771"/>
              <a:gd name="connsiteX6" fmla="*/ 159632 w 1700074"/>
              <a:gd name="connsiteY6" fmla="*/ 0 h 95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0074" h="957771">
                <a:moveTo>
                  <a:pt x="159632" y="0"/>
                </a:moveTo>
                <a:lnTo>
                  <a:pt x="1700074" y="0"/>
                </a:lnTo>
                <a:lnTo>
                  <a:pt x="1700074" y="798139"/>
                </a:lnTo>
                <a:cubicBezTo>
                  <a:pt x="1700074" y="886301"/>
                  <a:pt x="1628604" y="957771"/>
                  <a:pt x="1540442" y="957771"/>
                </a:cubicBezTo>
                <a:lnTo>
                  <a:pt x="0" y="957771"/>
                </a:lnTo>
                <a:lnTo>
                  <a:pt x="0" y="159632"/>
                </a:lnTo>
                <a:cubicBezTo>
                  <a:pt x="0" y="71470"/>
                  <a:pt x="71470" y="0"/>
                  <a:pt x="159632" y="0"/>
                </a:cubicBezTo>
                <a:close/>
              </a:path>
            </a:pathLst>
          </a:custGeom>
          <a:noFill/>
          <a:ln>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pic>
        <p:nvPicPr>
          <p:cNvPr id="33" name="Imagem 32" descr="Moléculas de renderização 3d. átomos bacgkround. formação médica para banner ou panfleto. estrutura molecular no nível atômico.">
            <a:extLst>
              <a:ext uri="{FF2B5EF4-FFF2-40B4-BE49-F238E27FC236}">
                <a16:creationId xmlns:a16="http://schemas.microsoft.com/office/drawing/2014/main" id="{CB067CCE-7D6D-4722-BF2B-EBEBF449C9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947" t="24290" r="27109" b="63897"/>
          <a:stretch/>
        </p:blipFill>
        <p:spPr bwMode="auto">
          <a:xfrm>
            <a:off x="7186843" y="1350418"/>
            <a:ext cx="1700074" cy="957771"/>
          </a:xfrm>
          <a:custGeom>
            <a:avLst/>
            <a:gdLst>
              <a:gd name="connsiteX0" fmla="*/ 159632 w 1700074"/>
              <a:gd name="connsiteY0" fmla="*/ 0 h 957771"/>
              <a:gd name="connsiteX1" fmla="*/ 1700074 w 1700074"/>
              <a:gd name="connsiteY1" fmla="*/ 0 h 957771"/>
              <a:gd name="connsiteX2" fmla="*/ 1700074 w 1700074"/>
              <a:gd name="connsiteY2" fmla="*/ 798139 h 957771"/>
              <a:gd name="connsiteX3" fmla="*/ 1540442 w 1700074"/>
              <a:gd name="connsiteY3" fmla="*/ 957771 h 957771"/>
              <a:gd name="connsiteX4" fmla="*/ 0 w 1700074"/>
              <a:gd name="connsiteY4" fmla="*/ 957771 h 957771"/>
              <a:gd name="connsiteX5" fmla="*/ 0 w 1700074"/>
              <a:gd name="connsiteY5" fmla="*/ 159632 h 957771"/>
              <a:gd name="connsiteX6" fmla="*/ 159632 w 1700074"/>
              <a:gd name="connsiteY6" fmla="*/ 0 h 95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0074" h="957771">
                <a:moveTo>
                  <a:pt x="159632" y="0"/>
                </a:moveTo>
                <a:lnTo>
                  <a:pt x="1700074" y="0"/>
                </a:lnTo>
                <a:lnTo>
                  <a:pt x="1700074" y="798139"/>
                </a:lnTo>
                <a:cubicBezTo>
                  <a:pt x="1700074" y="886301"/>
                  <a:pt x="1628604" y="957771"/>
                  <a:pt x="1540442" y="957771"/>
                </a:cubicBezTo>
                <a:lnTo>
                  <a:pt x="0" y="957771"/>
                </a:lnTo>
                <a:lnTo>
                  <a:pt x="0" y="159632"/>
                </a:lnTo>
                <a:cubicBezTo>
                  <a:pt x="0" y="71470"/>
                  <a:pt x="71470" y="0"/>
                  <a:pt x="159632" y="0"/>
                </a:cubicBezTo>
                <a:close/>
              </a:path>
            </a:pathLst>
          </a:custGeom>
          <a:noFill/>
          <a:ln>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pic>
        <p:nvPicPr>
          <p:cNvPr id="32" name="Imagem 31" descr="Moléculas de renderização 3d. átomos bacgkround. formação médica para banner ou panfleto. estrutura molecular no nível atômico.">
            <a:extLst>
              <a:ext uri="{FF2B5EF4-FFF2-40B4-BE49-F238E27FC236}">
                <a16:creationId xmlns:a16="http://schemas.microsoft.com/office/drawing/2014/main" id="{970F5889-388E-4E64-A15C-5222F0ADB8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28" t="24290" r="43028" b="63897"/>
          <a:stretch/>
        </p:blipFill>
        <p:spPr bwMode="auto">
          <a:xfrm>
            <a:off x="5245963" y="1350419"/>
            <a:ext cx="1700074" cy="957771"/>
          </a:xfrm>
          <a:custGeom>
            <a:avLst/>
            <a:gdLst>
              <a:gd name="connsiteX0" fmla="*/ 159632 w 1700074"/>
              <a:gd name="connsiteY0" fmla="*/ 0 h 957771"/>
              <a:gd name="connsiteX1" fmla="*/ 1700074 w 1700074"/>
              <a:gd name="connsiteY1" fmla="*/ 0 h 957771"/>
              <a:gd name="connsiteX2" fmla="*/ 1700074 w 1700074"/>
              <a:gd name="connsiteY2" fmla="*/ 798139 h 957771"/>
              <a:gd name="connsiteX3" fmla="*/ 1540442 w 1700074"/>
              <a:gd name="connsiteY3" fmla="*/ 957771 h 957771"/>
              <a:gd name="connsiteX4" fmla="*/ 0 w 1700074"/>
              <a:gd name="connsiteY4" fmla="*/ 957771 h 957771"/>
              <a:gd name="connsiteX5" fmla="*/ 0 w 1700074"/>
              <a:gd name="connsiteY5" fmla="*/ 159632 h 957771"/>
              <a:gd name="connsiteX6" fmla="*/ 159632 w 1700074"/>
              <a:gd name="connsiteY6" fmla="*/ 0 h 95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0074" h="957771">
                <a:moveTo>
                  <a:pt x="159632" y="0"/>
                </a:moveTo>
                <a:lnTo>
                  <a:pt x="1700074" y="0"/>
                </a:lnTo>
                <a:lnTo>
                  <a:pt x="1700074" y="798139"/>
                </a:lnTo>
                <a:cubicBezTo>
                  <a:pt x="1700074" y="886301"/>
                  <a:pt x="1628604" y="957771"/>
                  <a:pt x="1540442" y="957771"/>
                </a:cubicBezTo>
                <a:lnTo>
                  <a:pt x="0" y="957771"/>
                </a:lnTo>
                <a:lnTo>
                  <a:pt x="0" y="159632"/>
                </a:lnTo>
                <a:cubicBezTo>
                  <a:pt x="0" y="71470"/>
                  <a:pt x="71470" y="0"/>
                  <a:pt x="159632" y="0"/>
                </a:cubicBezTo>
                <a:close/>
              </a:path>
            </a:pathLst>
          </a:custGeom>
          <a:noFill/>
          <a:ln>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pic>
        <p:nvPicPr>
          <p:cNvPr id="31" name="Imagem 30" descr="Moléculas de renderização 3d. átomos bacgkround. formação médica para banner ou panfleto. estrutura molecular no nível atômico.">
            <a:extLst>
              <a:ext uri="{FF2B5EF4-FFF2-40B4-BE49-F238E27FC236}">
                <a16:creationId xmlns:a16="http://schemas.microsoft.com/office/drawing/2014/main" id="{B5DD050E-D3B5-4B63-9799-C8A1707D5D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728" t="38114" r="35328" b="50073"/>
          <a:stretch/>
        </p:blipFill>
        <p:spPr bwMode="auto">
          <a:xfrm>
            <a:off x="6184777" y="2471230"/>
            <a:ext cx="1700074" cy="957771"/>
          </a:xfrm>
          <a:custGeom>
            <a:avLst/>
            <a:gdLst>
              <a:gd name="connsiteX0" fmla="*/ 159632 w 1700074"/>
              <a:gd name="connsiteY0" fmla="*/ 0 h 957771"/>
              <a:gd name="connsiteX1" fmla="*/ 1700074 w 1700074"/>
              <a:gd name="connsiteY1" fmla="*/ 0 h 957771"/>
              <a:gd name="connsiteX2" fmla="*/ 1700074 w 1700074"/>
              <a:gd name="connsiteY2" fmla="*/ 798139 h 957771"/>
              <a:gd name="connsiteX3" fmla="*/ 1540442 w 1700074"/>
              <a:gd name="connsiteY3" fmla="*/ 957771 h 957771"/>
              <a:gd name="connsiteX4" fmla="*/ 0 w 1700074"/>
              <a:gd name="connsiteY4" fmla="*/ 957771 h 957771"/>
              <a:gd name="connsiteX5" fmla="*/ 0 w 1700074"/>
              <a:gd name="connsiteY5" fmla="*/ 159632 h 957771"/>
              <a:gd name="connsiteX6" fmla="*/ 159632 w 1700074"/>
              <a:gd name="connsiteY6" fmla="*/ 0 h 95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0074" h="957771">
                <a:moveTo>
                  <a:pt x="159632" y="0"/>
                </a:moveTo>
                <a:lnTo>
                  <a:pt x="1700074" y="0"/>
                </a:lnTo>
                <a:lnTo>
                  <a:pt x="1700074" y="798139"/>
                </a:lnTo>
                <a:cubicBezTo>
                  <a:pt x="1700074" y="886301"/>
                  <a:pt x="1628604" y="957771"/>
                  <a:pt x="1540442" y="957771"/>
                </a:cubicBezTo>
                <a:lnTo>
                  <a:pt x="0" y="957771"/>
                </a:lnTo>
                <a:lnTo>
                  <a:pt x="0" y="159632"/>
                </a:lnTo>
                <a:cubicBezTo>
                  <a:pt x="0" y="71470"/>
                  <a:pt x="71470" y="0"/>
                  <a:pt x="159632" y="0"/>
                </a:cubicBezTo>
                <a:close/>
              </a:path>
            </a:pathLst>
          </a:custGeom>
          <a:noFill/>
          <a:ln>
            <a:solidFill>
              <a:schemeClr val="accent4"/>
            </a:solidFill>
          </a:ln>
          <a:extLst>
            <a:ext uri="{909E8E84-426E-40DD-AFC4-6F175D3DCCD1}">
              <a14:hiddenFill xmlns:a14="http://schemas.microsoft.com/office/drawing/2010/main">
                <a:solidFill>
                  <a:srgbClr val="FFFFFF"/>
                </a:solidFill>
              </a14:hiddenFill>
            </a:ext>
          </a:extLst>
        </p:spPr>
      </p:pic>
      <p:pic>
        <p:nvPicPr>
          <p:cNvPr id="30" name="Imagem 29" descr="Moléculas de renderização 3d. átomos bacgkround. formação médica para banner ou panfleto. estrutura molecular no nível atômico.">
            <a:extLst>
              <a:ext uri="{FF2B5EF4-FFF2-40B4-BE49-F238E27FC236}">
                <a16:creationId xmlns:a16="http://schemas.microsoft.com/office/drawing/2014/main" id="{2B36EF2D-666C-4750-98A6-B268349E33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706" t="38442" r="18350" b="49745"/>
          <a:stretch/>
        </p:blipFill>
        <p:spPr bwMode="auto">
          <a:xfrm>
            <a:off x="8254754" y="2497856"/>
            <a:ext cx="1700074" cy="957771"/>
          </a:xfrm>
          <a:custGeom>
            <a:avLst/>
            <a:gdLst>
              <a:gd name="connsiteX0" fmla="*/ 159632 w 1700074"/>
              <a:gd name="connsiteY0" fmla="*/ 0 h 957771"/>
              <a:gd name="connsiteX1" fmla="*/ 1700074 w 1700074"/>
              <a:gd name="connsiteY1" fmla="*/ 0 h 957771"/>
              <a:gd name="connsiteX2" fmla="*/ 1700074 w 1700074"/>
              <a:gd name="connsiteY2" fmla="*/ 798139 h 957771"/>
              <a:gd name="connsiteX3" fmla="*/ 1540442 w 1700074"/>
              <a:gd name="connsiteY3" fmla="*/ 957771 h 957771"/>
              <a:gd name="connsiteX4" fmla="*/ 0 w 1700074"/>
              <a:gd name="connsiteY4" fmla="*/ 957771 h 957771"/>
              <a:gd name="connsiteX5" fmla="*/ 0 w 1700074"/>
              <a:gd name="connsiteY5" fmla="*/ 159632 h 957771"/>
              <a:gd name="connsiteX6" fmla="*/ 159632 w 1700074"/>
              <a:gd name="connsiteY6" fmla="*/ 0 h 95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0074" h="957771">
                <a:moveTo>
                  <a:pt x="159632" y="0"/>
                </a:moveTo>
                <a:lnTo>
                  <a:pt x="1700074" y="0"/>
                </a:lnTo>
                <a:lnTo>
                  <a:pt x="1700074" y="798139"/>
                </a:lnTo>
                <a:cubicBezTo>
                  <a:pt x="1700074" y="886301"/>
                  <a:pt x="1628604" y="957771"/>
                  <a:pt x="1540442" y="957771"/>
                </a:cubicBezTo>
                <a:lnTo>
                  <a:pt x="0" y="957771"/>
                </a:lnTo>
                <a:lnTo>
                  <a:pt x="0" y="159632"/>
                </a:lnTo>
                <a:cubicBezTo>
                  <a:pt x="0" y="71470"/>
                  <a:pt x="71470" y="0"/>
                  <a:pt x="159632" y="0"/>
                </a:cubicBezTo>
                <a:close/>
              </a:path>
            </a:pathLst>
          </a:custGeom>
          <a:noFill/>
          <a:ln>
            <a:solidFill>
              <a:schemeClr val="accent4"/>
            </a:solidFill>
          </a:ln>
          <a:extLst>
            <a:ext uri="{909E8E84-426E-40DD-AFC4-6F175D3DCCD1}">
              <a14:hiddenFill xmlns:a14="http://schemas.microsoft.com/office/drawing/2010/main">
                <a:solidFill>
                  <a:srgbClr val="FFFFFF"/>
                </a:solidFill>
              </a14:hiddenFill>
            </a:ext>
          </a:extLst>
        </p:spPr>
      </p:pic>
      <p:pic>
        <p:nvPicPr>
          <p:cNvPr id="29" name="Imagem 28" descr="Moléculas de renderização 3d. átomos bacgkround. formação médica para banner ou panfleto. estrutura molecular no nível atômico.">
            <a:extLst>
              <a:ext uri="{FF2B5EF4-FFF2-40B4-BE49-F238E27FC236}">
                <a16:creationId xmlns:a16="http://schemas.microsoft.com/office/drawing/2014/main" id="{A4B746D4-C39D-4D86-A9A1-A86E2B8E53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760" t="53518" r="9296" b="34669"/>
          <a:stretch/>
        </p:blipFill>
        <p:spPr bwMode="auto">
          <a:xfrm>
            <a:off x="9358544" y="3720157"/>
            <a:ext cx="1700074" cy="957771"/>
          </a:xfrm>
          <a:custGeom>
            <a:avLst/>
            <a:gdLst>
              <a:gd name="connsiteX0" fmla="*/ 159632 w 1700074"/>
              <a:gd name="connsiteY0" fmla="*/ 0 h 957771"/>
              <a:gd name="connsiteX1" fmla="*/ 1700074 w 1700074"/>
              <a:gd name="connsiteY1" fmla="*/ 0 h 957771"/>
              <a:gd name="connsiteX2" fmla="*/ 1700074 w 1700074"/>
              <a:gd name="connsiteY2" fmla="*/ 798139 h 957771"/>
              <a:gd name="connsiteX3" fmla="*/ 1540442 w 1700074"/>
              <a:gd name="connsiteY3" fmla="*/ 957771 h 957771"/>
              <a:gd name="connsiteX4" fmla="*/ 0 w 1700074"/>
              <a:gd name="connsiteY4" fmla="*/ 957771 h 957771"/>
              <a:gd name="connsiteX5" fmla="*/ 0 w 1700074"/>
              <a:gd name="connsiteY5" fmla="*/ 159632 h 957771"/>
              <a:gd name="connsiteX6" fmla="*/ 159632 w 1700074"/>
              <a:gd name="connsiteY6" fmla="*/ 0 h 95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0074" h="957771">
                <a:moveTo>
                  <a:pt x="159632" y="0"/>
                </a:moveTo>
                <a:lnTo>
                  <a:pt x="1700074" y="0"/>
                </a:lnTo>
                <a:lnTo>
                  <a:pt x="1700074" y="798139"/>
                </a:lnTo>
                <a:cubicBezTo>
                  <a:pt x="1700074" y="886301"/>
                  <a:pt x="1628604" y="957771"/>
                  <a:pt x="1540442" y="957771"/>
                </a:cubicBezTo>
                <a:lnTo>
                  <a:pt x="0" y="957771"/>
                </a:lnTo>
                <a:lnTo>
                  <a:pt x="0" y="159632"/>
                </a:lnTo>
                <a:cubicBezTo>
                  <a:pt x="0" y="71470"/>
                  <a:pt x="71470" y="0"/>
                  <a:pt x="159632" y="0"/>
                </a:cubicBezTo>
                <a:close/>
              </a:path>
            </a:pathLst>
          </a:custGeom>
          <a:noFill/>
          <a:ln>
            <a:solidFill>
              <a:schemeClr val="accent4"/>
            </a:solidFill>
          </a:ln>
          <a:extLst>
            <a:ext uri="{909E8E84-426E-40DD-AFC4-6F175D3DCCD1}">
              <a14:hiddenFill xmlns:a14="http://schemas.microsoft.com/office/drawing/2010/main">
                <a:solidFill>
                  <a:srgbClr val="FFFFFF"/>
                </a:solidFill>
              </a14:hiddenFill>
            </a:ext>
          </a:extLst>
        </p:spPr>
      </p:pic>
      <p:pic>
        <p:nvPicPr>
          <p:cNvPr id="28" name="Imagem 27" descr="Moléculas de renderização 3d. átomos bacgkround. formação médica para banner ou panfleto. estrutura molecular no nível atômico.">
            <a:extLst>
              <a:ext uri="{FF2B5EF4-FFF2-40B4-BE49-F238E27FC236}">
                <a16:creationId xmlns:a16="http://schemas.microsoft.com/office/drawing/2014/main" id="{253813D8-821F-433F-BC08-A00B0A9D0A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722" t="53641" r="45334" b="34546"/>
          <a:stretch/>
        </p:blipFill>
        <p:spPr bwMode="auto">
          <a:xfrm>
            <a:off x="4964837" y="3730149"/>
            <a:ext cx="1700074" cy="957771"/>
          </a:xfrm>
          <a:custGeom>
            <a:avLst/>
            <a:gdLst>
              <a:gd name="connsiteX0" fmla="*/ 159632 w 1700074"/>
              <a:gd name="connsiteY0" fmla="*/ 0 h 957771"/>
              <a:gd name="connsiteX1" fmla="*/ 1700074 w 1700074"/>
              <a:gd name="connsiteY1" fmla="*/ 0 h 957771"/>
              <a:gd name="connsiteX2" fmla="*/ 1700074 w 1700074"/>
              <a:gd name="connsiteY2" fmla="*/ 798139 h 957771"/>
              <a:gd name="connsiteX3" fmla="*/ 1540442 w 1700074"/>
              <a:gd name="connsiteY3" fmla="*/ 957771 h 957771"/>
              <a:gd name="connsiteX4" fmla="*/ 0 w 1700074"/>
              <a:gd name="connsiteY4" fmla="*/ 957771 h 957771"/>
              <a:gd name="connsiteX5" fmla="*/ 0 w 1700074"/>
              <a:gd name="connsiteY5" fmla="*/ 159632 h 957771"/>
              <a:gd name="connsiteX6" fmla="*/ 159632 w 1700074"/>
              <a:gd name="connsiteY6" fmla="*/ 0 h 95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0074" h="957771">
                <a:moveTo>
                  <a:pt x="159632" y="0"/>
                </a:moveTo>
                <a:lnTo>
                  <a:pt x="1700074" y="0"/>
                </a:lnTo>
                <a:lnTo>
                  <a:pt x="1700074" y="798139"/>
                </a:lnTo>
                <a:cubicBezTo>
                  <a:pt x="1700074" y="886301"/>
                  <a:pt x="1628604" y="957771"/>
                  <a:pt x="1540442" y="957771"/>
                </a:cubicBezTo>
                <a:lnTo>
                  <a:pt x="0" y="957771"/>
                </a:lnTo>
                <a:lnTo>
                  <a:pt x="0" y="159632"/>
                </a:lnTo>
                <a:cubicBezTo>
                  <a:pt x="0" y="71470"/>
                  <a:pt x="71470" y="0"/>
                  <a:pt x="159632" y="0"/>
                </a:cubicBezTo>
                <a:close/>
              </a:path>
            </a:pathLst>
          </a:custGeom>
          <a:noFill/>
          <a:ln>
            <a:solidFill>
              <a:schemeClr val="accent4"/>
            </a:solidFill>
          </a:ln>
          <a:extLst>
            <a:ext uri="{909E8E84-426E-40DD-AFC4-6F175D3DCCD1}">
              <a14:hiddenFill xmlns:a14="http://schemas.microsoft.com/office/drawing/2010/main">
                <a:solidFill>
                  <a:srgbClr val="FFFFFF"/>
                </a:solidFill>
              </a14:hiddenFill>
            </a:ext>
          </a:extLst>
        </p:spPr>
      </p:pic>
      <p:pic>
        <p:nvPicPr>
          <p:cNvPr id="27" name="Imagem 26" descr="Moléculas de renderização 3d. átomos bacgkround. formação médica para banner ou panfleto. estrutura molecular no nível atômico.">
            <a:extLst>
              <a:ext uri="{FF2B5EF4-FFF2-40B4-BE49-F238E27FC236}">
                <a16:creationId xmlns:a16="http://schemas.microsoft.com/office/drawing/2014/main" id="{B3CB1B12-BB37-4F3A-82E7-B93F49E08E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854" t="53641" r="26201" b="34546"/>
          <a:stretch/>
        </p:blipFill>
        <p:spPr bwMode="auto">
          <a:xfrm>
            <a:off x="7297445" y="3730149"/>
            <a:ext cx="1700074" cy="957771"/>
          </a:xfrm>
          <a:custGeom>
            <a:avLst/>
            <a:gdLst>
              <a:gd name="connsiteX0" fmla="*/ 159632 w 1700074"/>
              <a:gd name="connsiteY0" fmla="*/ 0 h 957771"/>
              <a:gd name="connsiteX1" fmla="*/ 1700074 w 1700074"/>
              <a:gd name="connsiteY1" fmla="*/ 0 h 957771"/>
              <a:gd name="connsiteX2" fmla="*/ 1700074 w 1700074"/>
              <a:gd name="connsiteY2" fmla="*/ 798139 h 957771"/>
              <a:gd name="connsiteX3" fmla="*/ 1540442 w 1700074"/>
              <a:gd name="connsiteY3" fmla="*/ 957771 h 957771"/>
              <a:gd name="connsiteX4" fmla="*/ 0 w 1700074"/>
              <a:gd name="connsiteY4" fmla="*/ 957771 h 957771"/>
              <a:gd name="connsiteX5" fmla="*/ 0 w 1700074"/>
              <a:gd name="connsiteY5" fmla="*/ 159632 h 957771"/>
              <a:gd name="connsiteX6" fmla="*/ 159632 w 1700074"/>
              <a:gd name="connsiteY6" fmla="*/ 0 h 95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0074" h="957771">
                <a:moveTo>
                  <a:pt x="159632" y="0"/>
                </a:moveTo>
                <a:lnTo>
                  <a:pt x="1700074" y="0"/>
                </a:lnTo>
                <a:lnTo>
                  <a:pt x="1700074" y="798139"/>
                </a:lnTo>
                <a:cubicBezTo>
                  <a:pt x="1700074" y="886301"/>
                  <a:pt x="1628604" y="957771"/>
                  <a:pt x="1540442" y="957771"/>
                </a:cubicBezTo>
                <a:lnTo>
                  <a:pt x="0" y="957771"/>
                </a:lnTo>
                <a:lnTo>
                  <a:pt x="0" y="159632"/>
                </a:lnTo>
                <a:cubicBezTo>
                  <a:pt x="0" y="71470"/>
                  <a:pt x="71470" y="0"/>
                  <a:pt x="159632" y="0"/>
                </a:cubicBezTo>
                <a:close/>
              </a:path>
            </a:pathLst>
          </a:custGeom>
          <a:noFill/>
          <a:ln>
            <a:solidFill>
              <a:schemeClr val="accent4"/>
            </a:solidFill>
          </a:ln>
          <a:extLst>
            <a:ext uri="{909E8E84-426E-40DD-AFC4-6F175D3DCCD1}">
              <a14:hiddenFill xmlns:a14="http://schemas.microsoft.com/office/drawing/2010/main">
                <a:solidFill>
                  <a:srgbClr val="FFFFFF"/>
                </a:solidFill>
              </a14:hiddenFill>
            </a:ext>
          </a:extLst>
        </p:spPr>
      </p:pic>
      <p:pic>
        <p:nvPicPr>
          <p:cNvPr id="26" name="Imagem 25" descr="Moléculas de renderização 3d. átomos bacgkround. formação médica para banner ou panfleto. estrutura molecular no nível atômico.">
            <a:extLst>
              <a:ext uri="{FF2B5EF4-FFF2-40B4-BE49-F238E27FC236}">
                <a16:creationId xmlns:a16="http://schemas.microsoft.com/office/drawing/2014/main" id="{6746B4BC-CB7F-4CBB-AACC-534D896F29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956" t="67465" r="37100" b="20722"/>
          <a:stretch/>
        </p:blipFill>
        <p:spPr bwMode="auto">
          <a:xfrm>
            <a:off x="5968754" y="4850960"/>
            <a:ext cx="1700074" cy="957771"/>
          </a:xfrm>
          <a:custGeom>
            <a:avLst/>
            <a:gdLst>
              <a:gd name="connsiteX0" fmla="*/ 159632 w 1700074"/>
              <a:gd name="connsiteY0" fmla="*/ 0 h 957771"/>
              <a:gd name="connsiteX1" fmla="*/ 1700074 w 1700074"/>
              <a:gd name="connsiteY1" fmla="*/ 0 h 957771"/>
              <a:gd name="connsiteX2" fmla="*/ 1700074 w 1700074"/>
              <a:gd name="connsiteY2" fmla="*/ 798139 h 957771"/>
              <a:gd name="connsiteX3" fmla="*/ 1540442 w 1700074"/>
              <a:gd name="connsiteY3" fmla="*/ 957771 h 957771"/>
              <a:gd name="connsiteX4" fmla="*/ 0 w 1700074"/>
              <a:gd name="connsiteY4" fmla="*/ 957771 h 957771"/>
              <a:gd name="connsiteX5" fmla="*/ 0 w 1700074"/>
              <a:gd name="connsiteY5" fmla="*/ 159632 h 957771"/>
              <a:gd name="connsiteX6" fmla="*/ 159632 w 1700074"/>
              <a:gd name="connsiteY6" fmla="*/ 0 h 95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0074" h="957771">
                <a:moveTo>
                  <a:pt x="159632" y="0"/>
                </a:moveTo>
                <a:lnTo>
                  <a:pt x="1700074" y="0"/>
                </a:lnTo>
                <a:lnTo>
                  <a:pt x="1700074" y="798139"/>
                </a:lnTo>
                <a:cubicBezTo>
                  <a:pt x="1700074" y="886301"/>
                  <a:pt x="1628604" y="957771"/>
                  <a:pt x="1540442" y="957771"/>
                </a:cubicBezTo>
                <a:lnTo>
                  <a:pt x="0" y="957771"/>
                </a:lnTo>
                <a:lnTo>
                  <a:pt x="0" y="159632"/>
                </a:lnTo>
                <a:cubicBezTo>
                  <a:pt x="0" y="71470"/>
                  <a:pt x="71470" y="0"/>
                  <a:pt x="159632" y="0"/>
                </a:cubicBezTo>
                <a:close/>
              </a:path>
            </a:pathLst>
          </a:custGeom>
          <a:noFill/>
          <a:ln>
            <a:solidFill>
              <a:schemeClr val="accent4"/>
            </a:solidFill>
          </a:ln>
          <a:extLst>
            <a:ext uri="{909E8E84-426E-40DD-AFC4-6F175D3DCCD1}">
              <a14:hiddenFill xmlns:a14="http://schemas.microsoft.com/office/drawing/2010/main">
                <a:solidFill>
                  <a:srgbClr val="FFFFFF"/>
                </a:solidFill>
              </a14:hiddenFill>
            </a:ext>
          </a:extLst>
        </p:spPr>
      </p:pic>
      <p:pic>
        <p:nvPicPr>
          <p:cNvPr id="25" name="Imagem 24" descr="Moléculas de renderização 3d. átomos bacgkround. formação médica para banner ou panfleto. estrutura molecular no nível atômico.">
            <a:extLst>
              <a:ext uri="{FF2B5EF4-FFF2-40B4-BE49-F238E27FC236}">
                <a16:creationId xmlns:a16="http://schemas.microsoft.com/office/drawing/2014/main" id="{39EFD324-7459-4B6B-A3E8-C54E385F2C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138" t="67794" r="16918" b="20393"/>
          <a:stretch/>
        </p:blipFill>
        <p:spPr bwMode="auto">
          <a:xfrm>
            <a:off x="8429347" y="4877587"/>
            <a:ext cx="1700074" cy="957771"/>
          </a:xfrm>
          <a:custGeom>
            <a:avLst/>
            <a:gdLst>
              <a:gd name="connsiteX0" fmla="*/ 159632 w 1700074"/>
              <a:gd name="connsiteY0" fmla="*/ 0 h 957771"/>
              <a:gd name="connsiteX1" fmla="*/ 1700074 w 1700074"/>
              <a:gd name="connsiteY1" fmla="*/ 0 h 957771"/>
              <a:gd name="connsiteX2" fmla="*/ 1700074 w 1700074"/>
              <a:gd name="connsiteY2" fmla="*/ 798139 h 957771"/>
              <a:gd name="connsiteX3" fmla="*/ 1540442 w 1700074"/>
              <a:gd name="connsiteY3" fmla="*/ 957771 h 957771"/>
              <a:gd name="connsiteX4" fmla="*/ 0 w 1700074"/>
              <a:gd name="connsiteY4" fmla="*/ 957771 h 957771"/>
              <a:gd name="connsiteX5" fmla="*/ 0 w 1700074"/>
              <a:gd name="connsiteY5" fmla="*/ 159632 h 957771"/>
              <a:gd name="connsiteX6" fmla="*/ 159632 w 1700074"/>
              <a:gd name="connsiteY6" fmla="*/ 0 h 95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0074" h="957771">
                <a:moveTo>
                  <a:pt x="159632" y="0"/>
                </a:moveTo>
                <a:lnTo>
                  <a:pt x="1700074" y="0"/>
                </a:lnTo>
                <a:lnTo>
                  <a:pt x="1700074" y="798139"/>
                </a:lnTo>
                <a:cubicBezTo>
                  <a:pt x="1700074" y="886301"/>
                  <a:pt x="1628604" y="957771"/>
                  <a:pt x="1540442" y="957771"/>
                </a:cubicBezTo>
                <a:lnTo>
                  <a:pt x="0" y="957771"/>
                </a:lnTo>
                <a:lnTo>
                  <a:pt x="0" y="159632"/>
                </a:lnTo>
                <a:cubicBezTo>
                  <a:pt x="0" y="71470"/>
                  <a:pt x="71470" y="0"/>
                  <a:pt x="159632" y="0"/>
                </a:cubicBezTo>
                <a:close/>
              </a:path>
            </a:pathLst>
          </a:custGeom>
          <a:noFill/>
          <a:ln>
            <a:solidFill>
              <a:schemeClr val="accent4"/>
            </a:solidFill>
          </a:ln>
          <a:extLst>
            <a:ext uri="{909E8E84-426E-40DD-AFC4-6F175D3DCCD1}">
              <a14:hiddenFill xmlns:a14="http://schemas.microsoft.com/office/drawing/2010/main">
                <a:solidFill>
                  <a:srgbClr val="FFFFFF"/>
                </a:solidFill>
              </a14:hiddenFill>
            </a:ext>
          </a:extLst>
        </p:spPr>
      </p:pic>
      <p:pic>
        <p:nvPicPr>
          <p:cNvPr id="23" name="Imagem 22" descr="Moléculas de renderização 3d. átomos bacgkround. formação médica para banner ou panfleto. estrutura molecular no nível atômico.">
            <a:extLst>
              <a:ext uri="{FF2B5EF4-FFF2-40B4-BE49-F238E27FC236}">
                <a16:creationId xmlns:a16="http://schemas.microsoft.com/office/drawing/2014/main" id="{3C9E3D2D-F25B-42F8-AC49-AACC903995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700" t="80007" r="28356" b="8180"/>
          <a:stretch/>
        </p:blipFill>
        <p:spPr bwMode="auto">
          <a:xfrm>
            <a:off x="7034814" y="5867794"/>
            <a:ext cx="1700074" cy="957771"/>
          </a:xfrm>
          <a:custGeom>
            <a:avLst/>
            <a:gdLst>
              <a:gd name="connsiteX0" fmla="*/ 159632 w 1700074"/>
              <a:gd name="connsiteY0" fmla="*/ 0 h 957771"/>
              <a:gd name="connsiteX1" fmla="*/ 1700074 w 1700074"/>
              <a:gd name="connsiteY1" fmla="*/ 0 h 957771"/>
              <a:gd name="connsiteX2" fmla="*/ 1700074 w 1700074"/>
              <a:gd name="connsiteY2" fmla="*/ 798139 h 957771"/>
              <a:gd name="connsiteX3" fmla="*/ 1540442 w 1700074"/>
              <a:gd name="connsiteY3" fmla="*/ 957771 h 957771"/>
              <a:gd name="connsiteX4" fmla="*/ 0 w 1700074"/>
              <a:gd name="connsiteY4" fmla="*/ 957771 h 957771"/>
              <a:gd name="connsiteX5" fmla="*/ 0 w 1700074"/>
              <a:gd name="connsiteY5" fmla="*/ 159632 h 957771"/>
              <a:gd name="connsiteX6" fmla="*/ 159632 w 1700074"/>
              <a:gd name="connsiteY6" fmla="*/ 0 h 95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0074" h="957771">
                <a:moveTo>
                  <a:pt x="159632" y="0"/>
                </a:moveTo>
                <a:lnTo>
                  <a:pt x="1700074" y="0"/>
                </a:lnTo>
                <a:lnTo>
                  <a:pt x="1700074" y="798139"/>
                </a:lnTo>
                <a:cubicBezTo>
                  <a:pt x="1700074" y="886301"/>
                  <a:pt x="1628604" y="957771"/>
                  <a:pt x="1540442" y="957771"/>
                </a:cubicBezTo>
                <a:lnTo>
                  <a:pt x="0" y="957771"/>
                </a:lnTo>
                <a:lnTo>
                  <a:pt x="0" y="159632"/>
                </a:lnTo>
                <a:cubicBezTo>
                  <a:pt x="0" y="71470"/>
                  <a:pt x="71470" y="0"/>
                  <a:pt x="159632" y="0"/>
                </a:cubicBezTo>
                <a:close/>
              </a:path>
            </a:pathLst>
          </a:custGeom>
          <a:noFill/>
          <a:ln>
            <a:solidFill>
              <a:schemeClr val="accent4"/>
            </a:solidFill>
          </a:ln>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05094518-E6F6-4DB8-8A86-C56E0BF1B570}"/>
              </a:ext>
            </a:extLst>
          </p:cNvPr>
          <p:cNvSpPr txBox="1"/>
          <p:nvPr/>
        </p:nvSpPr>
        <p:spPr>
          <a:xfrm>
            <a:off x="462101" y="2514151"/>
            <a:ext cx="4783862" cy="923330"/>
          </a:xfrm>
          <a:prstGeom prst="rect">
            <a:avLst/>
          </a:prstGeom>
          <a:noFill/>
        </p:spPr>
        <p:txBody>
          <a:bodyPr wrap="square" rtlCol="0">
            <a:spAutoFit/>
          </a:bodyPr>
          <a:lstStyle/>
          <a:p>
            <a:r>
              <a:rPr lang="pt-BR" sz="5400" dirty="0">
                <a:solidFill>
                  <a:schemeClr val="bg1"/>
                </a:solidFill>
                <a:latin typeface="Agency FB" panose="020B0503020202020204" pitchFamily="34" charset="0"/>
              </a:rPr>
              <a:t>LIGAÇÕES QUÍMICAS</a:t>
            </a:r>
          </a:p>
        </p:txBody>
      </p:sp>
      <p:sp>
        <p:nvSpPr>
          <p:cNvPr id="6" name="Quadro 5">
            <a:extLst>
              <a:ext uri="{FF2B5EF4-FFF2-40B4-BE49-F238E27FC236}">
                <a16:creationId xmlns:a16="http://schemas.microsoft.com/office/drawing/2014/main" id="{847E70AA-ABC7-4027-9DA2-321A1469A138}"/>
              </a:ext>
            </a:extLst>
          </p:cNvPr>
          <p:cNvSpPr/>
          <p:nvPr/>
        </p:nvSpPr>
        <p:spPr>
          <a:xfrm>
            <a:off x="382203" y="2363288"/>
            <a:ext cx="4783862" cy="1092339"/>
          </a:xfrm>
          <a:prstGeom prst="frame">
            <a:avLst>
              <a:gd name="adj1" fmla="val 38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Retângulo 6">
            <a:extLst>
              <a:ext uri="{FF2B5EF4-FFF2-40B4-BE49-F238E27FC236}">
                <a16:creationId xmlns:a16="http://schemas.microsoft.com/office/drawing/2014/main" id="{DF0FDA27-6C7A-40F5-AC7B-488A636D092C}"/>
              </a:ext>
            </a:extLst>
          </p:cNvPr>
          <p:cNvSpPr/>
          <p:nvPr/>
        </p:nvSpPr>
        <p:spPr>
          <a:xfrm>
            <a:off x="726259" y="3643442"/>
            <a:ext cx="4095750" cy="347018"/>
          </a:xfrm>
          <a:prstGeom prst="rect">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CARLOS JÚNIOR</a:t>
            </a:r>
          </a:p>
        </p:txBody>
      </p:sp>
      <p:pic>
        <p:nvPicPr>
          <p:cNvPr id="43" name="Imagem 42">
            <a:extLst>
              <a:ext uri="{FF2B5EF4-FFF2-40B4-BE49-F238E27FC236}">
                <a16:creationId xmlns:a16="http://schemas.microsoft.com/office/drawing/2014/main" id="{78594895-09B0-421C-AC20-B422875A6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273" y="5114201"/>
            <a:ext cx="3238500" cy="1409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4" name="Sinal de Subtração 43">
            <a:extLst>
              <a:ext uri="{FF2B5EF4-FFF2-40B4-BE49-F238E27FC236}">
                <a16:creationId xmlns:a16="http://schemas.microsoft.com/office/drawing/2014/main" id="{B64CE754-93D4-434E-838B-9D0469238EBB}"/>
              </a:ext>
            </a:extLst>
          </p:cNvPr>
          <p:cNvSpPr/>
          <p:nvPr/>
        </p:nvSpPr>
        <p:spPr>
          <a:xfrm>
            <a:off x="521674" y="2011740"/>
            <a:ext cx="4479691" cy="327465"/>
          </a:xfrm>
          <a:prstGeom prst="mathMinus">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12399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odel of NaCl molecular structure">
            <a:extLst>
              <a:ext uri="{FF2B5EF4-FFF2-40B4-BE49-F238E27FC236}">
                <a16:creationId xmlns:a16="http://schemas.microsoft.com/office/drawing/2014/main" id="{1B99D404-6AC5-4E52-899C-F554477EF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 name="Retângulo 20">
            <a:extLst>
              <a:ext uri="{FF2B5EF4-FFF2-40B4-BE49-F238E27FC236}">
                <a16:creationId xmlns:a16="http://schemas.microsoft.com/office/drawing/2014/main" id="{682C358F-E720-4B5E-B3C2-0C7485F9FA2B}"/>
              </a:ext>
            </a:extLst>
          </p:cNvPr>
          <p:cNvSpPr/>
          <p:nvPr/>
        </p:nvSpPr>
        <p:spPr>
          <a:xfrm>
            <a:off x="0" y="0"/>
            <a:ext cx="12192000" cy="6858000"/>
          </a:xfrm>
          <a:prstGeom prst="rect">
            <a:avLst/>
          </a:prstGeom>
          <a:solidFill>
            <a:schemeClr val="tx1">
              <a:alpha val="6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aixaDeTexto 22">
            <a:extLst>
              <a:ext uri="{FF2B5EF4-FFF2-40B4-BE49-F238E27FC236}">
                <a16:creationId xmlns:a16="http://schemas.microsoft.com/office/drawing/2014/main" id="{BBAB7D2E-481E-4E22-B4E6-24738C7A9C08}"/>
              </a:ext>
            </a:extLst>
          </p:cNvPr>
          <p:cNvSpPr txBox="1"/>
          <p:nvPr/>
        </p:nvSpPr>
        <p:spPr>
          <a:xfrm>
            <a:off x="2469356" y="441841"/>
            <a:ext cx="7253287" cy="1015663"/>
          </a:xfrm>
          <a:prstGeom prst="rect">
            <a:avLst/>
          </a:prstGeom>
          <a:noFill/>
          <a:ln>
            <a:solidFill>
              <a:schemeClr val="accent4"/>
            </a:solidFill>
          </a:ln>
        </p:spPr>
        <p:txBody>
          <a:bodyPr wrap="square" rtlCol="0">
            <a:spAutoFit/>
          </a:bodyPr>
          <a:lstStyle/>
          <a:p>
            <a:r>
              <a:rPr lang="pt-BR" sz="6000">
                <a:solidFill>
                  <a:schemeClr val="bg1"/>
                </a:solidFill>
                <a:latin typeface="Agency FB" panose="020B0503020202020204" pitchFamily="34" charset="0"/>
              </a:rPr>
              <a:t>LIGAÇÕES IÔNICAS E ENERGIA</a:t>
            </a:r>
            <a:endParaRPr lang="pt-BR" sz="6000" dirty="0">
              <a:solidFill>
                <a:schemeClr val="bg1"/>
              </a:solidFill>
              <a:latin typeface="Agency FB" panose="020B0503020202020204" pitchFamily="34" charset="0"/>
            </a:endParaRPr>
          </a:p>
        </p:txBody>
      </p:sp>
      <p:sp>
        <p:nvSpPr>
          <p:cNvPr id="4" name="Retângulo 3">
            <a:extLst>
              <a:ext uri="{FF2B5EF4-FFF2-40B4-BE49-F238E27FC236}">
                <a16:creationId xmlns:a16="http://schemas.microsoft.com/office/drawing/2014/main" id="{B89397C7-B0E5-47AE-9D96-D4DEC03C376C}"/>
              </a:ext>
            </a:extLst>
          </p:cNvPr>
          <p:cNvSpPr/>
          <p:nvPr/>
        </p:nvSpPr>
        <p:spPr>
          <a:xfrm>
            <a:off x="355995" y="1618387"/>
            <a:ext cx="11480007" cy="2031325"/>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b="1" dirty="0">
                <a:latin typeface="Times New Roman" panose="02020603050405020304" pitchFamily="18" charset="0"/>
              </a:rPr>
              <a:t>Por que </a:t>
            </a:r>
            <a:r>
              <a:rPr lang="pt-BR" b="1" i="1" dirty="0">
                <a:latin typeface="Times New Roman" panose="02020603050405020304" pitchFamily="18" charset="0"/>
              </a:rPr>
              <a:t>qualquer </a:t>
            </a:r>
            <a:r>
              <a:rPr lang="pt-BR" b="1" dirty="0">
                <a:latin typeface="Times New Roman" panose="02020603050405020304" pitchFamily="18" charset="0"/>
              </a:rPr>
              <a:t>processo ocorre? </a:t>
            </a:r>
          </a:p>
          <a:p>
            <a:r>
              <a:rPr lang="pt-BR" i="1" dirty="0">
                <a:latin typeface="Times New Roman" panose="02020603050405020304" pitchFamily="18" charset="0"/>
              </a:rPr>
              <a:t>todas as reações ocorrem quando os produtos formados são mais estáveis que os reagentes</a:t>
            </a:r>
            <a:r>
              <a:rPr lang="pt-BR" dirty="0">
                <a:latin typeface="Times New Roman" panose="02020603050405020304" pitchFamily="18" charset="0"/>
              </a:rPr>
              <a:t>. Quando um sistema sofre uma transformação, ele atinge um estado de maior estabilidade. </a:t>
            </a:r>
          </a:p>
          <a:p>
            <a:endParaRPr lang="pt-BR" dirty="0">
              <a:latin typeface="Times New Roman" panose="02020603050405020304" pitchFamily="18" charset="0"/>
            </a:endParaRPr>
          </a:p>
          <a:p>
            <a:r>
              <a:rPr lang="pt-BR" b="1" dirty="0">
                <a:latin typeface="Times New Roman" panose="02020603050405020304" pitchFamily="18" charset="0"/>
              </a:rPr>
              <a:t>Como reconhecemos este aumento de estabilidade? </a:t>
            </a:r>
          </a:p>
          <a:p>
            <a:r>
              <a:rPr lang="pt-BR" dirty="0">
                <a:latin typeface="Times New Roman" panose="02020603050405020304" pitchFamily="18" charset="0"/>
              </a:rPr>
              <a:t>Pelo fato de ser, em geral, seguido por uma </a:t>
            </a:r>
            <a:r>
              <a:rPr lang="pt-BR" i="1" dirty="0">
                <a:latin typeface="Times New Roman" panose="02020603050405020304" pitchFamily="18" charset="0"/>
              </a:rPr>
              <a:t>liberação de energia. </a:t>
            </a:r>
            <a:r>
              <a:rPr lang="pt-BR" dirty="0">
                <a:latin typeface="Times New Roman" panose="02020603050405020304" pitchFamily="18" charset="0"/>
              </a:rPr>
              <a:t>Um processo é dito energicamente</a:t>
            </a:r>
          </a:p>
          <a:p>
            <a:r>
              <a:rPr lang="pt-BR" dirty="0">
                <a:latin typeface="Times New Roman" panose="02020603050405020304" pitchFamily="18" charset="0"/>
              </a:rPr>
              <a:t>favorável quando vem acompanhado de uma liberação de energia</a:t>
            </a:r>
            <a:r>
              <a:rPr lang="pt-BR" i="1" dirty="0">
                <a:latin typeface="Times New Roman" panose="02020603050405020304" pitchFamily="18" charset="0"/>
              </a:rPr>
              <a:t>. </a:t>
            </a:r>
            <a:r>
              <a:rPr lang="pt-BR" dirty="0">
                <a:latin typeface="Times New Roman" panose="02020603050405020304" pitchFamily="18" charset="0"/>
              </a:rPr>
              <a:t>Ou ∆H &lt; 0.</a:t>
            </a:r>
            <a:endParaRPr lang="pt-BR" dirty="0"/>
          </a:p>
        </p:txBody>
      </p:sp>
      <p:pic>
        <p:nvPicPr>
          <p:cNvPr id="5" name="Imagem 4">
            <a:extLst>
              <a:ext uri="{FF2B5EF4-FFF2-40B4-BE49-F238E27FC236}">
                <a16:creationId xmlns:a16="http://schemas.microsoft.com/office/drawing/2014/main" id="{A9B078FB-D99F-498C-8DAC-678F36F983E0}"/>
              </a:ext>
            </a:extLst>
          </p:cNvPr>
          <p:cNvPicPr>
            <a:picLocks noChangeAspect="1"/>
          </p:cNvPicPr>
          <p:nvPr/>
        </p:nvPicPr>
        <p:blipFill>
          <a:blip r:embed="rId3">
            <a:lum contrast="20000"/>
          </a:blip>
          <a:stretch>
            <a:fillRect/>
          </a:stretch>
        </p:blipFill>
        <p:spPr>
          <a:xfrm>
            <a:off x="2813258" y="3810595"/>
            <a:ext cx="6565484" cy="27650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8702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Fundo da ciência com molécula ou átomo, estrutura abstrata para a ciência ou formação médica, ilustração 3d.">
            <a:extLst>
              <a:ext uri="{FF2B5EF4-FFF2-40B4-BE49-F238E27FC236}">
                <a16:creationId xmlns:a16="http://schemas.microsoft.com/office/drawing/2014/main" id="{25332BFB-BD25-49A0-B93C-12AA5442B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43" b="832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D6664615-47A5-4604-B735-5ED9E8A7691B}"/>
              </a:ext>
            </a:extLst>
          </p:cNvPr>
          <p:cNvSpPr/>
          <p:nvPr/>
        </p:nvSpPr>
        <p:spPr>
          <a:xfrm>
            <a:off x="0" y="0"/>
            <a:ext cx="12192000" cy="6857990"/>
          </a:xfrm>
          <a:prstGeom prst="rect">
            <a:avLst/>
          </a:prstGeom>
          <a:solidFill>
            <a:schemeClr val="tx1">
              <a:alpha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88C0683C-D27E-44ED-8552-8F5EF7BEF87D}"/>
              </a:ext>
            </a:extLst>
          </p:cNvPr>
          <p:cNvSpPr txBox="1"/>
          <p:nvPr/>
        </p:nvSpPr>
        <p:spPr>
          <a:xfrm>
            <a:off x="3757612" y="441841"/>
            <a:ext cx="5357813" cy="1015663"/>
          </a:xfrm>
          <a:prstGeom prst="rect">
            <a:avLst/>
          </a:prstGeom>
          <a:noFill/>
          <a:ln>
            <a:solidFill>
              <a:schemeClr val="accent4"/>
            </a:solidFill>
          </a:ln>
        </p:spPr>
        <p:txBody>
          <a:bodyPr wrap="square" rtlCol="0">
            <a:spAutoFit/>
          </a:bodyPr>
          <a:lstStyle/>
          <a:p>
            <a:r>
              <a:rPr lang="pt-BR" sz="6000" dirty="0">
                <a:solidFill>
                  <a:schemeClr val="bg1"/>
                </a:solidFill>
                <a:latin typeface="Agency FB" panose="020B0503020202020204" pitchFamily="34" charset="0"/>
              </a:rPr>
              <a:t>ESTRUTURA DE LEWIS</a:t>
            </a:r>
          </a:p>
        </p:txBody>
      </p:sp>
      <p:pic>
        <p:nvPicPr>
          <p:cNvPr id="5" name="Picture 2" descr="Gilbert Newton Lewis – Wikipédia, a enciclopédia livre">
            <a:extLst>
              <a:ext uri="{FF2B5EF4-FFF2-40B4-BE49-F238E27FC236}">
                <a16:creationId xmlns:a16="http://schemas.microsoft.com/office/drawing/2014/main" id="{982EF9AF-ED72-4504-8FD5-A1C1EAC2D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6830" y="3533775"/>
            <a:ext cx="2209906" cy="2990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tângulo 2">
            <a:extLst>
              <a:ext uri="{FF2B5EF4-FFF2-40B4-BE49-F238E27FC236}">
                <a16:creationId xmlns:a16="http://schemas.microsoft.com/office/drawing/2014/main" id="{DB969E51-F3B1-42B9-8FCC-D842D027B946}"/>
              </a:ext>
            </a:extLst>
          </p:cNvPr>
          <p:cNvSpPr/>
          <p:nvPr/>
        </p:nvSpPr>
        <p:spPr>
          <a:xfrm>
            <a:off x="6562725" y="2000081"/>
            <a:ext cx="5105400" cy="1200329"/>
          </a:xfrm>
          <a:prstGeom prst="rect">
            <a:avLst/>
          </a:prstGeom>
          <a:ln>
            <a:solidFill>
              <a:schemeClr val="accent4"/>
            </a:solidFill>
          </a:ln>
        </p:spPr>
        <p:txBody>
          <a:bodyPr wrap="square">
            <a:spAutoFit/>
          </a:bodyPr>
          <a:lstStyle/>
          <a:p>
            <a:r>
              <a:rPr lang="pt-BR" dirty="0">
                <a:solidFill>
                  <a:schemeClr val="bg1"/>
                </a:solidFill>
                <a:latin typeface="Times New Roman" panose="02020603050405020304" pitchFamily="18" charset="0"/>
              </a:rPr>
              <a:t>Em 1916, o químico norte-americano G.N. Lewis desenvolveu um método de colocar os elétrons em átomos, íons e moléculas. Este método faz uso de diagramas, agora chamados de </a:t>
            </a:r>
            <a:r>
              <a:rPr lang="pt-BR" i="1" dirty="0">
                <a:solidFill>
                  <a:schemeClr val="bg1"/>
                </a:solidFill>
                <a:latin typeface="Times New Roman" panose="02020603050405020304" pitchFamily="18" charset="0"/>
              </a:rPr>
              <a:t>estruturas de Lewis</a:t>
            </a:r>
            <a:r>
              <a:rPr lang="pt-BR" dirty="0">
                <a:solidFill>
                  <a:schemeClr val="bg1"/>
                </a:solidFill>
                <a:latin typeface="Times New Roman" panose="02020603050405020304" pitchFamily="18" charset="0"/>
              </a:rPr>
              <a:t>.</a:t>
            </a:r>
            <a:endParaRPr lang="pt-BR" dirty="0">
              <a:solidFill>
                <a:schemeClr val="bg1"/>
              </a:solidFill>
            </a:endParaRPr>
          </a:p>
        </p:txBody>
      </p:sp>
      <p:pic>
        <p:nvPicPr>
          <p:cNvPr id="2052" name="Picture 4" descr="UNIDADE 5 - LIGAÇÕES QUÍMICAS - ppt carregar">
            <a:extLst>
              <a:ext uri="{FF2B5EF4-FFF2-40B4-BE49-F238E27FC236}">
                <a16:creationId xmlns:a16="http://schemas.microsoft.com/office/drawing/2014/main" id="{1715B26B-52BC-4DF5-85FC-16914CEC84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87" t="9861" r="22709" b="3333"/>
          <a:stretch/>
        </p:blipFill>
        <p:spPr bwMode="auto">
          <a:xfrm>
            <a:off x="361950" y="1778769"/>
            <a:ext cx="5573712" cy="48315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078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ndo da ciência com molécula ou átomo, estrutura abstrata para a ciência ou formação médica, ilustração 3d.">
            <a:extLst>
              <a:ext uri="{FF2B5EF4-FFF2-40B4-BE49-F238E27FC236}">
                <a16:creationId xmlns:a16="http://schemas.microsoft.com/office/drawing/2014/main" id="{25332BFB-BD25-49A0-B93C-12AA5442B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43" b="832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D6664615-47A5-4604-B735-5ED9E8A7691B}"/>
              </a:ext>
            </a:extLst>
          </p:cNvPr>
          <p:cNvSpPr/>
          <p:nvPr/>
        </p:nvSpPr>
        <p:spPr>
          <a:xfrm>
            <a:off x="0" y="0"/>
            <a:ext cx="12192000" cy="6857990"/>
          </a:xfrm>
          <a:prstGeom prst="rect">
            <a:avLst/>
          </a:prstGeom>
          <a:solidFill>
            <a:schemeClr val="tx1">
              <a:alpha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88C0683C-D27E-44ED-8552-8F5EF7BEF87D}"/>
              </a:ext>
            </a:extLst>
          </p:cNvPr>
          <p:cNvSpPr txBox="1"/>
          <p:nvPr/>
        </p:nvSpPr>
        <p:spPr>
          <a:xfrm>
            <a:off x="3757612" y="441841"/>
            <a:ext cx="5357813" cy="1015663"/>
          </a:xfrm>
          <a:prstGeom prst="rect">
            <a:avLst/>
          </a:prstGeom>
          <a:noFill/>
          <a:ln>
            <a:solidFill>
              <a:schemeClr val="accent4"/>
            </a:solidFill>
          </a:ln>
        </p:spPr>
        <p:txBody>
          <a:bodyPr wrap="square" rtlCol="0">
            <a:spAutoFit/>
          </a:bodyPr>
          <a:lstStyle/>
          <a:p>
            <a:r>
              <a:rPr lang="pt-BR" sz="6000" dirty="0">
                <a:solidFill>
                  <a:schemeClr val="bg1"/>
                </a:solidFill>
                <a:latin typeface="Agency FB" panose="020B0503020202020204" pitchFamily="34" charset="0"/>
              </a:rPr>
              <a:t>ESTRUTURA DE LEWIS</a:t>
            </a:r>
          </a:p>
        </p:txBody>
      </p:sp>
      <p:pic>
        <p:nvPicPr>
          <p:cNvPr id="5" name="Picture 2" descr="Gilbert Newton Lewis – Wikipédia, a enciclopédia livre">
            <a:extLst>
              <a:ext uri="{FF2B5EF4-FFF2-40B4-BE49-F238E27FC236}">
                <a16:creationId xmlns:a16="http://schemas.microsoft.com/office/drawing/2014/main" id="{982EF9AF-ED72-4504-8FD5-A1C1EAC2D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0144" y="3533775"/>
            <a:ext cx="2209906" cy="2990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m 5">
            <a:extLst>
              <a:ext uri="{FF2B5EF4-FFF2-40B4-BE49-F238E27FC236}">
                <a16:creationId xmlns:a16="http://schemas.microsoft.com/office/drawing/2014/main" id="{A3816E56-84A3-4664-93D5-3FD168067030}"/>
              </a:ext>
            </a:extLst>
          </p:cNvPr>
          <p:cNvPicPr>
            <a:picLocks noChangeAspect="1"/>
          </p:cNvPicPr>
          <p:nvPr/>
        </p:nvPicPr>
        <p:blipFill>
          <a:blip r:embed="rId4">
            <a:lum contrast="20000"/>
          </a:blip>
          <a:stretch>
            <a:fillRect/>
          </a:stretch>
        </p:blipFill>
        <p:spPr>
          <a:xfrm>
            <a:off x="5518798" y="3428995"/>
            <a:ext cx="2840329" cy="2124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m 8">
            <a:extLst>
              <a:ext uri="{FF2B5EF4-FFF2-40B4-BE49-F238E27FC236}">
                <a16:creationId xmlns:a16="http://schemas.microsoft.com/office/drawing/2014/main" id="{0A35E512-38CA-48BD-B5EF-9B968574FAC0}"/>
              </a:ext>
            </a:extLst>
          </p:cNvPr>
          <p:cNvPicPr>
            <a:picLocks noChangeAspect="1"/>
          </p:cNvPicPr>
          <p:nvPr/>
        </p:nvPicPr>
        <p:blipFill>
          <a:blip r:embed="rId5">
            <a:lum contrast="20000"/>
          </a:blip>
          <a:stretch>
            <a:fillRect/>
          </a:stretch>
        </p:blipFill>
        <p:spPr>
          <a:xfrm>
            <a:off x="1522981" y="3285458"/>
            <a:ext cx="2734800" cy="25540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67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ndo da ciência com molécula ou átomo, estrutura abstrata para a ciência ou formação médica, ilustração 3d.">
            <a:extLst>
              <a:ext uri="{FF2B5EF4-FFF2-40B4-BE49-F238E27FC236}">
                <a16:creationId xmlns:a16="http://schemas.microsoft.com/office/drawing/2014/main" id="{25332BFB-BD25-49A0-B93C-12AA5442B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43" b="832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D6664615-47A5-4604-B735-5ED9E8A7691B}"/>
              </a:ext>
            </a:extLst>
          </p:cNvPr>
          <p:cNvSpPr/>
          <p:nvPr/>
        </p:nvSpPr>
        <p:spPr>
          <a:xfrm>
            <a:off x="0" y="0"/>
            <a:ext cx="12192000" cy="6857990"/>
          </a:xfrm>
          <a:prstGeom prst="rect">
            <a:avLst/>
          </a:prstGeom>
          <a:solidFill>
            <a:schemeClr val="tx1">
              <a:alpha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88C0683C-D27E-44ED-8552-8F5EF7BEF87D}"/>
              </a:ext>
            </a:extLst>
          </p:cNvPr>
          <p:cNvSpPr txBox="1"/>
          <p:nvPr/>
        </p:nvSpPr>
        <p:spPr>
          <a:xfrm>
            <a:off x="395287" y="432316"/>
            <a:ext cx="11401425" cy="938719"/>
          </a:xfrm>
          <a:prstGeom prst="rect">
            <a:avLst/>
          </a:prstGeom>
          <a:noFill/>
          <a:ln>
            <a:solidFill>
              <a:schemeClr val="accent4"/>
            </a:solidFill>
          </a:ln>
        </p:spPr>
        <p:txBody>
          <a:bodyPr wrap="square" rtlCol="0">
            <a:spAutoFit/>
          </a:bodyPr>
          <a:lstStyle/>
          <a:p>
            <a:r>
              <a:rPr lang="pt-BR" sz="5500" dirty="0">
                <a:solidFill>
                  <a:schemeClr val="bg1"/>
                </a:solidFill>
                <a:latin typeface="Agency FB" panose="020B0503020202020204" pitchFamily="34" charset="0"/>
              </a:rPr>
              <a:t>ESTRUTURA DE LEWIS E CONFIGURAÇÕES DOS ÍONS</a:t>
            </a:r>
          </a:p>
        </p:txBody>
      </p:sp>
      <p:sp>
        <p:nvSpPr>
          <p:cNvPr id="3" name="Retângulo 2">
            <a:extLst>
              <a:ext uri="{FF2B5EF4-FFF2-40B4-BE49-F238E27FC236}">
                <a16:creationId xmlns:a16="http://schemas.microsoft.com/office/drawing/2014/main" id="{80DE0918-FC14-492F-AB06-6BA39C0F475E}"/>
              </a:ext>
            </a:extLst>
          </p:cNvPr>
          <p:cNvSpPr/>
          <p:nvPr/>
        </p:nvSpPr>
        <p:spPr>
          <a:xfrm>
            <a:off x="5072062" y="1571625"/>
            <a:ext cx="2047875" cy="647700"/>
          </a:xfrm>
          <a:prstGeom prst="rect">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ÍONS MONOATÔMICOS</a:t>
            </a:r>
          </a:p>
        </p:txBody>
      </p:sp>
      <p:pic>
        <p:nvPicPr>
          <p:cNvPr id="7" name="Imagem 6">
            <a:extLst>
              <a:ext uri="{FF2B5EF4-FFF2-40B4-BE49-F238E27FC236}">
                <a16:creationId xmlns:a16="http://schemas.microsoft.com/office/drawing/2014/main" id="{096725D5-E3EF-45BA-BB04-D4452022F675}"/>
              </a:ext>
            </a:extLst>
          </p:cNvPr>
          <p:cNvPicPr>
            <a:picLocks noChangeAspect="1"/>
          </p:cNvPicPr>
          <p:nvPr/>
        </p:nvPicPr>
        <p:blipFill>
          <a:blip r:embed="rId3">
            <a:lum contrast="20000"/>
          </a:blip>
          <a:stretch>
            <a:fillRect/>
          </a:stretch>
        </p:blipFill>
        <p:spPr>
          <a:xfrm>
            <a:off x="8242125" y="2554312"/>
            <a:ext cx="2889600" cy="104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m 7">
            <a:extLst>
              <a:ext uri="{FF2B5EF4-FFF2-40B4-BE49-F238E27FC236}">
                <a16:creationId xmlns:a16="http://schemas.microsoft.com/office/drawing/2014/main" id="{A41491E4-4C8F-4A19-9D89-B81B89CCE40C}"/>
              </a:ext>
            </a:extLst>
          </p:cNvPr>
          <p:cNvPicPr>
            <a:picLocks noChangeAspect="1"/>
          </p:cNvPicPr>
          <p:nvPr/>
        </p:nvPicPr>
        <p:blipFill>
          <a:blip r:embed="rId4">
            <a:lum contrast="20000"/>
          </a:blip>
          <a:stretch>
            <a:fillRect/>
          </a:stretch>
        </p:blipFill>
        <p:spPr>
          <a:xfrm>
            <a:off x="168227" y="2620569"/>
            <a:ext cx="6642147" cy="7839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m 9">
            <a:extLst>
              <a:ext uri="{FF2B5EF4-FFF2-40B4-BE49-F238E27FC236}">
                <a16:creationId xmlns:a16="http://schemas.microsoft.com/office/drawing/2014/main" id="{0626ADBE-1F95-45EF-B86B-E7F580E9A9E5}"/>
              </a:ext>
            </a:extLst>
          </p:cNvPr>
          <p:cNvPicPr>
            <a:picLocks noChangeAspect="1"/>
          </p:cNvPicPr>
          <p:nvPr/>
        </p:nvPicPr>
        <p:blipFill>
          <a:blip r:embed="rId5">
            <a:lum contrast="20000"/>
          </a:blip>
          <a:stretch>
            <a:fillRect/>
          </a:stretch>
        </p:blipFill>
        <p:spPr>
          <a:xfrm>
            <a:off x="395287" y="3995097"/>
            <a:ext cx="6137438" cy="777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m 10">
            <a:extLst>
              <a:ext uri="{FF2B5EF4-FFF2-40B4-BE49-F238E27FC236}">
                <a16:creationId xmlns:a16="http://schemas.microsoft.com/office/drawing/2014/main" id="{DE666495-2E69-4C4F-AD95-64133012E6B4}"/>
              </a:ext>
            </a:extLst>
          </p:cNvPr>
          <p:cNvPicPr>
            <a:picLocks noChangeAspect="1"/>
          </p:cNvPicPr>
          <p:nvPr/>
        </p:nvPicPr>
        <p:blipFill>
          <a:blip r:embed="rId6">
            <a:lum contrast="20000"/>
          </a:blip>
          <a:stretch>
            <a:fillRect/>
          </a:stretch>
        </p:blipFill>
        <p:spPr>
          <a:xfrm>
            <a:off x="8242125" y="3834329"/>
            <a:ext cx="2680851" cy="938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m 12">
            <a:extLst>
              <a:ext uri="{FF2B5EF4-FFF2-40B4-BE49-F238E27FC236}">
                <a16:creationId xmlns:a16="http://schemas.microsoft.com/office/drawing/2014/main" id="{2EEBBEF2-183E-40EE-BAE2-109DCB3EB0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1776" y="5010864"/>
            <a:ext cx="6321898" cy="1722717"/>
          </a:xfrm>
          <a:prstGeom prst="rect">
            <a:avLst/>
          </a:prstGeom>
          <a:ln>
            <a:solidFill>
              <a:schemeClr val="accent4"/>
            </a:solidFill>
          </a:ln>
        </p:spPr>
      </p:pic>
    </p:spTree>
    <p:extLst>
      <p:ext uri="{BB962C8B-B14F-4D97-AF65-F5344CB8AC3E}">
        <p14:creationId xmlns:p14="http://schemas.microsoft.com/office/powerpoint/2010/main" val="344905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ndo da ciência com molécula ou átomo, estrutura abstrata para a ciência ou formação médica, ilustração 3d.">
            <a:extLst>
              <a:ext uri="{FF2B5EF4-FFF2-40B4-BE49-F238E27FC236}">
                <a16:creationId xmlns:a16="http://schemas.microsoft.com/office/drawing/2014/main" id="{25332BFB-BD25-49A0-B93C-12AA5442B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43" b="832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D6664615-47A5-4604-B735-5ED9E8A7691B}"/>
              </a:ext>
            </a:extLst>
          </p:cNvPr>
          <p:cNvSpPr/>
          <p:nvPr/>
        </p:nvSpPr>
        <p:spPr>
          <a:xfrm>
            <a:off x="0" y="0"/>
            <a:ext cx="12192000" cy="6857990"/>
          </a:xfrm>
          <a:prstGeom prst="rect">
            <a:avLst/>
          </a:prstGeom>
          <a:solidFill>
            <a:schemeClr val="tx1">
              <a:alpha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88C0683C-D27E-44ED-8552-8F5EF7BEF87D}"/>
              </a:ext>
            </a:extLst>
          </p:cNvPr>
          <p:cNvSpPr txBox="1"/>
          <p:nvPr/>
        </p:nvSpPr>
        <p:spPr>
          <a:xfrm>
            <a:off x="395287" y="432316"/>
            <a:ext cx="11401425" cy="938719"/>
          </a:xfrm>
          <a:prstGeom prst="rect">
            <a:avLst/>
          </a:prstGeom>
          <a:noFill/>
          <a:ln>
            <a:solidFill>
              <a:schemeClr val="accent4"/>
            </a:solidFill>
          </a:ln>
        </p:spPr>
        <p:txBody>
          <a:bodyPr wrap="square" rtlCol="0">
            <a:spAutoFit/>
          </a:bodyPr>
          <a:lstStyle/>
          <a:p>
            <a:r>
              <a:rPr lang="pt-BR" sz="5500" dirty="0">
                <a:solidFill>
                  <a:schemeClr val="bg1"/>
                </a:solidFill>
                <a:latin typeface="Agency FB" panose="020B0503020202020204" pitchFamily="34" charset="0"/>
              </a:rPr>
              <a:t>ESTRUTURA DE LEWIS E CONFIGURAÇÕES DOS ÍONS</a:t>
            </a:r>
          </a:p>
        </p:txBody>
      </p:sp>
      <p:pic>
        <p:nvPicPr>
          <p:cNvPr id="5" name="Imagem 4">
            <a:extLst>
              <a:ext uri="{FF2B5EF4-FFF2-40B4-BE49-F238E27FC236}">
                <a16:creationId xmlns:a16="http://schemas.microsoft.com/office/drawing/2014/main" id="{924515B0-CE7E-4AC0-9678-E2DB1930603C}"/>
              </a:ext>
            </a:extLst>
          </p:cNvPr>
          <p:cNvPicPr>
            <a:picLocks noChangeAspect="1"/>
          </p:cNvPicPr>
          <p:nvPr/>
        </p:nvPicPr>
        <p:blipFill>
          <a:blip r:embed="rId3">
            <a:lum contrast="20000"/>
          </a:blip>
          <a:stretch>
            <a:fillRect/>
          </a:stretch>
        </p:blipFill>
        <p:spPr>
          <a:xfrm>
            <a:off x="901958" y="1919385"/>
            <a:ext cx="2030208" cy="10258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m 5">
            <a:extLst>
              <a:ext uri="{FF2B5EF4-FFF2-40B4-BE49-F238E27FC236}">
                <a16:creationId xmlns:a16="http://schemas.microsoft.com/office/drawing/2014/main" id="{6DA1D852-9E68-4506-8DF2-37F0BF695A00}"/>
              </a:ext>
            </a:extLst>
          </p:cNvPr>
          <p:cNvPicPr>
            <a:picLocks noChangeAspect="1"/>
          </p:cNvPicPr>
          <p:nvPr/>
        </p:nvPicPr>
        <p:blipFill>
          <a:blip r:embed="rId4">
            <a:lum contrast="20000"/>
          </a:blip>
          <a:stretch>
            <a:fillRect/>
          </a:stretch>
        </p:blipFill>
        <p:spPr>
          <a:xfrm>
            <a:off x="5514792" y="1843593"/>
            <a:ext cx="1695783" cy="10258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m 8">
            <a:extLst>
              <a:ext uri="{FF2B5EF4-FFF2-40B4-BE49-F238E27FC236}">
                <a16:creationId xmlns:a16="http://schemas.microsoft.com/office/drawing/2014/main" id="{EAE99FCD-9533-4372-AB32-18E22B01BE81}"/>
              </a:ext>
            </a:extLst>
          </p:cNvPr>
          <p:cNvPicPr>
            <a:picLocks noChangeAspect="1"/>
          </p:cNvPicPr>
          <p:nvPr/>
        </p:nvPicPr>
        <p:blipFill>
          <a:blip r:embed="rId5"/>
          <a:stretch>
            <a:fillRect/>
          </a:stretch>
        </p:blipFill>
        <p:spPr>
          <a:xfrm>
            <a:off x="9134550" y="2018902"/>
            <a:ext cx="1133475" cy="675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m 11">
            <a:extLst>
              <a:ext uri="{FF2B5EF4-FFF2-40B4-BE49-F238E27FC236}">
                <a16:creationId xmlns:a16="http://schemas.microsoft.com/office/drawing/2014/main" id="{95244777-F3D4-46CE-A4EE-3BEC1E98DF05}"/>
              </a:ext>
            </a:extLst>
          </p:cNvPr>
          <p:cNvPicPr>
            <a:picLocks noChangeAspect="1"/>
          </p:cNvPicPr>
          <p:nvPr/>
        </p:nvPicPr>
        <p:blipFill>
          <a:blip r:embed="rId6">
            <a:lum contrast="20000"/>
          </a:blip>
          <a:stretch>
            <a:fillRect/>
          </a:stretch>
        </p:blipFill>
        <p:spPr>
          <a:xfrm>
            <a:off x="1001259" y="3842355"/>
            <a:ext cx="1980431" cy="7327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m 12">
            <a:extLst>
              <a:ext uri="{FF2B5EF4-FFF2-40B4-BE49-F238E27FC236}">
                <a16:creationId xmlns:a16="http://schemas.microsoft.com/office/drawing/2014/main" id="{38F587F8-0A3D-406A-9C44-25C91A71AEBE}"/>
              </a:ext>
            </a:extLst>
          </p:cNvPr>
          <p:cNvPicPr>
            <a:picLocks noChangeAspect="1"/>
          </p:cNvPicPr>
          <p:nvPr/>
        </p:nvPicPr>
        <p:blipFill>
          <a:blip r:embed="rId7">
            <a:lum contrast="20000"/>
          </a:blip>
          <a:stretch>
            <a:fillRect/>
          </a:stretch>
        </p:blipFill>
        <p:spPr>
          <a:xfrm>
            <a:off x="5369383" y="3616566"/>
            <a:ext cx="1986600" cy="958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m 13">
            <a:extLst>
              <a:ext uri="{FF2B5EF4-FFF2-40B4-BE49-F238E27FC236}">
                <a16:creationId xmlns:a16="http://schemas.microsoft.com/office/drawing/2014/main" id="{6D4DB2B8-7741-4AC8-B490-206DA17D422F}"/>
              </a:ext>
            </a:extLst>
          </p:cNvPr>
          <p:cNvPicPr>
            <a:picLocks noChangeAspect="1"/>
          </p:cNvPicPr>
          <p:nvPr/>
        </p:nvPicPr>
        <p:blipFill>
          <a:blip r:embed="rId8"/>
          <a:stretch>
            <a:fillRect/>
          </a:stretch>
        </p:blipFill>
        <p:spPr>
          <a:xfrm>
            <a:off x="9111576" y="3544686"/>
            <a:ext cx="1264200" cy="1460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Imagem 14">
            <a:extLst>
              <a:ext uri="{FF2B5EF4-FFF2-40B4-BE49-F238E27FC236}">
                <a16:creationId xmlns:a16="http://schemas.microsoft.com/office/drawing/2014/main" id="{D8F20E3E-FC21-4CA2-8CCA-28261CF84E85}"/>
              </a:ext>
            </a:extLst>
          </p:cNvPr>
          <p:cNvPicPr>
            <a:picLocks noChangeAspect="1"/>
          </p:cNvPicPr>
          <p:nvPr/>
        </p:nvPicPr>
        <p:blipFill>
          <a:blip r:embed="rId9"/>
          <a:stretch>
            <a:fillRect/>
          </a:stretch>
        </p:blipFill>
        <p:spPr>
          <a:xfrm>
            <a:off x="9134550" y="5855651"/>
            <a:ext cx="1235699" cy="5700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7" name="Conector de Seta Reta 16">
            <a:extLst>
              <a:ext uri="{FF2B5EF4-FFF2-40B4-BE49-F238E27FC236}">
                <a16:creationId xmlns:a16="http://schemas.microsoft.com/office/drawing/2014/main" id="{1E40CE61-829B-4C69-9924-6DB97B97FF32}"/>
              </a:ext>
            </a:extLst>
          </p:cNvPr>
          <p:cNvCxnSpPr>
            <a:cxnSpLocks/>
          </p:cNvCxnSpPr>
          <p:nvPr/>
        </p:nvCxnSpPr>
        <p:spPr>
          <a:xfrm>
            <a:off x="9752399" y="5071728"/>
            <a:ext cx="0" cy="70994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de Seta Reta 18">
            <a:extLst>
              <a:ext uri="{FF2B5EF4-FFF2-40B4-BE49-F238E27FC236}">
                <a16:creationId xmlns:a16="http://schemas.microsoft.com/office/drawing/2014/main" id="{1BC2B5B9-BEE8-4608-A85E-ED902C04048E}"/>
              </a:ext>
            </a:extLst>
          </p:cNvPr>
          <p:cNvCxnSpPr>
            <a:cxnSpLocks/>
          </p:cNvCxnSpPr>
          <p:nvPr/>
        </p:nvCxnSpPr>
        <p:spPr>
          <a:xfrm>
            <a:off x="7705326" y="2356495"/>
            <a:ext cx="924324"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0922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ndo da ciência com molécula ou átomo, estrutura abstrata para a ciência ou formação médica, ilustração 3d.">
            <a:extLst>
              <a:ext uri="{FF2B5EF4-FFF2-40B4-BE49-F238E27FC236}">
                <a16:creationId xmlns:a16="http://schemas.microsoft.com/office/drawing/2014/main" id="{25332BFB-BD25-49A0-B93C-12AA5442B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43" b="832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D6664615-47A5-4604-B735-5ED9E8A7691B}"/>
              </a:ext>
            </a:extLst>
          </p:cNvPr>
          <p:cNvSpPr/>
          <p:nvPr/>
        </p:nvSpPr>
        <p:spPr>
          <a:xfrm>
            <a:off x="0" y="0"/>
            <a:ext cx="12192000" cy="6857990"/>
          </a:xfrm>
          <a:prstGeom prst="rect">
            <a:avLst/>
          </a:prstGeom>
          <a:solidFill>
            <a:schemeClr val="tx1">
              <a:alpha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88C0683C-D27E-44ED-8552-8F5EF7BEF87D}"/>
              </a:ext>
            </a:extLst>
          </p:cNvPr>
          <p:cNvSpPr txBox="1"/>
          <p:nvPr/>
        </p:nvSpPr>
        <p:spPr>
          <a:xfrm>
            <a:off x="395287" y="432316"/>
            <a:ext cx="11401425" cy="938719"/>
          </a:xfrm>
          <a:prstGeom prst="rect">
            <a:avLst/>
          </a:prstGeom>
          <a:noFill/>
          <a:ln>
            <a:solidFill>
              <a:schemeClr val="accent4"/>
            </a:solidFill>
          </a:ln>
        </p:spPr>
        <p:txBody>
          <a:bodyPr wrap="square" rtlCol="0">
            <a:spAutoFit/>
          </a:bodyPr>
          <a:lstStyle/>
          <a:p>
            <a:r>
              <a:rPr lang="pt-BR" sz="5500" dirty="0">
                <a:solidFill>
                  <a:schemeClr val="bg1"/>
                </a:solidFill>
                <a:latin typeface="Agency FB" panose="020B0503020202020204" pitchFamily="34" charset="0"/>
              </a:rPr>
              <a:t>ESTRUTURA DE LEWIS E CONFIGURAÇÕES DOS ÍONS</a:t>
            </a:r>
          </a:p>
        </p:txBody>
      </p:sp>
      <p:pic>
        <p:nvPicPr>
          <p:cNvPr id="55300" name="Picture 4" descr="Ligação iônica - A química esquematizada">
            <a:extLst>
              <a:ext uri="{FF2B5EF4-FFF2-40B4-BE49-F238E27FC236}">
                <a16:creationId xmlns:a16="http://schemas.microsoft.com/office/drawing/2014/main" id="{5D6E129D-0ACE-4A7D-A793-B500D1F87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88" y="1488233"/>
            <a:ext cx="4178174" cy="19557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5302" name="Picture 6" descr="Química geral e experimental u1 by Higor Gomes - issuu">
            <a:extLst>
              <a:ext uri="{FF2B5EF4-FFF2-40B4-BE49-F238E27FC236}">
                <a16:creationId xmlns:a16="http://schemas.microsoft.com/office/drawing/2014/main" id="{25B693E0-C3C8-42EF-A9B5-767AE89229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4021" y="4657725"/>
            <a:ext cx="3948442" cy="17679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5304" name="Picture 8" descr="Aula sobre ligações químicas">
            <a:extLst>
              <a:ext uri="{FF2B5EF4-FFF2-40B4-BE49-F238E27FC236}">
                <a16:creationId xmlns:a16="http://schemas.microsoft.com/office/drawing/2014/main" id="{FB4C4A33-9CEB-4A0C-AA72-4A66D628D16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566" t="54063" r="18834" b="4163"/>
          <a:stretch/>
        </p:blipFill>
        <p:spPr bwMode="auto">
          <a:xfrm>
            <a:off x="6999175" y="4208831"/>
            <a:ext cx="4562475" cy="1884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5306" name="Picture 10" descr="Ligação iônica - A química esquematizada">
            <a:extLst>
              <a:ext uri="{FF2B5EF4-FFF2-40B4-BE49-F238E27FC236}">
                <a16:creationId xmlns:a16="http://schemas.microsoft.com/office/drawing/2014/main" id="{564BF72C-A0A5-4666-8063-04A9987A6F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7" y="2336153"/>
            <a:ext cx="3209885" cy="1884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1302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306"/>
                                        </p:tgtEl>
                                        <p:attrNameLst>
                                          <p:attrName>style.visibility</p:attrName>
                                        </p:attrNameLst>
                                      </p:cBhvr>
                                      <p:to>
                                        <p:strVal val="visible"/>
                                      </p:to>
                                    </p:set>
                                    <p:anim calcmode="lin" valueType="num">
                                      <p:cBhvr additive="base">
                                        <p:cTn id="7" dur="500" fill="hold"/>
                                        <p:tgtEl>
                                          <p:spTgt spid="55306"/>
                                        </p:tgtEl>
                                        <p:attrNameLst>
                                          <p:attrName>ppt_x</p:attrName>
                                        </p:attrNameLst>
                                      </p:cBhvr>
                                      <p:tavLst>
                                        <p:tav tm="0">
                                          <p:val>
                                            <p:strVal val="#ppt_x"/>
                                          </p:val>
                                        </p:tav>
                                        <p:tav tm="100000">
                                          <p:val>
                                            <p:strVal val="#ppt_x"/>
                                          </p:val>
                                        </p:tav>
                                      </p:tavLst>
                                    </p:anim>
                                    <p:anim calcmode="lin" valueType="num">
                                      <p:cBhvr additive="base">
                                        <p:cTn id="8" dur="500" fill="hold"/>
                                        <p:tgtEl>
                                          <p:spTgt spid="5530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5300"/>
                                        </p:tgtEl>
                                        <p:attrNameLst>
                                          <p:attrName>style.visibility</p:attrName>
                                        </p:attrNameLst>
                                      </p:cBhvr>
                                      <p:to>
                                        <p:strVal val="visible"/>
                                      </p:to>
                                    </p:set>
                                    <p:animEffect transition="in" filter="wheel(1)">
                                      <p:cBhvr>
                                        <p:cTn id="13" dur="2000"/>
                                        <p:tgtEl>
                                          <p:spTgt spid="5530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5302"/>
                                        </p:tgtEl>
                                        <p:attrNameLst>
                                          <p:attrName>style.visibility</p:attrName>
                                        </p:attrNameLst>
                                      </p:cBhvr>
                                      <p:to>
                                        <p:strVal val="visible"/>
                                      </p:to>
                                    </p:set>
                                    <p:animEffect transition="in" filter="randombar(horizontal)">
                                      <p:cBhvr>
                                        <p:cTn id="18" dur="500"/>
                                        <p:tgtEl>
                                          <p:spTgt spid="5530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5304"/>
                                        </p:tgtEl>
                                        <p:attrNameLst>
                                          <p:attrName>style.visibility</p:attrName>
                                        </p:attrNameLst>
                                      </p:cBhvr>
                                      <p:to>
                                        <p:strVal val="visible"/>
                                      </p:to>
                                    </p:set>
                                    <p:animEffect transition="in" filter="circle(in)">
                                      <p:cBhvr>
                                        <p:cTn id="23" dur="2000"/>
                                        <p:tgtEl>
                                          <p:spTgt spid="55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ndo da ciência com molécula ou átomo, estrutura abstrata para a ciência ou formação médica, ilustração 3d.">
            <a:extLst>
              <a:ext uri="{FF2B5EF4-FFF2-40B4-BE49-F238E27FC236}">
                <a16:creationId xmlns:a16="http://schemas.microsoft.com/office/drawing/2014/main" id="{25332BFB-BD25-49A0-B93C-12AA5442B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43" b="832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D6664615-47A5-4604-B735-5ED9E8A7691B}"/>
              </a:ext>
            </a:extLst>
          </p:cNvPr>
          <p:cNvSpPr/>
          <p:nvPr/>
        </p:nvSpPr>
        <p:spPr>
          <a:xfrm>
            <a:off x="0" y="0"/>
            <a:ext cx="12192000" cy="6857990"/>
          </a:xfrm>
          <a:prstGeom prst="rect">
            <a:avLst/>
          </a:prstGeom>
          <a:solidFill>
            <a:schemeClr val="tx1">
              <a:alpha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88C0683C-D27E-44ED-8552-8F5EF7BEF87D}"/>
              </a:ext>
            </a:extLst>
          </p:cNvPr>
          <p:cNvSpPr txBox="1"/>
          <p:nvPr/>
        </p:nvSpPr>
        <p:spPr>
          <a:xfrm>
            <a:off x="614362" y="212568"/>
            <a:ext cx="10963275" cy="1015663"/>
          </a:xfrm>
          <a:prstGeom prst="rect">
            <a:avLst/>
          </a:prstGeom>
          <a:noFill/>
          <a:ln>
            <a:solidFill>
              <a:schemeClr val="accent4"/>
            </a:solidFill>
          </a:ln>
        </p:spPr>
        <p:txBody>
          <a:bodyPr wrap="square" rtlCol="0">
            <a:spAutoFit/>
          </a:bodyPr>
          <a:lstStyle/>
          <a:p>
            <a:r>
              <a:rPr lang="pt-BR" sz="6000" dirty="0">
                <a:solidFill>
                  <a:schemeClr val="bg1"/>
                </a:solidFill>
                <a:latin typeface="Agency FB" panose="020B0503020202020204" pitchFamily="34" charset="0"/>
              </a:rPr>
              <a:t>FORMAÇÃO DE UM COMPOSTO IÔNICO SÓLIDO</a:t>
            </a:r>
          </a:p>
        </p:txBody>
      </p:sp>
      <p:pic>
        <p:nvPicPr>
          <p:cNvPr id="3" name="Imagem 2">
            <a:extLst>
              <a:ext uri="{FF2B5EF4-FFF2-40B4-BE49-F238E27FC236}">
                <a16:creationId xmlns:a16="http://schemas.microsoft.com/office/drawing/2014/main" id="{4FCB9D9E-76EE-4A65-BDC7-2DFD73BB6DC3}"/>
              </a:ext>
            </a:extLst>
          </p:cNvPr>
          <p:cNvPicPr>
            <a:picLocks noChangeAspect="1"/>
          </p:cNvPicPr>
          <p:nvPr/>
        </p:nvPicPr>
        <p:blipFill>
          <a:blip r:embed="rId3">
            <a:lum contrast="20000"/>
          </a:blip>
          <a:stretch>
            <a:fillRect/>
          </a:stretch>
        </p:blipFill>
        <p:spPr>
          <a:xfrm>
            <a:off x="2209960" y="1779810"/>
            <a:ext cx="7772080" cy="4132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724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ndo da ciência com molécula ou átomo, estrutura abstrata para a ciência ou formação médica, ilustração 3d.">
            <a:extLst>
              <a:ext uri="{FF2B5EF4-FFF2-40B4-BE49-F238E27FC236}">
                <a16:creationId xmlns:a16="http://schemas.microsoft.com/office/drawing/2014/main" id="{25332BFB-BD25-49A0-B93C-12AA5442B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43" b="832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D6664615-47A5-4604-B735-5ED9E8A7691B}"/>
              </a:ext>
            </a:extLst>
          </p:cNvPr>
          <p:cNvSpPr/>
          <p:nvPr/>
        </p:nvSpPr>
        <p:spPr>
          <a:xfrm>
            <a:off x="0" y="0"/>
            <a:ext cx="12192000" cy="6857990"/>
          </a:xfrm>
          <a:prstGeom prst="rect">
            <a:avLst/>
          </a:prstGeom>
          <a:solidFill>
            <a:schemeClr val="tx1">
              <a:alpha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Z</a:t>
            </a:r>
          </a:p>
        </p:txBody>
      </p:sp>
      <p:sp>
        <p:nvSpPr>
          <p:cNvPr id="4" name="CaixaDeTexto 3">
            <a:extLst>
              <a:ext uri="{FF2B5EF4-FFF2-40B4-BE49-F238E27FC236}">
                <a16:creationId xmlns:a16="http://schemas.microsoft.com/office/drawing/2014/main" id="{88C0683C-D27E-44ED-8552-8F5EF7BEF87D}"/>
              </a:ext>
            </a:extLst>
          </p:cNvPr>
          <p:cNvSpPr txBox="1"/>
          <p:nvPr/>
        </p:nvSpPr>
        <p:spPr>
          <a:xfrm>
            <a:off x="614362" y="212568"/>
            <a:ext cx="10963275" cy="1015663"/>
          </a:xfrm>
          <a:prstGeom prst="rect">
            <a:avLst/>
          </a:prstGeom>
          <a:noFill/>
          <a:ln>
            <a:solidFill>
              <a:schemeClr val="accent4"/>
            </a:solidFill>
          </a:ln>
        </p:spPr>
        <p:txBody>
          <a:bodyPr wrap="square" rtlCol="0">
            <a:spAutoFit/>
          </a:bodyPr>
          <a:lstStyle/>
          <a:p>
            <a:r>
              <a:rPr lang="pt-BR" sz="6000" dirty="0">
                <a:solidFill>
                  <a:schemeClr val="bg1"/>
                </a:solidFill>
                <a:latin typeface="Agency FB" panose="020B0503020202020204" pitchFamily="34" charset="0"/>
              </a:rPr>
              <a:t>FORMAÇÃO DE UM COMPOSTO IÔNICO SÓLIDO</a:t>
            </a:r>
          </a:p>
        </p:txBody>
      </p:sp>
      <p:sp>
        <p:nvSpPr>
          <p:cNvPr id="10" name="Retângulo 9">
            <a:extLst>
              <a:ext uri="{FF2B5EF4-FFF2-40B4-BE49-F238E27FC236}">
                <a16:creationId xmlns:a16="http://schemas.microsoft.com/office/drawing/2014/main" id="{DF8B4E41-5633-43BE-A2BA-967D0ADB3387}"/>
              </a:ext>
            </a:extLst>
          </p:cNvPr>
          <p:cNvSpPr/>
          <p:nvPr/>
        </p:nvSpPr>
        <p:spPr>
          <a:xfrm>
            <a:off x="614362" y="1669748"/>
            <a:ext cx="11096646" cy="2554545"/>
          </a:xfrm>
          <a:prstGeom prst="rect">
            <a:avLst/>
          </a:prstGeom>
          <a:solidFill>
            <a:schemeClr val="accent4">
              <a:lumMod val="75000"/>
              <a:alpha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pt-BR" sz="2000" dirty="0">
                <a:latin typeface="Times New Roman" panose="02020603050405020304" pitchFamily="18" charset="0"/>
              </a:rPr>
              <a:t>A etapa A representa a </a:t>
            </a:r>
            <a:r>
              <a:rPr lang="pt-BR" sz="2000" i="1" dirty="0">
                <a:latin typeface="Times New Roman" panose="02020603050405020304" pitchFamily="18" charset="0"/>
              </a:rPr>
              <a:t>sublimação </a:t>
            </a:r>
            <a:r>
              <a:rPr lang="pt-BR" sz="2000" dirty="0">
                <a:latin typeface="Times New Roman" panose="02020603050405020304" pitchFamily="18" charset="0"/>
              </a:rPr>
              <a:t>de um mol de átomos de Na. </a:t>
            </a:r>
          </a:p>
          <a:p>
            <a:pPr algn="just"/>
            <a:r>
              <a:rPr lang="pt-BR" sz="2000" dirty="0">
                <a:latin typeface="Times New Roman" panose="02020603050405020304" pitchFamily="18" charset="0"/>
              </a:rPr>
              <a:t>A etapa </a:t>
            </a:r>
            <a:r>
              <a:rPr lang="pt-BR" sz="2000" dirty="0" err="1">
                <a:latin typeface="Times New Roman" panose="02020603050405020304" pitchFamily="18" charset="0"/>
              </a:rPr>
              <a:t>B.é</a:t>
            </a:r>
            <a:r>
              <a:rPr lang="pt-BR" sz="2000" dirty="0">
                <a:latin typeface="Times New Roman" panose="02020603050405020304" pitchFamily="18" charset="0"/>
              </a:rPr>
              <a:t> a </a:t>
            </a:r>
            <a:r>
              <a:rPr lang="pt-BR" sz="2000" i="1" dirty="0">
                <a:latin typeface="Times New Roman" panose="02020603050405020304" pitchFamily="18" charset="0"/>
              </a:rPr>
              <a:t>dissociação </a:t>
            </a:r>
            <a:r>
              <a:rPr lang="pt-BR" sz="2000" dirty="0">
                <a:latin typeface="Times New Roman" panose="02020603050405020304" pitchFamily="18" charset="0"/>
              </a:rPr>
              <a:t>de meio mol de moléculas de Cl</a:t>
            </a:r>
            <a:r>
              <a:rPr lang="pt-BR" sz="2000" b="0" i="0" u="none" strike="noStrike" baseline="0" dirty="0">
                <a:latin typeface="Times New Roman" panose="02020603050405020304" pitchFamily="18" charset="0"/>
              </a:rPr>
              <a:t>2 </a:t>
            </a:r>
            <a:r>
              <a:rPr lang="pt-BR" sz="2000" dirty="0">
                <a:latin typeface="Times New Roman" panose="02020603050405020304" pitchFamily="18" charset="0"/>
              </a:rPr>
              <a:t>em um mol de átomos de Cl. </a:t>
            </a:r>
          </a:p>
          <a:p>
            <a:pPr algn="just"/>
            <a:r>
              <a:rPr lang="pt-BR" sz="2000" dirty="0">
                <a:latin typeface="Times New Roman" panose="02020603050405020304" pitchFamily="18" charset="0"/>
              </a:rPr>
              <a:t>A etapa C é a </a:t>
            </a:r>
            <a:r>
              <a:rPr lang="pt-BR" sz="2000" i="1" dirty="0">
                <a:latin typeface="Times New Roman" panose="02020603050405020304" pitchFamily="18" charset="0"/>
              </a:rPr>
              <a:t>ionização </a:t>
            </a:r>
            <a:r>
              <a:rPr lang="pt-BR" sz="2000" dirty="0">
                <a:latin typeface="Times New Roman" panose="02020603050405020304" pitchFamily="18" charset="0"/>
              </a:rPr>
              <a:t>de um mol de átomos de sódio para formar um mol de íons de sódio. </a:t>
            </a:r>
          </a:p>
          <a:p>
            <a:pPr algn="just"/>
            <a:r>
              <a:rPr lang="pt-BR" sz="2000" dirty="0">
                <a:latin typeface="Times New Roman" panose="02020603050405020304" pitchFamily="18" charset="0"/>
              </a:rPr>
              <a:t>A etapa D é a conversão de um mol de átomos de cloro (por ganho de elétrons) em um mol de íons de cloreto. ( as etapas C e D são idênticas às etapas 1 e 2 do processo gasoso de três etapas já discutido.) </a:t>
            </a:r>
          </a:p>
          <a:p>
            <a:pPr algn="just"/>
            <a:r>
              <a:rPr lang="pt-BR" sz="2000" dirty="0">
                <a:latin typeface="Times New Roman" panose="02020603050405020304" pitchFamily="18" charset="0"/>
              </a:rPr>
              <a:t>A etapa E é a formação de um mol de </a:t>
            </a:r>
            <a:r>
              <a:rPr lang="pt-BR" sz="2000" dirty="0" err="1">
                <a:latin typeface="Times New Roman" panose="02020603050405020304" pitchFamily="18" charset="0"/>
              </a:rPr>
              <a:t>NaCl</a:t>
            </a:r>
            <a:r>
              <a:rPr lang="pt-BR" sz="2000" dirty="0">
                <a:latin typeface="Times New Roman" panose="02020603050405020304" pitchFamily="18" charset="0"/>
              </a:rPr>
              <a:t> </a:t>
            </a:r>
            <a:r>
              <a:rPr lang="pt-BR" sz="2000" i="1" dirty="0">
                <a:latin typeface="Times New Roman" panose="02020603050405020304" pitchFamily="18" charset="0"/>
              </a:rPr>
              <a:t>sólido </a:t>
            </a:r>
            <a:r>
              <a:rPr lang="pt-BR" sz="2000" dirty="0">
                <a:latin typeface="Times New Roman" panose="02020603050405020304" pitchFamily="18" charset="0"/>
              </a:rPr>
              <a:t>a partir de seus íons. A energia liberada na etapa E é chamada de </a:t>
            </a:r>
            <a:r>
              <a:rPr lang="pt-BR" sz="2000" i="1" dirty="0">
                <a:latin typeface="Times New Roman" panose="02020603050405020304" pitchFamily="18" charset="0"/>
              </a:rPr>
              <a:t>energia reticular </a:t>
            </a:r>
            <a:r>
              <a:rPr lang="pt-BR" sz="2000" dirty="0">
                <a:latin typeface="Times New Roman" panose="02020603050405020304" pitchFamily="18" charset="0"/>
              </a:rPr>
              <a:t>do cloreto de sódio, e é muito grande porque nesta etapa cada</a:t>
            </a:r>
          </a:p>
          <a:p>
            <a:pPr algn="just"/>
            <a:r>
              <a:rPr lang="pt-BR" sz="2000" dirty="0">
                <a:latin typeface="Times New Roman" panose="02020603050405020304" pitchFamily="18" charset="0"/>
              </a:rPr>
              <a:t>íon sódio e cada íon cloreto formam seis ligações iônicas.</a:t>
            </a:r>
            <a:endParaRPr lang="pt-BR" sz="2000" dirty="0"/>
          </a:p>
        </p:txBody>
      </p:sp>
      <p:pic>
        <p:nvPicPr>
          <p:cNvPr id="8" name="Imagem 7">
            <a:extLst>
              <a:ext uri="{FF2B5EF4-FFF2-40B4-BE49-F238E27FC236}">
                <a16:creationId xmlns:a16="http://schemas.microsoft.com/office/drawing/2014/main" id="{58A94A8E-0745-4EF3-9516-5478F8F8D8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4393" y="4409425"/>
            <a:ext cx="7696583" cy="1982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8292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ndo da ciência com molécula ou átomo, estrutura abstrata para a ciência ou formação médica, ilustração 3d.">
            <a:extLst>
              <a:ext uri="{FF2B5EF4-FFF2-40B4-BE49-F238E27FC236}">
                <a16:creationId xmlns:a16="http://schemas.microsoft.com/office/drawing/2014/main" id="{25332BFB-BD25-49A0-B93C-12AA5442B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43" b="832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D6664615-47A5-4604-B735-5ED9E8A7691B}"/>
              </a:ext>
            </a:extLst>
          </p:cNvPr>
          <p:cNvSpPr/>
          <p:nvPr/>
        </p:nvSpPr>
        <p:spPr>
          <a:xfrm>
            <a:off x="0" y="0"/>
            <a:ext cx="12192000" cy="6857990"/>
          </a:xfrm>
          <a:prstGeom prst="rect">
            <a:avLst/>
          </a:prstGeom>
          <a:solidFill>
            <a:schemeClr val="tx1">
              <a:alpha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88C0683C-D27E-44ED-8552-8F5EF7BEF87D}"/>
              </a:ext>
            </a:extLst>
          </p:cNvPr>
          <p:cNvSpPr txBox="1"/>
          <p:nvPr/>
        </p:nvSpPr>
        <p:spPr>
          <a:xfrm>
            <a:off x="614362" y="212568"/>
            <a:ext cx="10963275" cy="1015663"/>
          </a:xfrm>
          <a:prstGeom prst="rect">
            <a:avLst/>
          </a:prstGeom>
          <a:noFill/>
          <a:ln>
            <a:solidFill>
              <a:schemeClr val="accent4"/>
            </a:solidFill>
          </a:ln>
        </p:spPr>
        <p:txBody>
          <a:bodyPr wrap="square" rtlCol="0">
            <a:spAutoFit/>
          </a:bodyPr>
          <a:lstStyle/>
          <a:p>
            <a:r>
              <a:rPr lang="pt-BR" sz="6000" dirty="0">
                <a:solidFill>
                  <a:schemeClr val="bg1"/>
                </a:solidFill>
                <a:latin typeface="Agency FB" panose="020B0503020202020204" pitchFamily="34" charset="0"/>
              </a:rPr>
              <a:t>FORMAÇÃO DE UM COMPOSTO IÔNICO SÓLIDO</a:t>
            </a:r>
          </a:p>
        </p:txBody>
      </p:sp>
      <p:sp>
        <p:nvSpPr>
          <p:cNvPr id="7" name="Retângulo: Cantos Arredondados 6">
            <a:extLst>
              <a:ext uri="{FF2B5EF4-FFF2-40B4-BE49-F238E27FC236}">
                <a16:creationId xmlns:a16="http://schemas.microsoft.com/office/drawing/2014/main" id="{167F5F2C-0D8A-4CE6-A887-EC641ECCB10C}"/>
              </a:ext>
            </a:extLst>
          </p:cNvPr>
          <p:cNvSpPr/>
          <p:nvPr/>
        </p:nvSpPr>
        <p:spPr>
          <a:xfrm>
            <a:off x="2462154" y="1412117"/>
            <a:ext cx="3947584" cy="1420145"/>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2000" dirty="0">
                <a:solidFill>
                  <a:schemeClr val="tx1"/>
                </a:solidFill>
              </a:rPr>
              <a:t>A presença do retículo cristalino explica porque os sólidos iônicos são tão duros e quebradiços </a:t>
            </a:r>
          </a:p>
        </p:txBody>
      </p:sp>
      <p:sp>
        <p:nvSpPr>
          <p:cNvPr id="9" name="CaixaDeTexto 1">
            <a:extLst>
              <a:ext uri="{FF2B5EF4-FFF2-40B4-BE49-F238E27FC236}">
                <a16:creationId xmlns:a16="http://schemas.microsoft.com/office/drawing/2014/main" id="{2632D75B-B74D-4E10-9D72-A39419769229}"/>
              </a:ext>
            </a:extLst>
          </p:cNvPr>
          <p:cNvSpPr txBox="1"/>
          <p:nvPr/>
        </p:nvSpPr>
        <p:spPr>
          <a:xfrm>
            <a:off x="7361665" y="1610038"/>
            <a:ext cx="4426197" cy="369332"/>
          </a:xfrm>
          <a:prstGeom prst="rect">
            <a:avLst/>
          </a:prstGeom>
          <a:noFill/>
          <a:ln>
            <a:solidFill>
              <a:schemeClr val="accent4"/>
            </a:solidFill>
          </a:ln>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a:solidFill>
                  <a:schemeClr val="bg1"/>
                </a:solidFill>
              </a:rPr>
              <a:t>Célula Unitária do retículo cristalino do </a:t>
            </a:r>
            <a:r>
              <a:rPr lang="pt-BR" dirty="0" err="1">
                <a:solidFill>
                  <a:schemeClr val="bg1"/>
                </a:solidFill>
              </a:rPr>
              <a:t>NaCl</a:t>
            </a:r>
            <a:r>
              <a:rPr lang="pt-BR" dirty="0">
                <a:solidFill>
                  <a:schemeClr val="bg1"/>
                </a:solidFill>
              </a:rPr>
              <a:t> </a:t>
            </a:r>
          </a:p>
        </p:txBody>
      </p:sp>
      <p:pic>
        <p:nvPicPr>
          <p:cNvPr id="11" name="Imagem 10">
            <a:extLst>
              <a:ext uri="{FF2B5EF4-FFF2-40B4-BE49-F238E27FC236}">
                <a16:creationId xmlns:a16="http://schemas.microsoft.com/office/drawing/2014/main" id="{3393ED92-03B9-4EEB-9210-D8358B7BA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4456" y="2122189"/>
            <a:ext cx="4093406" cy="4223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CaixaDeTexto 6">
            <a:extLst>
              <a:ext uri="{FF2B5EF4-FFF2-40B4-BE49-F238E27FC236}">
                <a16:creationId xmlns:a16="http://schemas.microsoft.com/office/drawing/2014/main" id="{54E21D46-4E22-47C2-9B24-0BB99AD303C6}"/>
              </a:ext>
            </a:extLst>
          </p:cNvPr>
          <p:cNvSpPr txBox="1"/>
          <p:nvPr/>
        </p:nvSpPr>
        <p:spPr>
          <a:xfrm>
            <a:off x="2346341" y="3644796"/>
            <a:ext cx="5111299" cy="1200329"/>
          </a:xfrm>
          <a:prstGeom prst="rect">
            <a:avLst/>
          </a:prstGeom>
          <a:noFill/>
          <a:ln>
            <a:solidFill>
              <a:schemeClr val="accent4"/>
            </a:solidFill>
          </a:ln>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pt-BR" dirty="0">
                <a:solidFill>
                  <a:schemeClr val="bg1"/>
                </a:solidFill>
              </a:rPr>
              <a:t>As ligações Iônicas são extremamente fortes, garantindo alta dureza ao cristal, porém um impacto na rede provoca o deslocamento dos íons, promovendo repulsões mútuas e quebra do cristal</a:t>
            </a:r>
          </a:p>
        </p:txBody>
      </p:sp>
      <p:sp>
        <p:nvSpPr>
          <p:cNvPr id="13" name="Elipse 12">
            <a:extLst>
              <a:ext uri="{FF2B5EF4-FFF2-40B4-BE49-F238E27FC236}">
                <a16:creationId xmlns:a16="http://schemas.microsoft.com/office/drawing/2014/main" id="{DBDA372C-BECC-4A62-B0AE-063831FFC1B5}"/>
              </a:ext>
            </a:extLst>
          </p:cNvPr>
          <p:cNvSpPr/>
          <p:nvPr/>
        </p:nvSpPr>
        <p:spPr>
          <a:xfrm>
            <a:off x="3780301" y="5332040"/>
            <a:ext cx="757814" cy="73504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2000" b="1" dirty="0"/>
              <a:t>Cl</a:t>
            </a:r>
            <a:r>
              <a:rPr lang="pt-BR" sz="2000" b="1" baseline="30000" dirty="0"/>
              <a:t>-</a:t>
            </a:r>
          </a:p>
        </p:txBody>
      </p:sp>
      <p:sp>
        <p:nvSpPr>
          <p:cNvPr id="14" name="Elipse 13">
            <a:extLst>
              <a:ext uri="{FF2B5EF4-FFF2-40B4-BE49-F238E27FC236}">
                <a16:creationId xmlns:a16="http://schemas.microsoft.com/office/drawing/2014/main" id="{7CC0B422-FE95-4480-A6B5-4F4B345097EC}"/>
              </a:ext>
            </a:extLst>
          </p:cNvPr>
          <p:cNvSpPr/>
          <p:nvPr/>
        </p:nvSpPr>
        <p:spPr>
          <a:xfrm>
            <a:off x="4538115" y="5343942"/>
            <a:ext cx="757814" cy="73504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1600" b="1" dirty="0"/>
              <a:t>Na</a:t>
            </a:r>
            <a:r>
              <a:rPr lang="pt-BR" sz="1600" b="1" baseline="30000" dirty="0"/>
              <a:t>+</a:t>
            </a:r>
          </a:p>
        </p:txBody>
      </p:sp>
      <p:sp>
        <p:nvSpPr>
          <p:cNvPr id="15" name="Elipse 14">
            <a:extLst>
              <a:ext uri="{FF2B5EF4-FFF2-40B4-BE49-F238E27FC236}">
                <a16:creationId xmlns:a16="http://schemas.microsoft.com/office/drawing/2014/main" id="{012ED678-1080-4466-8DCE-92F25D6DB317}"/>
              </a:ext>
            </a:extLst>
          </p:cNvPr>
          <p:cNvSpPr/>
          <p:nvPr/>
        </p:nvSpPr>
        <p:spPr>
          <a:xfrm>
            <a:off x="5295929" y="5358104"/>
            <a:ext cx="757814" cy="73504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2000" b="1" dirty="0"/>
              <a:t>Cl</a:t>
            </a:r>
            <a:r>
              <a:rPr lang="pt-BR" sz="2000" b="1" baseline="30000" dirty="0"/>
              <a:t>-</a:t>
            </a:r>
          </a:p>
        </p:txBody>
      </p:sp>
      <p:sp>
        <p:nvSpPr>
          <p:cNvPr id="16" name="Elipse 15">
            <a:extLst>
              <a:ext uri="{FF2B5EF4-FFF2-40B4-BE49-F238E27FC236}">
                <a16:creationId xmlns:a16="http://schemas.microsoft.com/office/drawing/2014/main" id="{9862E3A6-A83F-4180-870F-D51AAA0C6A36}"/>
              </a:ext>
            </a:extLst>
          </p:cNvPr>
          <p:cNvSpPr/>
          <p:nvPr/>
        </p:nvSpPr>
        <p:spPr>
          <a:xfrm>
            <a:off x="6053743" y="5370006"/>
            <a:ext cx="757814" cy="73504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1600" b="1" dirty="0"/>
              <a:t>Na</a:t>
            </a:r>
            <a:r>
              <a:rPr lang="pt-BR" sz="1600" b="1" baseline="30000" dirty="0"/>
              <a:t>+</a:t>
            </a:r>
          </a:p>
        </p:txBody>
      </p:sp>
      <p:sp>
        <p:nvSpPr>
          <p:cNvPr id="17" name="Elipse 16">
            <a:extLst>
              <a:ext uri="{FF2B5EF4-FFF2-40B4-BE49-F238E27FC236}">
                <a16:creationId xmlns:a16="http://schemas.microsoft.com/office/drawing/2014/main" id="{B0134F51-7AD3-4EDD-9EE1-C6D06598D839}"/>
              </a:ext>
            </a:extLst>
          </p:cNvPr>
          <p:cNvSpPr/>
          <p:nvPr/>
        </p:nvSpPr>
        <p:spPr>
          <a:xfrm>
            <a:off x="3778895" y="6114909"/>
            <a:ext cx="757814" cy="73504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1600" b="1" dirty="0"/>
              <a:t>Na</a:t>
            </a:r>
            <a:r>
              <a:rPr lang="pt-BR" sz="1600" b="1" baseline="30000" dirty="0"/>
              <a:t>+</a:t>
            </a:r>
          </a:p>
        </p:txBody>
      </p:sp>
      <p:sp>
        <p:nvSpPr>
          <p:cNvPr id="18" name="Elipse 17">
            <a:extLst>
              <a:ext uri="{FF2B5EF4-FFF2-40B4-BE49-F238E27FC236}">
                <a16:creationId xmlns:a16="http://schemas.microsoft.com/office/drawing/2014/main" id="{4F275C08-381B-4B78-9CBA-5ED849763DEB}"/>
              </a:ext>
            </a:extLst>
          </p:cNvPr>
          <p:cNvSpPr/>
          <p:nvPr/>
        </p:nvSpPr>
        <p:spPr>
          <a:xfrm>
            <a:off x="4564599" y="6118656"/>
            <a:ext cx="757814" cy="73504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2000" b="1" dirty="0"/>
              <a:t>Cl</a:t>
            </a:r>
            <a:r>
              <a:rPr lang="pt-BR" sz="2000" b="1" baseline="30000" dirty="0"/>
              <a:t>-</a:t>
            </a:r>
          </a:p>
        </p:txBody>
      </p:sp>
      <p:sp>
        <p:nvSpPr>
          <p:cNvPr id="19" name="Elipse 18">
            <a:extLst>
              <a:ext uri="{FF2B5EF4-FFF2-40B4-BE49-F238E27FC236}">
                <a16:creationId xmlns:a16="http://schemas.microsoft.com/office/drawing/2014/main" id="{99AE3F78-415D-44FE-8394-B35ADC9F5147}"/>
              </a:ext>
            </a:extLst>
          </p:cNvPr>
          <p:cNvSpPr/>
          <p:nvPr/>
        </p:nvSpPr>
        <p:spPr>
          <a:xfrm>
            <a:off x="5350303" y="6114939"/>
            <a:ext cx="757814" cy="73504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1600" b="1" dirty="0"/>
              <a:t>Na</a:t>
            </a:r>
            <a:r>
              <a:rPr lang="pt-BR" sz="1600" b="1" baseline="30000" dirty="0"/>
              <a:t>+</a:t>
            </a:r>
          </a:p>
        </p:txBody>
      </p:sp>
      <p:sp>
        <p:nvSpPr>
          <p:cNvPr id="20" name="Elipse 19">
            <a:extLst>
              <a:ext uri="{FF2B5EF4-FFF2-40B4-BE49-F238E27FC236}">
                <a16:creationId xmlns:a16="http://schemas.microsoft.com/office/drawing/2014/main" id="{754465E2-517C-49C3-8B1C-6163178B9268}"/>
              </a:ext>
            </a:extLst>
          </p:cNvPr>
          <p:cNvSpPr/>
          <p:nvPr/>
        </p:nvSpPr>
        <p:spPr>
          <a:xfrm>
            <a:off x="6118610" y="6143030"/>
            <a:ext cx="757814" cy="73504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2000" b="1" dirty="0"/>
              <a:t>Cl</a:t>
            </a:r>
            <a:r>
              <a:rPr lang="pt-BR" sz="2000" b="1" baseline="30000" dirty="0"/>
              <a:t>-</a:t>
            </a:r>
          </a:p>
        </p:txBody>
      </p:sp>
      <p:sp>
        <p:nvSpPr>
          <p:cNvPr id="21" name="Seta: para a Direita 20">
            <a:extLst>
              <a:ext uri="{FF2B5EF4-FFF2-40B4-BE49-F238E27FC236}">
                <a16:creationId xmlns:a16="http://schemas.microsoft.com/office/drawing/2014/main" id="{6DF165D8-5B9A-4A4E-8D4D-D3F27A2957E2}"/>
              </a:ext>
            </a:extLst>
          </p:cNvPr>
          <p:cNvSpPr/>
          <p:nvPr/>
        </p:nvSpPr>
        <p:spPr>
          <a:xfrm flipH="1">
            <a:off x="6792096" y="5871791"/>
            <a:ext cx="856955" cy="496308"/>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dirty="0"/>
              <a:t>Força</a:t>
            </a:r>
          </a:p>
        </p:txBody>
      </p:sp>
      <p:pic>
        <p:nvPicPr>
          <p:cNvPr id="52226" name="Picture 2" descr="Ligações metálica, iónica e covalente - ppt carregar">
            <a:extLst>
              <a:ext uri="{FF2B5EF4-FFF2-40B4-BE49-F238E27FC236}">
                <a16:creationId xmlns:a16="http://schemas.microsoft.com/office/drawing/2014/main" id="{7B2B0D15-79C4-4F6C-A08C-DE9ED02A5A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364" t="28820" r="24120" b="23578"/>
          <a:stretch/>
        </p:blipFill>
        <p:spPr bwMode="auto">
          <a:xfrm>
            <a:off x="121103" y="4972166"/>
            <a:ext cx="3383248" cy="16928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050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2226"/>
                                        </p:tgtEl>
                                        <p:attrNameLst>
                                          <p:attrName>style.visibility</p:attrName>
                                        </p:attrNameLst>
                                      </p:cBhvr>
                                      <p:to>
                                        <p:strVal val="visible"/>
                                      </p:to>
                                    </p:set>
                                    <p:animEffect transition="in" filter="fade">
                                      <p:cBhvr>
                                        <p:cTn id="25" dur="1000"/>
                                        <p:tgtEl>
                                          <p:spTgt spid="52226"/>
                                        </p:tgtEl>
                                      </p:cBhvr>
                                    </p:animEffect>
                                    <p:anim calcmode="lin" valueType="num">
                                      <p:cBhvr>
                                        <p:cTn id="26" dur="1000" fill="hold"/>
                                        <p:tgtEl>
                                          <p:spTgt spid="52226"/>
                                        </p:tgtEl>
                                        <p:attrNameLst>
                                          <p:attrName>ppt_x</p:attrName>
                                        </p:attrNameLst>
                                      </p:cBhvr>
                                      <p:tavLst>
                                        <p:tav tm="0">
                                          <p:val>
                                            <p:strVal val="#ppt_x"/>
                                          </p:val>
                                        </p:tav>
                                        <p:tav tm="100000">
                                          <p:val>
                                            <p:strVal val="#ppt_x"/>
                                          </p:val>
                                        </p:tav>
                                      </p:tavLst>
                                    </p:anim>
                                    <p:anim calcmode="lin" valueType="num">
                                      <p:cBhvr>
                                        <p:cTn id="27" dur="1000" fill="hold"/>
                                        <p:tgtEl>
                                          <p:spTgt spid="5222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ndo da ciência com molécula ou átomo, estrutura abstrata para a ciência ou formação médica, ilustração 3d.">
            <a:extLst>
              <a:ext uri="{FF2B5EF4-FFF2-40B4-BE49-F238E27FC236}">
                <a16:creationId xmlns:a16="http://schemas.microsoft.com/office/drawing/2014/main" id="{25332BFB-BD25-49A0-B93C-12AA5442B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43" b="832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D6664615-47A5-4604-B735-5ED9E8A7691B}"/>
              </a:ext>
            </a:extLst>
          </p:cNvPr>
          <p:cNvSpPr/>
          <p:nvPr/>
        </p:nvSpPr>
        <p:spPr>
          <a:xfrm>
            <a:off x="0" y="0"/>
            <a:ext cx="12192000" cy="6857990"/>
          </a:xfrm>
          <a:prstGeom prst="rect">
            <a:avLst/>
          </a:prstGeom>
          <a:solidFill>
            <a:schemeClr val="tx1">
              <a:alpha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88C0683C-D27E-44ED-8552-8F5EF7BEF87D}"/>
              </a:ext>
            </a:extLst>
          </p:cNvPr>
          <p:cNvSpPr txBox="1"/>
          <p:nvPr/>
        </p:nvSpPr>
        <p:spPr>
          <a:xfrm>
            <a:off x="614362" y="212568"/>
            <a:ext cx="10963275" cy="1015663"/>
          </a:xfrm>
          <a:prstGeom prst="rect">
            <a:avLst/>
          </a:prstGeom>
          <a:noFill/>
          <a:ln>
            <a:solidFill>
              <a:schemeClr val="accent4"/>
            </a:solidFill>
          </a:ln>
        </p:spPr>
        <p:txBody>
          <a:bodyPr wrap="square" rtlCol="0">
            <a:spAutoFit/>
          </a:bodyPr>
          <a:lstStyle/>
          <a:p>
            <a:r>
              <a:rPr lang="pt-BR" sz="6000" dirty="0">
                <a:solidFill>
                  <a:schemeClr val="bg1"/>
                </a:solidFill>
                <a:latin typeface="Agency FB" panose="020B0503020202020204" pitchFamily="34" charset="0"/>
              </a:rPr>
              <a:t>FORMAÇÃO DE UM COMPOSTO IÔNICO SÓLIDO</a:t>
            </a:r>
          </a:p>
        </p:txBody>
      </p:sp>
      <p:pic>
        <p:nvPicPr>
          <p:cNvPr id="5" name="Imagem 4">
            <a:extLst>
              <a:ext uri="{FF2B5EF4-FFF2-40B4-BE49-F238E27FC236}">
                <a16:creationId xmlns:a16="http://schemas.microsoft.com/office/drawing/2014/main" id="{FE05EDC9-8AA7-4986-9046-7494C19A830D}"/>
              </a:ext>
            </a:extLst>
          </p:cNvPr>
          <p:cNvPicPr>
            <a:picLocks noChangeAspect="1"/>
          </p:cNvPicPr>
          <p:nvPr/>
        </p:nvPicPr>
        <p:blipFill>
          <a:blip r:embed="rId3">
            <a:lum contrast="20000"/>
          </a:blip>
          <a:stretch>
            <a:fillRect/>
          </a:stretch>
        </p:blipFill>
        <p:spPr>
          <a:xfrm>
            <a:off x="614362" y="1594665"/>
            <a:ext cx="6711044" cy="45146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tângulo 2">
            <a:extLst>
              <a:ext uri="{FF2B5EF4-FFF2-40B4-BE49-F238E27FC236}">
                <a16:creationId xmlns:a16="http://schemas.microsoft.com/office/drawing/2014/main" id="{92936E07-5D0F-4618-8FD0-6A8E85B280B1}"/>
              </a:ext>
            </a:extLst>
          </p:cNvPr>
          <p:cNvSpPr/>
          <p:nvPr/>
        </p:nvSpPr>
        <p:spPr>
          <a:xfrm>
            <a:off x="7472703" y="2836320"/>
            <a:ext cx="4572000" cy="2031325"/>
          </a:xfrm>
          <a:prstGeom prst="rect">
            <a:avLst/>
          </a:prstGeom>
          <a:solidFill>
            <a:schemeClr val="accent4">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pt-BR" dirty="0">
                <a:latin typeface="Times New Roman" panose="02020603050405020304" pitchFamily="18" charset="0"/>
              </a:rPr>
              <a:t>O processo global não seria favorecido senão fosse pela etapa altamente exotérmica. É ela que abaixa a entalpia dos produtos, tomando-a inferior à dos reagentes. A força motriz</a:t>
            </a:r>
          </a:p>
          <a:p>
            <a:r>
              <a:rPr lang="pt-BR" dirty="0">
                <a:latin typeface="Times New Roman" panose="02020603050405020304" pitchFamily="18" charset="0"/>
              </a:rPr>
              <a:t>responsável pela formação de </a:t>
            </a:r>
            <a:r>
              <a:rPr lang="pt-BR" dirty="0" err="1">
                <a:latin typeface="Times New Roman" panose="02020603050405020304" pitchFamily="18" charset="0"/>
              </a:rPr>
              <a:t>NaCl</a:t>
            </a:r>
            <a:r>
              <a:rPr lang="pt-BR" dirty="0">
                <a:latin typeface="Times New Roman" panose="02020603050405020304" pitchFamily="18" charset="0"/>
              </a:rPr>
              <a:t> sólido a partir de Seus elementos é a alta energia reticular do cloreto de sódio. </a:t>
            </a:r>
            <a:endParaRPr lang="pt-BR" dirty="0"/>
          </a:p>
        </p:txBody>
      </p:sp>
      <p:sp>
        <p:nvSpPr>
          <p:cNvPr id="6" name="Retângulo 5">
            <a:extLst>
              <a:ext uri="{FF2B5EF4-FFF2-40B4-BE49-F238E27FC236}">
                <a16:creationId xmlns:a16="http://schemas.microsoft.com/office/drawing/2014/main" id="{C957F519-BA40-4094-B249-20597C2C20A7}"/>
              </a:ext>
            </a:extLst>
          </p:cNvPr>
          <p:cNvSpPr/>
          <p:nvPr/>
        </p:nvSpPr>
        <p:spPr>
          <a:xfrm>
            <a:off x="2934985" y="6276100"/>
            <a:ext cx="2121093" cy="369332"/>
          </a:xfrm>
          <a:prstGeom prst="rect">
            <a:avLst/>
          </a:prstGeom>
          <a:ln>
            <a:solidFill>
              <a:schemeClr val="accent4"/>
            </a:solidFill>
          </a:ln>
        </p:spPr>
        <p:txBody>
          <a:bodyPr wrap="none">
            <a:spAutoFit/>
          </a:bodyPr>
          <a:lstStyle/>
          <a:p>
            <a:r>
              <a:rPr lang="pt-BR" dirty="0">
                <a:solidFill>
                  <a:schemeClr val="bg1"/>
                </a:solidFill>
                <a:latin typeface="Times New Roman" panose="02020603050405020304" pitchFamily="18" charset="0"/>
              </a:rPr>
              <a:t>Ciclo de Born-Haber</a:t>
            </a:r>
            <a:endParaRPr lang="pt-BR" dirty="0">
              <a:solidFill>
                <a:schemeClr val="bg1"/>
              </a:solidFill>
            </a:endParaRPr>
          </a:p>
        </p:txBody>
      </p:sp>
    </p:spTree>
    <p:extLst>
      <p:ext uri="{BB962C8B-B14F-4D97-AF65-F5344CB8AC3E}">
        <p14:creationId xmlns:p14="http://schemas.microsoft.com/office/powerpoint/2010/main" val="319964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2" descr="Quadro Decorativo Tabela Periódica Rm002 no Elo7 | VITAL QUADROS ...">
            <a:extLst>
              <a:ext uri="{FF2B5EF4-FFF2-40B4-BE49-F238E27FC236}">
                <a16:creationId xmlns:a16="http://schemas.microsoft.com/office/drawing/2014/main" id="{315F81BC-54A2-4100-BDDE-FD0CEC6513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4" b="6363"/>
          <a:stretch/>
        </p:blipFill>
        <p:spPr bwMode="auto">
          <a:xfrm>
            <a:off x="20" y="10"/>
            <a:ext cx="12191980" cy="6857990"/>
          </a:xfrm>
          <a:prstGeom prst="rect">
            <a:avLst/>
          </a:prstGeom>
          <a:noFill/>
          <a:ln>
            <a:solidFill>
              <a:schemeClr val="accent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561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ndo da ciência com molécula ou átomo, estrutura abstrata para a ciência ou formação médica, ilustração 3d.">
            <a:extLst>
              <a:ext uri="{FF2B5EF4-FFF2-40B4-BE49-F238E27FC236}">
                <a16:creationId xmlns:a16="http://schemas.microsoft.com/office/drawing/2014/main" id="{25332BFB-BD25-49A0-B93C-12AA5442B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43" b="832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D6664615-47A5-4604-B735-5ED9E8A7691B}"/>
              </a:ext>
            </a:extLst>
          </p:cNvPr>
          <p:cNvSpPr/>
          <p:nvPr/>
        </p:nvSpPr>
        <p:spPr>
          <a:xfrm>
            <a:off x="0" y="0"/>
            <a:ext cx="12192000" cy="6857990"/>
          </a:xfrm>
          <a:prstGeom prst="rect">
            <a:avLst/>
          </a:prstGeom>
          <a:solidFill>
            <a:schemeClr val="tx1">
              <a:alpha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88C0683C-D27E-44ED-8552-8F5EF7BEF87D}"/>
              </a:ext>
            </a:extLst>
          </p:cNvPr>
          <p:cNvSpPr txBox="1"/>
          <p:nvPr/>
        </p:nvSpPr>
        <p:spPr>
          <a:xfrm>
            <a:off x="1073943" y="232675"/>
            <a:ext cx="10044113" cy="1015663"/>
          </a:xfrm>
          <a:prstGeom prst="rect">
            <a:avLst/>
          </a:prstGeom>
          <a:noFill/>
          <a:ln>
            <a:solidFill>
              <a:schemeClr val="accent4"/>
            </a:solidFill>
          </a:ln>
        </p:spPr>
        <p:txBody>
          <a:bodyPr wrap="square" rtlCol="0">
            <a:spAutoFit/>
          </a:bodyPr>
          <a:lstStyle/>
          <a:p>
            <a:r>
              <a:rPr lang="pt-BR" sz="6000" dirty="0">
                <a:solidFill>
                  <a:schemeClr val="bg1"/>
                </a:solidFill>
                <a:latin typeface="Agency FB" panose="020B0503020202020204" pitchFamily="34" charset="0"/>
              </a:rPr>
              <a:t>SOLUBILIDADE DOS COMPOSTOS IÔNICOS</a:t>
            </a:r>
          </a:p>
        </p:txBody>
      </p:sp>
      <p:pic>
        <p:nvPicPr>
          <p:cNvPr id="6" name="Imagem 5">
            <a:extLst>
              <a:ext uri="{FF2B5EF4-FFF2-40B4-BE49-F238E27FC236}">
                <a16:creationId xmlns:a16="http://schemas.microsoft.com/office/drawing/2014/main" id="{7AA64C0F-E31C-451B-A45E-0DA51896E1A3}"/>
              </a:ext>
            </a:extLst>
          </p:cNvPr>
          <p:cNvPicPr>
            <a:picLocks noChangeAspect="1"/>
          </p:cNvPicPr>
          <p:nvPr/>
        </p:nvPicPr>
        <p:blipFill rotWithShape="1">
          <a:blip r:embed="rId3"/>
          <a:srcRect l="38188" t="51400" r="50788" b="33200"/>
          <a:stretch/>
        </p:blipFill>
        <p:spPr>
          <a:xfrm rot="18579749">
            <a:off x="7711437" y="4916712"/>
            <a:ext cx="1646713" cy="1293846"/>
          </a:xfrm>
          <a:prstGeom prst="rect">
            <a:avLst/>
          </a:prstGeom>
        </p:spPr>
      </p:pic>
      <p:pic>
        <p:nvPicPr>
          <p:cNvPr id="7" name="Imagem 6">
            <a:extLst>
              <a:ext uri="{FF2B5EF4-FFF2-40B4-BE49-F238E27FC236}">
                <a16:creationId xmlns:a16="http://schemas.microsoft.com/office/drawing/2014/main" id="{0A04FB53-E177-4831-A4A1-F1F07778D420}"/>
              </a:ext>
            </a:extLst>
          </p:cNvPr>
          <p:cNvPicPr>
            <a:picLocks noChangeAspect="1"/>
          </p:cNvPicPr>
          <p:nvPr/>
        </p:nvPicPr>
        <p:blipFill rotWithShape="1">
          <a:blip r:embed="rId3"/>
          <a:srcRect l="38188" t="51400" r="50788" b="33200"/>
          <a:stretch/>
        </p:blipFill>
        <p:spPr>
          <a:xfrm>
            <a:off x="2101030" y="3960577"/>
            <a:ext cx="1646712" cy="1293845"/>
          </a:xfrm>
          <a:prstGeom prst="rect">
            <a:avLst/>
          </a:prstGeom>
        </p:spPr>
      </p:pic>
      <p:pic>
        <p:nvPicPr>
          <p:cNvPr id="8" name="Imagem 7">
            <a:extLst>
              <a:ext uri="{FF2B5EF4-FFF2-40B4-BE49-F238E27FC236}">
                <a16:creationId xmlns:a16="http://schemas.microsoft.com/office/drawing/2014/main" id="{A7979787-C652-4E2A-8866-D1DB97108E69}"/>
              </a:ext>
            </a:extLst>
          </p:cNvPr>
          <p:cNvPicPr>
            <a:picLocks noChangeAspect="1"/>
          </p:cNvPicPr>
          <p:nvPr/>
        </p:nvPicPr>
        <p:blipFill rotWithShape="1">
          <a:blip r:embed="rId3"/>
          <a:srcRect l="38188" t="51400" r="50788" b="33200"/>
          <a:stretch/>
        </p:blipFill>
        <p:spPr>
          <a:xfrm rot="8032055">
            <a:off x="4472995" y="5169161"/>
            <a:ext cx="1646712" cy="1293845"/>
          </a:xfrm>
          <a:prstGeom prst="rect">
            <a:avLst/>
          </a:prstGeom>
        </p:spPr>
      </p:pic>
      <p:pic>
        <p:nvPicPr>
          <p:cNvPr id="9" name="Imagem 8">
            <a:extLst>
              <a:ext uri="{FF2B5EF4-FFF2-40B4-BE49-F238E27FC236}">
                <a16:creationId xmlns:a16="http://schemas.microsoft.com/office/drawing/2014/main" id="{0F2F37CE-03BD-4085-B54F-246F78661877}"/>
              </a:ext>
            </a:extLst>
          </p:cNvPr>
          <p:cNvPicPr>
            <a:picLocks noChangeAspect="1"/>
          </p:cNvPicPr>
          <p:nvPr/>
        </p:nvPicPr>
        <p:blipFill rotWithShape="1">
          <a:blip r:embed="rId3"/>
          <a:srcRect l="38188" t="51400" r="50788" b="33200"/>
          <a:stretch/>
        </p:blipFill>
        <p:spPr>
          <a:xfrm>
            <a:off x="5990259" y="2640319"/>
            <a:ext cx="1646712" cy="1293845"/>
          </a:xfrm>
          <a:prstGeom prst="rect">
            <a:avLst/>
          </a:prstGeom>
        </p:spPr>
      </p:pic>
      <p:sp>
        <p:nvSpPr>
          <p:cNvPr id="10" name="Retângulo: Cantos Arredondados 9">
            <a:extLst>
              <a:ext uri="{FF2B5EF4-FFF2-40B4-BE49-F238E27FC236}">
                <a16:creationId xmlns:a16="http://schemas.microsoft.com/office/drawing/2014/main" id="{B98DD603-DE9D-479E-BE9D-C8E57A431940}"/>
              </a:ext>
            </a:extLst>
          </p:cNvPr>
          <p:cNvSpPr/>
          <p:nvPr/>
        </p:nvSpPr>
        <p:spPr>
          <a:xfrm>
            <a:off x="96314" y="1431140"/>
            <a:ext cx="7302855" cy="957227"/>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2000" dirty="0">
                <a:solidFill>
                  <a:schemeClr val="tx1"/>
                </a:solidFill>
              </a:rPr>
              <a:t>Os compostos iônicos apresentam, em geral, boa solubilidade em água. Pois são formados por cargas que são separadas devidos às interações polares da água</a:t>
            </a:r>
          </a:p>
        </p:txBody>
      </p:sp>
      <p:sp>
        <p:nvSpPr>
          <p:cNvPr id="11" name="Elipse 10">
            <a:extLst>
              <a:ext uri="{FF2B5EF4-FFF2-40B4-BE49-F238E27FC236}">
                <a16:creationId xmlns:a16="http://schemas.microsoft.com/office/drawing/2014/main" id="{0C3134B7-AEAC-4663-A26B-C6B4DA9148DE}"/>
              </a:ext>
            </a:extLst>
          </p:cNvPr>
          <p:cNvSpPr/>
          <p:nvPr/>
        </p:nvSpPr>
        <p:spPr>
          <a:xfrm>
            <a:off x="2558929" y="2736387"/>
            <a:ext cx="969822" cy="82519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2400" dirty="0"/>
              <a:t>Fe</a:t>
            </a:r>
            <a:r>
              <a:rPr lang="pt-BR" sz="2400" baseline="30000" dirty="0"/>
              <a:t>2+</a:t>
            </a:r>
          </a:p>
        </p:txBody>
      </p:sp>
      <p:sp>
        <p:nvSpPr>
          <p:cNvPr id="12" name="Elipse 11">
            <a:extLst>
              <a:ext uri="{FF2B5EF4-FFF2-40B4-BE49-F238E27FC236}">
                <a16:creationId xmlns:a16="http://schemas.microsoft.com/office/drawing/2014/main" id="{342BD023-0DB9-468C-B797-4EB2A2B19E52}"/>
              </a:ext>
            </a:extLst>
          </p:cNvPr>
          <p:cNvSpPr/>
          <p:nvPr/>
        </p:nvSpPr>
        <p:spPr>
          <a:xfrm>
            <a:off x="9979142" y="4373525"/>
            <a:ext cx="969825" cy="101566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3200" dirty="0"/>
              <a:t>Cl</a:t>
            </a:r>
            <a:r>
              <a:rPr lang="pt-BR" sz="3200" baseline="30000" dirty="0"/>
              <a:t>-</a:t>
            </a:r>
          </a:p>
        </p:txBody>
      </p:sp>
      <p:sp>
        <p:nvSpPr>
          <p:cNvPr id="13" name="Elipse 12">
            <a:extLst>
              <a:ext uri="{FF2B5EF4-FFF2-40B4-BE49-F238E27FC236}">
                <a16:creationId xmlns:a16="http://schemas.microsoft.com/office/drawing/2014/main" id="{DD9009F9-BC93-4EB6-81B9-207D704E93C9}"/>
              </a:ext>
            </a:extLst>
          </p:cNvPr>
          <p:cNvSpPr/>
          <p:nvPr/>
        </p:nvSpPr>
        <p:spPr>
          <a:xfrm>
            <a:off x="7632324" y="2182528"/>
            <a:ext cx="1080423" cy="88519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2400" dirty="0"/>
              <a:t>Fe</a:t>
            </a:r>
            <a:r>
              <a:rPr lang="pt-BR" sz="2400" baseline="30000" dirty="0"/>
              <a:t>2+</a:t>
            </a:r>
          </a:p>
        </p:txBody>
      </p:sp>
      <p:sp>
        <p:nvSpPr>
          <p:cNvPr id="14" name="Elipse 13">
            <a:extLst>
              <a:ext uri="{FF2B5EF4-FFF2-40B4-BE49-F238E27FC236}">
                <a16:creationId xmlns:a16="http://schemas.microsoft.com/office/drawing/2014/main" id="{4F53E735-B7C8-4EE5-A275-ECC203E9BFFC}"/>
              </a:ext>
            </a:extLst>
          </p:cNvPr>
          <p:cNvSpPr/>
          <p:nvPr/>
        </p:nvSpPr>
        <p:spPr>
          <a:xfrm>
            <a:off x="2421596" y="5535277"/>
            <a:ext cx="969825" cy="101566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3200" dirty="0"/>
              <a:t>Cl</a:t>
            </a:r>
            <a:r>
              <a:rPr lang="pt-BR" sz="3200" baseline="30000" dirty="0"/>
              <a:t>-</a:t>
            </a:r>
          </a:p>
        </p:txBody>
      </p:sp>
      <p:sp>
        <p:nvSpPr>
          <p:cNvPr id="15" name="Elipse 14">
            <a:extLst>
              <a:ext uri="{FF2B5EF4-FFF2-40B4-BE49-F238E27FC236}">
                <a16:creationId xmlns:a16="http://schemas.microsoft.com/office/drawing/2014/main" id="{5668A133-2BC3-4ABE-B1EF-3E0D88C42988}"/>
              </a:ext>
            </a:extLst>
          </p:cNvPr>
          <p:cNvSpPr/>
          <p:nvPr/>
        </p:nvSpPr>
        <p:spPr>
          <a:xfrm>
            <a:off x="4452285" y="3430177"/>
            <a:ext cx="969825" cy="101566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3200" dirty="0"/>
              <a:t>Cl</a:t>
            </a:r>
            <a:r>
              <a:rPr lang="pt-BR" sz="3200" baseline="30000" dirty="0"/>
              <a:t>-</a:t>
            </a:r>
          </a:p>
        </p:txBody>
      </p:sp>
      <p:cxnSp>
        <p:nvCxnSpPr>
          <p:cNvPr id="16" name="Conector reto 15">
            <a:extLst>
              <a:ext uri="{FF2B5EF4-FFF2-40B4-BE49-F238E27FC236}">
                <a16:creationId xmlns:a16="http://schemas.microsoft.com/office/drawing/2014/main" id="{110C8EDF-D442-4251-98D4-A0A28D8C5686}"/>
              </a:ext>
            </a:extLst>
          </p:cNvPr>
          <p:cNvCxnSpPr>
            <a:cxnSpLocks/>
          </p:cNvCxnSpPr>
          <p:nvPr/>
        </p:nvCxnSpPr>
        <p:spPr>
          <a:xfrm flipV="1">
            <a:off x="5603085" y="3942927"/>
            <a:ext cx="395027" cy="17606"/>
          </a:xfrm>
          <a:prstGeom prst="line">
            <a:avLst/>
          </a:prstGeom>
          <a:ln w="3810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17" name="Conector reto 16">
            <a:extLst>
              <a:ext uri="{FF2B5EF4-FFF2-40B4-BE49-F238E27FC236}">
                <a16:creationId xmlns:a16="http://schemas.microsoft.com/office/drawing/2014/main" id="{C1B4DD87-36C6-476B-8081-59FCFAF15176}"/>
              </a:ext>
            </a:extLst>
          </p:cNvPr>
          <p:cNvCxnSpPr>
            <a:cxnSpLocks/>
          </p:cNvCxnSpPr>
          <p:nvPr/>
        </p:nvCxnSpPr>
        <p:spPr>
          <a:xfrm flipV="1">
            <a:off x="7303838" y="3031149"/>
            <a:ext cx="349298" cy="24276"/>
          </a:xfrm>
          <a:prstGeom prst="line">
            <a:avLst/>
          </a:prstGeom>
          <a:ln w="3810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18" name="Conector reto 17">
            <a:extLst>
              <a:ext uri="{FF2B5EF4-FFF2-40B4-BE49-F238E27FC236}">
                <a16:creationId xmlns:a16="http://schemas.microsoft.com/office/drawing/2014/main" id="{73343B1E-4E45-42C6-85A5-91BC2A8EBB27}"/>
              </a:ext>
            </a:extLst>
          </p:cNvPr>
          <p:cNvCxnSpPr>
            <a:cxnSpLocks/>
          </p:cNvCxnSpPr>
          <p:nvPr/>
        </p:nvCxnSpPr>
        <p:spPr>
          <a:xfrm flipV="1">
            <a:off x="9556056" y="5214099"/>
            <a:ext cx="425355" cy="25524"/>
          </a:xfrm>
          <a:prstGeom prst="line">
            <a:avLst/>
          </a:prstGeom>
          <a:ln w="3810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19" name="Conector reto 18">
            <a:extLst>
              <a:ext uri="{FF2B5EF4-FFF2-40B4-BE49-F238E27FC236}">
                <a16:creationId xmlns:a16="http://schemas.microsoft.com/office/drawing/2014/main" id="{75AB437E-201C-4896-A62E-3CF3E376217C}"/>
              </a:ext>
            </a:extLst>
          </p:cNvPr>
          <p:cNvCxnSpPr>
            <a:cxnSpLocks/>
          </p:cNvCxnSpPr>
          <p:nvPr/>
        </p:nvCxnSpPr>
        <p:spPr>
          <a:xfrm flipH="1" flipV="1">
            <a:off x="5419625" y="4900627"/>
            <a:ext cx="16633" cy="38664"/>
          </a:xfrm>
          <a:prstGeom prst="line">
            <a:avLst/>
          </a:prstGeom>
          <a:ln w="3810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20" name="Conector reto 19">
            <a:extLst>
              <a:ext uri="{FF2B5EF4-FFF2-40B4-BE49-F238E27FC236}">
                <a16:creationId xmlns:a16="http://schemas.microsoft.com/office/drawing/2014/main" id="{4FE69FEB-4F3A-446A-988A-ADD84CD00251}"/>
              </a:ext>
            </a:extLst>
          </p:cNvPr>
          <p:cNvCxnSpPr>
            <a:cxnSpLocks/>
          </p:cNvCxnSpPr>
          <p:nvPr/>
        </p:nvCxnSpPr>
        <p:spPr>
          <a:xfrm>
            <a:off x="2996996" y="3681985"/>
            <a:ext cx="0" cy="358846"/>
          </a:xfrm>
          <a:prstGeom prst="line">
            <a:avLst/>
          </a:prstGeom>
          <a:ln w="3810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22" name="Conector reto 21">
            <a:extLst>
              <a:ext uri="{FF2B5EF4-FFF2-40B4-BE49-F238E27FC236}">
                <a16:creationId xmlns:a16="http://schemas.microsoft.com/office/drawing/2014/main" id="{3380F616-6373-4370-90B9-40877016A2EE}"/>
              </a:ext>
            </a:extLst>
          </p:cNvPr>
          <p:cNvCxnSpPr>
            <a:cxnSpLocks/>
          </p:cNvCxnSpPr>
          <p:nvPr/>
        </p:nvCxnSpPr>
        <p:spPr>
          <a:xfrm flipH="1">
            <a:off x="3456752" y="5279685"/>
            <a:ext cx="34590" cy="277467"/>
          </a:xfrm>
          <a:prstGeom prst="line">
            <a:avLst/>
          </a:prstGeom>
          <a:ln w="3810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23" name="Conector reto 22">
            <a:extLst>
              <a:ext uri="{FF2B5EF4-FFF2-40B4-BE49-F238E27FC236}">
                <a16:creationId xmlns:a16="http://schemas.microsoft.com/office/drawing/2014/main" id="{6BADC837-8F6B-469E-8B4A-3677239E77E8}"/>
              </a:ext>
            </a:extLst>
          </p:cNvPr>
          <p:cNvCxnSpPr>
            <a:cxnSpLocks/>
          </p:cNvCxnSpPr>
          <p:nvPr/>
        </p:nvCxnSpPr>
        <p:spPr>
          <a:xfrm>
            <a:off x="2421596" y="5328894"/>
            <a:ext cx="130775" cy="277467"/>
          </a:xfrm>
          <a:prstGeom prst="line">
            <a:avLst/>
          </a:prstGeom>
          <a:ln w="3810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35" name="Conector reto 34">
            <a:extLst>
              <a:ext uri="{FF2B5EF4-FFF2-40B4-BE49-F238E27FC236}">
                <a16:creationId xmlns:a16="http://schemas.microsoft.com/office/drawing/2014/main" id="{37075087-79C7-4923-9124-C9C292A52724}"/>
              </a:ext>
            </a:extLst>
          </p:cNvPr>
          <p:cNvCxnSpPr>
            <a:cxnSpLocks/>
          </p:cNvCxnSpPr>
          <p:nvPr/>
        </p:nvCxnSpPr>
        <p:spPr>
          <a:xfrm flipH="1">
            <a:off x="3528751" y="6253444"/>
            <a:ext cx="903151" cy="0"/>
          </a:xfrm>
          <a:prstGeom prst="line">
            <a:avLst/>
          </a:prstGeom>
          <a:ln w="3810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37" name="Conector reto 36">
            <a:extLst>
              <a:ext uri="{FF2B5EF4-FFF2-40B4-BE49-F238E27FC236}">
                <a16:creationId xmlns:a16="http://schemas.microsoft.com/office/drawing/2014/main" id="{1CAF42AC-F4D6-4E4B-BA45-0F5BAD784883}"/>
              </a:ext>
            </a:extLst>
          </p:cNvPr>
          <p:cNvCxnSpPr>
            <a:cxnSpLocks/>
          </p:cNvCxnSpPr>
          <p:nvPr/>
        </p:nvCxnSpPr>
        <p:spPr>
          <a:xfrm flipH="1" flipV="1">
            <a:off x="5219700" y="4516893"/>
            <a:ext cx="135737" cy="117301"/>
          </a:xfrm>
          <a:prstGeom prst="line">
            <a:avLst/>
          </a:prstGeom>
          <a:ln w="38100">
            <a:solidFill>
              <a:schemeClr val="tx1"/>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9539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additive="base">
                                        <p:cTn id="38" dur="500" fill="hold"/>
                                        <p:tgtEl>
                                          <p:spTgt spid="35"/>
                                        </p:tgtEl>
                                        <p:attrNameLst>
                                          <p:attrName>ppt_x</p:attrName>
                                        </p:attrNameLst>
                                      </p:cBhvr>
                                      <p:tavLst>
                                        <p:tav tm="0">
                                          <p:val>
                                            <p:strVal val="#ppt_x"/>
                                          </p:val>
                                        </p:tav>
                                        <p:tav tm="100000">
                                          <p:val>
                                            <p:strVal val="#ppt_x"/>
                                          </p:val>
                                        </p:tav>
                                      </p:tavLst>
                                    </p:anim>
                                    <p:anim calcmode="lin" valueType="num">
                                      <p:cBhvr additive="base">
                                        <p:cTn id="39" dur="500" fill="hold"/>
                                        <p:tgtEl>
                                          <p:spTgt spid="35"/>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additive="base">
                                        <p:cTn id="46" dur="500" fill="hold"/>
                                        <p:tgtEl>
                                          <p:spTgt spid="37"/>
                                        </p:tgtEl>
                                        <p:attrNameLst>
                                          <p:attrName>ppt_x</p:attrName>
                                        </p:attrNameLst>
                                      </p:cBhvr>
                                      <p:tavLst>
                                        <p:tav tm="0">
                                          <p:val>
                                            <p:strVal val="#ppt_x"/>
                                          </p:val>
                                        </p:tav>
                                        <p:tav tm="100000">
                                          <p:val>
                                            <p:strVal val="#ppt_x"/>
                                          </p:val>
                                        </p:tav>
                                      </p:tavLst>
                                    </p:anim>
                                    <p:anim calcmode="lin" valueType="num">
                                      <p:cBhvr additive="base">
                                        <p:cTn id="47" dur="500" fill="hold"/>
                                        <p:tgtEl>
                                          <p:spTgt spid="37"/>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ppt_x"/>
                                          </p:val>
                                        </p:tav>
                                        <p:tav tm="100000">
                                          <p:val>
                                            <p:strVal val="#ppt_x"/>
                                          </p:val>
                                        </p:tav>
                                      </p:tavLst>
                                    </p:anim>
                                    <p:anim calcmode="lin" valueType="num">
                                      <p:cBhvr additive="base">
                                        <p:cTn id="55" dur="500" fill="hold"/>
                                        <p:tgtEl>
                                          <p:spTgt spid="9"/>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6"/>
                                        </p:tgtEl>
                                        <p:attrNameLst>
                                          <p:attrName>style.visibility</p:attrName>
                                        </p:attrNameLst>
                                      </p:cBhvr>
                                      <p:to>
                                        <p:strVal val="visible"/>
                                      </p:to>
                                    </p:set>
                                    <p:anim calcmode="lin" valueType="num">
                                      <p:cBhvr additive="base">
                                        <p:cTn id="66" dur="500" fill="hold"/>
                                        <p:tgtEl>
                                          <p:spTgt spid="6"/>
                                        </p:tgtEl>
                                        <p:attrNameLst>
                                          <p:attrName>ppt_x</p:attrName>
                                        </p:attrNameLst>
                                      </p:cBhvr>
                                      <p:tavLst>
                                        <p:tav tm="0">
                                          <p:val>
                                            <p:strVal val="#ppt_x"/>
                                          </p:val>
                                        </p:tav>
                                        <p:tav tm="100000">
                                          <p:val>
                                            <p:strVal val="#ppt_x"/>
                                          </p:val>
                                        </p:tav>
                                      </p:tavLst>
                                    </p:anim>
                                    <p:anim calcmode="lin" valueType="num">
                                      <p:cBhvr additive="base">
                                        <p:cTn id="67" dur="500" fill="hold"/>
                                        <p:tgtEl>
                                          <p:spTgt spid="6"/>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additive="base">
                                        <p:cTn id="70" dur="500" fill="hold"/>
                                        <p:tgtEl>
                                          <p:spTgt spid="18"/>
                                        </p:tgtEl>
                                        <p:attrNameLst>
                                          <p:attrName>ppt_x</p:attrName>
                                        </p:attrNameLst>
                                      </p:cBhvr>
                                      <p:tavLst>
                                        <p:tav tm="0">
                                          <p:val>
                                            <p:strVal val="#ppt_x"/>
                                          </p:val>
                                        </p:tav>
                                        <p:tav tm="100000">
                                          <p:val>
                                            <p:strVal val="#ppt_x"/>
                                          </p:val>
                                        </p:tav>
                                      </p:tavLst>
                                    </p:anim>
                                    <p:anim calcmode="lin" valueType="num">
                                      <p:cBhvr additive="base">
                                        <p:cTn id="71" dur="500" fill="hold"/>
                                        <p:tgtEl>
                                          <p:spTgt spid="18"/>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additive="base">
                                        <p:cTn id="74" dur="500" fill="hold"/>
                                        <p:tgtEl>
                                          <p:spTgt spid="12"/>
                                        </p:tgtEl>
                                        <p:attrNameLst>
                                          <p:attrName>ppt_x</p:attrName>
                                        </p:attrNameLst>
                                      </p:cBhvr>
                                      <p:tavLst>
                                        <p:tav tm="0">
                                          <p:val>
                                            <p:strVal val="#ppt_x"/>
                                          </p:val>
                                        </p:tav>
                                        <p:tav tm="100000">
                                          <p:val>
                                            <p:strVal val="#ppt_x"/>
                                          </p:val>
                                        </p:tav>
                                      </p:tavLst>
                                    </p:anim>
                                    <p:anim calcmode="lin" valueType="num">
                                      <p:cBhvr additive="base">
                                        <p:cTn id="7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ndo da ciência com molécula ou átomo, estrutura abstrata para a ciência ou formação médica, ilustração 3d.">
            <a:extLst>
              <a:ext uri="{FF2B5EF4-FFF2-40B4-BE49-F238E27FC236}">
                <a16:creationId xmlns:a16="http://schemas.microsoft.com/office/drawing/2014/main" id="{25332BFB-BD25-49A0-B93C-12AA5442B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43" b="832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D6664615-47A5-4604-B735-5ED9E8A7691B}"/>
              </a:ext>
            </a:extLst>
          </p:cNvPr>
          <p:cNvSpPr/>
          <p:nvPr/>
        </p:nvSpPr>
        <p:spPr>
          <a:xfrm>
            <a:off x="0" y="0"/>
            <a:ext cx="12192000" cy="6857990"/>
          </a:xfrm>
          <a:prstGeom prst="rect">
            <a:avLst/>
          </a:prstGeom>
          <a:solidFill>
            <a:schemeClr val="tx1">
              <a:alpha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8F497596-6F30-4FD2-A787-CF938182B53C}"/>
              </a:ext>
            </a:extLst>
          </p:cNvPr>
          <p:cNvSpPr txBox="1"/>
          <p:nvPr/>
        </p:nvSpPr>
        <p:spPr>
          <a:xfrm>
            <a:off x="1073943" y="232675"/>
            <a:ext cx="10044113" cy="1015663"/>
          </a:xfrm>
          <a:prstGeom prst="rect">
            <a:avLst/>
          </a:prstGeom>
          <a:noFill/>
          <a:ln>
            <a:solidFill>
              <a:schemeClr val="accent4"/>
            </a:solidFill>
          </a:ln>
        </p:spPr>
        <p:txBody>
          <a:bodyPr wrap="square" rtlCol="0">
            <a:spAutoFit/>
          </a:bodyPr>
          <a:lstStyle/>
          <a:p>
            <a:r>
              <a:rPr lang="pt-BR" sz="6000" dirty="0">
                <a:solidFill>
                  <a:schemeClr val="bg1"/>
                </a:solidFill>
                <a:latin typeface="Agency FB" panose="020B0503020202020204" pitchFamily="34" charset="0"/>
              </a:rPr>
              <a:t>SOLUBILIDADE DOS COMPOSTOS IÔNICOS</a:t>
            </a:r>
          </a:p>
        </p:txBody>
      </p:sp>
      <p:pic>
        <p:nvPicPr>
          <p:cNvPr id="56322" name="Picture 2" descr="Ligação iônica ou eletrovalente - Química - InfoEscola">
            <a:extLst>
              <a:ext uri="{FF2B5EF4-FFF2-40B4-BE49-F238E27FC236}">
                <a16:creationId xmlns:a16="http://schemas.microsoft.com/office/drawing/2014/main" id="{573BD5FF-BCCC-439F-A995-C54E4D94D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74" y="1736650"/>
            <a:ext cx="4794250" cy="48165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126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fade">
                                      <p:cBhvr>
                                        <p:cTn id="7" dur="1000"/>
                                        <p:tgtEl>
                                          <p:spTgt spid="56322"/>
                                        </p:tgtEl>
                                      </p:cBhvr>
                                    </p:animEffect>
                                    <p:anim calcmode="lin" valueType="num">
                                      <p:cBhvr>
                                        <p:cTn id="8" dur="1000" fill="hold"/>
                                        <p:tgtEl>
                                          <p:spTgt spid="56322"/>
                                        </p:tgtEl>
                                        <p:attrNameLst>
                                          <p:attrName>ppt_x</p:attrName>
                                        </p:attrNameLst>
                                      </p:cBhvr>
                                      <p:tavLst>
                                        <p:tav tm="0">
                                          <p:val>
                                            <p:strVal val="#ppt_x"/>
                                          </p:val>
                                        </p:tav>
                                        <p:tav tm="100000">
                                          <p:val>
                                            <p:strVal val="#ppt_x"/>
                                          </p:val>
                                        </p:tav>
                                      </p:tavLst>
                                    </p:anim>
                                    <p:anim calcmode="lin" valueType="num">
                                      <p:cBhvr>
                                        <p:cTn id="9" dur="1000" fill="hold"/>
                                        <p:tgtEl>
                                          <p:spTgt spid="563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d illustration. Model of serotonin molecule, Hormone of Happiness.">
            <a:extLst>
              <a:ext uri="{FF2B5EF4-FFF2-40B4-BE49-F238E27FC236}">
                <a16:creationId xmlns:a16="http://schemas.microsoft.com/office/drawing/2014/main" id="{5F69FA36-A6D2-4B6B-BBDD-3CD0689DAB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1" r="10792"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EA1BDBD2-45D6-4FEC-A5DE-5B14D7C3971C}"/>
              </a:ext>
            </a:extLst>
          </p:cNvPr>
          <p:cNvSpPr/>
          <p:nvPr/>
        </p:nvSpPr>
        <p:spPr>
          <a:xfrm>
            <a:off x="0" y="0"/>
            <a:ext cx="12192000" cy="6857990"/>
          </a:xfrm>
          <a:prstGeom prst="rect">
            <a:avLst/>
          </a:prstGeom>
          <a:solidFill>
            <a:schemeClr val="tx1">
              <a:alpha val="6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925D32EC-C6A3-48C6-8530-04856F2CF1CC}"/>
              </a:ext>
            </a:extLst>
          </p:cNvPr>
          <p:cNvSpPr txBox="1"/>
          <p:nvPr/>
        </p:nvSpPr>
        <p:spPr>
          <a:xfrm>
            <a:off x="3545681" y="194228"/>
            <a:ext cx="5100638" cy="1015663"/>
          </a:xfrm>
          <a:prstGeom prst="rect">
            <a:avLst/>
          </a:prstGeom>
          <a:noFill/>
          <a:ln>
            <a:solidFill>
              <a:schemeClr val="accent4"/>
            </a:solidFill>
          </a:ln>
        </p:spPr>
        <p:txBody>
          <a:bodyPr wrap="square" rtlCol="0">
            <a:spAutoFit/>
          </a:bodyPr>
          <a:lstStyle/>
          <a:p>
            <a:r>
              <a:rPr lang="pt-BR" sz="6000" dirty="0">
                <a:solidFill>
                  <a:schemeClr val="bg1"/>
                </a:solidFill>
                <a:latin typeface="Agency FB" panose="020B0503020202020204" pitchFamily="34" charset="0"/>
              </a:rPr>
              <a:t>LIGAÇÃO COVALENTE</a:t>
            </a:r>
          </a:p>
        </p:txBody>
      </p:sp>
      <p:sp>
        <p:nvSpPr>
          <p:cNvPr id="3" name="Retângulo 2">
            <a:extLst>
              <a:ext uri="{FF2B5EF4-FFF2-40B4-BE49-F238E27FC236}">
                <a16:creationId xmlns:a16="http://schemas.microsoft.com/office/drawing/2014/main" id="{BDBB7FED-AAE1-4375-8F9F-ACA04243BB3F}"/>
              </a:ext>
            </a:extLst>
          </p:cNvPr>
          <p:cNvSpPr/>
          <p:nvPr/>
        </p:nvSpPr>
        <p:spPr>
          <a:xfrm>
            <a:off x="180975" y="1378722"/>
            <a:ext cx="6096000" cy="1200329"/>
          </a:xfrm>
          <a:prstGeom prst="rect">
            <a:avLst/>
          </a:prstGeom>
          <a:solidFill>
            <a:schemeClr val="accent4">
              <a:lumMod val="75000"/>
              <a:alpha val="58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r>
              <a:rPr lang="pt-BR" dirty="0">
                <a:latin typeface="Times New Roman" panose="02020603050405020304" pitchFamily="18" charset="0"/>
              </a:rPr>
              <a:t>A ligação covalente ocorre quando os dois átomos</a:t>
            </a:r>
          </a:p>
          <a:p>
            <a:r>
              <a:rPr lang="pt-BR" dirty="0">
                <a:latin typeface="Times New Roman" panose="02020603050405020304" pitchFamily="18" charset="0"/>
              </a:rPr>
              <a:t>têm a mesma tendência de ganhar e perder elétrons. Sob essas condições, a transferência total de um elétron não acontece. Em vez disso, os elétrons ficam </a:t>
            </a:r>
            <a:r>
              <a:rPr lang="pt-BR" i="1" dirty="0">
                <a:latin typeface="Times New Roman" panose="02020603050405020304" pitchFamily="18" charset="0"/>
              </a:rPr>
              <a:t>compartilhados </a:t>
            </a:r>
            <a:r>
              <a:rPr lang="pt-BR" dirty="0">
                <a:latin typeface="Times New Roman" panose="02020603050405020304" pitchFamily="18" charset="0"/>
              </a:rPr>
              <a:t>entre os átomos.</a:t>
            </a:r>
            <a:endParaRPr lang="pt-BR" dirty="0"/>
          </a:p>
        </p:txBody>
      </p:sp>
      <p:pic>
        <p:nvPicPr>
          <p:cNvPr id="4100" name="Picture 4" descr="Ligação covalente">
            <a:extLst>
              <a:ext uri="{FF2B5EF4-FFF2-40B4-BE49-F238E27FC236}">
                <a16:creationId xmlns:a16="http://schemas.microsoft.com/office/drawing/2014/main" id="{D63C2EB3-9792-44F1-B71E-DB75623DD36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20520" y="4734686"/>
            <a:ext cx="2650321" cy="1929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tângulo 4">
            <a:extLst>
              <a:ext uri="{FF2B5EF4-FFF2-40B4-BE49-F238E27FC236}">
                <a16:creationId xmlns:a16="http://schemas.microsoft.com/office/drawing/2014/main" id="{D9A65072-205A-4753-B4AD-E73066CFC205}"/>
              </a:ext>
            </a:extLst>
          </p:cNvPr>
          <p:cNvSpPr/>
          <p:nvPr/>
        </p:nvSpPr>
        <p:spPr>
          <a:xfrm>
            <a:off x="180975" y="2779705"/>
            <a:ext cx="6431746" cy="1754326"/>
          </a:xfrm>
          <a:prstGeom prst="rect">
            <a:avLst/>
          </a:prstGeom>
          <a:solidFill>
            <a:schemeClr val="accent4">
              <a:lumMod val="75000"/>
              <a:alpha val="58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 distância 0,074 </a:t>
            </a:r>
            <a:r>
              <a:rPr lang="pt-BR" dirty="0" err="1">
                <a:latin typeface="Times New Roman" panose="02020603050405020304" pitchFamily="18" charset="0"/>
              </a:rPr>
              <a:t>nm</a:t>
            </a:r>
            <a:r>
              <a:rPr lang="pt-BR" dirty="0">
                <a:latin typeface="Times New Roman" panose="02020603050405020304" pitchFamily="18" charset="0"/>
              </a:rPr>
              <a:t> é denominada </a:t>
            </a:r>
            <a:r>
              <a:rPr lang="pt-BR" i="1" dirty="0">
                <a:latin typeface="Times New Roman" panose="02020603050405020304" pitchFamily="18" charset="0"/>
              </a:rPr>
              <a:t>distância de</a:t>
            </a:r>
          </a:p>
          <a:p>
            <a:r>
              <a:rPr lang="pt-BR" i="1" dirty="0">
                <a:latin typeface="Times New Roman" panose="02020603050405020304" pitchFamily="18" charset="0"/>
              </a:rPr>
              <a:t>ligação ou comprimento de ligação, </a:t>
            </a:r>
            <a:r>
              <a:rPr lang="pt-BR" dirty="0">
                <a:latin typeface="Times New Roman" panose="02020603050405020304" pitchFamily="18" charset="0"/>
              </a:rPr>
              <a:t>e é a distância onde as forças atrativas e repulsivas se igualam). Na distância de ligação, os dois elétrons são igualmente </a:t>
            </a:r>
            <a:r>
              <a:rPr lang="pt-BR" i="1" dirty="0">
                <a:latin typeface="Times New Roman" panose="02020603050405020304" pitchFamily="18" charset="0"/>
              </a:rPr>
              <a:t>compartilhados </a:t>
            </a:r>
            <a:r>
              <a:rPr lang="pt-BR" dirty="0">
                <a:latin typeface="Times New Roman" panose="02020603050405020304" pitchFamily="18" charset="0"/>
              </a:rPr>
              <a:t>entre os dois átomos de hidrogênio, ou seja, </a:t>
            </a:r>
            <a:r>
              <a:rPr lang="pt-BR" i="1" dirty="0">
                <a:latin typeface="Times New Roman" panose="02020603050405020304" pitchFamily="18" charset="0"/>
              </a:rPr>
              <a:t>ambos </a:t>
            </a:r>
            <a:r>
              <a:rPr lang="pt-BR" dirty="0">
                <a:latin typeface="Times New Roman" panose="02020603050405020304" pitchFamily="18" charset="0"/>
              </a:rPr>
              <a:t>os núcleos atraem igualmente </a:t>
            </a:r>
            <a:r>
              <a:rPr lang="pt-BR" i="1" dirty="0">
                <a:latin typeface="Times New Roman" panose="02020603050405020304" pitchFamily="18" charset="0"/>
              </a:rPr>
              <a:t>ambos </a:t>
            </a:r>
            <a:r>
              <a:rPr lang="pt-BR" dirty="0">
                <a:latin typeface="Times New Roman" panose="02020603050405020304" pitchFamily="18" charset="0"/>
              </a:rPr>
              <a:t>os elétrons. Esta atração é que constitui a ligação covalente.</a:t>
            </a:r>
            <a:endParaRPr lang="pt-BR" dirty="0"/>
          </a:p>
        </p:txBody>
      </p:sp>
      <p:pic>
        <p:nvPicPr>
          <p:cNvPr id="6" name="Imagem 5">
            <a:extLst>
              <a:ext uri="{FF2B5EF4-FFF2-40B4-BE49-F238E27FC236}">
                <a16:creationId xmlns:a16="http://schemas.microsoft.com/office/drawing/2014/main" id="{8C6B59B4-6EC8-4E61-A489-C92D24AB2039}"/>
              </a:ext>
            </a:extLst>
          </p:cNvPr>
          <p:cNvPicPr>
            <a:picLocks noChangeAspect="1"/>
          </p:cNvPicPr>
          <p:nvPr/>
        </p:nvPicPr>
        <p:blipFill>
          <a:blip r:embed="rId4">
            <a:lum contrast="20000"/>
          </a:blip>
          <a:stretch>
            <a:fillRect/>
          </a:stretch>
        </p:blipFill>
        <p:spPr>
          <a:xfrm>
            <a:off x="6793676" y="3215927"/>
            <a:ext cx="5244183" cy="34478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tângulo 6">
            <a:extLst>
              <a:ext uri="{FF2B5EF4-FFF2-40B4-BE49-F238E27FC236}">
                <a16:creationId xmlns:a16="http://schemas.microsoft.com/office/drawing/2014/main" id="{E4D081E7-CD0C-44BE-87B9-3277B7444C90}"/>
              </a:ext>
            </a:extLst>
          </p:cNvPr>
          <p:cNvSpPr/>
          <p:nvPr/>
        </p:nvSpPr>
        <p:spPr>
          <a:xfrm>
            <a:off x="7467904" y="1517221"/>
            <a:ext cx="3895725" cy="923330"/>
          </a:xfrm>
          <a:prstGeom prst="rect">
            <a:avLst/>
          </a:prstGeom>
          <a:ln>
            <a:solidFill>
              <a:schemeClr val="accent4"/>
            </a:solidFill>
          </a:ln>
        </p:spPr>
        <p:txBody>
          <a:bodyPr wrap="square">
            <a:spAutoFit/>
          </a:bodyPr>
          <a:lstStyle/>
          <a:p>
            <a:r>
              <a:rPr lang="pt-BR" dirty="0">
                <a:solidFill>
                  <a:schemeClr val="bg1"/>
                </a:solidFill>
                <a:latin typeface="Times New Roman" panose="02020603050405020304" pitchFamily="18" charset="0"/>
              </a:rPr>
              <a:t>Os dois elétrons na molécula de</a:t>
            </a:r>
          </a:p>
          <a:p>
            <a:r>
              <a:rPr lang="pt-BR" dirty="0">
                <a:solidFill>
                  <a:schemeClr val="bg1"/>
                </a:solidFill>
                <a:latin typeface="Times New Roman" panose="02020603050405020304" pitchFamily="18" charset="0"/>
              </a:rPr>
              <a:t>H</a:t>
            </a:r>
            <a:r>
              <a:rPr lang="pt-BR" sz="800" b="0" i="0" u="none" strike="noStrike" baseline="0" dirty="0">
                <a:solidFill>
                  <a:schemeClr val="bg1"/>
                </a:solidFill>
                <a:latin typeface="Times New Roman" panose="02020603050405020304" pitchFamily="18" charset="0"/>
              </a:rPr>
              <a:t>2 </a:t>
            </a:r>
            <a:r>
              <a:rPr lang="pt-BR" dirty="0">
                <a:solidFill>
                  <a:schemeClr val="bg1"/>
                </a:solidFill>
                <a:latin typeface="Times New Roman" panose="02020603050405020304" pitchFamily="18" charset="0"/>
              </a:rPr>
              <a:t>estão </a:t>
            </a:r>
            <a:r>
              <a:rPr lang="pt-BR" i="1" dirty="0">
                <a:solidFill>
                  <a:schemeClr val="bg1"/>
                </a:solidFill>
                <a:latin typeface="Times New Roman" panose="02020603050405020304" pitchFamily="18" charset="0"/>
              </a:rPr>
              <a:t>compartilhados </a:t>
            </a:r>
            <a:r>
              <a:rPr lang="pt-BR" dirty="0">
                <a:solidFill>
                  <a:schemeClr val="bg1"/>
                </a:solidFill>
                <a:latin typeface="Times New Roman" panose="02020603050405020304" pitchFamily="18" charset="0"/>
              </a:rPr>
              <a:t>e são chamados par ligado ou par compartilhado.</a:t>
            </a:r>
            <a:endParaRPr lang="pt-BR" dirty="0">
              <a:solidFill>
                <a:schemeClr val="bg1"/>
              </a:solidFill>
            </a:endParaRPr>
          </a:p>
        </p:txBody>
      </p:sp>
    </p:spTree>
    <p:extLst>
      <p:ext uri="{BB962C8B-B14F-4D97-AF65-F5344CB8AC3E}">
        <p14:creationId xmlns:p14="http://schemas.microsoft.com/office/powerpoint/2010/main" val="424718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fade">
                                      <p:cBhvr>
                                        <p:cTn id="19" dur="1000"/>
                                        <p:tgtEl>
                                          <p:spTgt spid="4100"/>
                                        </p:tgtEl>
                                      </p:cBhvr>
                                    </p:animEffect>
                                    <p:anim calcmode="lin" valueType="num">
                                      <p:cBhvr>
                                        <p:cTn id="20" dur="1000" fill="hold"/>
                                        <p:tgtEl>
                                          <p:spTgt spid="4100"/>
                                        </p:tgtEl>
                                        <p:attrNameLst>
                                          <p:attrName>ppt_x</p:attrName>
                                        </p:attrNameLst>
                                      </p:cBhvr>
                                      <p:tavLst>
                                        <p:tav tm="0">
                                          <p:val>
                                            <p:strVal val="#ppt_x"/>
                                          </p:val>
                                        </p:tav>
                                        <p:tav tm="100000">
                                          <p:val>
                                            <p:strVal val="#ppt_x"/>
                                          </p:val>
                                        </p:tav>
                                      </p:tavLst>
                                    </p:anim>
                                    <p:anim calcmode="lin" valueType="num">
                                      <p:cBhvr>
                                        <p:cTn id="21"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par>
                                <p:cTn id="27" presetID="6"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3d illustration. Model of serotonin molecule, Hormone of Happiness.">
            <a:extLst>
              <a:ext uri="{FF2B5EF4-FFF2-40B4-BE49-F238E27FC236}">
                <a16:creationId xmlns:a16="http://schemas.microsoft.com/office/drawing/2014/main" id="{5F69FA36-A6D2-4B6B-BBDD-3CD0689DAB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1" r="10792"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EA1BDBD2-45D6-4FEC-A5DE-5B14D7C3971C}"/>
              </a:ext>
            </a:extLst>
          </p:cNvPr>
          <p:cNvSpPr/>
          <p:nvPr/>
        </p:nvSpPr>
        <p:spPr>
          <a:xfrm>
            <a:off x="0" y="0"/>
            <a:ext cx="12192000" cy="6857990"/>
          </a:xfrm>
          <a:prstGeom prst="rect">
            <a:avLst/>
          </a:prstGeom>
          <a:solidFill>
            <a:schemeClr val="tx1">
              <a:alpha val="6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925D32EC-C6A3-48C6-8530-04856F2CF1CC}"/>
              </a:ext>
            </a:extLst>
          </p:cNvPr>
          <p:cNvSpPr txBox="1"/>
          <p:nvPr/>
        </p:nvSpPr>
        <p:spPr>
          <a:xfrm>
            <a:off x="3545681" y="194228"/>
            <a:ext cx="5100638" cy="1015663"/>
          </a:xfrm>
          <a:prstGeom prst="rect">
            <a:avLst/>
          </a:prstGeom>
          <a:noFill/>
          <a:ln>
            <a:solidFill>
              <a:schemeClr val="accent4"/>
            </a:solidFill>
          </a:ln>
        </p:spPr>
        <p:txBody>
          <a:bodyPr wrap="square" rtlCol="0">
            <a:spAutoFit/>
          </a:bodyPr>
          <a:lstStyle/>
          <a:p>
            <a:r>
              <a:rPr lang="pt-BR" sz="6000" dirty="0">
                <a:solidFill>
                  <a:schemeClr val="bg1"/>
                </a:solidFill>
                <a:latin typeface="Agency FB" panose="020B0503020202020204" pitchFamily="34" charset="0"/>
              </a:rPr>
              <a:t>LIGAÇÃO COVALENTE</a:t>
            </a:r>
          </a:p>
        </p:txBody>
      </p:sp>
      <p:sp>
        <p:nvSpPr>
          <p:cNvPr id="8" name="Retângulo: Cantos Arredondados 7">
            <a:extLst>
              <a:ext uri="{FF2B5EF4-FFF2-40B4-BE49-F238E27FC236}">
                <a16:creationId xmlns:a16="http://schemas.microsoft.com/office/drawing/2014/main" id="{E6E346C2-2C4B-4078-A271-B5DD4F33631E}"/>
              </a:ext>
            </a:extLst>
          </p:cNvPr>
          <p:cNvSpPr/>
          <p:nvPr/>
        </p:nvSpPr>
        <p:spPr>
          <a:xfrm>
            <a:off x="2586037" y="2927933"/>
            <a:ext cx="2428875" cy="1409700"/>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HIDROGÊNIO</a:t>
            </a:r>
          </a:p>
        </p:txBody>
      </p:sp>
      <p:sp>
        <p:nvSpPr>
          <p:cNvPr id="13" name="Retângulo: Cantos Arredondados 12">
            <a:extLst>
              <a:ext uri="{FF2B5EF4-FFF2-40B4-BE49-F238E27FC236}">
                <a16:creationId xmlns:a16="http://schemas.microsoft.com/office/drawing/2014/main" id="{93A5353C-01E7-4C56-B5BC-21338EA56FCF}"/>
              </a:ext>
            </a:extLst>
          </p:cNvPr>
          <p:cNvSpPr/>
          <p:nvPr/>
        </p:nvSpPr>
        <p:spPr>
          <a:xfrm>
            <a:off x="7043737" y="2942604"/>
            <a:ext cx="2428875" cy="1409700"/>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HIDROGÊNIO</a:t>
            </a:r>
          </a:p>
        </p:txBody>
      </p:sp>
      <p:sp>
        <p:nvSpPr>
          <p:cNvPr id="14" name="Retângulo: Cantos Arredondados 13">
            <a:extLst>
              <a:ext uri="{FF2B5EF4-FFF2-40B4-BE49-F238E27FC236}">
                <a16:creationId xmlns:a16="http://schemas.microsoft.com/office/drawing/2014/main" id="{75488358-3491-4C79-B664-269F989E3099}"/>
              </a:ext>
            </a:extLst>
          </p:cNvPr>
          <p:cNvSpPr/>
          <p:nvPr/>
        </p:nvSpPr>
        <p:spPr>
          <a:xfrm>
            <a:off x="2586037" y="5107685"/>
            <a:ext cx="2428875" cy="1409700"/>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AMETAL</a:t>
            </a:r>
          </a:p>
        </p:txBody>
      </p:sp>
      <p:sp>
        <p:nvSpPr>
          <p:cNvPr id="15" name="Retângulo: Cantos Arredondados 14">
            <a:extLst>
              <a:ext uri="{FF2B5EF4-FFF2-40B4-BE49-F238E27FC236}">
                <a16:creationId xmlns:a16="http://schemas.microsoft.com/office/drawing/2014/main" id="{BABD0114-044D-48B4-80D1-DB3CF7C61D8E}"/>
              </a:ext>
            </a:extLst>
          </p:cNvPr>
          <p:cNvSpPr/>
          <p:nvPr/>
        </p:nvSpPr>
        <p:spPr>
          <a:xfrm>
            <a:off x="7019925" y="5107685"/>
            <a:ext cx="2428875" cy="1409700"/>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AMETAL</a:t>
            </a:r>
          </a:p>
        </p:txBody>
      </p:sp>
      <p:sp>
        <p:nvSpPr>
          <p:cNvPr id="9" name="Seta: da Esquerda para a Direita 8">
            <a:extLst>
              <a:ext uri="{FF2B5EF4-FFF2-40B4-BE49-F238E27FC236}">
                <a16:creationId xmlns:a16="http://schemas.microsoft.com/office/drawing/2014/main" id="{97BDDF26-CE89-4281-AB2F-D8EE4A4C6783}"/>
              </a:ext>
            </a:extLst>
          </p:cNvPr>
          <p:cNvSpPr/>
          <p:nvPr/>
        </p:nvSpPr>
        <p:spPr>
          <a:xfrm>
            <a:off x="5262562" y="3506673"/>
            <a:ext cx="1533525" cy="252220"/>
          </a:xfrm>
          <a:prstGeom prst="lef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Seta: da Esquerda para a Direita 16">
            <a:extLst>
              <a:ext uri="{FF2B5EF4-FFF2-40B4-BE49-F238E27FC236}">
                <a16:creationId xmlns:a16="http://schemas.microsoft.com/office/drawing/2014/main" id="{F3B50782-B47B-446D-9F77-F0B5B324CFC5}"/>
              </a:ext>
            </a:extLst>
          </p:cNvPr>
          <p:cNvSpPr/>
          <p:nvPr/>
        </p:nvSpPr>
        <p:spPr>
          <a:xfrm>
            <a:off x="5262562" y="5686425"/>
            <a:ext cx="1533525" cy="252220"/>
          </a:xfrm>
          <a:prstGeom prst="lef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Seta: de Cima para Baixo 9">
            <a:extLst>
              <a:ext uri="{FF2B5EF4-FFF2-40B4-BE49-F238E27FC236}">
                <a16:creationId xmlns:a16="http://schemas.microsoft.com/office/drawing/2014/main" id="{D84B6ACB-CA43-4791-9E59-CA47F53BAD95}"/>
              </a:ext>
            </a:extLst>
          </p:cNvPr>
          <p:cNvSpPr/>
          <p:nvPr/>
        </p:nvSpPr>
        <p:spPr>
          <a:xfrm>
            <a:off x="3696652" y="4492919"/>
            <a:ext cx="207644" cy="459480"/>
          </a:xfrm>
          <a:prstGeom prst="upDown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Seta: de Cima para Baixo 18">
            <a:extLst>
              <a:ext uri="{FF2B5EF4-FFF2-40B4-BE49-F238E27FC236}">
                <a16:creationId xmlns:a16="http://schemas.microsoft.com/office/drawing/2014/main" id="{36425097-AB3D-4F44-A873-8E178EBB1E99}"/>
              </a:ext>
            </a:extLst>
          </p:cNvPr>
          <p:cNvSpPr/>
          <p:nvPr/>
        </p:nvSpPr>
        <p:spPr>
          <a:xfrm>
            <a:off x="8130540" y="4492919"/>
            <a:ext cx="207644" cy="459480"/>
          </a:xfrm>
          <a:prstGeom prst="upDown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CaixaDeTexto 2">
            <a:extLst>
              <a:ext uri="{FF2B5EF4-FFF2-40B4-BE49-F238E27FC236}">
                <a16:creationId xmlns:a16="http://schemas.microsoft.com/office/drawing/2014/main" id="{B2DDF26F-EDE3-4354-A04A-DAB20433940E}"/>
              </a:ext>
            </a:extLst>
          </p:cNvPr>
          <p:cNvSpPr txBox="1"/>
          <p:nvPr/>
        </p:nvSpPr>
        <p:spPr>
          <a:xfrm>
            <a:off x="1992009" y="1527244"/>
            <a:ext cx="8646132" cy="1015663"/>
          </a:xfrm>
          <a:prstGeom prst="rect">
            <a:avLst/>
          </a:prstGeom>
          <a:noFill/>
          <a:ln>
            <a:solidFill>
              <a:schemeClr val="accent4"/>
            </a:solidFill>
          </a:ln>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pt-BR" sz="2000" dirty="0">
                <a:solidFill>
                  <a:schemeClr val="bg1"/>
                </a:solidFill>
              </a:rPr>
              <a:t>Neste tipo de ligação ambos átomos precisam ganhar elétrons para ganhar configuração de gás nobre, porém, nenhum está disposto a perder elétrons , pois possuem elevada eletronegatividade.</a:t>
            </a:r>
          </a:p>
        </p:txBody>
      </p:sp>
    </p:spTree>
    <p:extLst>
      <p:ext uri="{BB962C8B-B14F-4D97-AF65-F5344CB8AC3E}">
        <p14:creationId xmlns:p14="http://schemas.microsoft.com/office/powerpoint/2010/main" val="286587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9" grpId="0" animBg="1"/>
      <p:bldP spid="17" grpId="0" animBg="1"/>
      <p:bldP spid="10"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3d illustration. Model of serotonin molecule, Hormone of Happiness.">
            <a:extLst>
              <a:ext uri="{FF2B5EF4-FFF2-40B4-BE49-F238E27FC236}">
                <a16:creationId xmlns:a16="http://schemas.microsoft.com/office/drawing/2014/main" id="{5F69FA36-A6D2-4B6B-BBDD-3CD0689DAB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1" r="10792"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EA1BDBD2-45D6-4FEC-A5DE-5B14D7C3971C}"/>
              </a:ext>
            </a:extLst>
          </p:cNvPr>
          <p:cNvSpPr/>
          <p:nvPr/>
        </p:nvSpPr>
        <p:spPr>
          <a:xfrm>
            <a:off x="0" y="0"/>
            <a:ext cx="12192000" cy="6857990"/>
          </a:xfrm>
          <a:prstGeom prst="rect">
            <a:avLst/>
          </a:prstGeom>
          <a:solidFill>
            <a:schemeClr val="tx1">
              <a:alpha val="6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925D32EC-C6A3-48C6-8530-04856F2CF1CC}"/>
              </a:ext>
            </a:extLst>
          </p:cNvPr>
          <p:cNvSpPr txBox="1"/>
          <p:nvPr/>
        </p:nvSpPr>
        <p:spPr>
          <a:xfrm>
            <a:off x="747713" y="384728"/>
            <a:ext cx="10696574" cy="1015663"/>
          </a:xfrm>
          <a:prstGeom prst="rect">
            <a:avLst/>
          </a:prstGeom>
          <a:noFill/>
          <a:ln>
            <a:solidFill>
              <a:schemeClr val="accent4"/>
            </a:solidFill>
          </a:ln>
        </p:spPr>
        <p:txBody>
          <a:bodyPr wrap="square" rtlCol="0">
            <a:spAutoFit/>
          </a:bodyPr>
          <a:lstStyle/>
          <a:p>
            <a:r>
              <a:rPr lang="pt-BR" sz="6000" dirty="0">
                <a:solidFill>
                  <a:schemeClr val="bg1"/>
                </a:solidFill>
                <a:latin typeface="Agency FB" panose="020B0503020202020204" pitchFamily="34" charset="0"/>
              </a:rPr>
              <a:t>ESTRUTURA DE LEWIS E LIGAÇÃO COVALENTE</a:t>
            </a:r>
          </a:p>
        </p:txBody>
      </p:sp>
      <p:sp>
        <p:nvSpPr>
          <p:cNvPr id="8" name="Retângulo 7">
            <a:extLst>
              <a:ext uri="{FF2B5EF4-FFF2-40B4-BE49-F238E27FC236}">
                <a16:creationId xmlns:a16="http://schemas.microsoft.com/office/drawing/2014/main" id="{16F9FC2F-2B9D-46C6-BA48-55F77608F0A2}"/>
              </a:ext>
            </a:extLst>
          </p:cNvPr>
          <p:cNvSpPr/>
          <p:nvPr/>
        </p:nvSpPr>
        <p:spPr>
          <a:xfrm>
            <a:off x="2270912" y="1501980"/>
            <a:ext cx="7781925" cy="646331"/>
          </a:xfrm>
          <a:prstGeom prst="rect">
            <a:avLst/>
          </a:prstGeom>
          <a:ln>
            <a:solidFill>
              <a:schemeClr val="accent4"/>
            </a:solidFill>
          </a:ln>
        </p:spPr>
        <p:txBody>
          <a:bodyPr wrap="square">
            <a:spAutoFit/>
          </a:bodyPr>
          <a:lstStyle/>
          <a:p>
            <a:r>
              <a:rPr lang="pt-BR" dirty="0">
                <a:solidFill>
                  <a:schemeClr val="bg1"/>
                </a:solidFill>
                <a:latin typeface="Times New Roman" panose="02020603050405020304" pitchFamily="18" charset="0"/>
              </a:rPr>
              <a:t>A ligação covalente consiste no compartilhamento de pares eletrônicos entre dois átomos e pode ser representada por meio de estruturas de Lewis.</a:t>
            </a:r>
            <a:endParaRPr lang="pt-BR" dirty="0">
              <a:solidFill>
                <a:schemeClr val="bg1"/>
              </a:solidFill>
            </a:endParaRPr>
          </a:p>
        </p:txBody>
      </p:sp>
      <p:pic>
        <p:nvPicPr>
          <p:cNvPr id="9" name="Imagem 8">
            <a:extLst>
              <a:ext uri="{FF2B5EF4-FFF2-40B4-BE49-F238E27FC236}">
                <a16:creationId xmlns:a16="http://schemas.microsoft.com/office/drawing/2014/main" id="{A0ABAB0E-7E15-4742-B6E8-DD7316CA2235}"/>
              </a:ext>
            </a:extLst>
          </p:cNvPr>
          <p:cNvPicPr>
            <a:picLocks noChangeAspect="1"/>
          </p:cNvPicPr>
          <p:nvPr/>
        </p:nvPicPr>
        <p:blipFill>
          <a:blip r:embed="rId3">
            <a:lum contrast="20000"/>
          </a:blip>
          <a:stretch>
            <a:fillRect/>
          </a:stretch>
        </p:blipFill>
        <p:spPr>
          <a:xfrm>
            <a:off x="309563" y="2400819"/>
            <a:ext cx="4186534" cy="142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m 9">
            <a:extLst>
              <a:ext uri="{FF2B5EF4-FFF2-40B4-BE49-F238E27FC236}">
                <a16:creationId xmlns:a16="http://schemas.microsoft.com/office/drawing/2014/main" id="{FD97BAF9-CC2D-4AD2-86C3-E439D022DF35}"/>
              </a:ext>
            </a:extLst>
          </p:cNvPr>
          <p:cNvPicPr>
            <a:picLocks noChangeAspect="1"/>
          </p:cNvPicPr>
          <p:nvPr/>
        </p:nvPicPr>
        <p:blipFill>
          <a:blip r:embed="rId4">
            <a:lum contrast="20000"/>
          </a:blip>
          <a:stretch>
            <a:fillRect/>
          </a:stretch>
        </p:blipFill>
        <p:spPr>
          <a:xfrm>
            <a:off x="7191463" y="2400819"/>
            <a:ext cx="4719845" cy="142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m 10">
            <a:extLst>
              <a:ext uri="{FF2B5EF4-FFF2-40B4-BE49-F238E27FC236}">
                <a16:creationId xmlns:a16="http://schemas.microsoft.com/office/drawing/2014/main" id="{4224FEBE-4E5D-42F7-98A8-A78C05907FCF}"/>
              </a:ext>
            </a:extLst>
          </p:cNvPr>
          <p:cNvPicPr>
            <a:picLocks noChangeAspect="1"/>
          </p:cNvPicPr>
          <p:nvPr/>
        </p:nvPicPr>
        <p:blipFill>
          <a:blip r:embed="rId5">
            <a:lum contrast="20000"/>
          </a:blip>
          <a:stretch>
            <a:fillRect/>
          </a:stretch>
        </p:blipFill>
        <p:spPr>
          <a:xfrm>
            <a:off x="5158133" y="2260899"/>
            <a:ext cx="1572739" cy="13170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m 11">
            <a:extLst>
              <a:ext uri="{FF2B5EF4-FFF2-40B4-BE49-F238E27FC236}">
                <a16:creationId xmlns:a16="http://schemas.microsoft.com/office/drawing/2014/main" id="{E53A3809-7247-4F1A-95B7-B0B70A9B57C6}"/>
              </a:ext>
            </a:extLst>
          </p:cNvPr>
          <p:cNvPicPr>
            <a:picLocks noChangeAspect="1"/>
          </p:cNvPicPr>
          <p:nvPr/>
        </p:nvPicPr>
        <p:blipFill>
          <a:blip r:embed="rId6">
            <a:lum contrast="20000"/>
          </a:blip>
          <a:stretch>
            <a:fillRect/>
          </a:stretch>
        </p:blipFill>
        <p:spPr>
          <a:xfrm>
            <a:off x="3709727" y="5390831"/>
            <a:ext cx="1572739" cy="13115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628" name="Picture 4">
            <a:extLst>
              <a:ext uri="{FF2B5EF4-FFF2-40B4-BE49-F238E27FC236}">
                <a16:creationId xmlns:a16="http://schemas.microsoft.com/office/drawing/2014/main" id="{47D687A7-0F3C-4396-B9B0-A6293CE713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73632" y="4334066"/>
            <a:ext cx="1677221" cy="1202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630" name="Picture 6" descr="Geometria tetraédrica. Características da geometria tetraédrica">
            <a:extLst>
              <a:ext uri="{FF2B5EF4-FFF2-40B4-BE49-F238E27FC236}">
                <a16:creationId xmlns:a16="http://schemas.microsoft.com/office/drawing/2014/main" id="{176914E9-5140-4956-9B7D-AB73CA0612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3157" y="4134725"/>
            <a:ext cx="1114425" cy="1247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634" name="Picture 10" descr="Exercícios sobre fórmula estrutural - Brasil Escola">
            <a:extLst>
              <a:ext uri="{FF2B5EF4-FFF2-40B4-BE49-F238E27FC236}">
                <a16:creationId xmlns:a16="http://schemas.microsoft.com/office/drawing/2014/main" id="{94109F62-FA24-440A-A9E4-1D59131F42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91325" y="5390831"/>
            <a:ext cx="1419313" cy="12910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636" name="Picture 12" descr="Hidrogênio molecular – Wikipédia, a enciclopédia livre">
            <a:extLst>
              <a:ext uri="{FF2B5EF4-FFF2-40B4-BE49-F238E27FC236}">
                <a16:creationId xmlns:a16="http://schemas.microsoft.com/office/drawing/2014/main" id="{A4A22E11-39A5-4660-9B43-D957315654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13611" y="4334066"/>
            <a:ext cx="1923366" cy="1247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Seta: de Cima para Baixo 12">
            <a:extLst>
              <a:ext uri="{FF2B5EF4-FFF2-40B4-BE49-F238E27FC236}">
                <a16:creationId xmlns:a16="http://schemas.microsoft.com/office/drawing/2014/main" id="{92F8487C-57BB-481B-897F-B2D2CAADB861}"/>
              </a:ext>
            </a:extLst>
          </p:cNvPr>
          <p:cNvSpPr/>
          <p:nvPr/>
        </p:nvSpPr>
        <p:spPr>
          <a:xfrm>
            <a:off x="2314634" y="3829051"/>
            <a:ext cx="321320" cy="505005"/>
          </a:xfrm>
          <a:prstGeom prst="upDown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Seta: de Cima para Baixo 21">
            <a:extLst>
              <a:ext uri="{FF2B5EF4-FFF2-40B4-BE49-F238E27FC236}">
                <a16:creationId xmlns:a16="http://schemas.microsoft.com/office/drawing/2014/main" id="{DFEA28DC-88EA-4BE9-9759-79864CEEEBED}"/>
              </a:ext>
            </a:extLst>
          </p:cNvPr>
          <p:cNvSpPr/>
          <p:nvPr/>
        </p:nvSpPr>
        <p:spPr>
          <a:xfrm>
            <a:off x="9751582" y="3809661"/>
            <a:ext cx="321320" cy="505005"/>
          </a:xfrm>
          <a:prstGeom prst="upDown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Seta: de Cima para Baixo 23">
            <a:extLst>
              <a:ext uri="{FF2B5EF4-FFF2-40B4-BE49-F238E27FC236}">
                <a16:creationId xmlns:a16="http://schemas.microsoft.com/office/drawing/2014/main" id="{53F311B9-4FDD-4246-8465-271EF1EE758D}"/>
              </a:ext>
            </a:extLst>
          </p:cNvPr>
          <p:cNvSpPr/>
          <p:nvPr/>
        </p:nvSpPr>
        <p:spPr>
          <a:xfrm>
            <a:off x="5799710" y="3570078"/>
            <a:ext cx="321320" cy="505005"/>
          </a:xfrm>
          <a:prstGeom prst="upDown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Seta: de Cima para Baixo 24">
            <a:extLst>
              <a:ext uri="{FF2B5EF4-FFF2-40B4-BE49-F238E27FC236}">
                <a16:creationId xmlns:a16="http://schemas.microsoft.com/office/drawing/2014/main" id="{C835B17E-B514-4EDB-AC53-7508427597A7}"/>
              </a:ext>
            </a:extLst>
          </p:cNvPr>
          <p:cNvSpPr/>
          <p:nvPr/>
        </p:nvSpPr>
        <p:spPr>
          <a:xfrm rot="5400000">
            <a:off x="5905114" y="5371240"/>
            <a:ext cx="321320" cy="1330195"/>
          </a:xfrm>
          <a:prstGeom prst="upDown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5705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636"/>
                                        </p:tgtEl>
                                        <p:attrNameLst>
                                          <p:attrName>style.visibility</p:attrName>
                                        </p:attrNameLst>
                                      </p:cBhvr>
                                      <p:to>
                                        <p:strVal val="visible"/>
                                      </p:to>
                                    </p:set>
                                    <p:animEffect transition="in" filter="fade">
                                      <p:cBhvr>
                                        <p:cTn id="22" dur="1000"/>
                                        <p:tgtEl>
                                          <p:spTgt spid="26636"/>
                                        </p:tgtEl>
                                      </p:cBhvr>
                                    </p:animEffect>
                                    <p:anim calcmode="lin" valueType="num">
                                      <p:cBhvr>
                                        <p:cTn id="23" dur="1000" fill="hold"/>
                                        <p:tgtEl>
                                          <p:spTgt spid="26636"/>
                                        </p:tgtEl>
                                        <p:attrNameLst>
                                          <p:attrName>ppt_x</p:attrName>
                                        </p:attrNameLst>
                                      </p:cBhvr>
                                      <p:tavLst>
                                        <p:tav tm="0">
                                          <p:val>
                                            <p:strVal val="#ppt_x"/>
                                          </p:val>
                                        </p:tav>
                                        <p:tav tm="100000">
                                          <p:val>
                                            <p:strVal val="#ppt_x"/>
                                          </p:val>
                                        </p:tav>
                                      </p:tavLst>
                                    </p:anim>
                                    <p:anim calcmode="lin" valueType="num">
                                      <p:cBhvr>
                                        <p:cTn id="24" dur="1000" fill="hold"/>
                                        <p:tgtEl>
                                          <p:spTgt spid="2663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6630"/>
                                        </p:tgtEl>
                                        <p:attrNameLst>
                                          <p:attrName>style.visibility</p:attrName>
                                        </p:attrNameLst>
                                      </p:cBhvr>
                                      <p:to>
                                        <p:strVal val="visible"/>
                                      </p:to>
                                    </p:set>
                                    <p:animEffect transition="in" filter="fade">
                                      <p:cBhvr>
                                        <p:cTn id="39" dur="1000"/>
                                        <p:tgtEl>
                                          <p:spTgt spid="26630"/>
                                        </p:tgtEl>
                                      </p:cBhvr>
                                    </p:animEffect>
                                    <p:anim calcmode="lin" valueType="num">
                                      <p:cBhvr>
                                        <p:cTn id="40" dur="1000" fill="hold"/>
                                        <p:tgtEl>
                                          <p:spTgt spid="26630"/>
                                        </p:tgtEl>
                                        <p:attrNameLst>
                                          <p:attrName>ppt_x</p:attrName>
                                        </p:attrNameLst>
                                      </p:cBhvr>
                                      <p:tavLst>
                                        <p:tav tm="0">
                                          <p:val>
                                            <p:strVal val="#ppt_x"/>
                                          </p:val>
                                        </p:tav>
                                        <p:tav tm="100000">
                                          <p:val>
                                            <p:strVal val="#ppt_x"/>
                                          </p:val>
                                        </p:tav>
                                      </p:tavLst>
                                    </p:anim>
                                    <p:anim calcmode="lin" valueType="num">
                                      <p:cBhvr>
                                        <p:cTn id="41" dur="1000" fill="hold"/>
                                        <p:tgtEl>
                                          <p:spTgt spid="2663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6628"/>
                                        </p:tgtEl>
                                        <p:attrNameLst>
                                          <p:attrName>style.visibility</p:attrName>
                                        </p:attrNameLst>
                                      </p:cBhvr>
                                      <p:to>
                                        <p:strVal val="visible"/>
                                      </p:to>
                                    </p:set>
                                    <p:anim calcmode="lin" valueType="num">
                                      <p:cBhvr additive="base">
                                        <p:cTn id="50" dur="500" fill="hold"/>
                                        <p:tgtEl>
                                          <p:spTgt spid="26628"/>
                                        </p:tgtEl>
                                        <p:attrNameLst>
                                          <p:attrName>ppt_x</p:attrName>
                                        </p:attrNameLst>
                                      </p:cBhvr>
                                      <p:tavLst>
                                        <p:tav tm="0">
                                          <p:val>
                                            <p:strVal val="#ppt_x"/>
                                          </p:val>
                                        </p:tav>
                                        <p:tav tm="100000">
                                          <p:val>
                                            <p:strVal val="#ppt_x"/>
                                          </p:val>
                                        </p:tav>
                                      </p:tavLst>
                                    </p:anim>
                                    <p:anim calcmode="lin" valueType="num">
                                      <p:cBhvr additive="base">
                                        <p:cTn id="51" dur="500" fill="hold"/>
                                        <p:tgtEl>
                                          <p:spTgt spid="26628"/>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ppt_x"/>
                                          </p:val>
                                        </p:tav>
                                        <p:tav tm="100000">
                                          <p:val>
                                            <p:strVal val="#ppt_x"/>
                                          </p:val>
                                        </p:tav>
                                      </p:tavLst>
                                    </p:anim>
                                    <p:anim calcmode="lin" valueType="num">
                                      <p:cBhvr additive="base">
                                        <p:cTn id="5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heel(1)">
                                      <p:cBhvr>
                                        <p:cTn id="60" dur="2000"/>
                                        <p:tgtEl>
                                          <p:spTgt spid="12"/>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heel(1)">
                                      <p:cBhvr>
                                        <p:cTn id="63" dur="2000"/>
                                        <p:tgtEl>
                                          <p:spTgt spid="25"/>
                                        </p:tgtEl>
                                      </p:cBhvr>
                                    </p:animEffect>
                                  </p:childTnLst>
                                </p:cTn>
                              </p:par>
                              <p:par>
                                <p:cTn id="64" presetID="21" presetClass="entr" presetSubtype="1" fill="hold" nodeType="withEffect">
                                  <p:stCondLst>
                                    <p:cond delay="0"/>
                                  </p:stCondLst>
                                  <p:childTnLst>
                                    <p:set>
                                      <p:cBhvr>
                                        <p:cTn id="65" dur="1" fill="hold">
                                          <p:stCondLst>
                                            <p:cond delay="0"/>
                                          </p:stCondLst>
                                        </p:cTn>
                                        <p:tgtEl>
                                          <p:spTgt spid="26634"/>
                                        </p:tgtEl>
                                        <p:attrNameLst>
                                          <p:attrName>style.visibility</p:attrName>
                                        </p:attrNameLst>
                                      </p:cBhvr>
                                      <p:to>
                                        <p:strVal val="visible"/>
                                      </p:to>
                                    </p:set>
                                    <p:animEffect transition="in" filter="wheel(1)">
                                      <p:cBhvr>
                                        <p:cTn id="66" dur="2000"/>
                                        <p:tgtEl>
                                          <p:spTgt spid="26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22"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3d illustration. Model of serotonin molecule, Hormone of Happiness.">
            <a:extLst>
              <a:ext uri="{FF2B5EF4-FFF2-40B4-BE49-F238E27FC236}">
                <a16:creationId xmlns:a16="http://schemas.microsoft.com/office/drawing/2014/main" id="{5F69FA36-A6D2-4B6B-BBDD-3CD0689DAB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1" r="10792"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EA1BDBD2-45D6-4FEC-A5DE-5B14D7C3971C}"/>
              </a:ext>
            </a:extLst>
          </p:cNvPr>
          <p:cNvSpPr/>
          <p:nvPr/>
        </p:nvSpPr>
        <p:spPr>
          <a:xfrm>
            <a:off x="0" y="0"/>
            <a:ext cx="12192000" cy="6857990"/>
          </a:xfrm>
          <a:prstGeom prst="rect">
            <a:avLst/>
          </a:prstGeom>
          <a:solidFill>
            <a:schemeClr val="tx1">
              <a:alpha val="6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925D32EC-C6A3-48C6-8530-04856F2CF1CC}"/>
              </a:ext>
            </a:extLst>
          </p:cNvPr>
          <p:cNvSpPr txBox="1"/>
          <p:nvPr/>
        </p:nvSpPr>
        <p:spPr>
          <a:xfrm>
            <a:off x="2888456" y="318053"/>
            <a:ext cx="6415087"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LIGAÇÕES MÚLTIPLAS</a:t>
            </a:r>
          </a:p>
        </p:txBody>
      </p:sp>
      <p:sp>
        <p:nvSpPr>
          <p:cNvPr id="3" name="Retângulo 2">
            <a:extLst>
              <a:ext uri="{FF2B5EF4-FFF2-40B4-BE49-F238E27FC236}">
                <a16:creationId xmlns:a16="http://schemas.microsoft.com/office/drawing/2014/main" id="{D750414E-B65C-46FF-BAEA-79C7C020091E}"/>
              </a:ext>
            </a:extLst>
          </p:cNvPr>
          <p:cNvSpPr/>
          <p:nvPr/>
        </p:nvSpPr>
        <p:spPr>
          <a:xfrm>
            <a:off x="2888456" y="1698178"/>
            <a:ext cx="6331744" cy="923330"/>
          </a:xfrm>
          <a:prstGeom prst="rect">
            <a:avLst/>
          </a:prstGeom>
          <a:ln>
            <a:solidFill>
              <a:schemeClr val="accent4"/>
            </a:solidFill>
          </a:ln>
        </p:spPr>
        <p:txBody>
          <a:bodyPr wrap="square">
            <a:spAutoFit/>
          </a:bodyPr>
          <a:lstStyle/>
          <a:p>
            <a:r>
              <a:rPr lang="pt-BR" dirty="0">
                <a:solidFill>
                  <a:schemeClr val="bg1"/>
                </a:solidFill>
                <a:latin typeface="Times New Roman" panose="02020603050405020304" pitchFamily="18" charset="0"/>
              </a:rPr>
              <a:t>Dois átomos podem compartilhar mais de um par de elétrons. Uma ligação com dois pares compartilhados é denominada ligação dupla e com três pares, ligação tripla.</a:t>
            </a:r>
            <a:endParaRPr lang="pt-BR" dirty="0">
              <a:solidFill>
                <a:schemeClr val="bg1"/>
              </a:solidFill>
            </a:endParaRPr>
          </a:p>
        </p:txBody>
      </p:sp>
      <p:pic>
        <p:nvPicPr>
          <p:cNvPr id="25602" name="Picture 2" descr="Aula III - Ligações Químicas Tutora: Marcia Pintos Rio Grande, 13 ...">
            <a:extLst>
              <a:ext uri="{FF2B5EF4-FFF2-40B4-BE49-F238E27FC236}">
                <a16:creationId xmlns:a16="http://schemas.microsoft.com/office/drawing/2014/main" id="{5ED0108F-EB60-4600-A2F8-93AEE728BF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396"/>
          <a:stretch/>
        </p:blipFill>
        <p:spPr bwMode="auto">
          <a:xfrm>
            <a:off x="678655" y="3389320"/>
            <a:ext cx="5172075" cy="26611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604" name="Picture 4" descr="Sutil como a pata de um hipopótamo!: Ligações Químicas: A Ligação ...">
            <a:extLst>
              <a:ext uri="{FF2B5EF4-FFF2-40B4-BE49-F238E27FC236}">
                <a16:creationId xmlns:a16="http://schemas.microsoft.com/office/drawing/2014/main" id="{6FABA039-2B2E-4172-B388-9038A4EAD3E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810374" y="3428995"/>
            <a:ext cx="4622541" cy="2621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8066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5602"/>
                                        </p:tgtEl>
                                        <p:attrNameLst>
                                          <p:attrName>style.visibility</p:attrName>
                                        </p:attrNameLst>
                                      </p:cBhvr>
                                      <p:to>
                                        <p:strVal val="visible"/>
                                      </p:to>
                                    </p:set>
                                    <p:animEffect transition="in" filter="wipe(down)">
                                      <p:cBhvr>
                                        <p:cTn id="14" dur="500"/>
                                        <p:tgtEl>
                                          <p:spTgt spid="2560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5604"/>
                                        </p:tgtEl>
                                        <p:attrNameLst>
                                          <p:attrName>style.visibility</p:attrName>
                                        </p:attrNameLst>
                                      </p:cBhvr>
                                      <p:to>
                                        <p:strVal val="visible"/>
                                      </p:to>
                                    </p:set>
                                    <p:animEffect transition="in" filter="wheel(1)">
                                      <p:cBhvr>
                                        <p:cTn id="19" dur="20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3d illustration. Model of serotonin molecule, Hormone of Happiness.">
            <a:extLst>
              <a:ext uri="{FF2B5EF4-FFF2-40B4-BE49-F238E27FC236}">
                <a16:creationId xmlns:a16="http://schemas.microsoft.com/office/drawing/2014/main" id="{5F69FA36-A6D2-4B6B-BBDD-3CD0689DAB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1" r="10792"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EA1BDBD2-45D6-4FEC-A5DE-5B14D7C3971C}"/>
              </a:ext>
            </a:extLst>
          </p:cNvPr>
          <p:cNvSpPr/>
          <p:nvPr/>
        </p:nvSpPr>
        <p:spPr>
          <a:xfrm>
            <a:off x="0" y="0"/>
            <a:ext cx="12192000" cy="6857990"/>
          </a:xfrm>
          <a:prstGeom prst="rect">
            <a:avLst/>
          </a:prstGeom>
          <a:solidFill>
            <a:schemeClr val="tx1">
              <a:alpha val="6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925D32EC-C6A3-48C6-8530-04856F2CF1CC}"/>
              </a:ext>
            </a:extLst>
          </p:cNvPr>
          <p:cNvSpPr txBox="1"/>
          <p:nvPr/>
        </p:nvSpPr>
        <p:spPr>
          <a:xfrm>
            <a:off x="2888456" y="318053"/>
            <a:ext cx="6415087"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LIGAÇÕES MÚLTIPLAS</a:t>
            </a:r>
          </a:p>
        </p:txBody>
      </p:sp>
      <p:sp>
        <p:nvSpPr>
          <p:cNvPr id="3" name="Retângulo 2">
            <a:extLst>
              <a:ext uri="{FF2B5EF4-FFF2-40B4-BE49-F238E27FC236}">
                <a16:creationId xmlns:a16="http://schemas.microsoft.com/office/drawing/2014/main" id="{D750414E-B65C-46FF-BAEA-79C7C020091E}"/>
              </a:ext>
            </a:extLst>
          </p:cNvPr>
          <p:cNvSpPr/>
          <p:nvPr/>
        </p:nvSpPr>
        <p:spPr>
          <a:xfrm>
            <a:off x="4733461" y="1651759"/>
            <a:ext cx="2725075" cy="369332"/>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LIGAÇÕES SIGMA E PI</a:t>
            </a:r>
            <a:endParaRPr lang="pt-BR" dirty="0"/>
          </a:p>
        </p:txBody>
      </p:sp>
      <p:pic>
        <p:nvPicPr>
          <p:cNvPr id="61442" name="Picture 2" descr="Ligação Covalente: Guia completo para dominar o assunto. Garantido!">
            <a:extLst>
              <a:ext uri="{FF2B5EF4-FFF2-40B4-BE49-F238E27FC236}">
                <a16:creationId xmlns:a16="http://schemas.microsoft.com/office/drawing/2014/main" id="{F7D9D00C-95BD-4304-BE4A-5791C3247F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96" t="17344" r="10793" b="5704"/>
          <a:stretch/>
        </p:blipFill>
        <p:spPr bwMode="auto">
          <a:xfrm>
            <a:off x="7720243" y="1576495"/>
            <a:ext cx="4210050" cy="46909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tângulo 4">
            <a:extLst>
              <a:ext uri="{FF2B5EF4-FFF2-40B4-BE49-F238E27FC236}">
                <a16:creationId xmlns:a16="http://schemas.microsoft.com/office/drawing/2014/main" id="{B582E9A5-C7B3-47C9-8207-6721ADA068B7}"/>
              </a:ext>
            </a:extLst>
          </p:cNvPr>
          <p:cNvSpPr/>
          <p:nvPr/>
        </p:nvSpPr>
        <p:spPr>
          <a:xfrm>
            <a:off x="390515" y="2339134"/>
            <a:ext cx="5314950" cy="646331"/>
          </a:xfrm>
          <a:prstGeom prst="rect">
            <a:avLst/>
          </a:prstGeom>
          <a:ln>
            <a:solidFill>
              <a:schemeClr val="accent4"/>
            </a:solidFill>
          </a:ln>
        </p:spPr>
        <p:txBody>
          <a:bodyPr wrap="square">
            <a:spAutoFit/>
          </a:bodyPr>
          <a:lstStyle/>
          <a:p>
            <a:pPr algn="ctr"/>
            <a:r>
              <a:rPr lang="pt-BR" dirty="0">
                <a:solidFill>
                  <a:schemeClr val="bg1"/>
                </a:solidFill>
              </a:rPr>
              <a:t>A primeira ligação a ser formada entre dois núcleos é uma ligação frontal, chamada de sigma (</a:t>
            </a:r>
            <a:r>
              <a:rPr lang="el-GR" dirty="0">
                <a:solidFill>
                  <a:schemeClr val="bg1"/>
                </a:solidFill>
              </a:rPr>
              <a:t>σ</a:t>
            </a:r>
            <a:r>
              <a:rPr lang="pt-BR" dirty="0">
                <a:solidFill>
                  <a:schemeClr val="bg1"/>
                </a:solidFill>
              </a:rPr>
              <a:t>)</a:t>
            </a:r>
            <a:endParaRPr lang="el-GR" dirty="0">
              <a:solidFill>
                <a:schemeClr val="bg1"/>
              </a:solidFill>
            </a:endParaRPr>
          </a:p>
        </p:txBody>
      </p:sp>
      <p:sp>
        <p:nvSpPr>
          <p:cNvPr id="6" name="Retângulo 5">
            <a:extLst>
              <a:ext uri="{FF2B5EF4-FFF2-40B4-BE49-F238E27FC236}">
                <a16:creationId xmlns:a16="http://schemas.microsoft.com/office/drawing/2014/main" id="{50C351E7-9522-456E-9802-9F7AD99261A0}"/>
              </a:ext>
            </a:extLst>
          </p:cNvPr>
          <p:cNvSpPr/>
          <p:nvPr/>
        </p:nvSpPr>
        <p:spPr>
          <a:xfrm>
            <a:off x="390515" y="3516210"/>
            <a:ext cx="5836675" cy="923330"/>
          </a:xfrm>
          <a:prstGeom prst="rect">
            <a:avLst/>
          </a:prstGeom>
          <a:ln>
            <a:solidFill>
              <a:schemeClr val="accent4"/>
            </a:solidFill>
          </a:ln>
        </p:spPr>
        <p:txBody>
          <a:bodyPr wrap="square">
            <a:spAutoFit/>
          </a:bodyPr>
          <a:lstStyle/>
          <a:p>
            <a:pPr algn="ctr"/>
            <a:r>
              <a:rPr lang="pt-BR" dirty="0">
                <a:solidFill>
                  <a:schemeClr val="bg1"/>
                </a:solidFill>
              </a:rPr>
              <a:t>Após formada a primeira ligação (</a:t>
            </a:r>
            <a:r>
              <a:rPr lang="el-GR" dirty="0">
                <a:solidFill>
                  <a:schemeClr val="bg1"/>
                </a:solidFill>
              </a:rPr>
              <a:t>σ</a:t>
            </a:r>
            <a:r>
              <a:rPr lang="pt-BR" dirty="0">
                <a:solidFill>
                  <a:schemeClr val="bg1"/>
                </a:solidFill>
              </a:rPr>
              <a:t>), as demais serão ligações colaterais, mais fracas e mais longas que a sigma, tais ligação são chamadas de ligações </a:t>
            </a:r>
            <a:r>
              <a:rPr lang="pt-BR" dirty="0" err="1">
                <a:solidFill>
                  <a:schemeClr val="bg1"/>
                </a:solidFill>
              </a:rPr>
              <a:t>pi</a:t>
            </a:r>
            <a:r>
              <a:rPr lang="pt-BR" dirty="0">
                <a:solidFill>
                  <a:schemeClr val="bg1"/>
                </a:solidFill>
              </a:rPr>
              <a:t> (</a:t>
            </a:r>
            <a:r>
              <a:rPr lang="el-GR" dirty="0">
                <a:solidFill>
                  <a:schemeClr val="bg1"/>
                </a:solidFill>
              </a:rPr>
              <a:t>π</a:t>
            </a:r>
            <a:r>
              <a:rPr lang="pt-BR" dirty="0">
                <a:solidFill>
                  <a:schemeClr val="bg1"/>
                </a:solidFill>
              </a:rPr>
              <a:t>)</a:t>
            </a:r>
            <a:endParaRPr lang="el-GR" dirty="0">
              <a:solidFill>
                <a:schemeClr val="bg1"/>
              </a:solidFill>
            </a:endParaRPr>
          </a:p>
        </p:txBody>
      </p:sp>
      <p:pic>
        <p:nvPicPr>
          <p:cNvPr id="61444" name="Picture 4" descr="Material de Apoio">
            <a:extLst>
              <a:ext uri="{FF2B5EF4-FFF2-40B4-BE49-F238E27FC236}">
                <a16:creationId xmlns:a16="http://schemas.microsoft.com/office/drawing/2014/main" id="{A657D2DB-8BD0-4523-BB96-7CC800F6A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889" y="4994525"/>
            <a:ext cx="3209925" cy="1419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2231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1444"/>
                                        </p:tgtEl>
                                        <p:attrNameLst>
                                          <p:attrName>style.visibility</p:attrName>
                                        </p:attrNameLst>
                                      </p:cBhvr>
                                      <p:to>
                                        <p:strVal val="visible"/>
                                      </p:to>
                                    </p:set>
                                    <p:animEffect transition="in" filter="barn(inVertical)">
                                      <p:cBhvr>
                                        <p:cTn id="24" dur="500"/>
                                        <p:tgtEl>
                                          <p:spTgt spid="6144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1442"/>
                                        </p:tgtEl>
                                        <p:attrNameLst>
                                          <p:attrName>style.visibility</p:attrName>
                                        </p:attrNameLst>
                                      </p:cBhvr>
                                      <p:to>
                                        <p:strVal val="visible"/>
                                      </p:to>
                                    </p:set>
                                    <p:animEffect transition="in" filter="randombar(horizontal)">
                                      <p:cBhvr>
                                        <p:cTn id="29" dur="500"/>
                                        <p:tgtEl>
                                          <p:spTgt spid="61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3d illustration. Model of serotonin molecule, Hormone of Happiness.">
            <a:extLst>
              <a:ext uri="{FF2B5EF4-FFF2-40B4-BE49-F238E27FC236}">
                <a16:creationId xmlns:a16="http://schemas.microsoft.com/office/drawing/2014/main" id="{5F69FA36-A6D2-4B6B-BBDD-3CD0689DAB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1" r="10792"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EA1BDBD2-45D6-4FEC-A5DE-5B14D7C3971C}"/>
              </a:ext>
            </a:extLst>
          </p:cNvPr>
          <p:cNvSpPr/>
          <p:nvPr/>
        </p:nvSpPr>
        <p:spPr>
          <a:xfrm>
            <a:off x="0" y="0"/>
            <a:ext cx="12192000" cy="6857990"/>
          </a:xfrm>
          <a:prstGeom prst="rect">
            <a:avLst/>
          </a:prstGeom>
          <a:solidFill>
            <a:schemeClr val="tx1">
              <a:alpha val="6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925D32EC-C6A3-48C6-8530-04856F2CF1CC}"/>
              </a:ext>
            </a:extLst>
          </p:cNvPr>
          <p:cNvSpPr txBox="1"/>
          <p:nvPr/>
        </p:nvSpPr>
        <p:spPr>
          <a:xfrm>
            <a:off x="2888456" y="318053"/>
            <a:ext cx="6415087"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LIGAÇÕES COORDENADAS</a:t>
            </a:r>
          </a:p>
        </p:txBody>
      </p:sp>
      <p:sp>
        <p:nvSpPr>
          <p:cNvPr id="5" name="Retângulo 4">
            <a:extLst>
              <a:ext uri="{FF2B5EF4-FFF2-40B4-BE49-F238E27FC236}">
                <a16:creationId xmlns:a16="http://schemas.microsoft.com/office/drawing/2014/main" id="{F5860F6A-283F-47EB-A731-935A2B9567C9}"/>
              </a:ext>
            </a:extLst>
          </p:cNvPr>
          <p:cNvSpPr/>
          <p:nvPr/>
        </p:nvSpPr>
        <p:spPr>
          <a:xfrm>
            <a:off x="714374" y="1773615"/>
            <a:ext cx="10763250" cy="1754326"/>
          </a:xfrm>
          <a:prstGeom prst="rect">
            <a:avLst/>
          </a:prstGeom>
          <a:solidFill>
            <a:schemeClr val="accent4">
              <a:lumMod val="75000"/>
              <a:alpha val="79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b="1" i="0" dirty="0">
                <a:effectLst/>
                <a:latin typeface="Lucida Grande"/>
              </a:rPr>
              <a:t>ligação covalente coordenada ou dativa</a:t>
            </a:r>
            <a:r>
              <a:rPr lang="pt-BR" b="0" i="0" dirty="0">
                <a:effectLst/>
                <a:latin typeface="Lucida Grande"/>
              </a:rPr>
              <a:t>, o átomo que possui pares de elétrons disponíveis e que não está realizando o compartilhamento deles com outro átomo pode “doar” estes elétrons livres para um outro átomo qualquer, realizando uma ligação</a:t>
            </a:r>
            <a:r>
              <a:rPr lang="pt-BR" b="0" i="0" u="sng" dirty="0">
                <a:effectLst/>
                <a:latin typeface="Lucida Grande"/>
              </a:rPr>
              <a:t> </a:t>
            </a:r>
            <a:r>
              <a:rPr lang="pt-BR" b="0" i="0" dirty="0">
                <a:effectLst/>
                <a:latin typeface="Lucida Grande"/>
              </a:rPr>
              <a:t>covalente</a:t>
            </a:r>
            <a:r>
              <a:rPr lang="pt-BR" b="0" i="0" u="sng" dirty="0">
                <a:effectLst/>
                <a:latin typeface="Lucida Grande"/>
              </a:rPr>
              <a:t> </a:t>
            </a:r>
            <a:r>
              <a:rPr lang="pt-BR" b="0" i="0" dirty="0">
                <a:effectLst/>
                <a:latin typeface="Lucida Grande"/>
              </a:rPr>
              <a:t>simples e uma ligação covalente coordenada ou dativa, onde há a transferência de elétron(s) de um átomo para o outro. Este tipo de ligação química é bastante comum e ocorre frequentemente com átomos de cloro, enxofre, fósforo, entre outros diversos elementos químicos.</a:t>
            </a:r>
            <a:endParaRPr lang="pt-BR" dirty="0"/>
          </a:p>
        </p:txBody>
      </p:sp>
      <p:sp>
        <p:nvSpPr>
          <p:cNvPr id="6" name="Retângulo 5">
            <a:extLst>
              <a:ext uri="{FF2B5EF4-FFF2-40B4-BE49-F238E27FC236}">
                <a16:creationId xmlns:a16="http://schemas.microsoft.com/office/drawing/2014/main" id="{5A44E869-550E-4175-9C6F-B97D42F2687F}"/>
              </a:ext>
            </a:extLst>
          </p:cNvPr>
          <p:cNvSpPr/>
          <p:nvPr/>
        </p:nvSpPr>
        <p:spPr>
          <a:xfrm>
            <a:off x="714373" y="3613488"/>
            <a:ext cx="10763249" cy="1200329"/>
          </a:xfrm>
          <a:prstGeom prst="rect">
            <a:avLst/>
          </a:prstGeom>
          <a:solidFill>
            <a:schemeClr val="accent4">
              <a:lumMod val="75000"/>
              <a:alpha val="78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b="0" i="0" dirty="0">
                <a:solidFill>
                  <a:srgbClr val="000000"/>
                </a:solidFill>
                <a:effectLst/>
                <a:latin typeface="Lucida Grande"/>
              </a:rPr>
              <a:t>A ligação covalente coordenada ocorre somente se o átomo que é responsável pela doação de elétron(s) estiver estabilizado de acordo com a regra do octeto, ou seja, primeiramente ocorre o compartilhamento dos elétrons com um átomo, até que ambos estejam estáveis, para somente após esta estabilização ocorrer a doação do(s) elétron(s) para o outro átomo tornar-se estável.</a:t>
            </a:r>
            <a:endParaRPr lang="pt-BR" dirty="0"/>
          </a:p>
        </p:txBody>
      </p:sp>
    </p:spTree>
    <p:extLst>
      <p:ext uri="{BB962C8B-B14F-4D97-AF65-F5344CB8AC3E}">
        <p14:creationId xmlns:p14="http://schemas.microsoft.com/office/powerpoint/2010/main" val="115279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3d illustration. Model of serotonin molecule, Hormone of Happiness.">
            <a:extLst>
              <a:ext uri="{FF2B5EF4-FFF2-40B4-BE49-F238E27FC236}">
                <a16:creationId xmlns:a16="http://schemas.microsoft.com/office/drawing/2014/main" id="{5F69FA36-A6D2-4B6B-BBDD-3CD0689DAB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1" r="10792"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EA1BDBD2-45D6-4FEC-A5DE-5B14D7C3971C}"/>
              </a:ext>
            </a:extLst>
          </p:cNvPr>
          <p:cNvSpPr/>
          <p:nvPr/>
        </p:nvSpPr>
        <p:spPr>
          <a:xfrm>
            <a:off x="0" y="0"/>
            <a:ext cx="12192000" cy="6857990"/>
          </a:xfrm>
          <a:prstGeom prst="rect">
            <a:avLst/>
          </a:prstGeom>
          <a:solidFill>
            <a:schemeClr val="tx1">
              <a:alpha val="6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925D32EC-C6A3-48C6-8530-04856F2CF1CC}"/>
              </a:ext>
            </a:extLst>
          </p:cNvPr>
          <p:cNvSpPr txBox="1"/>
          <p:nvPr/>
        </p:nvSpPr>
        <p:spPr>
          <a:xfrm>
            <a:off x="2888456" y="318053"/>
            <a:ext cx="6415087"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LIGAÇÕES COORDENADAS</a:t>
            </a:r>
          </a:p>
        </p:txBody>
      </p:sp>
      <p:pic>
        <p:nvPicPr>
          <p:cNvPr id="27652" name="Picture 4" descr="Ligação Covalente Dativa ou Coordenada. Ligação Covalente Dativa">
            <a:extLst>
              <a:ext uri="{FF2B5EF4-FFF2-40B4-BE49-F238E27FC236}">
                <a16:creationId xmlns:a16="http://schemas.microsoft.com/office/drawing/2014/main" id="{DB61A3A3-0FC6-497A-8357-9BE54AF0EB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911" y="2880152"/>
            <a:ext cx="6267820" cy="34385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654" name="Picture 6" descr="LIGAÇÕES QUÍMICAS - Interatômicas - iônica, covalente e coordenada ...">
            <a:extLst>
              <a:ext uri="{FF2B5EF4-FFF2-40B4-BE49-F238E27FC236}">
                <a16:creationId xmlns:a16="http://schemas.microsoft.com/office/drawing/2014/main" id="{C6E90331-980A-4618-B392-AD8DB70C0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968" y="3428995"/>
            <a:ext cx="4287794" cy="27224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tângulo 2">
            <a:extLst>
              <a:ext uri="{FF2B5EF4-FFF2-40B4-BE49-F238E27FC236}">
                <a16:creationId xmlns:a16="http://schemas.microsoft.com/office/drawing/2014/main" id="{B15CD20A-8ADC-46B7-B54B-DCE72BB1EAD2}"/>
              </a:ext>
            </a:extLst>
          </p:cNvPr>
          <p:cNvSpPr/>
          <p:nvPr/>
        </p:nvSpPr>
        <p:spPr>
          <a:xfrm>
            <a:off x="6761337" y="1522080"/>
            <a:ext cx="5221113" cy="1200329"/>
          </a:xfrm>
          <a:prstGeom prst="rect">
            <a:avLst/>
          </a:prstGeom>
          <a:ln>
            <a:solidFill>
              <a:schemeClr val="accent4"/>
            </a:solidFill>
          </a:ln>
        </p:spPr>
        <p:txBody>
          <a:bodyPr wrap="square">
            <a:spAutoFit/>
          </a:bodyPr>
          <a:lstStyle/>
          <a:p>
            <a:r>
              <a:rPr lang="pt-BR" dirty="0">
                <a:solidFill>
                  <a:schemeClr val="bg1"/>
                </a:solidFill>
                <a:latin typeface="Times New Roman" panose="02020603050405020304" pitchFamily="18" charset="0"/>
              </a:rPr>
              <a:t>Uma </a:t>
            </a:r>
            <a:r>
              <a:rPr lang="pt-BR" i="1" dirty="0">
                <a:solidFill>
                  <a:schemeClr val="bg1"/>
                </a:solidFill>
                <a:latin typeface="Times New Roman" panose="02020603050405020304" pitchFamily="18" charset="0"/>
              </a:rPr>
              <a:t>ligação covalente coordenada não é diferente de uma ligação covalente normal. </a:t>
            </a:r>
            <a:r>
              <a:rPr lang="pt-BR" dirty="0">
                <a:solidFill>
                  <a:schemeClr val="bg1"/>
                </a:solidFill>
                <a:latin typeface="Times New Roman" panose="02020603050405020304" pitchFamily="18" charset="0"/>
              </a:rPr>
              <a:t>"Normal" e "coordenada" são apenas termos convenientes para indicar a origem dos elétrons do par compartilhado.</a:t>
            </a:r>
            <a:endParaRPr lang="pt-BR" dirty="0">
              <a:solidFill>
                <a:schemeClr val="bg1"/>
              </a:solidFill>
            </a:endParaRPr>
          </a:p>
        </p:txBody>
      </p:sp>
    </p:spTree>
    <p:extLst>
      <p:ext uri="{BB962C8B-B14F-4D97-AF65-F5344CB8AC3E}">
        <p14:creationId xmlns:p14="http://schemas.microsoft.com/office/powerpoint/2010/main" val="60663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7652"/>
                                        </p:tgtEl>
                                        <p:attrNameLst>
                                          <p:attrName>style.visibility</p:attrName>
                                        </p:attrNameLst>
                                      </p:cBhvr>
                                      <p:to>
                                        <p:strVal val="visible"/>
                                      </p:to>
                                    </p:set>
                                    <p:animEffect transition="in" filter="circle(in)">
                                      <p:cBhvr>
                                        <p:cTn id="12" dur="2000"/>
                                        <p:tgtEl>
                                          <p:spTgt spid="2765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7654"/>
                                        </p:tgtEl>
                                        <p:attrNameLst>
                                          <p:attrName>style.visibility</p:attrName>
                                        </p:attrNameLst>
                                      </p:cBhvr>
                                      <p:to>
                                        <p:strVal val="visible"/>
                                      </p:to>
                                    </p:set>
                                    <p:animEffect transition="in" filter="wheel(1)">
                                      <p:cBhvr>
                                        <p:cTn id="17" dur="20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8" name="Picture 4" descr="Chemistry concept">
            <a:extLst>
              <a:ext uri="{FF2B5EF4-FFF2-40B4-BE49-F238E27FC236}">
                <a16:creationId xmlns:a16="http://schemas.microsoft.com/office/drawing/2014/main" id="{B62848D1-0DF6-4FA7-AEBA-3B6F096A40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37289A87-FF73-44D4-8184-EBDC5802E010}"/>
              </a:ext>
            </a:extLst>
          </p:cNvPr>
          <p:cNvSpPr/>
          <p:nvPr/>
        </p:nvSpPr>
        <p:spPr>
          <a:xfrm>
            <a:off x="0" y="0"/>
            <a:ext cx="12191980" cy="6857990"/>
          </a:xfrm>
          <a:prstGeom prst="rect">
            <a:avLst/>
          </a:prstGeom>
          <a:solidFill>
            <a:schemeClr val="tx1">
              <a:alpha val="7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CaixaDeTexto 20">
            <a:extLst>
              <a:ext uri="{FF2B5EF4-FFF2-40B4-BE49-F238E27FC236}">
                <a16:creationId xmlns:a16="http://schemas.microsoft.com/office/drawing/2014/main" id="{D964CCFB-053B-459D-A073-7422F8B807A0}"/>
              </a:ext>
            </a:extLst>
          </p:cNvPr>
          <p:cNvSpPr txBox="1"/>
          <p:nvPr/>
        </p:nvSpPr>
        <p:spPr>
          <a:xfrm>
            <a:off x="1417434" y="318979"/>
            <a:ext cx="9357111"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“DESOBEDIÊNCIA” A REGRA DO OCTETO</a:t>
            </a:r>
          </a:p>
        </p:txBody>
      </p:sp>
      <p:sp>
        <p:nvSpPr>
          <p:cNvPr id="3" name="Retângulo 2">
            <a:extLst>
              <a:ext uri="{FF2B5EF4-FFF2-40B4-BE49-F238E27FC236}">
                <a16:creationId xmlns:a16="http://schemas.microsoft.com/office/drawing/2014/main" id="{DD0F9E9B-0BE2-48E5-AD5E-50CFCE83F12C}"/>
              </a:ext>
            </a:extLst>
          </p:cNvPr>
          <p:cNvSpPr/>
          <p:nvPr/>
        </p:nvSpPr>
        <p:spPr>
          <a:xfrm>
            <a:off x="1914526" y="1985486"/>
            <a:ext cx="8867774" cy="646331"/>
          </a:xfrm>
          <a:prstGeom prst="rect">
            <a:avLst/>
          </a:prstGeom>
          <a:ln>
            <a:solidFill>
              <a:schemeClr val="accent4"/>
            </a:solidFill>
          </a:ln>
        </p:spPr>
        <p:txBody>
          <a:bodyPr wrap="square">
            <a:spAutoFit/>
          </a:bodyPr>
          <a:lstStyle/>
          <a:p>
            <a:r>
              <a:rPr lang="pt-BR" dirty="0">
                <a:solidFill>
                  <a:schemeClr val="bg1"/>
                </a:solidFill>
                <a:latin typeface="Times New Roman" panose="02020603050405020304" pitchFamily="18" charset="0"/>
              </a:rPr>
              <a:t>Na medida do possível a estrutura de Lewis deveria mostrar que a regra do octeto é </a:t>
            </a:r>
            <a:r>
              <a:rPr lang="pt-BR" i="1" dirty="0">
                <a:solidFill>
                  <a:schemeClr val="bg1"/>
                </a:solidFill>
                <a:latin typeface="Times New Roman" panose="02020603050405020304" pitchFamily="18" charset="0"/>
              </a:rPr>
              <a:t>obedecida. </a:t>
            </a:r>
            <a:r>
              <a:rPr lang="pt-BR" dirty="0">
                <a:solidFill>
                  <a:schemeClr val="bg1"/>
                </a:solidFill>
                <a:latin typeface="Times New Roman" panose="02020603050405020304" pitchFamily="18" charset="0"/>
              </a:rPr>
              <a:t>Entretanto, há algumas moléculas e íons poliatômicos onde a regra é </a:t>
            </a:r>
            <a:r>
              <a:rPr lang="pt-BR" i="1" dirty="0">
                <a:solidFill>
                  <a:schemeClr val="bg1"/>
                </a:solidFill>
                <a:latin typeface="Times New Roman" panose="02020603050405020304" pitchFamily="18" charset="0"/>
              </a:rPr>
              <a:t>desrespeitada.</a:t>
            </a:r>
            <a:endParaRPr lang="pt-BR" dirty="0">
              <a:solidFill>
                <a:schemeClr val="bg1"/>
              </a:solidFill>
            </a:endParaRPr>
          </a:p>
        </p:txBody>
      </p:sp>
      <p:pic>
        <p:nvPicPr>
          <p:cNvPr id="4" name="Imagem 3">
            <a:extLst>
              <a:ext uri="{FF2B5EF4-FFF2-40B4-BE49-F238E27FC236}">
                <a16:creationId xmlns:a16="http://schemas.microsoft.com/office/drawing/2014/main" id="{0598A743-A270-4EFC-9743-30D28CEAE8C2}"/>
              </a:ext>
            </a:extLst>
          </p:cNvPr>
          <p:cNvPicPr>
            <a:picLocks noChangeAspect="1"/>
          </p:cNvPicPr>
          <p:nvPr/>
        </p:nvPicPr>
        <p:blipFill>
          <a:blip r:embed="rId3">
            <a:lum contrast="20000"/>
          </a:blip>
          <a:stretch>
            <a:fillRect/>
          </a:stretch>
        </p:blipFill>
        <p:spPr>
          <a:xfrm>
            <a:off x="494400" y="3385867"/>
            <a:ext cx="1754400" cy="1563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tângulo 4">
            <a:extLst>
              <a:ext uri="{FF2B5EF4-FFF2-40B4-BE49-F238E27FC236}">
                <a16:creationId xmlns:a16="http://schemas.microsoft.com/office/drawing/2014/main" id="{BD0137E0-BE36-4722-8E4E-E5820064AB7D}"/>
              </a:ext>
            </a:extLst>
          </p:cNvPr>
          <p:cNvSpPr/>
          <p:nvPr/>
        </p:nvSpPr>
        <p:spPr>
          <a:xfrm>
            <a:off x="3047989" y="2917842"/>
            <a:ext cx="6219835" cy="1200329"/>
          </a:xfrm>
          <a:prstGeom prst="rect">
            <a:avLst/>
          </a:prstGeom>
          <a:ln>
            <a:solidFill>
              <a:schemeClr val="accent4"/>
            </a:solidFill>
          </a:ln>
        </p:spPr>
        <p:txBody>
          <a:bodyPr wrap="square">
            <a:spAutoFit/>
          </a:bodyPr>
          <a:lstStyle/>
          <a:p>
            <a:r>
              <a:rPr lang="pt-BR" dirty="0">
                <a:solidFill>
                  <a:schemeClr val="bg1"/>
                </a:solidFill>
                <a:latin typeface="Times New Roman" panose="02020603050405020304" pitchFamily="18" charset="0"/>
              </a:rPr>
              <a:t>A camada de valência do átomo de fósforo possui 10 elétrons. Os orbitais ocupados pelos cinco pares são os orbital </a:t>
            </a:r>
            <a:r>
              <a:rPr lang="pt-BR" i="1" dirty="0">
                <a:solidFill>
                  <a:schemeClr val="bg1"/>
                </a:solidFill>
                <a:latin typeface="Times New Roman" panose="02020603050405020304" pitchFamily="18" charset="0"/>
              </a:rPr>
              <a:t>3s, </a:t>
            </a:r>
            <a:r>
              <a:rPr lang="pt-BR" dirty="0">
                <a:solidFill>
                  <a:schemeClr val="bg1"/>
                </a:solidFill>
                <a:latin typeface="Times New Roman" panose="02020603050405020304" pitchFamily="18" charset="0"/>
              </a:rPr>
              <a:t>os três orbitais </a:t>
            </a:r>
            <a:r>
              <a:rPr lang="pt-BR" i="1" dirty="0">
                <a:solidFill>
                  <a:schemeClr val="bg1"/>
                </a:solidFill>
                <a:latin typeface="Times New Roman" panose="02020603050405020304" pitchFamily="18" charset="0"/>
              </a:rPr>
              <a:t>3p </a:t>
            </a:r>
            <a:r>
              <a:rPr lang="pt-BR" dirty="0">
                <a:solidFill>
                  <a:schemeClr val="bg1"/>
                </a:solidFill>
                <a:latin typeface="Times New Roman" panose="02020603050405020304" pitchFamily="18" charset="0"/>
              </a:rPr>
              <a:t>e um dos orbitais </a:t>
            </a:r>
            <a:r>
              <a:rPr lang="pt-BR" i="1" dirty="0">
                <a:solidFill>
                  <a:schemeClr val="bg1"/>
                </a:solidFill>
                <a:latin typeface="Times New Roman" panose="02020603050405020304" pitchFamily="18" charset="0"/>
              </a:rPr>
              <a:t>3d </a:t>
            </a:r>
            <a:r>
              <a:rPr lang="pt-BR" dirty="0">
                <a:solidFill>
                  <a:schemeClr val="bg1"/>
                </a:solidFill>
                <a:latin typeface="Times New Roman" panose="02020603050405020304" pitchFamily="18" charset="0"/>
              </a:rPr>
              <a:t>do fósforo. A camada de valência se </a:t>
            </a:r>
            <a:r>
              <a:rPr lang="pt-BR" i="1" dirty="0">
                <a:solidFill>
                  <a:schemeClr val="bg1"/>
                </a:solidFill>
                <a:latin typeface="Times New Roman" panose="02020603050405020304" pitchFamily="18" charset="0"/>
              </a:rPr>
              <a:t>expandiu, </a:t>
            </a:r>
            <a:r>
              <a:rPr lang="pt-BR" dirty="0">
                <a:solidFill>
                  <a:schemeClr val="bg1"/>
                </a:solidFill>
                <a:latin typeface="Times New Roman" panose="02020603050405020304" pitchFamily="18" charset="0"/>
              </a:rPr>
              <a:t>de maneira a acomodar os cinco pares de elétrons</a:t>
            </a:r>
            <a:r>
              <a:rPr lang="pt-BR" dirty="0">
                <a:latin typeface="Times New Roman" panose="02020603050405020304" pitchFamily="18" charset="0"/>
              </a:rPr>
              <a:t>.</a:t>
            </a:r>
            <a:endParaRPr lang="pt-BR" dirty="0"/>
          </a:p>
        </p:txBody>
      </p:sp>
      <p:pic>
        <p:nvPicPr>
          <p:cNvPr id="6" name="Imagem 5">
            <a:extLst>
              <a:ext uri="{FF2B5EF4-FFF2-40B4-BE49-F238E27FC236}">
                <a16:creationId xmlns:a16="http://schemas.microsoft.com/office/drawing/2014/main" id="{40F53CF8-3094-40D0-B326-2DF978365A4E}"/>
              </a:ext>
            </a:extLst>
          </p:cNvPr>
          <p:cNvPicPr>
            <a:picLocks noChangeAspect="1"/>
          </p:cNvPicPr>
          <p:nvPr/>
        </p:nvPicPr>
        <p:blipFill>
          <a:blip r:embed="rId4">
            <a:lum contrast="20000"/>
          </a:blip>
          <a:stretch>
            <a:fillRect/>
          </a:stretch>
        </p:blipFill>
        <p:spPr>
          <a:xfrm>
            <a:off x="2381550" y="5360305"/>
            <a:ext cx="1599600" cy="11129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tângulo 6">
            <a:extLst>
              <a:ext uri="{FF2B5EF4-FFF2-40B4-BE49-F238E27FC236}">
                <a16:creationId xmlns:a16="http://schemas.microsoft.com/office/drawing/2014/main" id="{30E3DB3B-0113-4D83-BBEB-9B6A7013A4DD}"/>
              </a:ext>
            </a:extLst>
          </p:cNvPr>
          <p:cNvSpPr/>
          <p:nvPr/>
        </p:nvSpPr>
        <p:spPr>
          <a:xfrm>
            <a:off x="4429125" y="5316623"/>
            <a:ext cx="6096000" cy="923330"/>
          </a:xfrm>
          <a:prstGeom prst="rect">
            <a:avLst/>
          </a:prstGeom>
          <a:ln>
            <a:solidFill>
              <a:schemeClr val="accent4"/>
            </a:solidFill>
          </a:ln>
        </p:spPr>
        <p:txBody>
          <a:bodyPr>
            <a:spAutoFit/>
          </a:bodyPr>
          <a:lstStyle/>
          <a:p>
            <a:r>
              <a:rPr lang="pt-BR" dirty="0">
                <a:solidFill>
                  <a:schemeClr val="bg1"/>
                </a:solidFill>
                <a:latin typeface="Times New Roman" panose="02020603050405020304" pitchFamily="18" charset="0"/>
              </a:rPr>
              <a:t>A camada de valência do boro é ocupada por apenas três pares de elétrons, pois o número total de elétrons de valência é insuficiente para atingir o octeto.</a:t>
            </a:r>
            <a:endParaRPr lang="pt-BR" dirty="0">
              <a:solidFill>
                <a:schemeClr val="bg1"/>
              </a:solidFill>
            </a:endParaRPr>
          </a:p>
        </p:txBody>
      </p:sp>
    </p:spTree>
    <p:extLst>
      <p:ext uri="{BB962C8B-B14F-4D97-AF65-F5344CB8AC3E}">
        <p14:creationId xmlns:p14="http://schemas.microsoft.com/office/powerpoint/2010/main" val="157780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ctor holding a 3d rendering molecule structure isolated on a background">
            <a:extLst>
              <a:ext uri="{FF2B5EF4-FFF2-40B4-BE49-F238E27FC236}">
                <a16:creationId xmlns:a16="http://schemas.microsoft.com/office/drawing/2014/main" id="{782988D7-FFEE-4AD2-88AA-4D7FFEB488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80" r="2166"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595FB750-BD50-440A-BB82-84737F709F99}"/>
              </a:ext>
            </a:extLst>
          </p:cNvPr>
          <p:cNvSpPr/>
          <p:nvPr/>
        </p:nvSpPr>
        <p:spPr>
          <a:xfrm>
            <a:off x="0" y="0"/>
            <a:ext cx="12191980" cy="6857990"/>
          </a:xfrm>
          <a:prstGeom prst="rect">
            <a:avLst/>
          </a:prstGeom>
          <a:solidFill>
            <a:schemeClr val="tx1">
              <a:alpha val="7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B7133745-D7AE-4C71-A550-382B4E6A222E}"/>
              </a:ext>
            </a:extLst>
          </p:cNvPr>
          <p:cNvSpPr txBox="1"/>
          <p:nvPr/>
        </p:nvSpPr>
        <p:spPr>
          <a:xfrm>
            <a:off x="1952615" y="470426"/>
            <a:ext cx="8286750" cy="1015663"/>
          </a:xfrm>
          <a:prstGeom prst="rect">
            <a:avLst/>
          </a:prstGeom>
          <a:noFill/>
          <a:ln>
            <a:noFill/>
          </a:ln>
        </p:spPr>
        <p:txBody>
          <a:bodyPr wrap="square" rtlCol="0">
            <a:spAutoFit/>
          </a:bodyPr>
          <a:lstStyle/>
          <a:p>
            <a:r>
              <a:rPr lang="pt-BR" sz="6000" dirty="0">
                <a:solidFill>
                  <a:schemeClr val="bg1"/>
                </a:solidFill>
                <a:latin typeface="Agency FB" panose="020B0503020202020204" pitchFamily="34" charset="0"/>
              </a:rPr>
              <a:t>O QUE SÃO </a:t>
            </a:r>
            <a:r>
              <a:rPr lang="pt-BR" sz="6000" dirty="0">
                <a:highlight>
                  <a:srgbClr val="FFFF00"/>
                </a:highlight>
                <a:latin typeface="Agency FB" panose="020B0503020202020204" pitchFamily="34" charset="0"/>
              </a:rPr>
              <a:t>LIGAÇÕES QUÍMICAS?</a:t>
            </a:r>
          </a:p>
        </p:txBody>
      </p:sp>
      <p:sp>
        <p:nvSpPr>
          <p:cNvPr id="5" name="Retângulo 4">
            <a:extLst>
              <a:ext uri="{FF2B5EF4-FFF2-40B4-BE49-F238E27FC236}">
                <a16:creationId xmlns:a16="http://schemas.microsoft.com/office/drawing/2014/main" id="{BD4E2F28-34E6-4B7B-B07E-606B73343142}"/>
              </a:ext>
            </a:extLst>
          </p:cNvPr>
          <p:cNvSpPr/>
          <p:nvPr/>
        </p:nvSpPr>
        <p:spPr>
          <a:xfrm>
            <a:off x="2590790" y="1956505"/>
            <a:ext cx="7010400" cy="923330"/>
          </a:xfrm>
          <a:prstGeom prst="rect">
            <a:avLst/>
          </a:prstGeom>
          <a:ln>
            <a:solidFill>
              <a:schemeClr val="accent4"/>
            </a:solidFill>
          </a:ln>
        </p:spPr>
        <p:txBody>
          <a:bodyPr wrap="square">
            <a:spAutoFit/>
          </a:bodyPr>
          <a:lstStyle/>
          <a:p>
            <a:r>
              <a:rPr lang="pt-BR" dirty="0">
                <a:solidFill>
                  <a:schemeClr val="bg1"/>
                </a:solidFill>
                <a:latin typeface="Times New Roman" panose="02020603050405020304" pitchFamily="18" charset="0"/>
              </a:rPr>
              <a:t>São as forças que agem entre os átomos. As mais fortes destas forças, denominadas ligações químicas, são forças que unem átomos formando moléculas, agrupamentos de átomos ou sólidos iônicos.</a:t>
            </a:r>
            <a:endParaRPr lang="pt-BR" dirty="0">
              <a:solidFill>
                <a:schemeClr val="bg1"/>
              </a:solidFill>
            </a:endParaRPr>
          </a:p>
        </p:txBody>
      </p:sp>
      <p:pic>
        <p:nvPicPr>
          <p:cNvPr id="1028" name="Picture 4" descr="Ligação Covalente Em 3D GIF | Gfycat">
            <a:extLst>
              <a:ext uri="{FF2B5EF4-FFF2-40B4-BE49-F238E27FC236}">
                <a16:creationId xmlns:a16="http://schemas.microsoft.com/office/drawing/2014/main" id="{95DF8422-18F4-414A-903D-389B70A3403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24715" y="3296528"/>
            <a:ext cx="3619500" cy="2771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tângulo 6">
            <a:extLst>
              <a:ext uri="{FF2B5EF4-FFF2-40B4-BE49-F238E27FC236}">
                <a16:creationId xmlns:a16="http://schemas.microsoft.com/office/drawing/2014/main" id="{1317B412-A87E-46C1-B99D-301D0B59BAD9}"/>
              </a:ext>
            </a:extLst>
          </p:cNvPr>
          <p:cNvSpPr/>
          <p:nvPr/>
        </p:nvSpPr>
        <p:spPr>
          <a:xfrm>
            <a:off x="1181100" y="4220750"/>
            <a:ext cx="5514975" cy="923330"/>
          </a:xfrm>
          <a:prstGeom prst="rect">
            <a:avLst/>
          </a:prstGeom>
          <a:ln>
            <a:solidFill>
              <a:schemeClr val="accent4"/>
            </a:solidFill>
          </a:ln>
        </p:spPr>
        <p:txBody>
          <a:bodyPr wrap="square">
            <a:spAutoFit/>
          </a:bodyPr>
          <a:lstStyle/>
          <a:p>
            <a:pPr algn="just"/>
            <a:r>
              <a:rPr lang="pt-BR" dirty="0">
                <a:solidFill>
                  <a:schemeClr val="bg1"/>
                </a:solidFill>
              </a:rPr>
              <a:t>A maioria dos 118 elementos conhecidos  por não se encontram “sozinhos”, eles, em geral, estão ligados a outros elementos químicos</a:t>
            </a:r>
          </a:p>
        </p:txBody>
      </p:sp>
      <p:sp>
        <p:nvSpPr>
          <p:cNvPr id="3" name="Retângulo 2">
            <a:extLst>
              <a:ext uri="{FF2B5EF4-FFF2-40B4-BE49-F238E27FC236}">
                <a16:creationId xmlns:a16="http://schemas.microsoft.com/office/drawing/2014/main" id="{7BAC66F7-561C-46ED-84E2-B7E8AA93D84A}"/>
              </a:ext>
            </a:extLst>
          </p:cNvPr>
          <p:cNvSpPr/>
          <p:nvPr/>
        </p:nvSpPr>
        <p:spPr>
          <a:xfrm>
            <a:off x="2343705" y="1554240"/>
            <a:ext cx="7164279" cy="11137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A933F90C-ADFB-4FA9-BDB8-A3E95D685E5A}"/>
              </a:ext>
            </a:extLst>
          </p:cNvPr>
          <p:cNvSpPr txBox="1"/>
          <p:nvPr/>
        </p:nvSpPr>
        <p:spPr>
          <a:xfrm>
            <a:off x="0" y="6484995"/>
            <a:ext cx="1429305" cy="369332"/>
          </a:xfrm>
          <a:prstGeom prst="rect">
            <a:avLst/>
          </a:prstGeom>
          <a:noFill/>
        </p:spPr>
        <p:txBody>
          <a:bodyPr wrap="square" rtlCol="0">
            <a:spAutoFit/>
          </a:bodyPr>
          <a:lstStyle/>
          <a:p>
            <a:r>
              <a:rPr lang="pt-BR" dirty="0">
                <a:solidFill>
                  <a:schemeClr val="accent4"/>
                </a:solidFill>
              </a:rPr>
              <a:t>Carlos Júnior</a:t>
            </a:r>
          </a:p>
        </p:txBody>
      </p:sp>
    </p:spTree>
    <p:extLst>
      <p:ext uri="{BB962C8B-B14F-4D97-AF65-F5344CB8AC3E}">
        <p14:creationId xmlns:p14="http://schemas.microsoft.com/office/powerpoint/2010/main" val="267104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heel(1)">
                                      <p:cBhvr>
                                        <p:cTn id="18"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Ligações metálicas - Guia Estudo">
            <a:extLst>
              <a:ext uri="{FF2B5EF4-FFF2-40B4-BE49-F238E27FC236}">
                <a16:creationId xmlns:a16="http://schemas.microsoft.com/office/drawing/2014/main" id="{941DAC76-91E0-471E-85D4-D3B56DFF18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08" b="1168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596BB744-546F-4EE0-ACB1-9686AAA7B649}"/>
              </a:ext>
            </a:extLst>
          </p:cNvPr>
          <p:cNvSpPr/>
          <p:nvPr/>
        </p:nvSpPr>
        <p:spPr>
          <a:xfrm>
            <a:off x="-2482" y="16077"/>
            <a:ext cx="12191980" cy="6858000"/>
          </a:xfrm>
          <a:prstGeom prst="rect">
            <a:avLst/>
          </a:prstGeom>
          <a:solidFill>
            <a:schemeClr val="tx1">
              <a:alpha val="7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4BAF4222-8CA6-4F4A-B173-027A6CDA3ECD}"/>
              </a:ext>
            </a:extLst>
          </p:cNvPr>
          <p:cNvSpPr txBox="1"/>
          <p:nvPr/>
        </p:nvSpPr>
        <p:spPr>
          <a:xfrm>
            <a:off x="3418590" y="191011"/>
            <a:ext cx="5354820"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LIGAÇÕES METÁLICAS</a:t>
            </a:r>
          </a:p>
        </p:txBody>
      </p:sp>
      <p:sp>
        <p:nvSpPr>
          <p:cNvPr id="4" name="Retângulo 3">
            <a:extLst>
              <a:ext uri="{FF2B5EF4-FFF2-40B4-BE49-F238E27FC236}">
                <a16:creationId xmlns:a16="http://schemas.microsoft.com/office/drawing/2014/main" id="{1EA5D561-865A-4B7B-9246-98C2E54547F3}"/>
              </a:ext>
            </a:extLst>
          </p:cNvPr>
          <p:cNvSpPr/>
          <p:nvPr/>
        </p:nvSpPr>
        <p:spPr>
          <a:xfrm>
            <a:off x="1509806" y="1432366"/>
            <a:ext cx="9172367" cy="646331"/>
          </a:xfrm>
          <a:prstGeom prst="rect">
            <a:avLst/>
          </a:prstGeom>
          <a:ln>
            <a:solidFill>
              <a:schemeClr val="accent4"/>
            </a:solidFill>
          </a:ln>
        </p:spPr>
        <p:txBody>
          <a:bodyPr wrap="square">
            <a:spAutoFit/>
          </a:bodyPr>
          <a:lstStyle/>
          <a:p>
            <a:r>
              <a:rPr lang="pt-BR" b="0" i="0" dirty="0">
                <a:solidFill>
                  <a:schemeClr val="bg1"/>
                </a:solidFill>
                <a:effectLst/>
                <a:latin typeface="OpenSans"/>
              </a:rPr>
              <a:t>As </a:t>
            </a:r>
            <a:r>
              <a:rPr lang="pt-BR" b="1" i="0" dirty="0">
                <a:solidFill>
                  <a:schemeClr val="bg1"/>
                </a:solidFill>
                <a:effectLst/>
                <a:latin typeface="OpenSans"/>
              </a:rPr>
              <a:t>ligações metálicas</a:t>
            </a:r>
            <a:r>
              <a:rPr lang="pt-BR" b="0" i="0" dirty="0">
                <a:solidFill>
                  <a:schemeClr val="bg1"/>
                </a:solidFill>
                <a:effectLst/>
                <a:latin typeface="OpenSans"/>
              </a:rPr>
              <a:t> são tipos de ligações químicas que ocorrem entre metais. Elas formam uma estrutura cristalina chamadas de “ligas metálicas” (união de dois ou mais metais).</a:t>
            </a:r>
            <a:endParaRPr lang="pt-BR" dirty="0">
              <a:solidFill>
                <a:schemeClr val="bg1"/>
              </a:solidFill>
            </a:endParaRPr>
          </a:p>
        </p:txBody>
      </p:sp>
      <p:pic>
        <p:nvPicPr>
          <p:cNvPr id="9" name="Imagem 8">
            <a:extLst>
              <a:ext uri="{FF2B5EF4-FFF2-40B4-BE49-F238E27FC236}">
                <a16:creationId xmlns:a16="http://schemas.microsoft.com/office/drawing/2014/main" id="{02A2A558-2C5D-4150-A335-400D7AA4AF6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624" b="90069" l="11231" r="92769"/>
                    </a14:imgEffect>
                  </a14:imgLayer>
                </a14:imgProps>
              </a:ext>
              <a:ext uri="{28A0092B-C50C-407E-A947-70E740481C1C}">
                <a14:useLocalDpi xmlns:a14="http://schemas.microsoft.com/office/drawing/2010/main" val="0"/>
              </a:ext>
            </a:extLst>
          </a:blip>
          <a:stretch>
            <a:fillRect/>
          </a:stretch>
        </p:blipFill>
        <p:spPr>
          <a:xfrm>
            <a:off x="-141188" y="4230109"/>
            <a:ext cx="3551708" cy="2365985"/>
          </a:xfrm>
          <a:prstGeom prst="rect">
            <a:avLst/>
          </a:prstGeom>
        </p:spPr>
      </p:pic>
      <p:sp>
        <p:nvSpPr>
          <p:cNvPr id="10" name="CaixaDeTexto 3">
            <a:extLst>
              <a:ext uri="{FF2B5EF4-FFF2-40B4-BE49-F238E27FC236}">
                <a16:creationId xmlns:a16="http://schemas.microsoft.com/office/drawing/2014/main" id="{B29E3419-7D81-468E-A2B3-6E0DBD8A69E5}"/>
              </a:ext>
            </a:extLst>
          </p:cNvPr>
          <p:cNvSpPr txBox="1"/>
          <p:nvPr/>
        </p:nvSpPr>
        <p:spPr>
          <a:xfrm>
            <a:off x="856190" y="6108741"/>
            <a:ext cx="1522439" cy="400110"/>
          </a:xfrm>
          <a:prstGeom prst="rect">
            <a:avLst/>
          </a:prstGeom>
          <a:noFill/>
          <a:ln>
            <a:solidFill>
              <a:schemeClr val="accent4"/>
            </a:solidFill>
          </a:ln>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dirty="0">
                <a:solidFill>
                  <a:schemeClr val="bg1"/>
                </a:solidFill>
              </a:rPr>
              <a:t>Ouro (</a:t>
            </a:r>
            <a:r>
              <a:rPr lang="pt-BR" sz="2000" dirty="0" err="1">
                <a:solidFill>
                  <a:schemeClr val="bg1"/>
                </a:solidFill>
              </a:rPr>
              <a:t>Au</a:t>
            </a:r>
            <a:r>
              <a:rPr lang="pt-BR" sz="2000" dirty="0">
                <a:solidFill>
                  <a:schemeClr val="bg1"/>
                </a:solidFill>
              </a:rPr>
              <a:t>)</a:t>
            </a:r>
          </a:p>
        </p:txBody>
      </p:sp>
      <p:pic>
        <p:nvPicPr>
          <p:cNvPr id="11" name="Imagem 10">
            <a:extLst>
              <a:ext uri="{FF2B5EF4-FFF2-40B4-BE49-F238E27FC236}">
                <a16:creationId xmlns:a16="http://schemas.microsoft.com/office/drawing/2014/main" id="{4786246F-9744-4448-9FB6-8E3C87A567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4878" y="4563106"/>
            <a:ext cx="4322662" cy="1988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CaixaDeTexto 10">
            <a:extLst>
              <a:ext uri="{FF2B5EF4-FFF2-40B4-BE49-F238E27FC236}">
                <a16:creationId xmlns:a16="http://schemas.microsoft.com/office/drawing/2014/main" id="{BCA846E5-17BB-45B3-94A7-E3F324001CED}"/>
              </a:ext>
            </a:extLst>
          </p:cNvPr>
          <p:cNvSpPr txBox="1"/>
          <p:nvPr/>
        </p:nvSpPr>
        <p:spPr>
          <a:xfrm>
            <a:off x="3818523" y="3660856"/>
            <a:ext cx="4811010" cy="707886"/>
          </a:xfrm>
          <a:prstGeom prst="rect">
            <a:avLst/>
          </a:prstGeom>
          <a:noFill/>
          <a:ln>
            <a:solidFill>
              <a:schemeClr val="accent4"/>
            </a:solidFill>
          </a:ln>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pt-BR" sz="2000" dirty="0">
                <a:solidFill>
                  <a:schemeClr val="bg1"/>
                </a:solidFill>
              </a:rPr>
              <a:t>Células unitárias (estruturas que se repetem) na rede cristalina de alguns metais</a:t>
            </a:r>
          </a:p>
        </p:txBody>
      </p:sp>
      <p:pic>
        <p:nvPicPr>
          <p:cNvPr id="13" name="Imagem 12">
            <a:extLst>
              <a:ext uri="{FF2B5EF4-FFF2-40B4-BE49-F238E27FC236}">
                <a16:creationId xmlns:a16="http://schemas.microsoft.com/office/drawing/2014/main" id="{465024FE-4424-4DED-B3F3-AA053F7B17ED}"/>
              </a:ext>
            </a:extLst>
          </p:cNvPr>
          <p:cNvPicPr>
            <a:picLocks noChangeAspect="1"/>
          </p:cNvPicPr>
          <p:nvPr/>
        </p:nvPicPr>
        <p:blipFill rotWithShape="1">
          <a:blip r:embed="rId6">
            <a:extLst>
              <a:ext uri="{28A0092B-C50C-407E-A947-70E740481C1C}">
                <a14:useLocalDpi xmlns:a14="http://schemas.microsoft.com/office/drawing/2010/main" val="0"/>
              </a:ext>
            </a:extLst>
          </a:blip>
          <a:srcRect l="21200" t="9924" r="26001" b="13567"/>
          <a:stretch/>
        </p:blipFill>
        <p:spPr>
          <a:xfrm>
            <a:off x="331046" y="2314472"/>
            <a:ext cx="1858257" cy="1773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CaixaDeTexto 14">
            <a:extLst>
              <a:ext uri="{FF2B5EF4-FFF2-40B4-BE49-F238E27FC236}">
                <a16:creationId xmlns:a16="http://schemas.microsoft.com/office/drawing/2014/main" id="{2CBF9070-AF4A-4E8E-AA12-E6EA517B545B}"/>
              </a:ext>
            </a:extLst>
          </p:cNvPr>
          <p:cNvSpPr txBox="1"/>
          <p:nvPr/>
        </p:nvSpPr>
        <p:spPr>
          <a:xfrm>
            <a:off x="2378629" y="2713769"/>
            <a:ext cx="1656184" cy="707886"/>
          </a:xfrm>
          <a:prstGeom prst="rect">
            <a:avLst/>
          </a:prstGeom>
          <a:noFill/>
          <a:ln>
            <a:solidFill>
              <a:schemeClr val="accent4"/>
            </a:solidFill>
          </a:ln>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dirty="0">
                <a:solidFill>
                  <a:schemeClr val="bg1"/>
                </a:solidFill>
              </a:rPr>
              <a:t>Barras de platina (</a:t>
            </a:r>
            <a:r>
              <a:rPr lang="pt-BR" sz="2000" dirty="0" err="1">
                <a:solidFill>
                  <a:schemeClr val="bg1"/>
                </a:solidFill>
              </a:rPr>
              <a:t>Pt</a:t>
            </a:r>
            <a:r>
              <a:rPr lang="pt-BR" sz="2000" dirty="0">
                <a:solidFill>
                  <a:schemeClr val="bg1"/>
                </a:solidFill>
              </a:rPr>
              <a:t>)</a:t>
            </a:r>
          </a:p>
        </p:txBody>
      </p:sp>
      <p:pic>
        <p:nvPicPr>
          <p:cNvPr id="15" name="Imagem 14">
            <a:extLst>
              <a:ext uri="{FF2B5EF4-FFF2-40B4-BE49-F238E27FC236}">
                <a16:creationId xmlns:a16="http://schemas.microsoft.com/office/drawing/2014/main" id="{880E68E9-FEF3-4DD1-B6C3-48829D1A5CFF}"/>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037537" y="3134042"/>
            <a:ext cx="2962635" cy="19701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CaixaDeTexto 19">
            <a:extLst>
              <a:ext uri="{FF2B5EF4-FFF2-40B4-BE49-F238E27FC236}">
                <a16:creationId xmlns:a16="http://schemas.microsoft.com/office/drawing/2014/main" id="{6DE5A2E8-CC85-4583-9BA8-31DCEDE242E6}"/>
              </a:ext>
            </a:extLst>
          </p:cNvPr>
          <p:cNvSpPr txBox="1"/>
          <p:nvPr/>
        </p:nvSpPr>
        <p:spPr>
          <a:xfrm>
            <a:off x="9840037" y="2650100"/>
            <a:ext cx="1656184" cy="400110"/>
          </a:xfrm>
          <a:prstGeom prst="rect">
            <a:avLst/>
          </a:prstGeom>
          <a:noFill/>
          <a:ln>
            <a:solidFill>
              <a:schemeClr val="accent4"/>
            </a:solidFill>
          </a:ln>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dirty="0">
                <a:solidFill>
                  <a:schemeClr val="bg1"/>
                </a:solidFill>
              </a:rPr>
              <a:t>Mercúrio (Hg</a:t>
            </a:r>
            <a:r>
              <a:rPr lang="pt-BR" sz="2000" dirty="0"/>
              <a:t>)</a:t>
            </a:r>
          </a:p>
        </p:txBody>
      </p:sp>
    </p:spTree>
    <p:extLst>
      <p:ext uri="{BB962C8B-B14F-4D97-AF65-F5344CB8AC3E}">
        <p14:creationId xmlns:p14="http://schemas.microsoft.com/office/powerpoint/2010/main" val="292172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heel(1)">
                                      <p:cBhvr>
                                        <p:cTn id="31" dur="2000"/>
                                        <p:tgtEl>
                                          <p:spTgt spid="16"/>
                                        </p:tgtEl>
                                      </p:cBhvr>
                                    </p:animEffect>
                                  </p:childTnLst>
                                </p:cTn>
                              </p:par>
                              <p:par>
                                <p:cTn id="32" presetID="21" presetClass="entr" presetSubtype="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heel(1)">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2" grpId="0" animBg="1"/>
      <p:bldP spid="14"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2" name="Picture 2" descr="Ligações metálicas - Guia Estudo">
            <a:extLst>
              <a:ext uri="{FF2B5EF4-FFF2-40B4-BE49-F238E27FC236}">
                <a16:creationId xmlns:a16="http://schemas.microsoft.com/office/drawing/2014/main" id="{941DAC76-91E0-471E-85D4-D3B56DFF18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08" b="1168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596BB744-546F-4EE0-ACB1-9686AAA7B649}"/>
              </a:ext>
            </a:extLst>
          </p:cNvPr>
          <p:cNvSpPr/>
          <p:nvPr/>
        </p:nvSpPr>
        <p:spPr>
          <a:xfrm>
            <a:off x="0" y="0"/>
            <a:ext cx="12191980" cy="6858000"/>
          </a:xfrm>
          <a:prstGeom prst="rect">
            <a:avLst/>
          </a:prstGeom>
          <a:solidFill>
            <a:schemeClr val="tx1">
              <a:alpha val="7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4BAF4222-8CA6-4F4A-B173-027A6CDA3ECD}"/>
              </a:ext>
            </a:extLst>
          </p:cNvPr>
          <p:cNvSpPr txBox="1"/>
          <p:nvPr/>
        </p:nvSpPr>
        <p:spPr>
          <a:xfrm>
            <a:off x="3418590" y="191011"/>
            <a:ext cx="5354820"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LIGAÇÕES METÁLICAS</a:t>
            </a:r>
          </a:p>
        </p:txBody>
      </p:sp>
      <p:sp>
        <p:nvSpPr>
          <p:cNvPr id="6" name="Retângulo 5">
            <a:extLst>
              <a:ext uri="{FF2B5EF4-FFF2-40B4-BE49-F238E27FC236}">
                <a16:creationId xmlns:a16="http://schemas.microsoft.com/office/drawing/2014/main" id="{56A07D49-8096-4514-9A6B-C852E67ECAA6}"/>
              </a:ext>
            </a:extLst>
          </p:cNvPr>
          <p:cNvSpPr/>
          <p:nvPr/>
        </p:nvSpPr>
        <p:spPr>
          <a:xfrm>
            <a:off x="1619249" y="1846205"/>
            <a:ext cx="6391275" cy="1754326"/>
          </a:xfrm>
          <a:prstGeom prst="rect">
            <a:avLst/>
          </a:prstGeom>
          <a:ln>
            <a:solidFill>
              <a:schemeClr val="accent4"/>
            </a:solidFill>
          </a:ln>
        </p:spPr>
        <p:txBody>
          <a:bodyPr wrap="square">
            <a:spAutoFit/>
          </a:bodyPr>
          <a:lstStyle/>
          <a:p>
            <a:pPr algn="just"/>
            <a:r>
              <a:rPr lang="pt-BR" dirty="0">
                <a:solidFill>
                  <a:schemeClr val="bg1"/>
                </a:solidFill>
              </a:rPr>
              <a:t>São formados núcleos metálicos ligados através de uma infinidade de elétrons livres.  Os núcleos ficam relativamente próximos uns os outros e são definidos por uma estrutura cristalina, o que explica a elevada densidade dos metais em relação a outras substâncias), conferindo ainda altos pontos de fusão e ebulição, maleabilidade e ductibilidade.</a:t>
            </a:r>
          </a:p>
        </p:txBody>
      </p:sp>
      <p:pic>
        <p:nvPicPr>
          <p:cNvPr id="46084" name="Picture 4" descr="QUÍMICA : Módulo 1 - Aula 13 - Ligações iônica, covalente e metálica">
            <a:extLst>
              <a:ext uri="{FF2B5EF4-FFF2-40B4-BE49-F238E27FC236}">
                <a16:creationId xmlns:a16="http://schemas.microsoft.com/office/drawing/2014/main" id="{58012D42-AFC3-44D0-A2C9-804F866527C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4233863"/>
            <a:ext cx="2819400" cy="1914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0377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6084"/>
                                        </p:tgtEl>
                                        <p:attrNameLst>
                                          <p:attrName>style.visibility</p:attrName>
                                        </p:attrNameLst>
                                      </p:cBhvr>
                                      <p:to>
                                        <p:strVal val="visible"/>
                                      </p:to>
                                    </p:set>
                                    <p:animEffect transition="in" filter="circle(in)">
                                      <p:cBhvr>
                                        <p:cTn id="14" dur="20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Ligações metálicas - Guia Estudo">
            <a:extLst>
              <a:ext uri="{FF2B5EF4-FFF2-40B4-BE49-F238E27FC236}">
                <a16:creationId xmlns:a16="http://schemas.microsoft.com/office/drawing/2014/main" id="{941DAC76-91E0-471E-85D4-D3B56DFF18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08" b="1168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596BB744-546F-4EE0-ACB1-9686AAA7B649}"/>
              </a:ext>
            </a:extLst>
          </p:cNvPr>
          <p:cNvSpPr/>
          <p:nvPr/>
        </p:nvSpPr>
        <p:spPr>
          <a:xfrm>
            <a:off x="0" y="0"/>
            <a:ext cx="12191980" cy="6858000"/>
          </a:xfrm>
          <a:prstGeom prst="rect">
            <a:avLst/>
          </a:prstGeom>
          <a:solidFill>
            <a:schemeClr val="tx1">
              <a:alpha val="7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4BAF4222-8CA6-4F4A-B173-027A6CDA3ECD}"/>
              </a:ext>
            </a:extLst>
          </p:cNvPr>
          <p:cNvSpPr txBox="1"/>
          <p:nvPr/>
        </p:nvSpPr>
        <p:spPr>
          <a:xfrm>
            <a:off x="3418590" y="191011"/>
            <a:ext cx="5354820"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LIGAÇÕES METÁLICAS</a:t>
            </a:r>
          </a:p>
        </p:txBody>
      </p:sp>
      <p:pic>
        <p:nvPicPr>
          <p:cNvPr id="8" name="table">
            <a:extLst>
              <a:ext uri="{FF2B5EF4-FFF2-40B4-BE49-F238E27FC236}">
                <a16:creationId xmlns:a16="http://schemas.microsoft.com/office/drawing/2014/main" id="{5B9A8001-B655-4B5D-AD39-3D13C25BC936}"/>
              </a:ext>
            </a:extLst>
          </p:cNvPr>
          <p:cNvPicPr>
            <a:picLocks noChangeAspect="1"/>
          </p:cNvPicPr>
          <p:nvPr/>
        </p:nvPicPr>
        <p:blipFill>
          <a:blip r:embed="rId3"/>
          <a:stretch>
            <a:fillRect/>
          </a:stretch>
        </p:blipFill>
        <p:spPr>
          <a:xfrm>
            <a:off x="2639489" y="2333188"/>
            <a:ext cx="6913022" cy="35065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CaixaDeTexto 20">
            <a:extLst>
              <a:ext uri="{FF2B5EF4-FFF2-40B4-BE49-F238E27FC236}">
                <a16:creationId xmlns:a16="http://schemas.microsoft.com/office/drawing/2014/main" id="{FA580A67-A4CF-48E8-9D8A-14E535826C09}"/>
              </a:ext>
            </a:extLst>
          </p:cNvPr>
          <p:cNvSpPr txBox="1"/>
          <p:nvPr/>
        </p:nvSpPr>
        <p:spPr>
          <a:xfrm>
            <a:off x="100545" y="5933380"/>
            <a:ext cx="3051345" cy="830997"/>
          </a:xfrm>
          <a:prstGeom prst="rect">
            <a:avLst/>
          </a:prstGeom>
          <a:noFill/>
          <a:ln>
            <a:solidFill>
              <a:schemeClr val="accent4"/>
            </a:solidFill>
          </a:ln>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dirty="0">
                <a:solidFill>
                  <a:schemeClr val="bg1"/>
                </a:solidFill>
              </a:rPr>
              <a:t>Bons condutores: 10</a:t>
            </a:r>
            <a:r>
              <a:rPr lang="pt-BR" sz="1600" baseline="30000" dirty="0">
                <a:solidFill>
                  <a:schemeClr val="bg1"/>
                </a:solidFill>
              </a:rPr>
              <a:t>7</a:t>
            </a:r>
            <a:r>
              <a:rPr lang="pt-BR" sz="1600" dirty="0">
                <a:solidFill>
                  <a:schemeClr val="bg1"/>
                </a:solidFill>
              </a:rPr>
              <a:t> (</a:t>
            </a:r>
            <a:r>
              <a:rPr lang="el-GR" sz="1600" dirty="0">
                <a:solidFill>
                  <a:schemeClr val="bg1"/>
                </a:solidFill>
              </a:rPr>
              <a:t>Ω</a:t>
            </a:r>
            <a:r>
              <a:rPr lang="pt-BR" sz="1600" dirty="0">
                <a:solidFill>
                  <a:schemeClr val="bg1"/>
                </a:solidFill>
              </a:rPr>
              <a:t>.m)</a:t>
            </a:r>
            <a:r>
              <a:rPr lang="pt-BR" sz="1600" baseline="30000" dirty="0">
                <a:solidFill>
                  <a:schemeClr val="bg1"/>
                </a:solidFill>
              </a:rPr>
              <a:t>-1</a:t>
            </a:r>
            <a:endParaRPr lang="pt-BR" sz="1600" dirty="0">
              <a:solidFill>
                <a:schemeClr val="bg1"/>
              </a:solidFill>
            </a:endParaRPr>
          </a:p>
          <a:p>
            <a:r>
              <a:rPr lang="pt-BR" sz="1600" dirty="0" err="1">
                <a:solidFill>
                  <a:schemeClr val="bg1"/>
                </a:solidFill>
              </a:rPr>
              <a:t>Semi-condutores</a:t>
            </a:r>
            <a:r>
              <a:rPr lang="pt-BR" sz="1600" dirty="0">
                <a:solidFill>
                  <a:schemeClr val="bg1"/>
                </a:solidFill>
              </a:rPr>
              <a:t>: 10</a:t>
            </a:r>
            <a:r>
              <a:rPr lang="pt-BR" sz="1600" baseline="30000" dirty="0">
                <a:solidFill>
                  <a:schemeClr val="bg1"/>
                </a:solidFill>
              </a:rPr>
              <a:t>-6</a:t>
            </a:r>
            <a:r>
              <a:rPr lang="pt-BR" sz="1600" dirty="0">
                <a:solidFill>
                  <a:schemeClr val="bg1"/>
                </a:solidFill>
              </a:rPr>
              <a:t> a 10</a:t>
            </a:r>
            <a:r>
              <a:rPr lang="pt-BR" sz="1600" baseline="30000" dirty="0">
                <a:solidFill>
                  <a:schemeClr val="bg1"/>
                </a:solidFill>
              </a:rPr>
              <a:t>4</a:t>
            </a:r>
            <a:r>
              <a:rPr lang="pt-BR" sz="1600" dirty="0">
                <a:solidFill>
                  <a:schemeClr val="bg1"/>
                </a:solidFill>
              </a:rPr>
              <a:t>(</a:t>
            </a:r>
            <a:r>
              <a:rPr lang="el-GR" sz="1600" dirty="0">
                <a:solidFill>
                  <a:schemeClr val="bg1"/>
                </a:solidFill>
              </a:rPr>
              <a:t>Ω</a:t>
            </a:r>
            <a:r>
              <a:rPr lang="pt-BR" sz="1600" dirty="0">
                <a:solidFill>
                  <a:schemeClr val="bg1"/>
                </a:solidFill>
              </a:rPr>
              <a:t>.m)</a:t>
            </a:r>
            <a:r>
              <a:rPr lang="pt-BR" sz="1600" baseline="30000" dirty="0">
                <a:solidFill>
                  <a:schemeClr val="bg1"/>
                </a:solidFill>
              </a:rPr>
              <a:t>-1</a:t>
            </a:r>
            <a:endParaRPr lang="pt-BR" sz="1600" dirty="0">
              <a:solidFill>
                <a:schemeClr val="bg1"/>
              </a:solidFill>
            </a:endParaRPr>
          </a:p>
          <a:p>
            <a:r>
              <a:rPr lang="pt-BR" sz="1600" dirty="0">
                <a:solidFill>
                  <a:schemeClr val="bg1"/>
                </a:solidFill>
              </a:rPr>
              <a:t>Isolantes: 10</a:t>
            </a:r>
            <a:r>
              <a:rPr lang="pt-BR" sz="1600" baseline="30000" dirty="0">
                <a:solidFill>
                  <a:schemeClr val="bg1"/>
                </a:solidFill>
              </a:rPr>
              <a:t>-10 </a:t>
            </a:r>
            <a:r>
              <a:rPr lang="pt-BR" sz="1600" dirty="0">
                <a:solidFill>
                  <a:schemeClr val="bg1"/>
                </a:solidFill>
              </a:rPr>
              <a:t>a 10</a:t>
            </a:r>
            <a:r>
              <a:rPr lang="pt-BR" sz="1600" baseline="30000" dirty="0">
                <a:solidFill>
                  <a:schemeClr val="bg1"/>
                </a:solidFill>
              </a:rPr>
              <a:t>-20 </a:t>
            </a:r>
            <a:r>
              <a:rPr lang="pt-BR" sz="1600" dirty="0">
                <a:solidFill>
                  <a:schemeClr val="bg1"/>
                </a:solidFill>
              </a:rPr>
              <a:t>(</a:t>
            </a:r>
            <a:r>
              <a:rPr lang="el-GR" sz="1600" dirty="0">
                <a:solidFill>
                  <a:schemeClr val="bg1"/>
                </a:solidFill>
              </a:rPr>
              <a:t>Ω</a:t>
            </a:r>
            <a:r>
              <a:rPr lang="pt-BR" sz="1600" dirty="0">
                <a:solidFill>
                  <a:schemeClr val="bg1"/>
                </a:solidFill>
              </a:rPr>
              <a:t>.m)</a:t>
            </a:r>
            <a:r>
              <a:rPr lang="pt-BR" sz="1600" baseline="30000" dirty="0">
                <a:solidFill>
                  <a:schemeClr val="bg1"/>
                </a:solidFill>
              </a:rPr>
              <a:t>-1</a:t>
            </a:r>
            <a:endParaRPr lang="pt-BR" dirty="0">
              <a:solidFill>
                <a:schemeClr val="bg1"/>
              </a:solidFill>
            </a:endParaRPr>
          </a:p>
        </p:txBody>
      </p:sp>
      <p:sp>
        <p:nvSpPr>
          <p:cNvPr id="10" name="CaixaDeTexto 2">
            <a:extLst>
              <a:ext uri="{FF2B5EF4-FFF2-40B4-BE49-F238E27FC236}">
                <a16:creationId xmlns:a16="http://schemas.microsoft.com/office/drawing/2014/main" id="{235FD80A-1BF2-4421-9B93-3232D532769C}"/>
              </a:ext>
            </a:extLst>
          </p:cNvPr>
          <p:cNvSpPr txBox="1"/>
          <p:nvPr/>
        </p:nvSpPr>
        <p:spPr>
          <a:xfrm>
            <a:off x="1019165" y="1465131"/>
            <a:ext cx="10153649" cy="707886"/>
          </a:xfrm>
          <a:prstGeom prst="rect">
            <a:avLst/>
          </a:prstGeom>
          <a:noFill/>
          <a:ln>
            <a:solidFill>
              <a:schemeClr val="accent4"/>
            </a:solidFill>
          </a:ln>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pt-BR" sz="2000" dirty="0">
                <a:solidFill>
                  <a:schemeClr val="bg1"/>
                </a:solidFill>
              </a:rPr>
              <a:t>Outra característica da ligação metálica é “não prender” os elétrons na ligação, pois estes ficam livres na estrutura cristalina, o que torna os metais bons condutores de eletricidade e calor.</a:t>
            </a:r>
          </a:p>
        </p:txBody>
      </p:sp>
    </p:spTree>
    <p:extLst>
      <p:ext uri="{BB962C8B-B14F-4D97-AF65-F5344CB8AC3E}">
        <p14:creationId xmlns:p14="http://schemas.microsoft.com/office/powerpoint/2010/main" val="301495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Ligações metálicas - Guia Estudo">
            <a:extLst>
              <a:ext uri="{FF2B5EF4-FFF2-40B4-BE49-F238E27FC236}">
                <a16:creationId xmlns:a16="http://schemas.microsoft.com/office/drawing/2014/main" id="{941DAC76-91E0-471E-85D4-D3B56DFF18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08" b="1168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596BB744-546F-4EE0-ACB1-9686AAA7B649}"/>
              </a:ext>
            </a:extLst>
          </p:cNvPr>
          <p:cNvSpPr/>
          <p:nvPr/>
        </p:nvSpPr>
        <p:spPr>
          <a:xfrm>
            <a:off x="0" y="0"/>
            <a:ext cx="12191980" cy="6858000"/>
          </a:xfrm>
          <a:prstGeom prst="rect">
            <a:avLst/>
          </a:prstGeom>
          <a:solidFill>
            <a:schemeClr val="tx1">
              <a:alpha val="7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4BAF4222-8CA6-4F4A-B173-027A6CDA3ECD}"/>
              </a:ext>
            </a:extLst>
          </p:cNvPr>
          <p:cNvSpPr txBox="1"/>
          <p:nvPr/>
        </p:nvSpPr>
        <p:spPr>
          <a:xfrm>
            <a:off x="3418590" y="191011"/>
            <a:ext cx="5354820"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LIGAÇÕES METÁLICAS</a:t>
            </a:r>
          </a:p>
        </p:txBody>
      </p:sp>
      <p:sp>
        <p:nvSpPr>
          <p:cNvPr id="8" name="Retângulo 7">
            <a:extLst>
              <a:ext uri="{FF2B5EF4-FFF2-40B4-BE49-F238E27FC236}">
                <a16:creationId xmlns:a16="http://schemas.microsoft.com/office/drawing/2014/main" id="{3690E539-325C-4F8A-9AFF-A34A34E48442}"/>
              </a:ext>
            </a:extLst>
          </p:cNvPr>
          <p:cNvSpPr/>
          <p:nvPr/>
        </p:nvSpPr>
        <p:spPr>
          <a:xfrm>
            <a:off x="1685925" y="2205206"/>
            <a:ext cx="8632031" cy="1477328"/>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b="0" i="0" dirty="0">
                <a:effectLst/>
                <a:latin typeface="OpenSans"/>
              </a:rPr>
              <a:t>Esse modelo confere a propriedade de maleabilidade e ductibilidade dos metais. Esses elementos correspondem a um conglomerado de átomos neutros e cátions imersos numa nuvem ou “mar” de elétrons livres, formando, assim, as ligações metálicas. Estas, mantém os átomos unidos por meio de um retículo cristalino. </a:t>
            </a:r>
            <a:r>
              <a:rPr lang="pt-BR" dirty="0">
                <a:latin typeface="OpenSans"/>
              </a:rPr>
              <a:t>O</a:t>
            </a:r>
            <a:r>
              <a:rPr lang="pt-BR" b="0" i="0" dirty="0">
                <a:effectLst/>
                <a:latin typeface="OpenSans"/>
              </a:rPr>
              <a:t>corre a liberação de elétrons que formam cátions (íons de carga positiva), e são chamados de “elétrons livres”.</a:t>
            </a:r>
            <a:endParaRPr lang="pt-BR" dirty="0"/>
          </a:p>
        </p:txBody>
      </p:sp>
      <p:pic>
        <p:nvPicPr>
          <p:cNvPr id="48130" name="Picture 2" descr="Química: Metais E Ligações Metálicas GIF | Gfycat">
            <a:extLst>
              <a:ext uri="{FF2B5EF4-FFF2-40B4-BE49-F238E27FC236}">
                <a16:creationId xmlns:a16="http://schemas.microsoft.com/office/drawing/2014/main" id="{8A53331A-D4EE-4B84-9030-1CF5462F6C2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8713" y="4139682"/>
            <a:ext cx="4143375" cy="2381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8132" name="Picture 4" descr="Química: Metais E Ligações Metálicas GIF | Gfycat">
            <a:extLst>
              <a:ext uri="{FF2B5EF4-FFF2-40B4-BE49-F238E27FC236}">
                <a16:creationId xmlns:a16="http://schemas.microsoft.com/office/drawing/2014/main" id="{E3961609-D5FA-4308-A58D-3221DB68F7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00899" y="4088089"/>
            <a:ext cx="4143376" cy="23865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tângulo: Cantos Arredondados 1">
            <a:extLst>
              <a:ext uri="{FF2B5EF4-FFF2-40B4-BE49-F238E27FC236}">
                <a16:creationId xmlns:a16="http://schemas.microsoft.com/office/drawing/2014/main" id="{DF7745A3-48A6-428C-922E-35D062E6A7D9}"/>
              </a:ext>
            </a:extLst>
          </p:cNvPr>
          <p:cNvSpPr/>
          <p:nvPr/>
        </p:nvSpPr>
        <p:spPr>
          <a:xfrm>
            <a:off x="4324339" y="1370100"/>
            <a:ext cx="3543300" cy="614296"/>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MODELO DO MAR DE ELÉTRONS</a:t>
            </a:r>
          </a:p>
        </p:txBody>
      </p:sp>
    </p:spTree>
    <p:extLst>
      <p:ext uri="{BB962C8B-B14F-4D97-AF65-F5344CB8AC3E}">
        <p14:creationId xmlns:p14="http://schemas.microsoft.com/office/powerpoint/2010/main" val="426756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8130"/>
                                        </p:tgtEl>
                                        <p:attrNameLst>
                                          <p:attrName>style.visibility</p:attrName>
                                        </p:attrNameLst>
                                      </p:cBhvr>
                                      <p:to>
                                        <p:strVal val="visible"/>
                                      </p:to>
                                    </p:set>
                                    <p:animEffect transition="in" filter="wheel(1)">
                                      <p:cBhvr>
                                        <p:cTn id="19" dur="2000"/>
                                        <p:tgtEl>
                                          <p:spTgt spid="48130"/>
                                        </p:tgtEl>
                                      </p:cBhvr>
                                    </p:animEffect>
                                  </p:childTnLst>
                                </p:cTn>
                              </p:par>
                              <p:par>
                                <p:cTn id="20" presetID="21" presetClass="entr" presetSubtype="1" fill="hold" nodeType="withEffect">
                                  <p:stCondLst>
                                    <p:cond delay="0"/>
                                  </p:stCondLst>
                                  <p:childTnLst>
                                    <p:set>
                                      <p:cBhvr>
                                        <p:cTn id="21" dur="1" fill="hold">
                                          <p:stCondLst>
                                            <p:cond delay="0"/>
                                          </p:stCondLst>
                                        </p:cTn>
                                        <p:tgtEl>
                                          <p:spTgt spid="48132"/>
                                        </p:tgtEl>
                                        <p:attrNameLst>
                                          <p:attrName>style.visibility</p:attrName>
                                        </p:attrNameLst>
                                      </p:cBhvr>
                                      <p:to>
                                        <p:strVal val="visible"/>
                                      </p:to>
                                    </p:set>
                                    <p:animEffect transition="in" filter="wheel(1)">
                                      <p:cBhvr>
                                        <p:cTn id="22" dur="20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Ligações metálicas - Guia Estudo">
            <a:extLst>
              <a:ext uri="{FF2B5EF4-FFF2-40B4-BE49-F238E27FC236}">
                <a16:creationId xmlns:a16="http://schemas.microsoft.com/office/drawing/2014/main" id="{941DAC76-91E0-471E-85D4-D3B56DFF18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08" b="1168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596BB744-546F-4EE0-ACB1-9686AAA7B649}"/>
              </a:ext>
            </a:extLst>
          </p:cNvPr>
          <p:cNvSpPr/>
          <p:nvPr/>
        </p:nvSpPr>
        <p:spPr>
          <a:xfrm>
            <a:off x="0" y="0"/>
            <a:ext cx="12191980" cy="6858000"/>
          </a:xfrm>
          <a:prstGeom prst="rect">
            <a:avLst/>
          </a:prstGeom>
          <a:solidFill>
            <a:schemeClr val="tx1">
              <a:alpha val="7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4BAF4222-8CA6-4F4A-B173-027A6CDA3ECD}"/>
              </a:ext>
            </a:extLst>
          </p:cNvPr>
          <p:cNvSpPr txBox="1"/>
          <p:nvPr/>
        </p:nvSpPr>
        <p:spPr>
          <a:xfrm>
            <a:off x="3418590" y="191011"/>
            <a:ext cx="5354820"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LIGAÇÕES METÁLICAS</a:t>
            </a:r>
          </a:p>
        </p:txBody>
      </p:sp>
      <p:sp>
        <p:nvSpPr>
          <p:cNvPr id="2" name="Retângulo: Cantos Arredondados 1">
            <a:extLst>
              <a:ext uri="{FF2B5EF4-FFF2-40B4-BE49-F238E27FC236}">
                <a16:creationId xmlns:a16="http://schemas.microsoft.com/office/drawing/2014/main" id="{DF7745A3-48A6-428C-922E-35D062E6A7D9}"/>
              </a:ext>
            </a:extLst>
          </p:cNvPr>
          <p:cNvSpPr/>
          <p:nvPr/>
        </p:nvSpPr>
        <p:spPr>
          <a:xfrm>
            <a:off x="4324340" y="1503631"/>
            <a:ext cx="3543300" cy="614296"/>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TEORIA DAS BANDAS</a:t>
            </a:r>
          </a:p>
        </p:txBody>
      </p:sp>
      <p:sp>
        <p:nvSpPr>
          <p:cNvPr id="9" name="CaixaDeTexto 17">
            <a:extLst>
              <a:ext uri="{FF2B5EF4-FFF2-40B4-BE49-F238E27FC236}">
                <a16:creationId xmlns:a16="http://schemas.microsoft.com/office/drawing/2014/main" id="{6B979BF1-C9F5-4F9C-969C-4B19B3144A8C}"/>
              </a:ext>
            </a:extLst>
          </p:cNvPr>
          <p:cNvSpPr txBox="1"/>
          <p:nvPr/>
        </p:nvSpPr>
        <p:spPr>
          <a:xfrm>
            <a:off x="3976721" y="3405534"/>
            <a:ext cx="6181725" cy="1015663"/>
          </a:xfrm>
          <a:prstGeom prst="rect">
            <a:avLst/>
          </a:prstGeom>
          <a:noFill/>
          <a:ln>
            <a:solidFill>
              <a:schemeClr val="accent4"/>
            </a:solidFill>
          </a:ln>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pt-BR" sz="2000" dirty="0">
                <a:solidFill>
                  <a:schemeClr val="bg1"/>
                </a:solidFill>
              </a:rPr>
              <a:t>Modelo mais complexo, baseado em equações quânticas, explica a ligação metálica e descreve propriedades da mesma conforme a composição do material</a:t>
            </a:r>
          </a:p>
        </p:txBody>
      </p:sp>
      <p:pic>
        <p:nvPicPr>
          <p:cNvPr id="59394" name="Picture 2" descr="Aula 8">
            <a:extLst>
              <a:ext uri="{FF2B5EF4-FFF2-40B4-BE49-F238E27FC236}">
                <a16:creationId xmlns:a16="http://schemas.microsoft.com/office/drawing/2014/main" id="{00C6225E-F8AB-4037-8F09-92B176BD7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361" y="1657350"/>
            <a:ext cx="2555119" cy="4826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103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9394"/>
                                        </p:tgtEl>
                                        <p:attrNameLst>
                                          <p:attrName>style.visibility</p:attrName>
                                        </p:attrNameLst>
                                      </p:cBhvr>
                                      <p:to>
                                        <p:strVal val="visible"/>
                                      </p:to>
                                    </p:set>
                                    <p:animEffect transition="in" filter="fade">
                                      <p:cBhvr>
                                        <p:cTn id="12" dur="1000"/>
                                        <p:tgtEl>
                                          <p:spTgt spid="59394"/>
                                        </p:tgtEl>
                                      </p:cBhvr>
                                    </p:animEffect>
                                    <p:anim calcmode="lin" valueType="num">
                                      <p:cBhvr>
                                        <p:cTn id="13" dur="1000" fill="hold"/>
                                        <p:tgtEl>
                                          <p:spTgt spid="59394"/>
                                        </p:tgtEl>
                                        <p:attrNameLst>
                                          <p:attrName>ppt_x</p:attrName>
                                        </p:attrNameLst>
                                      </p:cBhvr>
                                      <p:tavLst>
                                        <p:tav tm="0">
                                          <p:val>
                                            <p:strVal val="#ppt_x"/>
                                          </p:val>
                                        </p:tav>
                                        <p:tav tm="100000">
                                          <p:val>
                                            <p:strVal val="#ppt_x"/>
                                          </p:val>
                                        </p:tav>
                                      </p:tavLst>
                                    </p:anim>
                                    <p:anim calcmode="lin" valueType="num">
                                      <p:cBhvr>
                                        <p:cTn id="14" dur="1000" fill="hold"/>
                                        <p:tgtEl>
                                          <p:spTgt spid="5939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Abstract atom or molecule structure design, atom or molecule made of glass material. 3d rendering.">
            <a:extLst>
              <a:ext uri="{FF2B5EF4-FFF2-40B4-BE49-F238E27FC236}">
                <a16:creationId xmlns:a16="http://schemas.microsoft.com/office/drawing/2014/main" id="{7048BF71-FE45-4AC9-8ED9-96E29D98E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84617"/>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957CE789-9F8B-4AF5-B117-E2D4B2CD3B75}"/>
              </a:ext>
            </a:extLst>
          </p:cNvPr>
          <p:cNvSpPr/>
          <p:nvPr/>
        </p:nvSpPr>
        <p:spPr>
          <a:xfrm>
            <a:off x="0" y="0"/>
            <a:ext cx="12191999" cy="6884617"/>
          </a:xfrm>
          <a:prstGeom prst="rect">
            <a:avLst/>
          </a:prstGeom>
          <a:solidFill>
            <a:schemeClr val="tx1">
              <a:alpha val="5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BE5A155A-F160-48BA-BC5B-B3E8479F8360}"/>
              </a:ext>
            </a:extLst>
          </p:cNvPr>
          <p:cNvSpPr txBox="1"/>
          <p:nvPr/>
        </p:nvSpPr>
        <p:spPr>
          <a:xfrm>
            <a:off x="3418590" y="191011"/>
            <a:ext cx="5915910"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AGREGADOS ATÔMICOS</a:t>
            </a:r>
          </a:p>
        </p:txBody>
      </p:sp>
      <p:sp>
        <p:nvSpPr>
          <p:cNvPr id="4" name="Retângulo 3">
            <a:extLst>
              <a:ext uri="{FF2B5EF4-FFF2-40B4-BE49-F238E27FC236}">
                <a16:creationId xmlns:a16="http://schemas.microsoft.com/office/drawing/2014/main" id="{8C488B91-D984-4B4C-973B-0092F5CA4959}"/>
              </a:ext>
            </a:extLst>
          </p:cNvPr>
          <p:cNvSpPr/>
          <p:nvPr/>
        </p:nvSpPr>
        <p:spPr>
          <a:xfrm>
            <a:off x="200025" y="1460451"/>
            <a:ext cx="6096000" cy="646331"/>
          </a:xfrm>
          <a:prstGeom prst="rect">
            <a:avLst/>
          </a:prstGeom>
          <a:ln>
            <a:solidFill>
              <a:schemeClr val="accent4"/>
            </a:solidFill>
          </a:ln>
        </p:spPr>
        <p:txBody>
          <a:bodyPr>
            <a:spAutoFit/>
          </a:bodyPr>
          <a:lstStyle/>
          <a:p>
            <a:pPr algn="just"/>
            <a:r>
              <a:rPr lang="pt-BR" dirty="0">
                <a:solidFill>
                  <a:schemeClr val="bg1"/>
                </a:solidFill>
              </a:rPr>
              <a:t>São as últimas espécies químicas a serem descobertas, são um aglomerados de átomos (</a:t>
            </a:r>
            <a:r>
              <a:rPr lang="pt-BR" i="1" dirty="0">
                <a:solidFill>
                  <a:schemeClr val="bg1"/>
                </a:solidFill>
              </a:rPr>
              <a:t>clusters).</a:t>
            </a:r>
            <a:endParaRPr lang="pt-BR" dirty="0">
              <a:solidFill>
                <a:schemeClr val="bg1"/>
              </a:solidFill>
            </a:endParaRPr>
          </a:p>
        </p:txBody>
      </p:sp>
      <p:sp>
        <p:nvSpPr>
          <p:cNvPr id="6" name="Retângulo 5">
            <a:extLst>
              <a:ext uri="{FF2B5EF4-FFF2-40B4-BE49-F238E27FC236}">
                <a16:creationId xmlns:a16="http://schemas.microsoft.com/office/drawing/2014/main" id="{5E001A28-D3A9-465C-A29A-19FE6E8F9501}"/>
              </a:ext>
            </a:extLst>
          </p:cNvPr>
          <p:cNvSpPr/>
          <p:nvPr/>
        </p:nvSpPr>
        <p:spPr>
          <a:xfrm>
            <a:off x="6014280" y="3295370"/>
            <a:ext cx="6096000" cy="1200329"/>
          </a:xfrm>
          <a:prstGeom prst="rect">
            <a:avLst/>
          </a:prstGeom>
          <a:ln>
            <a:solidFill>
              <a:schemeClr val="accent4"/>
            </a:solidFill>
          </a:ln>
        </p:spPr>
        <p:txBody>
          <a:bodyPr>
            <a:spAutoFit/>
          </a:bodyPr>
          <a:lstStyle/>
          <a:p>
            <a:pPr algn="just"/>
            <a:r>
              <a:rPr lang="pt-BR" dirty="0">
                <a:solidFill>
                  <a:schemeClr val="bg1"/>
                </a:solidFill>
              </a:rPr>
              <a:t>Muitos </a:t>
            </a:r>
            <a:r>
              <a:rPr lang="pt-BR" i="1" dirty="0">
                <a:solidFill>
                  <a:schemeClr val="bg1"/>
                </a:solidFill>
              </a:rPr>
              <a:t>clusters</a:t>
            </a:r>
            <a:r>
              <a:rPr lang="pt-BR" dirty="0">
                <a:solidFill>
                  <a:schemeClr val="bg1"/>
                </a:solidFill>
              </a:rPr>
              <a:t> possuem propriedades e aplicações ainda desconhecidas. Podem ser formadas por qualquer tipo de ligação, porém a ligação metálica é predominante. Os agregados atômicos são estudados pela Química moderna.</a:t>
            </a:r>
          </a:p>
        </p:txBody>
      </p:sp>
      <p:pic>
        <p:nvPicPr>
          <p:cNvPr id="8" name="Imagem 7">
            <a:extLst>
              <a:ext uri="{FF2B5EF4-FFF2-40B4-BE49-F238E27FC236}">
                <a16:creationId xmlns:a16="http://schemas.microsoft.com/office/drawing/2014/main" id="{F422676E-F64B-42D2-93F3-9E7AAB845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604" y="2360559"/>
            <a:ext cx="5369072" cy="41587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5274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chemical science multicolor banner">
            <a:extLst>
              <a:ext uri="{FF2B5EF4-FFF2-40B4-BE49-F238E27FC236}">
                <a16:creationId xmlns:a16="http://schemas.microsoft.com/office/drawing/2014/main" id="{5B7ED0F0-4E67-4B45-ABA1-1A53316067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4" r="3145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3242C772-4DFC-410B-A406-46F6F2733410}"/>
              </a:ext>
            </a:extLst>
          </p:cNvPr>
          <p:cNvSpPr/>
          <p:nvPr/>
        </p:nvSpPr>
        <p:spPr>
          <a:xfrm>
            <a:off x="0" y="0"/>
            <a:ext cx="12191980" cy="6857990"/>
          </a:xfrm>
          <a:prstGeom prst="rect">
            <a:avLst/>
          </a:prstGeom>
          <a:solidFill>
            <a:schemeClr val="tx1">
              <a:alpha val="6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87CE6A2-018E-4E25-9E9A-28902693D231}"/>
              </a:ext>
            </a:extLst>
          </p:cNvPr>
          <p:cNvCxnSpPr>
            <a:cxnSpLocks/>
          </p:cNvCxnSpPr>
          <p:nvPr/>
        </p:nvCxnSpPr>
        <p:spPr>
          <a:xfrm flipV="1">
            <a:off x="6095999" y="2983101"/>
            <a:ext cx="1" cy="2152675"/>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 name="Conector reto 4">
            <a:extLst>
              <a:ext uri="{FF2B5EF4-FFF2-40B4-BE49-F238E27FC236}">
                <a16:creationId xmlns:a16="http://schemas.microsoft.com/office/drawing/2014/main" id="{33FD8FD4-E4A7-4B22-A962-C6D6562E4C5A}"/>
              </a:ext>
            </a:extLst>
          </p:cNvPr>
          <p:cNvCxnSpPr>
            <a:cxnSpLocks/>
            <a:stCxn id="13" idx="0"/>
          </p:cNvCxnSpPr>
          <p:nvPr/>
        </p:nvCxnSpPr>
        <p:spPr>
          <a:xfrm flipV="1">
            <a:off x="3311644" y="2847592"/>
            <a:ext cx="2784354" cy="1857658"/>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 name="Conector reto 5">
            <a:extLst>
              <a:ext uri="{FF2B5EF4-FFF2-40B4-BE49-F238E27FC236}">
                <a16:creationId xmlns:a16="http://schemas.microsoft.com/office/drawing/2014/main" id="{C9C71DF2-1BF2-4DEA-AE34-7D1C0AE8B82E}"/>
              </a:ext>
            </a:extLst>
          </p:cNvPr>
          <p:cNvCxnSpPr>
            <a:cxnSpLocks/>
          </p:cNvCxnSpPr>
          <p:nvPr/>
        </p:nvCxnSpPr>
        <p:spPr>
          <a:xfrm flipH="1" flipV="1">
            <a:off x="6096000" y="2896135"/>
            <a:ext cx="3240361" cy="1951645"/>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a:extLst>
              <a:ext uri="{FF2B5EF4-FFF2-40B4-BE49-F238E27FC236}">
                <a16:creationId xmlns:a16="http://schemas.microsoft.com/office/drawing/2014/main" id="{B77C09F3-DF2E-4F6B-9B1A-2C039B43FFBE}"/>
              </a:ext>
            </a:extLst>
          </p:cNvPr>
          <p:cNvCxnSpPr>
            <a:cxnSpLocks/>
          </p:cNvCxnSpPr>
          <p:nvPr/>
        </p:nvCxnSpPr>
        <p:spPr>
          <a:xfrm flipH="1" flipV="1">
            <a:off x="7243750" y="1231163"/>
            <a:ext cx="1823864" cy="1089557"/>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11147AE1-AEA2-494F-A17F-05431B2295EB}"/>
              </a:ext>
            </a:extLst>
          </p:cNvPr>
          <p:cNvCxnSpPr>
            <a:cxnSpLocks/>
          </p:cNvCxnSpPr>
          <p:nvPr/>
        </p:nvCxnSpPr>
        <p:spPr>
          <a:xfrm flipV="1">
            <a:off x="6095999" y="1340768"/>
            <a:ext cx="0" cy="1651466"/>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9" name="Retângulo: Cantos Arredondados 8">
            <a:extLst>
              <a:ext uri="{FF2B5EF4-FFF2-40B4-BE49-F238E27FC236}">
                <a16:creationId xmlns:a16="http://schemas.microsoft.com/office/drawing/2014/main" id="{112793AD-4B55-440C-B801-45C8C1EAF00C}"/>
              </a:ext>
            </a:extLst>
          </p:cNvPr>
          <p:cNvSpPr/>
          <p:nvPr/>
        </p:nvSpPr>
        <p:spPr>
          <a:xfrm>
            <a:off x="5123891" y="2821849"/>
            <a:ext cx="1944216" cy="576064"/>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t>Covalente</a:t>
            </a:r>
          </a:p>
        </p:txBody>
      </p:sp>
      <p:cxnSp>
        <p:nvCxnSpPr>
          <p:cNvPr id="10" name="Conector reto 9">
            <a:extLst>
              <a:ext uri="{FF2B5EF4-FFF2-40B4-BE49-F238E27FC236}">
                <a16:creationId xmlns:a16="http://schemas.microsoft.com/office/drawing/2014/main" id="{9ACC37F9-DF38-4819-9DA4-ED1736DAFEB2}"/>
              </a:ext>
            </a:extLst>
          </p:cNvPr>
          <p:cNvCxnSpPr>
            <a:cxnSpLocks/>
          </p:cNvCxnSpPr>
          <p:nvPr/>
        </p:nvCxnSpPr>
        <p:spPr>
          <a:xfrm flipV="1">
            <a:off x="3431704" y="1188262"/>
            <a:ext cx="1787430" cy="872587"/>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1" name="Retângulo: Cantos Arredondados 10">
            <a:extLst>
              <a:ext uri="{FF2B5EF4-FFF2-40B4-BE49-F238E27FC236}">
                <a16:creationId xmlns:a16="http://schemas.microsoft.com/office/drawing/2014/main" id="{527EDBD9-85BE-442E-8F2E-DEE15FEEE661}"/>
              </a:ext>
            </a:extLst>
          </p:cNvPr>
          <p:cNvSpPr/>
          <p:nvPr/>
        </p:nvSpPr>
        <p:spPr>
          <a:xfrm>
            <a:off x="4737393" y="892092"/>
            <a:ext cx="2717215" cy="576064"/>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t>Ligação Química</a:t>
            </a:r>
          </a:p>
        </p:txBody>
      </p:sp>
      <p:sp>
        <p:nvSpPr>
          <p:cNvPr id="12" name="Retângulo: Cantos Arredondados 11">
            <a:extLst>
              <a:ext uri="{FF2B5EF4-FFF2-40B4-BE49-F238E27FC236}">
                <a16:creationId xmlns:a16="http://schemas.microsoft.com/office/drawing/2014/main" id="{A9E4AF87-56A2-43D6-9BEA-E86BD75F2B8E}"/>
              </a:ext>
            </a:extLst>
          </p:cNvPr>
          <p:cNvSpPr/>
          <p:nvPr/>
        </p:nvSpPr>
        <p:spPr>
          <a:xfrm>
            <a:off x="1703512" y="2032074"/>
            <a:ext cx="1944216" cy="576064"/>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t>Iônica</a:t>
            </a:r>
          </a:p>
        </p:txBody>
      </p:sp>
      <p:sp>
        <p:nvSpPr>
          <p:cNvPr id="13" name="Retângulo: Cantos Arredondados 12">
            <a:extLst>
              <a:ext uri="{FF2B5EF4-FFF2-40B4-BE49-F238E27FC236}">
                <a16:creationId xmlns:a16="http://schemas.microsoft.com/office/drawing/2014/main" id="{FBD58C54-17EE-4911-A0B3-5429AA275379}"/>
              </a:ext>
            </a:extLst>
          </p:cNvPr>
          <p:cNvSpPr/>
          <p:nvPr/>
        </p:nvSpPr>
        <p:spPr>
          <a:xfrm>
            <a:off x="2339536" y="4705251"/>
            <a:ext cx="1944216" cy="674021"/>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t>Covalente </a:t>
            </a:r>
          </a:p>
          <a:p>
            <a:pPr algn="ctr"/>
            <a:r>
              <a:rPr lang="pt-BR" sz="2000" dirty="0"/>
              <a:t>Polar </a:t>
            </a:r>
          </a:p>
        </p:txBody>
      </p:sp>
      <p:sp>
        <p:nvSpPr>
          <p:cNvPr id="14" name="Retângulo: Cantos Arredondados 13">
            <a:extLst>
              <a:ext uri="{FF2B5EF4-FFF2-40B4-BE49-F238E27FC236}">
                <a16:creationId xmlns:a16="http://schemas.microsoft.com/office/drawing/2014/main" id="{3E950609-46F8-4F5E-AEE3-8A306C605DCF}"/>
              </a:ext>
            </a:extLst>
          </p:cNvPr>
          <p:cNvSpPr/>
          <p:nvPr/>
        </p:nvSpPr>
        <p:spPr>
          <a:xfrm>
            <a:off x="8095506" y="4705250"/>
            <a:ext cx="1944216" cy="674021"/>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t>Covalente </a:t>
            </a:r>
          </a:p>
          <a:p>
            <a:pPr algn="ctr"/>
            <a:r>
              <a:rPr lang="pt-BR" sz="2000" dirty="0"/>
              <a:t>Apolar </a:t>
            </a:r>
          </a:p>
        </p:txBody>
      </p:sp>
      <p:sp>
        <p:nvSpPr>
          <p:cNvPr id="15" name="Retângulo: Cantos Arredondados 14">
            <a:extLst>
              <a:ext uri="{FF2B5EF4-FFF2-40B4-BE49-F238E27FC236}">
                <a16:creationId xmlns:a16="http://schemas.microsoft.com/office/drawing/2014/main" id="{48301D5A-390C-4148-A5AC-450090827C1D}"/>
              </a:ext>
            </a:extLst>
          </p:cNvPr>
          <p:cNvSpPr/>
          <p:nvPr/>
        </p:nvSpPr>
        <p:spPr>
          <a:xfrm>
            <a:off x="8629441" y="2032074"/>
            <a:ext cx="1944216" cy="576064"/>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t>Metálica</a:t>
            </a:r>
          </a:p>
        </p:txBody>
      </p:sp>
      <p:sp>
        <p:nvSpPr>
          <p:cNvPr id="16" name="Retângulo: Cantos Arredondados 15">
            <a:extLst>
              <a:ext uri="{FF2B5EF4-FFF2-40B4-BE49-F238E27FC236}">
                <a16:creationId xmlns:a16="http://schemas.microsoft.com/office/drawing/2014/main" id="{CC28ED1D-34F2-4614-A5DD-A79C22A52B45}"/>
              </a:ext>
            </a:extLst>
          </p:cNvPr>
          <p:cNvSpPr/>
          <p:nvPr/>
        </p:nvSpPr>
        <p:spPr>
          <a:xfrm>
            <a:off x="5179182" y="4705250"/>
            <a:ext cx="1944216" cy="674021"/>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t>Covalente </a:t>
            </a:r>
          </a:p>
          <a:p>
            <a:pPr algn="ctr"/>
            <a:r>
              <a:rPr lang="pt-BR" sz="2000" dirty="0"/>
              <a:t>Dativa</a:t>
            </a:r>
          </a:p>
        </p:txBody>
      </p:sp>
      <p:sp>
        <p:nvSpPr>
          <p:cNvPr id="17" name="CaixaDeTexto 16">
            <a:extLst>
              <a:ext uri="{FF2B5EF4-FFF2-40B4-BE49-F238E27FC236}">
                <a16:creationId xmlns:a16="http://schemas.microsoft.com/office/drawing/2014/main" id="{33AA8929-3E1F-44C1-9563-F138BBC5590D}"/>
              </a:ext>
            </a:extLst>
          </p:cNvPr>
          <p:cNvSpPr txBox="1"/>
          <p:nvPr/>
        </p:nvSpPr>
        <p:spPr>
          <a:xfrm>
            <a:off x="1593598" y="2705063"/>
            <a:ext cx="2559229" cy="584775"/>
          </a:xfrm>
          <a:prstGeom prst="rect">
            <a:avLst/>
          </a:prstGeom>
          <a:noFill/>
          <a:ln>
            <a:solidFill>
              <a:schemeClr val="accent4"/>
            </a:solidFill>
          </a:ln>
        </p:spPr>
        <p:txBody>
          <a:bodyPr wrap="square" rtlCol="0">
            <a:spAutoFit/>
          </a:bodyPr>
          <a:lstStyle/>
          <a:p>
            <a:pPr algn="just"/>
            <a:r>
              <a:rPr lang="pt-BR" sz="1600" dirty="0">
                <a:solidFill>
                  <a:schemeClr val="bg1"/>
                </a:solidFill>
              </a:rPr>
              <a:t>Ligação entre espécies carregadas</a:t>
            </a:r>
          </a:p>
        </p:txBody>
      </p:sp>
      <p:sp>
        <p:nvSpPr>
          <p:cNvPr id="18" name="CaixaDeTexto 17">
            <a:extLst>
              <a:ext uri="{FF2B5EF4-FFF2-40B4-BE49-F238E27FC236}">
                <a16:creationId xmlns:a16="http://schemas.microsoft.com/office/drawing/2014/main" id="{9F0F4947-1FCB-4558-A25D-2BABAB92CDBD}"/>
              </a:ext>
            </a:extLst>
          </p:cNvPr>
          <p:cNvSpPr txBox="1"/>
          <p:nvPr/>
        </p:nvSpPr>
        <p:spPr>
          <a:xfrm>
            <a:off x="8696252" y="2667982"/>
            <a:ext cx="1944216" cy="584775"/>
          </a:xfrm>
          <a:prstGeom prst="rect">
            <a:avLst/>
          </a:prstGeom>
          <a:noFill/>
          <a:ln>
            <a:solidFill>
              <a:schemeClr val="accent4"/>
            </a:solidFill>
          </a:ln>
        </p:spPr>
        <p:txBody>
          <a:bodyPr wrap="square" rtlCol="0">
            <a:spAutoFit/>
          </a:bodyPr>
          <a:lstStyle/>
          <a:p>
            <a:pPr algn="just"/>
            <a:r>
              <a:rPr lang="pt-BR" sz="1600" dirty="0">
                <a:solidFill>
                  <a:schemeClr val="bg1"/>
                </a:solidFill>
              </a:rPr>
              <a:t>Ligação entre átomos metálicos</a:t>
            </a:r>
          </a:p>
        </p:txBody>
      </p:sp>
      <p:sp>
        <p:nvSpPr>
          <p:cNvPr id="19" name="CaixaDeTexto 18">
            <a:extLst>
              <a:ext uri="{FF2B5EF4-FFF2-40B4-BE49-F238E27FC236}">
                <a16:creationId xmlns:a16="http://schemas.microsoft.com/office/drawing/2014/main" id="{E84792CE-7A6E-47D3-9BBB-F77064F57E6C}"/>
              </a:ext>
            </a:extLst>
          </p:cNvPr>
          <p:cNvSpPr txBox="1"/>
          <p:nvPr/>
        </p:nvSpPr>
        <p:spPr>
          <a:xfrm>
            <a:off x="6191242" y="1857991"/>
            <a:ext cx="2032034" cy="830997"/>
          </a:xfrm>
          <a:prstGeom prst="rect">
            <a:avLst/>
          </a:prstGeom>
          <a:noFill/>
          <a:ln>
            <a:solidFill>
              <a:schemeClr val="accent4"/>
            </a:solidFill>
          </a:ln>
        </p:spPr>
        <p:txBody>
          <a:bodyPr wrap="square" rtlCol="0">
            <a:spAutoFit/>
          </a:bodyPr>
          <a:lstStyle/>
          <a:p>
            <a:r>
              <a:rPr lang="pt-BR" sz="1600" dirty="0">
                <a:solidFill>
                  <a:schemeClr val="bg1"/>
                </a:solidFill>
              </a:rPr>
              <a:t>Ocorre com o compartilhamento de elétrons</a:t>
            </a:r>
          </a:p>
        </p:txBody>
      </p:sp>
      <p:sp>
        <p:nvSpPr>
          <p:cNvPr id="20" name="CaixaDeTexto 19">
            <a:extLst>
              <a:ext uri="{FF2B5EF4-FFF2-40B4-BE49-F238E27FC236}">
                <a16:creationId xmlns:a16="http://schemas.microsoft.com/office/drawing/2014/main" id="{8A596303-AE6D-43D7-BD5C-48300A625A0A}"/>
              </a:ext>
            </a:extLst>
          </p:cNvPr>
          <p:cNvSpPr txBox="1"/>
          <p:nvPr/>
        </p:nvSpPr>
        <p:spPr>
          <a:xfrm>
            <a:off x="1887753" y="5535888"/>
            <a:ext cx="2665124" cy="584775"/>
          </a:xfrm>
          <a:prstGeom prst="rect">
            <a:avLst/>
          </a:prstGeom>
          <a:noFill/>
          <a:ln>
            <a:solidFill>
              <a:schemeClr val="accent4"/>
            </a:solidFill>
          </a:ln>
        </p:spPr>
        <p:txBody>
          <a:bodyPr wrap="square" rtlCol="0">
            <a:spAutoFit/>
          </a:bodyPr>
          <a:lstStyle/>
          <a:p>
            <a:pPr algn="just"/>
            <a:r>
              <a:rPr lang="pt-BR" sz="1600" dirty="0">
                <a:solidFill>
                  <a:schemeClr val="bg1"/>
                </a:solidFill>
              </a:rPr>
              <a:t>Compartilhamento “desigual” entre os átomos</a:t>
            </a:r>
          </a:p>
        </p:txBody>
      </p:sp>
      <p:sp>
        <p:nvSpPr>
          <p:cNvPr id="21" name="CaixaDeTexto 20">
            <a:extLst>
              <a:ext uri="{FF2B5EF4-FFF2-40B4-BE49-F238E27FC236}">
                <a16:creationId xmlns:a16="http://schemas.microsoft.com/office/drawing/2014/main" id="{FE786B64-10FC-4CB9-8BB9-309A6DCD7485}"/>
              </a:ext>
            </a:extLst>
          </p:cNvPr>
          <p:cNvSpPr txBox="1"/>
          <p:nvPr/>
        </p:nvSpPr>
        <p:spPr>
          <a:xfrm>
            <a:off x="8127034" y="5533855"/>
            <a:ext cx="2446623" cy="584775"/>
          </a:xfrm>
          <a:prstGeom prst="rect">
            <a:avLst/>
          </a:prstGeom>
          <a:noFill/>
          <a:ln>
            <a:solidFill>
              <a:schemeClr val="accent4"/>
            </a:solidFill>
          </a:ln>
        </p:spPr>
        <p:txBody>
          <a:bodyPr wrap="square" rtlCol="0">
            <a:spAutoFit/>
          </a:bodyPr>
          <a:lstStyle/>
          <a:p>
            <a:pPr algn="just"/>
            <a:r>
              <a:rPr lang="pt-BR" sz="1600" dirty="0">
                <a:solidFill>
                  <a:schemeClr val="bg1"/>
                </a:solidFill>
              </a:rPr>
              <a:t>Compartilhamento “igual” entre os átomos</a:t>
            </a:r>
          </a:p>
        </p:txBody>
      </p:sp>
      <p:sp>
        <p:nvSpPr>
          <p:cNvPr id="22" name="CaixaDeTexto 21">
            <a:extLst>
              <a:ext uri="{FF2B5EF4-FFF2-40B4-BE49-F238E27FC236}">
                <a16:creationId xmlns:a16="http://schemas.microsoft.com/office/drawing/2014/main" id="{072CE4EA-A5DE-42CD-BD15-B8B9D0C803D2}"/>
              </a:ext>
            </a:extLst>
          </p:cNvPr>
          <p:cNvSpPr txBox="1"/>
          <p:nvPr/>
        </p:nvSpPr>
        <p:spPr>
          <a:xfrm>
            <a:off x="4906003" y="5523250"/>
            <a:ext cx="2938389" cy="584775"/>
          </a:xfrm>
          <a:prstGeom prst="rect">
            <a:avLst/>
          </a:prstGeom>
          <a:noFill/>
          <a:ln>
            <a:solidFill>
              <a:schemeClr val="accent4"/>
            </a:solidFill>
          </a:ln>
        </p:spPr>
        <p:txBody>
          <a:bodyPr wrap="square" rtlCol="0">
            <a:spAutoFit/>
          </a:bodyPr>
          <a:lstStyle/>
          <a:p>
            <a:pPr algn="just"/>
            <a:r>
              <a:rPr lang="pt-BR" sz="1600" dirty="0">
                <a:solidFill>
                  <a:schemeClr val="bg1"/>
                </a:solidFill>
              </a:rPr>
              <a:t>Ocorre quanto um átomo doa um par eletrônico a outro</a:t>
            </a:r>
          </a:p>
        </p:txBody>
      </p:sp>
    </p:spTree>
    <p:extLst>
      <p:ext uri="{BB962C8B-B14F-4D97-AF65-F5344CB8AC3E}">
        <p14:creationId xmlns:p14="http://schemas.microsoft.com/office/powerpoint/2010/main" val="304203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2" name="Picture 4" descr="Transparente Molekülstruktur - Nanotechnologie ">
            <a:extLst>
              <a:ext uri="{FF2B5EF4-FFF2-40B4-BE49-F238E27FC236}">
                <a16:creationId xmlns:a16="http://schemas.microsoft.com/office/drawing/2014/main" id="{3546A878-89EA-45A3-A480-D90A0D157E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2" r="920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a:extLst>
              <a:ext uri="{FF2B5EF4-FFF2-40B4-BE49-F238E27FC236}">
                <a16:creationId xmlns:a16="http://schemas.microsoft.com/office/drawing/2014/main" id="{6BA561A6-F810-43D2-B6C2-E53A1262AC01}"/>
              </a:ext>
            </a:extLst>
          </p:cNvPr>
          <p:cNvSpPr/>
          <p:nvPr/>
        </p:nvSpPr>
        <p:spPr>
          <a:xfrm>
            <a:off x="0" y="0"/>
            <a:ext cx="12192000" cy="6858000"/>
          </a:xfrm>
          <a:prstGeom prst="rect">
            <a:avLst/>
          </a:prstGeom>
          <a:solidFill>
            <a:schemeClr val="tx1">
              <a:alpha val="6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A8DF2E75-1BE6-44C2-AC68-DDF58E5544B6}"/>
              </a:ext>
            </a:extLst>
          </p:cNvPr>
          <p:cNvSpPr/>
          <p:nvPr/>
        </p:nvSpPr>
        <p:spPr>
          <a:xfrm>
            <a:off x="891030" y="1397675"/>
            <a:ext cx="10409940" cy="646331"/>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 estrutura de Lewis é um resumo esquemático do papel representado pelos elétrons de valência na molécula. Algumas vezes, entretanto, não é possível representar uma partícula com uma única, estrutura de Lewis.</a:t>
            </a:r>
            <a:endParaRPr lang="pt-BR" dirty="0"/>
          </a:p>
        </p:txBody>
      </p:sp>
      <p:sp>
        <p:nvSpPr>
          <p:cNvPr id="13" name="Retângulo 12">
            <a:extLst>
              <a:ext uri="{FF2B5EF4-FFF2-40B4-BE49-F238E27FC236}">
                <a16:creationId xmlns:a16="http://schemas.microsoft.com/office/drawing/2014/main" id="{BBBC92C5-4AB4-4DA2-AFE1-700B44CEF052}"/>
              </a:ext>
            </a:extLst>
          </p:cNvPr>
          <p:cNvSpPr/>
          <p:nvPr/>
        </p:nvSpPr>
        <p:spPr>
          <a:xfrm>
            <a:off x="891030" y="2465844"/>
            <a:ext cx="10409940" cy="1323439"/>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sz="2000" b="0" i="0" dirty="0">
                <a:effectLst/>
                <a:latin typeface="Times New Roman" panose="02020603050405020304" pitchFamily="18" charset="0"/>
                <a:cs typeface="Times New Roman" panose="02020603050405020304" pitchFamily="18" charset="0"/>
              </a:rPr>
              <a:t>Alguns compostos possuem em sua estrutura ligações duplas alternadas com ligações simples. O mais famoso de todos eles é o benzeno, cuja estrutura foi proposta em 1865, pelo químico alemão Friedrich August </a:t>
            </a:r>
            <a:r>
              <a:rPr lang="pt-BR" sz="2000" b="0" i="0" dirty="0" err="1">
                <a:effectLst/>
                <a:latin typeface="Times New Roman" panose="02020603050405020304" pitchFamily="18" charset="0"/>
                <a:cs typeface="Times New Roman" panose="02020603050405020304" pitchFamily="18" charset="0"/>
              </a:rPr>
              <a:t>Kekulé</a:t>
            </a:r>
            <a:r>
              <a:rPr lang="pt-BR" sz="2000" b="0" i="0" dirty="0">
                <a:effectLst/>
                <a:latin typeface="Times New Roman" panose="02020603050405020304" pitchFamily="18" charset="0"/>
                <a:cs typeface="Times New Roman" panose="02020603050405020304" pitchFamily="18" charset="0"/>
              </a:rPr>
              <a:t> (1829-1896). Sua estrutura seria cíclica e formada por três ligações duplas intercaladas com três ligações simples.</a:t>
            </a:r>
            <a:endParaRPr lang="pt-BR" sz="2000" dirty="0">
              <a:latin typeface="Times New Roman" panose="02020603050405020304" pitchFamily="18" charset="0"/>
              <a:cs typeface="Times New Roman" panose="02020603050405020304" pitchFamily="18" charset="0"/>
            </a:endParaRPr>
          </a:p>
        </p:txBody>
      </p:sp>
      <p:sp>
        <p:nvSpPr>
          <p:cNvPr id="16" name="CaixaDeTexto 15">
            <a:extLst>
              <a:ext uri="{FF2B5EF4-FFF2-40B4-BE49-F238E27FC236}">
                <a16:creationId xmlns:a16="http://schemas.microsoft.com/office/drawing/2014/main" id="{47A1C4AC-2858-4A53-8077-DE9876D77F22}"/>
              </a:ext>
            </a:extLst>
          </p:cNvPr>
          <p:cNvSpPr txBox="1"/>
          <p:nvPr/>
        </p:nvSpPr>
        <p:spPr>
          <a:xfrm>
            <a:off x="3418590" y="191011"/>
            <a:ext cx="5354820"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RESSONÂNCIA</a:t>
            </a:r>
          </a:p>
        </p:txBody>
      </p:sp>
      <p:pic>
        <p:nvPicPr>
          <p:cNvPr id="17414" name="Picture 6" descr="Friedrich August Kekulé von Stradonitz - Wikiquote">
            <a:extLst>
              <a:ext uri="{FF2B5EF4-FFF2-40B4-BE49-F238E27FC236}">
                <a16:creationId xmlns:a16="http://schemas.microsoft.com/office/drawing/2014/main" id="{124B43D9-883E-4206-AB07-52D85AF4D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4085512"/>
            <a:ext cx="2038350" cy="2238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416" name="Picture 8" descr="O sonho de Kekulé e a descoberta do benzeno - Alunos Online">
            <a:extLst>
              <a:ext uri="{FF2B5EF4-FFF2-40B4-BE49-F238E27FC236}">
                <a16:creationId xmlns:a16="http://schemas.microsoft.com/office/drawing/2014/main" id="{257E472F-5E9C-47FE-877C-D4DDDA4AA9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3813" y="4211121"/>
            <a:ext cx="4319732" cy="21127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418" name="Picture 10" descr="A Forma Científica de Pensar: o benzeno de Kekulé - Química ...">
            <a:extLst>
              <a:ext uri="{FF2B5EF4-FFF2-40B4-BE49-F238E27FC236}">
                <a16:creationId xmlns:a16="http://schemas.microsoft.com/office/drawing/2014/main" id="{2FFB6438-0283-4948-9095-AFD2815B27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8631" y="4211119"/>
            <a:ext cx="1873821" cy="21127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168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par>
                                <p:cTn id="15" presetID="22" presetClass="entr" presetSubtype="4" fill="hold" nodeType="withEffect">
                                  <p:stCondLst>
                                    <p:cond delay="0"/>
                                  </p:stCondLst>
                                  <p:childTnLst>
                                    <p:set>
                                      <p:cBhvr>
                                        <p:cTn id="16" dur="1" fill="hold">
                                          <p:stCondLst>
                                            <p:cond delay="0"/>
                                          </p:stCondLst>
                                        </p:cTn>
                                        <p:tgtEl>
                                          <p:spTgt spid="17414"/>
                                        </p:tgtEl>
                                        <p:attrNameLst>
                                          <p:attrName>style.visibility</p:attrName>
                                        </p:attrNameLst>
                                      </p:cBhvr>
                                      <p:to>
                                        <p:strVal val="visible"/>
                                      </p:to>
                                    </p:set>
                                    <p:animEffect transition="in" filter="wipe(down)">
                                      <p:cBhvr>
                                        <p:cTn id="17" dur="500"/>
                                        <p:tgtEl>
                                          <p:spTgt spid="174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416"/>
                                        </p:tgtEl>
                                        <p:attrNameLst>
                                          <p:attrName>style.visibility</p:attrName>
                                        </p:attrNameLst>
                                      </p:cBhvr>
                                      <p:to>
                                        <p:strVal val="visible"/>
                                      </p:to>
                                    </p:set>
                                    <p:anim calcmode="lin" valueType="num">
                                      <p:cBhvr additive="base">
                                        <p:cTn id="22" dur="500" fill="hold"/>
                                        <p:tgtEl>
                                          <p:spTgt spid="17416"/>
                                        </p:tgtEl>
                                        <p:attrNameLst>
                                          <p:attrName>ppt_x</p:attrName>
                                        </p:attrNameLst>
                                      </p:cBhvr>
                                      <p:tavLst>
                                        <p:tav tm="0">
                                          <p:val>
                                            <p:strVal val="#ppt_x"/>
                                          </p:val>
                                        </p:tav>
                                        <p:tav tm="100000">
                                          <p:val>
                                            <p:strVal val="#ppt_x"/>
                                          </p:val>
                                        </p:tav>
                                      </p:tavLst>
                                    </p:anim>
                                    <p:anim calcmode="lin" valueType="num">
                                      <p:cBhvr additive="base">
                                        <p:cTn id="23" dur="500" fill="hold"/>
                                        <p:tgtEl>
                                          <p:spTgt spid="1741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7418"/>
                                        </p:tgtEl>
                                        <p:attrNameLst>
                                          <p:attrName>style.visibility</p:attrName>
                                        </p:attrNameLst>
                                      </p:cBhvr>
                                      <p:to>
                                        <p:strVal val="visible"/>
                                      </p:to>
                                    </p:set>
                                    <p:anim calcmode="lin" valueType="num">
                                      <p:cBhvr additive="base">
                                        <p:cTn id="26" dur="500" fill="hold"/>
                                        <p:tgtEl>
                                          <p:spTgt spid="17418"/>
                                        </p:tgtEl>
                                        <p:attrNameLst>
                                          <p:attrName>ppt_x</p:attrName>
                                        </p:attrNameLst>
                                      </p:cBhvr>
                                      <p:tavLst>
                                        <p:tav tm="0">
                                          <p:val>
                                            <p:strVal val="#ppt_x"/>
                                          </p:val>
                                        </p:tav>
                                        <p:tav tm="100000">
                                          <p:val>
                                            <p:strVal val="#ppt_x"/>
                                          </p:val>
                                        </p:tav>
                                      </p:tavLst>
                                    </p:anim>
                                    <p:anim calcmode="lin" valueType="num">
                                      <p:cBhvr additive="base">
                                        <p:cTn id="27" dur="500" fill="hold"/>
                                        <p:tgtEl>
                                          <p:spTgt spid="174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Transparente Molekülstruktur - Nanotechnologie ">
            <a:extLst>
              <a:ext uri="{FF2B5EF4-FFF2-40B4-BE49-F238E27FC236}">
                <a16:creationId xmlns:a16="http://schemas.microsoft.com/office/drawing/2014/main" id="{3546A878-89EA-45A3-A480-D90A0D157E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2" r="920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a:extLst>
              <a:ext uri="{FF2B5EF4-FFF2-40B4-BE49-F238E27FC236}">
                <a16:creationId xmlns:a16="http://schemas.microsoft.com/office/drawing/2014/main" id="{6BA561A6-F810-43D2-B6C2-E53A1262AC01}"/>
              </a:ext>
            </a:extLst>
          </p:cNvPr>
          <p:cNvSpPr/>
          <p:nvPr/>
        </p:nvSpPr>
        <p:spPr>
          <a:xfrm>
            <a:off x="0" y="0"/>
            <a:ext cx="12192000" cy="6858000"/>
          </a:xfrm>
          <a:prstGeom prst="rect">
            <a:avLst/>
          </a:prstGeom>
          <a:solidFill>
            <a:schemeClr val="tx1">
              <a:alpha val="6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a:extLst>
              <a:ext uri="{FF2B5EF4-FFF2-40B4-BE49-F238E27FC236}">
                <a16:creationId xmlns:a16="http://schemas.microsoft.com/office/drawing/2014/main" id="{47A1C4AC-2858-4A53-8077-DE9876D77F22}"/>
              </a:ext>
            </a:extLst>
          </p:cNvPr>
          <p:cNvSpPr txBox="1"/>
          <p:nvPr/>
        </p:nvSpPr>
        <p:spPr>
          <a:xfrm>
            <a:off x="3418590" y="191011"/>
            <a:ext cx="5354820"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RESSONÂNCIA</a:t>
            </a:r>
          </a:p>
        </p:txBody>
      </p:sp>
      <p:pic>
        <p:nvPicPr>
          <p:cNvPr id="17414" name="Picture 6" descr="Friedrich August Kekulé von Stradonitz - Wikiquote">
            <a:extLst>
              <a:ext uri="{FF2B5EF4-FFF2-40B4-BE49-F238E27FC236}">
                <a16:creationId xmlns:a16="http://schemas.microsoft.com/office/drawing/2014/main" id="{124B43D9-883E-4206-AB07-52D85AF4D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73" y="4296011"/>
            <a:ext cx="2038350" cy="2238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698" name="Picture 2" descr="Descreva as estruturas de ressonância e o híbrido de ressonância ...">
            <a:extLst>
              <a:ext uri="{FF2B5EF4-FFF2-40B4-BE49-F238E27FC236}">
                <a16:creationId xmlns:a16="http://schemas.microsoft.com/office/drawing/2014/main" id="{9C467EE4-B9AE-4F2B-8AA6-8E0EC4981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101" y="2525630"/>
            <a:ext cx="3848120" cy="1806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agem 1">
            <a:extLst>
              <a:ext uri="{FF2B5EF4-FFF2-40B4-BE49-F238E27FC236}">
                <a16:creationId xmlns:a16="http://schemas.microsoft.com/office/drawing/2014/main" id="{2DD9D6E7-C1C1-4E81-A3DF-59E2511EF13A}"/>
              </a:ext>
            </a:extLst>
          </p:cNvPr>
          <p:cNvPicPr>
            <a:picLocks noChangeAspect="1"/>
          </p:cNvPicPr>
          <p:nvPr/>
        </p:nvPicPr>
        <p:blipFill>
          <a:blip r:embed="rId5"/>
          <a:stretch>
            <a:fillRect/>
          </a:stretch>
        </p:blipFill>
        <p:spPr>
          <a:xfrm>
            <a:off x="7643799" y="3428043"/>
            <a:ext cx="4169267" cy="2847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tângulo 2">
            <a:extLst>
              <a:ext uri="{FF2B5EF4-FFF2-40B4-BE49-F238E27FC236}">
                <a16:creationId xmlns:a16="http://schemas.microsoft.com/office/drawing/2014/main" id="{A8E405B1-952E-4E81-9211-EFE9B0C303BF}"/>
              </a:ext>
            </a:extLst>
          </p:cNvPr>
          <p:cNvSpPr/>
          <p:nvPr/>
        </p:nvSpPr>
        <p:spPr>
          <a:xfrm>
            <a:off x="7448549" y="1922221"/>
            <a:ext cx="4627967" cy="923330"/>
          </a:xfrm>
          <a:prstGeom prst="rect">
            <a:avLst/>
          </a:prstGeom>
          <a:ln>
            <a:solidFill>
              <a:schemeClr val="accent4"/>
            </a:solidFill>
          </a:ln>
        </p:spPr>
        <p:txBody>
          <a:bodyPr wrap="square">
            <a:spAutoFit/>
          </a:bodyPr>
          <a:lstStyle/>
          <a:p>
            <a:r>
              <a:rPr lang="pt-BR" dirty="0">
                <a:solidFill>
                  <a:schemeClr val="bg1"/>
                </a:solidFill>
                <a:latin typeface="Times New Roman" panose="02020603050405020304" pitchFamily="18" charset="0"/>
              </a:rPr>
              <a:t>Uma ligação dupla é tipicamente mais forte e mais curta que uma ligação simples entre os mesmos átomos.</a:t>
            </a:r>
            <a:endParaRPr lang="pt-BR" dirty="0">
              <a:solidFill>
                <a:schemeClr val="bg1"/>
              </a:solidFill>
            </a:endParaRPr>
          </a:p>
        </p:txBody>
      </p:sp>
      <p:sp>
        <p:nvSpPr>
          <p:cNvPr id="4" name="Retângulo 3">
            <a:extLst>
              <a:ext uri="{FF2B5EF4-FFF2-40B4-BE49-F238E27FC236}">
                <a16:creationId xmlns:a16="http://schemas.microsoft.com/office/drawing/2014/main" id="{8F794F6D-38CE-464C-ACF2-248FFA800099}"/>
              </a:ext>
            </a:extLst>
          </p:cNvPr>
          <p:cNvSpPr/>
          <p:nvPr/>
        </p:nvSpPr>
        <p:spPr>
          <a:xfrm>
            <a:off x="538173" y="1380751"/>
            <a:ext cx="6515100" cy="923330"/>
          </a:xfrm>
          <a:prstGeom prst="rect">
            <a:avLst/>
          </a:prstGeom>
          <a:ln>
            <a:solidFill>
              <a:schemeClr val="accent4"/>
            </a:solidFill>
          </a:ln>
        </p:spPr>
        <p:txBody>
          <a:bodyPr wrap="square">
            <a:spAutoFit/>
          </a:bodyPr>
          <a:lstStyle/>
          <a:p>
            <a:r>
              <a:rPr lang="pt-BR" dirty="0">
                <a:solidFill>
                  <a:schemeClr val="bg1"/>
                </a:solidFill>
                <a:latin typeface="Times New Roman" panose="02020603050405020304" pitchFamily="18" charset="0"/>
              </a:rPr>
              <a:t>A representação com ambas as estruturas pode ser uma solução válida, porém não o é, uma vez de evidências experimentais mostram que as ligações entre os oxigênios O-O são equivalentes.</a:t>
            </a:r>
            <a:endParaRPr lang="pt-BR" dirty="0">
              <a:solidFill>
                <a:schemeClr val="bg1"/>
              </a:solidFill>
            </a:endParaRPr>
          </a:p>
        </p:txBody>
      </p:sp>
      <p:sp>
        <p:nvSpPr>
          <p:cNvPr id="5" name="Retângulo 4">
            <a:extLst>
              <a:ext uri="{FF2B5EF4-FFF2-40B4-BE49-F238E27FC236}">
                <a16:creationId xmlns:a16="http://schemas.microsoft.com/office/drawing/2014/main" id="{8B6B267C-B47F-4AC1-BEC7-E11482669589}"/>
              </a:ext>
            </a:extLst>
          </p:cNvPr>
          <p:cNvSpPr/>
          <p:nvPr/>
        </p:nvSpPr>
        <p:spPr>
          <a:xfrm>
            <a:off x="2790825" y="4553918"/>
            <a:ext cx="4552950" cy="1477328"/>
          </a:xfrm>
          <a:prstGeom prst="rect">
            <a:avLst/>
          </a:prstGeom>
          <a:ln>
            <a:solidFill>
              <a:schemeClr val="accent4"/>
            </a:solidFill>
          </a:ln>
        </p:spPr>
        <p:txBody>
          <a:bodyPr wrap="square">
            <a:spAutoFit/>
          </a:bodyPr>
          <a:lstStyle/>
          <a:p>
            <a:r>
              <a:rPr lang="pt-BR" dirty="0">
                <a:solidFill>
                  <a:schemeClr val="bg1"/>
                </a:solidFill>
                <a:latin typeface="Times New Roman" panose="02020603050405020304" pitchFamily="18" charset="0"/>
              </a:rPr>
              <a:t>Experimentalmente que no O</a:t>
            </a:r>
            <a:r>
              <a:rPr lang="pt-BR" sz="800" b="0" i="0" u="none" strike="noStrike" baseline="0" dirty="0">
                <a:solidFill>
                  <a:schemeClr val="bg1"/>
                </a:solidFill>
                <a:latin typeface="Times New Roman" panose="02020603050405020304" pitchFamily="18" charset="0"/>
              </a:rPr>
              <a:t>3 </a:t>
            </a:r>
            <a:r>
              <a:rPr lang="pt-BR" dirty="0">
                <a:solidFill>
                  <a:schemeClr val="bg1"/>
                </a:solidFill>
                <a:latin typeface="Times New Roman" panose="02020603050405020304" pitchFamily="18" charset="0"/>
              </a:rPr>
              <a:t>as duas ligações apresentam características intermediárias (forças de comprimento) às verificadas com uma ligação simples O-O e às esperadas de uma ligação dupla.</a:t>
            </a:r>
            <a:endParaRPr lang="pt-BR" dirty="0">
              <a:solidFill>
                <a:schemeClr val="bg1"/>
              </a:solidFill>
            </a:endParaRPr>
          </a:p>
        </p:txBody>
      </p:sp>
    </p:spTree>
    <p:extLst>
      <p:ext uri="{BB962C8B-B14F-4D97-AF65-F5344CB8AC3E}">
        <p14:creationId xmlns:p14="http://schemas.microsoft.com/office/powerpoint/2010/main" val="289881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9698"/>
                                        </p:tgtEl>
                                        <p:attrNameLst>
                                          <p:attrName>style.visibility</p:attrName>
                                        </p:attrNameLst>
                                      </p:cBhvr>
                                      <p:to>
                                        <p:strVal val="visible"/>
                                      </p:to>
                                    </p:set>
                                    <p:animEffect transition="in" filter="fade">
                                      <p:cBhvr>
                                        <p:cTn id="11" dur="1000"/>
                                        <p:tgtEl>
                                          <p:spTgt spid="29698"/>
                                        </p:tgtEl>
                                      </p:cBhvr>
                                    </p:animEffect>
                                    <p:anim calcmode="lin" valueType="num">
                                      <p:cBhvr>
                                        <p:cTn id="12" dur="1000" fill="hold"/>
                                        <p:tgtEl>
                                          <p:spTgt spid="29698"/>
                                        </p:tgtEl>
                                        <p:attrNameLst>
                                          <p:attrName>ppt_x</p:attrName>
                                        </p:attrNameLst>
                                      </p:cBhvr>
                                      <p:tavLst>
                                        <p:tav tm="0">
                                          <p:val>
                                            <p:strVal val="#ppt_x"/>
                                          </p:val>
                                        </p:tav>
                                        <p:tav tm="100000">
                                          <p:val>
                                            <p:strVal val="#ppt_x"/>
                                          </p:val>
                                        </p:tav>
                                      </p:tavLst>
                                    </p:anim>
                                    <p:anim calcmode="lin" valueType="num">
                                      <p:cBhvr>
                                        <p:cTn id="13" dur="1000" fill="hold"/>
                                        <p:tgtEl>
                                          <p:spTgt spid="2969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Transparente Molekülstruktur - Nanotechnologie ">
            <a:extLst>
              <a:ext uri="{FF2B5EF4-FFF2-40B4-BE49-F238E27FC236}">
                <a16:creationId xmlns:a16="http://schemas.microsoft.com/office/drawing/2014/main" id="{3546A878-89EA-45A3-A480-D90A0D157E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2" r="920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a:extLst>
              <a:ext uri="{FF2B5EF4-FFF2-40B4-BE49-F238E27FC236}">
                <a16:creationId xmlns:a16="http://schemas.microsoft.com/office/drawing/2014/main" id="{6BA561A6-F810-43D2-B6C2-E53A1262AC01}"/>
              </a:ext>
            </a:extLst>
          </p:cNvPr>
          <p:cNvSpPr/>
          <p:nvPr/>
        </p:nvSpPr>
        <p:spPr>
          <a:xfrm>
            <a:off x="0" y="0"/>
            <a:ext cx="12192000" cy="6858000"/>
          </a:xfrm>
          <a:prstGeom prst="rect">
            <a:avLst/>
          </a:prstGeom>
          <a:solidFill>
            <a:schemeClr val="tx1">
              <a:alpha val="6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a:extLst>
              <a:ext uri="{FF2B5EF4-FFF2-40B4-BE49-F238E27FC236}">
                <a16:creationId xmlns:a16="http://schemas.microsoft.com/office/drawing/2014/main" id="{47A1C4AC-2858-4A53-8077-DE9876D77F22}"/>
              </a:ext>
            </a:extLst>
          </p:cNvPr>
          <p:cNvSpPr txBox="1"/>
          <p:nvPr/>
        </p:nvSpPr>
        <p:spPr>
          <a:xfrm>
            <a:off x="3418590" y="191011"/>
            <a:ext cx="5354820"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RESSONÂNCIA</a:t>
            </a:r>
          </a:p>
        </p:txBody>
      </p:sp>
      <p:sp>
        <p:nvSpPr>
          <p:cNvPr id="12" name="Retângulo 11">
            <a:extLst>
              <a:ext uri="{FF2B5EF4-FFF2-40B4-BE49-F238E27FC236}">
                <a16:creationId xmlns:a16="http://schemas.microsoft.com/office/drawing/2014/main" id="{38A83D54-3DC3-477A-B49B-3CC4EDF80001}"/>
              </a:ext>
            </a:extLst>
          </p:cNvPr>
          <p:cNvSpPr/>
          <p:nvPr/>
        </p:nvSpPr>
        <p:spPr>
          <a:xfrm>
            <a:off x="1971675" y="1813263"/>
            <a:ext cx="8248650" cy="1200329"/>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Quando duas ou mais estruturas de Lewis podem ser escritas para uma mesma</a:t>
            </a:r>
          </a:p>
          <a:p>
            <a:r>
              <a:rPr lang="pt-BR" dirty="0">
                <a:latin typeface="Times New Roman" panose="02020603050405020304" pitchFamily="18" charset="0"/>
              </a:rPr>
              <a:t>molécula, e as propriedades da molécula são intermediárias (distância de ligação, força, etc.) às esperadas para estas estruturas, então as duas formas são escritas lado a lado com uma seta de duas pontas entre elas,</a:t>
            </a:r>
            <a:r>
              <a:rPr lang="pt-BR" dirty="0"/>
              <a:t> conhecida como um </a:t>
            </a:r>
            <a:r>
              <a:rPr lang="pt-BR" b="1" dirty="0"/>
              <a:t>híbrido de ressonância.</a:t>
            </a:r>
          </a:p>
        </p:txBody>
      </p:sp>
      <p:pic>
        <p:nvPicPr>
          <p:cNvPr id="30722" name="Picture 2">
            <a:extLst>
              <a:ext uri="{FF2B5EF4-FFF2-40B4-BE49-F238E27FC236}">
                <a16:creationId xmlns:a16="http://schemas.microsoft.com/office/drawing/2014/main" id="{A249C78B-51F8-4EDC-B8A1-26F54364E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868420"/>
            <a:ext cx="5706310" cy="19168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m 5">
            <a:extLst>
              <a:ext uri="{FF2B5EF4-FFF2-40B4-BE49-F238E27FC236}">
                <a16:creationId xmlns:a16="http://schemas.microsoft.com/office/drawing/2014/main" id="{07241C88-C979-45CF-BD6F-BFAC3FD572C5}"/>
              </a:ext>
            </a:extLst>
          </p:cNvPr>
          <p:cNvPicPr>
            <a:picLocks noChangeAspect="1"/>
          </p:cNvPicPr>
          <p:nvPr/>
        </p:nvPicPr>
        <p:blipFill>
          <a:blip r:embed="rId4">
            <a:lum contrast="20000"/>
          </a:blip>
          <a:stretch>
            <a:fillRect/>
          </a:stretch>
        </p:blipFill>
        <p:spPr>
          <a:xfrm>
            <a:off x="768910" y="4141694"/>
            <a:ext cx="4024800" cy="1370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9245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16" presetClass="entr" presetSubtype="21" fill="hold" nodeType="withEffect">
                                  <p:stCondLst>
                                    <p:cond delay="0"/>
                                  </p:stCondLst>
                                  <p:childTnLst>
                                    <p:set>
                                      <p:cBhvr>
                                        <p:cTn id="13" dur="1" fill="hold">
                                          <p:stCondLst>
                                            <p:cond delay="0"/>
                                          </p:stCondLst>
                                        </p:cTn>
                                        <p:tgtEl>
                                          <p:spTgt spid="30722"/>
                                        </p:tgtEl>
                                        <p:attrNameLst>
                                          <p:attrName>style.visibility</p:attrName>
                                        </p:attrNameLst>
                                      </p:cBhvr>
                                      <p:to>
                                        <p:strVal val="visible"/>
                                      </p:to>
                                    </p:set>
                                    <p:animEffect transition="in" filter="barn(inVertical)">
                                      <p:cBhvr>
                                        <p:cTn id="14"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descr="Doctor holding a 3d rendering molecule structure isolated on a background">
            <a:extLst>
              <a:ext uri="{FF2B5EF4-FFF2-40B4-BE49-F238E27FC236}">
                <a16:creationId xmlns:a16="http://schemas.microsoft.com/office/drawing/2014/main" id="{CBE6C9D5-033F-45E2-BC11-9587B23304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404" t="10133" r="3150" b="17828"/>
          <a:stretch/>
        </p:blipFill>
        <p:spPr bwMode="auto">
          <a:xfrm>
            <a:off x="8773222" y="694953"/>
            <a:ext cx="3275206" cy="4940478"/>
          </a:xfrm>
          <a:custGeom>
            <a:avLst/>
            <a:gdLst>
              <a:gd name="connsiteX0" fmla="*/ 3275206 w 3275206"/>
              <a:gd name="connsiteY0" fmla="*/ 0 h 4940478"/>
              <a:gd name="connsiteX1" fmla="*/ 3275206 w 3275206"/>
              <a:gd name="connsiteY1" fmla="*/ 4940478 h 4940478"/>
              <a:gd name="connsiteX2" fmla="*/ 0 w 3275206"/>
              <a:gd name="connsiteY2" fmla="*/ 2470239 h 4940478"/>
              <a:gd name="connsiteX3" fmla="*/ 3275206 w 3275206"/>
              <a:gd name="connsiteY3" fmla="*/ 0 h 4940478"/>
            </a:gdLst>
            <a:ahLst/>
            <a:cxnLst>
              <a:cxn ang="0">
                <a:pos x="connsiteX0" y="connsiteY0"/>
              </a:cxn>
              <a:cxn ang="0">
                <a:pos x="connsiteX1" y="connsiteY1"/>
              </a:cxn>
              <a:cxn ang="0">
                <a:pos x="connsiteX2" y="connsiteY2"/>
              </a:cxn>
              <a:cxn ang="0">
                <a:pos x="connsiteX3" y="connsiteY3"/>
              </a:cxn>
            </a:cxnLst>
            <a:rect l="l" t="t" r="r" b="b"/>
            <a:pathLst>
              <a:path w="3275206" h="4940478">
                <a:moveTo>
                  <a:pt x="3275206" y="0"/>
                </a:moveTo>
                <a:lnTo>
                  <a:pt x="3275206" y="4940478"/>
                </a:lnTo>
                <a:lnTo>
                  <a:pt x="0" y="2470239"/>
                </a:lnTo>
                <a:lnTo>
                  <a:pt x="3275206" y="0"/>
                </a:lnTo>
                <a:close/>
              </a:path>
            </a:pathLst>
          </a:custGeom>
          <a:noFill/>
          <a:extLst>
            <a:ext uri="{909E8E84-426E-40DD-AFC4-6F175D3DCCD1}">
              <a14:hiddenFill xmlns:a14="http://schemas.microsoft.com/office/drawing/2010/main">
                <a:solidFill>
                  <a:srgbClr val="FFFFFF"/>
                </a:solidFill>
              </a14:hiddenFill>
            </a:ext>
          </a:extLst>
        </p:spPr>
      </p:pic>
      <p:pic>
        <p:nvPicPr>
          <p:cNvPr id="13" name="Imagem 12" descr="Doctor holding a 3d rendering molecule structure isolated on a background">
            <a:extLst>
              <a:ext uri="{FF2B5EF4-FFF2-40B4-BE49-F238E27FC236}">
                <a16:creationId xmlns:a16="http://schemas.microsoft.com/office/drawing/2014/main" id="{AFB4F278-850D-465B-9232-BE2DEF8D18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80" r="2166" b="1"/>
          <a:stretch/>
        </p:blipFill>
        <p:spPr bwMode="auto">
          <a:xfrm>
            <a:off x="20" y="10"/>
            <a:ext cx="12191980" cy="6857990"/>
          </a:xfrm>
          <a:custGeom>
            <a:avLst/>
            <a:gdLst>
              <a:gd name="connsiteX0" fmla="*/ 0 w 12191980"/>
              <a:gd name="connsiteY0" fmla="*/ 0 h 6857990"/>
              <a:gd name="connsiteX1" fmla="*/ 12191980 w 12191980"/>
              <a:gd name="connsiteY1" fmla="*/ 0 h 6857990"/>
              <a:gd name="connsiteX2" fmla="*/ 12191980 w 12191980"/>
              <a:gd name="connsiteY2" fmla="*/ 6857990 h 6857990"/>
              <a:gd name="connsiteX3" fmla="*/ 0 w 12191980"/>
              <a:gd name="connsiteY3" fmla="*/ 6857990 h 6857990"/>
              <a:gd name="connsiteX4" fmla="*/ 0 w 12191980"/>
              <a:gd name="connsiteY4" fmla="*/ 0 h 6857990"/>
              <a:gd name="connsiteX5" fmla="*/ 12048408 w 12191980"/>
              <a:gd name="connsiteY5" fmla="*/ 694943 h 6857990"/>
              <a:gd name="connsiteX6" fmla="*/ 8773202 w 12191980"/>
              <a:gd name="connsiteY6" fmla="*/ 3165182 h 6857990"/>
              <a:gd name="connsiteX7" fmla="*/ 12048408 w 12191980"/>
              <a:gd name="connsiteY7" fmla="*/ 5635421 h 6857990"/>
              <a:gd name="connsiteX8" fmla="*/ 12048408 w 12191980"/>
              <a:gd name="connsiteY8" fmla="*/ 694943 h 685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80" h="6857990">
                <a:moveTo>
                  <a:pt x="0" y="0"/>
                </a:moveTo>
                <a:lnTo>
                  <a:pt x="12191980" y="0"/>
                </a:lnTo>
                <a:lnTo>
                  <a:pt x="12191980" y="6857990"/>
                </a:lnTo>
                <a:lnTo>
                  <a:pt x="0" y="6857990"/>
                </a:lnTo>
                <a:lnTo>
                  <a:pt x="0" y="0"/>
                </a:lnTo>
                <a:close/>
                <a:moveTo>
                  <a:pt x="12048408" y="694943"/>
                </a:moveTo>
                <a:lnTo>
                  <a:pt x="8773202" y="3165182"/>
                </a:lnTo>
                <a:lnTo>
                  <a:pt x="12048408" y="5635421"/>
                </a:lnTo>
                <a:lnTo>
                  <a:pt x="12048408" y="694943"/>
                </a:lnTo>
                <a:close/>
              </a:path>
            </a:pathLst>
          </a:cu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595FB750-BD50-440A-BB82-84737F709F99}"/>
              </a:ext>
            </a:extLst>
          </p:cNvPr>
          <p:cNvSpPr/>
          <p:nvPr/>
        </p:nvSpPr>
        <p:spPr>
          <a:xfrm>
            <a:off x="0" y="0"/>
            <a:ext cx="12191980" cy="6857990"/>
          </a:xfrm>
          <a:prstGeom prst="rect">
            <a:avLst/>
          </a:prstGeom>
          <a:solidFill>
            <a:schemeClr val="tx1">
              <a:alpha val="7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22" name="Diagrama 21">
            <a:extLst>
              <a:ext uri="{FF2B5EF4-FFF2-40B4-BE49-F238E27FC236}">
                <a16:creationId xmlns:a16="http://schemas.microsoft.com/office/drawing/2014/main" id="{03F0E7A5-C17C-4638-B5DA-3931AE092DC5}"/>
              </a:ext>
            </a:extLst>
          </p:cNvPr>
          <p:cNvGraphicFramePr/>
          <p:nvPr>
            <p:extLst>
              <p:ext uri="{D42A27DB-BD31-4B8C-83A1-F6EECF244321}">
                <p14:modId xmlns:p14="http://schemas.microsoft.com/office/powerpoint/2010/main" val="1428124737"/>
              </p:ext>
            </p:extLst>
          </p:nvPr>
        </p:nvGraphicFramePr>
        <p:xfrm>
          <a:off x="3314700" y="2698897"/>
          <a:ext cx="8286750" cy="4354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Retângulo 22">
            <a:extLst>
              <a:ext uri="{FF2B5EF4-FFF2-40B4-BE49-F238E27FC236}">
                <a16:creationId xmlns:a16="http://schemas.microsoft.com/office/drawing/2014/main" id="{93A8598B-1B41-4292-A4FD-39AC82789E60}"/>
              </a:ext>
            </a:extLst>
          </p:cNvPr>
          <p:cNvSpPr/>
          <p:nvPr/>
        </p:nvSpPr>
        <p:spPr>
          <a:xfrm>
            <a:off x="2967038" y="1804232"/>
            <a:ext cx="6562725" cy="646331"/>
          </a:xfrm>
          <a:prstGeom prst="rect">
            <a:avLst/>
          </a:prstGeom>
          <a:ln>
            <a:solidFill>
              <a:schemeClr val="accent4"/>
            </a:solidFill>
          </a:ln>
        </p:spPr>
        <p:txBody>
          <a:bodyPr wrap="square">
            <a:spAutoFit/>
          </a:bodyPr>
          <a:lstStyle/>
          <a:p>
            <a:pPr algn="just"/>
            <a:r>
              <a:rPr lang="pt-BR" dirty="0">
                <a:solidFill>
                  <a:schemeClr val="bg1"/>
                </a:solidFill>
              </a:rPr>
              <a:t>São interações  entre espécies químicas formadas, espontaneamente, com o intuito de minimizar a energia do sistema</a:t>
            </a:r>
          </a:p>
        </p:txBody>
      </p:sp>
      <p:grpSp>
        <p:nvGrpSpPr>
          <p:cNvPr id="27" name="Agrupar 26">
            <a:extLst>
              <a:ext uri="{FF2B5EF4-FFF2-40B4-BE49-F238E27FC236}">
                <a16:creationId xmlns:a16="http://schemas.microsoft.com/office/drawing/2014/main" id="{DC87D608-2CCD-4E36-9040-DA8D83024D65}"/>
              </a:ext>
            </a:extLst>
          </p:cNvPr>
          <p:cNvGrpSpPr/>
          <p:nvPr/>
        </p:nvGrpSpPr>
        <p:grpSpPr>
          <a:xfrm>
            <a:off x="676796" y="5124450"/>
            <a:ext cx="2333104" cy="1263124"/>
            <a:chOff x="6020841" y="3221925"/>
            <a:chExt cx="2265908" cy="1132954"/>
          </a:xfrm>
          <a:solidFill>
            <a:schemeClr val="accent4">
              <a:lumMod val="75000"/>
            </a:schemeClr>
          </a:solidFill>
          <a:scene3d>
            <a:camera prst="orthographicFront">
              <a:rot lat="0" lon="0" rev="0"/>
            </a:camera>
            <a:lightRig rig="balanced" dir="t">
              <a:rot lat="0" lon="0" rev="8700000"/>
            </a:lightRig>
          </a:scene3d>
        </p:grpSpPr>
        <p:sp>
          <p:nvSpPr>
            <p:cNvPr id="28" name="Retângulo 27">
              <a:extLst>
                <a:ext uri="{FF2B5EF4-FFF2-40B4-BE49-F238E27FC236}">
                  <a16:creationId xmlns:a16="http://schemas.microsoft.com/office/drawing/2014/main" id="{EB70C3B3-43CA-4AEB-A942-90BBDBD9A681}"/>
                </a:ext>
              </a:extLst>
            </p:cNvPr>
            <p:cNvSpPr/>
            <p:nvPr/>
          </p:nvSpPr>
          <p:spPr>
            <a:xfrm>
              <a:off x="6020841" y="3221925"/>
              <a:ext cx="2265908" cy="1132954"/>
            </a:xfrm>
            <a:prstGeom prst="rect">
              <a:avLst/>
            </a:prstGeom>
            <a:grp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9" name="CaixaDeTexto 28">
              <a:extLst>
                <a:ext uri="{FF2B5EF4-FFF2-40B4-BE49-F238E27FC236}">
                  <a16:creationId xmlns:a16="http://schemas.microsoft.com/office/drawing/2014/main" id="{E2E81371-37FE-4130-8361-A12B87F0C682}"/>
                </a:ext>
              </a:extLst>
            </p:cNvPr>
            <p:cNvSpPr txBox="1"/>
            <p:nvPr/>
          </p:nvSpPr>
          <p:spPr>
            <a:xfrm>
              <a:off x="6020841" y="3221925"/>
              <a:ext cx="2265908" cy="1132954"/>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kern="1200" dirty="0">
                  <a:solidFill>
                    <a:schemeClr val="tx1"/>
                  </a:solidFill>
                </a:rPr>
                <a:t>Moléculas</a:t>
              </a:r>
            </a:p>
          </p:txBody>
        </p:sp>
      </p:grpSp>
      <p:cxnSp>
        <p:nvCxnSpPr>
          <p:cNvPr id="25" name="Conector reto 24">
            <a:extLst>
              <a:ext uri="{FF2B5EF4-FFF2-40B4-BE49-F238E27FC236}">
                <a16:creationId xmlns:a16="http://schemas.microsoft.com/office/drawing/2014/main" id="{A172B509-ED15-49AA-AA21-845319B193EF}"/>
              </a:ext>
            </a:extLst>
          </p:cNvPr>
          <p:cNvCxnSpPr>
            <a:cxnSpLocks/>
          </p:cNvCxnSpPr>
          <p:nvPr/>
        </p:nvCxnSpPr>
        <p:spPr>
          <a:xfrm flipH="1">
            <a:off x="1781175" y="3981450"/>
            <a:ext cx="44672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ector reto 34">
            <a:extLst>
              <a:ext uri="{FF2B5EF4-FFF2-40B4-BE49-F238E27FC236}">
                <a16:creationId xmlns:a16="http://schemas.microsoft.com/office/drawing/2014/main" id="{69AEB126-53E0-4070-9F1D-845720909740}"/>
              </a:ext>
            </a:extLst>
          </p:cNvPr>
          <p:cNvCxnSpPr>
            <a:cxnSpLocks/>
          </p:cNvCxnSpPr>
          <p:nvPr/>
        </p:nvCxnSpPr>
        <p:spPr>
          <a:xfrm>
            <a:off x="1781175" y="3981450"/>
            <a:ext cx="0" cy="11430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CaixaDeTexto 14">
            <a:extLst>
              <a:ext uri="{FF2B5EF4-FFF2-40B4-BE49-F238E27FC236}">
                <a16:creationId xmlns:a16="http://schemas.microsoft.com/office/drawing/2014/main" id="{8F731295-13F7-4626-A4F5-010BBAC4AD86}"/>
              </a:ext>
            </a:extLst>
          </p:cNvPr>
          <p:cNvSpPr txBox="1"/>
          <p:nvPr/>
        </p:nvSpPr>
        <p:spPr>
          <a:xfrm>
            <a:off x="1952615" y="470426"/>
            <a:ext cx="8286750" cy="1015663"/>
          </a:xfrm>
          <a:prstGeom prst="rect">
            <a:avLst/>
          </a:prstGeom>
          <a:noFill/>
          <a:ln>
            <a:noFill/>
          </a:ln>
        </p:spPr>
        <p:txBody>
          <a:bodyPr wrap="square" rtlCol="0">
            <a:spAutoFit/>
          </a:bodyPr>
          <a:lstStyle/>
          <a:p>
            <a:r>
              <a:rPr lang="pt-BR" sz="6000" dirty="0">
                <a:solidFill>
                  <a:schemeClr val="bg1"/>
                </a:solidFill>
                <a:latin typeface="Agency FB" panose="020B0503020202020204" pitchFamily="34" charset="0"/>
              </a:rPr>
              <a:t>O QUE SÃO </a:t>
            </a:r>
            <a:r>
              <a:rPr lang="pt-BR" sz="6000" dirty="0">
                <a:highlight>
                  <a:srgbClr val="FFFF00"/>
                </a:highlight>
                <a:latin typeface="Agency FB" panose="020B0503020202020204" pitchFamily="34" charset="0"/>
              </a:rPr>
              <a:t>LIGAÇÕES QUÍMICAS?</a:t>
            </a:r>
          </a:p>
        </p:txBody>
      </p:sp>
      <p:sp>
        <p:nvSpPr>
          <p:cNvPr id="16" name="Retângulo 15">
            <a:extLst>
              <a:ext uri="{FF2B5EF4-FFF2-40B4-BE49-F238E27FC236}">
                <a16:creationId xmlns:a16="http://schemas.microsoft.com/office/drawing/2014/main" id="{DA7C6467-2F2A-422A-B6D9-F2F6BD624624}"/>
              </a:ext>
            </a:extLst>
          </p:cNvPr>
          <p:cNvSpPr/>
          <p:nvPr/>
        </p:nvSpPr>
        <p:spPr>
          <a:xfrm>
            <a:off x="2343705" y="1554240"/>
            <a:ext cx="7164279" cy="11137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3412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ppt_x"/>
                                          </p:val>
                                        </p:tav>
                                        <p:tav tm="100000">
                                          <p:val>
                                            <p:strVal val="#ppt_x"/>
                                          </p:val>
                                        </p:tav>
                                      </p:tavLst>
                                    </p:anim>
                                    <p:anim calcmode="lin" valueType="num">
                                      <p:cBhvr additive="base">
                                        <p:cTn id="15" dur="500" fill="hold"/>
                                        <p:tgtEl>
                                          <p:spTgt spid="2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ppt_x"/>
                                          </p:val>
                                        </p:tav>
                                        <p:tav tm="100000">
                                          <p:val>
                                            <p:strVal val="#ppt_x"/>
                                          </p:val>
                                        </p:tav>
                                      </p:tavLst>
                                    </p:anim>
                                    <p:anim calcmode="lin" valueType="num">
                                      <p:cBhvr additive="base">
                                        <p:cTn id="2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Blue molecule structure 3D illustration">
            <a:extLst>
              <a:ext uri="{FF2B5EF4-FFF2-40B4-BE49-F238E27FC236}">
                <a16:creationId xmlns:a16="http://schemas.microsoft.com/office/drawing/2014/main" id="{22973B0A-E4B1-42A2-9EE0-B6542F2052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47A2106F-F4A5-481D-A488-31626BE6BCD2}"/>
              </a:ext>
            </a:extLst>
          </p:cNvPr>
          <p:cNvSpPr/>
          <p:nvPr/>
        </p:nvSpPr>
        <p:spPr>
          <a:xfrm>
            <a:off x="0" y="0"/>
            <a:ext cx="12192000" cy="6858000"/>
          </a:xfrm>
          <a:prstGeom prst="rect">
            <a:avLst/>
          </a:prstGeom>
          <a:solidFill>
            <a:schemeClr val="tx1">
              <a:alpha val="5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B40A59FC-9AC4-42F8-ADDD-CEE3778D707B}"/>
              </a:ext>
            </a:extLst>
          </p:cNvPr>
          <p:cNvSpPr txBox="1"/>
          <p:nvPr/>
        </p:nvSpPr>
        <p:spPr>
          <a:xfrm>
            <a:off x="1709737" y="324361"/>
            <a:ext cx="8772525" cy="1015663"/>
          </a:xfrm>
          <a:prstGeom prst="rect">
            <a:avLst/>
          </a:prstGeom>
          <a:noFill/>
          <a:ln>
            <a:solidFill>
              <a:schemeClr val="accent4"/>
            </a:solidFill>
          </a:ln>
        </p:spPr>
        <p:txBody>
          <a:bodyPr wrap="square" rtlCol="0">
            <a:spAutoFit/>
          </a:bodyPr>
          <a:lstStyle/>
          <a:p>
            <a:r>
              <a:rPr lang="pt-BR" sz="6000" dirty="0">
                <a:solidFill>
                  <a:schemeClr val="bg1"/>
                </a:solidFill>
                <a:latin typeface="Agency FB" panose="020B0503020202020204" pitchFamily="34" charset="0"/>
              </a:rPr>
              <a:t>ELETRONEGATIVIDADE E POLARIDADE</a:t>
            </a:r>
          </a:p>
        </p:txBody>
      </p:sp>
      <p:sp>
        <p:nvSpPr>
          <p:cNvPr id="3" name="Retângulo 2">
            <a:extLst>
              <a:ext uri="{FF2B5EF4-FFF2-40B4-BE49-F238E27FC236}">
                <a16:creationId xmlns:a16="http://schemas.microsoft.com/office/drawing/2014/main" id="{2CC2EBC4-6AEE-433C-99FF-F2647F362BE6}"/>
              </a:ext>
            </a:extLst>
          </p:cNvPr>
          <p:cNvSpPr/>
          <p:nvPr/>
        </p:nvSpPr>
        <p:spPr>
          <a:xfrm>
            <a:off x="866774" y="1750318"/>
            <a:ext cx="10458450" cy="1200329"/>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cs typeface="Times New Roman" panose="02020603050405020304" pitchFamily="18" charset="0"/>
              </a:rPr>
              <a:t>Em uma ligação, o par de elétrons é simultaneamente atraído para o núcleo por ambos os átomos, resultando numa competição pelos elétrons. O par eletrônico não é </a:t>
            </a:r>
            <a:r>
              <a:rPr lang="pt-BR" i="1" dirty="0">
                <a:latin typeface="Times New Roman" panose="02020603050405020304" pitchFamily="18" charset="0"/>
                <a:cs typeface="Times New Roman" panose="02020603050405020304" pitchFamily="18" charset="0"/>
              </a:rPr>
              <a:t>igualmente </a:t>
            </a:r>
            <a:r>
              <a:rPr lang="pt-BR" dirty="0">
                <a:latin typeface="Times New Roman" panose="02020603050405020304" pitchFamily="18" charset="0"/>
                <a:cs typeface="Times New Roman" panose="02020603050405020304" pitchFamily="18" charset="0"/>
              </a:rPr>
              <a:t>compartilhado, a menos que os dois átomos o atraiam com a mesma força. Essa atração é medida por uma quantidade chamada eletronegatividade, que é definida como a </a:t>
            </a:r>
            <a:r>
              <a:rPr lang="pt-BR" i="1" dirty="0">
                <a:latin typeface="Times New Roman" panose="02020603050405020304" pitchFamily="18" charset="0"/>
                <a:cs typeface="Times New Roman" panose="02020603050405020304" pitchFamily="18" charset="0"/>
              </a:rPr>
              <a:t>tendência relativa mostrada por um átomo ligado em atrair o par de elétrons.</a:t>
            </a:r>
            <a:endParaRPr lang="pt-BR" dirty="0">
              <a:latin typeface="Times New Roman" panose="02020603050405020304" pitchFamily="18" charset="0"/>
              <a:cs typeface="Times New Roman" panose="02020603050405020304" pitchFamily="18" charset="0"/>
            </a:endParaRPr>
          </a:p>
        </p:txBody>
      </p:sp>
      <p:pic>
        <p:nvPicPr>
          <p:cNvPr id="5124" name="Picture 4" descr="Eletronegatividade. Propriedade periódica da eletronegatividade">
            <a:extLst>
              <a:ext uri="{FF2B5EF4-FFF2-40B4-BE49-F238E27FC236}">
                <a16:creationId xmlns:a16="http://schemas.microsoft.com/office/drawing/2014/main" id="{84F53C67-A783-4C96-875E-F34DA4D27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110" y="3275008"/>
            <a:ext cx="1914525" cy="34599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32" name="Picture 12" descr="A água é polar ou não polar? - Ciências puras - 2020">
            <a:extLst>
              <a:ext uri="{FF2B5EF4-FFF2-40B4-BE49-F238E27FC236}">
                <a16:creationId xmlns:a16="http://schemas.microsoft.com/office/drawing/2014/main" id="{BB7AD8B4-18DF-4E2C-BE92-0621C2D10A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366" y="3341139"/>
            <a:ext cx="2986088" cy="3192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0505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additive="base">
                                        <p:cTn id="13" dur="500" fill="hold"/>
                                        <p:tgtEl>
                                          <p:spTgt spid="5124"/>
                                        </p:tgtEl>
                                        <p:attrNameLst>
                                          <p:attrName>ppt_x</p:attrName>
                                        </p:attrNameLst>
                                      </p:cBhvr>
                                      <p:tavLst>
                                        <p:tav tm="0">
                                          <p:val>
                                            <p:strVal val="#ppt_x"/>
                                          </p:val>
                                        </p:tav>
                                        <p:tav tm="100000">
                                          <p:val>
                                            <p:strVal val="#ppt_x"/>
                                          </p:val>
                                        </p:tav>
                                      </p:tavLst>
                                    </p:anim>
                                    <p:anim calcmode="lin" valueType="num">
                                      <p:cBhvr additive="base">
                                        <p:cTn id="14"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132"/>
                                        </p:tgtEl>
                                        <p:attrNameLst>
                                          <p:attrName>style.visibility</p:attrName>
                                        </p:attrNameLst>
                                      </p:cBhvr>
                                      <p:to>
                                        <p:strVal val="visible"/>
                                      </p:to>
                                    </p:set>
                                    <p:animEffect transition="in" filter="barn(inVertical)">
                                      <p:cBhvr>
                                        <p:cTn id="19" dur="5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lue molecule structure 3D illustration">
            <a:extLst>
              <a:ext uri="{FF2B5EF4-FFF2-40B4-BE49-F238E27FC236}">
                <a16:creationId xmlns:a16="http://schemas.microsoft.com/office/drawing/2014/main" id="{22973B0A-E4B1-42A2-9EE0-B6542F2052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47A2106F-F4A5-481D-A488-31626BE6BCD2}"/>
              </a:ext>
            </a:extLst>
          </p:cNvPr>
          <p:cNvSpPr/>
          <p:nvPr/>
        </p:nvSpPr>
        <p:spPr>
          <a:xfrm>
            <a:off x="0" y="0"/>
            <a:ext cx="12192000" cy="6858000"/>
          </a:xfrm>
          <a:prstGeom prst="rect">
            <a:avLst/>
          </a:prstGeom>
          <a:solidFill>
            <a:schemeClr val="tx1">
              <a:alpha val="5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B40A59FC-9AC4-42F8-ADDD-CEE3778D707B}"/>
              </a:ext>
            </a:extLst>
          </p:cNvPr>
          <p:cNvSpPr txBox="1"/>
          <p:nvPr/>
        </p:nvSpPr>
        <p:spPr>
          <a:xfrm>
            <a:off x="1709737" y="324361"/>
            <a:ext cx="8772525" cy="1015663"/>
          </a:xfrm>
          <a:prstGeom prst="rect">
            <a:avLst/>
          </a:prstGeom>
          <a:noFill/>
          <a:ln>
            <a:solidFill>
              <a:schemeClr val="accent4"/>
            </a:solidFill>
          </a:ln>
        </p:spPr>
        <p:txBody>
          <a:bodyPr wrap="square" rtlCol="0">
            <a:spAutoFit/>
          </a:bodyPr>
          <a:lstStyle/>
          <a:p>
            <a:r>
              <a:rPr lang="pt-BR" sz="6000" dirty="0">
                <a:solidFill>
                  <a:schemeClr val="bg1"/>
                </a:solidFill>
                <a:latin typeface="Agency FB" panose="020B0503020202020204" pitchFamily="34" charset="0"/>
              </a:rPr>
              <a:t>ELETRONEGATIVIDADE E POLARIDADE</a:t>
            </a:r>
          </a:p>
        </p:txBody>
      </p:sp>
      <p:sp>
        <p:nvSpPr>
          <p:cNvPr id="5" name="Retângulo 4">
            <a:extLst>
              <a:ext uri="{FF2B5EF4-FFF2-40B4-BE49-F238E27FC236}">
                <a16:creationId xmlns:a16="http://schemas.microsoft.com/office/drawing/2014/main" id="{D554E93A-2F76-4F48-9028-8E0ACFC0C276}"/>
              </a:ext>
            </a:extLst>
          </p:cNvPr>
          <p:cNvSpPr/>
          <p:nvPr/>
        </p:nvSpPr>
        <p:spPr>
          <a:xfrm>
            <a:off x="1709737" y="1951762"/>
            <a:ext cx="8277225" cy="646331"/>
          </a:xfrm>
          <a:prstGeom prst="rect">
            <a:avLst/>
          </a:prstGeom>
          <a:ln>
            <a:solidFill>
              <a:schemeClr val="accent4"/>
            </a:solidFill>
          </a:ln>
        </p:spPr>
        <p:txBody>
          <a:bodyPr wrap="square">
            <a:spAutoFit/>
          </a:bodyPr>
          <a:lstStyle/>
          <a:p>
            <a:r>
              <a:rPr lang="pt-BR" i="1" dirty="0">
                <a:solidFill>
                  <a:schemeClr val="bg1"/>
                </a:solidFill>
                <a:latin typeface="Times New Roman" panose="02020603050405020304" pitchFamily="18" charset="0"/>
              </a:rPr>
              <a:t>Uma ligação formada entre dois átomos com eletronegatividades iguais é não polar.</a:t>
            </a:r>
            <a:r>
              <a:rPr lang="pt-BR" dirty="0">
                <a:solidFill>
                  <a:schemeClr val="bg1"/>
                </a:solidFill>
                <a:latin typeface="Times New Roman" panose="02020603050405020304" pitchFamily="18" charset="0"/>
              </a:rPr>
              <a:t> Pela mesma razão, a ligação na molécula é não polar (ou apolar). </a:t>
            </a:r>
            <a:endParaRPr lang="pt-BR" dirty="0">
              <a:solidFill>
                <a:schemeClr val="bg1"/>
              </a:solidFill>
            </a:endParaRPr>
          </a:p>
        </p:txBody>
      </p:sp>
      <p:sp>
        <p:nvSpPr>
          <p:cNvPr id="6" name="AutoShape 2" descr="Polaridade de Ligações Covalentes. Polaridade - Alunos Online">
            <a:extLst>
              <a:ext uri="{FF2B5EF4-FFF2-40B4-BE49-F238E27FC236}">
                <a16:creationId xmlns:a16="http://schemas.microsoft.com/office/drawing/2014/main" id="{5584C0FB-96AD-4849-A07C-5F6259CA33D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31748" name="Picture 4" descr="Polaridade de Ligações Covalentes. Polaridade - Alunos Online">
            <a:extLst>
              <a:ext uri="{FF2B5EF4-FFF2-40B4-BE49-F238E27FC236}">
                <a16:creationId xmlns:a16="http://schemas.microsoft.com/office/drawing/2014/main" id="{4D5FF3E2-1964-4845-987A-409488887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9030" y="3083867"/>
            <a:ext cx="4833938" cy="21933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457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1748"/>
                                        </p:tgtEl>
                                        <p:attrNameLst>
                                          <p:attrName>style.visibility</p:attrName>
                                        </p:attrNameLst>
                                      </p:cBhvr>
                                      <p:to>
                                        <p:strVal val="visible"/>
                                      </p:to>
                                    </p:set>
                                    <p:anim calcmode="lin" valueType="num">
                                      <p:cBhvr additive="base">
                                        <p:cTn id="14" dur="500" fill="hold"/>
                                        <p:tgtEl>
                                          <p:spTgt spid="31748"/>
                                        </p:tgtEl>
                                        <p:attrNameLst>
                                          <p:attrName>ppt_x</p:attrName>
                                        </p:attrNameLst>
                                      </p:cBhvr>
                                      <p:tavLst>
                                        <p:tav tm="0">
                                          <p:val>
                                            <p:strVal val="#ppt_x"/>
                                          </p:val>
                                        </p:tav>
                                        <p:tav tm="100000">
                                          <p:val>
                                            <p:strVal val="#ppt_x"/>
                                          </p:val>
                                        </p:tav>
                                      </p:tavLst>
                                    </p:anim>
                                    <p:anim calcmode="lin" valueType="num">
                                      <p:cBhvr additive="base">
                                        <p:cTn id="15" dur="500" fill="hold"/>
                                        <p:tgtEl>
                                          <p:spTgt spid="317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lue molecule structure 3D illustration">
            <a:extLst>
              <a:ext uri="{FF2B5EF4-FFF2-40B4-BE49-F238E27FC236}">
                <a16:creationId xmlns:a16="http://schemas.microsoft.com/office/drawing/2014/main" id="{22973B0A-E4B1-42A2-9EE0-B6542F2052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47A2106F-F4A5-481D-A488-31626BE6BCD2}"/>
              </a:ext>
            </a:extLst>
          </p:cNvPr>
          <p:cNvSpPr/>
          <p:nvPr/>
        </p:nvSpPr>
        <p:spPr>
          <a:xfrm>
            <a:off x="0" y="0"/>
            <a:ext cx="12192000" cy="6858000"/>
          </a:xfrm>
          <a:prstGeom prst="rect">
            <a:avLst/>
          </a:prstGeom>
          <a:solidFill>
            <a:schemeClr val="tx1">
              <a:alpha val="5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B40A59FC-9AC4-42F8-ADDD-CEE3778D707B}"/>
              </a:ext>
            </a:extLst>
          </p:cNvPr>
          <p:cNvSpPr txBox="1"/>
          <p:nvPr/>
        </p:nvSpPr>
        <p:spPr>
          <a:xfrm>
            <a:off x="1709737" y="324361"/>
            <a:ext cx="8772525" cy="1015663"/>
          </a:xfrm>
          <a:prstGeom prst="rect">
            <a:avLst/>
          </a:prstGeom>
          <a:noFill/>
          <a:ln>
            <a:solidFill>
              <a:schemeClr val="accent4"/>
            </a:solidFill>
          </a:ln>
        </p:spPr>
        <p:txBody>
          <a:bodyPr wrap="square" rtlCol="0">
            <a:spAutoFit/>
          </a:bodyPr>
          <a:lstStyle/>
          <a:p>
            <a:r>
              <a:rPr lang="pt-BR" sz="6000" dirty="0">
                <a:solidFill>
                  <a:schemeClr val="bg1"/>
                </a:solidFill>
                <a:latin typeface="Agency FB" panose="020B0503020202020204" pitchFamily="34" charset="0"/>
              </a:rPr>
              <a:t>ELETRONEGATIVIDADE E POLARIDADE</a:t>
            </a:r>
          </a:p>
        </p:txBody>
      </p:sp>
      <p:sp>
        <p:nvSpPr>
          <p:cNvPr id="6" name="AutoShape 2" descr="Polaridade de Ligações Covalentes. Polaridade - Alunos Online">
            <a:extLst>
              <a:ext uri="{FF2B5EF4-FFF2-40B4-BE49-F238E27FC236}">
                <a16:creationId xmlns:a16="http://schemas.microsoft.com/office/drawing/2014/main" id="{5584C0FB-96AD-4849-A07C-5F6259CA33D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3" name="Retângulo 2">
            <a:extLst>
              <a:ext uri="{FF2B5EF4-FFF2-40B4-BE49-F238E27FC236}">
                <a16:creationId xmlns:a16="http://schemas.microsoft.com/office/drawing/2014/main" id="{7676EEAD-9264-4256-B00E-C0AA85EA1959}"/>
              </a:ext>
            </a:extLst>
          </p:cNvPr>
          <p:cNvSpPr/>
          <p:nvPr/>
        </p:nvSpPr>
        <p:spPr>
          <a:xfrm>
            <a:off x="1924050" y="1748135"/>
            <a:ext cx="8391525" cy="923330"/>
          </a:xfrm>
          <a:prstGeom prst="rect">
            <a:avLst/>
          </a:prstGeom>
          <a:ln>
            <a:solidFill>
              <a:schemeClr val="accent4"/>
            </a:solidFill>
          </a:ln>
        </p:spPr>
        <p:txBody>
          <a:bodyPr wrap="square">
            <a:spAutoFit/>
          </a:bodyPr>
          <a:lstStyle/>
          <a:p>
            <a:r>
              <a:rPr lang="pt-BR" dirty="0">
                <a:solidFill>
                  <a:schemeClr val="bg1"/>
                </a:solidFill>
                <a:latin typeface="Times New Roman" panose="02020603050405020304" pitchFamily="18" charset="0"/>
              </a:rPr>
              <a:t>Uma ligação covalente onde o par de elétrons não é compartilhado igualmente é dita ligação covalente polar. Q</a:t>
            </a:r>
            <a:r>
              <a:rPr lang="pt-BR" dirty="0">
                <a:solidFill>
                  <a:schemeClr val="bg1"/>
                </a:solidFill>
                <a:latin typeface="Times New Roman" panose="02020603050405020304" pitchFamily="18" charset="0"/>
                <a:cs typeface="Times New Roman" panose="02020603050405020304" pitchFamily="18" charset="0"/>
              </a:rPr>
              <a:t>uanto maior a diferença de eletronegatividade, mais</a:t>
            </a:r>
          </a:p>
          <a:p>
            <a:r>
              <a:rPr lang="pt-BR" dirty="0">
                <a:solidFill>
                  <a:schemeClr val="bg1"/>
                </a:solidFill>
                <a:latin typeface="Times New Roman" panose="02020603050405020304" pitchFamily="18" charset="0"/>
                <a:cs typeface="Times New Roman" panose="02020603050405020304" pitchFamily="18" charset="0"/>
              </a:rPr>
              <a:t>polar a ligação.</a:t>
            </a:r>
          </a:p>
        </p:txBody>
      </p:sp>
      <p:pic>
        <p:nvPicPr>
          <p:cNvPr id="32770" name="Picture 2" descr="Ligação Covalente: Guia completo para dominar o assunto. Garantido!">
            <a:extLst>
              <a:ext uri="{FF2B5EF4-FFF2-40B4-BE49-F238E27FC236}">
                <a16:creationId xmlns:a16="http://schemas.microsoft.com/office/drawing/2014/main" id="{CADA2757-EBA1-470E-AB55-E0AD423FE2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077"/>
          <a:stretch/>
        </p:blipFill>
        <p:spPr bwMode="auto">
          <a:xfrm>
            <a:off x="1306276" y="3429001"/>
            <a:ext cx="4523014"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2772" name="Picture 4" descr="Polaridade das moléculas | Ligações químicas | Química | Educação">
            <a:extLst>
              <a:ext uri="{FF2B5EF4-FFF2-40B4-BE49-F238E27FC236}">
                <a16:creationId xmlns:a16="http://schemas.microsoft.com/office/drawing/2014/main" id="{D8B197D4-4536-46CB-B95C-DADD1A9EDB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2851" y="3429000"/>
            <a:ext cx="2795587"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8621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770"/>
                                        </p:tgtEl>
                                        <p:attrNameLst>
                                          <p:attrName>style.visibility</p:attrName>
                                        </p:attrNameLst>
                                      </p:cBhvr>
                                      <p:to>
                                        <p:strVal val="visible"/>
                                      </p:to>
                                    </p:set>
                                    <p:animEffect transition="in" filter="fade">
                                      <p:cBhvr>
                                        <p:cTn id="14" dur="1000"/>
                                        <p:tgtEl>
                                          <p:spTgt spid="32770"/>
                                        </p:tgtEl>
                                      </p:cBhvr>
                                    </p:animEffect>
                                    <p:anim calcmode="lin" valueType="num">
                                      <p:cBhvr>
                                        <p:cTn id="15" dur="1000" fill="hold"/>
                                        <p:tgtEl>
                                          <p:spTgt spid="32770"/>
                                        </p:tgtEl>
                                        <p:attrNameLst>
                                          <p:attrName>ppt_x</p:attrName>
                                        </p:attrNameLst>
                                      </p:cBhvr>
                                      <p:tavLst>
                                        <p:tav tm="0">
                                          <p:val>
                                            <p:strVal val="#ppt_x"/>
                                          </p:val>
                                        </p:tav>
                                        <p:tav tm="100000">
                                          <p:val>
                                            <p:strVal val="#ppt_x"/>
                                          </p:val>
                                        </p:tav>
                                      </p:tavLst>
                                    </p:anim>
                                    <p:anim calcmode="lin" valueType="num">
                                      <p:cBhvr>
                                        <p:cTn id="16" dur="1000" fill="hold"/>
                                        <p:tgtEl>
                                          <p:spTgt spid="3277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2772"/>
                                        </p:tgtEl>
                                        <p:attrNameLst>
                                          <p:attrName>style.visibility</p:attrName>
                                        </p:attrNameLst>
                                      </p:cBhvr>
                                      <p:to>
                                        <p:strVal val="visible"/>
                                      </p:to>
                                    </p:set>
                                    <p:animEffect transition="in" filter="fade">
                                      <p:cBhvr>
                                        <p:cTn id="19" dur="1000"/>
                                        <p:tgtEl>
                                          <p:spTgt spid="32772"/>
                                        </p:tgtEl>
                                      </p:cBhvr>
                                    </p:animEffect>
                                    <p:anim calcmode="lin" valueType="num">
                                      <p:cBhvr>
                                        <p:cTn id="20" dur="1000" fill="hold"/>
                                        <p:tgtEl>
                                          <p:spTgt spid="32772"/>
                                        </p:tgtEl>
                                        <p:attrNameLst>
                                          <p:attrName>ppt_x</p:attrName>
                                        </p:attrNameLst>
                                      </p:cBhvr>
                                      <p:tavLst>
                                        <p:tav tm="0">
                                          <p:val>
                                            <p:strVal val="#ppt_x"/>
                                          </p:val>
                                        </p:tav>
                                        <p:tav tm="100000">
                                          <p:val>
                                            <p:strVal val="#ppt_x"/>
                                          </p:val>
                                        </p:tav>
                                      </p:tavLst>
                                    </p:anim>
                                    <p:anim calcmode="lin" valueType="num">
                                      <p:cBhvr>
                                        <p:cTn id="21" dur="1000" fill="hold"/>
                                        <p:tgtEl>
                                          <p:spTgt spid="327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lue molecule structure 3D illustration">
            <a:extLst>
              <a:ext uri="{FF2B5EF4-FFF2-40B4-BE49-F238E27FC236}">
                <a16:creationId xmlns:a16="http://schemas.microsoft.com/office/drawing/2014/main" id="{22973B0A-E4B1-42A2-9EE0-B6542F2052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47A2106F-F4A5-481D-A488-31626BE6BCD2}"/>
              </a:ext>
            </a:extLst>
          </p:cNvPr>
          <p:cNvSpPr/>
          <p:nvPr/>
        </p:nvSpPr>
        <p:spPr>
          <a:xfrm>
            <a:off x="0" y="0"/>
            <a:ext cx="12192000" cy="6858000"/>
          </a:xfrm>
          <a:prstGeom prst="rect">
            <a:avLst/>
          </a:prstGeom>
          <a:solidFill>
            <a:schemeClr val="tx1">
              <a:alpha val="5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B40A59FC-9AC4-42F8-ADDD-CEE3778D707B}"/>
              </a:ext>
            </a:extLst>
          </p:cNvPr>
          <p:cNvSpPr txBox="1"/>
          <p:nvPr/>
        </p:nvSpPr>
        <p:spPr>
          <a:xfrm>
            <a:off x="1709737" y="324361"/>
            <a:ext cx="8772525" cy="1015663"/>
          </a:xfrm>
          <a:prstGeom prst="rect">
            <a:avLst/>
          </a:prstGeom>
          <a:noFill/>
          <a:ln>
            <a:solidFill>
              <a:schemeClr val="accent4"/>
            </a:solidFill>
          </a:ln>
        </p:spPr>
        <p:txBody>
          <a:bodyPr wrap="square" rtlCol="0">
            <a:spAutoFit/>
          </a:bodyPr>
          <a:lstStyle/>
          <a:p>
            <a:r>
              <a:rPr lang="pt-BR" sz="6000" dirty="0">
                <a:solidFill>
                  <a:schemeClr val="bg1"/>
                </a:solidFill>
                <a:latin typeface="Agency FB" panose="020B0503020202020204" pitchFamily="34" charset="0"/>
              </a:rPr>
              <a:t>ELETRONEGATIVIDADE E POLARIDADE</a:t>
            </a:r>
          </a:p>
        </p:txBody>
      </p:sp>
      <p:sp>
        <p:nvSpPr>
          <p:cNvPr id="6" name="AutoShape 2" descr="Polaridade de Ligações Covalentes. Polaridade - Alunos Online">
            <a:extLst>
              <a:ext uri="{FF2B5EF4-FFF2-40B4-BE49-F238E27FC236}">
                <a16:creationId xmlns:a16="http://schemas.microsoft.com/office/drawing/2014/main" id="{5584C0FB-96AD-4849-A07C-5F6259CA33D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33794" name="Picture 2" descr="Aula 3">
            <a:extLst>
              <a:ext uri="{FF2B5EF4-FFF2-40B4-BE49-F238E27FC236}">
                <a16:creationId xmlns:a16="http://schemas.microsoft.com/office/drawing/2014/main" id="{0E726322-A90A-4D18-AB3C-0E6B5AA80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886" y="1846349"/>
            <a:ext cx="5610225" cy="4505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1647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barn(inVertical)">
                                      <p:cBhvr>
                                        <p:cTn id="7"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lue molecule structure 3D illustration">
            <a:extLst>
              <a:ext uri="{FF2B5EF4-FFF2-40B4-BE49-F238E27FC236}">
                <a16:creationId xmlns:a16="http://schemas.microsoft.com/office/drawing/2014/main" id="{22973B0A-E4B1-42A2-9EE0-B6542F2052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47A2106F-F4A5-481D-A488-31626BE6BCD2}"/>
              </a:ext>
            </a:extLst>
          </p:cNvPr>
          <p:cNvSpPr/>
          <p:nvPr/>
        </p:nvSpPr>
        <p:spPr>
          <a:xfrm>
            <a:off x="0" y="0"/>
            <a:ext cx="12192000" cy="6858000"/>
          </a:xfrm>
          <a:prstGeom prst="rect">
            <a:avLst/>
          </a:prstGeom>
          <a:solidFill>
            <a:schemeClr val="tx1">
              <a:alpha val="5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B40A59FC-9AC4-42F8-ADDD-CEE3778D707B}"/>
              </a:ext>
            </a:extLst>
          </p:cNvPr>
          <p:cNvSpPr txBox="1"/>
          <p:nvPr/>
        </p:nvSpPr>
        <p:spPr>
          <a:xfrm>
            <a:off x="1709737" y="324361"/>
            <a:ext cx="8772525" cy="1015663"/>
          </a:xfrm>
          <a:prstGeom prst="rect">
            <a:avLst/>
          </a:prstGeom>
          <a:noFill/>
          <a:ln>
            <a:solidFill>
              <a:schemeClr val="accent4"/>
            </a:solidFill>
          </a:ln>
        </p:spPr>
        <p:txBody>
          <a:bodyPr wrap="square" rtlCol="0">
            <a:spAutoFit/>
          </a:bodyPr>
          <a:lstStyle/>
          <a:p>
            <a:r>
              <a:rPr lang="pt-BR" sz="6000" dirty="0">
                <a:solidFill>
                  <a:schemeClr val="bg1"/>
                </a:solidFill>
                <a:latin typeface="Agency FB" panose="020B0503020202020204" pitchFamily="34" charset="0"/>
              </a:rPr>
              <a:t>ELETRONEGATIVIDADE E POLARIDADE</a:t>
            </a:r>
          </a:p>
        </p:txBody>
      </p:sp>
      <p:sp>
        <p:nvSpPr>
          <p:cNvPr id="6" name="AutoShape 2" descr="Polaridade de Ligações Covalentes. Polaridade - Alunos Online">
            <a:extLst>
              <a:ext uri="{FF2B5EF4-FFF2-40B4-BE49-F238E27FC236}">
                <a16:creationId xmlns:a16="http://schemas.microsoft.com/office/drawing/2014/main" id="{5584C0FB-96AD-4849-A07C-5F6259CA33D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3" name="Retângulo 2">
            <a:extLst>
              <a:ext uri="{FF2B5EF4-FFF2-40B4-BE49-F238E27FC236}">
                <a16:creationId xmlns:a16="http://schemas.microsoft.com/office/drawing/2014/main" id="{E3482083-A389-4182-B4A8-B415102A057E}"/>
              </a:ext>
            </a:extLst>
          </p:cNvPr>
          <p:cNvSpPr/>
          <p:nvPr/>
        </p:nvSpPr>
        <p:spPr>
          <a:xfrm>
            <a:off x="6638925" y="1516845"/>
            <a:ext cx="5343524" cy="2031325"/>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Uma escala moderna de valores nos permite inferir a respeito da polaridade das ligações. Com estes valores, a divisão entre caráter predominantemente iônico e caráter predominantemente covalente ocorre para uma diferença na eletronegatividade de </a:t>
            </a:r>
            <a:r>
              <a:rPr lang="pt-BR" i="1" dirty="0">
                <a:latin typeface="Times New Roman" panose="02020603050405020304" pitchFamily="18" charset="0"/>
              </a:rPr>
              <a:t>aproximadamente </a:t>
            </a:r>
            <a:r>
              <a:rPr lang="pt-BR" dirty="0">
                <a:latin typeface="Times New Roman" panose="02020603050405020304" pitchFamily="18" charset="0"/>
              </a:rPr>
              <a:t>1,7. Este valor é geralmente útil quando se deve escrever uma estrutura de Lewis covalente ou iônica.</a:t>
            </a:r>
            <a:endParaRPr lang="pt-BR" dirty="0"/>
          </a:p>
        </p:txBody>
      </p:sp>
      <p:pic>
        <p:nvPicPr>
          <p:cNvPr id="34820" name="Picture 4" descr="Eletronegatividade II | Theokrato's">
            <a:extLst>
              <a:ext uri="{FF2B5EF4-FFF2-40B4-BE49-F238E27FC236}">
                <a16:creationId xmlns:a16="http://schemas.microsoft.com/office/drawing/2014/main" id="{A3018D50-0789-4C24-8B81-63AD672CC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6" y="2124074"/>
            <a:ext cx="6415618" cy="4572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tângulo 4">
            <a:extLst>
              <a:ext uri="{FF2B5EF4-FFF2-40B4-BE49-F238E27FC236}">
                <a16:creationId xmlns:a16="http://schemas.microsoft.com/office/drawing/2014/main" id="{B87D01B3-75E4-4020-8B98-418744D94FA4}"/>
              </a:ext>
            </a:extLst>
          </p:cNvPr>
          <p:cNvSpPr/>
          <p:nvPr/>
        </p:nvSpPr>
        <p:spPr>
          <a:xfrm>
            <a:off x="6608491" y="5065005"/>
            <a:ext cx="3471349" cy="1200329"/>
          </a:xfrm>
          <a:prstGeom prst="rect">
            <a:avLst/>
          </a:prstGeom>
          <a:ln>
            <a:solidFill>
              <a:schemeClr val="accent4"/>
            </a:solidFill>
          </a:ln>
        </p:spPr>
        <p:txBody>
          <a:bodyPr wrap="square">
            <a:spAutoFit/>
          </a:bodyPr>
          <a:lstStyle/>
          <a:p>
            <a:r>
              <a:rPr lang="pt-BR" dirty="0">
                <a:solidFill>
                  <a:schemeClr val="bg1"/>
                </a:solidFill>
                <a:latin typeface="Times New Roman" panose="02020603050405020304" pitchFamily="18" charset="0"/>
              </a:rPr>
              <a:t>Valores numéricos de eletronegatividades foram obtidos inicialmente pelo químico americano Linus Pauling, em 1932. </a:t>
            </a:r>
            <a:endParaRPr lang="pt-BR" dirty="0">
              <a:solidFill>
                <a:schemeClr val="bg1"/>
              </a:solidFill>
            </a:endParaRPr>
          </a:p>
        </p:txBody>
      </p:sp>
      <p:pic>
        <p:nvPicPr>
          <p:cNvPr id="34822" name="Picture 6" descr="Linus Pauling – Wikipédia, a enciclopédia livre">
            <a:extLst>
              <a:ext uri="{FF2B5EF4-FFF2-40B4-BE49-F238E27FC236}">
                <a16:creationId xmlns:a16="http://schemas.microsoft.com/office/drawing/2014/main" id="{D34B0507-CCBC-4E36-AEA3-D410C4967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6037" y="4150605"/>
            <a:ext cx="1800225" cy="2543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7928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822"/>
                                        </p:tgtEl>
                                        <p:attrNameLst>
                                          <p:attrName>style.visibility</p:attrName>
                                        </p:attrNameLst>
                                      </p:cBhvr>
                                      <p:to>
                                        <p:strVal val="visible"/>
                                      </p:to>
                                    </p:set>
                                    <p:animEffect transition="in" filter="barn(inVertical)">
                                      <p:cBhvr>
                                        <p:cTn id="12" dur="500"/>
                                        <p:tgtEl>
                                          <p:spTgt spid="348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4820"/>
                                        </p:tgtEl>
                                        <p:attrNameLst>
                                          <p:attrName>style.visibility</p:attrName>
                                        </p:attrNameLst>
                                      </p:cBhvr>
                                      <p:to>
                                        <p:strVal val="visible"/>
                                      </p:to>
                                    </p:set>
                                    <p:animEffect transition="in" filter="fade">
                                      <p:cBhvr>
                                        <p:cTn id="20" dur="1000"/>
                                        <p:tgtEl>
                                          <p:spTgt spid="34820"/>
                                        </p:tgtEl>
                                      </p:cBhvr>
                                    </p:animEffect>
                                    <p:anim calcmode="lin" valueType="num">
                                      <p:cBhvr>
                                        <p:cTn id="21" dur="1000" fill="hold"/>
                                        <p:tgtEl>
                                          <p:spTgt spid="34820"/>
                                        </p:tgtEl>
                                        <p:attrNameLst>
                                          <p:attrName>ppt_x</p:attrName>
                                        </p:attrNameLst>
                                      </p:cBhvr>
                                      <p:tavLst>
                                        <p:tav tm="0">
                                          <p:val>
                                            <p:strVal val="#ppt_x"/>
                                          </p:val>
                                        </p:tav>
                                        <p:tav tm="100000">
                                          <p:val>
                                            <p:strVal val="#ppt_x"/>
                                          </p:val>
                                        </p:tav>
                                      </p:tavLst>
                                    </p:anim>
                                    <p:anim calcmode="lin" valueType="num">
                                      <p:cBhvr>
                                        <p:cTn id="22" dur="1000" fill="hold"/>
                                        <p:tgtEl>
                                          <p:spTgt spid="348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lue molecule structure 3D illustration">
            <a:extLst>
              <a:ext uri="{FF2B5EF4-FFF2-40B4-BE49-F238E27FC236}">
                <a16:creationId xmlns:a16="http://schemas.microsoft.com/office/drawing/2014/main" id="{22973B0A-E4B1-42A2-9EE0-B6542F2052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47A2106F-F4A5-481D-A488-31626BE6BCD2}"/>
              </a:ext>
            </a:extLst>
          </p:cNvPr>
          <p:cNvSpPr/>
          <p:nvPr/>
        </p:nvSpPr>
        <p:spPr>
          <a:xfrm>
            <a:off x="0" y="0"/>
            <a:ext cx="12192000" cy="6858000"/>
          </a:xfrm>
          <a:prstGeom prst="rect">
            <a:avLst/>
          </a:prstGeom>
          <a:solidFill>
            <a:schemeClr val="tx1">
              <a:alpha val="5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B40A59FC-9AC4-42F8-ADDD-CEE3778D707B}"/>
              </a:ext>
            </a:extLst>
          </p:cNvPr>
          <p:cNvSpPr txBox="1"/>
          <p:nvPr/>
        </p:nvSpPr>
        <p:spPr>
          <a:xfrm>
            <a:off x="1709737" y="324361"/>
            <a:ext cx="8772525" cy="1015663"/>
          </a:xfrm>
          <a:prstGeom prst="rect">
            <a:avLst/>
          </a:prstGeom>
          <a:noFill/>
          <a:ln>
            <a:solidFill>
              <a:schemeClr val="accent4"/>
            </a:solidFill>
          </a:ln>
        </p:spPr>
        <p:txBody>
          <a:bodyPr wrap="square" rtlCol="0">
            <a:spAutoFit/>
          </a:bodyPr>
          <a:lstStyle/>
          <a:p>
            <a:r>
              <a:rPr lang="pt-BR" sz="6000" dirty="0">
                <a:solidFill>
                  <a:schemeClr val="bg1"/>
                </a:solidFill>
                <a:latin typeface="Agency FB" panose="020B0503020202020204" pitchFamily="34" charset="0"/>
              </a:rPr>
              <a:t>ELETRONEGATIVIDADE E POLARIDADE</a:t>
            </a:r>
          </a:p>
        </p:txBody>
      </p:sp>
      <p:sp>
        <p:nvSpPr>
          <p:cNvPr id="6" name="AutoShape 2" descr="Polaridade de Ligações Covalentes. Polaridade - Alunos Online">
            <a:extLst>
              <a:ext uri="{FF2B5EF4-FFF2-40B4-BE49-F238E27FC236}">
                <a16:creationId xmlns:a16="http://schemas.microsoft.com/office/drawing/2014/main" id="{5584C0FB-96AD-4849-A07C-5F6259CA33D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0" name="Picture 2" descr="LIGAÇÕES QUÍMICAS. - ppt carregar">
            <a:extLst>
              <a:ext uri="{FF2B5EF4-FFF2-40B4-BE49-F238E27FC236}">
                <a16:creationId xmlns:a16="http://schemas.microsoft.com/office/drawing/2014/main" id="{89EFFF95-3ECF-4EAA-BAC0-11B7333035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361"/>
          <a:stretch/>
        </p:blipFill>
        <p:spPr bwMode="auto">
          <a:xfrm>
            <a:off x="1676400" y="1552064"/>
            <a:ext cx="9144000" cy="4981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1459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ansparent molecule on white">
            <a:extLst>
              <a:ext uri="{FF2B5EF4-FFF2-40B4-BE49-F238E27FC236}">
                <a16:creationId xmlns:a16="http://schemas.microsoft.com/office/drawing/2014/main" id="{958A0C81-B9DD-4C77-8100-4FDF410BE6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6008AC9F-96C1-4488-AEC9-C0955F4A0D9C}"/>
              </a:ext>
            </a:extLst>
          </p:cNvPr>
          <p:cNvSpPr/>
          <p:nvPr/>
        </p:nvSpPr>
        <p:spPr>
          <a:xfrm>
            <a:off x="0" y="0"/>
            <a:ext cx="12191999" cy="6858000"/>
          </a:xfrm>
          <a:prstGeom prst="rect">
            <a:avLst/>
          </a:prstGeom>
          <a:solidFill>
            <a:schemeClr val="tx1">
              <a:alpha val="63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DE609BDD-B9C2-4E25-B873-54441BCC43FD}"/>
              </a:ext>
            </a:extLst>
          </p:cNvPr>
          <p:cNvSpPr txBox="1"/>
          <p:nvPr/>
        </p:nvSpPr>
        <p:spPr>
          <a:xfrm>
            <a:off x="3812381" y="371986"/>
            <a:ext cx="4169569"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CARGA PARCIAL</a:t>
            </a:r>
          </a:p>
        </p:txBody>
      </p:sp>
      <p:pic>
        <p:nvPicPr>
          <p:cNvPr id="3076" name="Picture 4" descr="A Ligação Covalente Bond, Ligação Iônica, Carga Parcial png ...">
            <a:extLst>
              <a:ext uri="{FF2B5EF4-FFF2-40B4-BE49-F238E27FC236}">
                <a16:creationId xmlns:a16="http://schemas.microsoft.com/office/drawing/2014/main" id="{0B3429C5-DDDC-44DB-86E7-C943637A3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823" y="2441006"/>
            <a:ext cx="6259115" cy="2642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8" name="Picture 6" descr="Química Polaridade, Carga Parcial, água png transparente grátis">
            <a:extLst>
              <a:ext uri="{FF2B5EF4-FFF2-40B4-BE49-F238E27FC236}">
                <a16:creationId xmlns:a16="http://schemas.microsoft.com/office/drawing/2014/main" id="{DA663305-87C1-48CB-B6A4-DEEDC05CBD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8650" y="2833686"/>
            <a:ext cx="2457450" cy="1857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2533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1000"/>
                                        <p:tgtEl>
                                          <p:spTgt spid="3078"/>
                                        </p:tgtEl>
                                      </p:cBhvr>
                                    </p:animEffect>
                                    <p:anim calcmode="lin" valueType="num">
                                      <p:cBhvr>
                                        <p:cTn id="13" dur="1000" fill="hold"/>
                                        <p:tgtEl>
                                          <p:spTgt spid="3078"/>
                                        </p:tgtEl>
                                        <p:attrNameLst>
                                          <p:attrName>ppt_x</p:attrName>
                                        </p:attrNameLst>
                                      </p:cBhvr>
                                      <p:tavLst>
                                        <p:tav tm="0">
                                          <p:val>
                                            <p:strVal val="#ppt_x"/>
                                          </p:val>
                                        </p:tav>
                                        <p:tav tm="100000">
                                          <p:val>
                                            <p:strVal val="#ppt_x"/>
                                          </p:val>
                                        </p:tav>
                                      </p:tavLst>
                                    </p:anim>
                                    <p:anim calcmode="lin" valueType="num">
                                      <p:cBhvr>
                                        <p:cTn id="14"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3D Illustration Molekühle DMT">
            <a:extLst>
              <a:ext uri="{FF2B5EF4-FFF2-40B4-BE49-F238E27FC236}">
                <a16:creationId xmlns:a16="http://schemas.microsoft.com/office/drawing/2014/main" id="{46577BA0-F365-44B6-B0D5-BA0D241B93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0E012612-6992-4405-8A5A-F153A2432CF4}"/>
              </a:ext>
            </a:extLst>
          </p:cNvPr>
          <p:cNvSpPr/>
          <p:nvPr/>
        </p:nvSpPr>
        <p:spPr>
          <a:xfrm>
            <a:off x="0" y="0"/>
            <a:ext cx="12192000" cy="6858000"/>
          </a:xfrm>
          <a:prstGeom prst="rect">
            <a:avLst/>
          </a:prstGeom>
          <a:solidFill>
            <a:schemeClr val="tx1">
              <a:alpha val="6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275D1E5E-1A1D-4074-958D-A75729DFA675}"/>
              </a:ext>
            </a:extLst>
          </p:cNvPr>
          <p:cNvSpPr txBox="1"/>
          <p:nvPr/>
        </p:nvSpPr>
        <p:spPr>
          <a:xfrm>
            <a:off x="3439715" y="391036"/>
            <a:ext cx="5312569" cy="1015663"/>
          </a:xfrm>
          <a:prstGeom prst="rect">
            <a:avLst/>
          </a:prstGeom>
          <a:noFill/>
          <a:ln>
            <a:solidFill>
              <a:schemeClr val="accent4"/>
            </a:solidFill>
          </a:ln>
        </p:spPr>
        <p:txBody>
          <a:bodyPr wrap="square" rtlCol="0">
            <a:spAutoFit/>
          </a:bodyPr>
          <a:lstStyle/>
          <a:p>
            <a:pPr algn="ctr"/>
            <a:r>
              <a:rPr lang="pt-BR" sz="6000">
                <a:solidFill>
                  <a:schemeClr val="bg1"/>
                </a:solidFill>
                <a:latin typeface="Agency FB" panose="020B0503020202020204" pitchFamily="34" charset="0"/>
              </a:rPr>
              <a:t>ENERGIA DE LIGAÇÃO</a:t>
            </a:r>
            <a:endParaRPr lang="pt-BR" sz="6000" dirty="0">
              <a:solidFill>
                <a:schemeClr val="bg1"/>
              </a:solidFill>
              <a:latin typeface="Agency FB" panose="020B0503020202020204" pitchFamily="34" charset="0"/>
            </a:endParaRPr>
          </a:p>
        </p:txBody>
      </p:sp>
      <p:sp>
        <p:nvSpPr>
          <p:cNvPr id="3" name="Retângulo 2">
            <a:extLst>
              <a:ext uri="{FF2B5EF4-FFF2-40B4-BE49-F238E27FC236}">
                <a16:creationId xmlns:a16="http://schemas.microsoft.com/office/drawing/2014/main" id="{C122F60E-8C75-4E2D-BB72-EC47D428DE9A}"/>
              </a:ext>
            </a:extLst>
          </p:cNvPr>
          <p:cNvSpPr/>
          <p:nvPr/>
        </p:nvSpPr>
        <p:spPr>
          <a:xfrm>
            <a:off x="676275" y="1947386"/>
            <a:ext cx="6457950" cy="1200329"/>
          </a:xfrm>
          <a:prstGeom prst="rect">
            <a:avLst/>
          </a:prstGeom>
          <a:ln>
            <a:solidFill>
              <a:schemeClr val="accent4"/>
            </a:solidFill>
          </a:ln>
        </p:spPr>
        <p:txBody>
          <a:bodyPr wrap="square">
            <a:spAutoFit/>
          </a:bodyPr>
          <a:lstStyle/>
          <a:p>
            <a:r>
              <a:rPr lang="pt-BR" dirty="0">
                <a:solidFill>
                  <a:schemeClr val="bg1"/>
                </a:solidFill>
                <a:latin typeface="Times New Roman" panose="02020603050405020304" pitchFamily="18" charset="0"/>
              </a:rPr>
              <a:t>A força de uma ligação química é medida pela energia necessária para rompê-la. Uma ligação forte apresenta uma grande energia de ligação. Dois tipos de energia são importantes:</a:t>
            </a:r>
          </a:p>
          <a:p>
            <a:r>
              <a:rPr lang="pt-BR" i="1" dirty="0">
                <a:solidFill>
                  <a:schemeClr val="bg1"/>
                </a:solidFill>
                <a:latin typeface="Times New Roman" panose="02020603050405020304" pitchFamily="18" charset="0"/>
              </a:rPr>
              <a:t>a energia de ligação </a:t>
            </a:r>
            <a:r>
              <a:rPr lang="pt-BR" dirty="0">
                <a:solidFill>
                  <a:schemeClr val="bg1"/>
                </a:solidFill>
                <a:latin typeface="Times New Roman" panose="02020603050405020304" pitchFamily="18" charset="0"/>
              </a:rPr>
              <a:t>e </a:t>
            </a:r>
            <a:r>
              <a:rPr lang="pt-BR" i="1" dirty="0">
                <a:solidFill>
                  <a:schemeClr val="bg1"/>
                </a:solidFill>
                <a:latin typeface="Times New Roman" panose="02020603050405020304" pitchFamily="18" charset="0"/>
              </a:rPr>
              <a:t>a energia média de ligação.</a:t>
            </a:r>
            <a:endParaRPr lang="pt-BR" dirty="0">
              <a:solidFill>
                <a:schemeClr val="bg1"/>
              </a:solidFill>
            </a:endParaRPr>
          </a:p>
        </p:txBody>
      </p:sp>
      <p:pic>
        <p:nvPicPr>
          <p:cNvPr id="6148" name="Picture 4" descr="Energia de Ligação. Energia de Ligação e Entalpia das Reações">
            <a:extLst>
              <a:ext uri="{FF2B5EF4-FFF2-40B4-BE49-F238E27FC236}">
                <a16:creationId xmlns:a16="http://schemas.microsoft.com/office/drawing/2014/main" id="{F9DA6A44-048B-4D79-8379-5F7A984EB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8675" y="1797734"/>
            <a:ext cx="3067050" cy="3114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tângulo 4">
            <a:extLst>
              <a:ext uri="{FF2B5EF4-FFF2-40B4-BE49-F238E27FC236}">
                <a16:creationId xmlns:a16="http://schemas.microsoft.com/office/drawing/2014/main" id="{27F62D36-FB50-4563-90FB-A00570D04E8C}"/>
              </a:ext>
            </a:extLst>
          </p:cNvPr>
          <p:cNvSpPr/>
          <p:nvPr/>
        </p:nvSpPr>
        <p:spPr>
          <a:xfrm>
            <a:off x="667939" y="3710286"/>
            <a:ext cx="6466285" cy="1200329"/>
          </a:xfrm>
          <a:prstGeom prst="rect">
            <a:avLst/>
          </a:prstGeom>
          <a:ln>
            <a:solidFill>
              <a:schemeClr val="accent4"/>
            </a:solidFill>
          </a:ln>
        </p:spPr>
        <p:txBody>
          <a:bodyPr wrap="square">
            <a:spAutoFit/>
          </a:bodyPr>
          <a:lstStyle/>
          <a:p>
            <a:r>
              <a:rPr lang="pt-BR" dirty="0">
                <a:solidFill>
                  <a:schemeClr val="bg1"/>
                </a:solidFill>
                <a:latin typeface="Times New Roman" panose="02020603050405020304" pitchFamily="18" charset="0"/>
              </a:rPr>
              <a:t>A energia necessária para romper uma ligação específica numa molécula é denominada energia de ligação. Esta energia é geralmente positiva e é expressa como ∆H para a dissociação de um mol de ligações.</a:t>
            </a:r>
            <a:endParaRPr lang="pt-BR" dirty="0">
              <a:solidFill>
                <a:schemeClr val="bg1"/>
              </a:solidFill>
            </a:endParaRPr>
          </a:p>
        </p:txBody>
      </p:sp>
      <p:pic>
        <p:nvPicPr>
          <p:cNvPr id="6" name="Imagem 5">
            <a:extLst>
              <a:ext uri="{FF2B5EF4-FFF2-40B4-BE49-F238E27FC236}">
                <a16:creationId xmlns:a16="http://schemas.microsoft.com/office/drawing/2014/main" id="{6B1A3BE1-81D2-47BA-82F3-A9BE8B51CDBC}"/>
              </a:ext>
            </a:extLst>
          </p:cNvPr>
          <p:cNvPicPr>
            <a:picLocks noChangeAspect="1"/>
          </p:cNvPicPr>
          <p:nvPr/>
        </p:nvPicPr>
        <p:blipFill>
          <a:blip r:embed="rId4">
            <a:lum contrast="20000"/>
          </a:blip>
          <a:stretch>
            <a:fillRect/>
          </a:stretch>
        </p:blipFill>
        <p:spPr>
          <a:xfrm>
            <a:off x="667939" y="5473186"/>
            <a:ext cx="6450001" cy="521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348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wheel(1)">
                                      <p:cBhvr>
                                        <p:cTn id="18" dur="2000"/>
                                        <p:tgtEl>
                                          <p:spTgt spid="614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3D Illustration Molekühle DMT">
            <a:extLst>
              <a:ext uri="{FF2B5EF4-FFF2-40B4-BE49-F238E27FC236}">
                <a16:creationId xmlns:a16="http://schemas.microsoft.com/office/drawing/2014/main" id="{46577BA0-F365-44B6-B0D5-BA0D241B93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0E012612-6992-4405-8A5A-F153A2432CF4}"/>
              </a:ext>
            </a:extLst>
          </p:cNvPr>
          <p:cNvSpPr/>
          <p:nvPr/>
        </p:nvSpPr>
        <p:spPr>
          <a:xfrm>
            <a:off x="0" y="0"/>
            <a:ext cx="12192000" cy="6858000"/>
          </a:xfrm>
          <a:prstGeom prst="rect">
            <a:avLst/>
          </a:prstGeom>
          <a:solidFill>
            <a:schemeClr val="tx1">
              <a:alpha val="6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275D1E5E-1A1D-4074-958D-A75729DFA675}"/>
              </a:ext>
            </a:extLst>
          </p:cNvPr>
          <p:cNvSpPr txBox="1"/>
          <p:nvPr/>
        </p:nvSpPr>
        <p:spPr>
          <a:xfrm>
            <a:off x="3439715" y="391036"/>
            <a:ext cx="5312569" cy="1015663"/>
          </a:xfrm>
          <a:prstGeom prst="rect">
            <a:avLst/>
          </a:prstGeom>
          <a:noFill/>
          <a:ln>
            <a:solidFill>
              <a:schemeClr val="accent4"/>
            </a:solidFill>
          </a:ln>
        </p:spPr>
        <p:txBody>
          <a:bodyPr wrap="square" rtlCol="0">
            <a:spAutoFit/>
          </a:bodyPr>
          <a:lstStyle/>
          <a:p>
            <a:pPr algn="ctr"/>
            <a:r>
              <a:rPr lang="pt-BR" sz="6000">
                <a:solidFill>
                  <a:schemeClr val="bg1"/>
                </a:solidFill>
                <a:latin typeface="Agency FB" panose="020B0503020202020204" pitchFamily="34" charset="0"/>
              </a:rPr>
              <a:t>ENERGIA DE LIGAÇÃO</a:t>
            </a:r>
            <a:endParaRPr lang="pt-BR" sz="6000" dirty="0">
              <a:solidFill>
                <a:schemeClr val="bg1"/>
              </a:solidFill>
              <a:latin typeface="Agency FB" panose="020B0503020202020204" pitchFamily="34" charset="0"/>
            </a:endParaRPr>
          </a:p>
        </p:txBody>
      </p:sp>
      <p:sp>
        <p:nvSpPr>
          <p:cNvPr id="7" name="Retângulo 6">
            <a:extLst>
              <a:ext uri="{FF2B5EF4-FFF2-40B4-BE49-F238E27FC236}">
                <a16:creationId xmlns:a16="http://schemas.microsoft.com/office/drawing/2014/main" id="{E6892117-4BA4-48EE-B66B-DC68FFD391EE}"/>
              </a:ext>
            </a:extLst>
          </p:cNvPr>
          <p:cNvSpPr/>
          <p:nvPr/>
        </p:nvSpPr>
        <p:spPr>
          <a:xfrm>
            <a:off x="7035261" y="3350436"/>
            <a:ext cx="4743448" cy="1754326"/>
          </a:xfrm>
          <a:prstGeom prst="rect">
            <a:avLst/>
          </a:prstGeom>
          <a:ln>
            <a:solidFill>
              <a:schemeClr val="accent4"/>
            </a:solidFill>
          </a:ln>
        </p:spPr>
        <p:txBody>
          <a:bodyPr wrap="square">
            <a:spAutoFit/>
          </a:bodyPr>
          <a:lstStyle/>
          <a:p>
            <a:r>
              <a:rPr lang="pt-BR" dirty="0">
                <a:solidFill>
                  <a:schemeClr val="bg1"/>
                </a:solidFill>
                <a:latin typeface="Times New Roman" panose="02020603050405020304" pitchFamily="18" charset="0"/>
              </a:rPr>
              <a:t>Uma energia de ligação média é obtida tirando-se a média das medidas de energias de ligação feitas com compostos diferentes que contêm a ligação em questão. Estas energias são úteis na obtenção de </a:t>
            </a:r>
            <a:r>
              <a:rPr lang="pt-BR" i="1" dirty="0">
                <a:solidFill>
                  <a:schemeClr val="bg1"/>
                </a:solidFill>
                <a:latin typeface="Times New Roman" panose="02020603050405020304" pitchFamily="18" charset="0"/>
              </a:rPr>
              <a:t>∆</a:t>
            </a:r>
            <a:r>
              <a:rPr lang="pt-BR" i="1" dirty="0" err="1">
                <a:solidFill>
                  <a:schemeClr val="bg1"/>
                </a:solidFill>
                <a:latin typeface="Times New Roman" panose="02020603050405020304" pitchFamily="18" charset="0"/>
              </a:rPr>
              <a:t>H°</a:t>
            </a:r>
            <a:r>
              <a:rPr lang="pt-BR" i="1" dirty="0">
                <a:solidFill>
                  <a:schemeClr val="bg1"/>
                </a:solidFill>
                <a:latin typeface="Times New Roman" panose="02020603050405020304" pitchFamily="18" charset="0"/>
              </a:rPr>
              <a:t> </a:t>
            </a:r>
            <a:r>
              <a:rPr lang="pt-BR" dirty="0">
                <a:solidFill>
                  <a:schemeClr val="bg1"/>
                </a:solidFill>
                <a:latin typeface="Times New Roman" panose="02020603050405020304" pitchFamily="18" charset="0"/>
              </a:rPr>
              <a:t>para reações cujos calores de formação adequados não são conhecidos.</a:t>
            </a:r>
            <a:endParaRPr lang="pt-BR" dirty="0">
              <a:solidFill>
                <a:schemeClr val="bg1"/>
              </a:solidFill>
            </a:endParaRPr>
          </a:p>
        </p:txBody>
      </p:sp>
      <p:pic>
        <p:nvPicPr>
          <p:cNvPr id="10" name="Picture 4" descr="Energia de Ligação. Energia de ligação e entalpia da reação">
            <a:extLst>
              <a:ext uri="{FF2B5EF4-FFF2-40B4-BE49-F238E27FC236}">
                <a16:creationId xmlns:a16="http://schemas.microsoft.com/office/drawing/2014/main" id="{848D85F7-8EF5-49BF-A4CA-FE36C193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2" y="1892984"/>
            <a:ext cx="6488619" cy="4669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0122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3D Illustration Molekühle DMT">
            <a:extLst>
              <a:ext uri="{FF2B5EF4-FFF2-40B4-BE49-F238E27FC236}">
                <a16:creationId xmlns:a16="http://schemas.microsoft.com/office/drawing/2014/main" id="{46577BA0-F365-44B6-B0D5-BA0D241B93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0E012612-6992-4405-8A5A-F153A2432CF4}"/>
              </a:ext>
            </a:extLst>
          </p:cNvPr>
          <p:cNvSpPr/>
          <p:nvPr/>
        </p:nvSpPr>
        <p:spPr>
          <a:xfrm>
            <a:off x="0" y="0"/>
            <a:ext cx="12192000" cy="6858000"/>
          </a:xfrm>
          <a:prstGeom prst="rect">
            <a:avLst/>
          </a:prstGeom>
          <a:solidFill>
            <a:schemeClr val="tx1">
              <a:alpha val="6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275D1E5E-1A1D-4074-958D-A75729DFA675}"/>
              </a:ext>
            </a:extLst>
          </p:cNvPr>
          <p:cNvSpPr txBox="1"/>
          <p:nvPr/>
        </p:nvSpPr>
        <p:spPr>
          <a:xfrm>
            <a:off x="3439715" y="391036"/>
            <a:ext cx="5312569" cy="1015663"/>
          </a:xfrm>
          <a:prstGeom prst="rect">
            <a:avLst/>
          </a:prstGeom>
          <a:noFill/>
          <a:ln>
            <a:solidFill>
              <a:schemeClr val="accent4"/>
            </a:solidFill>
          </a:ln>
        </p:spPr>
        <p:txBody>
          <a:bodyPr wrap="square" rtlCol="0">
            <a:spAutoFit/>
          </a:bodyPr>
          <a:lstStyle/>
          <a:p>
            <a:pPr algn="ctr"/>
            <a:r>
              <a:rPr lang="pt-BR" sz="6000">
                <a:solidFill>
                  <a:schemeClr val="bg1"/>
                </a:solidFill>
                <a:latin typeface="Agency FB" panose="020B0503020202020204" pitchFamily="34" charset="0"/>
              </a:rPr>
              <a:t>ENERGIA DE LIGAÇÃO</a:t>
            </a:r>
            <a:endParaRPr lang="pt-BR" sz="6000" dirty="0">
              <a:solidFill>
                <a:schemeClr val="bg1"/>
              </a:solidFill>
              <a:latin typeface="Agency FB" panose="020B0503020202020204" pitchFamily="34" charset="0"/>
            </a:endParaRPr>
          </a:p>
        </p:txBody>
      </p:sp>
      <p:pic>
        <p:nvPicPr>
          <p:cNvPr id="10" name="Picture 4" descr="Energia de Ligação. Energia de ligação e entalpia da reação">
            <a:extLst>
              <a:ext uri="{FF2B5EF4-FFF2-40B4-BE49-F238E27FC236}">
                <a16:creationId xmlns:a16="http://schemas.microsoft.com/office/drawing/2014/main" id="{848D85F7-8EF5-49BF-A4CA-FE36C193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2" y="1892984"/>
            <a:ext cx="6488619" cy="4669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6" descr="Entalpia de ligação - SóQ (Química)">
            <a:extLst>
              <a:ext uri="{FF2B5EF4-FFF2-40B4-BE49-F238E27FC236}">
                <a16:creationId xmlns:a16="http://schemas.microsoft.com/office/drawing/2014/main" id="{CFC5F63B-8C38-4A60-8C3B-CAE01DF16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9206" y="3124200"/>
            <a:ext cx="5255559" cy="2552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3226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ctor holding a 3d rendering molecule structure isolated on a background">
            <a:extLst>
              <a:ext uri="{FF2B5EF4-FFF2-40B4-BE49-F238E27FC236}">
                <a16:creationId xmlns:a16="http://schemas.microsoft.com/office/drawing/2014/main" id="{782988D7-FFEE-4AD2-88AA-4D7FFEB488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80" r="2166"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595FB750-BD50-440A-BB82-84737F709F99}"/>
              </a:ext>
            </a:extLst>
          </p:cNvPr>
          <p:cNvSpPr/>
          <p:nvPr/>
        </p:nvSpPr>
        <p:spPr>
          <a:xfrm>
            <a:off x="0" y="0"/>
            <a:ext cx="12191980" cy="6857990"/>
          </a:xfrm>
          <a:prstGeom prst="rect">
            <a:avLst/>
          </a:prstGeom>
          <a:solidFill>
            <a:schemeClr val="tx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B7133745-D7AE-4C71-A550-382B4E6A222E}"/>
              </a:ext>
            </a:extLst>
          </p:cNvPr>
          <p:cNvSpPr txBox="1"/>
          <p:nvPr/>
        </p:nvSpPr>
        <p:spPr>
          <a:xfrm>
            <a:off x="1952615" y="470426"/>
            <a:ext cx="8286750" cy="1015663"/>
          </a:xfrm>
          <a:prstGeom prst="rect">
            <a:avLst/>
          </a:prstGeom>
          <a:noFill/>
          <a:ln>
            <a:solidFill>
              <a:schemeClr val="accent4"/>
            </a:solidFill>
          </a:ln>
        </p:spPr>
        <p:txBody>
          <a:bodyPr wrap="square" rtlCol="0">
            <a:spAutoFit/>
          </a:bodyPr>
          <a:lstStyle/>
          <a:p>
            <a:r>
              <a:rPr lang="pt-BR" sz="6000" dirty="0">
                <a:solidFill>
                  <a:schemeClr val="bg1"/>
                </a:solidFill>
                <a:latin typeface="Agency FB" panose="020B0503020202020204" pitchFamily="34" charset="0"/>
              </a:rPr>
              <a:t>O QUE SÃO LIGAÇÕES QUÍMICAS?</a:t>
            </a:r>
          </a:p>
        </p:txBody>
      </p:sp>
      <p:grpSp>
        <p:nvGrpSpPr>
          <p:cNvPr id="27" name="Agrupar 26">
            <a:extLst>
              <a:ext uri="{FF2B5EF4-FFF2-40B4-BE49-F238E27FC236}">
                <a16:creationId xmlns:a16="http://schemas.microsoft.com/office/drawing/2014/main" id="{DC87D608-2CCD-4E36-9040-DA8D83024D65}"/>
              </a:ext>
            </a:extLst>
          </p:cNvPr>
          <p:cNvGrpSpPr/>
          <p:nvPr/>
        </p:nvGrpSpPr>
        <p:grpSpPr>
          <a:xfrm>
            <a:off x="371996" y="2165871"/>
            <a:ext cx="2333104" cy="1263124"/>
            <a:chOff x="6020841" y="3221925"/>
            <a:chExt cx="2265908" cy="1132954"/>
          </a:xfrm>
          <a:solidFill>
            <a:schemeClr val="accent4">
              <a:lumMod val="75000"/>
            </a:schemeClr>
          </a:solidFill>
          <a:scene3d>
            <a:camera prst="orthographicFront">
              <a:rot lat="0" lon="0" rev="0"/>
            </a:camera>
            <a:lightRig rig="balanced" dir="t">
              <a:rot lat="0" lon="0" rev="8700000"/>
            </a:lightRig>
          </a:scene3d>
        </p:grpSpPr>
        <p:sp>
          <p:nvSpPr>
            <p:cNvPr id="28" name="Retângulo 27">
              <a:extLst>
                <a:ext uri="{FF2B5EF4-FFF2-40B4-BE49-F238E27FC236}">
                  <a16:creationId xmlns:a16="http://schemas.microsoft.com/office/drawing/2014/main" id="{EB70C3B3-43CA-4AEB-A942-90BBDBD9A681}"/>
                </a:ext>
              </a:extLst>
            </p:cNvPr>
            <p:cNvSpPr/>
            <p:nvPr/>
          </p:nvSpPr>
          <p:spPr>
            <a:xfrm>
              <a:off x="6020841" y="3221925"/>
              <a:ext cx="2265908" cy="1132954"/>
            </a:xfrm>
            <a:prstGeom prst="rect">
              <a:avLst/>
            </a:prstGeom>
            <a:grp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9" name="CaixaDeTexto 28">
              <a:extLst>
                <a:ext uri="{FF2B5EF4-FFF2-40B4-BE49-F238E27FC236}">
                  <a16:creationId xmlns:a16="http://schemas.microsoft.com/office/drawing/2014/main" id="{E2E81371-37FE-4130-8361-A12B87F0C682}"/>
                </a:ext>
              </a:extLst>
            </p:cNvPr>
            <p:cNvSpPr txBox="1"/>
            <p:nvPr/>
          </p:nvSpPr>
          <p:spPr>
            <a:xfrm>
              <a:off x="6020841" y="3221925"/>
              <a:ext cx="2265908" cy="1132954"/>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kern="1200" dirty="0">
                  <a:solidFill>
                    <a:schemeClr val="tx1"/>
                  </a:solidFill>
                </a:rPr>
                <a:t>Moléculas</a:t>
              </a:r>
            </a:p>
          </p:txBody>
        </p:sp>
      </p:grpSp>
      <p:grpSp>
        <p:nvGrpSpPr>
          <p:cNvPr id="12" name="Agrupar 11">
            <a:extLst>
              <a:ext uri="{FF2B5EF4-FFF2-40B4-BE49-F238E27FC236}">
                <a16:creationId xmlns:a16="http://schemas.microsoft.com/office/drawing/2014/main" id="{2C1D9463-A3BE-44BC-801F-02B1AAE00069}"/>
              </a:ext>
            </a:extLst>
          </p:cNvPr>
          <p:cNvGrpSpPr/>
          <p:nvPr/>
        </p:nvGrpSpPr>
        <p:grpSpPr>
          <a:xfrm>
            <a:off x="3429521" y="2163046"/>
            <a:ext cx="2333104" cy="1339329"/>
            <a:chOff x="2345316" y="1788"/>
            <a:chExt cx="3596117" cy="1798058"/>
          </a:xfrm>
          <a:scene3d>
            <a:camera prst="orthographicFront"/>
            <a:lightRig rig="threePt" dir="t">
              <a:rot lat="0" lon="0" rev="7500000"/>
            </a:lightRig>
          </a:scene3d>
        </p:grpSpPr>
        <p:sp>
          <p:nvSpPr>
            <p:cNvPr id="13" name="Retângulo 12">
              <a:extLst>
                <a:ext uri="{FF2B5EF4-FFF2-40B4-BE49-F238E27FC236}">
                  <a16:creationId xmlns:a16="http://schemas.microsoft.com/office/drawing/2014/main" id="{64676FB7-D4D3-436A-AE88-1CFD9A6A72B1}"/>
                </a:ext>
              </a:extLst>
            </p:cNvPr>
            <p:cNvSpPr/>
            <p:nvPr/>
          </p:nvSpPr>
          <p:spPr>
            <a:xfrm>
              <a:off x="2345316" y="1788"/>
              <a:ext cx="3596117" cy="1798058"/>
            </a:xfrm>
            <a:prstGeom prst="rect">
              <a:avLst/>
            </a:prstGeom>
            <a:solidFill>
              <a:schemeClr val="accent4">
                <a:lumMod val="75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4" name="CaixaDeTexto 13">
              <a:extLst>
                <a:ext uri="{FF2B5EF4-FFF2-40B4-BE49-F238E27FC236}">
                  <a16:creationId xmlns:a16="http://schemas.microsoft.com/office/drawing/2014/main" id="{1C5CACDB-F289-4744-B08C-6EAEEF194987}"/>
                </a:ext>
              </a:extLst>
            </p:cNvPr>
            <p:cNvSpPr txBox="1"/>
            <p:nvPr/>
          </p:nvSpPr>
          <p:spPr>
            <a:xfrm>
              <a:off x="2345316" y="1788"/>
              <a:ext cx="3596117" cy="17980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kern="1200" dirty="0">
                  <a:solidFill>
                    <a:schemeClr val="tx1"/>
                  </a:solidFill>
                </a:rPr>
                <a:t>Compostos iônicos </a:t>
              </a:r>
            </a:p>
          </p:txBody>
        </p:sp>
      </p:grpSp>
      <p:grpSp>
        <p:nvGrpSpPr>
          <p:cNvPr id="15" name="Agrupar 14">
            <a:extLst>
              <a:ext uri="{FF2B5EF4-FFF2-40B4-BE49-F238E27FC236}">
                <a16:creationId xmlns:a16="http://schemas.microsoft.com/office/drawing/2014/main" id="{362A3AAD-475F-4D07-A34C-B1F745E1D786}"/>
              </a:ext>
            </a:extLst>
          </p:cNvPr>
          <p:cNvGrpSpPr/>
          <p:nvPr/>
        </p:nvGrpSpPr>
        <p:grpSpPr>
          <a:xfrm>
            <a:off x="9363075" y="2165870"/>
            <a:ext cx="2569583" cy="1339329"/>
            <a:chOff x="2345316" y="2555032"/>
            <a:chExt cx="3596117" cy="1798058"/>
          </a:xfrm>
          <a:scene3d>
            <a:camera prst="orthographicFront"/>
            <a:lightRig rig="threePt" dir="t">
              <a:rot lat="0" lon="0" rev="7500000"/>
            </a:lightRig>
          </a:scene3d>
        </p:grpSpPr>
        <p:sp>
          <p:nvSpPr>
            <p:cNvPr id="16" name="Retângulo 15">
              <a:extLst>
                <a:ext uri="{FF2B5EF4-FFF2-40B4-BE49-F238E27FC236}">
                  <a16:creationId xmlns:a16="http://schemas.microsoft.com/office/drawing/2014/main" id="{40A61DBF-AAC4-4162-9EFB-053C105F2936}"/>
                </a:ext>
              </a:extLst>
            </p:cNvPr>
            <p:cNvSpPr/>
            <p:nvPr/>
          </p:nvSpPr>
          <p:spPr>
            <a:xfrm>
              <a:off x="2345316" y="2555032"/>
              <a:ext cx="3596117" cy="1798058"/>
            </a:xfrm>
            <a:prstGeom prst="rect">
              <a:avLst/>
            </a:prstGeom>
            <a:solidFill>
              <a:schemeClr val="accent4">
                <a:lumMod val="75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7" name="CaixaDeTexto 16">
              <a:extLst>
                <a:ext uri="{FF2B5EF4-FFF2-40B4-BE49-F238E27FC236}">
                  <a16:creationId xmlns:a16="http://schemas.microsoft.com/office/drawing/2014/main" id="{0B0F1E93-533A-4DBA-9678-53E5D6E6DF17}"/>
                </a:ext>
              </a:extLst>
            </p:cNvPr>
            <p:cNvSpPr txBox="1"/>
            <p:nvPr/>
          </p:nvSpPr>
          <p:spPr>
            <a:xfrm>
              <a:off x="2345316" y="2555032"/>
              <a:ext cx="3596117" cy="17980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kern="1200" dirty="0">
                  <a:solidFill>
                    <a:schemeClr val="tx1"/>
                  </a:solidFill>
                </a:rPr>
                <a:t>Agregados atômicos</a:t>
              </a:r>
            </a:p>
          </p:txBody>
        </p:sp>
      </p:grpSp>
      <p:grpSp>
        <p:nvGrpSpPr>
          <p:cNvPr id="21" name="Agrupar 20">
            <a:extLst>
              <a:ext uri="{FF2B5EF4-FFF2-40B4-BE49-F238E27FC236}">
                <a16:creationId xmlns:a16="http://schemas.microsoft.com/office/drawing/2014/main" id="{BE7051C0-C0BB-4A63-8E5A-AC02FCBF58A5}"/>
              </a:ext>
            </a:extLst>
          </p:cNvPr>
          <p:cNvGrpSpPr/>
          <p:nvPr/>
        </p:nvGrpSpPr>
        <p:grpSpPr>
          <a:xfrm>
            <a:off x="6487046" y="2165870"/>
            <a:ext cx="2333104" cy="1339329"/>
            <a:chOff x="2345316" y="1788"/>
            <a:chExt cx="3596117" cy="1798058"/>
          </a:xfrm>
          <a:scene3d>
            <a:camera prst="orthographicFront"/>
            <a:lightRig rig="threePt" dir="t">
              <a:rot lat="0" lon="0" rev="7500000"/>
            </a:lightRig>
          </a:scene3d>
        </p:grpSpPr>
        <p:sp>
          <p:nvSpPr>
            <p:cNvPr id="24" name="Retângulo 23">
              <a:extLst>
                <a:ext uri="{FF2B5EF4-FFF2-40B4-BE49-F238E27FC236}">
                  <a16:creationId xmlns:a16="http://schemas.microsoft.com/office/drawing/2014/main" id="{C6DF4451-B629-4629-8D11-4A5BE9267FA8}"/>
                </a:ext>
              </a:extLst>
            </p:cNvPr>
            <p:cNvSpPr/>
            <p:nvPr/>
          </p:nvSpPr>
          <p:spPr>
            <a:xfrm>
              <a:off x="2345316" y="1788"/>
              <a:ext cx="3596117" cy="1798058"/>
            </a:xfrm>
            <a:prstGeom prst="rect">
              <a:avLst/>
            </a:prstGeom>
            <a:solidFill>
              <a:schemeClr val="accent4">
                <a:lumMod val="75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6" name="CaixaDeTexto 25">
              <a:extLst>
                <a:ext uri="{FF2B5EF4-FFF2-40B4-BE49-F238E27FC236}">
                  <a16:creationId xmlns:a16="http://schemas.microsoft.com/office/drawing/2014/main" id="{30D55664-E72B-41BB-A8CE-E2AA2AE25AAD}"/>
                </a:ext>
              </a:extLst>
            </p:cNvPr>
            <p:cNvSpPr txBox="1"/>
            <p:nvPr/>
          </p:nvSpPr>
          <p:spPr>
            <a:xfrm>
              <a:off x="2345316" y="1788"/>
              <a:ext cx="3596117" cy="17980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kern="1200" dirty="0">
                  <a:solidFill>
                    <a:schemeClr val="tx1"/>
                  </a:solidFill>
                </a:rPr>
                <a:t>Junção de núcleos metálicos</a:t>
              </a:r>
            </a:p>
          </p:txBody>
        </p:sp>
      </p:grpSp>
      <p:sp>
        <p:nvSpPr>
          <p:cNvPr id="31" name="CaixaDeTexto 28">
            <a:extLst>
              <a:ext uri="{FF2B5EF4-FFF2-40B4-BE49-F238E27FC236}">
                <a16:creationId xmlns:a16="http://schemas.microsoft.com/office/drawing/2014/main" id="{EECE6D4F-FDEF-4266-B565-2BF6B59A04D2}"/>
              </a:ext>
            </a:extLst>
          </p:cNvPr>
          <p:cNvSpPr txBox="1"/>
          <p:nvPr/>
        </p:nvSpPr>
        <p:spPr>
          <a:xfrm>
            <a:off x="9644254" y="3771772"/>
            <a:ext cx="2007224" cy="369332"/>
          </a:xfrm>
          <a:prstGeom prst="rect">
            <a:avLst/>
          </a:prstGeom>
          <a:noFill/>
          <a:ln>
            <a:solidFill>
              <a:schemeClr val="accent4"/>
            </a:solidFill>
          </a:ln>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err="1">
                <a:solidFill>
                  <a:schemeClr val="bg1"/>
                </a:solidFill>
              </a:rPr>
              <a:t>BuckyBall</a:t>
            </a:r>
            <a:r>
              <a:rPr lang="pt-BR" dirty="0">
                <a:solidFill>
                  <a:schemeClr val="bg1"/>
                </a:solidFill>
              </a:rPr>
              <a:t> (C</a:t>
            </a:r>
            <a:r>
              <a:rPr lang="pt-BR" baseline="-25000" dirty="0">
                <a:solidFill>
                  <a:schemeClr val="bg1"/>
                </a:solidFill>
              </a:rPr>
              <a:t>60</a:t>
            </a:r>
            <a:r>
              <a:rPr lang="pt-BR" dirty="0">
                <a:solidFill>
                  <a:schemeClr val="bg1"/>
                </a:solidFill>
              </a:rPr>
              <a:t>)</a:t>
            </a:r>
          </a:p>
        </p:txBody>
      </p:sp>
      <p:sp>
        <p:nvSpPr>
          <p:cNvPr id="33" name="CaixaDeTexto 31">
            <a:extLst>
              <a:ext uri="{FF2B5EF4-FFF2-40B4-BE49-F238E27FC236}">
                <a16:creationId xmlns:a16="http://schemas.microsoft.com/office/drawing/2014/main" id="{C0D86DBA-C979-40C3-ABA4-A16569A156A6}"/>
              </a:ext>
            </a:extLst>
          </p:cNvPr>
          <p:cNvSpPr txBox="1"/>
          <p:nvPr/>
        </p:nvSpPr>
        <p:spPr>
          <a:xfrm>
            <a:off x="232955" y="3615366"/>
            <a:ext cx="2431288" cy="646331"/>
          </a:xfrm>
          <a:prstGeom prst="rect">
            <a:avLst/>
          </a:prstGeom>
          <a:noFill/>
          <a:ln>
            <a:solidFill>
              <a:schemeClr val="accent4"/>
            </a:solidFill>
          </a:ln>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dirty="0">
                <a:solidFill>
                  <a:schemeClr val="bg1"/>
                </a:solidFill>
              </a:rPr>
              <a:t>Ácido </a:t>
            </a:r>
            <a:r>
              <a:rPr lang="pt-BR" dirty="0" err="1">
                <a:solidFill>
                  <a:schemeClr val="bg1"/>
                </a:solidFill>
              </a:rPr>
              <a:t>etanóico</a:t>
            </a:r>
            <a:r>
              <a:rPr lang="pt-BR" dirty="0">
                <a:solidFill>
                  <a:schemeClr val="bg1"/>
                </a:solidFill>
              </a:rPr>
              <a:t> (CH</a:t>
            </a:r>
            <a:r>
              <a:rPr lang="pt-BR" baseline="-25000" dirty="0">
                <a:solidFill>
                  <a:schemeClr val="bg1"/>
                </a:solidFill>
              </a:rPr>
              <a:t>3</a:t>
            </a:r>
            <a:r>
              <a:rPr lang="pt-BR" dirty="0">
                <a:solidFill>
                  <a:schemeClr val="bg1"/>
                </a:solidFill>
              </a:rPr>
              <a:t>COOH)</a:t>
            </a:r>
          </a:p>
        </p:txBody>
      </p:sp>
      <p:sp>
        <p:nvSpPr>
          <p:cNvPr id="34" name="CaixaDeTexto 32">
            <a:extLst>
              <a:ext uri="{FF2B5EF4-FFF2-40B4-BE49-F238E27FC236}">
                <a16:creationId xmlns:a16="http://schemas.microsoft.com/office/drawing/2014/main" id="{C34DE16D-2358-4878-8F34-D9B55CECEF88}"/>
              </a:ext>
            </a:extLst>
          </p:cNvPr>
          <p:cNvSpPr txBox="1"/>
          <p:nvPr/>
        </p:nvSpPr>
        <p:spPr>
          <a:xfrm>
            <a:off x="3429521" y="3659430"/>
            <a:ext cx="2297077" cy="697627"/>
          </a:xfrm>
          <a:prstGeom prst="rect">
            <a:avLst/>
          </a:prstGeom>
          <a:noFill/>
          <a:ln>
            <a:solidFill>
              <a:schemeClr val="accent4"/>
            </a:solidFill>
          </a:ln>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dirty="0">
                <a:solidFill>
                  <a:schemeClr val="bg1"/>
                </a:solidFill>
              </a:rPr>
              <a:t>Cloreto de Sódio (</a:t>
            </a:r>
            <a:r>
              <a:rPr lang="pt-BR" dirty="0" err="1">
                <a:solidFill>
                  <a:schemeClr val="bg1"/>
                </a:solidFill>
              </a:rPr>
              <a:t>NaCl</a:t>
            </a:r>
            <a:r>
              <a:rPr lang="pt-BR" dirty="0">
                <a:solidFill>
                  <a:schemeClr val="bg1"/>
                </a:solidFill>
              </a:rPr>
              <a:t>)</a:t>
            </a:r>
            <a:r>
              <a:rPr lang="pt-BR" sz="3200" baseline="30000" dirty="0"/>
              <a:t>-</a:t>
            </a:r>
          </a:p>
        </p:txBody>
      </p:sp>
      <p:sp>
        <p:nvSpPr>
          <p:cNvPr id="36" name="CaixaDeTexto 33">
            <a:extLst>
              <a:ext uri="{FF2B5EF4-FFF2-40B4-BE49-F238E27FC236}">
                <a16:creationId xmlns:a16="http://schemas.microsoft.com/office/drawing/2014/main" id="{71225574-D481-4726-A5EC-61C98A978B09}"/>
              </a:ext>
            </a:extLst>
          </p:cNvPr>
          <p:cNvSpPr txBox="1"/>
          <p:nvPr/>
        </p:nvSpPr>
        <p:spPr>
          <a:xfrm>
            <a:off x="6487046" y="3771772"/>
            <a:ext cx="2335664" cy="553998"/>
          </a:xfrm>
          <a:prstGeom prst="rect">
            <a:avLst/>
          </a:prstGeom>
          <a:noFill/>
          <a:ln>
            <a:solidFill>
              <a:schemeClr val="accent4"/>
            </a:solidFill>
          </a:ln>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a:solidFill>
                  <a:schemeClr val="bg1"/>
                </a:solidFill>
              </a:rPr>
              <a:t>Prata metálica (Ag</a:t>
            </a:r>
            <a:r>
              <a:rPr lang="pt-BR" baseline="30000" dirty="0">
                <a:solidFill>
                  <a:schemeClr val="bg1"/>
                </a:solidFill>
              </a:rPr>
              <a:t>0</a:t>
            </a:r>
            <a:r>
              <a:rPr lang="pt-BR" baseline="-25000" dirty="0">
                <a:solidFill>
                  <a:schemeClr val="bg1"/>
                </a:solidFill>
              </a:rPr>
              <a:t>(s)</a:t>
            </a:r>
            <a:r>
              <a:rPr lang="pt-BR" dirty="0">
                <a:solidFill>
                  <a:schemeClr val="bg1"/>
                </a:solidFill>
              </a:rPr>
              <a:t>)</a:t>
            </a:r>
          </a:p>
          <a:p>
            <a:endParaRPr lang="pt-BR" baseline="-25000" dirty="0"/>
          </a:p>
        </p:txBody>
      </p:sp>
      <p:pic>
        <p:nvPicPr>
          <p:cNvPr id="13316" name="Picture 4">
            <a:extLst>
              <a:ext uri="{FF2B5EF4-FFF2-40B4-BE49-F238E27FC236}">
                <a16:creationId xmlns:a16="http://schemas.microsoft.com/office/drawing/2014/main" id="{FEDF0A60-C37D-46F4-A220-90A87CF3BE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074" y="4448068"/>
            <a:ext cx="2305050"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18" name="Picture 6" descr="Solubilidade (2): Soluções saturadas, insaturadas, polaridade e ...">
            <a:extLst>
              <a:ext uri="{FF2B5EF4-FFF2-40B4-BE49-F238E27FC236}">
                <a16:creationId xmlns:a16="http://schemas.microsoft.com/office/drawing/2014/main" id="{C36E0756-0F6A-44DE-96F3-DC8E668673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0372" y="4655941"/>
            <a:ext cx="2879995" cy="13393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20" name="Picture 8" descr="Blogue De CFQ Bruna Magalhães: Corrente elétrica">
            <a:extLst>
              <a:ext uri="{FF2B5EF4-FFF2-40B4-BE49-F238E27FC236}">
                <a16:creationId xmlns:a16="http://schemas.microsoft.com/office/drawing/2014/main" id="{308AD901-E18F-4052-BC62-49EBA7C152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635" y="4671417"/>
            <a:ext cx="2910852" cy="12705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22" name="Picture 10" descr="General Information About Fullerene C60, Also Known As Buckyballs ...">
            <a:extLst>
              <a:ext uri="{FF2B5EF4-FFF2-40B4-BE49-F238E27FC236}">
                <a16:creationId xmlns:a16="http://schemas.microsoft.com/office/drawing/2014/main" id="{700912F2-48BC-4AD0-953C-F48DE8E881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5434" y="4448068"/>
            <a:ext cx="1838813" cy="1838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6635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par>
                                <p:cTn id="19" presetID="22" presetClass="entr" presetSubtype="4" fill="hold" nodeType="withEffect">
                                  <p:stCondLst>
                                    <p:cond delay="0"/>
                                  </p:stCondLst>
                                  <p:childTnLst>
                                    <p:set>
                                      <p:cBhvr>
                                        <p:cTn id="20" dur="1" fill="hold">
                                          <p:stCondLst>
                                            <p:cond delay="0"/>
                                          </p:stCondLst>
                                        </p:cTn>
                                        <p:tgtEl>
                                          <p:spTgt spid="13318"/>
                                        </p:tgtEl>
                                        <p:attrNameLst>
                                          <p:attrName>style.visibility</p:attrName>
                                        </p:attrNameLst>
                                      </p:cBhvr>
                                      <p:to>
                                        <p:strVal val="visible"/>
                                      </p:to>
                                    </p:set>
                                    <p:animEffect transition="in" filter="wipe(down)">
                                      <p:cBhvr>
                                        <p:cTn id="21" dur="500"/>
                                        <p:tgtEl>
                                          <p:spTgt spid="1331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par>
                                <p:cTn id="30" presetID="14" presetClass="entr" presetSubtype="10" fill="hold" nodeType="withEffect">
                                  <p:stCondLst>
                                    <p:cond delay="0"/>
                                  </p:stCondLst>
                                  <p:childTnLst>
                                    <p:set>
                                      <p:cBhvr>
                                        <p:cTn id="31" dur="1" fill="hold">
                                          <p:stCondLst>
                                            <p:cond delay="0"/>
                                          </p:stCondLst>
                                        </p:cTn>
                                        <p:tgtEl>
                                          <p:spTgt spid="13320"/>
                                        </p:tgtEl>
                                        <p:attrNameLst>
                                          <p:attrName>style.visibility</p:attrName>
                                        </p:attrNameLst>
                                      </p:cBhvr>
                                      <p:to>
                                        <p:strVal val="visible"/>
                                      </p:to>
                                    </p:set>
                                    <p:animEffect transition="in" filter="randombar(horizontal)">
                                      <p:cBhvr>
                                        <p:cTn id="32" dur="500"/>
                                        <p:tgtEl>
                                          <p:spTgt spid="1332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circle(in)">
                                      <p:cBhvr>
                                        <p:cTn id="37" dur="2000"/>
                                        <p:tgtEl>
                                          <p:spTgt spid="31"/>
                                        </p:tgtEl>
                                      </p:cBhvr>
                                    </p:animEffect>
                                  </p:childTnLst>
                                </p:cTn>
                              </p:par>
                              <p:par>
                                <p:cTn id="38" presetID="6" presetClass="entr" presetSubtype="16"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circle(in)">
                                      <p:cBhvr>
                                        <p:cTn id="40" dur="2000"/>
                                        <p:tgtEl>
                                          <p:spTgt spid="15"/>
                                        </p:tgtEl>
                                      </p:cBhvr>
                                    </p:animEffect>
                                  </p:childTnLst>
                                </p:cTn>
                              </p:par>
                              <p:par>
                                <p:cTn id="41" presetID="6" presetClass="entr" presetSubtype="16" fill="hold" nodeType="withEffect">
                                  <p:stCondLst>
                                    <p:cond delay="0"/>
                                  </p:stCondLst>
                                  <p:childTnLst>
                                    <p:set>
                                      <p:cBhvr>
                                        <p:cTn id="42" dur="1" fill="hold">
                                          <p:stCondLst>
                                            <p:cond delay="0"/>
                                          </p:stCondLst>
                                        </p:cTn>
                                        <p:tgtEl>
                                          <p:spTgt spid="13322"/>
                                        </p:tgtEl>
                                        <p:attrNameLst>
                                          <p:attrName>style.visibility</p:attrName>
                                        </p:attrNameLst>
                                      </p:cBhvr>
                                      <p:to>
                                        <p:strVal val="visible"/>
                                      </p:to>
                                    </p:set>
                                    <p:animEffect transition="in" filter="circle(in)">
                                      <p:cBhvr>
                                        <p:cTn id="43" dur="2000"/>
                                        <p:tgtEl>
                                          <p:spTgt spid="1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4" grpId="0" animBg="1"/>
      <p:bldP spid="3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3D Illustration Molekühle DMT">
            <a:extLst>
              <a:ext uri="{FF2B5EF4-FFF2-40B4-BE49-F238E27FC236}">
                <a16:creationId xmlns:a16="http://schemas.microsoft.com/office/drawing/2014/main" id="{46577BA0-F365-44B6-B0D5-BA0D241B93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0E012612-6992-4405-8A5A-F153A2432CF4}"/>
              </a:ext>
            </a:extLst>
          </p:cNvPr>
          <p:cNvSpPr/>
          <p:nvPr/>
        </p:nvSpPr>
        <p:spPr>
          <a:xfrm>
            <a:off x="0" y="0"/>
            <a:ext cx="12192000" cy="6858000"/>
          </a:xfrm>
          <a:prstGeom prst="rect">
            <a:avLst/>
          </a:prstGeom>
          <a:solidFill>
            <a:schemeClr val="tx1">
              <a:alpha val="6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275D1E5E-1A1D-4074-958D-A75729DFA675}"/>
              </a:ext>
            </a:extLst>
          </p:cNvPr>
          <p:cNvSpPr txBox="1"/>
          <p:nvPr/>
        </p:nvSpPr>
        <p:spPr>
          <a:xfrm>
            <a:off x="3439715" y="391036"/>
            <a:ext cx="5312569" cy="1015663"/>
          </a:xfrm>
          <a:prstGeom prst="rect">
            <a:avLst/>
          </a:prstGeom>
          <a:noFill/>
          <a:ln>
            <a:solidFill>
              <a:schemeClr val="accent4"/>
            </a:solidFill>
          </a:ln>
        </p:spPr>
        <p:txBody>
          <a:bodyPr wrap="square" rtlCol="0">
            <a:spAutoFit/>
          </a:bodyPr>
          <a:lstStyle/>
          <a:p>
            <a:pPr algn="ctr"/>
            <a:r>
              <a:rPr lang="pt-BR" sz="6000">
                <a:solidFill>
                  <a:schemeClr val="bg1"/>
                </a:solidFill>
                <a:latin typeface="Agency FB" panose="020B0503020202020204" pitchFamily="34" charset="0"/>
              </a:rPr>
              <a:t>ENERGIA DE LIGAÇÃO</a:t>
            </a:r>
            <a:endParaRPr lang="pt-BR" sz="6000" dirty="0">
              <a:solidFill>
                <a:schemeClr val="bg1"/>
              </a:solidFill>
              <a:latin typeface="Agency FB" panose="020B0503020202020204" pitchFamily="34" charset="0"/>
            </a:endParaRPr>
          </a:p>
        </p:txBody>
      </p:sp>
      <p:pic>
        <p:nvPicPr>
          <p:cNvPr id="10" name="Picture 4" descr="Energia de Ligação. Energia de ligação e entalpia da reação">
            <a:extLst>
              <a:ext uri="{FF2B5EF4-FFF2-40B4-BE49-F238E27FC236}">
                <a16:creationId xmlns:a16="http://schemas.microsoft.com/office/drawing/2014/main" id="{848D85F7-8EF5-49BF-A4CA-FE36C193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2" y="1892984"/>
            <a:ext cx="6488619" cy="4669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8" descr="FUVEST) Entalpia - Fórum TutorBrasil - Matemática, Português ...">
            <a:extLst>
              <a:ext uri="{FF2B5EF4-FFF2-40B4-BE49-F238E27FC236}">
                <a16:creationId xmlns:a16="http://schemas.microsoft.com/office/drawing/2014/main" id="{7C52D013-4F8D-459A-9DEB-B98C93622B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5323" y="2813137"/>
            <a:ext cx="5194399" cy="2638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0956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vernetzung">
            <a:extLst>
              <a:ext uri="{FF2B5EF4-FFF2-40B4-BE49-F238E27FC236}">
                <a16:creationId xmlns:a16="http://schemas.microsoft.com/office/drawing/2014/main" id="{F67EBF7D-5F34-4D91-A028-844B746CAB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79" r="7665" b="-1"/>
          <a:stretch/>
        </p:blipFill>
        <p:spPr bwMode="auto">
          <a:xfrm>
            <a:off x="1" y="10"/>
            <a:ext cx="12125324"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46C62D79-00C8-4C8C-B75F-32B5648B89AF}"/>
              </a:ext>
            </a:extLst>
          </p:cNvPr>
          <p:cNvSpPr/>
          <p:nvPr/>
        </p:nvSpPr>
        <p:spPr>
          <a:xfrm>
            <a:off x="0" y="0"/>
            <a:ext cx="12192000" cy="6857990"/>
          </a:xfrm>
          <a:prstGeom prst="rect">
            <a:avLst/>
          </a:prstGeom>
          <a:solidFill>
            <a:schemeClr val="tx1">
              <a:alpha val="6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51EF4F6F-C316-49FC-A75D-DFD1CB22215E}"/>
              </a:ext>
            </a:extLst>
          </p:cNvPr>
          <p:cNvSpPr txBox="1"/>
          <p:nvPr/>
        </p:nvSpPr>
        <p:spPr>
          <a:xfrm>
            <a:off x="1595438" y="391036"/>
            <a:ext cx="8934450"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BALANÇO DE CARGA: CARGA FORMAL</a:t>
            </a:r>
          </a:p>
        </p:txBody>
      </p:sp>
      <p:sp>
        <p:nvSpPr>
          <p:cNvPr id="3" name="Retângulo 2">
            <a:extLst>
              <a:ext uri="{FF2B5EF4-FFF2-40B4-BE49-F238E27FC236}">
                <a16:creationId xmlns:a16="http://schemas.microsoft.com/office/drawing/2014/main" id="{8C28BA1D-39B3-4F27-ACC7-34AB23FB6FF9}"/>
              </a:ext>
            </a:extLst>
          </p:cNvPr>
          <p:cNvSpPr/>
          <p:nvPr/>
        </p:nvSpPr>
        <p:spPr>
          <a:xfrm>
            <a:off x="1574006" y="2008912"/>
            <a:ext cx="9043988" cy="923330"/>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 determinação exata das cargas elétricas de átomos ligados é muito difícil. Felizmente, existem dois métodos aproximados úteis para uma série de finalidades, que são: o método da </a:t>
            </a:r>
            <a:r>
              <a:rPr lang="pt-BR" i="1" dirty="0">
                <a:latin typeface="Times New Roman" panose="02020603050405020304" pitchFamily="18" charset="0"/>
              </a:rPr>
              <a:t>carga formal </a:t>
            </a:r>
            <a:r>
              <a:rPr lang="pt-BR" dirty="0">
                <a:latin typeface="Times New Roman" panose="02020603050405020304" pitchFamily="18" charset="0"/>
              </a:rPr>
              <a:t>que será tratado logo a seguir e o método do </a:t>
            </a:r>
            <a:r>
              <a:rPr lang="pt-BR" i="1" dirty="0">
                <a:latin typeface="Times New Roman" panose="02020603050405020304" pitchFamily="18" charset="0"/>
              </a:rPr>
              <a:t>número de oxidação.</a:t>
            </a:r>
            <a:endParaRPr lang="pt-BR" dirty="0"/>
          </a:p>
        </p:txBody>
      </p:sp>
      <p:sp>
        <p:nvSpPr>
          <p:cNvPr id="4" name="Retângulo 3">
            <a:extLst>
              <a:ext uri="{FF2B5EF4-FFF2-40B4-BE49-F238E27FC236}">
                <a16:creationId xmlns:a16="http://schemas.microsoft.com/office/drawing/2014/main" id="{A6351C13-DB19-405D-9E78-23E62CACDDAB}"/>
              </a:ext>
            </a:extLst>
          </p:cNvPr>
          <p:cNvSpPr/>
          <p:nvPr/>
        </p:nvSpPr>
        <p:spPr>
          <a:xfrm>
            <a:off x="1574006" y="3200311"/>
            <a:ext cx="9043988" cy="646331"/>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 </a:t>
            </a:r>
            <a:r>
              <a:rPr lang="pt-BR" b="1" dirty="0">
                <a:latin typeface="Times New Roman" panose="02020603050405020304" pitchFamily="18" charset="0"/>
              </a:rPr>
              <a:t>carga formal </a:t>
            </a:r>
            <a:r>
              <a:rPr lang="pt-BR" dirty="0">
                <a:latin typeface="Times New Roman" panose="02020603050405020304" pitchFamily="18" charset="0"/>
              </a:rPr>
              <a:t>de um átomo é </a:t>
            </a:r>
            <a:r>
              <a:rPr lang="pt-BR" i="1" dirty="0">
                <a:latin typeface="Times New Roman" panose="02020603050405020304" pitchFamily="18" charset="0"/>
              </a:rPr>
              <a:t>a carga que um átomo teria se todos os pares de elétrons fossem compartilhados por igual, </a:t>
            </a:r>
            <a:r>
              <a:rPr lang="pt-BR" dirty="0">
                <a:latin typeface="Times New Roman" panose="02020603050405020304" pitchFamily="18" charset="0"/>
              </a:rPr>
              <a:t>isto é, se todas as ligações fossem não polares.</a:t>
            </a:r>
            <a:endParaRPr lang="pt-BR" dirty="0"/>
          </a:p>
        </p:txBody>
      </p:sp>
      <p:sp>
        <p:nvSpPr>
          <p:cNvPr id="7" name="Retângulo 6">
            <a:extLst>
              <a:ext uri="{FF2B5EF4-FFF2-40B4-BE49-F238E27FC236}">
                <a16:creationId xmlns:a16="http://schemas.microsoft.com/office/drawing/2014/main" id="{7A83D4E2-CCE9-48E8-B04B-59B91B39A923}"/>
              </a:ext>
            </a:extLst>
          </p:cNvPr>
          <p:cNvSpPr/>
          <p:nvPr/>
        </p:nvSpPr>
        <p:spPr>
          <a:xfrm>
            <a:off x="3981450" y="5774102"/>
            <a:ext cx="4229100" cy="923330"/>
          </a:xfrm>
          <a:prstGeom prst="rect">
            <a:avLst/>
          </a:prstGeom>
          <a:ln>
            <a:solidFill>
              <a:schemeClr val="accent4"/>
            </a:solidFill>
          </a:ln>
        </p:spPr>
        <p:txBody>
          <a:bodyPr wrap="square">
            <a:spAutoFit/>
          </a:bodyPr>
          <a:lstStyle/>
          <a:p>
            <a:r>
              <a:rPr lang="pt-BR" dirty="0">
                <a:solidFill>
                  <a:schemeClr val="bg1"/>
                </a:solidFill>
                <a:latin typeface="Times New Roman" panose="02020603050405020304" pitchFamily="18" charset="0"/>
              </a:rPr>
              <a:t>A soma das cargas formais dos átomos de uma molécula é igual a zero, e a de um íon,</a:t>
            </a:r>
          </a:p>
          <a:p>
            <a:r>
              <a:rPr lang="pt-BR" dirty="0">
                <a:solidFill>
                  <a:schemeClr val="bg1"/>
                </a:solidFill>
                <a:latin typeface="Times New Roman" panose="02020603050405020304" pitchFamily="18" charset="0"/>
              </a:rPr>
              <a:t>igual à carga do íon.</a:t>
            </a:r>
            <a:endParaRPr lang="pt-BR" dirty="0">
              <a:solidFill>
                <a:schemeClr val="bg1"/>
              </a:solidFill>
            </a:endParaRPr>
          </a:p>
        </p:txBody>
      </p:sp>
      <p:sp>
        <p:nvSpPr>
          <p:cNvPr id="13" name="Retângulo: Cantos Arredondados 12">
            <a:extLst>
              <a:ext uri="{FF2B5EF4-FFF2-40B4-BE49-F238E27FC236}">
                <a16:creationId xmlns:a16="http://schemas.microsoft.com/office/drawing/2014/main" id="{161E6A83-2619-4779-A541-C3F2EDC530B0}"/>
              </a:ext>
            </a:extLst>
          </p:cNvPr>
          <p:cNvSpPr/>
          <p:nvPr/>
        </p:nvSpPr>
        <p:spPr>
          <a:xfrm>
            <a:off x="1888928" y="4456622"/>
            <a:ext cx="8640960" cy="484522"/>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2000" dirty="0" err="1"/>
              <a:t>C</a:t>
            </a:r>
            <a:r>
              <a:rPr lang="pt-BR" sz="2000" baseline="-25000" dirty="0" err="1"/>
              <a:t>f</a:t>
            </a:r>
            <a:r>
              <a:rPr lang="pt-BR" sz="2000" dirty="0"/>
              <a:t> = Nº de elétrons de valência do átomo - (Nº de ligações + Nº de elétrons livres) </a:t>
            </a:r>
          </a:p>
        </p:txBody>
      </p:sp>
    </p:spTree>
    <p:extLst>
      <p:ext uri="{BB962C8B-B14F-4D97-AF65-F5344CB8AC3E}">
        <p14:creationId xmlns:p14="http://schemas.microsoft.com/office/powerpoint/2010/main" val="16200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vernetzung">
            <a:extLst>
              <a:ext uri="{FF2B5EF4-FFF2-40B4-BE49-F238E27FC236}">
                <a16:creationId xmlns:a16="http://schemas.microsoft.com/office/drawing/2014/main" id="{F67EBF7D-5F34-4D91-A028-844B746CAB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79" r="7665" b="-1"/>
          <a:stretch/>
        </p:blipFill>
        <p:spPr bwMode="auto">
          <a:xfrm>
            <a:off x="1" y="10"/>
            <a:ext cx="12125324"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46C62D79-00C8-4C8C-B75F-32B5648B89AF}"/>
              </a:ext>
            </a:extLst>
          </p:cNvPr>
          <p:cNvSpPr/>
          <p:nvPr/>
        </p:nvSpPr>
        <p:spPr>
          <a:xfrm>
            <a:off x="0" y="0"/>
            <a:ext cx="12192000" cy="6857990"/>
          </a:xfrm>
          <a:prstGeom prst="rect">
            <a:avLst/>
          </a:prstGeom>
          <a:solidFill>
            <a:schemeClr val="tx1">
              <a:alpha val="6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51EF4F6F-C316-49FC-A75D-DFD1CB22215E}"/>
              </a:ext>
            </a:extLst>
          </p:cNvPr>
          <p:cNvSpPr txBox="1"/>
          <p:nvPr/>
        </p:nvSpPr>
        <p:spPr>
          <a:xfrm>
            <a:off x="1595438" y="391036"/>
            <a:ext cx="8934450"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BALANÇO DE CARGA: CARGA FORMAL</a:t>
            </a:r>
          </a:p>
        </p:txBody>
      </p:sp>
      <p:sp>
        <p:nvSpPr>
          <p:cNvPr id="13" name="Retângulo: Cantos Arredondados 12">
            <a:extLst>
              <a:ext uri="{FF2B5EF4-FFF2-40B4-BE49-F238E27FC236}">
                <a16:creationId xmlns:a16="http://schemas.microsoft.com/office/drawing/2014/main" id="{161E6A83-2619-4779-A541-C3F2EDC530B0}"/>
              </a:ext>
            </a:extLst>
          </p:cNvPr>
          <p:cNvSpPr/>
          <p:nvPr/>
        </p:nvSpPr>
        <p:spPr>
          <a:xfrm>
            <a:off x="2298503" y="5461735"/>
            <a:ext cx="8640960" cy="484522"/>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2000" dirty="0" err="1"/>
              <a:t>C</a:t>
            </a:r>
            <a:r>
              <a:rPr lang="pt-BR" sz="2000" baseline="-25000" dirty="0" err="1"/>
              <a:t>f</a:t>
            </a:r>
            <a:r>
              <a:rPr lang="pt-BR" sz="2000" dirty="0"/>
              <a:t> = Nº de elétrons de valência do átomo - (Nº de ligações + Nº de elétrons livres) </a:t>
            </a:r>
          </a:p>
        </p:txBody>
      </p:sp>
      <p:pic>
        <p:nvPicPr>
          <p:cNvPr id="9" name="Imagem 8">
            <a:extLst>
              <a:ext uri="{FF2B5EF4-FFF2-40B4-BE49-F238E27FC236}">
                <a16:creationId xmlns:a16="http://schemas.microsoft.com/office/drawing/2014/main" id="{99E7F1C5-6A25-463D-96F9-B6CC91011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85" y="2630242"/>
            <a:ext cx="2660175" cy="1919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m 9">
            <a:extLst>
              <a:ext uri="{FF2B5EF4-FFF2-40B4-BE49-F238E27FC236}">
                <a16:creationId xmlns:a16="http://schemas.microsoft.com/office/drawing/2014/main" id="{A0D69AF7-E9DD-4666-AD79-6472F885C3E2}"/>
              </a:ext>
            </a:extLst>
          </p:cNvPr>
          <p:cNvPicPr>
            <a:picLocks noChangeAspect="1"/>
          </p:cNvPicPr>
          <p:nvPr/>
        </p:nvPicPr>
        <p:blipFill rotWithShape="1">
          <a:blip r:embed="rId4">
            <a:extLst>
              <a:ext uri="{28A0092B-C50C-407E-A947-70E740481C1C}">
                <a14:useLocalDpi xmlns:a14="http://schemas.microsoft.com/office/drawing/2010/main" val="0"/>
              </a:ext>
            </a:extLst>
          </a:blip>
          <a:srcRect t="16104" r="53150" b="17805"/>
          <a:stretch/>
        </p:blipFill>
        <p:spPr>
          <a:xfrm>
            <a:off x="1406235" y="2630242"/>
            <a:ext cx="2507799" cy="18081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CaixaDeTexto 12">
            <a:extLst>
              <a:ext uri="{FF2B5EF4-FFF2-40B4-BE49-F238E27FC236}">
                <a16:creationId xmlns:a16="http://schemas.microsoft.com/office/drawing/2014/main" id="{E61E9F0E-F48C-487A-9748-391F79F746C0}"/>
              </a:ext>
            </a:extLst>
          </p:cNvPr>
          <p:cNvSpPr txBox="1"/>
          <p:nvPr/>
        </p:nvSpPr>
        <p:spPr>
          <a:xfrm>
            <a:off x="4168126" y="2921163"/>
            <a:ext cx="1661174" cy="1015663"/>
          </a:xfrm>
          <a:prstGeom prst="rect">
            <a:avLst/>
          </a:prstGeom>
          <a:noFill/>
          <a:ln>
            <a:solidFill>
              <a:schemeClr val="accent4"/>
            </a:solidFill>
          </a:ln>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dirty="0" err="1">
                <a:solidFill>
                  <a:schemeClr val="bg1"/>
                </a:solidFill>
              </a:rPr>
              <a:t>C</a:t>
            </a:r>
            <a:r>
              <a:rPr lang="pt-BR" sz="2000" baseline="-25000" dirty="0" err="1">
                <a:solidFill>
                  <a:schemeClr val="bg1"/>
                </a:solidFill>
              </a:rPr>
              <a:t>f</a:t>
            </a:r>
            <a:r>
              <a:rPr lang="pt-BR" sz="2000" dirty="0">
                <a:solidFill>
                  <a:schemeClr val="bg1"/>
                </a:solidFill>
              </a:rPr>
              <a:t> = 6 – (2+4)</a:t>
            </a:r>
          </a:p>
          <a:p>
            <a:endParaRPr lang="pt-BR" sz="2000" dirty="0">
              <a:solidFill>
                <a:schemeClr val="bg1"/>
              </a:solidFill>
            </a:endParaRPr>
          </a:p>
          <a:p>
            <a:r>
              <a:rPr lang="pt-BR" sz="2000" dirty="0" err="1">
                <a:solidFill>
                  <a:schemeClr val="bg1"/>
                </a:solidFill>
              </a:rPr>
              <a:t>C</a:t>
            </a:r>
            <a:r>
              <a:rPr lang="pt-BR" sz="2000" baseline="-25000" dirty="0" err="1">
                <a:solidFill>
                  <a:schemeClr val="bg1"/>
                </a:solidFill>
              </a:rPr>
              <a:t>f</a:t>
            </a:r>
            <a:r>
              <a:rPr lang="pt-BR" sz="2000" dirty="0">
                <a:solidFill>
                  <a:schemeClr val="bg1"/>
                </a:solidFill>
              </a:rPr>
              <a:t> = 0</a:t>
            </a:r>
          </a:p>
        </p:txBody>
      </p:sp>
      <p:sp>
        <p:nvSpPr>
          <p:cNvPr id="12" name="CaixaDeTexto 13">
            <a:extLst>
              <a:ext uri="{FF2B5EF4-FFF2-40B4-BE49-F238E27FC236}">
                <a16:creationId xmlns:a16="http://schemas.microsoft.com/office/drawing/2014/main" id="{0B6E52CD-F9A7-4B3B-B998-51C7407575F0}"/>
              </a:ext>
            </a:extLst>
          </p:cNvPr>
          <p:cNvSpPr txBox="1"/>
          <p:nvPr/>
        </p:nvSpPr>
        <p:spPr>
          <a:xfrm>
            <a:off x="9764418" y="2924330"/>
            <a:ext cx="1530939" cy="1015663"/>
          </a:xfrm>
          <a:prstGeom prst="rect">
            <a:avLst/>
          </a:prstGeom>
          <a:noFill/>
          <a:ln>
            <a:solidFill>
              <a:schemeClr val="accent4"/>
            </a:solidFill>
          </a:ln>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pt-BR" sz="2000" dirty="0" err="1">
                <a:solidFill>
                  <a:schemeClr val="bg1"/>
                </a:solidFill>
              </a:rPr>
              <a:t>C</a:t>
            </a:r>
            <a:r>
              <a:rPr lang="pt-BR" sz="2000" baseline="-25000" dirty="0" err="1">
                <a:solidFill>
                  <a:schemeClr val="bg1"/>
                </a:solidFill>
              </a:rPr>
              <a:t>f</a:t>
            </a:r>
            <a:r>
              <a:rPr lang="pt-BR" sz="2000" dirty="0">
                <a:solidFill>
                  <a:schemeClr val="bg1"/>
                </a:solidFill>
              </a:rPr>
              <a:t> = 6 – (3+2)</a:t>
            </a:r>
          </a:p>
          <a:p>
            <a:pPr algn="r"/>
            <a:endParaRPr lang="pt-BR" sz="2000" dirty="0">
              <a:solidFill>
                <a:schemeClr val="bg1"/>
              </a:solidFill>
            </a:endParaRPr>
          </a:p>
          <a:p>
            <a:pPr algn="r"/>
            <a:r>
              <a:rPr lang="pt-BR" sz="2000" dirty="0" err="1">
                <a:solidFill>
                  <a:schemeClr val="bg1"/>
                </a:solidFill>
              </a:rPr>
              <a:t>C</a:t>
            </a:r>
            <a:r>
              <a:rPr lang="pt-BR" sz="2000" baseline="-25000" dirty="0" err="1">
                <a:solidFill>
                  <a:schemeClr val="bg1"/>
                </a:solidFill>
              </a:rPr>
              <a:t>f</a:t>
            </a:r>
            <a:r>
              <a:rPr lang="pt-BR" sz="2000" dirty="0">
                <a:solidFill>
                  <a:schemeClr val="bg1"/>
                </a:solidFill>
              </a:rPr>
              <a:t> = +1</a:t>
            </a:r>
          </a:p>
        </p:txBody>
      </p:sp>
    </p:spTree>
    <p:extLst>
      <p:ext uri="{BB962C8B-B14F-4D97-AF65-F5344CB8AC3E}">
        <p14:creationId xmlns:p14="http://schemas.microsoft.com/office/powerpoint/2010/main" val="21118128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vernetzung">
            <a:extLst>
              <a:ext uri="{FF2B5EF4-FFF2-40B4-BE49-F238E27FC236}">
                <a16:creationId xmlns:a16="http://schemas.microsoft.com/office/drawing/2014/main" id="{F67EBF7D-5F34-4D91-A028-844B746CAB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79" r="7665" b="-1"/>
          <a:stretch/>
        </p:blipFill>
        <p:spPr bwMode="auto">
          <a:xfrm>
            <a:off x="1" y="10"/>
            <a:ext cx="12125324"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46C62D79-00C8-4C8C-B75F-32B5648B89AF}"/>
              </a:ext>
            </a:extLst>
          </p:cNvPr>
          <p:cNvSpPr/>
          <p:nvPr/>
        </p:nvSpPr>
        <p:spPr>
          <a:xfrm>
            <a:off x="0" y="0"/>
            <a:ext cx="12192000" cy="6857990"/>
          </a:xfrm>
          <a:prstGeom prst="rect">
            <a:avLst/>
          </a:prstGeom>
          <a:solidFill>
            <a:schemeClr val="tx1">
              <a:alpha val="6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51EF4F6F-C316-49FC-A75D-DFD1CB22215E}"/>
              </a:ext>
            </a:extLst>
          </p:cNvPr>
          <p:cNvSpPr txBox="1"/>
          <p:nvPr/>
        </p:nvSpPr>
        <p:spPr>
          <a:xfrm>
            <a:off x="1595438" y="391036"/>
            <a:ext cx="8934450"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BALANÇO DE CARGA: CARGA FORMAL</a:t>
            </a:r>
          </a:p>
        </p:txBody>
      </p:sp>
      <p:sp>
        <p:nvSpPr>
          <p:cNvPr id="9" name="Retângulo 8">
            <a:extLst>
              <a:ext uri="{FF2B5EF4-FFF2-40B4-BE49-F238E27FC236}">
                <a16:creationId xmlns:a16="http://schemas.microsoft.com/office/drawing/2014/main" id="{DDD17960-700F-4419-BD41-CB112534A7BC}"/>
              </a:ext>
            </a:extLst>
          </p:cNvPr>
          <p:cNvSpPr/>
          <p:nvPr/>
        </p:nvSpPr>
        <p:spPr>
          <a:xfrm>
            <a:off x="2690811" y="1797725"/>
            <a:ext cx="7000875" cy="646331"/>
          </a:xfrm>
          <a:prstGeom prst="rect">
            <a:avLst/>
          </a:prstGeom>
          <a:ln>
            <a:solidFill>
              <a:schemeClr val="accent4"/>
            </a:solidFill>
          </a:ln>
        </p:spPr>
        <p:txBody>
          <a:bodyPr wrap="square">
            <a:spAutoFit/>
          </a:bodyPr>
          <a:lstStyle/>
          <a:p>
            <a:r>
              <a:rPr lang="pt-BR" sz="3600" b="0" i="0" dirty="0">
                <a:solidFill>
                  <a:schemeClr val="bg1"/>
                </a:solidFill>
                <a:effectLst/>
                <a:latin typeface="Montserrat"/>
              </a:rPr>
              <a:t>Qual a estrutura correta para o N</a:t>
            </a:r>
            <a:r>
              <a:rPr lang="pt-BR" sz="3600" b="0" i="0" baseline="-25000" dirty="0">
                <a:solidFill>
                  <a:schemeClr val="bg1"/>
                </a:solidFill>
                <a:effectLst/>
                <a:latin typeface="Montserrat"/>
              </a:rPr>
              <a:t>2</a:t>
            </a:r>
            <a:r>
              <a:rPr lang="pt-BR" sz="3600" b="0" i="0" dirty="0">
                <a:solidFill>
                  <a:schemeClr val="bg1"/>
                </a:solidFill>
                <a:effectLst/>
                <a:latin typeface="Montserrat"/>
              </a:rPr>
              <a:t>O?</a:t>
            </a:r>
            <a:endParaRPr lang="pt-BR" sz="3600" dirty="0">
              <a:solidFill>
                <a:schemeClr val="bg1"/>
              </a:solidFill>
            </a:endParaRPr>
          </a:p>
        </p:txBody>
      </p:sp>
      <p:pic>
        <p:nvPicPr>
          <p:cNvPr id="39938" name="Picture 2" descr="Possibilidades de estruturas para o monóxido de dinitrogênio">
            <a:extLst>
              <a:ext uri="{FF2B5EF4-FFF2-40B4-BE49-F238E27FC236}">
                <a16:creationId xmlns:a16="http://schemas.microsoft.com/office/drawing/2014/main" id="{A0B78278-2514-45F6-9DD2-62618DB51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388" y="2835379"/>
            <a:ext cx="5248275" cy="29849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tângulo 9">
            <a:extLst>
              <a:ext uri="{FF2B5EF4-FFF2-40B4-BE49-F238E27FC236}">
                <a16:creationId xmlns:a16="http://schemas.microsoft.com/office/drawing/2014/main" id="{344F6874-1F0C-4716-97B4-C86DC6AD8D29}"/>
              </a:ext>
            </a:extLst>
          </p:cNvPr>
          <p:cNvSpPr/>
          <p:nvPr/>
        </p:nvSpPr>
        <p:spPr>
          <a:xfrm>
            <a:off x="6172200" y="4004691"/>
            <a:ext cx="5843587" cy="646331"/>
          </a:xfrm>
          <a:prstGeom prst="rect">
            <a:avLst/>
          </a:prstGeom>
          <a:ln>
            <a:solidFill>
              <a:schemeClr val="accent4"/>
            </a:solidFill>
          </a:ln>
        </p:spPr>
        <p:txBody>
          <a:bodyPr wrap="square">
            <a:spAutoFit/>
          </a:bodyPr>
          <a:lstStyle/>
          <a:p>
            <a:r>
              <a:rPr lang="pt-BR" b="1" i="0" dirty="0">
                <a:solidFill>
                  <a:schemeClr val="bg1"/>
                </a:solidFill>
                <a:effectLst/>
                <a:latin typeface="Montserrat"/>
              </a:rPr>
              <a:t>A estrutura correta será aquela cuja carga formal dos átomos está mais próxima de zero.</a:t>
            </a:r>
            <a:endParaRPr lang="pt-BR" dirty="0">
              <a:solidFill>
                <a:schemeClr val="bg1"/>
              </a:solidFill>
            </a:endParaRPr>
          </a:p>
        </p:txBody>
      </p:sp>
    </p:spTree>
    <p:extLst>
      <p:ext uri="{BB962C8B-B14F-4D97-AF65-F5344CB8AC3E}">
        <p14:creationId xmlns:p14="http://schemas.microsoft.com/office/powerpoint/2010/main" val="395411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9938"/>
                                        </p:tgtEl>
                                        <p:attrNameLst>
                                          <p:attrName>style.visibility</p:attrName>
                                        </p:attrNameLst>
                                      </p:cBhvr>
                                      <p:to>
                                        <p:strVal val="visible"/>
                                      </p:to>
                                    </p:set>
                                    <p:animEffect transition="in" filter="circle(in)">
                                      <p:cBhvr>
                                        <p:cTn id="13" dur="2000"/>
                                        <p:tgtEl>
                                          <p:spTgt spid="3993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vernetzung">
            <a:extLst>
              <a:ext uri="{FF2B5EF4-FFF2-40B4-BE49-F238E27FC236}">
                <a16:creationId xmlns:a16="http://schemas.microsoft.com/office/drawing/2014/main" id="{F67EBF7D-5F34-4D91-A028-844B746CAB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79" r="7665" b="-1"/>
          <a:stretch/>
        </p:blipFill>
        <p:spPr bwMode="auto">
          <a:xfrm>
            <a:off x="1" y="10"/>
            <a:ext cx="12125324"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46C62D79-00C8-4C8C-B75F-32B5648B89AF}"/>
              </a:ext>
            </a:extLst>
          </p:cNvPr>
          <p:cNvSpPr/>
          <p:nvPr/>
        </p:nvSpPr>
        <p:spPr>
          <a:xfrm>
            <a:off x="0" y="0"/>
            <a:ext cx="12192000" cy="6857990"/>
          </a:xfrm>
          <a:prstGeom prst="rect">
            <a:avLst/>
          </a:prstGeom>
          <a:solidFill>
            <a:schemeClr val="tx1">
              <a:alpha val="7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51EF4F6F-C316-49FC-A75D-DFD1CB22215E}"/>
              </a:ext>
            </a:extLst>
          </p:cNvPr>
          <p:cNvSpPr txBox="1"/>
          <p:nvPr/>
        </p:nvSpPr>
        <p:spPr>
          <a:xfrm>
            <a:off x="1595438" y="391036"/>
            <a:ext cx="8934450"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BALANÇO DE CARGA: CARGA FORMAL</a:t>
            </a:r>
          </a:p>
        </p:txBody>
      </p:sp>
      <p:sp>
        <p:nvSpPr>
          <p:cNvPr id="9" name="Retângulo 8">
            <a:extLst>
              <a:ext uri="{FF2B5EF4-FFF2-40B4-BE49-F238E27FC236}">
                <a16:creationId xmlns:a16="http://schemas.microsoft.com/office/drawing/2014/main" id="{DDD17960-700F-4419-BD41-CB112534A7BC}"/>
              </a:ext>
            </a:extLst>
          </p:cNvPr>
          <p:cNvSpPr/>
          <p:nvPr/>
        </p:nvSpPr>
        <p:spPr>
          <a:xfrm>
            <a:off x="3040855" y="1602212"/>
            <a:ext cx="6043614" cy="646331"/>
          </a:xfrm>
          <a:prstGeom prst="rect">
            <a:avLst/>
          </a:prstGeom>
          <a:ln>
            <a:solidFill>
              <a:schemeClr val="accent4"/>
            </a:solidFill>
          </a:ln>
        </p:spPr>
        <p:txBody>
          <a:bodyPr wrap="square">
            <a:spAutoFit/>
          </a:bodyPr>
          <a:lstStyle/>
          <a:p>
            <a:r>
              <a:rPr lang="pt-BR" sz="2800" b="0" i="0" dirty="0">
                <a:solidFill>
                  <a:schemeClr val="bg1"/>
                </a:solidFill>
                <a:effectLst/>
                <a:latin typeface="Times New Roman" panose="02020603050405020304" pitchFamily="18" charset="0"/>
                <a:cs typeface="Times New Roman" panose="02020603050405020304" pitchFamily="18" charset="0"/>
              </a:rPr>
              <a:t>Qual a estrutura correta para o </a:t>
            </a:r>
            <a:r>
              <a:rPr lang="pt-BR" sz="2800" dirty="0">
                <a:solidFill>
                  <a:schemeClr val="bg1"/>
                </a:solidFill>
                <a:latin typeface="Times New Roman" panose="02020603050405020304" pitchFamily="18" charset="0"/>
                <a:cs typeface="Times New Roman" panose="02020603050405020304" pitchFamily="18" charset="0"/>
              </a:rPr>
              <a:t>H</a:t>
            </a:r>
            <a:r>
              <a:rPr lang="pt-BR" sz="2800" baseline="-25000" dirty="0">
                <a:solidFill>
                  <a:schemeClr val="bg1"/>
                </a:solidFill>
                <a:latin typeface="Times New Roman" panose="02020603050405020304" pitchFamily="18" charset="0"/>
                <a:cs typeface="Times New Roman" panose="02020603050405020304" pitchFamily="18" charset="0"/>
              </a:rPr>
              <a:t>2</a:t>
            </a:r>
            <a:r>
              <a:rPr lang="pt-BR" sz="2800" dirty="0">
                <a:solidFill>
                  <a:schemeClr val="bg1"/>
                </a:solidFill>
                <a:latin typeface="Times New Roman" panose="02020603050405020304" pitchFamily="18" charset="0"/>
                <a:cs typeface="Times New Roman" panose="02020603050405020304" pitchFamily="18" charset="0"/>
              </a:rPr>
              <a:t>SO</a:t>
            </a:r>
            <a:r>
              <a:rPr lang="pt-BR" sz="2800" baseline="-25000" dirty="0">
                <a:solidFill>
                  <a:schemeClr val="bg1"/>
                </a:solidFill>
                <a:latin typeface="Times New Roman" panose="02020603050405020304" pitchFamily="18" charset="0"/>
                <a:cs typeface="Times New Roman" panose="02020603050405020304" pitchFamily="18" charset="0"/>
              </a:rPr>
              <a:t>4</a:t>
            </a:r>
            <a:r>
              <a:rPr lang="pt-BR" sz="2800" b="0" i="0" baseline="-25000" dirty="0">
                <a:solidFill>
                  <a:schemeClr val="bg1"/>
                </a:solidFill>
                <a:effectLst/>
                <a:latin typeface="Times New Roman" panose="02020603050405020304" pitchFamily="18" charset="0"/>
                <a:cs typeface="Times New Roman" panose="02020603050405020304" pitchFamily="18" charset="0"/>
              </a:rPr>
              <a:t> </a:t>
            </a:r>
            <a:r>
              <a:rPr lang="pt-BR" sz="3600" b="0" i="0" dirty="0">
                <a:solidFill>
                  <a:schemeClr val="bg1"/>
                </a:solidFill>
                <a:effectLst/>
                <a:latin typeface="Montserrat"/>
              </a:rPr>
              <a:t>?</a:t>
            </a:r>
            <a:endParaRPr lang="pt-BR" sz="3600" dirty="0">
              <a:solidFill>
                <a:schemeClr val="bg1"/>
              </a:solidFill>
            </a:endParaRPr>
          </a:p>
        </p:txBody>
      </p:sp>
      <p:sp>
        <p:nvSpPr>
          <p:cNvPr id="10" name="Retângulo 9">
            <a:extLst>
              <a:ext uri="{FF2B5EF4-FFF2-40B4-BE49-F238E27FC236}">
                <a16:creationId xmlns:a16="http://schemas.microsoft.com/office/drawing/2014/main" id="{344F6874-1F0C-4716-97B4-C86DC6AD8D29}"/>
              </a:ext>
            </a:extLst>
          </p:cNvPr>
          <p:cNvSpPr/>
          <p:nvPr/>
        </p:nvSpPr>
        <p:spPr>
          <a:xfrm>
            <a:off x="5381623" y="3963127"/>
            <a:ext cx="5843587" cy="646331"/>
          </a:xfrm>
          <a:prstGeom prst="rect">
            <a:avLst/>
          </a:prstGeom>
          <a:ln>
            <a:solidFill>
              <a:schemeClr val="accent4"/>
            </a:solidFill>
          </a:ln>
        </p:spPr>
        <p:txBody>
          <a:bodyPr wrap="square">
            <a:spAutoFit/>
          </a:bodyPr>
          <a:lstStyle/>
          <a:p>
            <a:r>
              <a:rPr lang="pt-BR" b="1" i="0" dirty="0">
                <a:solidFill>
                  <a:schemeClr val="bg1"/>
                </a:solidFill>
                <a:effectLst/>
                <a:latin typeface="Montserrat"/>
              </a:rPr>
              <a:t>A estrutura correta será aquela cuja carga formal dos átomos está mais próxima de zero.</a:t>
            </a:r>
            <a:endParaRPr lang="pt-BR" dirty="0">
              <a:solidFill>
                <a:schemeClr val="bg1"/>
              </a:solidFill>
            </a:endParaRPr>
          </a:p>
        </p:txBody>
      </p:sp>
      <p:pic>
        <p:nvPicPr>
          <p:cNvPr id="11" name="Picture 2" descr="Exercícios sobre Carga Formal. Cálculo da Carga Formal - Brasil Escola">
            <a:extLst>
              <a:ext uri="{FF2B5EF4-FFF2-40B4-BE49-F238E27FC236}">
                <a16:creationId xmlns:a16="http://schemas.microsoft.com/office/drawing/2014/main" id="{66268561-4146-4A44-8725-F096E2517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 y="2444056"/>
            <a:ext cx="3990974" cy="4156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2935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8" name="Picture 4" descr="Molecule. Hi Tech technology in the field of genetic engineering. Scientific breakthrough in molecular synthesis. 3D illustration on a futuristic background">
            <a:extLst>
              <a:ext uri="{FF2B5EF4-FFF2-40B4-BE49-F238E27FC236}">
                <a16:creationId xmlns:a16="http://schemas.microsoft.com/office/drawing/2014/main" id="{0CAD0E75-F2A5-44BF-99E3-38776D39B5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53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AA4CC090-5BD6-466E-AFFA-9AFFB041BE06}"/>
              </a:ext>
            </a:extLst>
          </p:cNvPr>
          <p:cNvSpPr/>
          <p:nvPr/>
        </p:nvSpPr>
        <p:spPr>
          <a:xfrm>
            <a:off x="0" y="0"/>
            <a:ext cx="12192000" cy="6858000"/>
          </a:xfrm>
          <a:prstGeom prst="rect">
            <a:avLst/>
          </a:prstGeom>
          <a:solidFill>
            <a:schemeClr val="tx1">
              <a:alpha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B76F57BD-5574-418C-9C2A-2ADFAB76D053}"/>
              </a:ext>
            </a:extLst>
          </p:cNvPr>
          <p:cNvSpPr txBox="1"/>
          <p:nvPr/>
        </p:nvSpPr>
        <p:spPr>
          <a:xfrm>
            <a:off x="1595438" y="391036"/>
            <a:ext cx="8934450"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REPULSÃO DOS PARES ELETRÔNICOS</a:t>
            </a:r>
          </a:p>
        </p:txBody>
      </p:sp>
      <p:sp>
        <p:nvSpPr>
          <p:cNvPr id="3" name="Retângulo 2">
            <a:extLst>
              <a:ext uri="{FF2B5EF4-FFF2-40B4-BE49-F238E27FC236}">
                <a16:creationId xmlns:a16="http://schemas.microsoft.com/office/drawing/2014/main" id="{D1EB0E90-A5C2-4A39-A62C-8E86C25A05DC}"/>
              </a:ext>
            </a:extLst>
          </p:cNvPr>
          <p:cNvSpPr/>
          <p:nvPr/>
        </p:nvSpPr>
        <p:spPr>
          <a:xfrm>
            <a:off x="1774031" y="2075587"/>
            <a:ext cx="8577264" cy="923330"/>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Os pares de elétrons se repelem entre si devido a suas cargas, o arranjo geométrico mais estável de pares eletrônicos é aquele em que as repulsões entre os pares são mínimas. Encontrar estes arranjos permite-nos predizer a forma geométrica de uma molécula.</a:t>
            </a:r>
            <a:endParaRPr lang="pt-BR" dirty="0"/>
          </a:p>
        </p:txBody>
      </p:sp>
      <p:pic>
        <p:nvPicPr>
          <p:cNvPr id="41992" name="Picture 8" descr="Teoría de la repulsión de los pares de electrones de la capa de ...">
            <a:extLst>
              <a:ext uri="{FF2B5EF4-FFF2-40B4-BE49-F238E27FC236}">
                <a16:creationId xmlns:a16="http://schemas.microsoft.com/office/drawing/2014/main" id="{A9DC5E89-3C5A-4EEA-BB1E-3D64A69150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13" t="30265" r="3462" b="11389"/>
          <a:stretch/>
        </p:blipFill>
        <p:spPr bwMode="auto">
          <a:xfrm>
            <a:off x="3219595" y="3667805"/>
            <a:ext cx="5752810" cy="2837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396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1992"/>
                                        </p:tgtEl>
                                        <p:attrNameLst>
                                          <p:attrName>style.visibility</p:attrName>
                                        </p:attrNameLst>
                                      </p:cBhvr>
                                      <p:to>
                                        <p:strVal val="visible"/>
                                      </p:to>
                                    </p:set>
                                    <p:animEffect transition="in" filter="fade">
                                      <p:cBhvr>
                                        <p:cTn id="12" dur="1000"/>
                                        <p:tgtEl>
                                          <p:spTgt spid="41992"/>
                                        </p:tgtEl>
                                      </p:cBhvr>
                                    </p:animEffect>
                                    <p:anim calcmode="lin" valueType="num">
                                      <p:cBhvr>
                                        <p:cTn id="13" dur="1000" fill="hold"/>
                                        <p:tgtEl>
                                          <p:spTgt spid="41992"/>
                                        </p:tgtEl>
                                        <p:attrNameLst>
                                          <p:attrName>ppt_x</p:attrName>
                                        </p:attrNameLst>
                                      </p:cBhvr>
                                      <p:tavLst>
                                        <p:tav tm="0">
                                          <p:val>
                                            <p:strVal val="#ppt_x"/>
                                          </p:val>
                                        </p:tav>
                                        <p:tav tm="100000">
                                          <p:val>
                                            <p:strVal val="#ppt_x"/>
                                          </p:val>
                                        </p:tav>
                                      </p:tavLst>
                                    </p:anim>
                                    <p:anim calcmode="lin" valueType="num">
                                      <p:cBhvr>
                                        <p:cTn id="14" dur="1000" fill="hold"/>
                                        <p:tgtEl>
                                          <p:spTgt spid="419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Molecule. Hi Tech technology in the field of genetic engineering. Scientific breakthrough in molecular synthesis. 3D illustration on a futuristic background">
            <a:extLst>
              <a:ext uri="{FF2B5EF4-FFF2-40B4-BE49-F238E27FC236}">
                <a16:creationId xmlns:a16="http://schemas.microsoft.com/office/drawing/2014/main" id="{0CAD0E75-F2A5-44BF-99E3-38776D39B5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53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AA4CC090-5BD6-466E-AFFA-9AFFB041BE06}"/>
              </a:ext>
            </a:extLst>
          </p:cNvPr>
          <p:cNvSpPr/>
          <p:nvPr/>
        </p:nvSpPr>
        <p:spPr>
          <a:xfrm>
            <a:off x="0" y="0"/>
            <a:ext cx="12192000" cy="6858000"/>
          </a:xfrm>
          <a:prstGeom prst="rect">
            <a:avLst/>
          </a:prstGeom>
          <a:solidFill>
            <a:schemeClr val="tx1">
              <a:alpha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B76F57BD-5574-418C-9C2A-2ADFAB76D053}"/>
              </a:ext>
            </a:extLst>
          </p:cNvPr>
          <p:cNvSpPr txBox="1"/>
          <p:nvPr/>
        </p:nvSpPr>
        <p:spPr>
          <a:xfrm>
            <a:off x="3688556" y="343411"/>
            <a:ext cx="4814887"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MÉTODO VSEPR</a:t>
            </a:r>
          </a:p>
        </p:txBody>
      </p:sp>
      <p:sp>
        <p:nvSpPr>
          <p:cNvPr id="4" name="Retângulo 3">
            <a:extLst>
              <a:ext uri="{FF2B5EF4-FFF2-40B4-BE49-F238E27FC236}">
                <a16:creationId xmlns:a16="http://schemas.microsoft.com/office/drawing/2014/main" id="{08457C28-AB9A-43B3-84B8-C459094EF2E5}"/>
              </a:ext>
            </a:extLst>
          </p:cNvPr>
          <p:cNvSpPr/>
          <p:nvPr/>
        </p:nvSpPr>
        <p:spPr>
          <a:xfrm>
            <a:off x="1562100" y="1702475"/>
            <a:ext cx="8848723" cy="923330"/>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O método para determinar a orientação mais estável dos pares eletrônicos ao redor de um átomo central numa molécula e, a partir disto, a geometria da molécula é denominada repulsão entre os pares eletrônicos da camada de valência ou método VSEPR.</a:t>
            </a:r>
            <a:endParaRPr lang="pt-BR" dirty="0"/>
          </a:p>
        </p:txBody>
      </p:sp>
      <p:sp>
        <p:nvSpPr>
          <p:cNvPr id="6" name="Retângulo 5">
            <a:extLst>
              <a:ext uri="{FF2B5EF4-FFF2-40B4-BE49-F238E27FC236}">
                <a16:creationId xmlns:a16="http://schemas.microsoft.com/office/drawing/2014/main" id="{7513FACA-5F31-4421-88FA-09B43B96FA0E}"/>
              </a:ext>
            </a:extLst>
          </p:cNvPr>
          <p:cNvSpPr/>
          <p:nvPr/>
        </p:nvSpPr>
        <p:spPr>
          <a:xfrm>
            <a:off x="1562100" y="2945189"/>
            <a:ext cx="8848722" cy="646331"/>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1. Os pares eletrônicos da camada de valência do átomo central numa molécula ou num</a:t>
            </a:r>
          </a:p>
          <a:p>
            <a:r>
              <a:rPr lang="pt-BR" dirty="0">
                <a:latin typeface="Times New Roman" panose="02020603050405020304" pitchFamily="18" charset="0"/>
              </a:rPr>
              <a:t>íon poliatômico tendem a se orientar de forma que sua energia total seja mínima</a:t>
            </a:r>
            <a:endParaRPr lang="pt-BR" dirty="0"/>
          </a:p>
        </p:txBody>
      </p:sp>
      <p:sp>
        <p:nvSpPr>
          <p:cNvPr id="7" name="Retângulo 6">
            <a:extLst>
              <a:ext uri="{FF2B5EF4-FFF2-40B4-BE49-F238E27FC236}">
                <a16:creationId xmlns:a16="http://schemas.microsoft.com/office/drawing/2014/main" id="{4A262777-395E-40BD-B782-1C43C43EB26D}"/>
              </a:ext>
            </a:extLst>
          </p:cNvPr>
          <p:cNvSpPr/>
          <p:nvPr/>
        </p:nvSpPr>
        <p:spPr>
          <a:xfrm>
            <a:off x="1562100" y="3728105"/>
            <a:ext cx="8848722" cy="1200329"/>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2. A magnitude na repulsão entre pares depende do fato dos pares eletrônicos estarem</a:t>
            </a:r>
          </a:p>
          <a:p>
            <a:r>
              <a:rPr lang="pt-BR" dirty="0">
                <a:latin typeface="Times New Roman" panose="02020603050405020304" pitchFamily="18" charset="0"/>
              </a:rPr>
              <a:t>compartilhados ou não. Se os </a:t>
            </a:r>
            <a:r>
              <a:rPr lang="pt-BR" i="1" dirty="0">
                <a:latin typeface="Times New Roman" panose="02020603050405020304" pitchFamily="18" charset="0"/>
              </a:rPr>
              <a:t>dois pares estão compartilhados a repulsão é a mais fraca, é</a:t>
            </a:r>
          </a:p>
          <a:p>
            <a:r>
              <a:rPr lang="pt-BR" i="1" dirty="0">
                <a:latin typeface="Times New Roman" panose="02020603050405020304" pitchFamily="18" charset="0"/>
              </a:rPr>
              <a:t>intermediária entre um par solitário e um par compartilhado e é a mais forte entre dois</a:t>
            </a:r>
          </a:p>
          <a:p>
            <a:r>
              <a:rPr lang="pt-BR" i="1" dirty="0">
                <a:latin typeface="Times New Roman" panose="02020603050405020304" pitchFamily="18" charset="0"/>
              </a:rPr>
              <a:t>pares solitários.</a:t>
            </a:r>
            <a:endParaRPr lang="pt-BR" dirty="0"/>
          </a:p>
        </p:txBody>
      </p:sp>
      <p:sp>
        <p:nvSpPr>
          <p:cNvPr id="8" name="Retângulo 7">
            <a:extLst>
              <a:ext uri="{FF2B5EF4-FFF2-40B4-BE49-F238E27FC236}">
                <a16:creationId xmlns:a16="http://schemas.microsoft.com/office/drawing/2014/main" id="{728AD5CC-C60F-4A23-B20C-1F665C5032A0}"/>
              </a:ext>
            </a:extLst>
          </p:cNvPr>
          <p:cNvSpPr/>
          <p:nvPr/>
        </p:nvSpPr>
        <p:spPr>
          <a:xfrm>
            <a:off x="1562099" y="5037261"/>
            <a:ext cx="8848722" cy="923330"/>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3. Forças repulsivas decrescem bruscamente com o aumento do ângulo entre pares. São</a:t>
            </a:r>
          </a:p>
          <a:p>
            <a:r>
              <a:rPr lang="pt-BR" dirty="0">
                <a:latin typeface="Times New Roman" panose="02020603050405020304" pitchFamily="18" charset="0"/>
              </a:rPr>
              <a:t>fortes em ângulos de 90°, mais fracas em ângulos de 120° e extremamente fracas em ângulos</a:t>
            </a:r>
          </a:p>
          <a:p>
            <a:r>
              <a:rPr lang="pt-BR" dirty="0">
                <a:latin typeface="Times New Roman" panose="02020603050405020304" pitchFamily="18" charset="0"/>
              </a:rPr>
              <a:t>de 180°.</a:t>
            </a:r>
            <a:endParaRPr lang="pt-BR" dirty="0"/>
          </a:p>
        </p:txBody>
      </p:sp>
    </p:spTree>
    <p:extLst>
      <p:ext uri="{BB962C8B-B14F-4D97-AF65-F5344CB8AC3E}">
        <p14:creationId xmlns:p14="http://schemas.microsoft.com/office/powerpoint/2010/main" val="306625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Molecule. Hi Tech technology in the field of genetic engineering. Scientific breakthrough in molecular synthesis. 3D illustration on a futuristic background">
            <a:extLst>
              <a:ext uri="{FF2B5EF4-FFF2-40B4-BE49-F238E27FC236}">
                <a16:creationId xmlns:a16="http://schemas.microsoft.com/office/drawing/2014/main" id="{0CAD0E75-F2A5-44BF-99E3-38776D39B5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53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AA4CC090-5BD6-466E-AFFA-9AFFB041BE06}"/>
              </a:ext>
            </a:extLst>
          </p:cNvPr>
          <p:cNvSpPr/>
          <p:nvPr/>
        </p:nvSpPr>
        <p:spPr>
          <a:xfrm>
            <a:off x="0" y="0"/>
            <a:ext cx="12192000" cy="6858000"/>
          </a:xfrm>
          <a:prstGeom prst="rect">
            <a:avLst/>
          </a:prstGeom>
          <a:solidFill>
            <a:schemeClr val="tx1">
              <a:alpha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B76F57BD-5574-418C-9C2A-2ADFAB76D053}"/>
              </a:ext>
            </a:extLst>
          </p:cNvPr>
          <p:cNvSpPr txBox="1"/>
          <p:nvPr/>
        </p:nvSpPr>
        <p:spPr>
          <a:xfrm>
            <a:off x="7012781" y="145886"/>
            <a:ext cx="4814887"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MÉTODO VSEPR</a:t>
            </a:r>
          </a:p>
        </p:txBody>
      </p:sp>
      <p:pic>
        <p:nvPicPr>
          <p:cNvPr id="9" name="Picture 2" descr="O que é a geometria molecular? | Descomplica">
            <a:extLst>
              <a:ext uri="{FF2B5EF4-FFF2-40B4-BE49-F238E27FC236}">
                <a16:creationId xmlns:a16="http://schemas.microsoft.com/office/drawing/2014/main" id="{C991ACBA-DFAB-4729-9B84-2964871A0F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07" y="181321"/>
            <a:ext cx="5272967" cy="6495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agem 2">
            <a:extLst>
              <a:ext uri="{FF2B5EF4-FFF2-40B4-BE49-F238E27FC236}">
                <a16:creationId xmlns:a16="http://schemas.microsoft.com/office/drawing/2014/main" id="{3CD32ADB-3147-47D5-830B-68BEE728C29A}"/>
              </a:ext>
            </a:extLst>
          </p:cNvPr>
          <p:cNvPicPr>
            <a:picLocks noChangeAspect="1"/>
          </p:cNvPicPr>
          <p:nvPr/>
        </p:nvPicPr>
        <p:blipFill>
          <a:blip r:embed="rId4">
            <a:lum contrast="20000"/>
          </a:blip>
          <a:stretch>
            <a:fillRect/>
          </a:stretch>
        </p:blipFill>
        <p:spPr>
          <a:xfrm>
            <a:off x="7631288" y="1307425"/>
            <a:ext cx="3199813" cy="5305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9634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6" name="Picture 2" descr="Orbitais, Ligação, Átomo, Molécula">
            <a:extLst>
              <a:ext uri="{FF2B5EF4-FFF2-40B4-BE49-F238E27FC236}">
                <a16:creationId xmlns:a16="http://schemas.microsoft.com/office/drawing/2014/main" id="{3FB2748B-54C9-43FC-9570-D6039B9BF2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773" b="687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15ECC761-FAC9-41E0-B0B6-995D437D9ADB}"/>
              </a:ext>
            </a:extLst>
          </p:cNvPr>
          <p:cNvSpPr/>
          <p:nvPr/>
        </p:nvSpPr>
        <p:spPr>
          <a:xfrm>
            <a:off x="0" y="0"/>
            <a:ext cx="12192000" cy="6858000"/>
          </a:xfrm>
          <a:prstGeom prst="rect">
            <a:avLst/>
          </a:prstGeom>
          <a:solidFill>
            <a:schemeClr val="tx1">
              <a:alpha val="62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2D9DA57D-063E-49C8-BB8B-95DF9351F497}"/>
              </a:ext>
            </a:extLst>
          </p:cNvPr>
          <p:cNvSpPr txBox="1"/>
          <p:nvPr/>
        </p:nvSpPr>
        <p:spPr>
          <a:xfrm>
            <a:off x="1372195" y="333886"/>
            <a:ext cx="9447610"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TEORIA DA LIGAÇÃO DE VALÊNCIA (TLV)</a:t>
            </a:r>
          </a:p>
        </p:txBody>
      </p:sp>
      <p:sp>
        <p:nvSpPr>
          <p:cNvPr id="3" name="Retângulo 2">
            <a:extLst>
              <a:ext uri="{FF2B5EF4-FFF2-40B4-BE49-F238E27FC236}">
                <a16:creationId xmlns:a16="http://schemas.microsoft.com/office/drawing/2014/main" id="{4E2D35E7-77B3-4604-83E4-8E06728EFC55}"/>
              </a:ext>
            </a:extLst>
          </p:cNvPr>
          <p:cNvSpPr/>
          <p:nvPr/>
        </p:nvSpPr>
        <p:spPr>
          <a:xfrm>
            <a:off x="1372195" y="1923961"/>
            <a:ext cx="9447610" cy="923330"/>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pt-BR" dirty="0"/>
              <a:t>A TLV foi a primeira teoria a explicar a formação de uma ligação química baseada na equação de </a:t>
            </a:r>
            <a:r>
              <a:rPr lang="pt-BR" dirty="0" err="1"/>
              <a:t>Schrödinger</a:t>
            </a:r>
            <a:r>
              <a:rPr lang="pt-BR" dirty="0"/>
              <a:t>, na mecânica quântica. Também não é explicado pela teoria de Lewis e o modelo VSEPR. Para a TLV, a ligação química é baseada na sobreposição de orbitais atômicos  </a:t>
            </a:r>
          </a:p>
        </p:txBody>
      </p:sp>
      <p:sp>
        <p:nvSpPr>
          <p:cNvPr id="5" name="Retângulo 4">
            <a:extLst>
              <a:ext uri="{FF2B5EF4-FFF2-40B4-BE49-F238E27FC236}">
                <a16:creationId xmlns:a16="http://schemas.microsoft.com/office/drawing/2014/main" id="{1730AA2E-81CD-42F1-A00B-697504160B9A}"/>
              </a:ext>
            </a:extLst>
          </p:cNvPr>
          <p:cNvSpPr/>
          <p:nvPr/>
        </p:nvSpPr>
        <p:spPr>
          <a:xfrm>
            <a:off x="1372195" y="3228886"/>
            <a:ext cx="9447610" cy="1200329"/>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b="0" i="0" dirty="0">
                <a:effectLst/>
                <a:latin typeface="Roboto-Regular"/>
              </a:rPr>
              <a:t>A teoria descreve o compartilhamento de elétrons formando pares por meio da superposição dos orbitais atômicos (OA) em que estes elétrons se encontram, sem que haja perda de suas características individuais. </a:t>
            </a:r>
            <a:r>
              <a:rPr lang="pt-BR" dirty="0">
                <a:latin typeface="Roboto-Regular"/>
              </a:rPr>
              <a:t>Esta teoria permite o cálculo numérico dos ângulos e dos comprimentos de ligação.</a:t>
            </a:r>
            <a:endParaRPr lang="pt-BR" dirty="0"/>
          </a:p>
        </p:txBody>
      </p:sp>
      <p:pic>
        <p:nvPicPr>
          <p:cNvPr id="62468" name="Picture 4" descr="TEORIA DE LIGAÇÃO DE VALÊNCIA (TLV) E REPULSÃO DOS PARES DE ...">
            <a:extLst>
              <a:ext uri="{FF2B5EF4-FFF2-40B4-BE49-F238E27FC236}">
                <a16:creationId xmlns:a16="http://schemas.microsoft.com/office/drawing/2014/main" id="{ACA7A55B-ABB8-4481-A8F9-D32EE8964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9419" y="4546631"/>
            <a:ext cx="6253162" cy="216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tângulo 6">
            <a:extLst>
              <a:ext uri="{FF2B5EF4-FFF2-40B4-BE49-F238E27FC236}">
                <a16:creationId xmlns:a16="http://schemas.microsoft.com/office/drawing/2014/main" id="{CDBD961E-8197-4C56-9898-8FBBF37EC43F}"/>
              </a:ext>
            </a:extLst>
          </p:cNvPr>
          <p:cNvSpPr/>
          <p:nvPr/>
        </p:nvSpPr>
        <p:spPr>
          <a:xfrm>
            <a:off x="3423537" y="1441400"/>
            <a:ext cx="5344925" cy="369332"/>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dirty="0"/>
              <a:t>Walter </a:t>
            </a:r>
            <a:r>
              <a:rPr lang="pt-BR" dirty="0" err="1"/>
              <a:t>Heitler</a:t>
            </a:r>
            <a:r>
              <a:rPr lang="pt-BR" dirty="0"/>
              <a:t>, Fritz London, John Slater e Linus Pauling</a:t>
            </a:r>
          </a:p>
        </p:txBody>
      </p:sp>
    </p:spTree>
    <p:extLst>
      <p:ext uri="{BB962C8B-B14F-4D97-AF65-F5344CB8AC3E}">
        <p14:creationId xmlns:p14="http://schemas.microsoft.com/office/powerpoint/2010/main" val="61318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2468"/>
                                        </p:tgtEl>
                                        <p:attrNameLst>
                                          <p:attrName>style.visibility</p:attrName>
                                        </p:attrNameLst>
                                      </p:cBhvr>
                                      <p:to>
                                        <p:strVal val="visible"/>
                                      </p:to>
                                    </p:set>
                                    <p:animEffect transition="in" filter="circle(in)">
                                      <p:cBhvr>
                                        <p:cTn id="19" dur="20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Orbitais, Ligação, Átomo, Molécula">
            <a:extLst>
              <a:ext uri="{FF2B5EF4-FFF2-40B4-BE49-F238E27FC236}">
                <a16:creationId xmlns:a16="http://schemas.microsoft.com/office/drawing/2014/main" id="{3FB2748B-54C9-43FC-9570-D6039B9BF2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773" b="687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15ECC761-FAC9-41E0-B0B6-995D437D9ADB}"/>
              </a:ext>
            </a:extLst>
          </p:cNvPr>
          <p:cNvSpPr/>
          <p:nvPr/>
        </p:nvSpPr>
        <p:spPr>
          <a:xfrm>
            <a:off x="0" y="0"/>
            <a:ext cx="12192000" cy="6858000"/>
          </a:xfrm>
          <a:prstGeom prst="rect">
            <a:avLst/>
          </a:prstGeom>
          <a:solidFill>
            <a:schemeClr val="tx1">
              <a:alpha val="62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2D9DA57D-063E-49C8-BB8B-95DF9351F497}"/>
              </a:ext>
            </a:extLst>
          </p:cNvPr>
          <p:cNvSpPr txBox="1"/>
          <p:nvPr/>
        </p:nvSpPr>
        <p:spPr>
          <a:xfrm>
            <a:off x="1372195" y="333886"/>
            <a:ext cx="9447610"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TEORIA DA LIGAÇÃO DE VALÊNCIA (TLV)</a:t>
            </a:r>
          </a:p>
        </p:txBody>
      </p:sp>
      <p:pic>
        <p:nvPicPr>
          <p:cNvPr id="8" name="Picture 2" descr="TLV – exemplos | Química Geral – DQ UFMG">
            <a:extLst>
              <a:ext uri="{FF2B5EF4-FFF2-40B4-BE49-F238E27FC236}">
                <a16:creationId xmlns:a16="http://schemas.microsoft.com/office/drawing/2014/main" id="{62652332-498B-42DF-857E-2238B9BE2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238" y="1493924"/>
            <a:ext cx="3914775" cy="5219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tângulo 5">
            <a:extLst>
              <a:ext uri="{FF2B5EF4-FFF2-40B4-BE49-F238E27FC236}">
                <a16:creationId xmlns:a16="http://schemas.microsoft.com/office/drawing/2014/main" id="{0498C594-1551-471C-AD90-100902C988FA}"/>
              </a:ext>
            </a:extLst>
          </p:cNvPr>
          <p:cNvSpPr/>
          <p:nvPr/>
        </p:nvSpPr>
        <p:spPr>
          <a:xfrm>
            <a:off x="5574506" y="1683425"/>
            <a:ext cx="6096000" cy="1200329"/>
          </a:xfrm>
          <a:prstGeom prst="rect">
            <a:avLst/>
          </a:prstGeom>
          <a:ln>
            <a:solidFill>
              <a:schemeClr val="accent4"/>
            </a:solidFill>
          </a:ln>
        </p:spPr>
        <p:txBody>
          <a:bodyPr>
            <a:spAutoFit/>
          </a:bodyPr>
          <a:lstStyle/>
          <a:p>
            <a:r>
              <a:rPr lang="pt-BR" dirty="0">
                <a:solidFill>
                  <a:schemeClr val="bg1"/>
                </a:solidFill>
              </a:rPr>
              <a:t>Para que esta superposição ocorra existem dois elétrons de spins contrários. A ligação química se forma na interseção, região onde os elétrons ficam “Aprisionados”. Contudo, os átomos ainda permanecem com sua características originais </a:t>
            </a:r>
          </a:p>
        </p:txBody>
      </p:sp>
      <p:pic>
        <p:nvPicPr>
          <p:cNvPr id="65538" name="Picture 2" descr="LIGAÇÕES QUÍMICAS: TLV E TOM - PDF Download grátis">
            <a:extLst>
              <a:ext uri="{FF2B5EF4-FFF2-40B4-BE49-F238E27FC236}">
                <a16:creationId xmlns:a16="http://schemas.microsoft.com/office/drawing/2014/main" id="{E241BB1F-346B-4E08-A00D-0FCB241612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0135" y="3161789"/>
            <a:ext cx="3400425" cy="3362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0111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5538"/>
                                        </p:tgtEl>
                                        <p:attrNameLst>
                                          <p:attrName>style.visibility</p:attrName>
                                        </p:attrNameLst>
                                      </p:cBhvr>
                                      <p:to>
                                        <p:strVal val="visible"/>
                                      </p:to>
                                    </p:set>
                                    <p:animEffect transition="in" filter="circle(in)">
                                      <p:cBhvr>
                                        <p:cTn id="19" dur="2000"/>
                                        <p:tgtEl>
                                          <p:spTgt spid="65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odel of NaCl molecular structure">
            <a:extLst>
              <a:ext uri="{FF2B5EF4-FFF2-40B4-BE49-F238E27FC236}">
                <a16:creationId xmlns:a16="http://schemas.microsoft.com/office/drawing/2014/main" id="{1B99D404-6AC5-4E52-899C-F554477EF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 name="Retângulo 20">
            <a:extLst>
              <a:ext uri="{FF2B5EF4-FFF2-40B4-BE49-F238E27FC236}">
                <a16:creationId xmlns:a16="http://schemas.microsoft.com/office/drawing/2014/main" id="{682C358F-E720-4B5E-B3C2-0C7485F9FA2B}"/>
              </a:ext>
            </a:extLst>
          </p:cNvPr>
          <p:cNvSpPr/>
          <p:nvPr/>
        </p:nvSpPr>
        <p:spPr>
          <a:xfrm>
            <a:off x="0" y="0"/>
            <a:ext cx="12192000" cy="6858000"/>
          </a:xfrm>
          <a:prstGeom prst="rect">
            <a:avLst/>
          </a:prstGeom>
          <a:solidFill>
            <a:schemeClr val="tx1">
              <a:alpha val="6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aixaDeTexto 22">
            <a:extLst>
              <a:ext uri="{FF2B5EF4-FFF2-40B4-BE49-F238E27FC236}">
                <a16:creationId xmlns:a16="http://schemas.microsoft.com/office/drawing/2014/main" id="{BBAB7D2E-481E-4E22-B4E6-24738C7A9C08}"/>
              </a:ext>
            </a:extLst>
          </p:cNvPr>
          <p:cNvSpPr txBox="1"/>
          <p:nvPr/>
        </p:nvSpPr>
        <p:spPr>
          <a:xfrm>
            <a:off x="3757612" y="441841"/>
            <a:ext cx="4676775" cy="1015663"/>
          </a:xfrm>
          <a:prstGeom prst="rect">
            <a:avLst/>
          </a:prstGeom>
          <a:noFill/>
          <a:ln>
            <a:solidFill>
              <a:schemeClr val="accent4"/>
            </a:solidFill>
          </a:ln>
        </p:spPr>
        <p:txBody>
          <a:bodyPr wrap="square" rtlCol="0">
            <a:spAutoFit/>
          </a:bodyPr>
          <a:lstStyle/>
          <a:p>
            <a:r>
              <a:rPr lang="pt-BR" sz="6000" dirty="0">
                <a:solidFill>
                  <a:schemeClr val="bg1"/>
                </a:solidFill>
                <a:latin typeface="Agency FB" panose="020B0503020202020204" pitchFamily="34" charset="0"/>
              </a:rPr>
              <a:t>LIGAÇÕES IÔNICAS</a:t>
            </a:r>
          </a:p>
        </p:txBody>
      </p:sp>
      <p:sp>
        <p:nvSpPr>
          <p:cNvPr id="22" name="Retângulo 21">
            <a:extLst>
              <a:ext uri="{FF2B5EF4-FFF2-40B4-BE49-F238E27FC236}">
                <a16:creationId xmlns:a16="http://schemas.microsoft.com/office/drawing/2014/main" id="{BAC360E8-A67E-4B4B-AC27-DC42DE73EF3E}"/>
              </a:ext>
            </a:extLst>
          </p:cNvPr>
          <p:cNvSpPr/>
          <p:nvPr/>
        </p:nvSpPr>
        <p:spPr>
          <a:xfrm>
            <a:off x="590549" y="1759178"/>
            <a:ext cx="8401050" cy="400110"/>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sz="2000" dirty="0">
                <a:latin typeface="Times New Roman" panose="02020603050405020304" pitchFamily="18" charset="0"/>
              </a:rPr>
              <a:t>Na ligação iônica </a:t>
            </a:r>
            <a:r>
              <a:rPr lang="pt-BR" sz="2000" i="1" dirty="0">
                <a:latin typeface="Times New Roman" panose="02020603050405020304" pitchFamily="18" charset="0"/>
              </a:rPr>
              <a:t>as forças eletrostáticas atraem os íons de cargas opostas.</a:t>
            </a:r>
            <a:endParaRPr lang="pt-BR" sz="2000" dirty="0"/>
          </a:p>
        </p:txBody>
      </p:sp>
      <p:sp>
        <p:nvSpPr>
          <p:cNvPr id="24" name="Retângulo 23">
            <a:extLst>
              <a:ext uri="{FF2B5EF4-FFF2-40B4-BE49-F238E27FC236}">
                <a16:creationId xmlns:a16="http://schemas.microsoft.com/office/drawing/2014/main" id="{721174C0-9165-47C4-88F2-0B14F8CBA2F1}"/>
              </a:ext>
            </a:extLst>
          </p:cNvPr>
          <p:cNvSpPr/>
          <p:nvPr/>
        </p:nvSpPr>
        <p:spPr>
          <a:xfrm>
            <a:off x="590549" y="2687567"/>
            <a:ext cx="8401050" cy="1015663"/>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sz="2000" dirty="0">
                <a:latin typeface="Times New Roman" panose="02020603050405020304" pitchFamily="18" charset="0"/>
              </a:rPr>
              <a:t>M é um metal, sua energia de ionização é baixa, isto é, é necessária pouca energia para remover um elétron do átomo. A perda de um elétron por um átomo isolado (gasoso) M leva à formação de um íon positivo oi cátion.</a:t>
            </a:r>
            <a:endParaRPr lang="pt-BR" sz="2000" dirty="0"/>
          </a:p>
        </p:txBody>
      </p:sp>
      <p:sp>
        <p:nvSpPr>
          <p:cNvPr id="25" name="Retângulo 24">
            <a:extLst>
              <a:ext uri="{FF2B5EF4-FFF2-40B4-BE49-F238E27FC236}">
                <a16:creationId xmlns:a16="http://schemas.microsoft.com/office/drawing/2014/main" id="{735FD0E9-DD72-4292-A4C6-E54C5CA19B51}"/>
              </a:ext>
            </a:extLst>
          </p:cNvPr>
          <p:cNvSpPr/>
          <p:nvPr/>
        </p:nvSpPr>
        <p:spPr>
          <a:xfrm>
            <a:off x="9356342" y="1746765"/>
            <a:ext cx="2435608" cy="400110"/>
          </a:xfrm>
          <a:prstGeom prst="rect">
            <a:avLst/>
          </a:prstGeom>
          <a:solidFill>
            <a:schemeClr val="accent4">
              <a:lumMod val="75000"/>
            </a:schemeClr>
          </a:solidFill>
          <a:ln>
            <a:solidFill>
              <a:schemeClr val="accent4"/>
            </a:solidFill>
          </a:ln>
        </p:spPr>
        <p:txBody>
          <a:bodyPr wrap="square">
            <a:spAutoFit/>
          </a:bodyPr>
          <a:lstStyle/>
          <a:p>
            <a:r>
              <a:rPr lang="pt-BR" sz="2000" dirty="0">
                <a:solidFill>
                  <a:schemeClr val="bg1"/>
                </a:solidFill>
                <a:latin typeface="Times New Roman" panose="02020603050405020304" pitchFamily="18" charset="0"/>
              </a:rPr>
              <a:t>M(</a:t>
            </a:r>
            <a:r>
              <a:rPr lang="pt-BR" sz="2000" i="1" dirty="0">
                <a:solidFill>
                  <a:schemeClr val="bg1"/>
                </a:solidFill>
                <a:latin typeface="Times New Roman" panose="02020603050405020304" pitchFamily="18" charset="0"/>
              </a:rPr>
              <a:t>g</a:t>
            </a:r>
            <a:r>
              <a:rPr lang="pt-BR" sz="2000" dirty="0">
                <a:solidFill>
                  <a:schemeClr val="bg1"/>
                </a:solidFill>
                <a:latin typeface="Times New Roman" panose="02020603050405020304" pitchFamily="18" charset="0"/>
              </a:rPr>
              <a:t>)         M</a:t>
            </a:r>
            <a:r>
              <a:rPr lang="pt-BR" sz="2000" b="0" i="0" u="none" strike="noStrike" baseline="0" dirty="0">
                <a:solidFill>
                  <a:schemeClr val="bg1"/>
                </a:solidFill>
                <a:latin typeface="Times New Roman" panose="02020603050405020304" pitchFamily="18" charset="0"/>
              </a:rPr>
              <a:t>+</a:t>
            </a:r>
            <a:r>
              <a:rPr lang="pt-BR" sz="2000" i="1" dirty="0">
                <a:solidFill>
                  <a:schemeClr val="bg1"/>
                </a:solidFill>
                <a:latin typeface="Times New Roman" panose="02020603050405020304" pitchFamily="18" charset="0"/>
              </a:rPr>
              <a:t>(g) </a:t>
            </a:r>
            <a:r>
              <a:rPr lang="pt-BR" sz="2000" dirty="0">
                <a:solidFill>
                  <a:schemeClr val="bg1"/>
                </a:solidFill>
                <a:latin typeface="Times New Roman" panose="02020603050405020304" pitchFamily="18" charset="0"/>
              </a:rPr>
              <a:t>+</a:t>
            </a:r>
            <a:r>
              <a:rPr lang="pt-BR" sz="2000" i="1" dirty="0">
                <a:solidFill>
                  <a:schemeClr val="bg1"/>
                </a:solidFill>
                <a:latin typeface="Times New Roman" panose="02020603050405020304" pitchFamily="18" charset="0"/>
              </a:rPr>
              <a:t>e</a:t>
            </a:r>
            <a:r>
              <a:rPr lang="pt-BR" sz="2000" b="0" i="1" u="none" strike="noStrike" baseline="0" dirty="0">
                <a:solidFill>
                  <a:schemeClr val="bg1"/>
                </a:solidFill>
                <a:latin typeface="Times New Roman" panose="02020603050405020304" pitchFamily="18" charset="0"/>
              </a:rPr>
              <a:t>-</a:t>
            </a:r>
            <a:endParaRPr lang="pt-BR" sz="2000" dirty="0">
              <a:solidFill>
                <a:schemeClr val="bg1"/>
              </a:solidFill>
            </a:endParaRPr>
          </a:p>
        </p:txBody>
      </p:sp>
      <p:sp>
        <p:nvSpPr>
          <p:cNvPr id="26" name="Retângulo 25">
            <a:extLst>
              <a:ext uri="{FF2B5EF4-FFF2-40B4-BE49-F238E27FC236}">
                <a16:creationId xmlns:a16="http://schemas.microsoft.com/office/drawing/2014/main" id="{772548A6-F7E5-4DD2-9A7F-72B7426EAC0A}"/>
              </a:ext>
            </a:extLst>
          </p:cNvPr>
          <p:cNvSpPr/>
          <p:nvPr/>
        </p:nvSpPr>
        <p:spPr>
          <a:xfrm>
            <a:off x="590550" y="4174941"/>
            <a:ext cx="8401049" cy="646331"/>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Por outro lado, como X é um átomo de um não-metal, o valor de sua afinidade eletrônica é negativo, portanto, possui uma grande tendência em ganhar elétron e formar um ânion.</a:t>
            </a:r>
            <a:endParaRPr lang="pt-BR" dirty="0"/>
          </a:p>
        </p:txBody>
      </p:sp>
      <p:sp>
        <p:nvSpPr>
          <p:cNvPr id="27" name="Retângulo 26">
            <a:extLst>
              <a:ext uri="{FF2B5EF4-FFF2-40B4-BE49-F238E27FC236}">
                <a16:creationId xmlns:a16="http://schemas.microsoft.com/office/drawing/2014/main" id="{C2D0ACAE-511E-47E8-8C8C-517A8361E322}"/>
              </a:ext>
            </a:extLst>
          </p:cNvPr>
          <p:cNvSpPr/>
          <p:nvPr/>
        </p:nvSpPr>
        <p:spPr>
          <a:xfrm>
            <a:off x="9356342" y="2995076"/>
            <a:ext cx="2435608" cy="400110"/>
          </a:xfrm>
          <a:prstGeom prst="rect">
            <a:avLst/>
          </a:prstGeom>
          <a:solidFill>
            <a:schemeClr val="accent4">
              <a:lumMod val="75000"/>
            </a:schemeClr>
          </a:solidFill>
          <a:ln>
            <a:solidFill>
              <a:schemeClr val="accent4"/>
            </a:solidFill>
          </a:ln>
        </p:spPr>
        <p:txBody>
          <a:bodyPr wrap="square">
            <a:spAutoFit/>
          </a:bodyPr>
          <a:lstStyle/>
          <a:p>
            <a:r>
              <a:rPr lang="pt-BR" sz="2000" dirty="0">
                <a:solidFill>
                  <a:schemeClr val="bg1"/>
                </a:solidFill>
                <a:latin typeface="Times New Roman" panose="02020603050405020304" pitchFamily="18" charset="0"/>
              </a:rPr>
              <a:t>X(</a:t>
            </a:r>
            <a:r>
              <a:rPr lang="pt-BR" sz="2000" i="1" dirty="0">
                <a:solidFill>
                  <a:schemeClr val="bg1"/>
                </a:solidFill>
                <a:latin typeface="Times New Roman" panose="02020603050405020304" pitchFamily="18" charset="0"/>
              </a:rPr>
              <a:t>g</a:t>
            </a:r>
            <a:r>
              <a:rPr lang="pt-BR" sz="2000" dirty="0">
                <a:solidFill>
                  <a:schemeClr val="bg1"/>
                </a:solidFill>
                <a:latin typeface="Times New Roman" panose="02020603050405020304" pitchFamily="18" charset="0"/>
              </a:rPr>
              <a:t>) + </a:t>
            </a:r>
            <a:r>
              <a:rPr lang="pt-BR" sz="2000" i="1" dirty="0">
                <a:solidFill>
                  <a:schemeClr val="bg1"/>
                </a:solidFill>
                <a:latin typeface="Times New Roman" panose="02020603050405020304" pitchFamily="18" charset="0"/>
              </a:rPr>
              <a:t>e</a:t>
            </a:r>
            <a:r>
              <a:rPr lang="pt-BR" sz="2000" b="0" i="1" u="none" strike="noStrike" baseline="0" dirty="0">
                <a:solidFill>
                  <a:schemeClr val="bg1"/>
                </a:solidFill>
                <a:latin typeface="Times New Roman" panose="02020603050405020304" pitchFamily="18" charset="0"/>
              </a:rPr>
              <a:t>-         </a:t>
            </a:r>
            <a:r>
              <a:rPr lang="pt-BR" sz="2000" dirty="0">
                <a:solidFill>
                  <a:schemeClr val="bg1"/>
                </a:solidFill>
                <a:latin typeface="Times New Roman" panose="02020603050405020304" pitchFamily="18" charset="0"/>
              </a:rPr>
              <a:t>X</a:t>
            </a:r>
            <a:r>
              <a:rPr lang="pt-BR" sz="2000" b="0" i="0" u="none" strike="noStrike" baseline="0" dirty="0">
                <a:solidFill>
                  <a:schemeClr val="bg1"/>
                </a:solidFill>
                <a:latin typeface="Times New Roman" panose="02020603050405020304" pitchFamily="18" charset="0"/>
              </a:rPr>
              <a:t>- </a:t>
            </a:r>
            <a:r>
              <a:rPr lang="pt-BR" sz="2000" i="1" dirty="0">
                <a:solidFill>
                  <a:schemeClr val="bg1"/>
                </a:solidFill>
                <a:latin typeface="Times New Roman" panose="02020603050405020304" pitchFamily="18" charset="0"/>
              </a:rPr>
              <a:t>(g)</a:t>
            </a:r>
            <a:endParaRPr lang="pt-BR" sz="2000" dirty="0">
              <a:solidFill>
                <a:schemeClr val="bg1"/>
              </a:solidFill>
            </a:endParaRPr>
          </a:p>
        </p:txBody>
      </p:sp>
      <p:cxnSp>
        <p:nvCxnSpPr>
          <p:cNvPr id="29" name="Conector de Seta Reta 28">
            <a:extLst>
              <a:ext uri="{FF2B5EF4-FFF2-40B4-BE49-F238E27FC236}">
                <a16:creationId xmlns:a16="http://schemas.microsoft.com/office/drawing/2014/main" id="{BA167E1D-FE3F-4CDA-A84E-67F0F3D696E2}"/>
              </a:ext>
            </a:extLst>
          </p:cNvPr>
          <p:cNvCxnSpPr/>
          <p:nvPr/>
        </p:nvCxnSpPr>
        <p:spPr>
          <a:xfrm>
            <a:off x="10065473" y="1959233"/>
            <a:ext cx="41910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de Seta Reta 30">
            <a:extLst>
              <a:ext uri="{FF2B5EF4-FFF2-40B4-BE49-F238E27FC236}">
                <a16:creationId xmlns:a16="http://schemas.microsoft.com/office/drawing/2014/main" id="{3D438E31-5D8B-4C03-A334-4140F964AF49}"/>
              </a:ext>
            </a:extLst>
          </p:cNvPr>
          <p:cNvCxnSpPr/>
          <p:nvPr/>
        </p:nvCxnSpPr>
        <p:spPr>
          <a:xfrm>
            <a:off x="10484573" y="3206055"/>
            <a:ext cx="41910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 name="Retângulo 29">
            <a:extLst>
              <a:ext uri="{FF2B5EF4-FFF2-40B4-BE49-F238E27FC236}">
                <a16:creationId xmlns:a16="http://schemas.microsoft.com/office/drawing/2014/main" id="{F7C1BE5C-1C8A-4702-84F0-99866DFF9E3F}"/>
              </a:ext>
            </a:extLst>
          </p:cNvPr>
          <p:cNvSpPr/>
          <p:nvPr/>
        </p:nvSpPr>
        <p:spPr>
          <a:xfrm>
            <a:off x="8026176" y="5515512"/>
            <a:ext cx="3765774" cy="369332"/>
          </a:xfrm>
          <a:prstGeom prst="rect">
            <a:avLst/>
          </a:prstGeom>
          <a:solidFill>
            <a:schemeClr val="accent4">
              <a:lumMod val="75000"/>
            </a:schemeClr>
          </a:solidFill>
          <a:ln>
            <a:solidFill>
              <a:schemeClr val="accent4"/>
            </a:solidFill>
          </a:ln>
        </p:spPr>
        <p:txBody>
          <a:bodyPr wrap="none">
            <a:spAutoFit/>
          </a:bodyPr>
          <a:lstStyle/>
          <a:p>
            <a:r>
              <a:rPr lang="nn-NO" dirty="0">
                <a:solidFill>
                  <a:schemeClr val="bg1"/>
                </a:solidFill>
                <a:latin typeface="Times New Roman" panose="02020603050405020304" pitchFamily="18" charset="0"/>
              </a:rPr>
              <a:t>M(</a:t>
            </a:r>
            <a:r>
              <a:rPr lang="nn-NO" i="1" dirty="0">
                <a:solidFill>
                  <a:schemeClr val="bg1"/>
                </a:solidFill>
                <a:latin typeface="Times New Roman" panose="02020603050405020304" pitchFamily="18" charset="0"/>
              </a:rPr>
              <a:t>g</a:t>
            </a:r>
            <a:r>
              <a:rPr lang="nn-NO" dirty="0">
                <a:solidFill>
                  <a:schemeClr val="bg1"/>
                </a:solidFill>
                <a:latin typeface="Times New Roman" panose="02020603050405020304" pitchFamily="18" charset="0"/>
              </a:rPr>
              <a:t>) +</a:t>
            </a:r>
            <a:r>
              <a:rPr lang="nn-NO" i="1" dirty="0">
                <a:solidFill>
                  <a:schemeClr val="bg1"/>
                </a:solidFill>
                <a:latin typeface="Times New Roman" panose="02020603050405020304" pitchFamily="18" charset="0"/>
              </a:rPr>
              <a:t>X(g)         </a:t>
            </a:r>
            <a:r>
              <a:rPr lang="nn-NO" dirty="0">
                <a:solidFill>
                  <a:schemeClr val="bg1"/>
                </a:solidFill>
                <a:latin typeface="Times New Roman" panose="02020603050405020304" pitchFamily="18" charset="0"/>
              </a:rPr>
              <a:t>M</a:t>
            </a:r>
            <a:r>
              <a:rPr lang="nn-NO" sz="800" b="0" i="0" u="none" strike="noStrike" baseline="0" dirty="0">
                <a:solidFill>
                  <a:schemeClr val="bg1"/>
                </a:solidFill>
                <a:latin typeface="Times New Roman" panose="02020603050405020304" pitchFamily="18" charset="0"/>
              </a:rPr>
              <a:t>+</a:t>
            </a:r>
            <a:r>
              <a:rPr lang="nn-NO" dirty="0">
                <a:solidFill>
                  <a:schemeClr val="bg1"/>
                </a:solidFill>
                <a:latin typeface="Times New Roman" panose="02020603050405020304" pitchFamily="18" charset="0"/>
              </a:rPr>
              <a:t>(</a:t>
            </a:r>
            <a:r>
              <a:rPr lang="nn-NO" i="1" dirty="0">
                <a:solidFill>
                  <a:schemeClr val="bg1"/>
                </a:solidFill>
                <a:latin typeface="Times New Roman" panose="02020603050405020304" pitchFamily="18" charset="0"/>
              </a:rPr>
              <a:t>g</a:t>
            </a:r>
            <a:r>
              <a:rPr lang="nn-NO" dirty="0">
                <a:solidFill>
                  <a:schemeClr val="bg1"/>
                </a:solidFill>
                <a:latin typeface="Times New Roman" panose="02020603050405020304" pitchFamily="18" charset="0"/>
              </a:rPr>
              <a:t>)+ </a:t>
            </a:r>
            <a:r>
              <a:rPr lang="nn-NO" i="1" dirty="0">
                <a:solidFill>
                  <a:schemeClr val="bg1"/>
                </a:solidFill>
                <a:latin typeface="Times New Roman" panose="02020603050405020304" pitchFamily="18" charset="0"/>
              </a:rPr>
              <a:t>X</a:t>
            </a:r>
            <a:r>
              <a:rPr lang="nn-NO" sz="800" b="0" i="1" u="none" strike="noStrike" baseline="0" dirty="0">
                <a:solidFill>
                  <a:schemeClr val="bg1"/>
                </a:solidFill>
                <a:latin typeface="Times New Roman" panose="02020603050405020304" pitchFamily="18" charset="0"/>
              </a:rPr>
              <a:t>-</a:t>
            </a:r>
            <a:r>
              <a:rPr lang="nn-NO" i="1" dirty="0">
                <a:solidFill>
                  <a:schemeClr val="bg1"/>
                </a:solidFill>
                <a:latin typeface="Times New Roman" panose="02020603050405020304" pitchFamily="18" charset="0"/>
              </a:rPr>
              <a:t>(g) </a:t>
            </a:r>
            <a:r>
              <a:rPr lang="pt-BR" dirty="0">
                <a:solidFill>
                  <a:schemeClr val="bg1"/>
                </a:solidFill>
              </a:rPr>
              <a:t>[M+X -]</a:t>
            </a:r>
          </a:p>
        </p:txBody>
      </p:sp>
      <p:cxnSp>
        <p:nvCxnSpPr>
          <p:cNvPr id="33" name="Conector de Seta Reta 32">
            <a:extLst>
              <a:ext uri="{FF2B5EF4-FFF2-40B4-BE49-F238E27FC236}">
                <a16:creationId xmlns:a16="http://schemas.microsoft.com/office/drawing/2014/main" id="{449D10F5-1FC8-4EEA-BDFE-0CF55969AB7E}"/>
              </a:ext>
            </a:extLst>
          </p:cNvPr>
          <p:cNvCxnSpPr/>
          <p:nvPr/>
        </p:nvCxnSpPr>
        <p:spPr>
          <a:xfrm>
            <a:off x="9230065" y="5712441"/>
            <a:ext cx="41910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Retângulo 31">
            <a:extLst>
              <a:ext uri="{FF2B5EF4-FFF2-40B4-BE49-F238E27FC236}">
                <a16:creationId xmlns:a16="http://schemas.microsoft.com/office/drawing/2014/main" id="{4D076B5C-1B09-4DC0-B210-430469488762}"/>
              </a:ext>
            </a:extLst>
          </p:cNvPr>
          <p:cNvSpPr/>
          <p:nvPr/>
        </p:nvSpPr>
        <p:spPr>
          <a:xfrm>
            <a:off x="590548" y="5238513"/>
            <a:ext cx="6553202" cy="923330"/>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O cátion e o ânion apresentam cargas opostas, eles se atraem</a:t>
            </a:r>
          </a:p>
          <a:p>
            <a:r>
              <a:rPr lang="pt-BR" dirty="0">
                <a:latin typeface="Times New Roman" panose="02020603050405020304" pitchFamily="18" charset="0"/>
              </a:rPr>
              <a:t>eletrostaticamente formando um par iônico. </a:t>
            </a:r>
            <a:r>
              <a:rPr lang="pt-BR" dirty="0"/>
              <a:t>Esta força de atração eletrostática entre os íons do par é conhecida como ligação iônica.</a:t>
            </a:r>
          </a:p>
        </p:txBody>
      </p:sp>
    </p:spTree>
    <p:extLst>
      <p:ext uri="{BB962C8B-B14F-4D97-AF65-F5344CB8AC3E}">
        <p14:creationId xmlns:p14="http://schemas.microsoft.com/office/powerpoint/2010/main" val="155223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2000"/>
                                        <p:tgtEl>
                                          <p:spTgt spid="2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circle(in)">
                                      <p:cBhvr>
                                        <p:cTn id="18" dur="20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30" grpId="0" animBg="1"/>
      <p:bldP spid="3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Orbitais virtuais Química 3D para Android - APK Baixar">
            <a:extLst>
              <a:ext uri="{FF2B5EF4-FFF2-40B4-BE49-F238E27FC236}">
                <a16:creationId xmlns:a16="http://schemas.microsoft.com/office/drawing/2014/main" id="{E0A8C0A5-EBE9-42D6-A885-E0B0F8B47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CFA1E5BD-4BCB-42C8-92F6-EC25DD14EC31}"/>
              </a:ext>
            </a:extLst>
          </p:cNvPr>
          <p:cNvSpPr/>
          <p:nvPr/>
        </p:nvSpPr>
        <p:spPr>
          <a:xfrm>
            <a:off x="0" y="0"/>
            <a:ext cx="12192000" cy="6857999"/>
          </a:xfrm>
          <a:prstGeom prst="rect">
            <a:avLst/>
          </a:prstGeom>
          <a:solidFill>
            <a:schemeClr val="tx1">
              <a:alpha val="7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86DCFF10-E5C3-43DD-BCE3-768AAAD5922A}"/>
              </a:ext>
            </a:extLst>
          </p:cNvPr>
          <p:cNvSpPr txBox="1"/>
          <p:nvPr/>
        </p:nvSpPr>
        <p:spPr>
          <a:xfrm>
            <a:off x="4029372" y="400561"/>
            <a:ext cx="4133255"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HIBRIDIZAÇÃO</a:t>
            </a:r>
          </a:p>
        </p:txBody>
      </p:sp>
      <p:sp>
        <p:nvSpPr>
          <p:cNvPr id="3" name="Retângulo 2">
            <a:extLst>
              <a:ext uri="{FF2B5EF4-FFF2-40B4-BE49-F238E27FC236}">
                <a16:creationId xmlns:a16="http://schemas.microsoft.com/office/drawing/2014/main" id="{10CF8C1B-0EEC-4D11-AA74-4E467D0AA803}"/>
              </a:ext>
            </a:extLst>
          </p:cNvPr>
          <p:cNvSpPr/>
          <p:nvPr/>
        </p:nvSpPr>
        <p:spPr>
          <a:xfrm>
            <a:off x="1204912" y="1816784"/>
            <a:ext cx="9782174" cy="1200329"/>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t>Mistura de orbitais atômicos que têm como objetivo gerar novos orbitais de acordo com o arranjo eletrônico característico da forma molecular. Apresentam energia intermediária entre os níveis a partir dos quais foram gerados. Eles podem alocar dois elétrons de spins opostos, que serão compartilhados pelos átomos. Os elétrons não ligantes continuam como pares isolados mesmo após a hibridização.</a:t>
            </a:r>
          </a:p>
        </p:txBody>
      </p:sp>
      <p:pic>
        <p:nvPicPr>
          <p:cNvPr id="64518" name="Picture 6" descr="Átomo de Carbono, O - Algo Sobre">
            <a:extLst>
              <a:ext uri="{FF2B5EF4-FFF2-40B4-BE49-F238E27FC236}">
                <a16:creationId xmlns:a16="http://schemas.microsoft.com/office/drawing/2014/main" id="{77F0F018-701C-4077-995D-04BC2ADD084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98143" y="3323906"/>
            <a:ext cx="3795714" cy="3133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8238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4518"/>
                                        </p:tgtEl>
                                        <p:attrNameLst>
                                          <p:attrName>style.visibility</p:attrName>
                                        </p:attrNameLst>
                                      </p:cBhvr>
                                      <p:to>
                                        <p:strVal val="visible"/>
                                      </p:to>
                                    </p:set>
                                    <p:animEffect transition="in" filter="wipe(down)">
                                      <p:cBhvr>
                                        <p:cTn id="11" dur="500"/>
                                        <p:tgtEl>
                                          <p:spTgt spid="64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Orbitais virtuais Química 3D para Android - APK Baixar">
            <a:extLst>
              <a:ext uri="{FF2B5EF4-FFF2-40B4-BE49-F238E27FC236}">
                <a16:creationId xmlns:a16="http://schemas.microsoft.com/office/drawing/2014/main" id="{E0A8C0A5-EBE9-42D6-A885-E0B0F8B47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CFA1E5BD-4BCB-42C8-92F6-EC25DD14EC31}"/>
              </a:ext>
            </a:extLst>
          </p:cNvPr>
          <p:cNvSpPr/>
          <p:nvPr/>
        </p:nvSpPr>
        <p:spPr>
          <a:xfrm>
            <a:off x="0" y="0"/>
            <a:ext cx="12192000" cy="6857999"/>
          </a:xfrm>
          <a:prstGeom prst="rect">
            <a:avLst/>
          </a:prstGeom>
          <a:solidFill>
            <a:schemeClr val="tx1">
              <a:alpha val="7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86DCFF10-E5C3-43DD-BCE3-768AAAD5922A}"/>
              </a:ext>
            </a:extLst>
          </p:cNvPr>
          <p:cNvSpPr txBox="1"/>
          <p:nvPr/>
        </p:nvSpPr>
        <p:spPr>
          <a:xfrm>
            <a:off x="4029372" y="400561"/>
            <a:ext cx="4133255"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HIBRIDIZAÇÃO</a:t>
            </a:r>
          </a:p>
        </p:txBody>
      </p:sp>
      <p:sp>
        <p:nvSpPr>
          <p:cNvPr id="7" name="Retângulo 6">
            <a:extLst>
              <a:ext uri="{FF2B5EF4-FFF2-40B4-BE49-F238E27FC236}">
                <a16:creationId xmlns:a16="http://schemas.microsoft.com/office/drawing/2014/main" id="{9DF71A5E-76B4-4C3A-993B-7EACA4786871}"/>
              </a:ext>
            </a:extLst>
          </p:cNvPr>
          <p:cNvSpPr/>
          <p:nvPr/>
        </p:nvSpPr>
        <p:spPr>
          <a:xfrm>
            <a:off x="4591995" y="1816784"/>
            <a:ext cx="3008003" cy="523220"/>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sz="2800" dirty="0"/>
              <a:t>Orbitais híbridos </a:t>
            </a:r>
            <a:r>
              <a:rPr lang="pt-BR" sz="2800" dirty="0" err="1"/>
              <a:t>sp</a:t>
            </a:r>
            <a:endParaRPr lang="pt-BR" sz="2800" dirty="0"/>
          </a:p>
        </p:txBody>
      </p:sp>
      <p:sp>
        <p:nvSpPr>
          <p:cNvPr id="4" name="Retângulo 3">
            <a:extLst>
              <a:ext uri="{FF2B5EF4-FFF2-40B4-BE49-F238E27FC236}">
                <a16:creationId xmlns:a16="http://schemas.microsoft.com/office/drawing/2014/main" id="{97E807DE-F20C-4D22-A74F-1DE553298FAD}"/>
              </a:ext>
            </a:extLst>
          </p:cNvPr>
          <p:cNvSpPr/>
          <p:nvPr/>
        </p:nvSpPr>
        <p:spPr>
          <a:xfrm>
            <a:off x="1214435" y="2695082"/>
            <a:ext cx="9763125" cy="369332"/>
          </a:xfrm>
          <a:prstGeom prst="rect">
            <a:avLst/>
          </a:prstGeom>
          <a:ln>
            <a:solidFill>
              <a:schemeClr val="accent4"/>
            </a:solidFill>
          </a:ln>
        </p:spPr>
        <p:txBody>
          <a:bodyPr wrap="square">
            <a:spAutoFit/>
          </a:bodyPr>
          <a:lstStyle/>
          <a:p>
            <a:r>
              <a:rPr lang="pt-BR" dirty="0">
                <a:solidFill>
                  <a:schemeClr val="bg1"/>
                </a:solidFill>
              </a:rPr>
              <a:t>A molécula BeF2 foi identificada experimentalmente: A configuração eletrônica do Be é: 1s2 2s2</a:t>
            </a:r>
          </a:p>
        </p:txBody>
      </p:sp>
      <p:pic>
        <p:nvPicPr>
          <p:cNvPr id="6" name="Imagem 5">
            <a:extLst>
              <a:ext uri="{FF2B5EF4-FFF2-40B4-BE49-F238E27FC236}">
                <a16:creationId xmlns:a16="http://schemas.microsoft.com/office/drawing/2014/main" id="{3417CA91-08C8-4475-9B9D-196B506FDBDB}"/>
              </a:ext>
            </a:extLst>
          </p:cNvPr>
          <p:cNvPicPr>
            <a:picLocks noChangeAspect="1"/>
          </p:cNvPicPr>
          <p:nvPr/>
        </p:nvPicPr>
        <p:blipFill>
          <a:blip r:embed="rId3"/>
          <a:stretch>
            <a:fillRect/>
          </a:stretch>
        </p:blipFill>
        <p:spPr>
          <a:xfrm>
            <a:off x="4246127" y="3355890"/>
            <a:ext cx="2463617" cy="8108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Elipse 7">
            <a:extLst>
              <a:ext uri="{FF2B5EF4-FFF2-40B4-BE49-F238E27FC236}">
                <a16:creationId xmlns:a16="http://schemas.microsoft.com/office/drawing/2014/main" id="{044FB6BA-2D4B-4C52-824F-677014EFD088}"/>
              </a:ext>
            </a:extLst>
          </p:cNvPr>
          <p:cNvSpPr/>
          <p:nvPr/>
        </p:nvSpPr>
        <p:spPr>
          <a:xfrm>
            <a:off x="364071" y="3322821"/>
            <a:ext cx="2057400" cy="752475"/>
          </a:xfrm>
          <a:prstGeom prst="ellipse">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Estado fundamental</a:t>
            </a:r>
          </a:p>
        </p:txBody>
      </p:sp>
      <p:sp>
        <p:nvSpPr>
          <p:cNvPr id="9" name="Seta: para a Direita 8">
            <a:extLst>
              <a:ext uri="{FF2B5EF4-FFF2-40B4-BE49-F238E27FC236}">
                <a16:creationId xmlns:a16="http://schemas.microsoft.com/office/drawing/2014/main" id="{A909F18E-1838-48C7-9127-75697E73791D}"/>
              </a:ext>
            </a:extLst>
          </p:cNvPr>
          <p:cNvSpPr/>
          <p:nvPr/>
        </p:nvSpPr>
        <p:spPr>
          <a:xfrm>
            <a:off x="2695575" y="3638516"/>
            <a:ext cx="1209675" cy="174725"/>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a:extLst>
              <a:ext uri="{FF2B5EF4-FFF2-40B4-BE49-F238E27FC236}">
                <a16:creationId xmlns:a16="http://schemas.microsoft.com/office/drawing/2014/main" id="{F248DC6D-080B-414F-B149-A783FA15639E}"/>
              </a:ext>
            </a:extLst>
          </p:cNvPr>
          <p:cNvPicPr>
            <a:picLocks noChangeAspect="1"/>
          </p:cNvPicPr>
          <p:nvPr/>
        </p:nvPicPr>
        <p:blipFill>
          <a:blip r:embed="rId4"/>
          <a:stretch>
            <a:fillRect/>
          </a:stretch>
        </p:blipFill>
        <p:spPr>
          <a:xfrm>
            <a:off x="4246126" y="4310041"/>
            <a:ext cx="2463617" cy="16248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Elipse 12">
            <a:extLst>
              <a:ext uri="{FF2B5EF4-FFF2-40B4-BE49-F238E27FC236}">
                <a16:creationId xmlns:a16="http://schemas.microsoft.com/office/drawing/2014/main" id="{DB5CAC29-A96C-4D4F-ACA6-5BECB9D0C530}"/>
              </a:ext>
            </a:extLst>
          </p:cNvPr>
          <p:cNvSpPr/>
          <p:nvPr/>
        </p:nvSpPr>
        <p:spPr>
          <a:xfrm>
            <a:off x="364071" y="4658846"/>
            <a:ext cx="2057400" cy="752475"/>
          </a:xfrm>
          <a:prstGeom prst="ellipse">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Estado excitado</a:t>
            </a:r>
          </a:p>
        </p:txBody>
      </p:sp>
      <p:sp>
        <p:nvSpPr>
          <p:cNvPr id="14" name="Seta: para a Direita 13">
            <a:extLst>
              <a:ext uri="{FF2B5EF4-FFF2-40B4-BE49-F238E27FC236}">
                <a16:creationId xmlns:a16="http://schemas.microsoft.com/office/drawing/2014/main" id="{9DE12DF5-0EDB-4B18-8339-9224EA9AA51F}"/>
              </a:ext>
            </a:extLst>
          </p:cNvPr>
          <p:cNvSpPr/>
          <p:nvPr/>
        </p:nvSpPr>
        <p:spPr>
          <a:xfrm>
            <a:off x="2695574" y="4947720"/>
            <a:ext cx="1209675" cy="174725"/>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Imagem 10">
            <a:extLst>
              <a:ext uri="{FF2B5EF4-FFF2-40B4-BE49-F238E27FC236}">
                <a16:creationId xmlns:a16="http://schemas.microsoft.com/office/drawing/2014/main" id="{3F14D5A0-2E5E-4A8A-BCF3-3F7CCB47C6F2}"/>
              </a:ext>
            </a:extLst>
          </p:cNvPr>
          <p:cNvPicPr>
            <a:picLocks noChangeAspect="1"/>
          </p:cNvPicPr>
          <p:nvPr/>
        </p:nvPicPr>
        <p:blipFill>
          <a:blip r:embed="rId5"/>
          <a:stretch>
            <a:fillRect/>
          </a:stretch>
        </p:blipFill>
        <p:spPr>
          <a:xfrm>
            <a:off x="7181920" y="5411321"/>
            <a:ext cx="4694302" cy="13047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Elipse 15">
            <a:extLst>
              <a:ext uri="{FF2B5EF4-FFF2-40B4-BE49-F238E27FC236}">
                <a16:creationId xmlns:a16="http://schemas.microsoft.com/office/drawing/2014/main" id="{7EE5AF24-9205-4A93-A088-6946F45E2B2B}"/>
              </a:ext>
            </a:extLst>
          </p:cNvPr>
          <p:cNvSpPr/>
          <p:nvPr/>
        </p:nvSpPr>
        <p:spPr>
          <a:xfrm>
            <a:off x="364071" y="5934848"/>
            <a:ext cx="2057400" cy="752475"/>
          </a:xfrm>
          <a:prstGeom prst="ellipse">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Hibridização</a:t>
            </a:r>
          </a:p>
        </p:txBody>
      </p:sp>
      <p:sp>
        <p:nvSpPr>
          <p:cNvPr id="17" name="Seta: para a Direita 16">
            <a:extLst>
              <a:ext uri="{FF2B5EF4-FFF2-40B4-BE49-F238E27FC236}">
                <a16:creationId xmlns:a16="http://schemas.microsoft.com/office/drawing/2014/main" id="{1E06D17A-A58D-40E6-812F-EFC3A08F9786}"/>
              </a:ext>
            </a:extLst>
          </p:cNvPr>
          <p:cNvSpPr/>
          <p:nvPr/>
        </p:nvSpPr>
        <p:spPr>
          <a:xfrm>
            <a:off x="2785543" y="6309061"/>
            <a:ext cx="4080600" cy="174726"/>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5066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heel(1)">
                                      <p:cBhvr>
                                        <p:cTn id="35" dur="2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randombar(horizont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3" grpId="0" animBg="1"/>
      <p:bldP spid="14" grpId="0" animBg="1"/>
      <p:bldP spid="16" grpId="0" animBg="1"/>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Orbitais virtuais Química 3D para Android - APK Baixar">
            <a:extLst>
              <a:ext uri="{FF2B5EF4-FFF2-40B4-BE49-F238E27FC236}">
                <a16:creationId xmlns:a16="http://schemas.microsoft.com/office/drawing/2014/main" id="{E0A8C0A5-EBE9-42D6-A885-E0B0F8B47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CFA1E5BD-4BCB-42C8-92F6-EC25DD14EC31}"/>
              </a:ext>
            </a:extLst>
          </p:cNvPr>
          <p:cNvSpPr/>
          <p:nvPr/>
        </p:nvSpPr>
        <p:spPr>
          <a:xfrm>
            <a:off x="0" y="0"/>
            <a:ext cx="12192000" cy="6857999"/>
          </a:xfrm>
          <a:prstGeom prst="rect">
            <a:avLst/>
          </a:prstGeom>
          <a:solidFill>
            <a:schemeClr val="tx1">
              <a:alpha val="7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86DCFF10-E5C3-43DD-BCE3-768AAAD5922A}"/>
              </a:ext>
            </a:extLst>
          </p:cNvPr>
          <p:cNvSpPr txBox="1"/>
          <p:nvPr/>
        </p:nvSpPr>
        <p:spPr>
          <a:xfrm>
            <a:off x="4029372" y="400561"/>
            <a:ext cx="4133255"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HIBRIDIZAÇÃO</a:t>
            </a:r>
          </a:p>
        </p:txBody>
      </p:sp>
      <p:sp>
        <p:nvSpPr>
          <p:cNvPr id="7" name="Retângulo 6">
            <a:extLst>
              <a:ext uri="{FF2B5EF4-FFF2-40B4-BE49-F238E27FC236}">
                <a16:creationId xmlns:a16="http://schemas.microsoft.com/office/drawing/2014/main" id="{9DF71A5E-76B4-4C3A-993B-7EACA4786871}"/>
              </a:ext>
            </a:extLst>
          </p:cNvPr>
          <p:cNvSpPr/>
          <p:nvPr/>
        </p:nvSpPr>
        <p:spPr>
          <a:xfrm>
            <a:off x="4591997" y="1636252"/>
            <a:ext cx="3008003" cy="523220"/>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sz="2800" dirty="0"/>
              <a:t>Orbitais híbridos </a:t>
            </a:r>
            <a:r>
              <a:rPr lang="pt-BR" sz="2800" dirty="0" err="1"/>
              <a:t>sp</a:t>
            </a:r>
            <a:endParaRPr lang="pt-BR" sz="2800" dirty="0"/>
          </a:p>
        </p:txBody>
      </p:sp>
      <p:pic>
        <p:nvPicPr>
          <p:cNvPr id="18" name="Imagem 17">
            <a:extLst>
              <a:ext uri="{FF2B5EF4-FFF2-40B4-BE49-F238E27FC236}">
                <a16:creationId xmlns:a16="http://schemas.microsoft.com/office/drawing/2014/main" id="{A3DC9DB8-C59F-4D79-A45B-0633E14AF288}"/>
              </a:ext>
            </a:extLst>
          </p:cNvPr>
          <p:cNvPicPr>
            <a:picLocks noChangeAspect="1"/>
          </p:cNvPicPr>
          <p:nvPr/>
        </p:nvPicPr>
        <p:blipFill>
          <a:blip r:embed="rId3"/>
          <a:stretch>
            <a:fillRect/>
          </a:stretch>
        </p:blipFill>
        <p:spPr>
          <a:xfrm>
            <a:off x="2380797" y="2289235"/>
            <a:ext cx="7430401" cy="443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4171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Orbitais virtuais Química 3D para Android - APK Baixar">
            <a:extLst>
              <a:ext uri="{FF2B5EF4-FFF2-40B4-BE49-F238E27FC236}">
                <a16:creationId xmlns:a16="http://schemas.microsoft.com/office/drawing/2014/main" id="{E0A8C0A5-EBE9-42D6-A885-E0B0F8B47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CFA1E5BD-4BCB-42C8-92F6-EC25DD14EC31}"/>
              </a:ext>
            </a:extLst>
          </p:cNvPr>
          <p:cNvSpPr/>
          <p:nvPr/>
        </p:nvSpPr>
        <p:spPr>
          <a:xfrm>
            <a:off x="0" y="0"/>
            <a:ext cx="12192000" cy="6857999"/>
          </a:xfrm>
          <a:prstGeom prst="rect">
            <a:avLst/>
          </a:prstGeom>
          <a:solidFill>
            <a:schemeClr val="tx1">
              <a:alpha val="7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86DCFF10-E5C3-43DD-BCE3-768AAAD5922A}"/>
              </a:ext>
            </a:extLst>
          </p:cNvPr>
          <p:cNvSpPr txBox="1"/>
          <p:nvPr/>
        </p:nvSpPr>
        <p:spPr>
          <a:xfrm>
            <a:off x="4029372" y="400561"/>
            <a:ext cx="4133255"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HIBRIDIZAÇÃO</a:t>
            </a:r>
          </a:p>
        </p:txBody>
      </p:sp>
      <p:sp>
        <p:nvSpPr>
          <p:cNvPr id="7" name="Retângulo 6">
            <a:extLst>
              <a:ext uri="{FF2B5EF4-FFF2-40B4-BE49-F238E27FC236}">
                <a16:creationId xmlns:a16="http://schemas.microsoft.com/office/drawing/2014/main" id="{9DF71A5E-76B4-4C3A-993B-7EACA4786871}"/>
              </a:ext>
            </a:extLst>
          </p:cNvPr>
          <p:cNvSpPr/>
          <p:nvPr/>
        </p:nvSpPr>
        <p:spPr>
          <a:xfrm>
            <a:off x="6199605" y="2012618"/>
            <a:ext cx="4510274" cy="523220"/>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sz="2800" dirty="0"/>
              <a:t>Orbitais híbridos </a:t>
            </a:r>
            <a:r>
              <a:rPr lang="pt-BR" sz="2800" dirty="0" err="1"/>
              <a:t>sp</a:t>
            </a:r>
            <a:r>
              <a:rPr lang="pt-BR" sz="2800" dirty="0"/>
              <a:t> (carbono)</a:t>
            </a:r>
          </a:p>
        </p:txBody>
      </p:sp>
      <p:pic>
        <p:nvPicPr>
          <p:cNvPr id="67588" name="Picture 4" descr="HIBRIDIZAÇÃO DO CARBONO (OU HIBRIDAÇÃO) - ppt video online carregar">
            <a:extLst>
              <a:ext uri="{FF2B5EF4-FFF2-40B4-BE49-F238E27FC236}">
                <a16:creationId xmlns:a16="http://schemas.microsoft.com/office/drawing/2014/main" id="{EF86AD99-E21C-4288-9284-AE38CC790F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690" b="8997"/>
          <a:stretch/>
        </p:blipFill>
        <p:spPr bwMode="auto">
          <a:xfrm>
            <a:off x="4913509" y="3132232"/>
            <a:ext cx="7082467" cy="29381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7590" name="Picture 6" descr="Hibridação | Profº. Hilario Moura">
            <a:extLst>
              <a:ext uri="{FF2B5EF4-FFF2-40B4-BE49-F238E27FC236}">
                <a16:creationId xmlns:a16="http://schemas.microsoft.com/office/drawing/2014/main" id="{E3581E84-0E14-4CBF-B6C8-1BF54AFD16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023" y="1416224"/>
            <a:ext cx="3857569" cy="5255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2381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7590"/>
                                        </p:tgtEl>
                                        <p:attrNameLst>
                                          <p:attrName>style.visibility</p:attrName>
                                        </p:attrNameLst>
                                      </p:cBhvr>
                                      <p:to>
                                        <p:strVal val="visible"/>
                                      </p:to>
                                    </p:set>
                                    <p:animEffect transition="in" filter="barn(inVertical)">
                                      <p:cBhvr>
                                        <p:cTn id="7" dur="500"/>
                                        <p:tgtEl>
                                          <p:spTgt spid="6759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7588"/>
                                        </p:tgtEl>
                                        <p:attrNameLst>
                                          <p:attrName>style.visibility</p:attrName>
                                        </p:attrNameLst>
                                      </p:cBhvr>
                                      <p:to>
                                        <p:strVal val="visible"/>
                                      </p:to>
                                    </p:set>
                                    <p:animEffect transition="in" filter="circle(in)">
                                      <p:cBhvr>
                                        <p:cTn id="12" dur="2000"/>
                                        <p:tgtEl>
                                          <p:spTgt spid="6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Orbitais virtuais Química 3D para Android - APK Baixar">
            <a:extLst>
              <a:ext uri="{FF2B5EF4-FFF2-40B4-BE49-F238E27FC236}">
                <a16:creationId xmlns:a16="http://schemas.microsoft.com/office/drawing/2014/main" id="{E0A8C0A5-EBE9-42D6-A885-E0B0F8B47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CFA1E5BD-4BCB-42C8-92F6-EC25DD14EC31}"/>
              </a:ext>
            </a:extLst>
          </p:cNvPr>
          <p:cNvSpPr/>
          <p:nvPr/>
        </p:nvSpPr>
        <p:spPr>
          <a:xfrm>
            <a:off x="0" y="0"/>
            <a:ext cx="12192000" cy="6857999"/>
          </a:xfrm>
          <a:prstGeom prst="rect">
            <a:avLst/>
          </a:prstGeom>
          <a:solidFill>
            <a:schemeClr val="tx1">
              <a:alpha val="7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86DCFF10-E5C3-43DD-BCE3-768AAAD5922A}"/>
              </a:ext>
            </a:extLst>
          </p:cNvPr>
          <p:cNvSpPr txBox="1"/>
          <p:nvPr/>
        </p:nvSpPr>
        <p:spPr>
          <a:xfrm>
            <a:off x="4029372" y="400561"/>
            <a:ext cx="4133255"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HIBRIDIZAÇÃO</a:t>
            </a:r>
          </a:p>
        </p:txBody>
      </p:sp>
      <p:sp>
        <p:nvSpPr>
          <p:cNvPr id="7" name="Retângulo 6">
            <a:extLst>
              <a:ext uri="{FF2B5EF4-FFF2-40B4-BE49-F238E27FC236}">
                <a16:creationId xmlns:a16="http://schemas.microsoft.com/office/drawing/2014/main" id="{9DF71A5E-76B4-4C3A-993B-7EACA4786871}"/>
              </a:ext>
            </a:extLst>
          </p:cNvPr>
          <p:cNvSpPr/>
          <p:nvPr/>
        </p:nvSpPr>
        <p:spPr>
          <a:xfrm>
            <a:off x="4591995" y="1816784"/>
            <a:ext cx="3190745" cy="523220"/>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sz="2800" dirty="0"/>
              <a:t>Orbitais híbridos sp2</a:t>
            </a:r>
          </a:p>
        </p:txBody>
      </p:sp>
      <p:sp>
        <p:nvSpPr>
          <p:cNvPr id="4" name="Retângulo 3">
            <a:extLst>
              <a:ext uri="{FF2B5EF4-FFF2-40B4-BE49-F238E27FC236}">
                <a16:creationId xmlns:a16="http://schemas.microsoft.com/office/drawing/2014/main" id="{97E807DE-F20C-4D22-A74F-1DE553298FAD}"/>
              </a:ext>
            </a:extLst>
          </p:cNvPr>
          <p:cNvSpPr/>
          <p:nvPr/>
        </p:nvSpPr>
        <p:spPr>
          <a:xfrm>
            <a:off x="1214436" y="2563980"/>
            <a:ext cx="9763125" cy="369332"/>
          </a:xfrm>
          <a:prstGeom prst="rect">
            <a:avLst/>
          </a:prstGeom>
          <a:ln>
            <a:solidFill>
              <a:schemeClr val="accent4"/>
            </a:solidFill>
          </a:ln>
        </p:spPr>
        <p:txBody>
          <a:bodyPr wrap="square">
            <a:spAutoFit/>
          </a:bodyPr>
          <a:lstStyle/>
          <a:p>
            <a:r>
              <a:rPr lang="pt-BR" dirty="0">
                <a:solidFill>
                  <a:schemeClr val="bg1"/>
                </a:solidFill>
              </a:rPr>
              <a:t>A molécula </a:t>
            </a:r>
            <a:r>
              <a:rPr lang="pt-BR" i="1" dirty="0">
                <a:solidFill>
                  <a:schemeClr val="bg1"/>
                </a:solidFill>
              </a:rPr>
              <a:t>BF3 </a:t>
            </a:r>
            <a:r>
              <a:rPr lang="pt-BR" dirty="0">
                <a:solidFill>
                  <a:schemeClr val="bg1"/>
                </a:solidFill>
              </a:rPr>
              <a:t>foi identificada experimentalmente: A configuração eletrônica do Be: 1s2, 2s2, 2p1</a:t>
            </a:r>
          </a:p>
        </p:txBody>
      </p:sp>
      <p:sp>
        <p:nvSpPr>
          <p:cNvPr id="8" name="Elipse 7">
            <a:extLst>
              <a:ext uri="{FF2B5EF4-FFF2-40B4-BE49-F238E27FC236}">
                <a16:creationId xmlns:a16="http://schemas.microsoft.com/office/drawing/2014/main" id="{044FB6BA-2D4B-4C52-824F-677014EFD088}"/>
              </a:ext>
            </a:extLst>
          </p:cNvPr>
          <p:cNvSpPr/>
          <p:nvPr/>
        </p:nvSpPr>
        <p:spPr>
          <a:xfrm>
            <a:off x="364071" y="3322821"/>
            <a:ext cx="2057400" cy="752475"/>
          </a:xfrm>
          <a:prstGeom prst="ellipse">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Estado fundamental</a:t>
            </a:r>
          </a:p>
        </p:txBody>
      </p:sp>
      <p:sp>
        <p:nvSpPr>
          <p:cNvPr id="9" name="Seta: para a Direita 8">
            <a:extLst>
              <a:ext uri="{FF2B5EF4-FFF2-40B4-BE49-F238E27FC236}">
                <a16:creationId xmlns:a16="http://schemas.microsoft.com/office/drawing/2014/main" id="{A909F18E-1838-48C7-9127-75697E73791D}"/>
              </a:ext>
            </a:extLst>
          </p:cNvPr>
          <p:cNvSpPr/>
          <p:nvPr/>
        </p:nvSpPr>
        <p:spPr>
          <a:xfrm>
            <a:off x="2695575" y="3638516"/>
            <a:ext cx="1209675" cy="174725"/>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lipse 12">
            <a:extLst>
              <a:ext uri="{FF2B5EF4-FFF2-40B4-BE49-F238E27FC236}">
                <a16:creationId xmlns:a16="http://schemas.microsoft.com/office/drawing/2014/main" id="{DB5CAC29-A96C-4D4F-ACA6-5BECB9D0C530}"/>
              </a:ext>
            </a:extLst>
          </p:cNvPr>
          <p:cNvSpPr/>
          <p:nvPr/>
        </p:nvSpPr>
        <p:spPr>
          <a:xfrm>
            <a:off x="364071" y="4658846"/>
            <a:ext cx="2057400" cy="752475"/>
          </a:xfrm>
          <a:prstGeom prst="ellipse">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Estado excitado</a:t>
            </a:r>
          </a:p>
        </p:txBody>
      </p:sp>
      <p:sp>
        <p:nvSpPr>
          <p:cNvPr id="14" name="Seta: para a Direita 13">
            <a:extLst>
              <a:ext uri="{FF2B5EF4-FFF2-40B4-BE49-F238E27FC236}">
                <a16:creationId xmlns:a16="http://schemas.microsoft.com/office/drawing/2014/main" id="{9DE12DF5-0EDB-4B18-8339-9224EA9AA51F}"/>
              </a:ext>
            </a:extLst>
          </p:cNvPr>
          <p:cNvSpPr/>
          <p:nvPr/>
        </p:nvSpPr>
        <p:spPr>
          <a:xfrm>
            <a:off x="2695574" y="4947720"/>
            <a:ext cx="1209675" cy="174725"/>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lipse 15">
            <a:extLst>
              <a:ext uri="{FF2B5EF4-FFF2-40B4-BE49-F238E27FC236}">
                <a16:creationId xmlns:a16="http://schemas.microsoft.com/office/drawing/2014/main" id="{7EE5AF24-9205-4A93-A088-6946F45E2B2B}"/>
              </a:ext>
            </a:extLst>
          </p:cNvPr>
          <p:cNvSpPr/>
          <p:nvPr/>
        </p:nvSpPr>
        <p:spPr>
          <a:xfrm>
            <a:off x="364071" y="5934848"/>
            <a:ext cx="2057400" cy="752475"/>
          </a:xfrm>
          <a:prstGeom prst="ellipse">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Hibridização</a:t>
            </a:r>
          </a:p>
        </p:txBody>
      </p:sp>
      <p:sp>
        <p:nvSpPr>
          <p:cNvPr id="17" name="Seta: para a Direita 16">
            <a:extLst>
              <a:ext uri="{FF2B5EF4-FFF2-40B4-BE49-F238E27FC236}">
                <a16:creationId xmlns:a16="http://schemas.microsoft.com/office/drawing/2014/main" id="{1E06D17A-A58D-40E6-812F-EFC3A08F9786}"/>
              </a:ext>
            </a:extLst>
          </p:cNvPr>
          <p:cNvSpPr/>
          <p:nvPr/>
        </p:nvSpPr>
        <p:spPr>
          <a:xfrm>
            <a:off x="2785543" y="6309061"/>
            <a:ext cx="4080600" cy="174726"/>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0BE4631D-5605-4431-9F03-E5EA7B90833A}"/>
              </a:ext>
            </a:extLst>
          </p:cNvPr>
          <p:cNvPicPr>
            <a:picLocks noChangeAspect="1"/>
          </p:cNvPicPr>
          <p:nvPr/>
        </p:nvPicPr>
        <p:blipFill>
          <a:blip r:embed="rId3"/>
          <a:stretch>
            <a:fillRect/>
          </a:stretch>
        </p:blipFill>
        <p:spPr>
          <a:xfrm>
            <a:off x="4452139" y="3195707"/>
            <a:ext cx="2057399" cy="8956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m 11">
            <a:extLst>
              <a:ext uri="{FF2B5EF4-FFF2-40B4-BE49-F238E27FC236}">
                <a16:creationId xmlns:a16="http://schemas.microsoft.com/office/drawing/2014/main" id="{095CCF91-D8A4-47DF-AADB-E9A2118054B2}"/>
              </a:ext>
            </a:extLst>
          </p:cNvPr>
          <p:cNvPicPr>
            <a:picLocks noChangeAspect="1"/>
          </p:cNvPicPr>
          <p:nvPr/>
        </p:nvPicPr>
        <p:blipFill rotWithShape="1">
          <a:blip r:embed="rId4"/>
          <a:srcRect r="1326"/>
          <a:stretch/>
        </p:blipFill>
        <p:spPr>
          <a:xfrm>
            <a:off x="4275920" y="4353714"/>
            <a:ext cx="2305855" cy="1334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Imagem 14">
            <a:extLst>
              <a:ext uri="{FF2B5EF4-FFF2-40B4-BE49-F238E27FC236}">
                <a16:creationId xmlns:a16="http://schemas.microsoft.com/office/drawing/2014/main" id="{F6E4B02C-C672-43B1-B63B-35FD7DF157ED}"/>
              </a:ext>
            </a:extLst>
          </p:cNvPr>
          <p:cNvPicPr>
            <a:picLocks noChangeAspect="1"/>
          </p:cNvPicPr>
          <p:nvPr/>
        </p:nvPicPr>
        <p:blipFill>
          <a:blip r:embed="rId5"/>
          <a:stretch>
            <a:fillRect/>
          </a:stretch>
        </p:blipFill>
        <p:spPr>
          <a:xfrm>
            <a:off x="7105650" y="5297893"/>
            <a:ext cx="4988265" cy="13110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2737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3" grpId="0" animBg="1"/>
      <p:bldP spid="14" grpId="0" animBg="1"/>
      <p:bldP spid="16" grpId="0" animBg="1"/>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Orbitais virtuais Química 3D para Android - APK Baixar">
            <a:extLst>
              <a:ext uri="{FF2B5EF4-FFF2-40B4-BE49-F238E27FC236}">
                <a16:creationId xmlns:a16="http://schemas.microsoft.com/office/drawing/2014/main" id="{E0A8C0A5-EBE9-42D6-A885-E0B0F8B47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CFA1E5BD-4BCB-42C8-92F6-EC25DD14EC31}"/>
              </a:ext>
            </a:extLst>
          </p:cNvPr>
          <p:cNvSpPr/>
          <p:nvPr/>
        </p:nvSpPr>
        <p:spPr>
          <a:xfrm>
            <a:off x="0" y="0"/>
            <a:ext cx="12192000" cy="6857999"/>
          </a:xfrm>
          <a:prstGeom prst="rect">
            <a:avLst/>
          </a:prstGeom>
          <a:solidFill>
            <a:schemeClr val="tx1">
              <a:alpha val="7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86DCFF10-E5C3-43DD-BCE3-768AAAD5922A}"/>
              </a:ext>
            </a:extLst>
          </p:cNvPr>
          <p:cNvSpPr txBox="1"/>
          <p:nvPr/>
        </p:nvSpPr>
        <p:spPr>
          <a:xfrm>
            <a:off x="4029372" y="400561"/>
            <a:ext cx="4133255"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HIBRIDIZAÇÃO</a:t>
            </a:r>
          </a:p>
        </p:txBody>
      </p:sp>
      <p:sp>
        <p:nvSpPr>
          <p:cNvPr id="7" name="Retângulo 6">
            <a:extLst>
              <a:ext uri="{FF2B5EF4-FFF2-40B4-BE49-F238E27FC236}">
                <a16:creationId xmlns:a16="http://schemas.microsoft.com/office/drawing/2014/main" id="{9DF71A5E-76B4-4C3A-993B-7EACA4786871}"/>
              </a:ext>
            </a:extLst>
          </p:cNvPr>
          <p:cNvSpPr/>
          <p:nvPr/>
        </p:nvSpPr>
        <p:spPr>
          <a:xfrm>
            <a:off x="4591997" y="1636252"/>
            <a:ext cx="3190745" cy="523220"/>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sz="2800" dirty="0"/>
              <a:t>Orbitais híbridos sp2</a:t>
            </a:r>
          </a:p>
        </p:txBody>
      </p:sp>
      <p:pic>
        <p:nvPicPr>
          <p:cNvPr id="3" name="Imagem 2">
            <a:extLst>
              <a:ext uri="{FF2B5EF4-FFF2-40B4-BE49-F238E27FC236}">
                <a16:creationId xmlns:a16="http://schemas.microsoft.com/office/drawing/2014/main" id="{9A524976-FDE1-4C65-B5A2-D96F7224FBB2}"/>
              </a:ext>
            </a:extLst>
          </p:cNvPr>
          <p:cNvPicPr>
            <a:picLocks noChangeAspect="1"/>
          </p:cNvPicPr>
          <p:nvPr/>
        </p:nvPicPr>
        <p:blipFill>
          <a:blip r:embed="rId3"/>
          <a:stretch>
            <a:fillRect/>
          </a:stretch>
        </p:blipFill>
        <p:spPr>
          <a:xfrm>
            <a:off x="2562468" y="2379302"/>
            <a:ext cx="7249801" cy="42588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4104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Orbitais virtuais Química 3D para Android - APK Baixar">
            <a:extLst>
              <a:ext uri="{FF2B5EF4-FFF2-40B4-BE49-F238E27FC236}">
                <a16:creationId xmlns:a16="http://schemas.microsoft.com/office/drawing/2014/main" id="{E0A8C0A5-EBE9-42D6-A885-E0B0F8B47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CFA1E5BD-4BCB-42C8-92F6-EC25DD14EC31}"/>
              </a:ext>
            </a:extLst>
          </p:cNvPr>
          <p:cNvSpPr/>
          <p:nvPr/>
        </p:nvSpPr>
        <p:spPr>
          <a:xfrm>
            <a:off x="0" y="0"/>
            <a:ext cx="12192000" cy="6857999"/>
          </a:xfrm>
          <a:prstGeom prst="rect">
            <a:avLst/>
          </a:prstGeom>
          <a:solidFill>
            <a:schemeClr val="tx1">
              <a:alpha val="7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86DCFF10-E5C3-43DD-BCE3-768AAAD5922A}"/>
              </a:ext>
            </a:extLst>
          </p:cNvPr>
          <p:cNvSpPr txBox="1"/>
          <p:nvPr/>
        </p:nvSpPr>
        <p:spPr>
          <a:xfrm>
            <a:off x="4029372" y="400561"/>
            <a:ext cx="4133255"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HIBRIDIZAÇÃO</a:t>
            </a:r>
          </a:p>
        </p:txBody>
      </p:sp>
      <p:sp>
        <p:nvSpPr>
          <p:cNvPr id="7" name="Retângulo 6">
            <a:extLst>
              <a:ext uri="{FF2B5EF4-FFF2-40B4-BE49-F238E27FC236}">
                <a16:creationId xmlns:a16="http://schemas.microsoft.com/office/drawing/2014/main" id="{9DF71A5E-76B4-4C3A-993B-7EACA4786871}"/>
              </a:ext>
            </a:extLst>
          </p:cNvPr>
          <p:cNvSpPr/>
          <p:nvPr/>
        </p:nvSpPr>
        <p:spPr>
          <a:xfrm>
            <a:off x="6288123" y="2079071"/>
            <a:ext cx="4693016" cy="523220"/>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sz="2800" dirty="0"/>
              <a:t>Orbitais híbridos sp2 (carbono)</a:t>
            </a:r>
          </a:p>
        </p:txBody>
      </p:sp>
      <p:pic>
        <p:nvPicPr>
          <p:cNvPr id="74754" name="Picture 2" descr="Hibridação | Profº. Hilario Moura">
            <a:extLst>
              <a:ext uri="{FF2B5EF4-FFF2-40B4-BE49-F238E27FC236}">
                <a16:creationId xmlns:a16="http://schemas.microsoft.com/office/drawing/2014/main" id="{7E6A7FF6-2E04-4EA6-91F9-9AD81F71D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45" y="1542435"/>
            <a:ext cx="3989503" cy="5161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4756" name="Picture 4" descr="Aula hibridização do carbono">
            <a:extLst>
              <a:ext uri="{FF2B5EF4-FFF2-40B4-BE49-F238E27FC236}">
                <a16:creationId xmlns:a16="http://schemas.microsoft.com/office/drawing/2014/main" id="{7EFF3327-149C-4C00-846F-28CA57A3B2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946"/>
          <a:stretch/>
        </p:blipFill>
        <p:spPr bwMode="auto">
          <a:xfrm>
            <a:off x="5596156" y="3098306"/>
            <a:ext cx="6076950" cy="2603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1242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fade">
                                      <p:cBhvr>
                                        <p:cTn id="7" dur="500"/>
                                        <p:tgtEl>
                                          <p:spTgt spid="747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4756"/>
                                        </p:tgtEl>
                                        <p:attrNameLst>
                                          <p:attrName>style.visibility</p:attrName>
                                        </p:attrNameLst>
                                      </p:cBhvr>
                                      <p:to>
                                        <p:strVal val="visible"/>
                                      </p:to>
                                    </p:set>
                                    <p:animEffect transition="in" filter="wipe(down)">
                                      <p:cBhvr>
                                        <p:cTn id="12" dur="500"/>
                                        <p:tgtEl>
                                          <p:spTgt spid="74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Orbitais virtuais Química 3D para Android - APK Baixar">
            <a:extLst>
              <a:ext uri="{FF2B5EF4-FFF2-40B4-BE49-F238E27FC236}">
                <a16:creationId xmlns:a16="http://schemas.microsoft.com/office/drawing/2014/main" id="{E0A8C0A5-EBE9-42D6-A885-E0B0F8B47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CFA1E5BD-4BCB-42C8-92F6-EC25DD14EC31}"/>
              </a:ext>
            </a:extLst>
          </p:cNvPr>
          <p:cNvSpPr/>
          <p:nvPr/>
        </p:nvSpPr>
        <p:spPr>
          <a:xfrm>
            <a:off x="0" y="0"/>
            <a:ext cx="12192000" cy="6857999"/>
          </a:xfrm>
          <a:prstGeom prst="rect">
            <a:avLst/>
          </a:prstGeom>
          <a:solidFill>
            <a:schemeClr val="tx1">
              <a:alpha val="7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86DCFF10-E5C3-43DD-BCE3-768AAAD5922A}"/>
              </a:ext>
            </a:extLst>
          </p:cNvPr>
          <p:cNvSpPr txBox="1"/>
          <p:nvPr/>
        </p:nvSpPr>
        <p:spPr>
          <a:xfrm>
            <a:off x="4029372" y="400561"/>
            <a:ext cx="4133255"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HIBRIDIZAÇÃO</a:t>
            </a:r>
          </a:p>
        </p:txBody>
      </p:sp>
      <p:sp>
        <p:nvSpPr>
          <p:cNvPr id="7" name="Retângulo 6">
            <a:extLst>
              <a:ext uri="{FF2B5EF4-FFF2-40B4-BE49-F238E27FC236}">
                <a16:creationId xmlns:a16="http://schemas.microsoft.com/office/drawing/2014/main" id="{9DF71A5E-76B4-4C3A-993B-7EACA4786871}"/>
              </a:ext>
            </a:extLst>
          </p:cNvPr>
          <p:cNvSpPr/>
          <p:nvPr/>
        </p:nvSpPr>
        <p:spPr>
          <a:xfrm>
            <a:off x="4591995" y="1816784"/>
            <a:ext cx="3190745" cy="523220"/>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sz="2800" dirty="0"/>
              <a:t>Orbitais híbridos sp3</a:t>
            </a:r>
          </a:p>
        </p:txBody>
      </p:sp>
      <p:sp>
        <p:nvSpPr>
          <p:cNvPr id="4" name="Retângulo 3">
            <a:extLst>
              <a:ext uri="{FF2B5EF4-FFF2-40B4-BE49-F238E27FC236}">
                <a16:creationId xmlns:a16="http://schemas.microsoft.com/office/drawing/2014/main" id="{97E807DE-F20C-4D22-A74F-1DE553298FAD}"/>
              </a:ext>
            </a:extLst>
          </p:cNvPr>
          <p:cNvSpPr/>
          <p:nvPr/>
        </p:nvSpPr>
        <p:spPr>
          <a:xfrm>
            <a:off x="2555960" y="2478634"/>
            <a:ext cx="7262814" cy="369332"/>
          </a:xfrm>
          <a:prstGeom prst="rect">
            <a:avLst/>
          </a:prstGeom>
          <a:ln>
            <a:solidFill>
              <a:schemeClr val="accent4"/>
            </a:solidFill>
          </a:ln>
        </p:spPr>
        <p:txBody>
          <a:bodyPr wrap="square">
            <a:spAutoFit/>
          </a:bodyPr>
          <a:lstStyle/>
          <a:p>
            <a:r>
              <a:rPr lang="pt-BR" dirty="0">
                <a:solidFill>
                  <a:schemeClr val="bg1"/>
                </a:solidFill>
              </a:rPr>
              <a:t>A molécula de metano, </a:t>
            </a:r>
            <a:r>
              <a:rPr lang="pt-BR" i="1" dirty="0">
                <a:solidFill>
                  <a:schemeClr val="bg1"/>
                </a:solidFill>
              </a:rPr>
              <a:t>CH4</a:t>
            </a:r>
            <a:r>
              <a:rPr lang="pt-BR" dirty="0">
                <a:solidFill>
                  <a:schemeClr val="bg1"/>
                </a:solidFill>
              </a:rPr>
              <a:t>. A configuração eletrônica do </a:t>
            </a:r>
            <a:r>
              <a:rPr lang="pt-BR" i="1" dirty="0">
                <a:solidFill>
                  <a:schemeClr val="bg1"/>
                </a:solidFill>
              </a:rPr>
              <a:t>Ce</a:t>
            </a:r>
            <a:r>
              <a:rPr lang="pt-BR" dirty="0">
                <a:solidFill>
                  <a:schemeClr val="bg1"/>
                </a:solidFill>
              </a:rPr>
              <a:t>:1s2, 2s2, 2p2.</a:t>
            </a:r>
          </a:p>
        </p:txBody>
      </p:sp>
      <p:sp>
        <p:nvSpPr>
          <p:cNvPr id="8" name="Elipse 7">
            <a:extLst>
              <a:ext uri="{FF2B5EF4-FFF2-40B4-BE49-F238E27FC236}">
                <a16:creationId xmlns:a16="http://schemas.microsoft.com/office/drawing/2014/main" id="{044FB6BA-2D4B-4C52-824F-677014EFD088}"/>
              </a:ext>
            </a:extLst>
          </p:cNvPr>
          <p:cNvSpPr/>
          <p:nvPr/>
        </p:nvSpPr>
        <p:spPr>
          <a:xfrm>
            <a:off x="364071" y="3322821"/>
            <a:ext cx="2057400" cy="752475"/>
          </a:xfrm>
          <a:prstGeom prst="ellipse">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Estado fundamental</a:t>
            </a:r>
          </a:p>
        </p:txBody>
      </p:sp>
      <p:sp>
        <p:nvSpPr>
          <p:cNvPr id="9" name="Seta: para a Direita 8">
            <a:extLst>
              <a:ext uri="{FF2B5EF4-FFF2-40B4-BE49-F238E27FC236}">
                <a16:creationId xmlns:a16="http://schemas.microsoft.com/office/drawing/2014/main" id="{A909F18E-1838-48C7-9127-75697E73791D}"/>
              </a:ext>
            </a:extLst>
          </p:cNvPr>
          <p:cNvSpPr/>
          <p:nvPr/>
        </p:nvSpPr>
        <p:spPr>
          <a:xfrm>
            <a:off x="2695575" y="3638516"/>
            <a:ext cx="1209675" cy="174725"/>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lipse 12">
            <a:extLst>
              <a:ext uri="{FF2B5EF4-FFF2-40B4-BE49-F238E27FC236}">
                <a16:creationId xmlns:a16="http://schemas.microsoft.com/office/drawing/2014/main" id="{DB5CAC29-A96C-4D4F-ACA6-5BECB9D0C530}"/>
              </a:ext>
            </a:extLst>
          </p:cNvPr>
          <p:cNvSpPr/>
          <p:nvPr/>
        </p:nvSpPr>
        <p:spPr>
          <a:xfrm>
            <a:off x="364071" y="4658846"/>
            <a:ext cx="2057400" cy="752475"/>
          </a:xfrm>
          <a:prstGeom prst="ellipse">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Estado excitado</a:t>
            </a:r>
          </a:p>
        </p:txBody>
      </p:sp>
      <p:sp>
        <p:nvSpPr>
          <p:cNvPr id="14" name="Seta: para a Direita 13">
            <a:extLst>
              <a:ext uri="{FF2B5EF4-FFF2-40B4-BE49-F238E27FC236}">
                <a16:creationId xmlns:a16="http://schemas.microsoft.com/office/drawing/2014/main" id="{9DE12DF5-0EDB-4B18-8339-9224EA9AA51F}"/>
              </a:ext>
            </a:extLst>
          </p:cNvPr>
          <p:cNvSpPr/>
          <p:nvPr/>
        </p:nvSpPr>
        <p:spPr>
          <a:xfrm>
            <a:off x="2695574" y="4947720"/>
            <a:ext cx="1209675" cy="174725"/>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lipse 15">
            <a:extLst>
              <a:ext uri="{FF2B5EF4-FFF2-40B4-BE49-F238E27FC236}">
                <a16:creationId xmlns:a16="http://schemas.microsoft.com/office/drawing/2014/main" id="{7EE5AF24-9205-4A93-A088-6946F45E2B2B}"/>
              </a:ext>
            </a:extLst>
          </p:cNvPr>
          <p:cNvSpPr/>
          <p:nvPr/>
        </p:nvSpPr>
        <p:spPr>
          <a:xfrm>
            <a:off x="364071" y="5934848"/>
            <a:ext cx="2057400" cy="752475"/>
          </a:xfrm>
          <a:prstGeom prst="ellipse">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Hibridização</a:t>
            </a:r>
          </a:p>
        </p:txBody>
      </p:sp>
      <p:sp>
        <p:nvSpPr>
          <p:cNvPr id="17" name="Seta: para a Direita 16">
            <a:extLst>
              <a:ext uri="{FF2B5EF4-FFF2-40B4-BE49-F238E27FC236}">
                <a16:creationId xmlns:a16="http://schemas.microsoft.com/office/drawing/2014/main" id="{1E06D17A-A58D-40E6-812F-EFC3A08F9786}"/>
              </a:ext>
            </a:extLst>
          </p:cNvPr>
          <p:cNvSpPr/>
          <p:nvPr/>
        </p:nvSpPr>
        <p:spPr>
          <a:xfrm>
            <a:off x="2785543" y="6309061"/>
            <a:ext cx="4080600" cy="174726"/>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a:extLst>
              <a:ext uri="{FF2B5EF4-FFF2-40B4-BE49-F238E27FC236}">
                <a16:creationId xmlns:a16="http://schemas.microsoft.com/office/drawing/2014/main" id="{D199AB2F-EE37-41D7-AD70-567F5A240FEE}"/>
              </a:ext>
            </a:extLst>
          </p:cNvPr>
          <p:cNvPicPr>
            <a:picLocks noChangeAspect="1"/>
          </p:cNvPicPr>
          <p:nvPr/>
        </p:nvPicPr>
        <p:blipFill>
          <a:blip r:embed="rId3"/>
          <a:stretch>
            <a:fillRect/>
          </a:stretch>
        </p:blipFill>
        <p:spPr>
          <a:xfrm>
            <a:off x="4391025" y="3178577"/>
            <a:ext cx="1926134" cy="9198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m 9">
            <a:extLst>
              <a:ext uri="{FF2B5EF4-FFF2-40B4-BE49-F238E27FC236}">
                <a16:creationId xmlns:a16="http://schemas.microsoft.com/office/drawing/2014/main" id="{6FFF4DE8-C657-4D7A-8946-E0BAAAE7F2BC}"/>
              </a:ext>
            </a:extLst>
          </p:cNvPr>
          <p:cNvPicPr>
            <a:picLocks noChangeAspect="1"/>
          </p:cNvPicPr>
          <p:nvPr/>
        </p:nvPicPr>
        <p:blipFill>
          <a:blip r:embed="rId4"/>
          <a:stretch>
            <a:fillRect/>
          </a:stretch>
        </p:blipFill>
        <p:spPr>
          <a:xfrm>
            <a:off x="4391025" y="4237428"/>
            <a:ext cx="1926133" cy="16223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m 10">
            <a:extLst>
              <a:ext uri="{FF2B5EF4-FFF2-40B4-BE49-F238E27FC236}">
                <a16:creationId xmlns:a16="http://schemas.microsoft.com/office/drawing/2014/main" id="{05F80A17-A5D5-4A6D-A29E-F19FA992ECAA}"/>
              </a:ext>
            </a:extLst>
          </p:cNvPr>
          <p:cNvPicPr>
            <a:picLocks noChangeAspect="1"/>
          </p:cNvPicPr>
          <p:nvPr/>
        </p:nvPicPr>
        <p:blipFill>
          <a:blip r:embed="rId5"/>
          <a:stretch>
            <a:fillRect/>
          </a:stretch>
        </p:blipFill>
        <p:spPr>
          <a:xfrm>
            <a:off x="7137638" y="5500707"/>
            <a:ext cx="4690291" cy="1186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9964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1)">
                                      <p:cBhvr>
                                        <p:cTn id="34" dur="2000"/>
                                        <p:tgtEl>
                                          <p:spTgt spid="14"/>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heel(1)">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3" grpId="0" animBg="1"/>
      <p:bldP spid="14" grpId="0" animBg="1"/>
      <p:bldP spid="16" grpId="0" animBg="1"/>
      <p:bldP spid="1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Orbitais virtuais Química 3D para Android - APK Baixar">
            <a:extLst>
              <a:ext uri="{FF2B5EF4-FFF2-40B4-BE49-F238E27FC236}">
                <a16:creationId xmlns:a16="http://schemas.microsoft.com/office/drawing/2014/main" id="{E0A8C0A5-EBE9-42D6-A885-E0B0F8B47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CFA1E5BD-4BCB-42C8-92F6-EC25DD14EC31}"/>
              </a:ext>
            </a:extLst>
          </p:cNvPr>
          <p:cNvSpPr/>
          <p:nvPr/>
        </p:nvSpPr>
        <p:spPr>
          <a:xfrm>
            <a:off x="0" y="0"/>
            <a:ext cx="12192000" cy="6857999"/>
          </a:xfrm>
          <a:prstGeom prst="rect">
            <a:avLst/>
          </a:prstGeom>
          <a:solidFill>
            <a:schemeClr val="tx1">
              <a:alpha val="7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86DCFF10-E5C3-43DD-BCE3-768AAAD5922A}"/>
              </a:ext>
            </a:extLst>
          </p:cNvPr>
          <p:cNvSpPr txBox="1"/>
          <p:nvPr/>
        </p:nvSpPr>
        <p:spPr>
          <a:xfrm>
            <a:off x="4029372" y="400561"/>
            <a:ext cx="4133255"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HIBRIDIZAÇÃO</a:t>
            </a:r>
          </a:p>
        </p:txBody>
      </p:sp>
      <p:sp>
        <p:nvSpPr>
          <p:cNvPr id="7" name="Retângulo 6">
            <a:extLst>
              <a:ext uri="{FF2B5EF4-FFF2-40B4-BE49-F238E27FC236}">
                <a16:creationId xmlns:a16="http://schemas.microsoft.com/office/drawing/2014/main" id="{9DF71A5E-76B4-4C3A-993B-7EACA4786871}"/>
              </a:ext>
            </a:extLst>
          </p:cNvPr>
          <p:cNvSpPr/>
          <p:nvPr/>
        </p:nvSpPr>
        <p:spPr>
          <a:xfrm>
            <a:off x="4591997" y="1636252"/>
            <a:ext cx="3190745" cy="523220"/>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sz="2800" dirty="0"/>
              <a:t>Orbitais híbridos sp3</a:t>
            </a:r>
          </a:p>
        </p:txBody>
      </p:sp>
      <p:pic>
        <p:nvPicPr>
          <p:cNvPr id="4" name="Imagem 3">
            <a:extLst>
              <a:ext uri="{FF2B5EF4-FFF2-40B4-BE49-F238E27FC236}">
                <a16:creationId xmlns:a16="http://schemas.microsoft.com/office/drawing/2014/main" id="{F11D53E2-B720-436D-902A-FDC30E0A8F01}"/>
              </a:ext>
            </a:extLst>
          </p:cNvPr>
          <p:cNvPicPr>
            <a:picLocks noChangeAspect="1"/>
          </p:cNvPicPr>
          <p:nvPr/>
        </p:nvPicPr>
        <p:blipFill>
          <a:blip r:embed="rId3"/>
          <a:stretch>
            <a:fillRect/>
          </a:stretch>
        </p:blipFill>
        <p:spPr>
          <a:xfrm>
            <a:off x="2558230" y="2334875"/>
            <a:ext cx="7258277" cy="43477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7387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Orbitais virtuais Química 3D para Android - APK Baixar">
            <a:extLst>
              <a:ext uri="{FF2B5EF4-FFF2-40B4-BE49-F238E27FC236}">
                <a16:creationId xmlns:a16="http://schemas.microsoft.com/office/drawing/2014/main" id="{E0A8C0A5-EBE9-42D6-A885-E0B0F8B47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CFA1E5BD-4BCB-42C8-92F6-EC25DD14EC31}"/>
              </a:ext>
            </a:extLst>
          </p:cNvPr>
          <p:cNvSpPr/>
          <p:nvPr/>
        </p:nvSpPr>
        <p:spPr>
          <a:xfrm>
            <a:off x="0" y="0"/>
            <a:ext cx="12192000" cy="6857999"/>
          </a:xfrm>
          <a:prstGeom prst="rect">
            <a:avLst/>
          </a:prstGeom>
          <a:solidFill>
            <a:schemeClr val="tx1">
              <a:alpha val="7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86DCFF10-E5C3-43DD-BCE3-768AAAD5922A}"/>
              </a:ext>
            </a:extLst>
          </p:cNvPr>
          <p:cNvSpPr txBox="1"/>
          <p:nvPr/>
        </p:nvSpPr>
        <p:spPr>
          <a:xfrm>
            <a:off x="4029372" y="400561"/>
            <a:ext cx="4133255"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HIBRIDIZAÇÃO</a:t>
            </a:r>
          </a:p>
        </p:txBody>
      </p:sp>
      <p:sp>
        <p:nvSpPr>
          <p:cNvPr id="7" name="Retângulo 6">
            <a:extLst>
              <a:ext uri="{FF2B5EF4-FFF2-40B4-BE49-F238E27FC236}">
                <a16:creationId xmlns:a16="http://schemas.microsoft.com/office/drawing/2014/main" id="{9DF71A5E-76B4-4C3A-993B-7EACA4786871}"/>
              </a:ext>
            </a:extLst>
          </p:cNvPr>
          <p:cNvSpPr/>
          <p:nvPr/>
        </p:nvSpPr>
        <p:spPr>
          <a:xfrm>
            <a:off x="6645972" y="1816784"/>
            <a:ext cx="4693016" cy="523220"/>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sz="2800" dirty="0"/>
              <a:t>Orbitais híbridos sp3 (carbono)</a:t>
            </a:r>
          </a:p>
        </p:txBody>
      </p:sp>
      <p:pic>
        <p:nvPicPr>
          <p:cNvPr id="75778" name="Picture 2" descr="Hibridação | Profº. Hilario Moura">
            <a:extLst>
              <a:ext uri="{FF2B5EF4-FFF2-40B4-BE49-F238E27FC236}">
                <a16:creationId xmlns:a16="http://schemas.microsoft.com/office/drawing/2014/main" id="{767627BC-7928-48E8-BA08-6A8D5B8D2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36" y="1597981"/>
            <a:ext cx="5872166" cy="4905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5780" name="Picture 4" descr="HIBRIDIZAÇÃO DO CARBONO (OU HIBRIDAÇÃO) - ppt video online carregar">
            <a:extLst>
              <a:ext uri="{FF2B5EF4-FFF2-40B4-BE49-F238E27FC236}">
                <a16:creationId xmlns:a16="http://schemas.microsoft.com/office/drawing/2014/main" id="{E1F66733-6070-4F38-A743-44BF934516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200" b="1619"/>
          <a:stretch/>
        </p:blipFill>
        <p:spPr bwMode="auto">
          <a:xfrm>
            <a:off x="6237638" y="2847627"/>
            <a:ext cx="5635097" cy="23744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63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fade">
                                      <p:cBhvr>
                                        <p:cTn id="7" dur="1000"/>
                                        <p:tgtEl>
                                          <p:spTgt spid="75778"/>
                                        </p:tgtEl>
                                      </p:cBhvr>
                                    </p:animEffect>
                                    <p:anim calcmode="lin" valueType="num">
                                      <p:cBhvr>
                                        <p:cTn id="8" dur="1000" fill="hold"/>
                                        <p:tgtEl>
                                          <p:spTgt spid="75778"/>
                                        </p:tgtEl>
                                        <p:attrNameLst>
                                          <p:attrName>ppt_x</p:attrName>
                                        </p:attrNameLst>
                                      </p:cBhvr>
                                      <p:tavLst>
                                        <p:tav tm="0">
                                          <p:val>
                                            <p:strVal val="#ppt_x"/>
                                          </p:val>
                                        </p:tav>
                                        <p:tav tm="100000">
                                          <p:val>
                                            <p:strVal val="#ppt_x"/>
                                          </p:val>
                                        </p:tav>
                                      </p:tavLst>
                                    </p:anim>
                                    <p:anim calcmode="lin" valueType="num">
                                      <p:cBhvr>
                                        <p:cTn id="9" dur="1000" fill="hold"/>
                                        <p:tgtEl>
                                          <p:spTgt spid="757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75780"/>
                                        </p:tgtEl>
                                        <p:attrNameLst>
                                          <p:attrName>style.visibility</p:attrName>
                                        </p:attrNameLst>
                                      </p:cBhvr>
                                      <p:to>
                                        <p:strVal val="visible"/>
                                      </p:to>
                                    </p:set>
                                    <p:animEffect transition="in" filter="wheel(1)">
                                      <p:cBhvr>
                                        <p:cTn id="14" dur="2000"/>
                                        <p:tgtEl>
                                          <p:spTgt spid="75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odel of NaCl molecular structure">
            <a:extLst>
              <a:ext uri="{FF2B5EF4-FFF2-40B4-BE49-F238E27FC236}">
                <a16:creationId xmlns:a16="http://schemas.microsoft.com/office/drawing/2014/main" id="{1B99D404-6AC5-4E52-899C-F554477EF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 name="Retângulo 20">
            <a:extLst>
              <a:ext uri="{FF2B5EF4-FFF2-40B4-BE49-F238E27FC236}">
                <a16:creationId xmlns:a16="http://schemas.microsoft.com/office/drawing/2014/main" id="{682C358F-E720-4B5E-B3C2-0C7485F9FA2B}"/>
              </a:ext>
            </a:extLst>
          </p:cNvPr>
          <p:cNvSpPr/>
          <p:nvPr/>
        </p:nvSpPr>
        <p:spPr>
          <a:xfrm>
            <a:off x="0" y="0"/>
            <a:ext cx="12192000" cy="6858000"/>
          </a:xfrm>
          <a:prstGeom prst="rect">
            <a:avLst/>
          </a:prstGeom>
          <a:solidFill>
            <a:schemeClr val="tx1">
              <a:alpha val="64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CaixaDeTexto 22">
            <a:extLst>
              <a:ext uri="{FF2B5EF4-FFF2-40B4-BE49-F238E27FC236}">
                <a16:creationId xmlns:a16="http://schemas.microsoft.com/office/drawing/2014/main" id="{BBAB7D2E-481E-4E22-B4E6-24738C7A9C08}"/>
              </a:ext>
            </a:extLst>
          </p:cNvPr>
          <p:cNvSpPr txBox="1"/>
          <p:nvPr/>
        </p:nvSpPr>
        <p:spPr>
          <a:xfrm>
            <a:off x="3757612" y="441841"/>
            <a:ext cx="4676775" cy="1015663"/>
          </a:xfrm>
          <a:prstGeom prst="rect">
            <a:avLst/>
          </a:prstGeom>
          <a:noFill/>
          <a:ln>
            <a:solidFill>
              <a:schemeClr val="accent4"/>
            </a:solidFill>
          </a:ln>
        </p:spPr>
        <p:txBody>
          <a:bodyPr wrap="square" rtlCol="0">
            <a:spAutoFit/>
          </a:bodyPr>
          <a:lstStyle/>
          <a:p>
            <a:r>
              <a:rPr lang="pt-BR" sz="6000" dirty="0">
                <a:solidFill>
                  <a:schemeClr val="bg1"/>
                </a:solidFill>
                <a:latin typeface="Agency FB" panose="020B0503020202020204" pitchFamily="34" charset="0"/>
              </a:rPr>
              <a:t>LIGAÇÕES IÔNICAS</a:t>
            </a:r>
          </a:p>
        </p:txBody>
      </p:sp>
      <p:pic>
        <p:nvPicPr>
          <p:cNvPr id="15" name="Imagem 14">
            <a:extLst>
              <a:ext uri="{FF2B5EF4-FFF2-40B4-BE49-F238E27FC236}">
                <a16:creationId xmlns:a16="http://schemas.microsoft.com/office/drawing/2014/main" id="{793422B8-214F-48BD-AD36-EE1DFBD57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41" y="4104008"/>
            <a:ext cx="3240360" cy="25418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Retângulo: Cantos Arredondados 15">
            <a:extLst>
              <a:ext uri="{FF2B5EF4-FFF2-40B4-BE49-F238E27FC236}">
                <a16:creationId xmlns:a16="http://schemas.microsoft.com/office/drawing/2014/main" id="{BB18EEAF-17B5-4925-ACEE-87D5FCB9CD49}"/>
              </a:ext>
            </a:extLst>
          </p:cNvPr>
          <p:cNvSpPr/>
          <p:nvPr/>
        </p:nvSpPr>
        <p:spPr>
          <a:xfrm>
            <a:off x="4460269" y="2270423"/>
            <a:ext cx="3271459" cy="1692771"/>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pt-BR" sz="2000" dirty="0">
                <a:solidFill>
                  <a:schemeClr val="tx1"/>
                </a:solidFill>
              </a:rPr>
              <a:t>Em geral, são formadas  por ligações entre metais com ametais, e metais com hidrogênio.</a:t>
            </a:r>
          </a:p>
        </p:txBody>
      </p:sp>
      <p:pic>
        <p:nvPicPr>
          <p:cNvPr id="17" name="Imagem 16">
            <a:extLst>
              <a:ext uri="{FF2B5EF4-FFF2-40B4-BE49-F238E27FC236}">
                <a16:creationId xmlns:a16="http://schemas.microsoft.com/office/drawing/2014/main" id="{1A973A09-F2B3-4A28-8C06-2B5A460EE648}"/>
              </a:ext>
            </a:extLst>
          </p:cNvPr>
          <p:cNvPicPr>
            <a:picLocks noChangeAspect="1"/>
          </p:cNvPicPr>
          <p:nvPr/>
        </p:nvPicPr>
        <p:blipFill rotWithShape="1">
          <a:blip r:embed="rId4">
            <a:extLst>
              <a:ext uri="{28A0092B-C50C-407E-A947-70E740481C1C}">
                <a14:useLocalDpi xmlns:a14="http://schemas.microsoft.com/office/drawing/2010/main" val="0"/>
              </a:ext>
            </a:extLst>
          </a:blip>
          <a:srcRect b="28832"/>
          <a:stretch/>
        </p:blipFill>
        <p:spPr>
          <a:xfrm>
            <a:off x="340322" y="2835949"/>
            <a:ext cx="3045997" cy="1127245"/>
          </a:xfrm>
          <a:prstGeom prst="rect">
            <a:avLst/>
          </a:prstGeom>
          <a:solidFill>
            <a:schemeClr val="accent4">
              <a:lumMod val="75000"/>
            </a:schemeClr>
          </a:solidFill>
          <a:ln>
            <a:noFill/>
          </a:ln>
          <a:effectLst/>
          <a:scene3d>
            <a:camera prst="orthographicFront">
              <a:rot lat="0" lon="0" rev="0"/>
            </a:camera>
            <a:lightRig rig="glow" dir="t">
              <a:rot lat="0" lon="0" rev="14100000"/>
            </a:lightRig>
          </a:scene3d>
          <a:sp3d prstMaterial="softEdge">
            <a:bevelT w="127000" prst="artDeco"/>
          </a:sp3d>
        </p:spPr>
      </p:pic>
      <p:sp>
        <p:nvSpPr>
          <p:cNvPr id="18" name="CaixaDeTexto 14">
            <a:extLst>
              <a:ext uri="{FF2B5EF4-FFF2-40B4-BE49-F238E27FC236}">
                <a16:creationId xmlns:a16="http://schemas.microsoft.com/office/drawing/2014/main" id="{7EB9F0A5-E870-4D39-A4D4-E9F67F4F3288}"/>
              </a:ext>
            </a:extLst>
          </p:cNvPr>
          <p:cNvSpPr txBox="1"/>
          <p:nvPr/>
        </p:nvSpPr>
        <p:spPr>
          <a:xfrm>
            <a:off x="340322" y="1423510"/>
            <a:ext cx="3045997" cy="1200329"/>
          </a:xfrm>
          <a:prstGeom prst="rect">
            <a:avLst/>
          </a:prstGeom>
          <a:noFill/>
          <a:ln>
            <a:solidFill>
              <a:schemeClr val="accent4"/>
            </a:solidFill>
          </a:ln>
          <a:effectLst/>
          <a:scene3d>
            <a:camera prst="orthographicFront">
              <a:rot lat="0" lon="0" rev="0"/>
            </a:camera>
            <a:lightRig rig="chilly" dir="t">
              <a:rot lat="0" lon="0" rev="18480000"/>
            </a:lightRig>
          </a:scene3d>
          <a:sp3d prstMaterial="clear">
            <a:bevelT h="63500"/>
          </a:sp3d>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pt-BR" dirty="0">
                <a:solidFill>
                  <a:schemeClr val="bg1"/>
                </a:solidFill>
              </a:rPr>
              <a:t>Palmitato de sódio (um dos componentes de sabão, formado por uma misturas de sais de ácido graxos) </a:t>
            </a:r>
          </a:p>
        </p:txBody>
      </p:sp>
      <p:sp>
        <p:nvSpPr>
          <p:cNvPr id="19" name="CaixaDeTexto 16">
            <a:extLst>
              <a:ext uri="{FF2B5EF4-FFF2-40B4-BE49-F238E27FC236}">
                <a16:creationId xmlns:a16="http://schemas.microsoft.com/office/drawing/2014/main" id="{61529C15-4C7F-4583-9278-05C3C89F6FCA}"/>
              </a:ext>
            </a:extLst>
          </p:cNvPr>
          <p:cNvSpPr txBox="1"/>
          <p:nvPr/>
        </p:nvSpPr>
        <p:spPr>
          <a:xfrm>
            <a:off x="9448191" y="3335029"/>
            <a:ext cx="2498541" cy="923330"/>
          </a:xfrm>
          <a:prstGeom prst="rect">
            <a:avLst/>
          </a:prstGeom>
          <a:noFill/>
          <a:ln>
            <a:solidFill>
              <a:schemeClr val="accent4"/>
            </a:solidFill>
          </a:ln>
          <a:effectLst/>
          <a:scene3d>
            <a:camera prst="orthographicFront">
              <a:rot lat="0" lon="0" rev="0"/>
            </a:camera>
            <a:lightRig rig="chilly" dir="t">
              <a:rot lat="0" lon="0" rev="18480000"/>
            </a:lightRig>
          </a:scene3d>
          <a:sp3d prstMaterial="clear">
            <a:bevelT h="63500"/>
          </a:sp3d>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pt-BR" dirty="0">
                <a:solidFill>
                  <a:schemeClr val="bg1"/>
                </a:solidFill>
              </a:rPr>
              <a:t>Hidreto de sódio (</a:t>
            </a:r>
            <a:r>
              <a:rPr lang="pt-BR" dirty="0" err="1">
                <a:solidFill>
                  <a:schemeClr val="bg1"/>
                </a:solidFill>
              </a:rPr>
              <a:t>NaH</a:t>
            </a:r>
            <a:r>
              <a:rPr lang="pt-BR" dirty="0">
                <a:solidFill>
                  <a:schemeClr val="bg1"/>
                </a:solidFill>
              </a:rPr>
              <a:t>), muito utilizado em laboratórios Químicos)</a:t>
            </a:r>
          </a:p>
        </p:txBody>
      </p:sp>
      <p:pic>
        <p:nvPicPr>
          <p:cNvPr id="20" name="Imagem 19">
            <a:extLst>
              <a:ext uri="{FF2B5EF4-FFF2-40B4-BE49-F238E27FC236}">
                <a16:creationId xmlns:a16="http://schemas.microsoft.com/office/drawing/2014/main" id="{159CCBBC-A422-45D3-87FE-DA8ECCB6C3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352" t="12485" r="20333" b="7191"/>
          <a:stretch/>
        </p:blipFill>
        <p:spPr>
          <a:xfrm>
            <a:off x="8217623" y="4197617"/>
            <a:ext cx="1152128" cy="2448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CaixaDeTexto 23">
            <a:extLst>
              <a:ext uri="{FF2B5EF4-FFF2-40B4-BE49-F238E27FC236}">
                <a16:creationId xmlns:a16="http://schemas.microsoft.com/office/drawing/2014/main" id="{FD0F0FE0-33ED-458A-BA7F-2595F28B65DB}"/>
              </a:ext>
            </a:extLst>
          </p:cNvPr>
          <p:cNvSpPr txBox="1"/>
          <p:nvPr/>
        </p:nvSpPr>
        <p:spPr>
          <a:xfrm>
            <a:off x="4232858" y="4404814"/>
            <a:ext cx="3726280" cy="923330"/>
          </a:xfrm>
          <a:prstGeom prst="rect">
            <a:avLst/>
          </a:prstGeom>
          <a:noFill/>
          <a:ln>
            <a:solidFill>
              <a:schemeClr val="accent4">
                <a:lumMod val="60000"/>
                <a:lumOff val="40000"/>
              </a:schemeClr>
            </a:solidFill>
          </a:ln>
          <a:effectLst/>
          <a:scene3d>
            <a:camera prst="orthographicFront">
              <a:rot lat="0" lon="0" rev="0"/>
            </a:camera>
            <a:lightRig rig="chilly" dir="t">
              <a:rot lat="0" lon="0" rev="18480000"/>
            </a:lightRig>
          </a:scene3d>
          <a:sp3d prstMaterial="clear">
            <a:bevelT h="63500"/>
          </a:sp3d>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pt-BR" dirty="0">
                <a:solidFill>
                  <a:schemeClr val="bg1"/>
                </a:solidFill>
              </a:rPr>
              <a:t>Hidróxido de magnésio, ou leite de magnésia (Mg(OH)</a:t>
            </a:r>
            <a:r>
              <a:rPr lang="pt-BR" baseline="-25000" dirty="0">
                <a:solidFill>
                  <a:schemeClr val="bg1"/>
                </a:solidFill>
              </a:rPr>
              <a:t>2</a:t>
            </a:r>
            <a:r>
              <a:rPr lang="pt-BR" dirty="0">
                <a:solidFill>
                  <a:schemeClr val="bg1"/>
                </a:solidFill>
              </a:rPr>
              <a:t>, muito utilizados como antiácido estomacal</a:t>
            </a:r>
          </a:p>
        </p:txBody>
      </p:sp>
      <p:sp>
        <p:nvSpPr>
          <p:cNvPr id="2" name="Retângulo 1">
            <a:extLst>
              <a:ext uri="{FF2B5EF4-FFF2-40B4-BE49-F238E27FC236}">
                <a16:creationId xmlns:a16="http://schemas.microsoft.com/office/drawing/2014/main" id="{F9D062B0-34BD-49AE-9FE6-9C0C443F2F1F}"/>
              </a:ext>
            </a:extLst>
          </p:cNvPr>
          <p:cNvSpPr/>
          <p:nvPr/>
        </p:nvSpPr>
        <p:spPr>
          <a:xfrm>
            <a:off x="5491505" y="5585098"/>
            <a:ext cx="1208985" cy="369332"/>
          </a:xfrm>
          <a:prstGeom prst="rect">
            <a:avLst/>
          </a:prstGeom>
          <a:solidFill>
            <a:schemeClr val="accent4">
              <a:lumMod val="75000"/>
            </a:schemeClr>
          </a:solidFill>
          <a:ln>
            <a:noFill/>
          </a:ln>
          <a:effectLst/>
          <a:scene3d>
            <a:camera prst="orthographicFront">
              <a:rot lat="0" lon="0" rev="0"/>
            </a:camera>
            <a:lightRig rig="glow" dir="t">
              <a:rot lat="0" lon="0" rev="14100000"/>
            </a:lightRig>
          </a:scene3d>
          <a:sp3d prstMaterial="softEdge">
            <a:bevelT w="127000" prst="artDeco"/>
          </a:sp3d>
        </p:spPr>
        <p:txBody>
          <a:bodyPr wrap="none">
            <a:spAutoFit/>
          </a:bodyPr>
          <a:lstStyle/>
          <a:p>
            <a:pPr algn="ctr"/>
            <a:r>
              <a:rPr lang="pt-BR" dirty="0"/>
              <a:t>Mg</a:t>
            </a:r>
            <a:r>
              <a:rPr lang="pt-BR" baseline="30000" dirty="0"/>
              <a:t>2+</a:t>
            </a:r>
            <a:r>
              <a:rPr lang="pt-BR" dirty="0"/>
              <a:t>(OH</a:t>
            </a:r>
            <a:r>
              <a:rPr lang="pt-BR" baseline="30000" dirty="0"/>
              <a:t>-</a:t>
            </a:r>
            <a:r>
              <a:rPr lang="pt-BR" dirty="0"/>
              <a:t>)</a:t>
            </a:r>
            <a:r>
              <a:rPr lang="pt-BR" baseline="-25000" dirty="0"/>
              <a:t>2</a:t>
            </a:r>
          </a:p>
        </p:txBody>
      </p:sp>
      <p:pic>
        <p:nvPicPr>
          <p:cNvPr id="16386" name="Picture 2" descr="Hidreto De Sódio Com 60% De Conteúdo/cas No.: 7646-69-7/matérias ...">
            <a:extLst>
              <a:ext uri="{FF2B5EF4-FFF2-40B4-BE49-F238E27FC236}">
                <a16:creationId xmlns:a16="http://schemas.microsoft.com/office/drawing/2014/main" id="{F0F59654-7BAA-440F-B5D3-76899EF295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94057" y="1173708"/>
            <a:ext cx="2352675"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tângulo 2">
            <a:extLst>
              <a:ext uri="{FF2B5EF4-FFF2-40B4-BE49-F238E27FC236}">
                <a16:creationId xmlns:a16="http://schemas.microsoft.com/office/drawing/2014/main" id="{9C90DC0C-8B0A-4EC5-963B-C7B5289D412E}"/>
              </a:ext>
            </a:extLst>
          </p:cNvPr>
          <p:cNvSpPr/>
          <p:nvPr/>
        </p:nvSpPr>
        <p:spPr>
          <a:xfrm>
            <a:off x="10341434" y="4404814"/>
            <a:ext cx="712053" cy="369332"/>
          </a:xfrm>
          <a:prstGeom prst="rect">
            <a:avLst/>
          </a:prstGeom>
          <a:solidFill>
            <a:schemeClr val="accent4">
              <a:lumMod val="75000"/>
            </a:schemeClr>
          </a:solidFill>
          <a:ln>
            <a:noFill/>
          </a:ln>
          <a:effectLst/>
          <a:scene3d>
            <a:camera prst="orthographicFront">
              <a:rot lat="0" lon="0" rev="0"/>
            </a:camera>
            <a:lightRig rig="glow" dir="t">
              <a:rot lat="0" lon="0" rev="14100000"/>
            </a:lightRig>
          </a:scene3d>
          <a:sp3d prstMaterial="softEdge">
            <a:bevelT w="127000" prst="artDeco"/>
          </a:sp3d>
        </p:spPr>
        <p:txBody>
          <a:bodyPr wrap="none">
            <a:spAutoFit/>
          </a:bodyPr>
          <a:lstStyle/>
          <a:p>
            <a:pPr algn="ctr"/>
            <a:r>
              <a:rPr lang="pt-BR" dirty="0" err="1"/>
              <a:t>Na</a:t>
            </a:r>
            <a:r>
              <a:rPr lang="pt-BR" baseline="30000" dirty="0" err="1"/>
              <a:t>+</a:t>
            </a:r>
            <a:r>
              <a:rPr lang="pt-BR" dirty="0" err="1"/>
              <a:t>H</a:t>
            </a:r>
            <a:r>
              <a:rPr lang="pt-BR" baseline="30000" dirty="0"/>
              <a:t>-</a:t>
            </a:r>
          </a:p>
        </p:txBody>
      </p:sp>
    </p:spTree>
    <p:extLst>
      <p:ext uri="{BB962C8B-B14F-4D97-AF65-F5344CB8AC3E}">
        <p14:creationId xmlns:p14="http://schemas.microsoft.com/office/powerpoint/2010/main" val="31975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anim calcmode="lin" valueType="num">
                                      <p:cBhvr>
                                        <p:cTn id="41" dur="1000" fill="hold"/>
                                        <p:tgtEl>
                                          <p:spTgt spid="28"/>
                                        </p:tgtEl>
                                        <p:attrNameLst>
                                          <p:attrName>ppt_x</p:attrName>
                                        </p:attrNameLst>
                                      </p:cBhvr>
                                      <p:tavLst>
                                        <p:tav tm="0">
                                          <p:val>
                                            <p:strVal val="#ppt_x"/>
                                          </p:val>
                                        </p:tav>
                                        <p:tav tm="100000">
                                          <p:val>
                                            <p:strVal val="#ppt_x"/>
                                          </p:val>
                                        </p:tav>
                                      </p:tavLst>
                                    </p:anim>
                                    <p:anim calcmode="lin" valueType="num">
                                      <p:cBhvr>
                                        <p:cTn id="4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circle(in)">
                                      <p:cBhvr>
                                        <p:cTn id="50" dur="2000"/>
                                        <p:tgtEl>
                                          <p:spTgt spid="3"/>
                                        </p:tgtEl>
                                      </p:cBhvr>
                                    </p:animEffect>
                                  </p:childTnLst>
                                </p:cTn>
                              </p:par>
                              <p:par>
                                <p:cTn id="51" presetID="6" presetClass="entr" presetSubtype="16" fill="hold" nodeType="withEffect">
                                  <p:stCondLst>
                                    <p:cond delay="0"/>
                                  </p:stCondLst>
                                  <p:childTnLst>
                                    <p:set>
                                      <p:cBhvr>
                                        <p:cTn id="52" dur="1" fill="hold">
                                          <p:stCondLst>
                                            <p:cond delay="0"/>
                                          </p:stCondLst>
                                        </p:cTn>
                                        <p:tgtEl>
                                          <p:spTgt spid="16386"/>
                                        </p:tgtEl>
                                        <p:attrNameLst>
                                          <p:attrName>style.visibility</p:attrName>
                                        </p:attrNameLst>
                                      </p:cBhvr>
                                      <p:to>
                                        <p:strVal val="visible"/>
                                      </p:to>
                                    </p:set>
                                    <p:animEffect transition="in" filter="circle(in)">
                                      <p:cBhvr>
                                        <p:cTn id="53" dur="20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8" grpId="0" animBg="1"/>
      <p:bldP spid="2" grpId="0" animBg="1"/>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a:extLst>
              <a:ext uri="{FF2B5EF4-FFF2-40B4-BE49-F238E27FC236}">
                <a16:creationId xmlns:a16="http://schemas.microsoft.com/office/drawing/2014/main" id="{57234DE2-C9AF-400F-8FB5-760C2BF306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214"/>
          <a:stretch/>
        </p:blipFill>
        <p:spPr bwMode="auto">
          <a:xfrm>
            <a:off x="0" y="0"/>
            <a:ext cx="12192000" cy="6870159"/>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E47A9FA5-50E6-4724-B673-991AF8CEEFC2}"/>
              </a:ext>
            </a:extLst>
          </p:cNvPr>
          <p:cNvSpPr/>
          <p:nvPr/>
        </p:nvSpPr>
        <p:spPr>
          <a:xfrm>
            <a:off x="0" y="0"/>
            <a:ext cx="12192000" cy="6858000"/>
          </a:xfrm>
          <a:prstGeom prst="rect">
            <a:avLst/>
          </a:prstGeom>
          <a:solidFill>
            <a:schemeClr val="tx1">
              <a:alpha val="52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5D09935B-D340-416C-9E7B-CCF6A4028FF3}"/>
              </a:ext>
            </a:extLst>
          </p:cNvPr>
          <p:cNvSpPr txBox="1"/>
          <p:nvPr/>
        </p:nvSpPr>
        <p:spPr>
          <a:xfrm>
            <a:off x="1771650" y="400561"/>
            <a:ext cx="9544050"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TEORIA DO ORBITAL MOLECULAR (TOM)</a:t>
            </a:r>
          </a:p>
        </p:txBody>
      </p:sp>
      <p:sp>
        <p:nvSpPr>
          <p:cNvPr id="5" name="Retângulo 4">
            <a:extLst>
              <a:ext uri="{FF2B5EF4-FFF2-40B4-BE49-F238E27FC236}">
                <a16:creationId xmlns:a16="http://schemas.microsoft.com/office/drawing/2014/main" id="{6A4C80B0-0630-4B34-90BD-67BB79904C3E}"/>
              </a:ext>
            </a:extLst>
          </p:cNvPr>
          <p:cNvSpPr/>
          <p:nvPr/>
        </p:nvSpPr>
        <p:spPr>
          <a:xfrm>
            <a:off x="1771648" y="2056537"/>
            <a:ext cx="9544049" cy="1200329"/>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b="0" i="0" dirty="0">
                <a:effectLst/>
                <a:latin typeface="Lucida Grande"/>
              </a:rPr>
              <a:t>Surgiu como mais uma ferramenta para explicar a formação das ligações químicas, assim como, estruturas de Lewis, a RPENV (VSEPR) teoria da ligação de valência, hibridização. Porém tem suas bases amparadas pelas funções de ondas advindas da mecânica quântica a qual ofereceu todo o respaldo para essa teoria.</a:t>
            </a:r>
            <a:endParaRPr lang="pt-BR" dirty="0"/>
          </a:p>
        </p:txBody>
      </p:sp>
      <p:sp>
        <p:nvSpPr>
          <p:cNvPr id="7" name="Retângulo 6">
            <a:extLst>
              <a:ext uri="{FF2B5EF4-FFF2-40B4-BE49-F238E27FC236}">
                <a16:creationId xmlns:a16="http://schemas.microsoft.com/office/drawing/2014/main" id="{914C2BAE-916A-4EC7-B18C-D251529C90BC}"/>
              </a:ext>
            </a:extLst>
          </p:cNvPr>
          <p:cNvSpPr/>
          <p:nvPr/>
        </p:nvSpPr>
        <p:spPr>
          <a:xfrm>
            <a:off x="1895475" y="3897179"/>
            <a:ext cx="8924922" cy="646331"/>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t>Nesta teoria dois orbitais atômicos (duas funções de onda) se combinam gerando dois orbitais moleculares, um de baixa energia (chamado de ligante) e outro de alta energia (</a:t>
            </a:r>
            <a:r>
              <a:rPr lang="pt-BR" dirty="0" err="1"/>
              <a:t>anti-ligante</a:t>
            </a:r>
            <a:r>
              <a:rPr lang="pt-BR" dirty="0"/>
              <a:t>).</a:t>
            </a:r>
          </a:p>
        </p:txBody>
      </p:sp>
    </p:spTree>
    <p:extLst>
      <p:ext uri="{BB962C8B-B14F-4D97-AF65-F5344CB8AC3E}">
        <p14:creationId xmlns:p14="http://schemas.microsoft.com/office/powerpoint/2010/main" val="174519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a:extLst>
              <a:ext uri="{FF2B5EF4-FFF2-40B4-BE49-F238E27FC236}">
                <a16:creationId xmlns:a16="http://schemas.microsoft.com/office/drawing/2014/main" id="{57234DE2-C9AF-400F-8FB5-760C2BF306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214"/>
          <a:stretch/>
        </p:blipFill>
        <p:spPr bwMode="auto">
          <a:xfrm>
            <a:off x="0" y="0"/>
            <a:ext cx="12192000" cy="6870159"/>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E47A9FA5-50E6-4724-B673-991AF8CEEFC2}"/>
              </a:ext>
            </a:extLst>
          </p:cNvPr>
          <p:cNvSpPr/>
          <p:nvPr/>
        </p:nvSpPr>
        <p:spPr>
          <a:xfrm>
            <a:off x="0" y="0"/>
            <a:ext cx="12192000" cy="6858000"/>
          </a:xfrm>
          <a:prstGeom prst="rect">
            <a:avLst/>
          </a:prstGeom>
          <a:solidFill>
            <a:schemeClr val="tx1">
              <a:alpha val="52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5D09935B-D340-416C-9E7B-CCF6A4028FF3}"/>
              </a:ext>
            </a:extLst>
          </p:cNvPr>
          <p:cNvSpPr txBox="1"/>
          <p:nvPr/>
        </p:nvSpPr>
        <p:spPr>
          <a:xfrm>
            <a:off x="1771650" y="400561"/>
            <a:ext cx="9544050"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TEORIA DO ORBITAL MOLECULAR (TOM)</a:t>
            </a:r>
          </a:p>
        </p:txBody>
      </p:sp>
      <p:pic>
        <p:nvPicPr>
          <p:cNvPr id="2" name="Imagem 1">
            <a:extLst>
              <a:ext uri="{FF2B5EF4-FFF2-40B4-BE49-F238E27FC236}">
                <a16:creationId xmlns:a16="http://schemas.microsoft.com/office/drawing/2014/main" id="{9BFE74B1-54F4-4086-A44D-FF748A973D29}"/>
              </a:ext>
            </a:extLst>
          </p:cNvPr>
          <p:cNvPicPr>
            <a:picLocks noChangeAspect="1"/>
          </p:cNvPicPr>
          <p:nvPr/>
        </p:nvPicPr>
        <p:blipFill>
          <a:blip r:embed="rId3"/>
          <a:stretch>
            <a:fillRect/>
          </a:stretch>
        </p:blipFill>
        <p:spPr>
          <a:xfrm>
            <a:off x="2419499" y="1785728"/>
            <a:ext cx="7353001" cy="47027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6400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a:extLst>
              <a:ext uri="{FF2B5EF4-FFF2-40B4-BE49-F238E27FC236}">
                <a16:creationId xmlns:a16="http://schemas.microsoft.com/office/drawing/2014/main" id="{57234DE2-C9AF-400F-8FB5-760C2BF306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214"/>
          <a:stretch/>
        </p:blipFill>
        <p:spPr bwMode="auto">
          <a:xfrm>
            <a:off x="0" y="0"/>
            <a:ext cx="12192000" cy="6870159"/>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E47A9FA5-50E6-4724-B673-991AF8CEEFC2}"/>
              </a:ext>
            </a:extLst>
          </p:cNvPr>
          <p:cNvSpPr/>
          <p:nvPr/>
        </p:nvSpPr>
        <p:spPr>
          <a:xfrm>
            <a:off x="0" y="0"/>
            <a:ext cx="12192000" cy="6858000"/>
          </a:xfrm>
          <a:prstGeom prst="rect">
            <a:avLst/>
          </a:prstGeom>
          <a:solidFill>
            <a:schemeClr val="tx1">
              <a:alpha val="52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5D09935B-D340-416C-9E7B-CCF6A4028FF3}"/>
              </a:ext>
            </a:extLst>
          </p:cNvPr>
          <p:cNvSpPr txBox="1"/>
          <p:nvPr/>
        </p:nvSpPr>
        <p:spPr>
          <a:xfrm>
            <a:off x="1771650" y="400561"/>
            <a:ext cx="9544050"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TEORIA DO ORBITAL MOLECULAR (TOM)</a:t>
            </a:r>
          </a:p>
        </p:txBody>
      </p:sp>
      <p:sp>
        <p:nvSpPr>
          <p:cNvPr id="7" name="Retângulo 6">
            <a:extLst>
              <a:ext uri="{FF2B5EF4-FFF2-40B4-BE49-F238E27FC236}">
                <a16:creationId xmlns:a16="http://schemas.microsoft.com/office/drawing/2014/main" id="{C54914E7-622A-4D31-B66A-E3B766150771}"/>
              </a:ext>
            </a:extLst>
          </p:cNvPr>
          <p:cNvSpPr/>
          <p:nvPr/>
        </p:nvSpPr>
        <p:spPr>
          <a:xfrm>
            <a:off x="198109" y="1698012"/>
            <a:ext cx="5071132" cy="523220"/>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sz="2800" dirty="0"/>
              <a:t>Combinação de Orbitais atômicos</a:t>
            </a:r>
          </a:p>
        </p:txBody>
      </p:sp>
      <p:pic>
        <p:nvPicPr>
          <p:cNvPr id="3" name="Imagem 2">
            <a:extLst>
              <a:ext uri="{FF2B5EF4-FFF2-40B4-BE49-F238E27FC236}">
                <a16:creationId xmlns:a16="http://schemas.microsoft.com/office/drawing/2014/main" id="{7AD87076-EF5B-491E-95DA-06F7B867F29A}"/>
              </a:ext>
            </a:extLst>
          </p:cNvPr>
          <p:cNvPicPr>
            <a:picLocks noChangeAspect="1"/>
          </p:cNvPicPr>
          <p:nvPr/>
        </p:nvPicPr>
        <p:blipFill>
          <a:blip r:embed="rId3"/>
          <a:stretch>
            <a:fillRect/>
          </a:stretch>
        </p:blipFill>
        <p:spPr>
          <a:xfrm>
            <a:off x="342900" y="2605954"/>
            <a:ext cx="4593375" cy="38514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tângulo 4">
            <a:extLst>
              <a:ext uri="{FF2B5EF4-FFF2-40B4-BE49-F238E27FC236}">
                <a16:creationId xmlns:a16="http://schemas.microsoft.com/office/drawing/2014/main" id="{523533BB-CD46-4BB7-B8A7-BA39850B1159}"/>
              </a:ext>
            </a:extLst>
          </p:cNvPr>
          <p:cNvSpPr/>
          <p:nvPr/>
        </p:nvSpPr>
        <p:spPr>
          <a:xfrm>
            <a:off x="6224699" y="1609879"/>
            <a:ext cx="4524314" cy="646331"/>
          </a:xfrm>
          <a:prstGeom prst="rect">
            <a:avLst/>
          </a:prstGeom>
          <a:ln>
            <a:solidFill>
              <a:schemeClr val="accent4"/>
            </a:solidFill>
          </a:ln>
        </p:spPr>
        <p:txBody>
          <a:bodyPr wrap="square">
            <a:spAutoFit/>
          </a:bodyPr>
          <a:lstStyle/>
          <a:p>
            <a:r>
              <a:rPr lang="pt-BR" b="1" dirty="0" err="1">
                <a:solidFill>
                  <a:schemeClr val="bg1"/>
                </a:solidFill>
                <a:latin typeface="Bookman Old Style" panose="02050604050505020204" pitchFamily="18" charset="0"/>
              </a:rPr>
              <a:t>σ</a:t>
            </a:r>
            <a:r>
              <a:rPr lang="pt-BR" sz="1200" b="1" i="1" u="none" strike="noStrike" baseline="0" dirty="0" err="1">
                <a:solidFill>
                  <a:schemeClr val="bg1"/>
                </a:solidFill>
                <a:latin typeface="Bookman Old Style" panose="02050604050505020204" pitchFamily="18" charset="0"/>
              </a:rPr>
              <a:t>s</a:t>
            </a:r>
            <a:r>
              <a:rPr lang="pt-BR" b="1" dirty="0">
                <a:solidFill>
                  <a:schemeClr val="bg1"/>
                </a:solidFill>
                <a:latin typeface="Bookman Old Style" panose="02050604050505020204" pitchFamily="18" charset="0"/>
              </a:rPr>
              <a:t>*</a:t>
            </a:r>
            <a:r>
              <a:rPr lang="pt-BR" dirty="0">
                <a:solidFill>
                  <a:schemeClr val="bg1"/>
                </a:solidFill>
                <a:latin typeface="Bookman Old Style" panose="02050604050505020204" pitchFamily="18" charset="0"/>
              </a:rPr>
              <a:t>OM formado pela subtração das funções de onda.</a:t>
            </a:r>
            <a:endParaRPr lang="pt-BR" dirty="0">
              <a:solidFill>
                <a:schemeClr val="bg1"/>
              </a:solidFill>
            </a:endParaRPr>
          </a:p>
        </p:txBody>
      </p:sp>
      <p:sp>
        <p:nvSpPr>
          <p:cNvPr id="8" name="Retângulo 7">
            <a:extLst>
              <a:ext uri="{FF2B5EF4-FFF2-40B4-BE49-F238E27FC236}">
                <a16:creationId xmlns:a16="http://schemas.microsoft.com/office/drawing/2014/main" id="{A7A90943-CDEC-48BC-B604-CE6080AB0156}"/>
              </a:ext>
            </a:extLst>
          </p:cNvPr>
          <p:cNvSpPr/>
          <p:nvPr/>
        </p:nvSpPr>
        <p:spPr>
          <a:xfrm>
            <a:off x="5279175" y="2605954"/>
            <a:ext cx="4524314" cy="646331"/>
          </a:xfrm>
          <a:prstGeom prst="rect">
            <a:avLst/>
          </a:prstGeom>
          <a:ln>
            <a:solidFill>
              <a:schemeClr val="accent4"/>
            </a:solidFill>
          </a:ln>
        </p:spPr>
        <p:txBody>
          <a:bodyPr wrap="square">
            <a:spAutoFit/>
          </a:bodyPr>
          <a:lstStyle/>
          <a:p>
            <a:r>
              <a:rPr lang="el-GR" b="1" dirty="0">
                <a:solidFill>
                  <a:schemeClr val="bg1"/>
                </a:solidFill>
                <a:latin typeface="Bookman Old Style" panose="02050604050505020204" pitchFamily="18" charset="0"/>
              </a:rPr>
              <a:t>σ</a:t>
            </a:r>
            <a:r>
              <a:rPr lang="pt-BR" sz="1200" b="1" i="1" u="none" strike="noStrike" baseline="0" dirty="0">
                <a:solidFill>
                  <a:schemeClr val="bg1"/>
                </a:solidFill>
                <a:latin typeface="Bookman Old Style" panose="02050604050505020204" pitchFamily="18" charset="0"/>
              </a:rPr>
              <a:t>s </a:t>
            </a:r>
            <a:r>
              <a:rPr lang="pt-BR" dirty="0">
                <a:solidFill>
                  <a:schemeClr val="bg1"/>
                </a:solidFill>
                <a:latin typeface="Bookman Old Style" panose="02050604050505020204" pitchFamily="18" charset="0"/>
              </a:rPr>
              <a:t>OM formado pela adição das funções de onda de dois orbitais s.</a:t>
            </a:r>
            <a:endParaRPr lang="pt-BR" dirty="0">
              <a:solidFill>
                <a:schemeClr val="bg1"/>
              </a:solidFill>
            </a:endParaRPr>
          </a:p>
        </p:txBody>
      </p:sp>
      <p:pic>
        <p:nvPicPr>
          <p:cNvPr id="10" name="Imagem 9">
            <a:extLst>
              <a:ext uri="{FF2B5EF4-FFF2-40B4-BE49-F238E27FC236}">
                <a16:creationId xmlns:a16="http://schemas.microsoft.com/office/drawing/2014/main" id="{BDA36EBD-8A8E-4696-A06D-557C1174F46C}"/>
              </a:ext>
            </a:extLst>
          </p:cNvPr>
          <p:cNvPicPr>
            <a:picLocks noChangeAspect="1"/>
          </p:cNvPicPr>
          <p:nvPr/>
        </p:nvPicPr>
        <p:blipFill>
          <a:blip r:embed="rId4"/>
          <a:stretch>
            <a:fillRect/>
          </a:stretch>
        </p:blipFill>
        <p:spPr>
          <a:xfrm>
            <a:off x="5674655" y="3602029"/>
            <a:ext cx="5624401" cy="2843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0910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a:extLst>
              <a:ext uri="{FF2B5EF4-FFF2-40B4-BE49-F238E27FC236}">
                <a16:creationId xmlns:a16="http://schemas.microsoft.com/office/drawing/2014/main" id="{57234DE2-C9AF-400F-8FB5-760C2BF306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214"/>
          <a:stretch/>
        </p:blipFill>
        <p:spPr bwMode="auto">
          <a:xfrm>
            <a:off x="0" y="0"/>
            <a:ext cx="12192000" cy="6870159"/>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E47A9FA5-50E6-4724-B673-991AF8CEEFC2}"/>
              </a:ext>
            </a:extLst>
          </p:cNvPr>
          <p:cNvSpPr/>
          <p:nvPr/>
        </p:nvSpPr>
        <p:spPr>
          <a:xfrm>
            <a:off x="0" y="0"/>
            <a:ext cx="12192000" cy="6858000"/>
          </a:xfrm>
          <a:prstGeom prst="rect">
            <a:avLst/>
          </a:prstGeom>
          <a:solidFill>
            <a:schemeClr val="tx1">
              <a:alpha val="52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5D09935B-D340-416C-9E7B-CCF6A4028FF3}"/>
              </a:ext>
            </a:extLst>
          </p:cNvPr>
          <p:cNvSpPr txBox="1"/>
          <p:nvPr/>
        </p:nvSpPr>
        <p:spPr>
          <a:xfrm>
            <a:off x="1771650" y="400561"/>
            <a:ext cx="9544050"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TEORIA DO ORBITAL MOLECULAR (TOM)</a:t>
            </a:r>
          </a:p>
        </p:txBody>
      </p:sp>
      <p:sp>
        <p:nvSpPr>
          <p:cNvPr id="3" name="Retângulo 2">
            <a:extLst>
              <a:ext uri="{FF2B5EF4-FFF2-40B4-BE49-F238E27FC236}">
                <a16:creationId xmlns:a16="http://schemas.microsoft.com/office/drawing/2014/main" id="{D539C6E0-7371-4444-B6ED-DFE86556E709}"/>
              </a:ext>
            </a:extLst>
          </p:cNvPr>
          <p:cNvSpPr/>
          <p:nvPr/>
        </p:nvSpPr>
        <p:spPr>
          <a:xfrm>
            <a:off x="2152650" y="1671935"/>
            <a:ext cx="7805737" cy="646331"/>
          </a:xfrm>
          <a:prstGeom prst="rect">
            <a:avLst/>
          </a:prstGeom>
          <a:ln>
            <a:solidFill>
              <a:schemeClr val="accent4"/>
            </a:solidFill>
          </a:ln>
        </p:spPr>
        <p:txBody>
          <a:bodyPr wrap="square">
            <a:spAutoFit/>
          </a:bodyPr>
          <a:lstStyle/>
          <a:p>
            <a:r>
              <a:rPr lang="pt-BR" dirty="0">
                <a:solidFill>
                  <a:schemeClr val="bg1"/>
                </a:solidFill>
                <a:latin typeface="Bookman Old Style" panose="02050604050505020204" pitchFamily="18" charset="0"/>
              </a:rPr>
              <a:t>Na distribuição eletrônica, os elétrons são adicionados a partir da base do diagrama para cima, para os orbitais de maior energia.</a:t>
            </a:r>
            <a:endParaRPr lang="pt-BR" dirty="0">
              <a:solidFill>
                <a:schemeClr val="bg1"/>
              </a:solidFill>
            </a:endParaRPr>
          </a:p>
        </p:txBody>
      </p:sp>
      <p:pic>
        <p:nvPicPr>
          <p:cNvPr id="5" name="Imagem 4">
            <a:extLst>
              <a:ext uri="{FF2B5EF4-FFF2-40B4-BE49-F238E27FC236}">
                <a16:creationId xmlns:a16="http://schemas.microsoft.com/office/drawing/2014/main" id="{2E3FB015-E29E-4D0A-9002-576A09CBCB28}"/>
              </a:ext>
            </a:extLst>
          </p:cNvPr>
          <p:cNvPicPr>
            <a:picLocks noChangeAspect="1"/>
          </p:cNvPicPr>
          <p:nvPr/>
        </p:nvPicPr>
        <p:blipFill>
          <a:blip r:embed="rId3"/>
          <a:stretch>
            <a:fillRect/>
          </a:stretch>
        </p:blipFill>
        <p:spPr>
          <a:xfrm>
            <a:off x="926100" y="2573124"/>
            <a:ext cx="3950700" cy="2582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m 6">
            <a:extLst>
              <a:ext uri="{FF2B5EF4-FFF2-40B4-BE49-F238E27FC236}">
                <a16:creationId xmlns:a16="http://schemas.microsoft.com/office/drawing/2014/main" id="{008AE09A-CD6F-412B-A9E0-5A2D42E18D91}"/>
              </a:ext>
            </a:extLst>
          </p:cNvPr>
          <p:cNvPicPr>
            <a:picLocks noChangeAspect="1"/>
          </p:cNvPicPr>
          <p:nvPr/>
        </p:nvPicPr>
        <p:blipFill>
          <a:blip r:embed="rId4"/>
          <a:stretch>
            <a:fillRect/>
          </a:stretch>
        </p:blipFill>
        <p:spPr>
          <a:xfrm>
            <a:off x="6601735" y="2573124"/>
            <a:ext cx="3865329" cy="2582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tângulo 7">
            <a:extLst>
              <a:ext uri="{FF2B5EF4-FFF2-40B4-BE49-F238E27FC236}">
                <a16:creationId xmlns:a16="http://schemas.microsoft.com/office/drawing/2014/main" id="{8C814B13-C2AE-49AD-B6B4-B76ADDEB3250}"/>
              </a:ext>
            </a:extLst>
          </p:cNvPr>
          <p:cNvSpPr/>
          <p:nvPr/>
        </p:nvSpPr>
        <p:spPr>
          <a:xfrm>
            <a:off x="4267200" y="5712480"/>
            <a:ext cx="3057525" cy="856739"/>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Poderia existir?</a:t>
            </a:r>
          </a:p>
        </p:txBody>
      </p:sp>
      <p:sp>
        <p:nvSpPr>
          <p:cNvPr id="9" name="Seta: Dobrada para Cima 8">
            <a:extLst>
              <a:ext uri="{FF2B5EF4-FFF2-40B4-BE49-F238E27FC236}">
                <a16:creationId xmlns:a16="http://schemas.microsoft.com/office/drawing/2014/main" id="{C2F92927-23EB-4873-8716-B9CFE57F8B6D}"/>
              </a:ext>
            </a:extLst>
          </p:cNvPr>
          <p:cNvSpPr/>
          <p:nvPr/>
        </p:nvSpPr>
        <p:spPr>
          <a:xfrm>
            <a:off x="7429500" y="5186064"/>
            <a:ext cx="1104899" cy="1126175"/>
          </a:xfrm>
          <a:prstGeom prst="ben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8748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a:extLst>
              <a:ext uri="{FF2B5EF4-FFF2-40B4-BE49-F238E27FC236}">
                <a16:creationId xmlns:a16="http://schemas.microsoft.com/office/drawing/2014/main" id="{57234DE2-C9AF-400F-8FB5-760C2BF306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214"/>
          <a:stretch/>
        </p:blipFill>
        <p:spPr bwMode="auto">
          <a:xfrm>
            <a:off x="0" y="0"/>
            <a:ext cx="12192000" cy="6870159"/>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E47A9FA5-50E6-4724-B673-991AF8CEEFC2}"/>
              </a:ext>
            </a:extLst>
          </p:cNvPr>
          <p:cNvSpPr/>
          <p:nvPr/>
        </p:nvSpPr>
        <p:spPr>
          <a:xfrm>
            <a:off x="0" y="0"/>
            <a:ext cx="12192000" cy="6858000"/>
          </a:xfrm>
          <a:prstGeom prst="rect">
            <a:avLst/>
          </a:prstGeom>
          <a:solidFill>
            <a:schemeClr val="tx1">
              <a:alpha val="52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5D09935B-D340-416C-9E7B-CCF6A4028FF3}"/>
              </a:ext>
            </a:extLst>
          </p:cNvPr>
          <p:cNvSpPr txBox="1"/>
          <p:nvPr/>
        </p:nvSpPr>
        <p:spPr>
          <a:xfrm>
            <a:off x="1771650" y="400561"/>
            <a:ext cx="9544050"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TEORIA DO ORBITAL MOLECULAR (TOM)</a:t>
            </a:r>
          </a:p>
        </p:txBody>
      </p:sp>
      <p:sp>
        <p:nvSpPr>
          <p:cNvPr id="7" name="Retângulo 6">
            <a:extLst>
              <a:ext uri="{FF2B5EF4-FFF2-40B4-BE49-F238E27FC236}">
                <a16:creationId xmlns:a16="http://schemas.microsoft.com/office/drawing/2014/main" id="{D6A25411-3118-41CF-9A0A-794E850623E2}"/>
              </a:ext>
            </a:extLst>
          </p:cNvPr>
          <p:cNvSpPr/>
          <p:nvPr/>
        </p:nvSpPr>
        <p:spPr>
          <a:xfrm>
            <a:off x="4798710" y="1567447"/>
            <a:ext cx="3489930" cy="523220"/>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sz="2800" dirty="0"/>
              <a:t>Ordem de Ligação (OL)</a:t>
            </a:r>
          </a:p>
        </p:txBody>
      </p:sp>
      <p:sp>
        <p:nvSpPr>
          <p:cNvPr id="3" name="Retângulo 2">
            <a:extLst>
              <a:ext uri="{FF2B5EF4-FFF2-40B4-BE49-F238E27FC236}">
                <a16:creationId xmlns:a16="http://schemas.microsoft.com/office/drawing/2014/main" id="{6B3161E0-D5B9-4154-BF05-D3067F66866D}"/>
              </a:ext>
            </a:extLst>
          </p:cNvPr>
          <p:cNvSpPr/>
          <p:nvPr/>
        </p:nvSpPr>
        <p:spPr>
          <a:xfrm>
            <a:off x="2081212" y="2317436"/>
            <a:ext cx="8029575" cy="369332"/>
          </a:xfrm>
          <a:prstGeom prst="rect">
            <a:avLst/>
          </a:prstGeom>
          <a:ln>
            <a:solidFill>
              <a:schemeClr val="accent4"/>
            </a:solidFill>
          </a:ln>
        </p:spPr>
        <p:txBody>
          <a:bodyPr wrap="square">
            <a:spAutoFit/>
          </a:bodyPr>
          <a:lstStyle/>
          <a:p>
            <a:r>
              <a:rPr lang="pt-BR" b="1" i="1" dirty="0">
                <a:solidFill>
                  <a:schemeClr val="bg1"/>
                </a:solidFill>
                <a:latin typeface="Bookman Old Style" panose="02050604050505020204" pitchFamily="18" charset="0"/>
              </a:rPr>
              <a:t>O valor da OL indica o </a:t>
            </a:r>
            <a:r>
              <a:rPr lang="pt-BR" b="1" i="1" dirty="0" err="1">
                <a:solidFill>
                  <a:schemeClr val="bg1"/>
                </a:solidFill>
                <a:latin typeface="Bookman Old Style" panose="02050604050505020204" pitchFamily="18" charset="0"/>
              </a:rPr>
              <a:t>n°de</a:t>
            </a:r>
            <a:r>
              <a:rPr lang="pt-BR" b="1" i="1" dirty="0">
                <a:solidFill>
                  <a:schemeClr val="bg1"/>
                </a:solidFill>
                <a:latin typeface="Bookman Old Style" panose="02050604050505020204" pitchFamily="18" charset="0"/>
              </a:rPr>
              <a:t> ligações feitas entre dois átomos.</a:t>
            </a:r>
            <a:endParaRPr lang="pt-BR" dirty="0">
              <a:solidFill>
                <a:schemeClr val="bg1"/>
              </a:solidFill>
            </a:endParaRPr>
          </a:p>
        </p:txBody>
      </p:sp>
      <p:pic>
        <p:nvPicPr>
          <p:cNvPr id="5" name="Imagem 4">
            <a:extLst>
              <a:ext uri="{FF2B5EF4-FFF2-40B4-BE49-F238E27FC236}">
                <a16:creationId xmlns:a16="http://schemas.microsoft.com/office/drawing/2014/main" id="{C6F5F09C-E3B2-45D7-AA7B-579275BF73CA}"/>
              </a:ext>
            </a:extLst>
          </p:cNvPr>
          <p:cNvPicPr>
            <a:picLocks noChangeAspect="1"/>
          </p:cNvPicPr>
          <p:nvPr/>
        </p:nvPicPr>
        <p:blipFill>
          <a:blip r:embed="rId3"/>
          <a:stretch>
            <a:fillRect/>
          </a:stretch>
        </p:blipFill>
        <p:spPr>
          <a:xfrm>
            <a:off x="4041074" y="2807040"/>
            <a:ext cx="5005201" cy="69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m 7">
            <a:extLst>
              <a:ext uri="{FF2B5EF4-FFF2-40B4-BE49-F238E27FC236}">
                <a16:creationId xmlns:a16="http://schemas.microsoft.com/office/drawing/2014/main" id="{ED0D913E-D38D-47F0-8E89-2BAA4B8F1E47}"/>
              </a:ext>
            </a:extLst>
          </p:cNvPr>
          <p:cNvPicPr>
            <a:picLocks noChangeAspect="1"/>
          </p:cNvPicPr>
          <p:nvPr/>
        </p:nvPicPr>
        <p:blipFill>
          <a:blip r:embed="rId4"/>
          <a:stretch>
            <a:fillRect/>
          </a:stretch>
        </p:blipFill>
        <p:spPr>
          <a:xfrm>
            <a:off x="2420619" y="3764115"/>
            <a:ext cx="7350760" cy="2551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m 8">
            <a:extLst>
              <a:ext uri="{FF2B5EF4-FFF2-40B4-BE49-F238E27FC236}">
                <a16:creationId xmlns:a16="http://schemas.microsoft.com/office/drawing/2014/main" id="{328B32AB-8339-41B0-B8A6-DC86A662D0C8}"/>
              </a:ext>
            </a:extLst>
          </p:cNvPr>
          <p:cNvPicPr>
            <a:picLocks noChangeAspect="1"/>
          </p:cNvPicPr>
          <p:nvPr/>
        </p:nvPicPr>
        <p:blipFill>
          <a:blip r:embed="rId5"/>
          <a:stretch>
            <a:fillRect/>
          </a:stretch>
        </p:blipFill>
        <p:spPr>
          <a:xfrm>
            <a:off x="223650" y="4938411"/>
            <a:ext cx="1548000" cy="630467"/>
          </a:xfrm>
          <a:prstGeom prst="rect">
            <a:avLst/>
          </a:prstGeom>
        </p:spPr>
      </p:pic>
      <p:pic>
        <p:nvPicPr>
          <p:cNvPr id="10" name="Imagem 9">
            <a:extLst>
              <a:ext uri="{FF2B5EF4-FFF2-40B4-BE49-F238E27FC236}">
                <a16:creationId xmlns:a16="http://schemas.microsoft.com/office/drawing/2014/main" id="{AA28C6BA-DB3C-471B-91A8-E40AC40B7B74}"/>
              </a:ext>
            </a:extLst>
          </p:cNvPr>
          <p:cNvPicPr>
            <a:picLocks noChangeAspect="1"/>
          </p:cNvPicPr>
          <p:nvPr/>
        </p:nvPicPr>
        <p:blipFill>
          <a:blip r:embed="rId6"/>
          <a:stretch>
            <a:fillRect/>
          </a:stretch>
        </p:blipFill>
        <p:spPr>
          <a:xfrm>
            <a:off x="10168989" y="4938410"/>
            <a:ext cx="1625400" cy="630467"/>
          </a:xfrm>
          <a:prstGeom prst="rect">
            <a:avLst/>
          </a:prstGeom>
        </p:spPr>
      </p:pic>
      <p:sp>
        <p:nvSpPr>
          <p:cNvPr id="11" name="Seta: Dobrada para Cima 10">
            <a:extLst>
              <a:ext uri="{FF2B5EF4-FFF2-40B4-BE49-F238E27FC236}">
                <a16:creationId xmlns:a16="http://schemas.microsoft.com/office/drawing/2014/main" id="{5A4B9A97-5E4B-4586-917B-F8CF6B660960}"/>
              </a:ext>
            </a:extLst>
          </p:cNvPr>
          <p:cNvSpPr/>
          <p:nvPr/>
        </p:nvSpPr>
        <p:spPr>
          <a:xfrm rot="10800000">
            <a:off x="997650" y="4311936"/>
            <a:ext cx="1288350" cy="460447"/>
          </a:xfrm>
          <a:prstGeom prst="ben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Seta: Dobrada para Cima 12">
            <a:extLst>
              <a:ext uri="{FF2B5EF4-FFF2-40B4-BE49-F238E27FC236}">
                <a16:creationId xmlns:a16="http://schemas.microsoft.com/office/drawing/2014/main" id="{43199E7B-2D55-40D1-AF01-7976FFB490BC}"/>
              </a:ext>
            </a:extLst>
          </p:cNvPr>
          <p:cNvSpPr/>
          <p:nvPr/>
        </p:nvSpPr>
        <p:spPr>
          <a:xfrm>
            <a:off x="9905998" y="5615236"/>
            <a:ext cx="1288350" cy="460447"/>
          </a:xfrm>
          <a:prstGeom prst="ben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6055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a:extLst>
              <a:ext uri="{FF2B5EF4-FFF2-40B4-BE49-F238E27FC236}">
                <a16:creationId xmlns:a16="http://schemas.microsoft.com/office/drawing/2014/main" id="{57234DE2-C9AF-400F-8FB5-760C2BF306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214"/>
          <a:stretch/>
        </p:blipFill>
        <p:spPr bwMode="auto">
          <a:xfrm>
            <a:off x="0" y="0"/>
            <a:ext cx="12192000" cy="6870159"/>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E47A9FA5-50E6-4724-B673-991AF8CEEFC2}"/>
              </a:ext>
            </a:extLst>
          </p:cNvPr>
          <p:cNvSpPr/>
          <p:nvPr/>
        </p:nvSpPr>
        <p:spPr>
          <a:xfrm>
            <a:off x="0" y="0"/>
            <a:ext cx="12192000" cy="6858000"/>
          </a:xfrm>
          <a:prstGeom prst="rect">
            <a:avLst/>
          </a:prstGeom>
          <a:solidFill>
            <a:schemeClr val="tx1">
              <a:alpha val="52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5D09935B-D340-416C-9E7B-CCF6A4028FF3}"/>
              </a:ext>
            </a:extLst>
          </p:cNvPr>
          <p:cNvSpPr txBox="1"/>
          <p:nvPr/>
        </p:nvSpPr>
        <p:spPr>
          <a:xfrm>
            <a:off x="1771650" y="400561"/>
            <a:ext cx="9544050" cy="1015663"/>
          </a:xfrm>
          <a:prstGeom prst="rect">
            <a:avLst/>
          </a:prstGeom>
          <a:noFill/>
          <a:ln>
            <a:solidFill>
              <a:schemeClr val="accent4"/>
            </a:solidFill>
          </a:ln>
        </p:spPr>
        <p:txBody>
          <a:bodyPr wrap="square" rtlCol="0">
            <a:spAutoFit/>
          </a:bodyPr>
          <a:lstStyle/>
          <a:p>
            <a:pPr algn="ctr"/>
            <a:r>
              <a:rPr lang="pt-BR" sz="6000" dirty="0">
                <a:solidFill>
                  <a:schemeClr val="bg1"/>
                </a:solidFill>
                <a:latin typeface="Agency FB" panose="020B0503020202020204" pitchFamily="34" charset="0"/>
              </a:rPr>
              <a:t>TEORIA DO ORBITAL MOLECULAR (TOM)</a:t>
            </a:r>
          </a:p>
        </p:txBody>
      </p:sp>
      <p:pic>
        <p:nvPicPr>
          <p:cNvPr id="3" name="Imagem 2">
            <a:extLst>
              <a:ext uri="{FF2B5EF4-FFF2-40B4-BE49-F238E27FC236}">
                <a16:creationId xmlns:a16="http://schemas.microsoft.com/office/drawing/2014/main" id="{E88ED6E4-921B-425E-808C-7B78FF8BEC50}"/>
              </a:ext>
            </a:extLst>
          </p:cNvPr>
          <p:cNvPicPr>
            <a:picLocks noChangeAspect="1"/>
          </p:cNvPicPr>
          <p:nvPr/>
        </p:nvPicPr>
        <p:blipFill>
          <a:blip r:embed="rId3"/>
          <a:stretch>
            <a:fillRect/>
          </a:stretch>
        </p:blipFill>
        <p:spPr>
          <a:xfrm>
            <a:off x="495375" y="2557590"/>
            <a:ext cx="4179600" cy="2727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tângulo 4">
            <a:extLst>
              <a:ext uri="{FF2B5EF4-FFF2-40B4-BE49-F238E27FC236}">
                <a16:creationId xmlns:a16="http://schemas.microsoft.com/office/drawing/2014/main" id="{E47F412B-14B6-4545-8E20-1ADCFF3C3988}"/>
              </a:ext>
            </a:extLst>
          </p:cNvPr>
          <p:cNvSpPr/>
          <p:nvPr/>
        </p:nvSpPr>
        <p:spPr>
          <a:xfrm>
            <a:off x="3270868" y="1802241"/>
            <a:ext cx="5581977" cy="369332"/>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dirty="0">
                <a:solidFill>
                  <a:srgbClr val="000000"/>
                </a:solidFill>
                <a:latin typeface="Bookman Old Style" panose="02050604050505020204" pitchFamily="18" charset="0"/>
              </a:rPr>
              <a:t>Moléculas diatômicas </a:t>
            </a:r>
            <a:r>
              <a:rPr lang="pt-BR" dirty="0" err="1">
                <a:solidFill>
                  <a:srgbClr val="000000"/>
                </a:solidFill>
                <a:latin typeface="Bookman Old Style" panose="02050604050505020204" pitchFamily="18" charset="0"/>
              </a:rPr>
              <a:t>homonucleares</a:t>
            </a:r>
            <a:r>
              <a:rPr lang="pt-BR" dirty="0">
                <a:solidFill>
                  <a:srgbClr val="000000"/>
                </a:solidFill>
                <a:latin typeface="Bookman Old Style" panose="02050604050505020204" pitchFamily="18" charset="0"/>
              </a:rPr>
              <a:t> (Li</a:t>
            </a:r>
            <a:r>
              <a:rPr lang="pt-BR" sz="1200" b="0" i="0" u="none" strike="noStrike" baseline="0" dirty="0">
                <a:solidFill>
                  <a:srgbClr val="000000"/>
                </a:solidFill>
                <a:latin typeface="Bookman Old Style" panose="02050604050505020204" pitchFamily="18" charset="0"/>
              </a:rPr>
              <a:t>2 </a:t>
            </a:r>
            <a:r>
              <a:rPr lang="pt-BR" dirty="0">
                <a:solidFill>
                  <a:srgbClr val="000000"/>
                </a:solidFill>
                <a:latin typeface="Bookman Old Style" panose="02050604050505020204" pitchFamily="18" charset="0"/>
              </a:rPr>
              <a:t>e Be</a:t>
            </a:r>
            <a:r>
              <a:rPr lang="pt-BR" sz="1200" b="0" i="0" u="none" strike="noStrike" baseline="0" dirty="0">
                <a:solidFill>
                  <a:srgbClr val="000000"/>
                </a:solidFill>
                <a:latin typeface="Bookman Old Style" panose="02050604050505020204" pitchFamily="18" charset="0"/>
              </a:rPr>
              <a:t>2</a:t>
            </a:r>
            <a:r>
              <a:rPr lang="pt-BR" dirty="0">
                <a:solidFill>
                  <a:srgbClr val="000000"/>
                </a:solidFill>
                <a:latin typeface="Bookman Old Style" panose="02050604050505020204" pitchFamily="18" charset="0"/>
              </a:rPr>
              <a:t>).</a:t>
            </a:r>
            <a:endParaRPr lang="pt-BR" dirty="0"/>
          </a:p>
        </p:txBody>
      </p:sp>
      <p:pic>
        <p:nvPicPr>
          <p:cNvPr id="7" name="Imagem 6">
            <a:extLst>
              <a:ext uri="{FF2B5EF4-FFF2-40B4-BE49-F238E27FC236}">
                <a16:creationId xmlns:a16="http://schemas.microsoft.com/office/drawing/2014/main" id="{6DE2C5CA-A740-4F0E-A45D-3A8808890DD2}"/>
              </a:ext>
            </a:extLst>
          </p:cNvPr>
          <p:cNvPicPr>
            <a:picLocks noChangeAspect="1"/>
          </p:cNvPicPr>
          <p:nvPr/>
        </p:nvPicPr>
        <p:blipFill>
          <a:blip r:embed="rId4"/>
          <a:stretch>
            <a:fillRect/>
          </a:stretch>
        </p:blipFill>
        <p:spPr>
          <a:xfrm>
            <a:off x="1514475" y="5763635"/>
            <a:ext cx="2141400" cy="84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m 7">
            <a:extLst>
              <a:ext uri="{FF2B5EF4-FFF2-40B4-BE49-F238E27FC236}">
                <a16:creationId xmlns:a16="http://schemas.microsoft.com/office/drawing/2014/main" id="{3CCE3BDC-87D5-47C9-9DCA-50289688C560}"/>
              </a:ext>
            </a:extLst>
          </p:cNvPr>
          <p:cNvPicPr>
            <a:picLocks noChangeAspect="1"/>
          </p:cNvPicPr>
          <p:nvPr/>
        </p:nvPicPr>
        <p:blipFill>
          <a:blip r:embed="rId5"/>
          <a:stretch>
            <a:fillRect/>
          </a:stretch>
        </p:blipFill>
        <p:spPr>
          <a:xfrm>
            <a:off x="6543675" y="2506124"/>
            <a:ext cx="4411801" cy="277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m 8">
            <a:extLst>
              <a:ext uri="{FF2B5EF4-FFF2-40B4-BE49-F238E27FC236}">
                <a16:creationId xmlns:a16="http://schemas.microsoft.com/office/drawing/2014/main" id="{AC3F37AD-E7D4-4F5D-8B6C-1D8A98A3926C}"/>
              </a:ext>
            </a:extLst>
          </p:cNvPr>
          <p:cNvPicPr>
            <a:picLocks noChangeAspect="1"/>
          </p:cNvPicPr>
          <p:nvPr/>
        </p:nvPicPr>
        <p:blipFill>
          <a:blip r:embed="rId6"/>
          <a:stretch>
            <a:fillRect/>
          </a:stretch>
        </p:blipFill>
        <p:spPr>
          <a:xfrm>
            <a:off x="7756345" y="5763635"/>
            <a:ext cx="2193000" cy="8749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Seta: de Cima para Baixo 9">
            <a:extLst>
              <a:ext uri="{FF2B5EF4-FFF2-40B4-BE49-F238E27FC236}">
                <a16:creationId xmlns:a16="http://schemas.microsoft.com/office/drawing/2014/main" id="{0DAA28E5-92C1-4323-B40E-6FC6D952AA98}"/>
              </a:ext>
            </a:extLst>
          </p:cNvPr>
          <p:cNvSpPr/>
          <p:nvPr/>
        </p:nvSpPr>
        <p:spPr>
          <a:xfrm>
            <a:off x="2522400" y="5273165"/>
            <a:ext cx="310425" cy="478311"/>
          </a:xfrm>
          <a:prstGeom prst="up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Seta: de Cima para Baixo 11">
            <a:extLst>
              <a:ext uri="{FF2B5EF4-FFF2-40B4-BE49-F238E27FC236}">
                <a16:creationId xmlns:a16="http://schemas.microsoft.com/office/drawing/2014/main" id="{BBDDF03D-7042-485A-98D1-F8FFEED95C5C}"/>
              </a:ext>
            </a:extLst>
          </p:cNvPr>
          <p:cNvSpPr/>
          <p:nvPr/>
        </p:nvSpPr>
        <p:spPr>
          <a:xfrm>
            <a:off x="8697632" y="5273165"/>
            <a:ext cx="310425" cy="478311"/>
          </a:xfrm>
          <a:prstGeom prst="up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82D3D8C3-7B09-41DA-9201-722BB4C82D01}"/>
              </a:ext>
            </a:extLst>
          </p:cNvPr>
          <p:cNvSpPr/>
          <p:nvPr/>
        </p:nvSpPr>
        <p:spPr>
          <a:xfrm>
            <a:off x="4491893" y="5751476"/>
            <a:ext cx="2258320" cy="887092"/>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Uma vez que o valor da OL é 0, a molécula não pode existir</a:t>
            </a:r>
          </a:p>
        </p:txBody>
      </p:sp>
      <p:sp>
        <p:nvSpPr>
          <p:cNvPr id="13" name="Seta: para a Direita 12">
            <a:extLst>
              <a:ext uri="{FF2B5EF4-FFF2-40B4-BE49-F238E27FC236}">
                <a16:creationId xmlns:a16="http://schemas.microsoft.com/office/drawing/2014/main" id="{1530D92E-1BD4-41C2-BC07-9074DAA4E639}"/>
              </a:ext>
            </a:extLst>
          </p:cNvPr>
          <p:cNvSpPr/>
          <p:nvPr/>
        </p:nvSpPr>
        <p:spPr>
          <a:xfrm>
            <a:off x="6855482" y="6101173"/>
            <a:ext cx="821668" cy="17412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60550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animBg="1"/>
      <p:bldP spid="11" grpId="0" animBg="1"/>
      <p:bldP spid="1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826" name="Picture 2" descr="Abstract metal texture as a background">
            <a:extLst>
              <a:ext uri="{FF2B5EF4-FFF2-40B4-BE49-F238E27FC236}">
                <a16:creationId xmlns:a16="http://schemas.microsoft.com/office/drawing/2014/main" id="{DCC3D3E3-703D-46EE-BB5C-B96F2817CE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D9CB8A04-3C79-4BCC-9D88-6918B79E7EFA}"/>
              </a:ext>
            </a:extLst>
          </p:cNvPr>
          <p:cNvSpPr/>
          <p:nvPr/>
        </p:nvSpPr>
        <p:spPr>
          <a:xfrm>
            <a:off x="0" y="0"/>
            <a:ext cx="12192000" cy="6858000"/>
          </a:xfrm>
          <a:prstGeom prst="rect">
            <a:avLst/>
          </a:prstGeom>
          <a:solidFill>
            <a:schemeClr val="tx1">
              <a:alpha val="6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1ABB135B-5FD6-46F2-A47B-0DD994D42340}"/>
              </a:ext>
            </a:extLst>
          </p:cNvPr>
          <p:cNvSpPr txBox="1"/>
          <p:nvPr/>
        </p:nvSpPr>
        <p:spPr>
          <a:xfrm>
            <a:off x="319087" y="429136"/>
            <a:ext cx="11553825" cy="707886"/>
          </a:xfrm>
          <a:prstGeom prst="rect">
            <a:avLst/>
          </a:prstGeom>
          <a:noFill/>
          <a:ln>
            <a:solidFill>
              <a:schemeClr val="accent4"/>
            </a:solidFill>
          </a:ln>
        </p:spPr>
        <p:txBody>
          <a:bodyPr wrap="square" rtlCol="0">
            <a:spAutoFit/>
          </a:bodyPr>
          <a:lstStyle/>
          <a:p>
            <a:pPr algn="ctr"/>
            <a:r>
              <a:rPr lang="pt-BR" sz="4000" dirty="0">
                <a:solidFill>
                  <a:schemeClr val="bg1"/>
                </a:solidFill>
                <a:latin typeface="Agency FB" panose="020B0503020202020204" pitchFamily="34" charset="0"/>
              </a:rPr>
              <a:t>LIGAÇÕES METÁLICAS E TEORIA DAS BANDAS (RETOMANDO O ASSUNTO)</a:t>
            </a:r>
          </a:p>
        </p:txBody>
      </p:sp>
      <p:sp>
        <p:nvSpPr>
          <p:cNvPr id="3" name="Retângulo 2">
            <a:extLst>
              <a:ext uri="{FF2B5EF4-FFF2-40B4-BE49-F238E27FC236}">
                <a16:creationId xmlns:a16="http://schemas.microsoft.com/office/drawing/2014/main" id="{521EC1B8-FEE1-40CB-B181-DB7DC44B2EF1}"/>
              </a:ext>
            </a:extLst>
          </p:cNvPr>
          <p:cNvSpPr/>
          <p:nvPr/>
        </p:nvSpPr>
        <p:spPr>
          <a:xfrm>
            <a:off x="1400174" y="1385411"/>
            <a:ext cx="9391650" cy="923330"/>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pt-BR" dirty="0"/>
              <a:t>Esta teoria assume que existam para cada núcleo atômico metálico existam orbitais  atômicos, que se combinam com outros núcleos metálicos formando um orbital molecular, este orbital molecular irá se combinar outros orbitais atômicos formando uma rede de infinitas ligações metálicas</a:t>
            </a:r>
          </a:p>
        </p:txBody>
      </p:sp>
      <p:pic>
        <p:nvPicPr>
          <p:cNvPr id="6" name="Imagem 5">
            <a:extLst>
              <a:ext uri="{FF2B5EF4-FFF2-40B4-BE49-F238E27FC236}">
                <a16:creationId xmlns:a16="http://schemas.microsoft.com/office/drawing/2014/main" id="{DD5B1688-9B77-4C66-BDB9-DCF62C445482}"/>
              </a:ext>
            </a:extLst>
          </p:cNvPr>
          <p:cNvPicPr>
            <a:picLocks noChangeAspect="1"/>
          </p:cNvPicPr>
          <p:nvPr/>
        </p:nvPicPr>
        <p:blipFill rotWithShape="1">
          <a:blip r:embed="rId3">
            <a:extLst>
              <a:ext uri="{28A0092B-C50C-407E-A947-70E740481C1C}">
                <a14:useLocalDpi xmlns:a14="http://schemas.microsoft.com/office/drawing/2010/main" val="0"/>
              </a:ext>
            </a:extLst>
          </a:blip>
          <a:srcRect b="12485"/>
          <a:stretch/>
        </p:blipFill>
        <p:spPr>
          <a:xfrm>
            <a:off x="754518" y="2569068"/>
            <a:ext cx="1442270" cy="1367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tângulo 7">
            <a:extLst>
              <a:ext uri="{FF2B5EF4-FFF2-40B4-BE49-F238E27FC236}">
                <a16:creationId xmlns:a16="http://schemas.microsoft.com/office/drawing/2014/main" id="{7E41CBEF-0BAB-426C-B359-53A0463ACC9F}"/>
              </a:ext>
            </a:extLst>
          </p:cNvPr>
          <p:cNvSpPr/>
          <p:nvPr/>
        </p:nvSpPr>
        <p:spPr>
          <a:xfrm>
            <a:off x="2501062" y="5255251"/>
            <a:ext cx="250594" cy="261610"/>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A72683D5-0F17-4A06-9082-B99FFD3FA101}"/>
              </a:ext>
            </a:extLst>
          </p:cNvPr>
          <p:cNvSpPr txBox="1"/>
          <p:nvPr/>
        </p:nvSpPr>
        <p:spPr>
          <a:xfrm>
            <a:off x="2380305" y="3378204"/>
            <a:ext cx="1656184" cy="400110"/>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sz="2000" dirty="0"/>
              <a:t>[Kr] 4d</a:t>
            </a:r>
            <a:r>
              <a:rPr lang="pt-BR" sz="2000" baseline="30000" dirty="0"/>
              <a:t>10 </a:t>
            </a:r>
            <a:r>
              <a:rPr lang="pt-BR" sz="2000" dirty="0"/>
              <a:t>5s</a:t>
            </a:r>
            <a:r>
              <a:rPr lang="pt-BR" sz="2000" baseline="30000" dirty="0"/>
              <a:t>1</a:t>
            </a:r>
          </a:p>
        </p:txBody>
      </p:sp>
      <p:sp>
        <p:nvSpPr>
          <p:cNvPr id="10" name="Retângulo 9">
            <a:extLst>
              <a:ext uri="{FF2B5EF4-FFF2-40B4-BE49-F238E27FC236}">
                <a16:creationId xmlns:a16="http://schemas.microsoft.com/office/drawing/2014/main" id="{3C5595BE-695C-4B85-8847-0F4AF585C116}"/>
              </a:ext>
            </a:extLst>
          </p:cNvPr>
          <p:cNvSpPr/>
          <p:nvPr/>
        </p:nvSpPr>
        <p:spPr>
          <a:xfrm>
            <a:off x="1416994" y="5061445"/>
            <a:ext cx="1031456" cy="646331"/>
          </a:xfrm>
          <a:prstGeom prst="rect">
            <a:avLst/>
          </a:prstGeom>
          <a:noFill/>
          <a:ln>
            <a:solidFill>
              <a:schemeClr val="accent4"/>
            </a:solidFill>
          </a:ln>
        </p:spPr>
        <p:txBody>
          <a:bodyPr wrap="square">
            <a:spAutoFit/>
          </a:bodyPr>
          <a:lstStyle/>
          <a:p>
            <a:pPr algn="ctr"/>
            <a:r>
              <a:rPr lang="pt-BR" dirty="0">
                <a:solidFill>
                  <a:schemeClr val="bg1"/>
                </a:solidFill>
              </a:rPr>
              <a:t>OA da Ag     5s</a:t>
            </a:r>
            <a:r>
              <a:rPr lang="pt-BR" baseline="30000" dirty="0">
                <a:solidFill>
                  <a:schemeClr val="bg1"/>
                </a:solidFill>
              </a:rPr>
              <a:t>1</a:t>
            </a:r>
            <a:endParaRPr lang="pt-BR" dirty="0">
              <a:solidFill>
                <a:schemeClr val="bg1"/>
              </a:solidFill>
            </a:endParaRPr>
          </a:p>
        </p:txBody>
      </p:sp>
      <p:cxnSp>
        <p:nvCxnSpPr>
          <p:cNvPr id="11" name="Conector de Seta Reta 10">
            <a:extLst>
              <a:ext uri="{FF2B5EF4-FFF2-40B4-BE49-F238E27FC236}">
                <a16:creationId xmlns:a16="http://schemas.microsoft.com/office/drawing/2014/main" id="{8DD02860-D69C-4683-AF3C-24F6FBA0B981}"/>
              </a:ext>
            </a:extLst>
          </p:cNvPr>
          <p:cNvCxnSpPr/>
          <p:nvPr/>
        </p:nvCxnSpPr>
        <p:spPr>
          <a:xfrm flipV="1">
            <a:off x="2615838" y="5271224"/>
            <a:ext cx="0" cy="245637"/>
          </a:xfrm>
          <a:prstGeom prst="straightConnector1">
            <a:avLst/>
          </a:prstGeom>
          <a:ln>
            <a:solidFill>
              <a:schemeClr val="tx2">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2" name="Retângulo 11">
            <a:extLst>
              <a:ext uri="{FF2B5EF4-FFF2-40B4-BE49-F238E27FC236}">
                <a16:creationId xmlns:a16="http://schemas.microsoft.com/office/drawing/2014/main" id="{F24F92EA-CDD4-40A7-8667-020B66F09C0E}"/>
              </a:ext>
            </a:extLst>
          </p:cNvPr>
          <p:cNvSpPr/>
          <p:nvPr/>
        </p:nvSpPr>
        <p:spPr>
          <a:xfrm>
            <a:off x="2751656" y="6076870"/>
            <a:ext cx="524998" cy="26161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12">
            <a:extLst>
              <a:ext uri="{FF2B5EF4-FFF2-40B4-BE49-F238E27FC236}">
                <a16:creationId xmlns:a16="http://schemas.microsoft.com/office/drawing/2014/main" id="{06C93C1F-53AF-40E1-97BD-73EC104DC314}"/>
              </a:ext>
            </a:extLst>
          </p:cNvPr>
          <p:cNvSpPr/>
          <p:nvPr/>
        </p:nvSpPr>
        <p:spPr>
          <a:xfrm>
            <a:off x="3276654" y="5253805"/>
            <a:ext cx="250594" cy="261610"/>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a:extLst>
              <a:ext uri="{FF2B5EF4-FFF2-40B4-BE49-F238E27FC236}">
                <a16:creationId xmlns:a16="http://schemas.microsoft.com/office/drawing/2014/main" id="{05FE10FA-06B0-418F-BE08-E76EE8D3F301}"/>
              </a:ext>
            </a:extLst>
          </p:cNvPr>
          <p:cNvSpPr/>
          <p:nvPr/>
        </p:nvSpPr>
        <p:spPr>
          <a:xfrm>
            <a:off x="2857220" y="4586400"/>
            <a:ext cx="423514" cy="369332"/>
          </a:xfrm>
          <a:prstGeom prst="rect">
            <a:avLst/>
          </a:prstGeom>
          <a:solidFill>
            <a:schemeClr val="accent4"/>
          </a:solidFill>
        </p:spPr>
        <p:txBody>
          <a:bodyPr wrap="none">
            <a:spAutoFit/>
          </a:bodyPr>
          <a:lstStyle/>
          <a:p>
            <a:r>
              <a:rPr lang="el-GR" dirty="0"/>
              <a:t>σ</a:t>
            </a:r>
            <a:r>
              <a:rPr lang="pt-BR" dirty="0"/>
              <a:t>*</a:t>
            </a:r>
          </a:p>
        </p:txBody>
      </p:sp>
      <p:sp>
        <p:nvSpPr>
          <p:cNvPr id="15" name="Retângulo 14">
            <a:extLst>
              <a:ext uri="{FF2B5EF4-FFF2-40B4-BE49-F238E27FC236}">
                <a16:creationId xmlns:a16="http://schemas.microsoft.com/office/drawing/2014/main" id="{A6954408-DABF-4B72-B971-DBFAB59D4BA2}"/>
              </a:ext>
            </a:extLst>
          </p:cNvPr>
          <p:cNvSpPr/>
          <p:nvPr/>
        </p:nvSpPr>
        <p:spPr>
          <a:xfrm>
            <a:off x="3652545" y="5147274"/>
            <a:ext cx="1035700" cy="646331"/>
          </a:xfrm>
          <a:prstGeom prst="rect">
            <a:avLst/>
          </a:prstGeom>
          <a:noFill/>
          <a:ln>
            <a:solidFill>
              <a:schemeClr val="accent4"/>
            </a:solidFill>
          </a:ln>
        </p:spPr>
        <p:txBody>
          <a:bodyPr wrap="square">
            <a:spAutoFit/>
          </a:bodyPr>
          <a:lstStyle/>
          <a:p>
            <a:pPr algn="ctr"/>
            <a:r>
              <a:rPr lang="pt-BR" dirty="0">
                <a:solidFill>
                  <a:schemeClr val="bg1"/>
                </a:solidFill>
              </a:rPr>
              <a:t>OA da Ag     5s</a:t>
            </a:r>
            <a:r>
              <a:rPr lang="pt-BR" baseline="30000" dirty="0">
                <a:solidFill>
                  <a:schemeClr val="bg1"/>
                </a:solidFill>
              </a:rPr>
              <a:t>1</a:t>
            </a:r>
            <a:endParaRPr lang="pt-BR" dirty="0">
              <a:solidFill>
                <a:schemeClr val="bg1"/>
              </a:solidFill>
            </a:endParaRPr>
          </a:p>
        </p:txBody>
      </p:sp>
      <p:cxnSp>
        <p:nvCxnSpPr>
          <p:cNvPr id="16" name="Conector de Seta Reta 15">
            <a:extLst>
              <a:ext uri="{FF2B5EF4-FFF2-40B4-BE49-F238E27FC236}">
                <a16:creationId xmlns:a16="http://schemas.microsoft.com/office/drawing/2014/main" id="{CA734530-3F7D-472A-A99C-4B486711BD87}"/>
              </a:ext>
            </a:extLst>
          </p:cNvPr>
          <p:cNvCxnSpPr>
            <a:cxnSpLocks/>
            <a:endCxn id="13" idx="2"/>
          </p:cNvCxnSpPr>
          <p:nvPr/>
        </p:nvCxnSpPr>
        <p:spPr>
          <a:xfrm>
            <a:off x="3401951" y="5271224"/>
            <a:ext cx="0" cy="244191"/>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sp>
        <p:nvSpPr>
          <p:cNvPr id="17" name="Retângulo 16">
            <a:extLst>
              <a:ext uri="{FF2B5EF4-FFF2-40B4-BE49-F238E27FC236}">
                <a16:creationId xmlns:a16="http://schemas.microsoft.com/office/drawing/2014/main" id="{D8796E99-0B1C-4A01-974E-CB145E573D53}"/>
              </a:ext>
            </a:extLst>
          </p:cNvPr>
          <p:cNvSpPr/>
          <p:nvPr/>
        </p:nvSpPr>
        <p:spPr>
          <a:xfrm>
            <a:off x="2809057" y="4212824"/>
            <a:ext cx="524998" cy="26161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CaixaDeTexto 17">
            <a:extLst>
              <a:ext uri="{FF2B5EF4-FFF2-40B4-BE49-F238E27FC236}">
                <a16:creationId xmlns:a16="http://schemas.microsoft.com/office/drawing/2014/main" id="{1408B715-B7E0-4453-B4EB-B1958A5823F6}"/>
              </a:ext>
            </a:extLst>
          </p:cNvPr>
          <p:cNvSpPr txBox="1"/>
          <p:nvPr/>
        </p:nvSpPr>
        <p:spPr>
          <a:xfrm>
            <a:off x="2363605" y="2691070"/>
            <a:ext cx="7692633" cy="646331"/>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dirty="0"/>
              <a:t>Vamos tomar como exemplo a combinação de átomos de prata, se combinando através de seus subníveis 5s </a:t>
            </a:r>
          </a:p>
        </p:txBody>
      </p:sp>
      <p:cxnSp>
        <p:nvCxnSpPr>
          <p:cNvPr id="19" name="Conector de Seta Reta 18">
            <a:extLst>
              <a:ext uri="{FF2B5EF4-FFF2-40B4-BE49-F238E27FC236}">
                <a16:creationId xmlns:a16="http://schemas.microsoft.com/office/drawing/2014/main" id="{4B9724B4-7A44-46AE-BE54-13A42A49801F}"/>
              </a:ext>
            </a:extLst>
          </p:cNvPr>
          <p:cNvCxnSpPr>
            <a:cxnSpLocks/>
          </p:cNvCxnSpPr>
          <p:nvPr/>
        </p:nvCxnSpPr>
        <p:spPr>
          <a:xfrm flipH="1">
            <a:off x="3582566" y="6242038"/>
            <a:ext cx="2124236" cy="0"/>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20" name="CaixaDeTexto 19">
            <a:extLst>
              <a:ext uri="{FF2B5EF4-FFF2-40B4-BE49-F238E27FC236}">
                <a16:creationId xmlns:a16="http://schemas.microsoft.com/office/drawing/2014/main" id="{1EA11EC3-0EB5-4599-9374-735E67B8A97F}"/>
              </a:ext>
            </a:extLst>
          </p:cNvPr>
          <p:cNvSpPr txBox="1"/>
          <p:nvPr/>
        </p:nvSpPr>
        <p:spPr>
          <a:xfrm>
            <a:off x="5773477" y="5951341"/>
            <a:ext cx="4025579" cy="646331"/>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dirty="0"/>
              <a:t>Orbital molecular ligante formado, os dois átomos de prata estão ligados</a:t>
            </a:r>
          </a:p>
        </p:txBody>
      </p:sp>
      <p:sp>
        <p:nvSpPr>
          <p:cNvPr id="21" name="CaixaDeTexto 20">
            <a:extLst>
              <a:ext uri="{FF2B5EF4-FFF2-40B4-BE49-F238E27FC236}">
                <a16:creationId xmlns:a16="http://schemas.microsoft.com/office/drawing/2014/main" id="{DD1AC40E-083A-4358-B5B8-35859C4AD1BD}"/>
              </a:ext>
            </a:extLst>
          </p:cNvPr>
          <p:cNvSpPr txBox="1"/>
          <p:nvPr/>
        </p:nvSpPr>
        <p:spPr>
          <a:xfrm>
            <a:off x="5804867" y="4020463"/>
            <a:ext cx="4021256" cy="646331"/>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dirty="0"/>
              <a:t>Orbital molecular antiligante  formado, porém vazio, OM de alta energia</a:t>
            </a:r>
          </a:p>
        </p:txBody>
      </p:sp>
      <p:cxnSp>
        <p:nvCxnSpPr>
          <p:cNvPr id="22" name="Conector de Seta Reta 21">
            <a:extLst>
              <a:ext uri="{FF2B5EF4-FFF2-40B4-BE49-F238E27FC236}">
                <a16:creationId xmlns:a16="http://schemas.microsoft.com/office/drawing/2014/main" id="{6346F59A-54DA-4A3A-B01D-3C309C2BB6A0}"/>
              </a:ext>
            </a:extLst>
          </p:cNvPr>
          <p:cNvCxnSpPr>
            <a:cxnSpLocks/>
          </p:cNvCxnSpPr>
          <p:nvPr/>
        </p:nvCxnSpPr>
        <p:spPr>
          <a:xfrm flipV="1">
            <a:off x="1268838" y="4257527"/>
            <a:ext cx="0" cy="2174963"/>
          </a:xfrm>
          <a:prstGeom prst="straightConnector1">
            <a:avLst/>
          </a:prstGeom>
          <a:ln>
            <a:solidFill>
              <a:schemeClr val="accent4"/>
            </a:solidFill>
            <a:tailEnd type="triangle"/>
          </a:ln>
        </p:spPr>
        <p:style>
          <a:lnRef idx="1">
            <a:schemeClr val="dk1"/>
          </a:lnRef>
          <a:fillRef idx="0">
            <a:schemeClr val="dk1"/>
          </a:fillRef>
          <a:effectRef idx="0">
            <a:schemeClr val="dk1"/>
          </a:effectRef>
          <a:fontRef idx="minor">
            <a:schemeClr val="tx1"/>
          </a:fontRef>
        </p:style>
      </p:cxnSp>
      <p:sp>
        <p:nvSpPr>
          <p:cNvPr id="23" name="CaixaDeTexto 22">
            <a:extLst>
              <a:ext uri="{FF2B5EF4-FFF2-40B4-BE49-F238E27FC236}">
                <a16:creationId xmlns:a16="http://schemas.microsoft.com/office/drawing/2014/main" id="{04CC409E-58EE-45CA-BD20-DD3528B333F9}"/>
              </a:ext>
            </a:extLst>
          </p:cNvPr>
          <p:cNvSpPr txBox="1"/>
          <p:nvPr/>
        </p:nvSpPr>
        <p:spPr>
          <a:xfrm rot="16200000">
            <a:off x="442071" y="4815462"/>
            <a:ext cx="1148200" cy="400110"/>
          </a:xfrm>
          <a:prstGeom prst="rect">
            <a:avLst/>
          </a:prstGeom>
          <a:solidFill>
            <a:schemeClr val="accent4"/>
          </a:solidFill>
        </p:spPr>
        <p:txBody>
          <a:bodyPr wrap="square" rtlCol="0">
            <a:spAutoFit/>
          </a:bodyPr>
          <a:lstStyle/>
          <a:p>
            <a:r>
              <a:rPr lang="pt-BR" sz="2000" b="1" dirty="0"/>
              <a:t>Energia</a:t>
            </a:r>
          </a:p>
        </p:txBody>
      </p:sp>
      <p:cxnSp>
        <p:nvCxnSpPr>
          <p:cNvPr id="24" name="Conector de Seta Reta 23">
            <a:extLst>
              <a:ext uri="{FF2B5EF4-FFF2-40B4-BE49-F238E27FC236}">
                <a16:creationId xmlns:a16="http://schemas.microsoft.com/office/drawing/2014/main" id="{DF113C8B-0685-41DB-9C07-133C4F746FC9}"/>
              </a:ext>
            </a:extLst>
          </p:cNvPr>
          <p:cNvCxnSpPr>
            <a:cxnSpLocks/>
          </p:cNvCxnSpPr>
          <p:nvPr/>
        </p:nvCxnSpPr>
        <p:spPr>
          <a:xfrm flipH="1">
            <a:off x="3502850" y="4490717"/>
            <a:ext cx="2124236" cy="0"/>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5" name="Conector reto 24">
            <a:extLst>
              <a:ext uri="{FF2B5EF4-FFF2-40B4-BE49-F238E27FC236}">
                <a16:creationId xmlns:a16="http://schemas.microsoft.com/office/drawing/2014/main" id="{D250B3CA-33F6-436F-A6CE-C2797596D780}"/>
              </a:ext>
            </a:extLst>
          </p:cNvPr>
          <p:cNvCxnSpPr>
            <a:cxnSpLocks/>
          </p:cNvCxnSpPr>
          <p:nvPr/>
        </p:nvCxnSpPr>
        <p:spPr>
          <a:xfrm flipV="1">
            <a:off x="5017393" y="4586401"/>
            <a:ext cx="0" cy="155171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Conector reto 25">
            <a:extLst>
              <a:ext uri="{FF2B5EF4-FFF2-40B4-BE49-F238E27FC236}">
                <a16:creationId xmlns:a16="http://schemas.microsoft.com/office/drawing/2014/main" id="{C0FBB951-764B-4D63-B419-858106CD5EA3}"/>
              </a:ext>
            </a:extLst>
          </p:cNvPr>
          <p:cNvCxnSpPr>
            <a:cxnSpLocks/>
          </p:cNvCxnSpPr>
          <p:nvPr/>
        </p:nvCxnSpPr>
        <p:spPr>
          <a:xfrm>
            <a:off x="4869185" y="4629283"/>
            <a:ext cx="296416" cy="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Conector reto 26">
            <a:extLst>
              <a:ext uri="{FF2B5EF4-FFF2-40B4-BE49-F238E27FC236}">
                <a16:creationId xmlns:a16="http://schemas.microsoft.com/office/drawing/2014/main" id="{2C6558F1-87E8-4660-B6D0-6E866CB25877}"/>
              </a:ext>
            </a:extLst>
          </p:cNvPr>
          <p:cNvCxnSpPr>
            <a:cxnSpLocks/>
          </p:cNvCxnSpPr>
          <p:nvPr/>
        </p:nvCxnSpPr>
        <p:spPr>
          <a:xfrm>
            <a:off x="4870420" y="6076869"/>
            <a:ext cx="296416" cy="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CaixaDeTexto 27">
            <a:extLst>
              <a:ext uri="{FF2B5EF4-FFF2-40B4-BE49-F238E27FC236}">
                <a16:creationId xmlns:a16="http://schemas.microsoft.com/office/drawing/2014/main" id="{1D66E84A-4700-4141-A2A9-F8B276DD627B}"/>
              </a:ext>
            </a:extLst>
          </p:cNvPr>
          <p:cNvSpPr txBox="1"/>
          <p:nvPr/>
        </p:nvSpPr>
        <p:spPr>
          <a:xfrm>
            <a:off x="5787914" y="4847208"/>
            <a:ext cx="5014061" cy="923330"/>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dirty="0"/>
              <a:t>Alta diferença energética entre os orbitais </a:t>
            </a:r>
            <a:r>
              <a:rPr lang="el-GR" dirty="0"/>
              <a:t>σ</a:t>
            </a:r>
            <a:r>
              <a:rPr lang="pt-BR" dirty="0"/>
              <a:t> e </a:t>
            </a:r>
            <a:r>
              <a:rPr lang="el-GR" dirty="0"/>
              <a:t>σ</a:t>
            </a:r>
            <a:r>
              <a:rPr lang="pt-BR" dirty="0"/>
              <a:t>*, os elétrons não conseguem transitar livremente, pois precisam de muita energia para irem para o OM*</a:t>
            </a:r>
          </a:p>
        </p:txBody>
      </p:sp>
      <p:cxnSp>
        <p:nvCxnSpPr>
          <p:cNvPr id="29" name="Conector de Seta Reta 28">
            <a:extLst>
              <a:ext uri="{FF2B5EF4-FFF2-40B4-BE49-F238E27FC236}">
                <a16:creationId xmlns:a16="http://schemas.microsoft.com/office/drawing/2014/main" id="{091D7E37-E313-4C5B-9D7E-929C04582E9E}"/>
              </a:ext>
            </a:extLst>
          </p:cNvPr>
          <p:cNvCxnSpPr/>
          <p:nvPr/>
        </p:nvCxnSpPr>
        <p:spPr>
          <a:xfrm flipV="1">
            <a:off x="2920989" y="6076869"/>
            <a:ext cx="0" cy="245637"/>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0" name="Conector de Seta Reta 29">
            <a:extLst>
              <a:ext uri="{FF2B5EF4-FFF2-40B4-BE49-F238E27FC236}">
                <a16:creationId xmlns:a16="http://schemas.microsoft.com/office/drawing/2014/main" id="{54DF7570-F3E0-4813-AAC1-73EC5B8AED64}"/>
              </a:ext>
            </a:extLst>
          </p:cNvPr>
          <p:cNvCxnSpPr>
            <a:cxnSpLocks/>
          </p:cNvCxnSpPr>
          <p:nvPr/>
        </p:nvCxnSpPr>
        <p:spPr>
          <a:xfrm>
            <a:off x="3068977" y="6085579"/>
            <a:ext cx="0" cy="244191"/>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5569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10"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par>
                                <p:cTn id="72" presetID="10" presetClass="entr" presetSubtype="0" fill="hold"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childTnLst>
                                </p:cTn>
                              </p:par>
                              <p:par>
                                <p:cTn id="80" presetID="10" presetClass="entr" presetSubtype="0" fill="hold"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par>
                                <p:cTn id="83" presetID="10" presetClass="entr" presetSubtype="0" fill="hold" nodeType="with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500"/>
                                        <p:tgtEl>
                                          <p:spTgt spid="2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P spid="15" grpId="0" animBg="1"/>
      <p:bldP spid="17" grpId="0" animBg="1"/>
      <p:bldP spid="18" grpId="0" animBg="1"/>
      <p:bldP spid="20" grpId="0" animBg="1"/>
      <p:bldP spid="21" grpId="0" animBg="1"/>
      <p:bldP spid="23" grpId="0" animBg="1"/>
      <p:bldP spid="2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826" name="Picture 2" descr="Abstract metal texture as a background">
            <a:extLst>
              <a:ext uri="{FF2B5EF4-FFF2-40B4-BE49-F238E27FC236}">
                <a16:creationId xmlns:a16="http://schemas.microsoft.com/office/drawing/2014/main" id="{DCC3D3E3-703D-46EE-BB5C-B96F2817CE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D9CB8A04-3C79-4BCC-9D88-6918B79E7EFA}"/>
              </a:ext>
            </a:extLst>
          </p:cNvPr>
          <p:cNvSpPr/>
          <p:nvPr/>
        </p:nvSpPr>
        <p:spPr>
          <a:xfrm>
            <a:off x="0" y="0"/>
            <a:ext cx="12192000" cy="6858000"/>
          </a:xfrm>
          <a:prstGeom prst="rect">
            <a:avLst/>
          </a:prstGeom>
          <a:solidFill>
            <a:schemeClr val="tx1">
              <a:alpha val="6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1ABB135B-5FD6-46F2-A47B-0DD994D42340}"/>
              </a:ext>
            </a:extLst>
          </p:cNvPr>
          <p:cNvSpPr txBox="1"/>
          <p:nvPr/>
        </p:nvSpPr>
        <p:spPr>
          <a:xfrm>
            <a:off x="319087" y="429136"/>
            <a:ext cx="11553825" cy="707886"/>
          </a:xfrm>
          <a:prstGeom prst="rect">
            <a:avLst/>
          </a:prstGeom>
          <a:noFill/>
          <a:ln>
            <a:solidFill>
              <a:schemeClr val="accent4"/>
            </a:solidFill>
          </a:ln>
        </p:spPr>
        <p:txBody>
          <a:bodyPr wrap="square" rtlCol="0">
            <a:spAutoFit/>
          </a:bodyPr>
          <a:lstStyle/>
          <a:p>
            <a:pPr algn="ctr"/>
            <a:r>
              <a:rPr lang="pt-BR" sz="4000" dirty="0">
                <a:solidFill>
                  <a:schemeClr val="bg1"/>
                </a:solidFill>
                <a:latin typeface="Agency FB" panose="020B0503020202020204" pitchFamily="34" charset="0"/>
              </a:rPr>
              <a:t>LIGAÇÕES METÁLICAS E TEORIA DAS BANDAS (RETOMANDO O ASSUNTO)</a:t>
            </a:r>
          </a:p>
        </p:txBody>
      </p:sp>
      <p:sp>
        <p:nvSpPr>
          <p:cNvPr id="33" name="Retângulo 32">
            <a:extLst>
              <a:ext uri="{FF2B5EF4-FFF2-40B4-BE49-F238E27FC236}">
                <a16:creationId xmlns:a16="http://schemas.microsoft.com/office/drawing/2014/main" id="{4A9A6C08-7F5D-4722-B898-83821A85AACF}"/>
              </a:ext>
            </a:extLst>
          </p:cNvPr>
          <p:cNvSpPr/>
          <p:nvPr/>
        </p:nvSpPr>
        <p:spPr>
          <a:xfrm>
            <a:off x="3657320" y="6452153"/>
            <a:ext cx="308098" cy="369332"/>
          </a:xfrm>
          <a:prstGeom prst="rect">
            <a:avLst/>
          </a:prstGeom>
        </p:spPr>
        <p:txBody>
          <a:bodyPr wrap="none">
            <a:spAutoFit/>
          </a:bodyPr>
          <a:lstStyle/>
          <a:p>
            <a:r>
              <a:rPr lang="el-GR" dirty="0"/>
              <a:t>σ</a:t>
            </a:r>
            <a:endParaRPr lang="pt-BR" dirty="0"/>
          </a:p>
        </p:txBody>
      </p:sp>
      <p:sp>
        <p:nvSpPr>
          <p:cNvPr id="34" name="Retângulo 33">
            <a:extLst>
              <a:ext uri="{FF2B5EF4-FFF2-40B4-BE49-F238E27FC236}">
                <a16:creationId xmlns:a16="http://schemas.microsoft.com/office/drawing/2014/main" id="{FDE9218C-0142-4FD8-8D7E-8B6D6492F3A1}"/>
              </a:ext>
            </a:extLst>
          </p:cNvPr>
          <p:cNvSpPr/>
          <p:nvPr/>
        </p:nvSpPr>
        <p:spPr>
          <a:xfrm>
            <a:off x="3551756" y="6261954"/>
            <a:ext cx="524998" cy="26161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5" name="Retângulo 34">
            <a:extLst>
              <a:ext uri="{FF2B5EF4-FFF2-40B4-BE49-F238E27FC236}">
                <a16:creationId xmlns:a16="http://schemas.microsoft.com/office/drawing/2014/main" id="{0D79D090-50FA-4D9E-9E7D-001CFE56C8A0}"/>
              </a:ext>
            </a:extLst>
          </p:cNvPr>
          <p:cNvSpPr/>
          <p:nvPr/>
        </p:nvSpPr>
        <p:spPr>
          <a:xfrm>
            <a:off x="3657320" y="4771484"/>
            <a:ext cx="423514" cy="369332"/>
          </a:xfrm>
          <a:prstGeom prst="rect">
            <a:avLst/>
          </a:prstGeom>
        </p:spPr>
        <p:txBody>
          <a:bodyPr wrap="none">
            <a:spAutoFit/>
          </a:bodyPr>
          <a:lstStyle/>
          <a:p>
            <a:r>
              <a:rPr lang="el-GR" dirty="0"/>
              <a:t>σ</a:t>
            </a:r>
            <a:r>
              <a:rPr lang="pt-BR" dirty="0"/>
              <a:t>*</a:t>
            </a:r>
          </a:p>
        </p:txBody>
      </p:sp>
      <p:sp>
        <p:nvSpPr>
          <p:cNvPr id="36" name="Retângulo 35">
            <a:extLst>
              <a:ext uri="{FF2B5EF4-FFF2-40B4-BE49-F238E27FC236}">
                <a16:creationId xmlns:a16="http://schemas.microsoft.com/office/drawing/2014/main" id="{937A4E4B-9EC5-4F04-AC01-C25CEACEF07F}"/>
              </a:ext>
            </a:extLst>
          </p:cNvPr>
          <p:cNvSpPr/>
          <p:nvPr/>
        </p:nvSpPr>
        <p:spPr>
          <a:xfrm>
            <a:off x="3552434" y="4544996"/>
            <a:ext cx="524998" cy="26161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37" name="Conector de Seta Reta 36">
            <a:extLst>
              <a:ext uri="{FF2B5EF4-FFF2-40B4-BE49-F238E27FC236}">
                <a16:creationId xmlns:a16="http://schemas.microsoft.com/office/drawing/2014/main" id="{F025530A-8099-4F18-8850-EC9C78D106DF}"/>
              </a:ext>
            </a:extLst>
          </p:cNvPr>
          <p:cNvCxnSpPr>
            <a:cxnSpLocks/>
          </p:cNvCxnSpPr>
          <p:nvPr/>
        </p:nvCxnSpPr>
        <p:spPr>
          <a:xfrm flipV="1">
            <a:off x="2068938" y="2675765"/>
            <a:ext cx="0" cy="39418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CaixaDeTexto 37">
            <a:extLst>
              <a:ext uri="{FF2B5EF4-FFF2-40B4-BE49-F238E27FC236}">
                <a16:creationId xmlns:a16="http://schemas.microsoft.com/office/drawing/2014/main" id="{367B85D3-1856-4323-84DD-87C57473D694}"/>
              </a:ext>
            </a:extLst>
          </p:cNvPr>
          <p:cNvSpPr txBox="1"/>
          <p:nvPr/>
        </p:nvSpPr>
        <p:spPr>
          <a:xfrm rot="16200000">
            <a:off x="1242171" y="5000546"/>
            <a:ext cx="1148200" cy="400110"/>
          </a:xfrm>
          <a:prstGeom prst="rect">
            <a:avLst/>
          </a:prstGeom>
          <a:noFill/>
        </p:spPr>
        <p:txBody>
          <a:bodyPr wrap="square" rtlCol="0">
            <a:spAutoFit/>
          </a:bodyPr>
          <a:lstStyle/>
          <a:p>
            <a:r>
              <a:rPr lang="pt-BR" sz="2000" b="1" dirty="0"/>
              <a:t>Energia</a:t>
            </a:r>
          </a:p>
        </p:txBody>
      </p:sp>
      <p:cxnSp>
        <p:nvCxnSpPr>
          <p:cNvPr id="39" name="Conector de Seta Reta 38">
            <a:extLst>
              <a:ext uri="{FF2B5EF4-FFF2-40B4-BE49-F238E27FC236}">
                <a16:creationId xmlns:a16="http://schemas.microsoft.com/office/drawing/2014/main" id="{576BDDA1-F7E3-4FFD-882D-68DB176819B4}"/>
              </a:ext>
            </a:extLst>
          </p:cNvPr>
          <p:cNvCxnSpPr/>
          <p:nvPr/>
        </p:nvCxnSpPr>
        <p:spPr>
          <a:xfrm flipV="1">
            <a:off x="3721089" y="6261953"/>
            <a:ext cx="0" cy="245637"/>
          </a:xfrm>
          <a:prstGeom prst="straightConnector1">
            <a:avLst/>
          </a:prstGeom>
          <a:ln>
            <a:solidFill>
              <a:schemeClr val="tx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40" name="Conector de Seta Reta 39">
            <a:extLst>
              <a:ext uri="{FF2B5EF4-FFF2-40B4-BE49-F238E27FC236}">
                <a16:creationId xmlns:a16="http://schemas.microsoft.com/office/drawing/2014/main" id="{56D0A365-527B-47A9-BA7F-6B142EF9857C}"/>
              </a:ext>
            </a:extLst>
          </p:cNvPr>
          <p:cNvCxnSpPr>
            <a:cxnSpLocks/>
          </p:cNvCxnSpPr>
          <p:nvPr/>
        </p:nvCxnSpPr>
        <p:spPr>
          <a:xfrm>
            <a:off x="3869077" y="6270663"/>
            <a:ext cx="0" cy="244191"/>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sp>
        <p:nvSpPr>
          <p:cNvPr id="41" name="Retângulo 40">
            <a:extLst>
              <a:ext uri="{FF2B5EF4-FFF2-40B4-BE49-F238E27FC236}">
                <a16:creationId xmlns:a16="http://schemas.microsoft.com/office/drawing/2014/main" id="{A1BC2402-75F6-4EF2-B64C-90A631D136B9}"/>
              </a:ext>
            </a:extLst>
          </p:cNvPr>
          <p:cNvSpPr/>
          <p:nvPr/>
        </p:nvSpPr>
        <p:spPr>
          <a:xfrm>
            <a:off x="3911239" y="5999521"/>
            <a:ext cx="524998" cy="26161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42" name="Conector de Seta Reta 41">
            <a:extLst>
              <a:ext uri="{FF2B5EF4-FFF2-40B4-BE49-F238E27FC236}">
                <a16:creationId xmlns:a16="http://schemas.microsoft.com/office/drawing/2014/main" id="{565D04B1-EFAE-4131-B6E4-3902C9CFBE71}"/>
              </a:ext>
            </a:extLst>
          </p:cNvPr>
          <p:cNvCxnSpPr/>
          <p:nvPr/>
        </p:nvCxnSpPr>
        <p:spPr>
          <a:xfrm flipV="1">
            <a:off x="4087426" y="6007508"/>
            <a:ext cx="0" cy="245637"/>
          </a:xfrm>
          <a:prstGeom prst="straightConnector1">
            <a:avLst/>
          </a:prstGeom>
          <a:ln>
            <a:solidFill>
              <a:schemeClr val="tx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43" name="Conector de Seta Reta 42">
            <a:extLst>
              <a:ext uri="{FF2B5EF4-FFF2-40B4-BE49-F238E27FC236}">
                <a16:creationId xmlns:a16="http://schemas.microsoft.com/office/drawing/2014/main" id="{FB8F35A4-7F06-45C7-BA05-CAF94B0234AE}"/>
              </a:ext>
            </a:extLst>
          </p:cNvPr>
          <p:cNvCxnSpPr>
            <a:cxnSpLocks/>
          </p:cNvCxnSpPr>
          <p:nvPr/>
        </p:nvCxnSpPr>
        <p:spPr>
          <a:xfrm>
            <a:off x="4235414" y="6016218"/>
            <a:ext cx="0" cy="244191"/>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sp>
        <p:nvSpPr>
          <p:cNvPr id="44" name="Retângulo 43">
            <a:extLst>
              <a:ext uri="{FF2B5EF4-FFF2-40B4-BE49-F238E27FC236}">
                <a16:creationId xmlns:a16="http://schemas.microsoft.com/office/drawing/2014/main" id="{45415D8F-575C-46C6-B4B0-FB45D3547FE9}"/>
              </a:ext>
            </a:extLst>
          </p:cNvPr>
          <p:cNvSpPr/>
          <p:nvPr/>
        </p:nvSpPr>
        <p:spPr>
          <a:xfrm>
            <a:off x="4076754" y="4288292"/>
            <a:ext cx="524998" cy="26161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5" name="Retângulo 44">
            <a:extLst>
              <a:ext uri="{FF2B5EF4-FFF2-40B4-BE49-F238E27FC236}">
                <a16:creationId xmlns:a16="http://schemas.microsoft.com/office/drawing/2014/main" id="{7A674C82-0E17-402F-97E4-D259A3504442}"/>
              </a:ext>
            </a:extLst>
          </p:cNvPr>
          <p:cNvSpPr/>
          <p:nvPr/>
        </p:nvSpPr>
        <p:spPr>
          <a:xfrm>
            <a:off x="4270722" y="5737088"/>
            <a:ext cx="524998" cy="26161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46" name="Conector de Seta Reta 45">
            <a:extLst>
              <a:ext uri="{FF2B5EF4-FFF2-40B4-BE49-F238E27FC236}">
                <a16:creationId xmlns:a16="http://schemas.microsoft.com/office/drawing/2014/main" id="{EED50310-DDA3-42FA-8F9F-132B3CD6F839}"/>
              </a:ext>
            </a:extLst>
          </p:cNvPr>
          <p:cNvCxnSpPr/>
          <p:nvPr/>
        </p:nvCxnSpPr>
        <p:spPr>
          <a:xfrm flipV="1">
            <a:off x="4440055" y="5737087"/>
            <a:ext cx="0" cy="245637"/>
          </a:xfrm>
          <a:prstGeom prst="straightConnector1">
            <a:avLst/>
          </a:prstGeom>
          <a:ln>
            <a:solidFill>
              <a:schemeClr val="tx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47" name="Conector de Seta Reta 46">
            <a:extLst>
              <a:ext uri="{FF2B5EF4-FFF2-40B4-BE49-F238E27FC236}">
                <a16:creationId xmlns:a16="http://schemas.microsoft.com/office/drawing/2014/main" id="{7242309F-EA8D-44E4-9D91-F7B7EA0E237B}"/>
              </a:ext>
            </a:extLst>
          </p:cNvPr>
          <p:cNvCxnSpPr>
            <a:cxnSpLocks/>
          </p:cNvCxnSpPr>
          <p:nvPr/>
        </p:nvCxnSpPr>
        <p:spPr>
          <a:xfrm>
            <a:off x="4588043" y="5745797"/>
            <a:ext cx="0" cy="244191"/>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sp>
        <p:nvSpPr>
          <p:cNvPr id="48" name="Retângulo 47">
            <a:extLst>
              <a:ext uri="{FF2B5EF4-FFF2-40B4-BE49-F238E27FC236}">
                <a16:creationId xmlns:a16="http://schemas.microsoft.com/office/drawing/2014/main" id="{A60B3EB5-8673-4357-87C8-23D252D36567}"/>
              </a:ext>
            </a:extLst>
          </p:cNvPr>
          <p:cNvSpPr/>
          <p:nvPr/>
        </p:nvSpPr>
        <p:spPr>
          <a:xfrm>
            <a:off x="4630205" y="5475478"/>
            <a:ext cx="524998" cy="26161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49" name="Conector de Seta Reta 48">
            <a:extLst>
              <a:ext uri="{FF2B5EF4-FFF2-40B4-BE49-F238E27FC236}">
                <a16:creationId xmlns:a16="http://schemas.microsoft.com/office/drawing/2014/main" id="{ACA9E05A-8F3C-477C-B0F3-FFF8E99730A6}"/>
              </a:ext>
            </a:extLst>
          </p:cNvPr>
          <p:cNvCxnSpPr>
            <a:cxnSpLocks/>
          </p:cNvCxnSpPr>
          <p:nvPr/>
        </p:nvCxnSpPr>
        <p:spPr>
          <a:xfrm flipV="1">
            <a:off x="4799538" y="5475477"/>
            <a:ext cx="0" cy="245637"/>
          </a:xfrm>
          <a:prstGeom prst="straightConnector1">
            <a:avLst/>
          </a:prstGeom>
          <a:ln>
            <a:solidFill>
              <a:schemeClr val="tx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50" name="Conector de Seta Reta 49">
            <a:extLst>
              <a:ext uri="{FF2B5EF4-FFF2-40B4-BE49-F238E27FC236}">
                <a16:creationId xmlns:a16="http://schemas.microsoft.com/office/drawing/2014/main" id="{B02C6E4B-3D33-4009-8EC4-13D095695088}"/>
              </a:ext>
            </a:extLst>
          </p:cNvPr>
          <p:cNvCxnSpPr>
            <a:cxnSpLocks/>
          </p:cNvCxnSpPr>
          <p:nvPr/>
        </p:nvCxnSpPr>
        <p:spPr>
          <a:xfrm>
            <a:off x="4947526" y="5484187"/>
            <a:ext cx="0" cy="244191"/>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sp>
        <p:nvSpPr>
          <p:cNvPr id="51" name="Retângulo 50">
            <a:extLst>
              <a:ext uri="{FF2B5EF4-FFF2-40B4-BE49-F238E27FC236}">
                <a16:creationId xmlns:a16="http://schemas.microsoft.com/office/drawing/2014/main" id="{67AA4019-EAE6-466C-8293-26D5C4029DE7}"/>
              </a:ext>
            </a:extLst>
          </p:cNvPr>
          <p:cNvSpPr/>
          <p:nvPr/>
        </p:nvSpPr>
        <p:spPr>
          <a:xfrm>
            <a:off x="4924153" y="5209514"/>
            <a:ext cx="524998" cy="26161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52" name="Conector de Seta Reta 51">
            <a:extLst>
              <a:ext uri="{FF2B5EF4-FFF2-40B4-BE49-F238E27FC236}">
                <a16:creationId xmlns:a16="http://schemas.microsoft.com/office/drawing/2014/main" id="{5DA9D4F5-FA15-42B3-934D-4255FC4759F8}"/>
              </a:ext>
            </a:extLst>
          </p:cNvPr>
          <p:cNvCxnSpPr/>
          <p:nvPr/>
        </p:nvCxnSpPr>
        <p:spPr>
          <a:xfrm flipV="1">
            <a:off x="5093486" y="5209513"/>
            <a:ext cx="0" cy="245637"/>
          </a:xfrm>
          <a:prstGeom prst="straightConnector1">
            <a:avLst/>
          </a:prstGeom>
          <a:ln>
            <a:solidFill>
              <a:schemeClr val="tx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53" name="Conector de Seta Reta 52">
            <a:extLst>
              <a:ext uri="{FF2B5EF4-FFF2-40B4-BE49-F238E27FC236}">
                <a16:creationId xmlns:a16="http://schemas.microsoft.com/office/drawing/2014/main" id="{AB11BDD9-719E-4995-B339-4E9CF90A6837}"/>
              </a:ext>
            </a:extLst>
          </p:cNvPr>
          <p:cNvCxnSpPr>
            <a:cxnSpLocks/>
          </p:cNvCxnSpPr>
          <p:nvPr/>
        </p:nvCxnSpPr>
        <p:spPr>
          <a:xfrm>
            <a:off x="5241474" y="5218223"/>
            <a:ext cx="0" cy="244191"/>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sp>
        <p:nvSpPr>
          <p:cNvPr id="54" name="Retângulo 53">
            <a:extLst>
              <a:ext uri="{FF2B5EF4-FFF2-40B4-BE49-F238E27FC236}">
                <a16:creationId xmlns:a16="http://schemas.microsoft.com/office/drawing/2014/main" id="{7837632A-82D8-41E0-8235-5CDD0CB6BD21}"/>
              </a:ext>
            </a:extLst>
          </p:cNvPr>
          <p:cNvSpPr/>
          <p:nvPr/>
        </p:nvSpPr>
        <p:spPr>
          <a:xfrm>
            <a:off x="5276541" y="4943550"/>
            <a:ext cx="524998" cy="26161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55" name="Conector de Seta Reta 54">
            <a:extLst>
              <a:ext uri="{FF2B5EF4-FFF2-40B4-BE49-F238E27FC236}">
                <a16:creationId xmlns:a16="http://schemas.microsoft.com/office/drawing/2014/main" id="{60352CB2-9718-4911-AAB0-534C9E3495F9}"/>
              </a:ext>
            </a:extLst>
          </p:cNvPr>
          <p:cNvCxnSpPr/>
          <p:nvPr/>
        </p:nvCxnSpPr>
        <p:spPr>
          <a:xfrm flipV="1">
            <a:off x="5445874" y="4943549"/>
            <a:ext cx="0" cy="245637"/>
          </a:xfrm>
          <a:prstGeom prst="straightConnector1">
            <a:avLst/>
          </a:prstGeom>
          <a:ln>
            <a:solidFill>
              <a:schemeClr val="tx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56" name="Conector de Seta Reta 55">
            <a:extLst>
              <a:ext uri="{FF2B5EF4-FFF2-40B4-BE49-F238E27FC236}">
                <a16:creationId xmlns:a16="http://schemas.microsoft.com/office/drawing/2014/main" id="{1F064F6C-F7B6-40C5-893B-122EEF53BB1B}"/>
              </a:ext>
            </a:extLst>
          </p:cNvPr>
          <p:cNvCxnSpPr>
            <a:cxnSpLocks/>
          </p:cNvCxnSpPr>
          <p:nvPr/>
        </p:nvCxnSpPr>
        <p:spPr>
          <a:xfrm>
            <a:off x="5593862" y="4952259"/>
            <a:ext cx="0" cy="244191"/>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sp>
        <p:nvSpPr>
          <p:cNvPr id="57" name="Retângulo 56">
            <a:extLst>
              <a:ext uri="{FF2B5EF4-FFF2-40B4-BE49-F238E27FC236}">
                <a16:creationId xmlns:a16="http://schemas.microsoft.com/office/drawing/2014/main" id="{0750E649-AC25-4A0A-B779-249CB777DFC0}"/>
              </a:ext>
            </a:extLst>
          </p:cNvPr>
          <p:cNvSpPr/>
          <p:nvPr/>
        </p:nvSpPr>
        <p:spPr>
          <a:xfrm>
            <a:off x="5241474" y="3210264"/>
            <a:ext cx="524998" cy="26161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8" name="Retângulo 57">
            <a:extLst>
              <a:ext uri="{FF2B5EF4-FFF2-40B4-BE49-F238E27FC236}">
                <a16:creationId xmlns:a16="http://schemas.microsoft.com/office/drawing/2014/main" id="{F57AF273-9CF2-42BB-88AB-C8FF6F51DA0E}"/>
              </a:ext>
            </a:extLst>
          </p:cNvPr>
          <p:cNvSpPr/>
          <p:nvPr/>
        </p:nvSpPr>
        <p:spPr>
          <a:xfrm>
            <a:off x="4942044" y="3480584"/>
            <a:ext cx="524998" cy="26161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9" name="Retângulo 58">
            <a:extLst>
              <a:ext uri="{FF2B5EF4-FFF2-40B4-BE49-F238E27FC236}">
                <a16:creationId xmlns:a16="http://schemas.microsoft.com/office/drawing/2014/main" id="{C89BE956-4336-407B-9EC4-6839F2A59E38}"/>
              </a:ext>
            </a:extLst>
          </p:cNvPr>
          <p:cNvSpPr/>
          <p:nvPr/>
        </p:nvSpPr>
        <p:spPr>
          <a:xfrm>
            <a:off x="4630205" y="3742122"/>
            <a:ext cx="524998" cy="26161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0" name="Retângulo 59">
            <a:extLst>
              <a:ext uri="{FF2B5EF4-FFF2-40B4-BE49-F238E27FC236}">
                <a16:creationId xmlns:a16="http://schemas.microsoft.com/office/drawing/2014/main" id="{EBE970B8-62BA-4ECD-A4AC-4FEDCFA01DF1}"/>
              </a:ext>
            </a:extLst>
          </p:cNvPr>
          <p:cNvSpPr/>
          <p:nvPr/>
        </p:nvSpPr>
        <p:spPr>
          <a:xfrm>
            <a:off x="4388789" y="4017972"/>
            <a:ext cx="524998" cy="26161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1" name="Retângulo 60">
            <a:extLst>
              <a:ext uri="{FF2B5EF4-FFF2-40B4-BE49-F238E27FC236}">
                <a16:creationId xmlns:a16="http://schemas.microsoft.com/office/drawing/2014/main" id="{4BE44983-EC2B-4531-BB36-CA6C786A4803}"/>
              </a:ext>
            </a:extLst>
          </p:cNvPr>
          <p:cNvSpPr/>
          <p:nvPr/>
        </p:nvSpPr>
        <p:spPr>
          <a:xfrm>
            <a:off x="6879316" y="4894792"/>
            <a:ext cx="524998" cy="170201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2" name="Retângulo 61">
            <a:extLst>
              <a:ext uri="{FF2B5EF4-FFF2-40B4-BE49-F238E27FC236}">
                <a16:creationId xmlns:a16="http://schemas.microsoft.com/office/drawing/2014/main" id="{0C9B1422-B51C-41BD-83B0-4CE2137A9BB2}"/>
              </a:ext>
            </a:extLst>
          </p:cNvPr>
          <p:cNvSpPr/>
          <p:nvPr/>
        </p:nvSpPr>
        <p:spPr>
          <a:xfrm>
            <a:off x="6879316" y="3201187"/>
            <a:ext cx="524998" cy="1702011"/>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63" name="Conector de Seta Reta 62">
            <a:extLst>
              <a:ext uri="{FF2B5EF4-FFF2-40B4-BE49-F238E27FC236}">
                <a16:creationId xmlns:a16="http://schemas.microsoft.com/office/drawing/2014/main" id="{89DBC760-80F8-4313-BC2D-681464AD1EC6}"/>
              </a:ext>
            </a:extLst>
          </p:cNvPr>
          <p:cNvCxnSpPr/>
          <p:nvPr/>
        </p:nvCxnSpPr>
        <p:spPr>
          <a:xfrm flipV="1">
            <a:off x="7041629" y="4952259"/>
            <a:ext cx="0" cy="245637"/>
          </a:xfrm>
          <a:prstGeom prst="straightConnector1">
            <a:avLst/>
          </a:prstGeom>
          <a:ln>
            <a:solidFill>
              <a:schemeClr val="tx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64" name="Conector de Seta Reta 63">
            <a:extLst>
              <a:ext uri="{FF2B5EF4-FFF2-40B4-BE49-F238E27FC236}">
                <a16:creationId xmlns:a16="http://schemas.microsoft.com/office/drawing/2014/main" id="{EC9EC563-580B-4F3F-A9EE-AC2EC7949F8A}"/>
              </a:ext>
            </a:extLst>
          </p:cNvPr>
          <p:cNvCxnSpPr>
            <a:cxnSpLocks/>
          </p:cNvCxnSpPr>
          <p:nvPr/>
        </p:nvCxnSpPr>
        <p:spPr>
          <a:xfrm>
            <a:off x="7189617" y="4960969"/>
            <a:ext cx="0" cy="244191"/>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65" name="Conector de Seta Reta 64">
            <a:extLst>
              <a:ext uri="{FF2B5EF4-FFF2-40B4-BE49-F238E27FC236}">
                <a16:creationId xmlns:a16="http://schemas.microsoft.com/office/drawing/2014/main" id="{894BD034-05AB-4DA8-B0AA-F213F5596141}"/>
              </a:ext>
            </a:extLst>
          </p:cNvPr>
          <p:cNvCxnSpPr/>
          <p:nvPr/>
        </p:nvCxnSpPr>
        <p:spPr>
          <a:xfrm flipV="1">
            <a:off x="7041629" y="5238550"/>
            <a:ext cx="0" cy="245637"/>
          </a:xfrm>
          <a:prstGeom prst="straightConnector1">
            <a:avLst/>
          </a:prstGeom>
          <a:ln>
            <a:solidFill>
              <a:schemeClr val="tx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66" name="Conector de Seta Reta 65">
            <a:extLst>
              <a:ext uri="{FF2B5EF4-FFF2-40B4-BE49-F238E27FC236}">
                <a16:creationId xmlns:a16="http://schemas.microsoft.com/office/drawing/2014/main" id="{9E6C11EA-DE9D-40B9-BBC4-C09564E8759D}"/>
              </a:ext>
            </a:extLst>
          </p:cNvPr>
          <p:cNvCxnSpPr>
            <a:cxnSpLocks/>
          </p:cNvCxnSpPr>
          <p:nvPr/>
        </p:nvCxnSpPr>
        <p:spPr>
          <a:xfrm>
            <a:off x="7189617" y="5247260"/>
            <a:ext cx="0" cy="244191"/>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67" name="Conector de Seta Reta 66">
            <a:extLst>
              <a:ext uri="{FF2B5EF4-FFF2-40B4-BE49-F238E27FC236}">
                <a16:creationId xmlns:a16="http://schemas.microsoft.com/office/drawing/2014/main" id="{BB006137-1CA5-4C9D-AB62-3310EE8957C3}"/>
              </a:ext>
            </a:extLst>
          </p:cNvPr>
          <p:cNvCxnSpPr/>
          <p:nvPr/>
        </p:nvCxnSpPr>
        <p:spPr>
          <a:xfrm flipV="1">
            <a:off x="7044283" y="5529064"/>
            <a:ext cx="0" cy="245637"/>
          </a:xfrm>
          <a:prstGeom prst="straightConnector1">
            <a:avLst/>
          </a:prstGeom>
          <a:ln>
            <a:solidFill>
              <a:schemeClr val="tx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68" name="Conector de Seta Reta 67">
            <a:extLst>
              <a:ext uri="{FF2B5EF4-FFF2-40B4-BE49-F238E27FC236}">
                <a16:creationId xmlns:a16="http://schemas.microsoft.com/office/drawing/2014/main" id="{B02C435F-E1C7-4692-A5A7-9AE3F807ACC6}"/>
              </a:ext>
            </a:extLst>
          </p:cNvPr>
          <p:cNvCxnSpPr>
            <a:cxnSpLocks/>
          </p:cNvCxnSpPr>
          <p:nvPr/>
        </p:nvCxnSpPr>
        <p:spPr>
          <a:xfrm>
            <a:off x="7192271" y="5537774"/>
            <a:ext cx="0" cy="244191"/>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69" name="Conector de Seta Reta 68">
            <a:extLst>
              <a:ext uri="{FF2B5EF4-FFF2-40B4-BE49-F238E27FC236}">
                <a16:creationId xmlns:a16="http://schemas.microsoft.com/office/drawing/2014/main" id="{1AA2153A-040A-4B45-AC5D-0BD43A3DB91E}"/>
              </a:ext>
            </a:extLst>
          </p:cNvPr>
          <p:cNvCxnSpPr/>
          <p:nvPr/>
        </p:nvCxnSpPr>
        <p:spPr>
          <a:xfrm flipV="1">
            <a:off x="7041629" y="5834704"/>
            <a:ext cx="0" cy="245637"/>
          </a:xfrm>
          <a:prstGeom prst="straightConnector1">
            <a:avLst/>
          </a:prstGeom>
          <a:ln>
            <a:solidFill>
              <a:schemeClr val="tx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70" name="Conector de Seta Reta 69">
            <a:extLst>
              <a:ext uri="{FF2B5EF4-FFF2-40B4-BE49-F238E27FC236}">
                <a16:creationId xmlns:a16="http://schemas.microsoft.com/office/drawing/2014/main" id="{7E96A31D-8A0A-4AED-BA7C-84433020BFD5}"/>
              </a:ext>
            </a:extLst>
          </p:cNvPr>
          <p:cNvCxnSpPr>
            <a:cxnSpLocks/>
          </p:cNvCxnSpPr>
          <p:nvPr/>
        </p:nvCxnSpPr>
        <p:spPr>
          <a:xfrm>
            <a:off x="7189617" y="5843414"/>
            <a:ext cx="0" cy="244191"/>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71" name="Conector de Seta Reta 70">
            <a:extLst>
              <a:ext uri="{FF2B5EF4-FFF2-40B4-BE49-F238E27FC236}">
                <a16:creationId xmlns:a16="http://schemas.microsoft.com/office/drawing/2014/main" id="{A8FB42BA-496D-45A8-9A5D-54340234B18C}"/>
              </a:ext>
            </a:extLst>
          </p:cNvPr>
          <p:cNvCxnSpPr/>
          <p:nvPr/>
        </p:nvCxnSpPr>
        <p:spPr>
          <a:xfrm flipV="1">
            <a:off x="7041629" y="6095600"/>
            <a:ext cx="0" cy="245637"/>
          </a:xfrm>
          <a:prstGeom prst="straightConnector1">
            <a:avLst/>
          </a:prstGeom>
          <a:ln>
            <a:solidFill>
              <a:schemeClr val="tx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72" name="Conector de Seta Reta 71">
            <a:extLst>
              <a:ext uri="{FF2B5EF4-FFF2-40B4-BE49-F238E27FC236}">
                <a16:creationId xmlns:a16="http://schemas.microsoft.com/office/drawing/2014/main" id="{15A16DE6-993E-4FA5-BD1C-84A6AEB4C974}"/>
              </a:ext>
            </a:extLst>
          </p:cNvPr>
          <p:cNvCxnSpPr>
            <a:cxnSpLocks/>
          </p:cNvCxnSpPr>
          <p:nvPr/>
        </p:nvCxnSpPr>
        <p:spPr>
          <a:xfrm>
            <a:off x="7189617" y="6104310"/>
            <a:ext cx="0" cy="244191"/>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73" name="Conector de Seta Reta 72">
            <a:extLst>
              <a:ext uri="{FF2B5EF4-FFF2-40B4-BE49-F238E27FC236}">
                <a16:creationId xmlns:a16="http://schemas.microsoft.com/office/drawing/2014/main" id="{85662581-9FF8-4530-AA91-9451A231DABC}"/>
              </a:ext>
            </a:extLst>
          </p:cNvPr>
          <p:cNvCxnSpPr/>
          <p:nvPr/>
        </p:nvCxnSpPr>
        <p:spPr>
          <a:xfrm flipV="1">
            <a:off x="7041629" y="6368895"/>
            <a:ext cx="0" cy="245637"/>
          </a:xfrm>
          <a:prstGeom prst="straightConnector1">
            <a:avLst/>
          </a:prstGeom>
          <a:ln>
            <a:solidFill>
              <a:schemeClr val="tx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74" name="Conector de Seta Reta 73">
            <a:extLst>
              <a:ext uri="{FF2B5EF4-FFF2-40B4-BE49-F238E27FC236}">
                <a16:creationId xmlns:a16="http://schemas.microsoft.com/office/drawing/2014/main" id="{516028A5-007B-441F-BE83-E959D91FC2C2}"/>
              </a:ext>
            </a:extLst>
          </p:cNvPr>
          <p:cNvCxnSpPr>
            <a:cxnSpLocks/>
          </p:cNvCxnSpPr>
          <p:nvPr/>
        </p:nvCxnSpPr>
        <p:spPr>
          <a:xfrm>
            <a:off x="7189617" y="6377605"/>
            <a:ext cx="0" cy="244191"/>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sp>
        <p:nvSpPr>
          <p:cNvPr id="75" name="Retângulo 74">
            <a:extLst>
              <a:ext uri="{FF2B5EF4-FFF2-40B4-BE49-F238E27FC236}">
                <a16:creationId xmlns:a16="http://schemas.microsoft.com/office/drawing/2014/main" id="{AA3E8C8F-D83C-4B41-8F4E-F640F05DC75F}"/>
              </a:ext>
            </a:extLst>
          </p:cNvPr>
          <p:cNvSpPr/>
          <p:nvPr/>
        </p:nvSpPr>
        <p:spPr>
          <a:xfrm>
            <a:off x="4076754" y="6192939"/>
            <a:ext cx="308098" cy="369332"/>
          </a:xfrm>
          <a:prstGeom prst="rect">
            <a:avLst/>
          </a:prstGeom>
        </p:spPr>
        <p:txBody>
          <a:bodyPr wrap="none">
            <a:spAutoFit/>
          </a:bodyPr>
          <a:lstStyle/>
          <a:p>
            <a:r>
              <a:rPr lang="el-GR" dirty="0"/>
              <a:t>σ</a:t>
            </a:r>
            <a:endParaRPr lang="pt-BR" dirty="0"/>
          </a:p>
        </p:txBody>
      </p:sp>
      <p:sp>
        <p:nvSpPr>
          <p:cNvPr id="76" name="Retângulo 75">
            <a:extLst>
              <a:ext uri="{FF2B5EF4-FFF2-40B4-BE49-F238E27FC236}">
                <a16:creationId xmlns:a16="http://schemas.microsoft.com/office/drawing/2014/main" id="{4BF52A88-F895-4933-9C38-0C9CC04B7932}"/>
              </a:ext>
            </a:extLst>
          </p:cNvPr>
          <p:cNvSpPr/>
          <p:nvPr/>
        </p:nvSpPr>
        <p:spPr>
          <a:xfrm>
            <a:off x="4456593" y="5945660"/>
            <a:ext cx="308098" cy="369332"/>
          </a:xfrm>
          <a:prstGeom prst="rect">
            <a:avLst/>
          </a:prstGeom>
        </p:spPr>
        <p:txBody>
          <a:bodyPr wrap="none">
            <a:spAutoFit/>
          </a:bodyPr>
          <a:lstStyle/>
          <a:p>
            <a:r>
              <a:rPr lang="el-GR" dirty="0"/>
              <a:t>σ</a:t>
            </a:r>
            <a:endParaRPr lang="pt-BR" dirty="0"/>
          </a:p>
        </p:txBody>
      </p:sp>
      <p:sp>
        <p:nvSpPr>
          <p:cNvPr id="77" name="Retângulo 76">
            <a:extLst>
              <a:ext uri="{FF2B5EF4-FFF2-40B4-BE49-F238E27FC236}">
                <a16:creationId xmlns:a16="http://schemas.microsoft.com/office/drawing/2014/main" id="{36EB1FF0-B74E-40B4-83CE-FBA04838E3D1}"/>
              </a:ext>
            </a:extLst>
          </p:cNvPr>
          <p:cNvSpPr/>
          <p:nvPr/>
        </p:nvSpPr>
        <p:spPr>
          <a:xfrm>
            <a:off x="4819503" y="5675239"/>
            <a:ext cx="308098" cy="369332"/>
          </a:xfrm>
          <a:prstGeom prst="rect">
            <a:avLst/>
          </a:prstGeom>
        </p:spPr>
        <p:txBody>
          <a:bodyPr wrap="none">
            <a:spAutoFit/>
          </a:bodyPr>
          <a:lstStyle/>
          <a:p>
            <a:r>
              <a:rPr lang="el-GR" dirty="0"/>
              <a:t>σ</a:t>
            </a:r>
            <a:endParaRPr lang="pt-BR" dirty="0"/>
          </a:p>
        </p:txBody>
      </p:sp>
      <p:sp>
        <p:nvSpPr>
          <p:cNvPr id="78" name="Retângulo 77">
            <a:extLst>
              <a:ext uri="{FF2B5EF4-FFF2-40B4-BE49-F238E27FC236}">
                <a16:creationId xmlns:a16="http://schemas.microsoft.com/office/drawing/2014/main" id="{59219F7E-170B-4022-AD9B-CBFFC0CC4A84}"/>
              </a:ext>
            </a:extLst>
          </p:cNvPr>
          <p:cNvSpPr/>
          <p:nvPr/>
        </p:nvSpPr>
        <p:spPr>
          <a:xfrm>
            <a:off x="5172923" y="5402345"/>
            <a:ext cx="308098" cy="369332"/>
          </a:xfrm>
          <a:prstGeom prst="rect">
            <a:avLst/>
          </a:prstGeom>
        </p:spPr>
        <p:txBody>
          <a:bodyPr wrap="square">
            <a:spAutoFit/>
          </a:bodyPr>
          <a:lstStyle/>
          <a:p>
            <a:r>
              <a:rPr lang="el-GR" dirty="0"/>
              <a:t>σ</a:t>
            </a:r>
            <a:endParaRPr lang="pt-BR" dirty="0"/>
          </a:p>
        </p:txBody>
      </p:sp>
      <p:sp>
        <p:nvSpPr>
          <p:cNvPr id="79" name="Retângulo 78">
            <a:extLst>
              <a:ext uri="{FF2B5EF4-FFF2-40B4-BE49-F238E27FC236}">
                <a16:creationId xmlns:a16="http://schemas.microsoft.com/office/drawing/2014/main" id="{97163D42-9B5D-4D90-AB0B-3A0E0C829B4F}"/>
              </a:ext>
            </a:extLst>
          </p:cNvPr>
          <p:cNvSpPr/>
          <p:nvPr/>
        </p:nvSpPr>
        <p:spPr>
          <a:xfrm>
            <a:off x="5478982" y="5155652"/>
            <a:ext cx="308098" cy="369332"/>
          </a:xfrm>
          <a:prstGeom prst="rect">
            <a:avLst/>
          </a:prstGeom>
        </p:spPr>
        <p:txBody>
          <a:bodyPr wrap="none">
            <a:spAutoFit/>
          </a:bodyPr>
          <a:lstStyle/>
          <a:p>
            <a:r>
              <a:rPr lang="el-GR" dirty="0"/>
              <a:t>σ</a:t>
            </a:r>
            <a:endParaRPr lang="pt-BR" dirty="0"/>
          </a:p>
        </p:txBody>
      </p:sp>
      <p:sp>
        <p:nvSpPr>
          <p:cNvPr id="80" name="Retângulo 79">
            <a:extLst>
              <a:ext uri="{FF2B5EF4-FFF2-40B4-BE49-F238E27FC236}">
                <a16:creationId xmlns:a16="http://schemas.microsoft.com/office/drawing/2014/main" id="{B08941EC-7692-4059-9365-B61104FF6820}"/>
              </a:ext>
            </a:extLst>
          </p:cNvPr>
          <p:cNvSpPr/>
          <p:nvPr/>
        </p:nvSpPr>
        <p:spPr>
          <a:xfrm>
            <a:off x="4117092" y="4492492"/>
            <a:ext cx="423514" cy="369332"/>
          </a:xfrm>
          <a:prstGeom prst="rect">
            <a:avLst/>
          </a:prstGeom>
        </p:spPr>
        <p:txBody>
          <a:bodyPr wrap="none">
            <a:spAutoFit/>
          </a:bodyPr>
          <a:lstStyle/>
          <a:p>
            <a:r>
              <a:rPr lang="el-GR" dirty="0"/>
              <a:t>σ</a:t>
            </a:r>
            <a:r>
              <a:rPr lang="pt-BR" dirty="0"/>
              <a:t>*</a:t>
            </a:r>
          </a:p>
        </p:txBody>
      </p:sp>
      <p:sp>
        <p:nvSpPr>
          <p:cNvPr id="81" name="Retângulo 80">
            <a:extLst>
              <a:ext uri="{FF2B5EF4-FFF2-40B4-BE49-F238E27FC236}">
                <a16:creationId xmlns:a16="http://schemas.microsoft.com/office/drawing/2014/main" id="{0D5123E3-6DD8-4768-8BBB-3821382EA9E5}"/>
              </a:ext>
            </a:extLst>
          </p:cNvPr>
          <p:cNvSpPr/>
          <p:nvPr/>
        </p:nvSpPr>
        <p:spPr>
          <a:xfrm>
            <a:off x="4580943" y="4210205"/>
            <a:ext cx="423514" cy="369332"/>
          </a:xfrm>
          <a:prstGeom prst="rect">
            <a:avLst/>
          </a:prstGeom>
        </p:spPr>
        <p:txBody>
          <a:bodyPr wrap="none">
            <a:spAutoFit/>
          </a:bodyPr>
          <a:lstStyle/>
          <a:p>
            <a:r>
              <a:rPr lang="el-GR" dirty="0"/>
              <a:t>σ</a:t>
            </a:r>
            <a:r>
              <a:rPr lang="pt-BR" dirty="0"/>
              <a:t>*</a:t>
            </a:r>
          </a:p>
        </p:txBody>
      </p:sp>
      <p:sp>
        <p:nvSpPr>
          <p:cNvPr id="82" name="Retângulo 81">
            <a:extLst>
              <a:ext uri="{FF2B5EF4-FFF2-40B4-BE49-F238E27FC236}">
                <a16:creationId xmlns:a16="http://schemas.microsoft.com/office/drawing/2014/main" id="{65869311-849E-429C-9F46-0C8AFFA5A867}"/>
              </a:ext>
            </a:extLst>
          </p:cNvPr>
          <p:cNvSpPr/>
          <p:nvPr/>
        </p:nvSpPr>
        <p:spPr>
          <a:xfrm>
            <a:off x="4924153" y="3971327"/>
            <a:ext cx="423514" cy="369332"/>
          </a:xfrm>
          <a:prstGeom prst="rect">
            <a:avLst/>
          </a:prstGeom>
        </p:spPr>
        <p:txBody>
          <a:bodyPr wrap="none">
            <a:spAutoFit/>
          </a:bodyPr>
          <a:lstStyle/>
          <a:p>
            <a:r>
              <a:rPr lang="el-GR" dirty="0"/>
              <a:t>σ</a:t>
            </a:r>
            <a:r>
              <a:rPr lang="pt-BR" dirty="0"/>
              <a:t>*</a:t>
            </a:r>
          </a:p>
        </p:txBody>
      </p:sp>
      <p:sp>
        <p:nvSpPr>
          <p:cNvPr id="83" name="Retângulo 82">
            <a:extLst>
              <a:ext uri="{FF2B5EF4-FFF2-40B4-BE49-F238E27FC236}">
                <a16:creationId xmlns:a16="http://schemas.microsoft.com/office/drawing/2014/main" id="{A100E863-4B01-4D12-9C81-64E40105383C}"/>
              </a:ext>
            </a:extLst>
          </p:cNvPr>
          <p:cNvSpPr/>
          <p:nvPr/>
        </p:nvSpPr>
        <p:spPr>
          <a:xfrm>
            <a:off x="5183753" y="3732519"/>
            <a:ext cx="423514" cy="369332"/>
          </a:xfrm>
          <a:prstGeom prst="rect">
            <a:avLst/>
          </a:prstGeom>
        </p:spPr>
        <p:txBody>
          <a:bodyPr wrap="none">
            <a:spAutoFit/>
          </a:bodyPr>
          <a:lstStyle/>
          <a:p>
            <a:r>
              <a:rPr lang="el-GR" dirty="0"/>
              <a:t>σ</a:t>
            </a:r>
            <a:r>
              <a:rPr lang="pt-BR" dirty="0"/>
              <a:t>*</a:t>
            </a:r>
          </a:p>
        </p:txBody>
      </p:sp>
      <p:sp>
        <p:nvSpPr>
          <p:cNvPr id="84" name="Retângulo 83">
            <a:extLst>
              <a:ext uri="{FF2B5EF4-FFF2-40B4-BE49-F238E27FC236}">
                <a16:creationId xmlns:a16="http://schemas.microsoft.com/office/drawing/2014/main" id="{6E58A66A-3BEF-4E04-858E-2FB5C1F614A4}"/>
              </a:ext>
            </a:extLst>
          </p:cNvPr>
          <p:cNvSpPr/>
          <p:nvPr/>
        </p:nvSpPr>
        <p:spPr>
          <a:xfrm>
            <a:off x="5503973" y="3471874"/>
            <a:ext cx="423514" cy="369332"/>
          </a:xfrm>
          <a:prstGeom prst="rect">
            <a:avLst/>
          </a:prstGeom>
        </p:spPr>
        <p:txBody>
          <a:bodyPr wrap="none">
            <a:spAutoFit/>
          </a:bodyPr>
          <a:lstStyle/>
          <a:p>
            <a:r>
              <a:rPr lang="el-GR" dirty="0"/>
              <a:t>σ</a:t>
            </a:r>
            <a:r>
              <a:rPr lang="pt-BR" dirty="0"/>
              <a:t>*</a:t>
            </a:r>
          </a:p>
        </p:txBody>
      </p:sp>
      <p:sp>
        <p:nvSpPr>
          <p:cNvPr id="85" name="CaixaDeTexto 84">
            <a:extLst>
              <a:ext uri="{FF2B5EF4-FFF2-40B4-BE49-F238E27FC236}">
                <a16:creationId xmlns:a16="http://schemas.microsoft.com/office/drawing/2014/main" id="{93EA4012-6445-44C8-9631-C128B7E1FDD6}"/>
              </a:ext>
            </a:extLst>
          </p:cNvPr>
          <p:cNvSpPr txBox="1"/>
          <p:nvPr/>
        </p:nvSpPr>
        <p:spPr>
          <a:xfrm>
            <a:off x="1362075" y="1239185"/>
            <a:ext cx="9628616" cy="1323439"/>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pt-BR" sz="2000" dirty="0"/>
              <a:t>Aqui onde entra a teoria das bandas, a combinação de vários orbitais da prata geram inúmeros orbitais moleculares com energias levemente distintas (o conjunto é chamado de bandas). A fronteira entre a banda dos orbitais ligantes e ligante é mínima, praticamente nula, assim os elétrons podem transitar tranquilamente entre os átomos presentes na rede</a:t>
            </a:r>
          </a:p>
        </p:txBody>
      </p:sp>
      <p:sp>
        <p:nvSpPr>
          <p:cNvPr id="86" name="CaixaDeTexto 85">
            <a:extLst>
              <a:ext uri="{FF2B5EF4-FFF2-40B4-BE49-F238E27FC236}">
                <a16:creationId xmlns:a16="http://schemas.microsoft.com/office/drawing/2014/main" id="{465A24E8-6FD8-49E6-9422-A9CA39DD1F33}"/>
              </a:ext>
            </a:extLst>
          </p:cNvPr>
          <p:cNvSpPr txBox="1"/>
          <p:nvPr/>
        </p:nvSpPr>
        <p:spPr>
          <a:xfrm>
            <a:off x="7521295" y="5455150"/>
            <a:ext cx="2771801" cy="369332"/>
          </a:xfrm>
          <a:prstGeom prst="rect">
            <a:avLst/>
          </a:prstGeom>
          <a:noFill/>
        </p:spPr>
        <p:txBody>
          <a:bodyPr wrap="square" rtlCol="0">
            <a:spAutoFit/>
          </a:bodyPr>
          <a:lstStyle/>
          <a:p>
            <a:r>
              <a:rPr lang="pt-BR" dirty="0"/>
              <a:t>Banda de valência </a:t>
            </a:r>
          </a:p>
        </p:txBody>
      </p:sp>
      <p:sp>
        <p:nvSpPr>
          <p:cNvPr id="87" name="CaixaDeTexto 86">
            <a:extLst>
              <a:ext uri="{FF2B5EF4-FFF2-40B4-BE49-F238E27FC236}">
                <a16:creationId xmlns:a16="http://schemas.microsoft.com/office/drawing/2014/main" id="{A5E0251C-F55F-469E-8BE1-9B5E11B637F2}"/>
              </a:ext>
            </a:extLst>
          </p:cNvPr>
          <p:cNvSpPr txBox="1"/>
          <p:nvPr/>
        </p:nvSpPr>
        <p:spPr>
          <a:xfrm>
            <a:off x="7511521" y="3935407"/>
            <a:ext cx="2771801" cy="369332"/>
          </a:xfrm>
          <a:prstGeom prst="rect">
            <a:avLst/>
          </a:prstGeom>
          <a:noFill/>
        </p:spPr>
        <p:txBody>
          <a:bodyPr wrap="square" rtlCol="0">
            <a:spAutoFit/>
          </a:bodyPr>
          <a:lstStyle/>
          <a:p>
            <a:r>
              <a:rPr lang="pt-BR" dirty="0"/>
              <a:t>Banda de condução </a:t>
            </a:r>
          </a:p>
        </p:txBody>
      </p:sp>
      <p:cxnSp>
        <p:nvCxnSpPr>
          <p:cNvPr id="88" name="Conector de Seta Reta 87">
            <a:extLst>
              <a:ext uri="{FF2B5EF4-FFF2-40B4-BE49-F238E27FC236}">
                <a16:creationId xmlns:a16="http://schemas.microsoft.com/office/drawing/2014/main" id="{1E18767E-F485-4B1A-8089-37835C773319}"/>
              </a:ext>
            </a:extLst>
          </p:cNvPr>
          <p:cNvCxnSpPr/>
          <p:nvPr/>
        </p:nvCxnSpPr>
        <p:spPr>
          <a:xfrm flipH="1">
            <a:off x="7521295" y="4861824"/>
            <a:ext cx="38443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89" name="CaixaDeTexto 88">
            <a:extLst>
              <a:ext uri="{FF2B5EF4-FFF2-40B4-BE49-F238E27FC236}">
                <a16:creationId xmlns:a16="http://schemas.microsoft.com/office/drawing/2014/main" id="{191376EB-FAED-4D03-80C0-5B0B4D66B1B1}"/>
              </a:ext>
            </a:extLst>
          </p:cNvPr>
          <p:cNvSpPr txBox="1"/>
          <p:nvPr/>
        </p:nvSpPr>
        <p:spPr>
          <a:xfrm>
            <a:off x="7967719" y="4682035"/>
            <a:ext cx="2325377" cy="369317"/>
          </a:xfrm>
          <a:prstGeom prst="rect">
            <a:avLst/>
          </a:prstGeom>
          <a:noFill/>
        </p:spPr>
        <p:txBody>
          <a:bodyPr wrap="square" rtlCol="0">
            <a:spAutoFit/>
          </a:bodyPr>
          <a:lstStyle/>
          <a:p>
            <a:r>
              <a:rPr lang="pt-BR" dirty="0"/>
              <a:t>Diferença energética </a:t>
            </a:r>
          </a:p>
        </p:txBody>
      </p:sp>
      <p:sp>
        <p:nvSpPr>
          <p:cNvPr id="90" name="Seta: para a Direita 89">
            <a:extLst>
              <a:ext uri="{FF2B5EF4-FFF2-40B4-BE49-F238E27FC236}">
                <a16:creationId xmlns:a16="http://schemas.microsoft.com/office/drawing/2014/main" id="{B4DF3E22-676F-4C65-805F-BD79B9AA7366}"/>
              </a:ext>
            </a:extLst>
          </p:cNvPr>
          <p:cNvSpPr/>
          <p:nvPr/>
        </p:nvSpPr>
        <p:spPr>
          <a:xfrm>
            <a:off x="6021485" y="5618145"/>
            <a:ext cx="613066" cy="255304"/>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1" name="Seta: para a Direita 90">
            <a:extLst>
              <a:ext uri="{FF2B5EF4-FFF2-40B4-BE49-F238E27FC236}">
                <a16:creationId xmlns:a16="http://schemas.microsoft.com/office/drawing/2014/main" id="{275EF6A6-1A24-4FC9-8BCC-7E5530C1D74D}"/>
              </a:ext>
            </a:extLst>
          </p:cNvPr>
          <p:cNvSpPr/>
          <p:nvPr/>
        </p:nvSpPr>
        <p:spPr>
          <a:xfrm>
            <a:off x="6021485" y="3378561"/>
            <a:ext cx="613066" cy="255304"/>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258004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par>
                                <p:cTn id="28" presetID="10" presetClass="entr" presetSubtype="0"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par>
                                <p:cTn id="31" presetID="10"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fade">
                                      <p:cBhvr>
                                        <p:cTn id="39" dur="500"/>
                                        <p:tgtEl>
                                          <p:spTgt spid="8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fade">
                                      <p:cBhvr>
                                        <p:cTn id="47" dur="500"/>
                                        <p:tgtEl>
                                          <p:spTgt spid="77"/>
                                        </p:tgtEl>
                                      </p:cBhvr>
                                    </p:animEffect>
                                  </p:childTnLst>
                                </p:cTn>
                              </p:par>
                              <p:par>
                                <p:cTn id="48" presetID="10" presetClass="entr" presetSubtype="0" fill="hold"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par>
                                <p:cTn id="51" presetID="10" presetClass="entr" presetSubtype="0" fill="hold"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fade">
                                      <p:cBhvr>
                                        <p:cTn id="53" dur="500"/>
                                        <p:tgtEl>
                                          <p:spTgt spid="5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2"/>
                                        </p:tgtEl>
                                        <p:attrNameLst>
                                          <p:attrName>style.visibility</p:attrName>
                                        </p:attrNameLst>
                                      </p:cBhvr>
                                      <p:to>
                                        <p:strVal val="visible"/>
                                      </p:to>
                                    </p:set>
                                    <p:animEffect transition="in" filter="fade">
                                      <p:cBhvr>
                                        <p:cTn id="59" dur="500"/>
                                        <p:tgtEl>
                                          <p:spTgt spid="8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500"/>
                                        <p:tgtEl>
                                          <p:spTgt spid="5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fade">
                                      <p:cBhvr>
                                        <p:cTn id="67" dur="500"/>
                                        <p:tgtEl>
                                          <p:spTgt spid="78"/>
                                        </p:tgtEl>
                                      </p:cBhvr>
                                    </p:animEffect>
                                  </p:childTnLst>
                                </p:cTn>
                              </p:par>
                              <p:par>
                                <p:cTn id="68" presetID="10"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500"/>
                                        <p:tgtEl>
                                          <p:spTgt spid="53"/>
                                        </p:tgtEl>
                                      </p:cBhvr>
                                    </p:animEffect>
                                  </p:childTnLst>
                                </p:cTn>
                              </p:par>
                              <p:par>
                                <p:cTn id="71" presetID="10" presetClass="entr" presetSubtype="0" fill="hold" nodeType="with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500"/>
                                        <p:tgtEl>
                                          <p:spTgt spid="5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fade">
                                      <p:cBhvr>
                                        <p:cTn id="79" dur="500"/>
                                        <p:tgtEl>
                                          <p:spTgt spid="5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83"/>
                                        </p:tgtEl>
                                        <p:attrNameLst>
                                          <p:attrName>style.visibility</p:attrName>
                                        </p:attrNameLst>
                                      </p:cBhvr>
                                      <p:to>
                                        <p:strVal val="visible"/>
                                      </p:to>
                                    </p:set>
                                    <p:animEffect transition="in" filter="fade">
                                      <p:cBhvr>
                                        <p:cTn id="82" dur="500"/>
                                        <p:tgtEl>
                                          <p:spTgt spid="8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9"/>
                                        </p:tgtEl>
                                        <p:attrNameLst>
                                          <p:attrName>style.visibility</p:attrName>
                                        </p:attrNameLst>
                                      </p:cBhvr>
                                      <p:to>
                                        <p:strVal val="visible"/>
                                      </p:to>
                                    </p:set>
                                    <p:animEffect transition="in" filter="fade">
                                      <p:cBhvr>
                                        <p:cTn id="87" dur="500"/>
                                        <p:tgtEl>
                                          <p:spTgt spid="79"/>
                                        </p:tgtEl>
                                      </p:cBhvr>
                                    </p:animEffect>
                                  </p:childTnLst>
                                </p:cTn>
                              </p:par>
                              <p:par>
                                <p:cTn id="88" presetID="10" presetClass="entr" presetSubtype="0" fill="hold" nodeType="with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fade">
                                      <p:cBhvr>
                                        <p:cTn id="90" dur="500"/>
                                        <p:tgtEl>
                                          <p:spTgt spid="56"/>
                                        </p:tgtEl>
                                      </p:cBhvr>
                                    </p:animEffect>
                                  </p:childTnLst>
                                </p:cTn>
                              </p:par>
                              <p:par>
                                <p:cTn id="91" presetID="10" presetClass="entr" presetSubtype="0" fill="hold" nodeType="withEffect">
                                  <p:stCondLst>
                                    <p:cond delay="0"/>
                                  </p:stCondLst>
                                  <p:childTnLst>
                                    <p:set>
                                      <p:cBhvr>
                                        <p:cTn id="92" dur="1" fill="hold">
                                          <p:stCondLst>
                                            <p:cond delay="0"/>
                                          </p:stCondLst>
                                        </p:cTn>
                                        <p:tgtEl>
                                          <p:spTgt spid="55"/>
                                        </p:tgtEl>
                                        <p:attrNameLst>
                                          <p:attrName>style.visibility</p:attrName>
                                        </p:attrNameLst>
                                      </p:cBhvr>
                                      <p:to>
                                        <p:strVal val="visible"/>
                                      </p:to>
                                    </p:set>
                                    <p:animEffect transition="in" filter="fade">
                                      <p:cBhvr>
                                        <p:cTn id="93" dur="500"/>
                                        <p:tgtEl>
                                          <p:spTgt spid="55"/>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4"/>
                                        </p:tgtEl>
                                        <p:attrNameLst>
                                          <p:attrName>style.visibility</p:attrName>
                                        </p:attrNameLst>
                                      </p:cBhvr>
                                      <p:to>
                                        <p:strVal val="visible"/>
                                      </p:to>
                                    </p:set>
                                    <p:animEffect transition="in" filter="fade">
                                      <p:cBhvr>
                                        <p:cTn id="96" dur="500"/>
                                        <p:tgtEl>
                                          <p:spTgt spid="54"/>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84"/>
                                        </p:tgtEl>
                                        <p:attrNameLst>
                                          <p:attrName>style.visibility</p:attrName>
                                        </p:attrNameLst>
                                      </p:cBhvr>
                                      <p:to>
                                        <p:strVal val="visible"/>
                                      </p:to>
                                    </p:set>
                                    <p:animEffect transition="in" filter="fade">
                                      <p:cBhvr>
                                        <p:cTn id="99" dur="500"/>
                                        <p:tgtEl>
                                          <p:spTgt spid="8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fade">
                                      <p:cBhvr>
                                        <p:cTn id="102" dur="500"/>
                                        <p:tgtEl>
                                          <p:spTgt spid="5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90"/>
                                        </p:tgtEl>
                                        <p:attrNameLst>
                                          <p:attrName>style.visibility</p:attrName>
                                        </p:attrNameLst>
                                      </p:cBhvr>
                                      <p:to>
                                        <p:strVal val="visible"/>
                                      </p:to>
                                    </p:set>
                                    <p:animEffect transition="in" filter="fade">
                                      <p:cBhvr>
                                        <p:cTn id="107" dur="500"/>
                                        <p:tgtEl>
                                          <p:spTgt spid="90"/>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91"/>
                                        </p:tgtEl>
                                        <p:attrNameLst>
                                          <p:attrName>style.visibility</p:attrName>
                                        </p:attrNameLst>
                                      </p:cBhvr>
                                      <p:to>
                                        <p:strVal val="visible"/>
                                      </p:to>
                                    </p:set>
                                    <p:animEffect transition="in" filter="fade">
                                      <p:cBhvr>
                                        <p:cTn id="110" dur="500"/>
                                        <p:tgtEl>
                                          <p:spTgt spid="91"/>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62"/>
                                        </p:tgtEl>
                                        <p:attrNameLst>
                                          <p:attrName>style.visibility</p:attrName>
                                        </p:attrNameLst>
                                      </p:cBhvr>
                                      <p:to>
                                        <p:strVal val="visible"/>
                                      </p:to>
                                    </p:set>
                                    <p:animEffect transition="in" filter="fade">
                                      <p:cBhvr>
                                        <p:cTn id="113" dur="500"/>
                                        <p:tgtEl>
                                          <p:spTgt spid="62"/>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61"/>
                                        </p:tgtEl>
                                        <p:attrNameLst>
                                          <p:attrName>style.visibility</p:attrName>
                                        </p:attrNameLst>
                                      </p:cBhvr>
                                      <p:to>
                                        <p:strVal val="visible"/>
                                      </p:to>
                                    </p:set>
                                    <p:animEffect transition="in" filter="fade">
                                      <p:cBhvr>
                                        <p:cTn id="116" dur="500"/>
                                        <p:tgtEl>
                                          <p:spTgt spid="61"/>
                                        </p:tgtEl>
                                      </p:cBhvr>
                                    </p:animEffect>
                                  </p:childTnLst>
                                </p:cTn>
                              </p:par>
                              <p:par>
                                <p:cTn id="117" presetID="10" presetClass="entr" presetSubtype="0" fill="hold" nodeType="withEffect">
                                  <p:stCondLst>
                                    <p:cond delay="0"/>
                                  </p:stCondLst>
                                  <p:childTnLst>
                                    <p:set>
                                      <p:cBhvr>
                                        <p:cTn id="118" dur="1" fill="hold">
                                          <p:stCondLst>
                                            <p:cond delay="0"/>
                                          </p:stCondLst>
                                        </p:cTn>
                                        <p:tgtEl>
                                          <p:spTgt spid="74"/>
                                        </p:tgtEl>
                                        <p:attrNameLst>
                                          <p:attrName>style.visibility</p:attrName>
                                        </p:attrNameLst>
                                      </p:cBhvr>
                                      <p:to>
                                        <p:strVal val="visible"/>
                                      </p:to>
                                    </p:set>
                                    <p:animEffect transition="in" filter="fade">
                                      <p:cBhvr>
                                        <p:cTn id="119" dur="500"/>
                                        <p:tgtEl>
                                          <p:spTgt spid="74"/>
                                        </p:tgtEl>
                                      </p:cBhvr>
                                    </p:animEffect>
                                  </p:childTnLst>
                                </p:cTn>
                              </p:par>
                              <p:par>
                                <p:cTn id="120" presetID="10" presetClass="entr" presetSubtype="0" fill="hold" nodeType="withEffect">
                                  <p:stCondLst>
                                    <p:cond delay="0"/>
                                  </p:stCondLst>
                                  <p:childTnLst>
                                    <p:set>
                                      <p:cBhvr>
                                        <p:cTn id="121" dur="1" fill="hold">
                                          <p:stCondLst>
                                            <p:cond delay="0"/>
                                          </p:stCondLst>
                                        </p:cTn>
                                        <p:tgtEl>
                                          <p:spTgt spid="73"/>
                                        </p:tgtEl>
                                        <p:attrNameLst>
                                          <p:attrName>style.visibility</p:attrName>
                                        </p:attrNameLst>
                                      </p:cBhvr>
                                      <p:to>
                                        <p:strVal val="visible"/>
                                      </p:to>
                                    </p:set>
                                    <p:animEffect transition="in" filter="fade">
                                      <p:cBhvr>
                                        <p:cTn id="122" dur="500"/>
                                        <p:tgtEl>
                                          <p:spTgt spid="73"/>
                                        </p:tgtEl>
                                      </p:cBhvr>
                                    </p:animEffect>
                                  </p:childTnLst>
                                </p:cTn>
                              </p:par>
                              <p:par>
                                <p:cTn id="123" presetID="10" presetClass="entr" presetSubtype="0" fill="hold" nodeType="withEffect">
                                  <p:stCondLst>
                                    <p:cond delay="0"/>
                                  </p:stCondLst>
                                  <p:childTnLst>
                                    <p:set>
                                      <p:cBhvr>
                                        <p:cTn id="124" dur="1" fill="hold">
                                          <p:stCondLst>
                                            <p:cond delay="0"/>
                                          </p:stCondLst>
                                        </p:cTn>
                                        <p:tgtEl>
                                          <p:spTgt spid="71"/>
                                        </p:tgtEl>
                                        <p:attrNameLst>
                                          <p:attrName>style.visibility</p:attrName>
                                        </p:attrNameLst>
                                      </p:cBhvr>
                                      <p:to>
                                        <p:strVal val="visible"/>
                                      </p:to>
                                    </p:set>
                                    <p:animEffect transition="in" filter="fade">
                                      <p:cBhvr>
                                        <p:cTn id="125" dur="500"/>
                                        <p:tgtEl>
                                          <p:spTgt spid="71"/>
                                        </p:tgtEl>
                                      </p:cBhvr>
                                    </p:animEffect>
                                  </p:childTnLst>
                                </p:cTn>
                              </p:par>
                              <p:par>
                                <p:cTn id="126" presetID="10" presetClass="entr" presetSubtype="0" fill="hold" nodeType="withEffect">
                                  <p:stCondLst>
                                    <p:cond delay="0"/>
                                  </p:stCondLst>
                                  <p:childTnLst>
                                    <p:set>
                                      <p:cBhvr>
                                        <p:cTn id="127" dur="1" fill="hold">
                                          <p:stCondLst>
                                            <p:cond delay="0"/>
                                          </p:stCondLst>
                                        </p:cTn>
                                        <p:tgtEl>
                                          <p:spTgt spid="72"/>
                                        </p:tgtEl>
                                        <p:attrNameLst>
                                          <p:attrName>style.visibility</p:attrName>
                                        </p:attrNameLst>
                                      </p:cBhvr>
                                      <p:to>
                                        <p:strVal val="visible"/>
                                      </p:to>
                                    </p:set>
                                    <p:animEffect transition="in" filter="fade">
                                      <p:cBhvr>
                                        <p:cTn id="128" dur="500"/>
                                        <p:tgtEl>
                                          <p:spTgt spid="72"/>
                                        </p:tgtEl>
                                      </p:cBhvr>
                                    </p:animEffect>
                                  </p:childTnLst>
                                </p:cTn>
                              </p:par>
                              <p:par>
                                <p:cTn id="129" presetID="10" presetClass="entr" presetSubtype="0" fill="hold" nodeType="withEffect">
                                  <p:stCondLst>
                                    <p:cond delay="0"/>
                                  </p:stCondLst>
                                  <p:childTnLst>
                                    <p:set>
                                      <p:cBhvr>
                                        <p:cTn id="130" dur="1" fill="hold">
                                          <p:stCondLst>
                                            <p:cond delay="0"/>
                                          </p:stCondLst>
                                        </p:cTn>
                                        <p:tgtEl>
                                          <p:spTgt spid="70"/>
                                        </p:tgtEl>
                                        <p:attrNameLst>
                                          <p:attrName>style.visibility</p:attrName>
                                        </p:attrNameLst>
                                      </p:cBhvr>
                                      <p:to>
                                        <p:strVal val="visible"/>
                                      </p:to>
                                    </p:set>
                                    <p:animEffect transition="in" filter="fade">
                                      <p:cBhvr>
                                        <p:cTn id="131" dur="500"/>
                                        <p:tgtEl>
                                          <p:spTgt spid="70"/>
                                        </p:tgtEl>
                                      </p:cBhvr>
                                    </p:animEffect>
                                  </p:childTnLst>
                                </p:cTn>
                              </p:par>
                              <p:par>
                                <p:cTn id="132" presetID="10" presetClass="entr" presetSubtype="0" fill="hold" nodeType="withEffect">
                                  <p:stCondLst>
                                    <p:cond delay="0"/>
                                  </p:stCondLst>
                                  <p:childTnLst>
                                    <p:set>
                                      <p:cBhvr>
                                        <p:cTn id="133" dur="1" fill="hold">
                                          <p:stCondLst>
                                            <p:cond delay="0"/>
                                          </p:stCondLst>
                                        </p:cTn>
                                        <p:tgtEl>
                                          <p:spTgt spid="69"/>
                                        </p:tgtEl>
                                        <p:attrNameLst>
                                          <p:attrName>style.visibility</p:attrName>
                                        </p:attrNameLst>
                                      </p:cBhvr>
                                      <p:to>
                                        <p:strVal val="visible"/>
                                      </p:to>
                                    </p:set>
                                    <p:animEffect transition="in" filter="fade">
                                      <p:cBhvr>
                                        <p:cTn id="134" dur="500"/>
                                        <p:tgtEl>
                                          <p:spTgt spid="69"/>
                                        </p:tgtEl>
                                      </p:cBhvr>
                                    </p:animEffect>
                                  </p:childTnLst>
                                </p:cTn>
                              </p:par>
                              <p:par>
                                <p:cTn id="135" presetID="10" presetClass="entr" presetSubtype="0" fill="hold" nodeType="withEffect">
                                  <p:stCondLst>
                                    <p:cond delay="0"/>
                                  </p:stCondLst>
                                  <p:childTnLst>
                                    <p:set>
                                      <p:cBhvr>
                                        <p:cTn id="136" dur="1" fill="hold">
                                          <p:stCondLst>
                                            <p:cond delay="0"/>
                                          </p:stCondLst>
                                        </p:cTn>
                                        <p:tgtEl>
                                          <p:spTgt spid="67"/>
                                        </p:tgtEl>
                                        <p:attrNameLst>
                                          <p:attrName>style.visibility</p:attrName>
                                        </p:attrNameLst>
                                      </p:cBhvr>
                                      <p:to>
                                        <p:strVal val="visible"/>
                                      </p:to>
                                    </p:set>
                                    <p:animEffect transition="in" filter="fade">
                                      <p:cBhvr>
                                        <p:cTn id="137" dur="500"/>
                                        <p:tgtEl>
                                          <p:spTgt spid="67"/>
                                        </p:tgtEl>
                                      </p:cBhvr>
                                    </p:animEffect>
                                  </p:childTnLst>
                                </p:cTn>
                              </p:par>
                              <p:par>
                                <p:cTn id="138" presetID="10" presetClass="entr" presetSubtype="0" fill="hold" nodeType="withEffect">
                                  <p:stCondLst>
                                    <p:cond delay="0"/>
                                  </p:stCondLst>
                                  <p:childTnLst>
                                    <p:set>
                                      <p:cBhvr>
                                        <p:cTn id="139" dur="1" fill="hold">
                                          <p:stCondLst>
                                            <p:cond delay="0"/>
                                          </p:stCondLst>
                                        </p:cTn>
                                        <p:tgtEl>
                                          <p:spTgt spid="68"/>
                                        </p:tgtEl>
                                        <p:attrNameLst>
                                          <p:attrName>style.visibility</p:attrName>
                                        </p:attrNameLst>
                                      </p:cBhvr>
                                      <p:to>
                                        <p:strVal val="visible"/>
                                      </p:to>
                                    </p:set>
                                    <p:animEffect transition="in" filter="fade">
                                      <p:cBhvr>
                                        <p:cTn id="140" dur="500"/>
                                        <p:tgtEl>
                                          <p:spTgt spid="68"/>
                                        </p:tgtEl>
                                      </p:cBhvr>
                                    </p:animEffect>
                                  </p:childTnLst>
                                </p:cTn>
                              </p:par>
                              <p:par>
                                <p:cTn id="141" presetID="10" presetClass="entr" presetSubtype="0" fill="hold" nodeType="withEffect">
                                  <p:stCondLst>
                                    <p:cond delay="0"/>
                                  </p:stCondLst>
                                  <p:childTnLst>
                                    <p:set>
                                      <p:cBhvr>
                                        <p:cTn id="142" dur="1" fill="hold">
                                          <p:stCondLst>
                                            <p:cond delay="0"/>
                                          </p:stCondLst>
                                        </p:cTn>
                                        <p:tgtEl>
                                          <p:spTgt spid="66"/>
                                        </p:tgtEl>
                                        <p:attrNameLst>
                                          <p:attrName>style.visibility</p:attrName>
                                        </p:attrNameLst>
                                      </p:cBhvr>
                                      <p:to>
                                        <p:strVal val="visible"/>
                                      </p:to>
                                    </p:set>
                                    <p:animEffect transition="in" filter="fade">
                                      <p:cBhvr>
                                        <p:cTn id="143" dur="500"/>
                                        <p:tgtEl>
                                          <p:spTgt spid="66"/>
                                        </p:tgtEl>
                                      </p:cBhvr>
                                    </p:animEffect>
                                  </p:childTnLst>
                                </p:cTn>
                              </p:par>
                              <p:par>
                                <p:cTn id="144" presetID="10" presetClass="entr" presetSubtype="0" fill="hold" nodeType="withEffect">
                                  <p:stCondLst>
                                    <p:cond delay="0"/>
                                  </p:stCondLst>
                                  <p:childTnLst>
                                    <p:set>
                                      <p:cBhvr>
                                        <p:cTn id="145" dur="1" fill="hold">
                                          <p:stCondLst>
                                            <p:cond delay="0"/>
                                          </p:stCondLst>
                                        </p:cTn>
                                        <p:tgtEl>
                                          <p:spTgt spid="65"/>
                                        </p:tgtEl>
                                        <p:attrNameLst>
                                          <p:attrName>style.visibility</p:attrName>
                                        </p:attrNameLst>
                                      </p:cBhvr>
                                      <p:to>
                                        <p:strVal val="visible"/>
                                      </p:to>
                                    </p:set>
                                    <p:animEffect transition="in" filter="fade">
                                      <p:cBhvr>
                                        <p:cTn id="146" dur="500"/>
                                        <p:tgtEl>
                                          <p:spTgt spid="65"/>
                                        </p:tgtEl>
                                      </p:cBhvr>
                                    </p:animEffect>
                                  </p:childTnLst>
                                </p:cTn>
                              </p:par>
                              <p:par>
                                <p:cTn id="147" presetID="10" presetClass="entr" presetSubtype="0" fill="hold" nodeType="withEffect">
                                  <p:stCondLst>
                                    <p:cond delay="0"/>
                                  </p:stCondLst>
                                  <p:childTnLst>
                                    <p:set>
                                      <p:cBhvr>
                                        <p:cTn id="148" dur="1" fill="hold">
                                          <p:stCondLst>
                                            <p:cond delay="0"/>
                                          </p:stCondLst>
                                        </p:cTn>
                                        <p:tgtEl>
                                          <p:spTgt spid="63"/>
                                        </p:tgtEl>
                                        <p:attrNameLst>
                                          <p:attrName>style.visibility</p:attrName>
                                        </p:attrNameLst>
                                      </p:cBhvr>
                                      <p:to>
                                        <p:strVal val="visible"/>
                                      </p:to>
                                    </p:set>
                                    <p:animEffect transition="in" filter="fade">
                                      <p:cBhvr>
                                        <p:cTn id="149" dur="500"/>
                                        <p:tgtEl>
                                          <p:spTgt spid="63"/>
                                        </p:tgtEl>
                                      </p:cBhvr>
                                    </p:animEffect>
                                  </p:childTnLst>
                                </p:cTn>
                              </p:par>
                              <p:par>
                                <p:cTn id="150" presetID="10" presetClass="entr" presetSubtype="0" fill="hold" nodeType="withEffect">
                                  <p:stCondLst>
                                    <p:cond delay="0"/>
                                  </p:stCondLst>
                                  <p:childTnLst>
                                    <p:set>
                                      <p:cBhvr>
                                        <p:cTn id="151" dur="1" fill="hold">
                                          <p:stCondLst>
                                            <p:cond delay="0"/>
                                          </p:stCondLst>
                                        </p:cTn>
                                        <p:tgtEl>
                                          <p:spTgt spid="64"/>
                                        </p:tgtEl>
                                        <p:attrNameLst>
                                          <p:attrName>style.visibility</p:attrName>
                                        </p:attrNameLst>
                                      </p:cBhvr>
                                      <p:to>
                                        <p:strVal val="visible"/>
                                      </p:to>
                                    </p:set>
                                    <p:animEffect transition="in" filter="fade">
                                      <p:cBhvr>
                                        <p:cTn id="152" dur="500"/>
                                        <p:tgtEl>
                                          <p:spTgt spid="64"/>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86"/>
                                        </p:tgtEl>
                                        <p:attrNameLst>
                                          <p:attrName>style.visibility</p:attrName>
                                        </p:attrNameLst>
                                      </p:cBhvr>
                                      <p:to>
                                        <p:strVal val="visible"/>
                                      </p:to>
                                    </p:set>
                                    <p:animEffect transition="in" filter="fade">
                                      <p:cBhvr>
                                        <p:cTn id="157" dur="500"/>
                                        <p:tgtEl>
                                          <p:spTgt spid="86"/>
                                        </p:tgtEl>
                                      </p:cBhvr>
                                    </p:animEffect>
                                  </p:childTnLst>
                                </p:cTn>
                              </p:par>
                              <p:par>
                                <p:cTn id="158" presetID="10" presetClass="entr" presetSubtype="0" fill="hold" nodeType="withEffect">
                                  <p:stCondLst>
                                    <p:cond delay="0"/>
                                  </p:stCondLst>
                                  <p:childTnLst>
                                    <p:set>
                                      <p:cBhvr>
                                        <p:cTn id="159" dur="1" fill="hold">
                                          <p:stCondLst>
                                            <p:cond delay="0"/>
                                          </p:stCondLst>
                                        </p:cTn>
                                        <p:tgtEl>
                                          <p:spTgt spid="88"/>
                                        </p:tgtEl>
                                        <p:attrNameLst>
                                          <p:attrName>style.visibility</p:attrName>
                                        </p:attrNameLst>
                                      </p:cBhvr>
                                      <p:to>
                                        <p:strVal val="visible"/>
                                      </p:to>
                                    </p:set>
                                    <p:animEffect transition="in" filter="fade">
                                      <p:cBhvr>
                                        <p:cTn id="160" dur="500"/>
                                        <p:tgtEl>
                                          <p:spTgt spid="88"/>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89"/>
                                        </p:tgtEl>
                                        <p:attrNameLst>
                                          <p:attrName>style.visibility</p:attrName>
                                        </p:attrNameLst>
                                      </p:cBhvr>
                                      <p:to>
                                        <p:strVal val="visible"/>
                                      </p:to>
                                    </p:set>
                                    <p:animEffect transition="in" filter="fade">
                                      <p:cBhvr>
                                        <p:cTn id="163" dur="500"/>
                                        <p:tgtEl>
                                          <p:spTgt spid="89"/>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87"/>
                                        </p:tgtEl>
                                        <p:attrNameLst>
                                          <p:attrName>style.visibility</p:attrName>
                                        </p:attrNameLst>
                                      </p:cBhvr>
                                      <p:to>
                                        <p:strVal val="visible"/>
                                      </p:to>
                                    </p:set>
                                    <p:animEffect transition="in" filter="fade">
                                      <p:cBhvr>
                                        <p:cTn id="166"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animBg="1"/>
      <p:bldP spid="45" grpId="0" animBg="1"/>
      <p:bldP spid="48" grpId="0" animBg="1"/>
      <p:bldP spid="51" grpId="0" animBg="1"/>
      <p:bldP spid="54" grpId="0" animBg="1"/>
      <p:bldP spid="57" grpId="0" animBg="1"/>
      <p:bldP spid="58" grpId="0" animBg="1"/>
      <p:bldP spid="59" grpId="0" animBg="1"/>
      <p:bldP spid="60" grpId="0" animBg="1"/>
      <p:bldP spid="61" grpId="0" animBg="1"/>
      <p:bldP spid="62" grpId="0" animBg="1"/>
      <p:bldP spid="75" grpId="0"/>
      <p:bldP spid="76" grpId="0"/>
      <p:bldP spid="77" grpId="0"/>
      <p:bldP spid="78" grpId="0"/>
      <p:bldP spid="79" grpId="0"/>
      <p:bldP spid="80" grpId="0"/>
      <p:bldP spid="81" grpId="0"/>
      <p:bldP spid="82" grpId="0"/>
      <p:bldP spid="83" grpId="0"/>
      <p:bldP spid="84" grpId="0"/>
      <p:bldP spid="86" grpId="0"/>
      <p:bldP spid="87" grpId="0"/>
      <p:bldP spid="89" grpId="0"/>
      <p:bldP spid="90" grpId="0" animBg="1"/>
      <p:bldP spid="9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826" name="Picture 2" descr="Abstract metal texture as a background">
            <a:extLst>
              <a:ext uri="{FF2B5EF4-FFF2-40B4-BE49-F238E27FC236}">
                <a16:creationId xmlns:a16="http://schemas.microsoft.com/office/drawing/2014/main" id="{DCC3D3E3-703D-46EE-BB5C-B96F2817CE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D9CB8A04-3C79-4BCC-9D88-6918B79E7EFA}"/>
              </a:ext>
            </a:extLst>
          </p:cNvPr>
          <p:cNvSpPr/>
          <p:nvPr/>
        </p:nvSpPr>
        <p:spPr>
          <a:xfrm>
            <a:off x="0" y="0"/>
            <a:ext cx="12192000" cy="6858000"/>
          </a:xfrm>
          <a:prstGeom prst="rect">
            <a:avLst/>
          </a:prstGeom>
          <a:solidFill>
            <a:schemeClr val="tx1">
              <a:alpha val="6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1ABB135B-5FD6-46F2-A47B-0DD994D42340}"/>
              </a:ext>
            </a:extLst>
          </p:cNvPr>
          <p:cNvSpPr txBox="1"/>
          <p:nvPr/>
        </p:nvSpPr>
        <p:spPr>
          <a:xfrm>
            <a:off x="319087" y="429136"/>
            <a:ext cx="11553825" cy="707886"/>
          </a:xfrm>
          <a:prstGeom prst="rect">
            <a:avLst/>
          </a:prstGeom>
          <a:noFill/>
          <a:ln>
            <a:solidFill>
              <a:schemeClr val="accent4"/>
            </a:solidFill>
          </a:ln>
        </p:spPr>
        <p:txBody>
          <a:bodyPr wrap="square" rtlCol="0">
            <a:spAutoFit/>
          </a:bodyPr>
          <a:lstStyle/>
          <a:p>
            <a:pPr algn="ctr"/>
            <a:r>
              <a:rPr lang="pt-BR" sz="4000" dirty="0">
                <a:solidFill>
                  <a:schemeClr val="bg1"/>
                </a:solidFill>
                <a:latin typeface="Agency FB" panose="020B0503020202020204" pitchFamily="34" charset="0"/>
              </a:rPr>
              <a:t>LIGAÇÕES METÁLICAS E TEORIA DAS BANDAS (RETOMANDO O ASSUNTO)</a:t>
            </a:r>
          </a:p>
        </p:txBody>
      </p:sp>
      <p:sp>
        <p:nvSpPr>
          <p:cNvPr id="92" name="CaixaDeTexto 91">
            <a:extLst>
              <a:ext uri="{FF2B5EF4-FFF2-40B4-BE49-F238E27FC236}">
                <a16:creationId xmlns:a16="http://schemas.microsoft.com/office/drawing/2014/main" id="{B93A0520-6E53-4340-A203-BF9C992A43E0}"/>
              </a:ext>
            </a:extLst>
          </p:cNvPr>
          <p:cNvSpPr txBox="1"/>
          <p:nvPr/>
        </p:nvSpPr>
        <p:spPr>
          <a:xfrm>
            <a:off x="1775519" y="1810063"/>
            <a:ext cx="8640960" cy="3477875"/>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sz="2000" dirty="0"/>
              <a:t>A teoria das bandas prevê que: </a:t>
            </a:r>
          </a:p>
          <a:p>
            <a:endParaRPr lang="pt-BR" sz="2000" dirty="0"/>
          </a:p>
          <a:p>
            <a:pPr marL="342900" indent="-342900">
              <a:buFont typeface="Arial" panose="020B0604020202020204" pitchFamily="34" charset="0"/>
              <a:buChar char="•"/>
            </a:pPr>
            <a:r>
              <a:rPr lang="pt-BR" sz="2000" dirty="0"/>
              <a:t>O metais se tornam menos condutores em altas temperaturas;</a:t>
            </a:r>
          </a:p>
          <a:p>
            <a:endParaRPr lang="pt-BR" sz="2000" dirty="0"/>
          </a:p>
          <a:p>
            <a:pPr marL="342900" indent="-342900">
              <a:buFont typeface="Arial" panose="020B0604020202020204" pitchFamily="34" charset="0"/>
              <a:buChar char="•"/>
            </a:pPr>
            <a:r>
              <a:rPr lang="pt-BR" sz="2000" dirty="0"/>
              <a:t>O semicondutores tem comportamento inverso aos metais, melhoram a condutividade ao aumentar temperatura;</a:t>
            </a:r>
          </a:p>
          <a:p>
            <a:endParaRPr lang="pt-BR" sz="2000" dirty="0"/>
          </a:p>
          <a:p>
            <a:pPr marL="342900" indent="-342900">
              <a:buFont typeface="Arial" panose="020B0604020202020204" pitchFamily="34" charset="0"/>
              <a:buChar char="•"/>
            </a:pPr>
            <a:r>
              <a:rPr lang="pt-BR" sz="2000" dirty="0"/>
              <a:t>O isolante só conduzem eletricidade quando lhes é aplicado alta tensão; </a:t>
            </a:r>
          </a:p>
          <a:p>
            <a:endParaRPr lang="pt-BR" sz="2000" dirty="0"/>
          </a:p>
          <a:p>
            <a:pPr marL="342900" indent="-342900">
              <a:buFont typeface="Arial" panose="020B0604020202020204" pitchFamily="34" charset="0"/>
              <a:buChar char="•"/>
            </a:pPr>
            <a:r>
              <a:rPr lang="pt-BR" sz="2000" dirty="0"/>
              <a:t>Supercondutores em temperaturas entre 20 e 100K não oferecem resistência à passagem de corrente (YBa2Cu3O9</a:t>
            </a:r>
          </a:p>
        </p:txBody>
      </p:sp>
    </p:spTree>
    <p:extLst>
      <p:ext uri="{BB962C8B-B14F-4D97-AF65-F5344CB8AC3E}">
        <p14:creationId xmlns:p14="http://schemas.microsoft.com/office/powerpoint/2010/main" val="21149704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a:extLst>
              <a:ext uri="{FF2B5EF4-FFF2-40B4-BE49-F238E27FC236}">
                <a16:creationId xmlns:a16="http://schemas.microsoft.com/office/drawing/2014/main" id="{033D56AC-8C13-4EE7-B5D7-159959CFF7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082"/>
          <a:stretch/>
        </p:blipFill>
        <p:spPr bwMode="auto">
          <a:xfrm>
            <a:off x="0" y="16139"/>
            <a:ext cx="12191999" cy="6841861"/>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E37BC1C6-41AC-4425-9614-B5391D45943C}"/>
              </a:ext>
            </a:extLst>
          </p:cNvPr>
          <p:cNvSpPr/>
          <p:nvPr/>
        </p:nvSpPr>
        <p:spPr>
          <a:xfrm>
            <a:off x="0" y="0"/>
            <a:ext cx="12192000" cy="6858000"/>
          </a:xfrm>
          <a:prstGeom prst="rect">
            <a:avLst/>
          </a:prstGeom>
          <a:solidFill>
            <a:schemeClr val="tx1">
              <a:alpha val="7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A5D7E1A9-C6CA-404B-958B-ACCBB8C179BB}"/>
              </a:ext>
            </a:extLst>
          </p:cNvPr>
          <p:cNvSpPr/>
          <p:nvPr/>
        </p:nvSpPr>
        <p:spPr>
          <a:xfrm>
            <a:off x="-1" y="16139"/>
            <a:ext cx="12192000" cy="18793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1F76699F-E070-473C-AB57-FB3CEC2AB80E}"/>
              </a:ext>
            </a:extLst>
          </p:cNvPr>
          <p:cNvSpPr/>
          <p:nvPr/>
        </p:nvSpPr>
        <p:spPr>
          <a:xfrm>
            <a:off x="7791450" y="100505"/>
            <a:ext cx="2714625" cy="17174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035B67F7-01FF-4A52-B847-5B159199C32A}"/>
              </a:ext>
            </a:extLst>
          </p:cNvPr>
          <p:cNvSpPr txBox="1"/>
          <p:nvPr/>
        </p:nvSpPr>
        <p:spPr>
          <a:xfrm>
            <a:off x="1417443" y="333201"/>
            <a:ext cx="9841107" cy="707886"/>
          </a:xfrm>
          <a:prstGeom prst="rect">
            <a:avLst/>
          </a:prstGeom>
          <a:noFill/>
          <a:ln>
            <a:solidFill>
              <a:schemeClr val="accent4"/>
            </a:solidFill>
          </a:ln>
        </p:spPr>
        <p:txBody>
          <a:bodyPr wrap="square" rtlCol="0">
            <a:spAutoFit/>
          </a:bodyPr>
          <a:lstStyle/>
          <a:p>
            <a:pPr algn="ctr"/>
            <a:r>
              <a:rPr lang="pt-BR" sz="4000" dirty="0">
                <a:solidFill>
                  <a:schemeClr val="bg1"/>
                </a:solidFill>
                <a:latin typeface="Agency FB" panose="020B0503020202020204" pitchFamily="34" charset="0"/>
              </a:rPr>
              <a:t>“DESOBEDIÊNCIA” A REGRA DO OCTETO (RETOMANDO)</a:t>
            </a:r>
          </a:p>
        </p:txBody>
      </p:sp>
      <p:pic>
        <p:nvPicPr>
          <p:cNvPr id="8" name="Imagem 7">
            <a:extLst>
              <a:ext uri="{FF2B5EF4-FFF2-40B4-BE49-F238E27FC236}">
                <a16:creationId xmlns:a16="http://schemas.microsoft.com/office/drawing/2014/main" id="{0DC11BBC-FD7E-4BA2-AA96-503FDA455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484" y="4815595"/>
            <a:ext cx="1884591" cy="1884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tângulo: Cantos Arredondados 8">
            <a:extLst>
              <a:ext uri="{FF2B5EF4-FFF2-40B4-BE49-F238E27FC236}">
                <a16:creationId xmlns:a16="http://schemas.microsoft.com/office/drawing/2014/main" id="{6E6A2662-8867-482C-8D8B-252AB25275A0}"/>
              </a:ext>
            </a:extLst>
          </p:cNvPr>
          <p:cNvSpPr/>
          <p:nvPr/>
        </p:nvSpPr>
        <p:spPr>
          <a:xfrm>
            <a:off x="2140873" y="1207694"/>
            <a:ext cx="8892480" cy="841739"/>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solidFill>
                  <a:schemeClr val="tx1"/>
                </a:solidFill>
              </a:rPr>
              <a:t>A Teoria da ligação de valência TLV não consegue explicar a formação das ligações presentes no ácido </a:t>
            </a:r>
            <a:r>
              <a:rPr lang="pt-BR" sz="2000" dirty="0" err="1">
                <a:solidFill>
                  <a:schemeClr val="tx1"/>
                </a:solidFill>
              </a:rPr>
              <a:t>perclórico</a:t>
            </a:r>
            <a:r>
              <a:rPr lang="pt-BR" sz="2000" dirty="0">
                <a:solidFill>
                  <a:schemeClr val="tx1"/>
                </a:solidFill>
              </a:rPr>
              <a:t>, ácido sulfúrico e no </a:t>
            </a:r>
            <a:r>
              <a:rPr lang="pt-BR" sz="2000" dirty="0" err="1">
                <a:solidFill>
                  <a:schemeClr val="tx1"/>
                </a:solidFill>
              </a:rPr>
              <a:t>pentacloreto</a:t>
            </a:r>
            <a:r>
              <a:rPr lang="pt-BR" sz="2000" dirty="0">
                <a:solidFill>
                  <a:schemeClr val="tx1"/>
                </a:solidFill>
              </a:rPr>
              <a:t> de fósforo</a:t>
            </a:r>
          </a:p>
        </p:txBody>
      </p:sp>
      <p:sp>
        <p:nvSpPr>
          <p:cNvPr id="10" name="CaixaDeTexto 9">
            <a:extLst>
              <a:ext uri="{FF2B5EF4-FFF2-40B4-BE49-F238E27FC236}">
                <a16:creationId xmlns:a16="http://schemas.microsoft.com/office/drawing/2014/main" id="{2EA2A3BB-EEDF-41DD-9D37-433A6F37CB2A}"/>
              </a:ext>
            </a:extLst>
          </p:cNvPr>
          <p:cNvSpPr txBox="1"/>
          <p:nvPr/>
        </p:nvSpPr>
        <p:spPr>
          <a:xfrm>
            <a:off x="8002674" y="2682192"/>
            <a:ext cx="2992166" cy="1754326"/>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pt-BR" dirty="0"/>
              <a:t>O enxofre possui 6 elétrons de valência, logo precisaria de apenas dois para ficar com a configuração do Ar, assim, deveria realizar apenas 2 ligações covalentes</a:t>
            </a:r>
          </a:p>
        </p:txBody>
      </p:sp>
      <p:sp>
        <p:nvSpPr>
          <p:cNvPr id="11" name="CaixaDeTexto 10">
            <a:extLst>
              <a:ext uri="{FF2B5EF4-FFF2-40B4-BE49-F238E27FC236}">
                <a16:creationId xmlns:a16="http://schemas.microsoft.com/office/drawing/2014/main" id="{45590802-C11D-4232-9301-54D3B588738D}"/>
              </a:ext>
            </a:extLst>
          </p:cNvPr>
          <p:cNvSpPr txBox="1"/>
          <p:nvPr/>
        </p:nvSpPr>
        <p:spPr>
          <a:xfrm>
            <a:off x="1191387" y="2828835"/>
            <a:ext cx="3302259" cy="1200329"/>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pt-BR" dirty="0"/>
              <a:t>O Xenônio possui 8 elétrons de valência, logo, não precisaria realizar ligações químicas, pois já tem configuração de gás nobre</a:t>
            </a:r>
          </a:p>
        </p:txBody>
      </p:sp>
      <p:sp>
        <p:nvSpPr>
          <p:cNvPr id="12" name="CaixaDeTexto 11">
            <a:extLst>
              <a:ext uri="{FF2B5EF4-FFF2-40B4-BE49-F238E27FC236}">
                <a16:creationId xmlns:a16="http://schemas.microsoft.com/office/drawing/2014/main" id="{BBEE733C-718D-4648-BC46-8AE24DCD5004}"/>
              </a:ext>
            </a:extLst>
          </p:cNvPr>
          <p:cNvSpPr txBox="1"/>
          <p:nvPr/>
        </p:nvSpPr>
        <p:spPr>
          <a:xfrm>
            <a:off x="4444869" y="4945860"/>
            <a:ext cx="3302259" cy="1754326"/>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pt-BR" dirty="0"/>
              <a:t>O fósforo possui 5 elétrons de valência, logo precisaria de apenas três para ficar com a configuração do Ar, assim, deveria realizar apenas 3 ligações covalentes</a:t>
            </a:r>
          </a:p>
        </p:txBody>
      </p:sp>
      <p:pic>
        <p:nvPicPr>
          <p:cNvPr id="13" name="Imagem 12">
            <a:extLst>
              <a:ext uri="{FF2B5EF4-FFF2-40B4-BE49-F238E27FC236}">
                <a16:creationId xmlns:a16="http://schemas.microsoft.com/office/drawing/2014/main" id="{4244707E-3C59-4E05-B1C4-0D81BB4898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1493" y="2487883"/>
            <a:ext cx="2009012" cy="21429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m 13">
            <a:extLst>
              <a:ext uri="{FF2B5EF4-FFF2-40B4-BE49-F238E27FC236}">
                <a16:creationId xmlns:a16="http://schemas.microsoft.com/office/drawing/2014/main" id="{4DE1F3D8-59A0-4EB2-A34D-04438BAAFC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7775" y="4808566"/>
            <a:ext cx="1582126" cy="1884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5170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odel of NaCl molecular structure">
            <a:extLst>
              <a:ext uri="{FF2B5EF4-FFF2-40B4-BE49-F238E27FC236}">
                <a16:creationId xmlns:a16="http://schemas.microsoft.com/office/drawing/2014/main" id="{1B99D404-6AC5-4E52-899C-F554477EF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 name="Retângulo 20">
            <a:extLst>
              <a:ext uri="{FF2B5EF4-FFF2-40B4-BE49-F238E27FC236}">
                <a16:creationId xmlns:a16="http://schemas.microsoft.com/office/drawing/2014/main" id="{682C358F-E720-4B5E-B3C2-0C7485F9FA2B}"/>
              </a:ext>
            </a:extLst>
          </p:cNvPr>
          <p:cNvSpPr/>
          <p:nvPr/>
        </p:nvSpPr>
        <p:spPr>
          <a:xfrm>
            <a:off x="0" y="0"/>
            <a:ext cx="12192000" cy="6858000"/>
          </a:xfrm>
          <a:prstGeom prst="rect">
            <a:avLst/>
          </a:prstGeom>
          <a:solidFill>
            <a:schemeClr val="tx1">
              <a:alpha val="6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aixaDeTexto 22">
            <a:extLst>
              <a:ext uri="{FF2B5EF4-FFF2-40B4-BE49-F238E27FC236}">
                <a16:creationId xmlns:a16="http://schemas.microsoft.com/office/drawing/2014/main" id="{BBAB7D2E-481E-4E22-B4E6-24738C7A9C08}"/>
              </a:ext>
            </a:extLst>
          </p:cNvPr>
          <p:cNvSpPr txBox="1"/>
          <p:nvPr/>
        </p:nvSpPr>
        <p:spPr>
          <a:xfrm>
            <a:off x="3938587" y="378351"/>
            <a:ext cx="4676775" cy="1015663"/>
          </a:xfrm>
          <a:prstGeom prst="rect">
            <a:avLst/>
          </a:prstGeom>
          <a:noFill/>
          <a:ln>
            <a:solidFill>
              <a:schemeClr val="accent4"/>
            </a:solidFill>
          </a:ln>
        </p:spPr>
        <p:txBody>
          <a:bodyPr wrap="square" rtlCol="0">
            <a:spAutoFit/>
          </a:bodyPr>
          <a:lstStyle/>
          <a:p>
            <a:r>
              <a:rPr lang="pt-BR" sz="6000" dirty="0">
                <a:solidFill>
                  <a:schemeClr val="bg1"/>
                </a:solidFill>
                <a:latin typeface="Agency FB" panose="020B0503020202020204" pitchFamily="34" charset="0"/>
              </a:rPr>
              <a:t>LIGAÇÕES IÔNICAS</a:t>
            </a:r>
          </a:p>
        </p:txBody>
      </p:sp>
      <p:sp>
        <p:nvSpPr>
          <p:cNvPr id="22" name="CaixaDeTexto 1">
            <a:extLst>
              <a:ext uri="{FF2B5EF4-FFF2-40B4-BE49-F238E27FC236}">
                <a16:creationId xmlns:a16="http://schemas.microsoft.com/office/drawing/2014/main" id="{2DBBA625-87A1-471D-BF56-E053176A54B2}"/>
              </a:ext>
            </a:extLst>
          </p:cNvPr>
          <p:cNvSpPr txBox="1"/>
          <p:nvPr/>
        </p:nvSpPr>
        <p:spPr>
          <a:xfrm>
            <a:off x="2847074" y="1718482"/>
            <a:ext cx="6859799" cy="400110"/>
          </a:xfrm>
          <a:prstGeom prst="rect">
            <a:avLst/>
          </a:prstGeom>
          <a:noFill/>
          <a:ln>
            <a:solidFill>
              <a:schemeClr val="accent4"/>
            </a:solidFill>
          </a:ln>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dirty="0">
                <a:solidFill>
                  <a:schemeClr val="bg1"/>
                </a:solidFill>
              </a:rPr>
              <a:t>Pode-se entender a formação da ligação da seguinte maneira</a:t>
            </a:r>
          </a:p>
        </p:txBody>
      </p:sp>
      <p:sp>
        <p:nvSpPr>
          <p:cNvPr id="24" name="Elipse 23">
            <a:extLst>
              <a:ext uri="{FF2B5EF4-FFF2-40B4-BE49-F238E27FC236}">
                <a16:creationId xmlns:a16="http://schemas.microsoft.com/office/drawing/2014/main" id="{CEEE7B9F-2170-4EBA-8C8D-139F8C19C220}"/>
              </a:ext>
            </a:extLst>
          </p:cNvPr>
          <p:cNvSpPr/>
          <p:nvPr/>
        </p:nvSpPr>
        <p:spPr>
          <a:xfrm>
            <a:off x="3227176" y="2541043"/>
            <a:ext cx="1944216" cy="1871963"/>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3200" dirty="0"/>
              <a:t>Metal</a:t>
            </a:r>
          </a:p>
        </p:txBody>
      </p:sp>
      <p:sp>
        <p:nvSpPr>
          <p:cNvPr id="25" name="Elipse 24">
            <a:extLst>
              <a:ext uri="{FF2B5EF4-FFF2-40B4-BE49-F238E27FC236}">
                <a16:creationId xmlns:a16="http://schemas.microsoft.com/office/drawing/2014/main" id="{DC57C1D1-6A19-4788-AFFF-980CECBE3B1C}"/>
              </a:ext>
            </a:extLst>
          </p:cNvPr>
          <p:cNvSpPr/>
          <p:nvPr/>
        </p:nvSpPr>
        <p:spPr>
          <a:xfrm>
            <a:off x="7397869" y="2541044"/>
            <a:ext cx="1944216" cy="187196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3200" dirty="0"/>
              <a:t>Ametal</a:t>
            </a:r>
          </a:p>
        </p:txBody>
      </p:sp>
      <p:sp>
        <p:nvSpPr>
          <p:cNvPr id="26" name="CaixaDeTexto 3">
            <a:extLst>
              <a:ext uri="{FF2B5EF4-FFF2-40B4-BE49-F238E27FC236}">
                <a16:creationId xmlns:a16="http://schemas.microsoft.com/office/drawing/2014/main" id="{33120341-9F60-4D85-BDD3-BF0AF023E490}"/>
              </a:ext>
            </a:extLst>
          </p:cNvPr>
          <p:cNvSpPr txBox="1"/>
          <p:nvPr/>
        </p:nvSpPr>
        <p:spPr>
          <a:xfrm>
            <a:off x="1591415" y="4819895"/>
            <a:ext cx="4504584" cy="1631216"/>
          </a:xfrm>
          <a:prstGeom prst="rect">
            <a:avLst/>
          </a:prstGeom>
          <a:noFill/>
          <a:ln>
            <a:solidFill>
              <a:schemeClr val="accent4"/>
            </a:solidFill>
          </a:ln>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pt-BR" sz="2000" dirty="0">
                <a:solidFill>
                  <a:schemeClr val="bg1"/>
                </a:solidFill>
              </a:rPr>
              <a:t>Menos eletronegativo;</a:t>
            </a:r>
          </a:p>
          <a:p>
            <a:pPr marL="342900" indent="-342900">
              <a:buFont typeface="Arial" panose="020B0604020202020204" pitchFamily="34" charset="0"/>
              <a:buChar char="•"/>
            </a:pPr>
            <a:r>
              <a:rPr lang="pt-BR" sz="2000" dirty="0">
                <a:solidFill>
                  <a:schemeClr val="bg1"/>
                </a:solidFill>
              </a:rPr>
              <a:t>De 1 a 3 elétrons na valência</a:t>
            </a:r>
          </a:p>
          <a:p>
            <a:pPr marL="342900" indent="-342900">
              <a:buFont typeface="Arial" panose="020B0604020202020204" pitchFamily="34" charset="0"/>
              <a:buChar char="•"/>
            </a:pPr>
            <a:r>
              <a:rPr lang="pt-BR" sz="2000" dirty="0">
                <a:solidFill>
                  <a:schemeClr val="bg1"/>
                </a:solidFill>
              </a:rPr>
              <a:t>Maior tendência a perder elétrons;</a:t>
            </a:r>
          </a:p>
          <a:p>
            <a:pPr marL="342900" indent="-342900">
              <a:buFont typeface="Arial" panose="020B0604020202020204" pitchFamily="34" charset="0"/>
              <a:buChar char="•"/>
            </a:pPr>
            <a:r>
              <a:rPr lang="pt-BR" sz="2000" dirty="0">
                <a:solidFill>
                  <a:schemeClr val="bg1"/>
                </a:solidFill>
              </a:rPr>
              <a:t>Doa elétrons ao ametal ou hidrogênio</a:t>
            </a:r>
          </a:p>
          <a:p>
            <a:pPr marL="342900" indent="-342900">
              <a:buFont typeface="Arial" panose="020B0604020202020204" pitchFamily="34" charset="0"/>
              <a:buChar char="•"/>
            </a:pPr>
            <a:r>
              <a:rPr lang="pt-BR" sz="2000" dirty="0">
                <a:solidFill>
                  <a:schemeClr val="bg1"/>
                </a:solidFill>
              </a:rPr>
              <a:t>Se transforma em Cátion</a:t>
            </a:r>
            <a:endParaRPr lang="pt-BR" dirty="0"/>
          </a:p>
        </p:txBody>
      </p:sp>
      <p:sp>
        <p:nvSpPr>
          <p:cNvPr id="27" name="CaixaDeTexto 10">
            <a:extLst>
              <a:ext uri="{FF2B5EF4-FFF2-40B4-BE49-F238E27FC236}">
                <a16:creationId xmlns:a16="http://schemas.microsoft.com/office/drawing/2014/main" id="{5B1BB464-2E2B-4045-8963-BF2881CEBE62}"/>
              </a:ext>
            </a:extLst>
          </p:cNvPr>
          <p:cNvSpPr txBox="1"/>
          <p:nvPr/>
        </p:nvSpPr>
        <p:spPr>
          <a:xfrm>
            <a:off x="6808412" y="4858971"/>
            <a:ext cx="4504584" cy="1631216"/>
          </a:xfrm>
          <a:prstGeom prst="rect">
            <a:avLst/>
          </a:prstGeom>
          <a:noFill/>
          <a:ln>
            <a:solidFill>
              <a:schemeClr val="accent4"/>
            </a:solidFill>
          </a:ln>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pt-BR" sz="2000" dirty="0">
                <a:solidFill>
                  <a:schemeClr val="bg1"/>
                </a:solidFill>
              </a:rPr>
              <a:t>Mais eletronegativo;</a:t>
            </a:r>
          </a:p>
          <a:p>
            <a:pPr marL="342900" indent="-342900">
              <a:buFont typeface="Arial" panose="020B0604020202020204" pitchFamily="34" charset="0"/>
              <a:buChar char="•"/>
            </a:pPr>
            <a:r>
              <a:rPr lang="pt-BR" sz="2000" dirty="0">
                <a:solidFill>
                  <a:schemeClr val="bg1"/>
                </a:solidFill>
              </a:rPr>
              <a:t>De 5 a 7 elétrons na valência;</a:t>
            </a:r>
          </a:p>
          <a:p>
            <a:pPr marL="342900" indent="-342900">
              <a:buFont typeface="Arial" panose="020B0604020202020204" pitchFamily="34" charset="0"/>
              <a:buChar char="•"/>
            </a:pPr>
            <a:r>
              <a:rPr lang="pt-BR" sz="2000" dirty="0">
                <a:solidFill>
                  <a:schemeClr val="bg1"/>
                </a:solidFill>
              </a:rPr>
              <a:t>Maior tendência a ganhar elétrons;</a:t>
            </a:r>
          </a:p>
          <a:p>
            <a:pPr marL="342900" indent="-342900">
              <a:buFont typeface="Arial" panose="020B0604020202020204" pitchFamily="34" charset="0"/>
              <a:buChar char="•"/>
            </a:pPr>
            <a:r>
              <a:rPr lang="pt-BR" sz="2000" dirty="0">
                <a:solidFill>
                  <a:schemeClr val="bg1"/>
                </a:solidFill>
              </a:rPr>
              <a:t>Ganha elétrons do metal</a:t>
            </a:r>
          </a:p>
          <a:p>
            <a:pPr marL="342900" indent="-342900">
              <a:buFont typeface="Arial" panose="020B0604020202020204" pitchFamily="34" charset="0"/>
              <a:buChar char="•"/>
            </a:pPr>
            <a:r>
              <a:rPr lang="pt-BR" sz="2000" dirty="0">
                <a:solidFill>
                  <a:schemeClr val="bg1"/>
                </a:solidFill>
              </a:rPr>
              <a:t>Se transforma em ânion</a:t>
            </a:r>
            <a:endParaRPr lang="pt-BR" dirty="0">
              <a:solidFill>
                <a:schemeClr val="bg1"/>
              </a:solidFill>
            </a:endParaRPr>
          </a:p>
        </p:txBody>
      </p:sp>
      <p:sp>
        <p:nvSpPr>
          <p:cNvPr id="30" name="CaixaDeTexto 13">
            <a:extLst>
              <a:ext uri="{FF2B5EF4-FFF2-40B4-BE49-F238E27FC236}">
                <a16:creationId xmlns:a16="http://schemas.microsoft.com/office/drawing/2014/main" id="{A3DFC575-7520-40A0-B878-E63102A9907B}"/>
              </a:ext>
            </a:extLst>
          </p:cNvPr>
          <p:cNvSpPr txBox="1"/>
          <p:nvPr/>
        </p:nvSpPr>
        <p:spPr>
          <a:xfrm>
            <a:off x="6095999" y="2049611"/>
            <a:ext cx="746429" cy="830997"/>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4800" b="1" dirty="0">
                <a:solidFill>
                  <a:srgbClr val="92D050"/>
                </a:solidFill>
              </a:rPr>
              <a:t>e-</a:t>
            </a:r>
          </a:p>
        </p:txBody>
      </p:sp>
      <p:sp>
        <p:nvSpPr>
          <p:cNvPr id="4" name="Seta: em Forma de U 3">
            <a:extLst>
              <a:ext uri="{FF2B5EF4-FFF2-40B4-BE49-F238E27FC236}">
                <a16:creationId xmlns:a16="http://schemas.microsoft.com/office/drawing/2014/main" id="{19A9BB19-C16D-48E4-BA36-13E934206A57}"/>
              </a:ext>
            </a:extLst>
          </p:cNvPr>
          <p:cNvSpPr/>
          <p:nvPr/>
        </p:nvSpPr>
        <p:spPr>
          <a:xfrm>
            <a:off x="5029200" y="2714625"/>
            <a:ext cx="2495550" cy="266700"/>
          </a:xfrm>
          <a:prstGeom prst="utur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205532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heel(1)">
                                      <p:cBhvr>
                                        <p:cTn id="13" dur="2000"/>
                                        <p:tgtEl>
                                          <p:spTgt spid="2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heel(1)">
                                      <p:cBhvr>
                                        <p:cTn id="19" dur="2000"/>
                                        <p:tgtEl>
                                          <p:spTgt spid="30"/>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heel(1)">
                                      <p:cBhvr>
                                        <p:cTn id="22" dur="2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30" grpId="0"/>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a:extLst>
              <a:ext uri="{FF2B5EF4-FFF2-40B4-BE49-F238E27FC236}">
                <a16:creationId xmlns:a16="http://schemas.microsoft.com/office/drawing/2014/main" id="{033D56AC-8C13-4EE7-B5D7-159959CFF7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082"/>
          <a:stretch/>
        </p:blipFill>
        <p:spPr bwMode="auto">
          <a:xfrm>
            <a:off x="0" y="16139"/>
            <a:ext cx="12191999" cy="6841861"/>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E37BC1C6-41AC-4425-9614-B5391D45943C}"/>
              </a:ext>
            </a:extLst>
          </p:cNvPr>
          <p:cNvSpPr/>
          <p:nvPr/>
        </p:nvSpPr>
        <p:spPr>
          <a:xfrm>
            <a:off x="0" y="0"/>
            <a:ext cx="12192000" cy="6858000"/>
          </a:xfrm>
          <a:prstGeom prst="rect">
            <a:avLst/>
          </a:prstGeom>
          <a:solidFill>
            <a:schemeClr val="tx1">
              <a:alpha val="7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A5D7E1A9-C6CA-404B-958B-ACCBB8C179BB}"/>
              </a:ext>
            </a:extLst>
          </p:cNvPr>
          <p:cNvSpPr/>
          <p:nvPr/>
        </p:nvSpPr>
        <p:spPr>
          <a:xfrm>
            <a:off x="-1" y="16139"/>
            <a:ext cx="12192000" cy="18793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1F76699F-E070-473C-AB57-FB3CEC2AB80E}"/>
              </a:ext>
            </a:extLst>
          </p:cNvPr>
          <p:cNvSpPr/>
          <p:nvPr/>
        </p:nvSpPr>
        <p:spPr>
          <a:xfrm>
            <a:off x="7791450" y="100505"/>
            <a:ext cx="2714625" cy="17174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035B67F7-01FF-4A52-B847-5B159199C32A}"/>
              </a:ext>
            </a:extLst>
          </p:cNvPr>
          <p:cNvSpPr txBox="1"/>
          <p:nvPr/>
        </p:nvSpPr>
        <p:spPr>
          <a:xfrm>
            <a:off x="1417443" y="333201"/>
            <a:ext cx="9841107" cy="707886"/>
          </a:xfrm>
          <a:prstGeom prst="rect">
            <a:avLst/>
          </a:prstGeom>
          <a:noFill/>
          <a:ln>
            <a:solidFill>
              <a:schemeClr val="accent4"/>
            </a:solidFill>
          </a:ln>
        </p:spPr>
        <p:txBody>
          <a:bodyPr wrap="square" rtlCol="0">
            <a:spAutoFit/>
          </a:bodyPr>
          <a:lstStyle/>
          <a:p>
            <a:pPr algn="ctr"/>
            <a:r>
              <a:rPr lang="pt-BR" sz="4000" dirty="0">
                <a:solidFill>
                  <a:schemeClr val="bg1"/>
                </a:solidFill>
                <a:latin typeface="Agency FB" panose="020B0503020202020204" pitchFamily="34" charset="0"/>
              </a:rPr>
              <a:t>“DESOBEDIÊNCIA” A REGRA DO OCTETO </a:t>
            </a:r>
            <a:r>
              <a:rPr lang="pt-BR" sz="4000">
                <a:solidFill>
                  <a:schemeClr val="bg1"/>
                </a:solidFill>
                <a:latin typeface="Agency FB" panose="020B0503020202020204" pitchFamily="34" charset="0"/>
              </a:rPr>
              <a:t>(RETOMANDO</a:t>
            </a:r>
            <a:r>
              <a:rPr lang="pt-BR" sz="4000" dirty="0">
                <a:solidFill>
                  <a:schemeClr val="bg1"/>
                </a:solidFill>
                <a:latin typeface="Agency FB" panose="020B0503020202020204" pitchFamily="34" charset="0"/>
              </a:rPr>
              <a:t>)</a:t>
            </a:r>
          </a:p>
        </p:txBody>
      </p:sp>
      <p:sp>
        <p:nvSpPr>
          <p:cNvPr id="16" name="Retângulo: Cantos Arredondados 15">
            <a:extLst>
              <a:ext uri="{FF2B5EF4-FFF2-40B4-BE49-F238E27FC236}">
                <a16:creationId xmlns:a16="http://schemas.microsoft.com/office/drawing/2014/main" id="{FDB153B8-CF9B-4942-AA00-DE3B71835B12}"/>
              </a:ext>
            </a:extLst>
          </p:cNvPr>
          <p:cNvSpPr/>
          <p:nvPr/>
        </p:nvSpPr>
        <p:spPr>
          <a:xfrm>
            <a:off x="1765995" y="1216856"/>
            <a:ext cx="8892480" cy="841739"/>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solidFill>
                  <a:schemeClr val="tx1"/>
                </a:solidFill>
              </a:rPr>
              <a:t>A única teoria que consegue explicar a formação destas ligações é a TOM, através da formação de orbitais híbridos </a:t>
            </a:r>
          </a:p>
        </p:txBody>
      </p:sp>
      <p:pic>
        <p:nvPicPr>
          <p:cNvPr id="17" name="Imagem 16">
            <a:extLst>
              <a:ext uri="{FF2B5EF4-FFF2-40B4-BE49-F238E27FC236}">
                <a16:creationId xmlns:a16="http://schemas.microsoft.com/office/drawing/2014/main" id="{2E4CCB34-E279-4D4D-8F0C-E54733D44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5930" y="2124624"/>
            <a:ext cx="1564885" cy="15648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CaixaDeTexto 17">
            <a:extLst>
              <a:ext uri="{FF2B5EF4-FFF2-40B4-BE49-F238E27FC236}">
                <a16:creationId xmlns:a16="http://schemas.microsoft.com/office/drawing/2014/main" id="{5AEDD9A2-136F-46AF-99FE-58C9BC3A01F2}"/>
              </a:ext>
            </a:extLst>
          </p:cNvPr>
          <p:cNvSpPr txBox="1"/>
          <p:nvPr/>
        </p:nvSpPr>
        <p:spPr>
          <a:xfrm>
            <a:off x="4356262" y="2160745"/>
            <a:ext cx="1941654" cy="1477328"/>
          </a:xfrm>
          <a:prstGeom prst="rect">
            <a:avLst/>
          </a:prstGeom>
          <a:solidFill>
            <a:schemeClr val="accent4"/>
          </a:solidFill>
        </p:spPr>
        <p:txBody>
          <a:bodyPr wrap="square" rtlCol="0">
            <a:spAutoFit/>
          </a:bodyPr>
          <a:lstStyle/>
          <a:p>
            <a:r>
              <a:rPr lang="pt-BR" sz="2400" dirty="0"/>
              <a:t>1s²</a:t>
            </a:r>
          </a:p>
          <a:p>
            <a:r>
              <a:rPr lang="pt-BR" sz="2400" dirty="0"/>
              <a:t>2s²    2p</a:t>
            </a:r>
            <a:r>
              <a:rPr lang="pt-BR" sz="2400" baseline="30000" dirty="0"/>
              <a:t>6</a:t>
            </a:r>
          </a:p>
          <a:p>
            <a:r>
              <a:rPr lang="pt-BR" sz="2400" dirty="0"/>
              <a:t>3s²    3p</a:t>
            </a:r>
            <a:r>
              <a:rPr lang="pt-BR" sz="2400" baseline="30000" dirty="0"/>
              <a:t>4</a:t>
            </a:r>
          </a:p>
          <a:p>
            <a:endParaRPr lang="pt-BR" dirty="0"/>
          </a:p>
        </p:txBody>
      </p:sp>
      <p:sp>
        <p:nvSpPr>
          <p:cNvPr id="19" name="Retângulo 18">
            <a:extLst>
              <a:ext uri="{FF2B5EF4-FFF2-40B4-BE49-F238E27FC236}">
                <a16:creationId xmlns:a16="http://schemas.microsoft.com/office/drawing/2014/main" id="{7B5FC7F1-B40D-4AE9-B491-0D35EC15470B}"/>
              </a:ext>
            </a:extLst>
          </p:cNvPr>
          <p:cNvSpPr/>
          <p:nvPr/>
        </p:nvSpPr>
        <p:spPr>
          <a:xfrm>
            <a:off x="4455953" y="3841446"/>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 name="Retângulo 19">
            <a:extLst>
              <a:ext uri="{FF2B5EF4-FFF2-40B4-BE49-F238E27FC236}">
                <a16:creationId xmlns:a16="http://schemas.microsoft.com/office/drawing/2014/main" id="{7EAE0E23-F4BC-4DC8-B9EE-67CEBB5A01E1}"/>
              </a:ext>
            </a:extLst>
          </p:cNvPr>
          <p:cNvSpPr/>
          <p:nvPr/>
        </p:nvSpPr>
        <p:spPr>
          <a:xfrm>
            <a:off x="5176033" y="3841446"/>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1" name="CaixaDeTexto 20">
            <a:extLst>
              <a:ext uri="{FF2B5EF4-FFF2-40B4-BE49-F238E27FC236}">
                <a16:creationId xmlns:a16="http://schemas.microsoft.com/office/drawing/2014/main" id="{FC7AF947-8312-442C-8924-0EDDDED58468}"/>
              </a:ext>
            </a:extLst>
          </p:cNvPr>
          <p:cNvSpPr txBox="1"/>
          <p:nvPr/>
        </p:nvSpPr>
        <p:spPr>
          <a:xfrm>
            <a:off x="4537952" y="4575204"/>
            <a:ext cx="880197" cy="400110"/>
          </a:xfrm>
          <a:prstGeom prst="rect">
            <a:avLst/>
          </a:prstGeom>
          <a:solidFill>
            <a:schemeClr val="accent4"/>
          </a:solidFill>
        </p:spPr>
        <p:txBody>
          <a:bodyPr wrap="square" rtlCol="0">
            <a:spAutoFit/>
          </a:bodyPr>
          <a:lstStyle/>
          <a:p>
            <a:r>
              <a:rPr lang="pt-BR" sz="2000" dirty="0"/>
              <a:t>3p</a:t>
            </a:r>
            <a:endParaRPr lang="pt-BR" sz="2000" baseline="-25000" dirty="0"/>
          </a:p>
        </p:txBody>
      </p:sp>
      <p:sp>
        <p:nvSpPr>
          <p:cNvPr id="22" name="CaixaDeTexto 21">
            <a:extLst>
              <a:ext uri="{FF2B5EF4-FFF2-40B4-BE49-F238E27FC236}">
                <a16:creationId xmlns:a16="http://schemas.microsoft.com/office/drawing/2014/main" id="{077E2E2D-EE9E-4676-AB32-A0711D135163}"/>
              </a:ext>
            </a:extLst>
          </p:cNvPr>
          <p:cNvSpPr txBox="1"/>
          <p:nvPr/>
        </p:nvSpPr>
        <p:spPr>
          <a:xfrm>
            <a:off x="5251923" y="4575204"/>
            <a:ext cx="644190" cy="400110"/>
          </a:xfrm>
          <a:prstGeom prst="rect">
            <a:avLst/>
          </a:prstGeom>
          <a:solidFill>
            <a:schemeClr val="accent4"/>
          </a:solidFill>
        </p:spPr>
        <p:txBody>
          <a:bodyPr wrap="square" rtlCol="0">
            <a:spAutoFit/>
          </a:bodyPr>
          <a:lstStyle/>
          <a:p>
            <a:r>
              <a:rPr lang="pt-BR" sz="2000" dirty="0"/>
              <a:t>3p</a:t>
            </a:r>
            <a:endParaRPr lang="pt-BR" sz="2000" baseline="-25000" dirty="0"/>
          </a:p>
        </p:txBody>
      </p:sp>
      <p:sp>
        <p:nvSpPr>
          <p:cNvPr id="23" name="Retângulo 22">
            <a:extLst>
              <a:ext uri="{FF2B5EF4-FFF2-40B4-BE49-F238E27FC236}">
                <a16:creationId xmlns:a16="http://schemas.microsoft.com/office/drawing/2014/main" id="{4DB297BA-A102-4893-B0FB-B556C8C9F242}"/>
              </a:ext>
            </a:extLst>
          </p:cNvPr>
          <p:cNvSpPr/>
          <p:nvPr/>
        </p:nvSpPr>
        <p:spPr>
          <a:xfrm>
            <a:off x="3732249" y="3841446"/>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CaixaDeTexto 23">
            <a:extLst>
              <a:ext uri="{FF2B5EF4-FFF2-40B4-BE49-F238E27FC236}">
                <a16:creationId xmlns:a16="http://schemas.microsoft.com/office/drawing/2014/main" id="{FF773228-26DA-4748-8C82-A75354B003C9}"/>
              </a:ext>
            </a:extLst>
          </p:cNvPr>
          <p:cNvSpPr txBox="1"/>
          <p:nvPr/>
        </p:nvSpPr>
        <p:spPr>
          <a:xfrm>
            <a:off x="3750507" y="4567798"/>
            <a:ext cx="880197" cy="400110"/>
          </a:xfrm>
          <a:prstGeom prst="rect">
            <a:avLst/>
          </a:prstGeom>
          <a:solidFill>
            <a:schemeClr val="accent4"/>
          </a:solidFill>
        </p:spPr>
        <p:txBody>
          <a:bodyPr wrap="square" rtlCol="0">
            <a:spAutoFit/>
          </a:bodyPr>
          <a:lstStyle/>
          <a:p>
            <a:r>
              <a:rPr lang="pt-BR" sz="2000" dirty="0"/>
              <a:t>3p</a:t>
            </a:r>
            <a:endParaRPr lang="pt-BR" sz="2000" baseline="-25000" dirty="0"/>
          </a:p>
        </p:txBody>
      </p:sp>
      <p:sp>
        <p:nvSpPr>
          <p:cNvPr id="25" name="Retângulo 24">
            <a:extLst>
              <a:ext uri="{FF2B5EF4-FFF2-40B4-BE49-F238E27FC236}">
                <a16:creationId xmlns:a16="http://schemas.microsoft.com/office/drawing/2014/main" id="{EA1B5D91-FFCA-4FA1-873D-E9A8916D4FA2}"/>
              </a:ext>
            </a:extLst>
          </p:cNvPr>
          <p:cNvSpPr/>
          <p:nvPr/>
        </p:nvSpPr>
        <p:spPr>
          <a:xfrm>
            <a:off x="2562309" y="3832598"/>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6" name="CaixaDeTexto 25">
            <a:extLst>
              <a:ext uri="{FF2B5EF4-FFF2-40B4-BE49-F238E27FC236}">
                <a16:creationId xmlns:a16="http://schemas.microsoft.com/office/drawing/2014/main" id="{A850CD8E-8212-4512-B3FF-1E4939C3A30F}"/>
              </a:ext>
            </a:extLst>
          </p:cNvPr>
          <p:cNvSpPr txBox="1"/>
          <p:nvPr/>
        </p:nvSpPr>
        <p:spPr>
          <a:xfrm>
            <a:off x="2580567" y="4558950"/>
            <a:ext cx="720081" cy="400110"/>
          </a:xfrm>
          <a:prstGeom prst="rect">
            <a:avLst/>
          </a:prstGeom>
          <a:solidFill>
            <a:schemeClr val="accent4"/>
          </a:solidFill>
        </p:spPr>
        <p:txBody>
          <a:bodyPr wrap="square" rtlCol="0">
            <a:spAutoFit/>
          </a:bodyPr>
          <a:lstStyle/>
          <a:p>
            <a:r>
              <a:rPr lang="pt-BR" sz="2000" dirty="0"/>
              <a:t>3s</a:t>
            </a:r>
            <a:endParaRPr lang="pt-BR" sz="2000" baseline="-25000" dirty="0"/>
          </a:p>
        </p:txBody>
      </p:sp>
      <p:sp>
        <p:nvSpPr>
          <p:cNvPr id="27" name="Retângulo 26">
            <a:extLst>
              <a:ext uri="{FF2B5EF4-FFF2-40B4-BE49-F238E27FC236}">
                <a16:creationId xmlns:a16="http://schemas.microsoft.com/office/drawing/2014/main" id="{485E42C8-FA6A-4327-90D9-2B11506A4181}"/>
              </a:ext>
            </a:extLst>
          </p:cNvPr>
          <p:cNvSpPr/>
          <p:nvPr/>
        </p:nvSpPr>
        <p:spPr>
          <a:xfrm>
            <a:off x="7316366" y="3832598"/>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8" name="Retângulo 27">
            <a:extLst>
              <a:ext uri="{FF2B5EF4-FFF2-40B4-BE49-F238E27FC236}">
                <a16:creationId xmlns:a16="http://schemas.microsoft.com/office/drawing/2014/main" id="{1947CF89-B07E-42D3-94CB-234FCB440922}"/>
              </a:ext>
            </a:extLst>
          </p:cNvPr>
          <p:cNvSpPr/>
          <p:nvPr/>
        </p:nvSpPr>
        <p:spPr>
          <a:xfrm>
            <a:off x="8036446" y="3832598"/>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CaixaDeTexto 28">
            <a:extLst>
              <a:ext uri="{FF2B5EF4-FFF2-40B4-BE49-F238E27FC236}">
                <a16:creationId xmlns:a16="http://schemas.microsoft.com/office/drawing/2014/main" id="{BFFA0562-1AB9-4864-8BFA-DB05457B6605}"/>
              </a:ext>
            </a:extLst>
          </p:cNvPr>
          <p:cNvSpPr txBox="1"/>
          <p:nvPr/>
        </p:nvSpPr>
        <p:spPr>
          <a:xfrm>
            <a:off x="7398365" y="4557978"/>
            <a:ext cx="880197" cy="400110"/>
          </a:xfrm>
          <a:prstGeom prst="rect">
            <a:avLst/>
          </a:prstGeom>
          <a:solidFill>
            <a:schemeClr val="accent4"/>
          </a:solidFill>
        </p:spPr>
        <p:txBody>
          <a:bodyPr wrap="square" rtlCol="0">
            <a:spAutoFit/>
          </a:bodyPr>
          <a:lstStyle/>
          <a:p>
            <a:r>
              <a:rPr lang="pt-BR" sz="2000" dirty="0"/>
              <a:t>3d</a:t>
            </a:r>
            <a:endParaRPr lang="pt-BR" sz="2000" baseline="-25000" dirty="0"/>
          </a:p>
        </p:txBody>
      </p:sp>
      <p:sp>
        <p:nvSpPr>
          <p:cNvPr id="30" name="CaixaDeTexto 29">
            <a:extLst>
              <a:ext uri="{FF2B5EF4-FFF2-40B4-BE49-F238E27FC236}">
                <a16:creationId xmlns:a16="http://schemas.microsoft.com/office/drawing/2014/main" id="{EA751685-AF4C-4431-847D-BBE13BCF3EF5}"/>
              </a:ext>
            </a:extLst>
          </p:cNvPr>
          <p:cNvSpPr txBox="1"/>
          <p:nvPr/>
        </p:nvSpPr>
        <p:spPr>
          <a:xfrm>
            <a:off x="8112336" y="4566826"/>
            <a:ext cx="880197" cy="400110"/>
          </a:xfrm>
          <a:prstGeom prst="rect">
            <a:avLst/>
          </a:prstGeom>
          <a:solidFill>
            <a:schemeClr val="accent4"/>
          </a:solidFill>
        </p:spPr>
        <p:txBody>
          <a:bodyPr wrap="square" rtlCol="0">
            <a:spAutoFit/>
          </a:bodyPr>
          <a:lstStyle/>
          <a:p>
            <a:r>
              <a:rPr lang="pt-BR" sz="2000" dirty="0"/>
              <a:t>3d</a:t>
            </a:r>
            <a:endParaRPr lang="pt-BR" sz="2000" baseline="-25000" dirty="0"/>
          </a:p>
        </p:txBody>
      </p:sp>
      <p:sp>
        <p:nvSpPr>
          <p:cNvPr id="31" name="Retângulo 30">
            <a:extLst>
              <a:ext uri="{FF2B5EF4-FFF2-40B4-BE49-F238E27FC236}">
                <a16:creationId xmlns:a16="http://schemas.microsoft.com/office/drawing/2014/main" id="{0BA8609F-96C8-4349-A5AD-83C87315B22B}"/>
              </a:ext>
            </a:extLst>
          </p:cNvPr>
          <p:cNvSpPr/>
          <p:nvPr/>
        </p:nvSpPr>
        <p:spPr>
          <a:xfrm>
            <a:off x="6592662" y="3832598"/>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2" name="CaixaDeTexto 31">
            <a:extLst>
              <a:ext uri="{FF2B5EF4-FFF2-40B4-BE49-F238E27FC236}">
                <a16:creationId xmlns:a16="http://schemas.microsoft.com/office/drawing/2014/main" id="{E8727E04-BBC9-435E-8F02-D1D079E26954}"/>
              </a:ext>
            </a:extLst>
          </p:cNvPr>
          <p:cNvSpPr txBox="1"/>
          <p:nvPr/>
        </p:nvSpPr>
        <p:spPr>
          <a:xfrm>
            <a:off x="6610920" y="4558950"/>
            <a:ext cx="880197" cy="400110"/>
          </a:xfrm>
          <a:prstGeom prst="rect">
            <a:avLst/>
          </a:prstGeom>
          <a:solidFill>
            <a:schemeClr val="accent4"/>
          </a:solidFill>
        </p:spPr>
        <p:txBody>
          <a:bodyPr wrap="square" rtlCol="0">
            <a:spAutoFit/>
          </a:bodyPr>
          <a:lstStyle/>
          <a:p>
            <a:r>
              <a:rPr lang="pt-BR" sz="2000" dirty="0"/>
              <a:t>3d</a:t>
            </a:r>
            <a:endParaRPr lang="pt-BR" sz="2000" baseline="-25000" dirty="0"/>
          </a:p>
        </p:txBody>
      </p:sp>
      <p:sp>
        <p:nvSpPr>
          <p:cNvPr id="33" name="Retângulo 32">
            <a:extLst>
              <a:ext uri="{FF2B5EF4-FFF2-40B4-BE49-F238E27FC236}">
                <a16:creationId xmlns:a16="http://schemas.microsoft.com/office/drawing/2014/main" id="{DAE37CF1-B9D0-48F7-B7E2-7162B93F5156}"/>
              </a:ext>
            </a:extLst>
          </p:cNvPr>
          <p:cNvSpPr/>
          <p:nvPr/>
        </p:nvSpPr>
        <p:spPr>
          <a:xfrm>
            <a:off x="9478653" y="3832598"/>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4" name="CaixaDeTexto 33">
            <a:extLst>
              <a:ext uri="{FF2B5EF4-FFF2-40B4-BE49-F238E27FC236}">
                <a16:creationId xmlns:a16="http://schemas.microsoft.com/office/drawing/2014/main" id="{0A488F69-7FC6-494E-B25C-7F331BA3BEFC}"/>
              </a:ext>
            </a:extLst>
          </p:cNvPr>
          <p:cNvSpPr txBox="1"/>
          <p:nvPr/>
        </p:nvSpPr>
        <p:spPr>
          <a:xfrm>
            <a:off x="9560652" y="4557978"/>
            <a:ext cx="638081" cy="400110"/>
          </a:xfrm>
          <a:prstGeom prst="rect">
            <a:avLst/>
          </a:prstGeom>
          <a:solidFill>
            <a:schemeClr val="accent4"/>
          </a:solidFill>
        </p:spPr>
        <p:txBody>
          <a:bodyPr wrap="square" rtlCol="0">
            <a:spAutoFit/>
          </a:bodyPr>
          <a:lstStyle/>
          <a:p>
            <a:r>
              <a:rPr lang="pt-BR" sz="2000" dirty="0"/>
              <a:t>3d</a:t>
            </a:r>
            <a:endParaRPr lang="pt-BR" sz="2000" baseline="-25000" dirty="0"/>
          </a:p>
        </p:txBody>
      </p:sp>
      <p:sp>
        <p:nvSpPr>
          <p:cNvPr id="35" name="Retângulo 34">
            <a:extLst>
              <a:ext uri="{FF2B5EF4-FFF2-40B4-BE49-F238E27FC236}">
                <a16:creationId xmlns:a16="http://schemas.microsoft.com/office/drawing/2014/main" id="{FC4B989E-75B1-4570-8A8E-0F10AB5CC309}"/>
              </a:ext>
            </a:extLst>
          </p:cNvPr>
          <p:cNvSpPr/>
          <p:nvPr/>
        </p:nvSpPr>
        <p:spPr>
          <a:xfrm>
            <a:off x="8754949" y="3832598"/>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6" name="CaixaDeTexto 35">
            <a:extLst>
              <a:ext uri="{FF2B5EF4-FFF2-40B4-BE49-F238E27FC236}">
                <a16:creationId xmlns:a16="http://schemas.microsoft.com/office/drawing/2014/main" id="{4C9CCF3D-513E-4096-9FA4-7D15CADFF07B}"/>
              </a:ext>
            </a:extLst>
          </p:cNvPr>
          <p:cNvSpPr txBox="1"/>
          <p:nvPr/>
        </p:nvSpPr>
        <p:spPr>
          <a:xfrm>
            <a:off x="8773207" y="4557978"/>
            <a:ext cx="880197" cy="400110"/>
          </a:xfrm>
          <a:prstGeom prst="rect">
            <a:avLst/>
          </a:prstGeom>
          <a:solidFill>
            <a:schemeClr val="accent4"/>
          </a:solidFill>
        </p:spPr>
        <p:txBody>
          <a:bodyPr wrap="square" rtlCol="0">
            <a:spAutoFit/>
          </a:bodyPr>
          <a:lstStyle/>
          <a:p>
            <a:r>
              <a:rPr lang="pt-BR" sz="2000" dirty="0"/>
              <a:t>3d</a:t>
            </a:r>
            <a:endParaRPr lang="pt-BR" sz="2000" baseline="-25000" dirty="0"/>
          </a:p>
        </p:txBody>
      </p:sp>
      <p:sp>
        <p:nvSpPr>
          <p:cNvPr id="37" name="Retângulo 36">
            <a:extLst>
              <a:ext uri="{FF2B5EF4-FFF2-40B4-BE49-F238E27FC236}">
                <a16:creationId xmlns:a16="http://schemas.microsoft.com/office/drawing/2014/main" id="{8F82AA3B-5541-45F4-827B-FE7DB41C9A94}"/>
              </a:ext>
            </a:extLst>
          </p:cNvPr>
          <p:cNvSpPr/>
          <p:nvPr/>
        </p:nvSpPr>
        <p:spPr>
          <a:xfrm>
            <a:off x="4455953" y="5489955"/>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8" name="Retângulo 37">
            <a:extLst>
              <a:ext uri="{FF2B5EF4-FFF2-40B4-BE49-F238E27FC236}">
                <a16:creationId xmlns:a16="http://schemas.microsoft.com/office/drawing/2014/main" id="{4D29803A-6E00-407C-98B2-44451A1B2999}"/>
              </a:ext>
            </a:extLst>
          </p:cNvPr>
          <p:cNvSpPr/>
          <p:nvPr/>
        </p:nvSpPr>
        <p:spPr>
          <a:xfrm>
            <a:off x="5176033" y="5489955"/>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9" name="CaixaDeTexto 38">
            <a:extLst>
              <a:ext uri="{FF2B5EF4-FFF2-40B4-BE49-F238E27FC236}">
                <a16:creationId xmlns:a16="http://schemas.microsoft.com/office/drawing/2014/main" id="{D540D9FB-745C-46A7-AC77-944FD72F9293}"/>
              </a:ext>
            </a:extLst>
          </p:cNvPr>
          <p:cNvSpPr txBox="1"/>
          <p:nvPr/>
        </p:nvSpPr>
        <p:spPr>
          <a:xfrm>
            <a:off x="4537952" y="6215335"/>
            <a:ext cx="880197" cy="400110"/>
          </a:xfrm>
          <a:prstGeom prst="rect">
            <a:avLst/>
          </a:prstGeom>
          <a:solidFill>
            <a:schemeClr val="accent4"/>
          </a:solidFill>
        </p:spPr>
        <p:txBody>
          <a:bodyPr wrap="square" rtlCol="0">
            <a:spAutoFit/>
          </a:bodyPr>
          <a:lstStyle/>
          <a:p>
            <a:r>
              <a:rPr lang="pt-BR" sz="2000" dirty="0"/>
              <a:t>3p</a:t>
            </a:r>
            <a:endParaRPr lang="pt-BR" sz="2000" baseline="-25000" dirty="0"/>
          </a:p>
        </p:txBody>
      </p:sp>
      <p:sp>
        <p:nvSpPr>
          <p:cNvPr id="40" name="CaixaDeTexto 39">
            <a:extLst>
              <a:ext uri="{FF2B5EF4-FFF2-40B4-BE49-F238E27FC236}">
                <a16:creationId xmlns:a16="http://schemas.microsoft.com/office/drawing/2014/main" id="{054C65CE-EDA4-453F-BCA2-7A3FD17507B7}"/>
              </a:ext>
            </a:extLst>
          </p:cNvPr>
          <p:cNvSpPr txBox="1"/>
          <p:nvPr/>
        </p:nvSpPr>
        <p:spPr>
          <a:xfrm>
            <a:off x="5251924" y="6215335"/>
            <a:ext cx="660870" cy="400110"/>
          </a:xfrm>
          <a:prstGeom prst="rect">
            <a:avLst/>
          </a:prstGeom>
          <a:solidFill>
            <a:schemeClr val="accent4"/>
          </a:solidFill>
        </p:spPr>
        <p:txBody>
          <a:bodyPr wrap="square" rtlCol="0">
            <a:spAutoFit/>
          </a:bodyPr>
          <a:lstStyle/>
          <a:p>
            <a:r>
              <a:rPr lang="pt-BR" sz="2000" dirty="0"/>
              <a:t>3p</a:t>
            </a:r>
            <a:endParaRPr lang="pt-BR" sz="2000" baseline="-25000" dirty="0"/>
          </a:p>
        </p:txBody>
      </p:sp>
      <p:sp>
        <p:nvSpPr>
          <p:cNvPr id="41" name="Retângulo 40">
            <a:extLst>
              <a:ext uri="{FF2B5EF4-FFF2-40B4-BE49-F238E27FC236}">
                <a16:creationId xmlns:a16="http://schemas.microsoft.com/office/drawing/2014/main" id="{EF3179B7-4966-435B-840D-725C4DCCE7B4}"/>
              </a:ext>
            </a:extLst>
          </p:cNvPr>
          <p:cNvSpPr/>
          <p:nvPr/>
        </p:nvSpPr>
        <p:spPr>
          <a:xfrm>
            <a:off x="3732249" y="5489955"/>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2" name="CaixaDeTexto 41">
            <a:extLst>
              <a:ext uri="{FF2B5EF4-FFF2-40B4-BE49-F238E27FC236}">
                <a16:creationId xmlns:a16="http://schemas.microsoft.com/office/drawing/2014/main" id="{91AFD6D4-9AF6-46B3-ABD4-D23815989E9B}"/>
              </a:ext>
            </a:extLst>
          </p:cNvPr>
          <p:cNvSpPr txBox="1"/>
          <p:nvPr/>
        </p:nvSpPr>
        <p:spPr>
          <a:xfrm>
            <a:off x="3750507" y="6216307"/>
            <a:ext cx="880197" cy="400110"/>
          </a:xfrm>
          <a:prstGeom prst="rect">
            <a:avLst/>
          </a:prstGeom>
          <a:solidFill>
            <a:schemeClr val="accent4"/>
          </a:solidFill>
        </p:spPr>
        <p:txBody>
          <a:bodyPr wrap="square" rtlCol="0">
            <a:spAutoFit/>
          </a:bodyPr>
          <a:lstStyle/>
          <a:p>
            <a:r>
              <a:rPr lang="pt-BR" sz="2000" dirty="0"/>
              <a:t>3p</a:t>
            </a:r>
            <a:endParaRPr lang="pt-BR" sz="2000" baseline="-25000" dirty="0"/>
          </a:p>
        </p:txBody>
      </p:sp>
      <p:sp>
        <p:nvSpPr>
          <p:cNvPr id="43" name="Retângulo 42">
            <a:extLst>
              <a:ext uri="{FF2B5EF4-FFF2-40B4-BE49-F238E27FC236}">
                <a16:creationId xmlns:a16="http://schemas.microsoft.com/office/drawing/2014/main" id="{73622B1D-18B8-4912-B968-61AEAA50BC82}"/>
              </a:ext>
            </a:extLst>
          </p:cNvPr>
          <p:cNvSpPr/>
          <p:nvPr/>
        </p:nvSpPr>
        <p:spPr>
          <a:xfrm>
            <a:off x="2562309" y="5481107"/>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4" name="CaixaDeTexto 43">
            <a:extLst>
              <a:ext uri="{FF2B5EF4-FFF2-40B4-BE49-F238E27FC236}">
                <a16:creationId xmlns:a16="http://schemas.microsoft.com/office/drawing/2014/main" id="{8A612A98-740E-4115-AE5B-FB7759B52208}"/>
              </a:ext>
            </a:extLst>
          </p:cNvPr>
          <p:cNvSpPr txBox="1"/>
          <p:nvPr/>
        </p:nvSpPr>
        <p:spPr>
          <a:xfrm>
            <a:off x="2580568" y="6207459"/>
            <a:ext cx="720080" cy="400110"/>
          </a:xfrm>
          <a:prstGeom prst="rect">
            <a:avLst/>
          </a:prstGeom>
          <a:solidFill>
            <a:schemeClr val="accent4"/>
          </a:solidFill>
        </p:spPr>
        <p:txBody>
          <a:bodyPr wrap="square" rtlCol="0">
            <a:spAutoFit/>
          </a:bodyPr>
          <a:lstStyle/>
          <a:p>
            <a:r>
              <a:rPr lang="pt-BR" sz="2000" dirty="0"/>
              <a:t>3s</a:t>
            </a:r>
            <a:endParaRPr lang="pt-BR" sz="2000" baseline="-25000" dirty="0"/>
          </a:p>
        </p:txBody>
      </p:sp>
      <p:sp>
        <p:nvSpPr>
          <p:cNvPr id="45" name="Retângulo 44">
            <a:extLst>
              <a:ext uri="{FF2B5EF4-FFF2-40B4-BE49-F238E27FC236}">
                <a16:creationId xmlns:a16="http://schemas.microsoft.com/office/drawing/2014/main" id="{07B9B3F8-F305-4479-81CD-1D9F76DC90FD}"/>
              </a:ext>
            </a:extLst>
          </p:cNvPr>
          <p:cNvSpPr/>
          <p:nvPr/>
        </p:nvSpPr>
        <p:spPr>
          <a:xfrm>
            <a:off x="7316366" y="5481107"/>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6" name="Retângulo 45">
            <a:extLst>
              <a:ext uri="{FF2B5EF4-FFF2-40B4-BE49-F238E27FC236}">
                <a16:creationId xmlns:a16="http://schemas.microsoft.com/office/drawing/2014/main" id="{197C0FA0-DA6D-4CF0-AB28-76734BB82372}"/>
              </a:ext>
            </a:extLst>
          </p:cNvPr>
          <p:cNvSpPr/>
          <p:nvPr/>
        </p:nvSpPr>
        <p:spPr>
          <a:xfrm>
            <a:off x="8036446" y="5481107"/>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7" name="CaixaDeTexto 46">
            <a:extLst>
              <a:ext uri="{FF2B5EF4-FFF2-40B4-BE49-F238E27FC236}">
                <a16:creationId xmlns:a16="http://schemas.microsoft.com/office/drawing/2014/main" id="{AFB8E2D1-84DB-4342-89EF-320C0D697CDF}"/>
              </a:ext>
            </a:extLst>
          </p:cNvPr>
          <p:cNvSpPr txBox="1"/>
          <p:nvPr/>
        </p:nvSpPr>
        <p:spPr>
          <a:xfrm>
            <a:off x="7398365" y="6206487"/>
            <a:ext cx="880197" cy="400110"/>
          </a:xfrm>
          <a:prstGeom prst="rect">
            <a:avLst/>
          </a:prstGeom>
          <a:solidFill>
            <a:schemeClr val="accent4"/>
          </a:solidFill>
        </p:spPr>
        <p:txBody>
          <a:bodyPr wrap="square" rtlCol="0">
            <a:spAutoFit/>
          </a:bodyPr>
          <a:lstStyle/>
          <a:p>
            <a:r>
              <a:rPr lang="pt-BR" sz="2000" dirty="0"/>
              <a:t>3d</a:t>
            </a:r>
            <a:endParaRPr lang="pt-BR" sz="2000" baseline="-25000" dirty="0"/>
          </a:p>
        </p:txBody>
      </p:sp>
      <p:sp>
        <p:nvSpPr>
          <p:cNvPr id="48" name="CaixaDeTexto 47">
            <a:extLst>
              <a:ext uri="{FF2B5EF4-FFF2-40B4-BE49-F238E27FC236}">
                <a16:creationId xmlns:a16="http://schemas.microsoft.com/office/drawing/2014/main" id="{0EA5069E-0DA8-4143-90F0-6E59C3FF62BA}"/>
              </a:ext>
            </a:extLst>
          </p:cNvPr>
          <p:cNvSpPr txBox="1"/>
          <p:nvPr/>
        </p:nvSpPr>
        <p:spPr>
          <a:xfrm>
            <a:off x="8101795" y="6206487"/>
            <a:ext cx="880197" cy="400110"/>
          </a:xfrm>
          <a:prstGeom prst="rect">
            <a:avLst/>
          </a:prstGeom>
          <a:solidFill>
            <a:schemeClr val="accent4"/>
          </a:solidFill>
        </p:spPr>
        <p:txBody>
          <a:bodyPr wrap="square" rtlCol="0">
            <a:spAutoFit/>
          </a:bodyPr>
          <a:lstStyle/>
          <a:p>
            <a:r>
              <a:rPr lang="pt-BR" sz="2000" dirty="0"/>
              <a:t>3d</a:t>
            </a:r>
            <a:endParaRPr lang="pt-BR" sz="2000" baseline="-25000" dirty="0"/>
          </a:p>
        </p:txBody>
      </p:sp>
      <p:sp>
        <p:nvSpPr>
          <p:cNvPr id="49" name="Retângulo 48">
            <a:extLst>
              <a:ext uri="{FF2B5EF4-FFF2-40B4-BE49-F238E27FC236}">
                <a16:creationId xmlns:a16="http://schemas.microsoft.com/office/drawing/2014/main" id="{607531D3-B1D0-4950-A513-1B198BD93A61}"/>
              </a:ext>
            </a:extLst>
          </p:cNvPr>
          <p:cNvSpPr/>
          <p:nvPr/>
        </p:nvSpPr>
        <p:spPr>
          <a:xfrm>
            <a:off x="6592662" y="5481107"/>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0" name="CaixaDeTexto 49">
            <a:extLst>
              <a:ext uri="{FF2B5EF4-FFF2-40B4-BE49-F238E27FC236}">
                <a16:creationId xmlns:a16="http://schemas.microsoft.com/office/drawing/2014/main" id="{F1804C99-0049-42E1-A2BB-828786314C8D}"/>
              </a:ext>
            </a:extLst>
          </p:cNvPr>
          <p:cNvSpPr txBox="1"/>
          <p:nvPr/>
        </p:nvSpPr>
        <p:spPr>
          <a:xfrm>
            <a:off x="6610920" y="6207459"/>
            <a:ext cx="880197" cy="400110"/>
          </a:xfrm>
          <a:prstGeom prst="rect">
            <a:avLst/>
          </a:prstGeom>
          <a:solidFill>
            <a:schemeClr val="accent4"/>
          </a:solidFill>
        </p:spPr>
        <p:txBody>
          <a:bodyPr wrap="square" rtlCol="0">
            <a:spAutoFit/>
          </a:bodyPr>
          <a:lstStyle/>
          <a:p>
            <a:r>
              <a:rPr lang="pt-BR" sz="2000" dirty="0"/>
              <a:t>3d</a:t>
            </a:r>
            <a:endParaRPr lang="pt-BR" sz="2000" baseline="-25000" dirty="0"/>
          </a:p>
        </p:txBody>
      </p:sp>
      <p:sp>
        <p:nvSpPr>
          <p:cNvPr id="51" name="Retângulo 50">
            <a:extLst>
              <a:ext uri="{FF2B5EF4-FFF2-40B4-BE49-F238E27FC236}">
                <a16:creationId xmlns:a16="http://schemas.microsoft.com/office/drawing/2014/main" id="{3C8673A9-FE3C-42DE-BECC-AE83F7EE216A}"/>
              </a:ext>
            </a:extLst>
          </p:cNvPr>
          <p:cNvSpPr/>
          <p:nvPr/>
        </p:nvSpPr>
        <p:spPr>
          <a:xfrm>
            <a:off x="9478653" y="5481107"/>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2" name="CaixaDeTexto 51">
            <a:extLst>
              <a:ext uri="{FF2B5EF4-FFF2-40B4-BE49-F238E27FC236}">
                <a16:creationId xmlns:a16="http://schemas.microsoft.com/office/drawing/2014/main" id="{B4F21D4B-6673-4100-B3EF-75EA9D5BC130}"/>
              </a:ext>
            </a:extLst>
          </p:cNvPr>
          <p:cNvSpPr txBox="1"/>
          <p:nvPr/>
        </p:nvSpPr>
        <p:spPr>
          <a:xfrm>
            <a:off x="9560652" y="6206487"/>
            <a:ext cx="638081" cy="400110"/>
          </a:xfrm>
          <a:prstGeom prst="rect">
            <a:avLst/>
          </a:prstGeom>
          <a:solidFill>
            <a:schemeClr val="accent4"/>
          </a:solidFill>
        </p:spPr>
        <p:txBody>
          <a:bodyPr wrap="square" rtlCol="0">
            <a:spAutoFit/>
          </a:bodyPr>
          <a:lstStyle/>
          <a:p>
            <a:r>
              <a:rPr lang="pt-BR" sz="2000" dirty="0"/>
              <a:t>3d</a:t>
            </a:r>
            <a:endParaRPr lang="pt-BR" sz="2000" baseline="-25000" dirty="0"/>
          </a:p>
        </p:txBody>
      </p:sp>
      <p:sp>
        <p:nvSpPr>
          <p:cNvPr id="53" name="Retângulo 52">
            <a:extLst>
              <a:ext uri="{FF2B5EF4-FFF2-40B4-BE49-F238E27FC236}">
                <a16:creationId xmlns:a16="http://schemas.microsoft.com/office/drawing/2014/main" id="{4CB48EF9-21A8-4970-98F7-8007F33638BF}"/>
              </a:ext>
            </a:extLst>
          </p:cNvPr>
          <p:cNvSpPr/>
          <p:nvPr/>
        </p:nvSpPr>
        <p:spPr>
          <a:xfrm>
            <a:off x="8754949" y="5481107"/>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4" name="CaixaDeTexto 53">
            <a:extLst>
              <a:ext uri="{FF2B5EF4-FFF2-40B4-BE49-F238E27FC236}">
                <a16:creationId xmlns:a16="http://schemas.microsoft.com/office/drawing/2014/main" id="{2C91F440-7BC6-4EA0-8331-63B03B05BD58}"/>
              </a:ext>
            </a:extLst>
          </p:cNvPr>
          <p:cNvSpPr txBox="1"/>
          <p:nvPr/>
        </p:nvSpPr>
        <p:spPr>
          <a:xfrm>
            <a:off x="8773207" y="6207459"/>
            <a:ext cx="880197" cy="400110"/>
          </a:xfrm>
          <a:prstGeom prst="rect">
            <a:avLst/>
          </a:prstGeom>
          <a:solidFill>
            <a:schemeClr val="accent4"/>
          </a:solidFill>
        </p:spPr>
        <p:txBody>
          <a:bodyPr wrap="square" rtlCol="0">
            <a:spAutoFit/>
          </a:bodyPr>
          <a:lstStyle/>
          <a:p>
            <a:r>
              <a:rPr lang="pt-BR" sz="2000" dirty="0"/>
              <a:t>3d</a:t>
            </a:r>
            <a:endParaRPr lang="pt-BR" sz="2000" baseline="-25000" dirty="0"/>
          </a:p>
        </p:txBody>
      </p:sp>
      <p:cxnSp>
        <p:nvCxnSpPr>
          <p:cNvPr id="55" name="Conector de Seta Reta 54">
            <a:extLst>
              <a:ext uri="{FF2B5EF4-FFF2-40B4-BE49-F238E27FC236}">
                <a16:creationId xmlns:a16="http://schemas.microsoft.com/office/drawing/2014/main" id="{347710E2-2568-4619-AF36-289F17DEFFFC}"/>
              </a:ext>
            </a:extLst>
          </p:cNvPr>
          <p:cNvCxnSpPr>
            <a:cxnSpLocks/>
          </p:cNvCxnSpPr>
          <p:nvPr/>
        </p:nvCxnSpPr>
        <p:spPr>
          <a:xfrm flipV="1">
            <a:off x="2779862" y="3996137"/>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6" name="Conector de Seta Reta 55">
            <a:extLst>
              <a:ext uri="{FF2B5EF4-FFF2-40B4-BE49-F238E27FC236}">
                <a16:creationId xmlns:a16="http://schemas.microsoft.com/office/drawing/2014/main" id="{B594D03B-823E-4CB9-ACFC-D7586D887DF6}"/>
              </a:ext>
            </a:extLst>
          </p:cNvPr>
          <p:cNvCxnSpPr>
            <a:cxnSpLocks/>
          </p:cNvCxnSpPr>
          <p:nvPr/>
        </p:nvCxnSpPr>
        <p:spPr>
          <a:xfrm>
            <a:off x="3067894" y="4026158"/>
            <a:ext cx="0" cy="50798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7" name="Conector de Seta Reta 56">
            <a:extLst>
              <a:ext uri="{FF2B5EF4-FFF2-40B4-BE49-F238E27FC236}">
                <a16:creationId xmlns:a16="http://schemas.microsoft.com/office/drawing/2014/main" id="{FC645FAB-979E-4B53-8622-46C34DFFF49B}"/>
              </a:ext>
            </a:extLst>
          </p:cNvPr>
          <p:cNvCxnSpPr>
            <a:cxnSpLocks/>
          </p:cNvCxnSpPr>
          <p:nvPr/>
        </p:nvCxnSpPr>
        <p:spPr>
          <a:xfrm flipV="1">
            <a:off x="3920815" y="3957366"/>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8" name="Conector de Seta Reta 57">
            <a:extLst>
              <a:ext uri="{FF2B5EF4-FFF2-40B4-BE49-F238E27FC236}">
                <a16:creationId xmlns:a16="http://schemas.microsoft.com/office/drawing/2014/main" id="{3F324282-A7A6-4783-A32E-3FC322A0D5A8}"/>
              </a:ext>
            </a:extLst>
          </p:cNvPr>
          <p:cNvCxnSpPr>
            <a:cxnSpLocks/>
          </p:cNvCxnSpPr>
          <p:nvPr/>
        </p:nvCxnSpPr>
        <p:spPr>
          <a:xfrm>
            <a:off x="4208847" y="3987387"/>
            <a:ext cx="0" cy="50798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9" name="Conector de Seta Reta 58">
            <a:extLst>
              <a:ext uri="{FF2B5EF4-FFF2-40B4-BE49-F238E27FC236}">
                <a16:creationId xmlns:a16="http://schemas.microsoft.com/office/drawing/2014/main" id="{38BEE612-9384-4CB3-A286-AC2021622937}"/>
              </a:ext>
            </a:extLst>
          </p:cNvPr>
          <p:cNvCxnSpPr>
            <a:cxnSpLocks/>
          </p:cNvCxnSpPr>
          <p:nvPr/>
        </p:nvCxnSpPr>
        <p:spPr>
          <a:xfrm flipV="1">
            <a:off x="4796086" y="3957366"/>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0" name="Conector de Seta Reta 59">
            <a:extLst>
              <a:ext uri="{FF2B5EF4-FFF2-40B4-BE49-F238E27FC236}">
                <a16:creationId xmlns:a16="http://schemas.microsoft.com/office/drawing/2014/main" id="{B780D7F1-CC19-4F65-8579-520175676085}"/>
              </a:ext>
            </a:extLst>
          </p:cNvPr>
          <p:cNvCxnSpPr>
            <a:cxnSpLocks/>
          </p:cNvCxnSpPr>
          <p:nvPr/>
        </p:nvCxnSpPr>
        <p:spPr>
          <a:xfrm flipV="1">
            <a:off x="5463698" y="3957366"/>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1" name="Conector de Seta Reta 60">
            <a:extLst>
              <a:ext uri="{FF2B5EF4-FFF2-40B4-BE49-F238E27FC236}">
                <a16:creationId xmlns:a16="http://schemas.microsoft.com/office/drawing/2014/main" id="{C60C29F2-B2EF-4E12-B04F-3EAB43E36D42}"/>
              </a:ext>
            </a:extLst>
          </p:cNvPr>
          <p:cNvCxnSpPr>
            <a:cxnSpLocks/>
          </p:cNvCxnSpPr>
          <p:nvPr/>
        </p:nvCxnSpPr>
        <p:spPr>
          <a:xfrm flipV="1">
            <a:off x="2923878" y="5674569"/>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2" name="Conector de Seta Reta 61">
            <a:extLst>
              <a:ext uri="{FF2B5EF4-FFF2-40B4-BE49-F238E27FC236}">
                <a16:creationId xmlns:a16="http://schemas.microsoft.com/office/drawing/2014/main" id="{E7BF618A-4550-45B8-B20C-4AC603CE8D94}"/>
              </a:ext>
            </a:extLst>
          </p:cNvPr>
          <p:cNvCxnSpPr>
            <a:cxnSpLocks/>
          </p:cNvCxnSpPr>
          <p:nvPr/>
        </p:nvCxnSpPr>
        <p:spPr>
          <a:xfrm flipV="1">
            <a:off x="4076006" y="5674569"/>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3" name="Conector de Seta Reta 62">
            <a:extLst>
              <a:ext uri="{FF2B5EF4-FFF2-40B4-BE49-F238E27FC236}">
                <a16:creationId xmlns:a16="http://schemas.microsoft.com/office/drawing/2014/main" id="{0B61A254-CED3-4E08-BFD2-7D05CB3B7F30}"/>
              </a:ext>
            </a:extLst>
          </p:cNvPr>
          <p:cNvCxnSpPr>
            <a:cxnSpLocks/>
          </p:cNvCxnSpPr>
          <p:nvPr/>
        </p:nvCxnSpPr>
        <p:spPr>
          <a:xfrm flipV="1">
            <a:off x="4814270" y="5683417"/>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4" name="Conector de Seta Reta 63">
            <a:extLst>
              <a:ext uri="{FF2B5EF4-FFF2-40B4-BE49-F238E27FC236}">
                <a16:creationId xmlns:a16="http://schemas.microsoft.com/office/drawing/2014/main" id="{C2B50CF3-82FA-4D9C-AD8E-7B61BCCFF3C0}"/>
              </a:ext>
            </a:extLst>
          </p:cNvPr>
          <p:cNvCxnSpPr>
            <a:cxnSpLocks/>
          </p:cNvCxnSpPr>
          <p:nvPr/>
        </p:nvCxnSpPr>
        <p:spPr>
          <a:xfrm flipV="1">
            <a:off x="5481882" y="5683417"/>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5" name="Conector de Seta Reta 64">
            <a:extLst>
              <a:ext uri="{FF2B5EF4-FFF2-40B4-BE49-F238E27FC236}">
                <a16:creationId xmlns:a16="http://schemas.microsoft.com/office/drawing/2014/main" id="{D31DE207-FC76-4C7D-A8DF-49D460D774EF}"/>
              </a:ext>
            </a:extLst>
          </p:cNvPr>
          <p:cNvCxnSpPr>
            <a:cxnSpLocks/>
          </p:cNvCxnSpPr>
          <p:nvPr/>
        </p:nvCxnSpPr>
        <p:spPr>
          <a:xfrm flipV="1">
            <a:off x="6956326" y="5683417"/>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6" name="Conector de Seta Reta 65">
            <a:extLst>
              <a:ext uri="{FF2B5EF4-FFF2-40B4-BE49-F238E27FC236}">
                <a16:creationId xmlns:a16="http://schemas.microsoft.com/office/drawing/2014/main" id="{A69F71C6-0C50-4F99-ACB8-AE8500DC1FF1}"/>
              </a:ext>
            </a:extLst>
          </p:cNvPr>
          <p:cNvCxnSpPr>
            <a:cxnSpLocks/>
          </p:cNvCxnSpPr>
          <p:nvPr/>
        </p:nvCxnSpPr>
        <p:spPr>
          <a:xfrm flipV="1">
            <a:off x="7676406" y="5683417"/>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67" name="Imagem 66">
            <a:extLst>
              <a:ext uri="{FF2B5EF4-FFF2-40B4-BE49-F238E27FC236}">
                <a16:creationId xmlns:a16="http://schemas.microsoft.com/office/drawing/2014/main" id="{49529687-DDFE-4E65-8131-5244DCBB18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9398" y="2189675"/>
            <a:ext cx="1396152" cy="1489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8" name="CaixaDeTexto 67">
            <a:extLst>
              <a:ext uri="{FF2B5EF4-FFF2-40B4-BE49-F238E27FC236}">
                <a16:creationId xmlns:a16="http://schemas.microsoft.com/office/drawing/2014/main" id="{3DD12885-4700-419C-8406-FA824EB90348}"/>
              </a:ext>
            </a:extLst>
          </p:cNvPr>
          <p:cNvSpPr txBox="1"/>
          <p:nvPr/>
        </p:nvSpPr>
        <p:spPr>
          <a:xfrm>
            <a:off x="99839" y="5034251"/>
            <a:ext cx="3332312" cy="369332"/>
          </a:xfrm>
          <a:prstGeom prst="rect">
            <a:avLst/>
          </a:prstGeom>
          <a:noFill/>
          <a:ln>
            <a:solidFill>
              <a:schemeClr val="accent4"/>
            </a:solidFill>
          </a:ln>
        </p:spPr>
        <p:txBody>
          <a:bodyPr wrap="square" rtlCol="0">
            <a:spAutoFit/>
          </a:bodyPr>
          <a:lstStyle/>
          <a:p>
            <a:r>
              <a:rPr lang="pt-BR" dirty="0">
                <a:solidFill>
                  <a:schemeClr val="bg1"/>
                </a:solidFill>
              </a:rPr>
              <a:t>Excitando o átomo de enxofre</a:t>
            </a:r>
          </a:p>
        </p:txBody>
      </p:sp>
    </p:spTree>
    <p:extLst>
      <p:ext uri="{BB962C8B-B14F-4D97-AF65-F5344CB8AC3E}">
        <p14:creationId xmlns:p14="http://schemas.microsoft.com/office/powerpoint/2010/main" val="210785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500"/>
                                        <p:tgtEl>
                                          <p:spTgt spid="61"/>
                                        </p:tgtEl>
                                      </p:cBhvr>
                                    </p:animEffect>
                                  </p:childTnLst>
                                </p:cTn>
                              </p:par>
                              <p:par>
                                <p:cTn id="70" presetID="10" presetClass="entr" presetSubtype="0" fill="hold" nodeType="with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500"/>
                                        <p:tgtEl>
                                          <p:spTgt spid="62"/>
                                        </p:tgtEl>
                                      </p:cBhvr>
                                    </p:animEffect>
                                  </p:childTnLst>
                                </p:cTn>
                              </p:par>
                              <p:par>
                                <p:cTn id="73" presetID="10" presetClass="entr" presetSubtype="0" fill="hold" nodeType="with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fade">
                                      <p:cBhvr>
                                        <p:cTn id="75" dur="500"/>
                                        <p:tgtEl>
                                          <p:spTgt spid="63"/>
                                        </p:tgtEl>
                                      </p:cBhvr>
                                    </p:animEffect>
                                  </p:childTnLst>
                                </p:cTn>
                              </p:par>
                              <p:par>
                                <p:cTn id="76" presetID="10" presetClass="entr" presetSubtype="0" fill="hold" nodeType="with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fade">
                                      <p:cBhvr>
                                        <p:cTn id="78" dur="500"/>
                                        <p:tgtEl>
                                          <p:spTgt spid="64"/>
                                        </p:tgtEl>
                                      </p:cBhvr>
                                    </p:animEffect>
                                  </p:childTnLst>
                                </p:cTn>
                              </p:par>
                              <p:par>
                                <p:cTn id="79" presetID="10" presetClass="entr" presetSubtype="0" fill="hold" nodeType="withEffect">
                                  <p:stCondLst>
                                    <p:cond delay="0"/>
                                  </p:stCondLst>
                                  <p:childTnLst>
                                    <p:set>
                                      <p:cBhvr>
                                        <p:cTn id="80" dur="1" fill="hold">
                                          <p:stCondLst>
                                            <p:cond delay="0"/>
                                          </p:stCondLst>
                                        </p:cTn>
                                        <p:tgtEl>
                                          <p:spTgt spid="65"/>
                                        </p:tgtEl>
                                        <p:attrNameLst>
                                          <p:attrName>style.visibility</p:attrName>
                                        </p:attrNameLst>
                                      </p:cBhvr>
                                      <p:to>
                                        <p:strVal val="visible"/>
                                      </p:to>
                                    </p:set>
                                    <p:animEffect transition="in" filter="fade">
                                      <p:cBhvr>
                                        <p:cTn id="81" dur="500"/>
                                        <p:tgtEl>
                                          <p:spTgt spid="65"/>
                                        </p:tgtEl>
                                      </p:cBhvr>
                                    </p:animEffect>
                                  </p:childTnLst>
                                </p:cTn>
                              </p:par>
                              <p:par>
                                <p:cTn id="82" presetID="10" presetClass="entr" presetSubtype="0" fill="hold" nodeType="withEffect">
                                  <p:stCondLst>
                                    <p:cond delay="0"/>
                                  </p:stCondLst>
                                  <p:childTnLst>
                                    <p:set>
                                      <p:cBhvr>
                                        <p:cTn id="83" dur="1" fill="hold">
                                          <p:stCondLst>
                                            <p:cond delay="0"/>
                                          </p:stCondLst>
                                        </p:cTn>
                                        <p:tgtEl>
                                          <p:spTgt spid="66"/>
                                        </p:tgtEl>
                                        <p:attrNameLst>
                                          <p:attrName>style.visibility</p:attrName>
                                        </p:attrNameLst>
                                      </p:cBhvr>
                                      <p:to>
                                        <p:strVal val="visible"/>
                                      </p:to>
                                    </p:set>
                                    <p:animEffect transition="in" filter="fade">
                                      <p:cBhvr>
                                        <p:cTn id="84" dur="500"/>
                                        <p:tgtEl>
                                          <p:spTgt spid="6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68"/>
                                        </p:tgtEl>
                                        <p:attrNameLst>
                                          <p:attrName>style.visibility</p:attrName>
                                        </p:attrNameLst>
                                      </p:cBhvr>
                                      <p:to>
                                        <p:strVal val="visible"/>
                                      </p:to>
                                    </p:set>
                                    <p:animEffect transition="in" filter="fade">
                                      <p:cBhvr>
                                        <p:cTn id="8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6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a:extLst>
              <a:ext uri="{FF2B5EF4-FFF2-40B4-BE49-F238E27FC236}">
                <a16:creationId xmlns:a16="http://schemas.microsoft.com/office/drawing/2014/main" id="{033D56AC-8C13-4EE7-B5D7-159959CFF7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082"/>
          <a:stretch/>
        </p:blipFill>
        <p:spPr bwMode="auto">
          <a:xfrm>
            <a:off x="0" y="16139"/>
            <a:ext cx="12191999" cy="6841861"/>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E37BC1C6-41AC-4425-9614-B5391D45943C}"/>
              </a:ext>
            </a:extLst>
          </p:cNvPr>
          <p:cNvSpPr/>
          <p:nvPr/>
        </p:nvSpPr>
        <p:spPr>
          <a:xfrm>
            <a:off x="0" y="0"/>
            <a:ext cx="12192000" cy="6858000"/>
          </a:xfrm>
          <a:prstGeom prst="rect">
            <a:avLst/>
          </a:prstGeom>
          <a:solidFill>
            <a:schemeClr val="tx1">
              <a:alpha val="7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A5D7E1A9-C6CA-404B-958B-ACCBB8C179BB}"/>
              </a:ext>
            </a:extLst>
          </p:cNvPr>
          <p:cNvSpPr/>
          <p:nvPr/>
        </p:nvSpPr>
        <p:spPr>
          <a:xfrm>
            <a:off x="-1" y="16139"/>
            <a:ext cx="12192000" cy="18793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1F76699F-E070-473C-AB57-FB3CEC2AB80E}"/>
              </a:ext>
            </a:extLst>
          </p:cNvPr>
          <p:cNvSpPr/>
          <p:nvPr/>
        </p:nvSpPr>
        <p:spPr>
          <a:xfrm>
            <a:off x="7791450" y="100505"/>
            <a:ext cx="2714625" cy="17174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035B67F7-01FF-4A52-B847-5B159199C32A}"/>
              </a:ext>
            </a:extLst>
          </p:cNvPr>
          <p:cNvSpPr txBox="1"/>
          <p:nvPr/>
        </p:nvSpPr>
        <p:spPr>
          <a:xfrm>
            <a:off x="1417443" y="333201"/>
            <a:ext cx="9841107" cy="707886"/>
          </a:xfrm>
          <a:prstGeom prst="rect">
            <a:avLst/>
          </a:prstGeom>
          <a:noFill/>
          <a:ln>
            <a:solidFill>
              <a:schemeClr val="accent4"/>
            </a:solidFill>
          </a:ln>
        </p:spPr>
        <p:txBody>
          <a:bodyPr wrap="square" rtlCol="0">
            <a:spAutoFit/>
          </a:bodyPr>
          <a:lstStyle/>
          <a:p>
            <a:pPr algn="ctr"/>
            <a:r>
              <a:rPr lang="pt-BR" sz="4000" dirty="0">
                <a:solidFill>
                  <a:schemeClr val="bg1"/>
                </a:solidFill>
                <a:latin typeface="Agency FB" panose="020B0503020202020204" pitchFamily="34" charset="0"/>
              </a:rPr>
              <a:t>“DESOBEDIÊNCIA” A REGRA DO OCTETO (REOMANDO)</a:t>
            </a:r>
          </a:p>
        </p:txBody>
      </p:sp>
      <p:sp>
        <p:nvSpPr>
          <p:cNvPr id="68" name="Retângulo 67">
            <a:extLst>
              <a:ext uri="{FF2B5EF4-FFF2-40B4-BE49-F238E27FC236}">
                <a16:creationId xmlns:a16="http://schemas.microsoft.com/office/drawing/2014/main" id="{9FC1FAE1-1F08-427B-8ABE-50E14C8C30A5}"/>
              </a:ext>
            </a:extLst>
          </p:cNvPr>
          <p:cNvSpPr/>
          <p:nvPr/>
        </p:nvSpPr>
        <p:spPr>
          <a:xfrm>
            <a:off x="3615818" y="3445979"/>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9" name="Retângulo 68">
            <a:extLst>
              <a:ext uri="{FF2B5EF4-FFF2-40B4-BE49-F238E27FC236}">
                <a16:creationId xmlns:a16="http://schemas.microsoft.com/office/drawing/2014/main" id="{D83E294D-CB24-4EBB-BC88-F3C09A34823A}"/>
              </a:ext>
            </a:extLst>
          </p:cNvPr>
          <p:cNvSpPr/>
          <p:nvPr/>
        </p:nvSpPr>
        <p:spPr>
          <a:xfrm>
            <a:off x="4335898" y="3445979"/>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0" name="Retângulo 69">
            <a:extLst>
              <a:ext uri="{FF2B5EF4-FFF2-40B4-BE49-F238E27FC236}">
                <a16:creationId xmlns:a16="http://schemas.microsoft.com/office/drawing/2014/main" id="{729CA505-FF6F-4781-974B-4484EB20D684}"/>
              </a:ext>
            </a:extLst>
          </p:cNvPr>
          <p:cNvSpPr/>
          <p:nvPr/>
        </p:nvSpPr>
        <p:spPr>
          <a:xfrm>
            <a:off x="2892114" y="3445979"/>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1" name="CaixaDeTexto 70">
            <a:extLst>
              <a:ext uri="{FF2B5EF4-FFF2-40B4-BE49-F238E27FC236}">
                <a16:creationId xmlns:a16="http://schemas.microsoft.com/office/drawing/2014/main" id="{DA63244C-51DF-4C19-8D3A-7B1B5942FE9F}"/>
              </a:ext>
            </a:extLst>
          </p:cNvPr>
          <p:cNvSpPr txBox="1"/>
          <p:nvPr/>
        </p:nvSpPr>
        <p:spPr>
          <a:xfrm>
            <a:off x="2199671" y="4182584"/>
            <a:ext cx="880197" cy="307777"/>
          </a:xfrm>
          <a:prstGeom prst="rect">
            <a:avLst/>
          </a:prstGeom>
          <a:solidFill>
            <a:schemeClr val="accent4"/>
          </a:solidFill>
        </p:spPr>
        <p:txBody>
          <a:bodyPr wrap="square" rtlCol="0">
            <a:spAutoFit/>
          </a:bodyPr>
          <a:lstStyle/>
          <a:p>
            <a:r>
              <a:rPr lang="pt-BR" sz="1400" dirty="0"/>
              <a:t>sp³d²</a:t>
            </a:r>
            <a:endParaRPr lang="pt-BR" sz="1400" baseline="-25000" dirty="0"/>
          </a:p>
        </p:txBody>
      </p:sp>
      <p:sp>
        <p:nvSpPr>
          <p:cNvPr id="72" name="Retângulo 71">
            <a:extLst>
              <a:ext uri="{FF2B5EF4-FFF2-40B4-BE49-F238E27FC236}">
                <a16:creationId xmlns:a16="http://schemas.microsoft.com/office/drawing/2014/main" id="{3C796B1B-E34E-42C9-A4A8-D679F4A5494D}"/>
              </a:ext>
            </a:extLst>
          </p:cNvPr>
          <p:cNvSpPr/>
          <p:nvPr/>
        </p:nvSpPr>
        <p:spPr>
          <a:xfrm>
            <a:off x="5774481" y="3445979"/>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3" name="Retângulo 72">
            <a:extLst>
              <a:ext uri="{FF2B5EF4-FFF2-40B4-BE49-F238E27FC236}">
                <a16:creationId xmlns:a16="http://schemas.microsoft.com/office/drawing/2014/main" id="{F6BB37FD-ADFB-4684-BED9-DAFA5CBFE76D}"/>
              </a:ext>
            </a:extLst>
          </p:cNvPr>
          <p:cNvSpPr/>
          <p:nvPr/>
        </p:nvSpPr>
        <p:spPr>
          <a:xfrm>
            <a:off x="7196311" y="3437131"/>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4" name="CaixaDeTexto 73">
            <a:extLst>
              <a:ext uri="{FF2B5EF4-FFF2-40B4-BE49-F238E27FC236}">
                <a16:creationId xmlns:a16="http://schemas.microsoft.com/office/drawing/2014/main" id="{8431054E-12B2-4C92-A3A0-A089FA3AE655}"/>
              </a:ext>
            </a:extLst>
          </p:cNvPr>
          <p:cNvSpPr txBox="1"/>
          <p:nvPr/>
        </p:nvSpPr>
        <p:spPr>
          <a:xfrm>
            <a:off x="7219841" y="4162511"/>
            <a:ext cx="880197" cy="400110"/>
          </a:xfrm>
          <a:prstGeom prst="rect">
            <a:avLst/>
          </a:prstGeom>
          <a:solidFill>
            <a:schemeClr val="accent4"/>
          </a:solidFill>
        </p:spPr>
        <p:txBody>
          <a:bodyPr wrap="square" rtlCol="0">
            <a:spAutoFit/>
          </a:bodyPr>
          <a:lstStyle/>
          <a:p>
            <a:r>
              <a:rPr lang="pt-BR" sz="2000" dirty="0"/>
              <a:t>3d</a:t>
            </a:r>
            <a:endParaRPr lang="pt-BR" sz="2000" baseline="-25000" dirty="0"/>
          </a:p>
        </p:txBody>
      </p:sp>
      <p:sp>
        <p:nvSpPr>
          <p:cNvPr id="75" name="Retângulo 74">
            <a:extLst>
              <a:ext uri="{FF2B5EF4-FFF2-40B4-BE49-F238E27FC236}">
                <a16:creationId xmlns:a16="http://schemas.microsoft.com/office/drawing/2014/main" id="{80632CCB-0322-4372-900B-B1828FCBCA8C}"/>
              </a:ext>
            </a:extLst>
          </p:cNvPr>
          <p:cNvSpPr/>
          <p:nvPr/>
        </p:nvSpPr>
        <p:spPr>
          <a:xfrm>
            <a:off x="5055977" y="3445979"/>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6" name="Retângulo 75">
            <a:extLst>
              <a:ext uri="{FF2B5EF4-FFF2-40B4-BE49-F238E27FC236}">
                <a16:creationId xmlns:a16="http://schemas.microsoft.com/office/drawing/2014/main" id="{C18676F7-6DD3-47DE-AC34-B55405CCE9E3}"/>
              </a:ext>
            </a:extLst>
          </p:cNvPr>
          <p:cNvSpPr/>
          <p:nvPr/>
        </p:nvSpPr>
        <p:spPr>
          <a:xfrm>
            <a:off x="8638518" y="3437131"/>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7" name="CaixaDeTexto 76">
            <a:extLst>
              <a:ext uri="{FF2B5EF4-FFF2-40B4-BE49-F238E27FC236}">
                <a16:creationId xmlns:a16="http://schemas.microsoft.com/office/drawing/2014/main" id="{485FB6F9-BC14-4845-BAED-0196CBEEB79B}"/>
              </a:ext>
            </a:extLst>
          </p:cNvPr>
          <p:cNvSpPr txBox="1"/>
          <p:nvPr/>
        </p:nvSpPr>
        <p:spPr>
          <a:xfrm>
            <a:off x="8720517" y="4162511"/>
            <a:ext cx="638081" cy="400110"/>
          </a:xfrm>
          <a:prstGeom prst="rect">
            <a:avLst/>
          </a:prstGeom>
          <a:solidFill>
            <a:schemeClr val="accent4"/>
          </a:solidFill>
        </p:spPr>
        <p:txBody>
          <a:bodyPr wrap="square" rtlCol="0">
            <a:spAutoFit/>
          </a:bodyPr>
          <a:lstStyle/>
          <a:p>
            <a:r>
              <a:rPr lang="pt-BR" sz="2000" dirty="0"/>
              <a:t>3d</a:t>
            </a:r>
            <a:endParaRPr lang="pt-BR" sz="2000" baseline="-25000" dirty="0"/>
          </a:p>
        </p:txBody>
      </p:sp>
      <p:sp>
        <p:nvSpPr>
          <p:cNvPr id="78" name="Retângulo 77">
            <a:extLst>
              <a:ext uri="{FF2B5EF4-FFF2-40B4-BE49-F238E27FC236}">
                <a16:creationId xmlns:a16="http://schemas.microsoft.com/office/drawing/2014/main" id="{B993EAB7-C9C5-4A3E-B2EF-84682B7A5040}"/>
              </a:ext>
            </a:extLst>
          </p:cNvPr>
          <p:cNvSpPr/>
          <p:nvPr/>
        </p:nvSpPr>
        <p:spPr>
          <a:xfrm>
            <a:off x="7914814" y="3437131"/>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9" name="CaixaDeTexto 78">
            <a:extLst>
              <a:ext uri="{FF2B5EF4-FFF2-40B4-BE49-F238E27FC236}">
                <a16:creationId xmlns:a16="http://schemas.microsoft.com/office/drawing/2014/main" id="{64706427-CC18-4430-832C-0BBB8F38F536}"/>
              </a:ext>
            </a:extLst>
          </p:cNvPr>
          <p:cNvSpPr txBox="1"/>
          <p:nvPr/>
        </p:nvSpPr>
        <p:spPr>
          <a:xfrm>
            <a:off x="7933072" y="4163483"/>
            <a:ext cx="880197" cy="400110"/>
          </a:xfrm>
          <a:prstGeom prst="rect">
            <a:avLst/>
          </a:prstGeom>
          <a:solidFill>
            <a:schemeClr val="accent4"/>
          </a:solidFill>
        </p:spPr>
        <p:txBody>
          <a:bodyPr wrap="square" rtlCol="0">
            <a:spAutoFit/>
          </a:bodyPr>
          <a:lstStyle/>
          <a:p>
            <a:r>
              <a:rPr lang="pt-BR" sz="2000" dirty="0"/>
              <a:t>3d</a:t>
            </a:r>
            <a:endParaRPr lang="pt-BR" sz="2000" baseline="-25000" dirty="0"/>
          </a:p>
        </p:txBody>
      </p:sp>
      <p:cxnSp>
        <p:nvCxnSpPr>
          <p:cNvPr id="80" name="Conector de Seta Reta 79">
            <a:extLst>
              <a:ext uri="{FF2B5EF4-FFF2-40B4-BE49-F238E27FC236}">
                <a16:creationId xmlns:a16="http://schemas.microsoft.com/office/drawing/2014/main" id="{9A82A53D-B793-43FC-8656-EA6F7F1C35E0}"/>
              </a:ext>
            </a:extLst>
          </p:cNvPr>
          <p:cNvCxnSpPr>
            <a:cxnSpLocks/>
          </p:cNvCxnSpPr>
          <p:nvPr/>
        </p:nvCxnSpPr>
        <p:spPr>
          <a:xfrm flipV="1">
            <a:off x="3252154" y="3655313"/>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1" name="Conector de Seta Reta 80">
            <a:extLst>
              <a:ext uri="{FF2B5EF4-FFF2-40B4-BE49-F238E27FC236}">
                <a16:creationId xmlns:a16="http://schemas.microsoft.com/office/drawing/2014/main" id="{2EDCFFD3-2595-4DD6-B163-CA3B283170E3}"/>
              </a:ext>
            </a:extLst>
          </p:cNvPr>
          <p:cNvCxnSpPr>
            <a:cxnSpLocks/>
          </p:cNvCxnSpPr>
          <p:nvPr/>
        </p:nvCxnSpPr>
        <p:spPr>
          <a:xfrm flipV="1">
            <a:off x="3974135" y="3639441"/>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2" name="Conector de Seta Reta 81">
            <a:extLst>
              <a:ext uri="{FF2B5EF4-FFF2-40B4-BE49-F238E27FC236}">
                <a16:creationId xmlns:a16="http://schemas.microsoft.com/office/drawing/2014/main" id="{9D2A7B73-040D-4412-A3F2-B3FE5386AEAC}"/>
              </a:ext>
            </a:extLst>
          </p:cNvPr>
          <p:cNvCxnSpPr>
            <a:cxnSpLocks/>
          </p:cNvCxnSpPr>
          <p:nvPr/>
        </p:nvCxnSpPr>
        <p:spPr>
          <a:xfrm flipV="1">
            <a:off x="4695938" y="3639441"/>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3" name="Conector de Seta Reta 82">
            <a:extLst>
              <a:ext uri="{FF2B5EF4-FFF2-40B4-BE49-F238E27FC236}">
                <a16:creationId xmlns:a16="http://schemas.microsoft.com/office/drawing/2014/main" id="{443F3B4F-D895-49C4-8849-D1FEC697A45E}"/>
              </a:ext>
            </a:extLst>
          </p:cNvPr>
          <p:cNvCxnSpPr>
            <a:cxnSpLocks/>
          </p:cNvCxnSpPr>
          <p:nvPr/>
        </p:nvCxnSpPr>
        <p:spPr>
          <a:xfrm flipV="1">
            <a:off x="5416017" y="3655313"/>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4" name="Conector de Seta Reta 83">
            <a:extLst>
              <a:ext uri="{FF2B5EF4-FFF2-40B4-BE49-F238E27FC236}">
                <a16:creationId xmlns:a16="http://schemas.microsoft.com/office/drawing/2014/main" id="{31688E61-9123-466D-AA96-6F0110473069}"/>
              </a:ext>
            </a:extLst>
          </p:cNvPr>
          <p:cNvCxnSpPr>
            <a:cxnSpLocks/>
          </p:cNvCxnSpPr>
          <p:nvPr/>
        </p:nvCxnSpPr>
        <p:spPr>
          <a:xfrm flipV="1">
            <a:off x="6134521" y="3655313"/>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85" name="Retângulo 84">
            <a:extLst>
              <a:ext uri="{FF2B5EF4-FFF2-40B4-BE49-F238E27FC236}">
                <a16:creationId xmlns:a16="http://schemas.microsoft.com/office/drawing/2014/main" id="{6383214D-7E8D-4F31-A0E6-4C53F80D8265}"/>
              </a:ext>
            </a:extLst>
          </p:cNvPr>
          <p:cNvSpPr/>
          <p:nvPr/>
        </p:nvSpPr>
        <p:spPr>
          <a:xfrm>
            <a:off x="2175659" y="3445979"/>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86" name="Conector de Seta Reta 85">
            <a:extLst>
              <a:ext uri="{FF2B5EF4-FFF2-40B4-BE49-F238E27FC236}">
                <a16:creationId xmlns:a16="http://schemas.microsoft.com/office/drawing/2014/main" id="{8C3BE3D4-1407-4B23-AD10-48BA7F717DDF}"/>
              </a:ext>
            </a:extLst>
          </p:cNvPr>
          <p:cNvCxnSpPr>
            <a:cxnSpLocks/>
          </p:cNvCxnSpPr>
          <p:nvPr/>
        </p:nvCxnSpPr>
        <p:spPr>
          <a:xfrm flipV="1">
            <a:off x="2535699" y="3655313"/>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87" name="CaixaDeTexto 86">
            <a:extLst>
              <a:ext uri="{FF2B5EF4-FFF2-40B4-BE49-F238E27FC236}">
                <a16:creationId xmlns:a16="http://schemas.microsoft.com/office/drawing/2014/main" id="{D9E84C81-1CD2-4E54-948E-158BA3F8F76A}"/>
              </a:ext>
            </a:extLst>
          </p:cNvPr>
          <p:cNvSpPr txBox="1"/>
          <p:nvPr/>
        </p:nvSpPr>
        <p:spPr>
          <a:xfrm>
            <a:off x="2912047" y="4178396"/>
            <a:ext cx="880197" cy="307777"/>
          </a:xfrm>
          <a:prstGeom prst="rect">
            <a:avLst/>
          </a:prstGeom>
          <a:solidFill>
            <a:schemeClr val="accent4"/>
          </a:solidFill>
        </p:spPr>
        <p:txBody>
          <a:bodyPr wrap="square" rtlCol="0">
            <a:spAutoFit/>
          </a:bodyPr>
          <a:lstStyle/>
          <a:p>
            <a:r>
              <a:rPr lang="pt-BR" sz="1400" dirty="0"/>
              <a:t>sp³d²</a:t>
            </a:r>
            <a:endParaRPr lang="pt-BR" sz="1400" baseline="-25000" dirty="0"/>
          </a:p>
        </p:txBody>
      </p:sp>
      <p:sp>
        <p:nvSpPr>
          <p:cNvPr id="88" name="CaixaDeTexto 87">
            <a:extLst>
              <a:ext uri="{FF2B5EF4-FFF2-40B4-BE49-F238E27FC236}">
                <a16:creationId xmlns:a16="http://schemas.microsoft.com/office/drawing/2014/main" id="{1714E37C-28E8-4C76-BE03-662634049582}"/>
              </a:ext>
            </a:extLst>
          </p:cNvPr>
          <p:cNvSpPr txBox="1"/>
          <p:nvPr/>
        </p:nvSpPr>
        <p:spPr>
          <a:xfrm>
            <a:off x="3682581" y="4181581"/>
            <a:ext cx="880197" cy="307777"/>
          </a:xfrm>
          <a:prstGeom prst="rect">
            <a:avLst/>
          </a:prstGeom>
          <a:solidFill>
            <a:schemeClr val="accent4"/>
          </a:solidFill>
        </p:spPr>
        <p:txBody>
          <a:bodyPr wrap="square" rtlCol="0">
            <a:spAutoFit/>
          </a:bodyPr>
          <a:lstStyle/>
          <a:p>
            <a:r>
              <a:rPr lang="pt-BR" sz="1400" dirty="0"/>
              <a:t>sp³d²</a:t>
            </a:r>
            <a:endParaRPr lang="pt-BR" sz="1400" baseline="-25000" dirty="0"/>
          </a:p>
        </p:txBody>
      </p:sp>
      <p:sp>
        <p:nvSpPr>
          <p:cNvPr id="89" name="CaixaDeTexto 88">
            <a:extLst>
              <a:ext uri="{FF2B5EF4-FFF2-40B4-BE49-F238E27FC236}">
                <a16:creationId xmlns:a16="http://schemas.microsoft.com/office/drawing/2014/main" id="{76FDCC28-BDDD-408F-82E1-432ABE81AE1F}"/>
              </a:ext>
            </a:extLst>
          </p:cNvPr>
          <p:cNvSpPr txBox="1"/>
          <p:nvPr/>
        </p:nvSpPr>
        <p:spPr>
          <a:xfrm>
            <a:off x="4319826" y="4178396"/>
            <a:ext cx="880197" cy="307777"/>
          </a:xfrm>
          <a:prstGeom prst="rect">
            <a:avLst/>
          </a:prstGeom>
          <a:solidFill>
            <a:schemeClr val="accent4"/>
          </a:solidFill>
        </p:spPr>
        <p:txBody>
          <a:bodyPr wrap="square" rtlCol="0">
            <a:spAutoFit/>
          </a:bodyPr>
          <a:lstStyle/>
          <a:p>
            <a:r>
              <a:rPr lang="pt-BR" sz="1400" dirty="0"/>
              <a:t>sp³d²</a:t>
            </a:r>
            <a:endParaRPr lang="pt-BR" sz="1400" baseline="-25000" dirty="0"/>
          </a:p>
        </p:txBody>
      </p:sp>
      <p:sp>
        <p:nvSpPr>
          <p:cNvPr id="90" name="CaixaDeTexto 89">
            <a:extLst>
              <a:ext uri="{FF2B5EF4-FFF2-40B4-BE49-F238E27FC236}">
                <a16:creationId xmlns:a16="http://schemas.microsoft.com/office/drawing/2014/main" id="{8D58BF8D-50E3-452A-9D67-006B37424FDB}"/>
              </a:ext>
            </a:extLst>
          </p:cNvPr>
          <p:cNvSpPr txBox="1"/>
          <p:nvPr/>
        </p:nvSpPr>
        <p:spPr>
          <a:xfrm>
            <a:off x="5032202" y="4178395"/>
            <a:ext cx="880197" cy="307777"/>
          </a:xfrm>
          <a:prstGeom prst="rect">
            <a:avLst/>
          </a:prstGeom>
          <a:solidFill>
            <a:schemeClr val="accent4"/>
          </a:solidFill>
        </p:spPr>
        <p:txBody>
          <a:bodyPr wrap="square" rtlCol="0">
            <a:spAutoFit/>
          </a:bodyPr>
          <a:lstStyle/>
          <a:p>
            <a:r>
              <a:rPr lang="pt-BR" sz="1400" dirty="0"/>
              <a:t>sp³d²</a:t>
            </a:r>
            <a:endParaRPr lang="pt-BR" sz="1400" baseline="-25000" dirty="0"/>
          </a:p>
        </p:txBody>
      </p:sp>
      <p:sp>
        <p:nvSpPr>
          <p:cNvPr id="91" name="CaixaDeTexto 90">
            <a:extLst>
              <a:ext uri="{FF2B5EF4-FFF2-40B4-BE49-F238E27FC236}">
                <a16:creationId xmlns:a16="http://schemas.microsoft.com/office/drawing/2014/main" id="{6DD3E5F5-D4E9-4ED0-8144-C656BFFC76EE}"/>
              </a:ext>
            </a:extLst>
          </p:cNvPr>
          <p:cNvSpPr txBox="1"/>
          <p:nvPr/>
        </p:nvSpPr>
        <p:spPr>
          <a:xfrm>
            <a:off x="5802737" y="4178395"/>
            <a:ext cx="720080" cy="307777"/>
          </a:xfrm>
          <a:prstGeom prst="rect">
            <a:avLst/>
          </a:prstGeom>
          <a:solidFill>
            <a:schemeClr val="accent4"/>
          </a:solidFill>
        </p:spPr>
        <p:txBody>
          <a:bodyPr wrap="square" rtlCol="0">
            <a:spAutoFit/>
          </a:bodyPr>
          <a:lstStyle/>
          <a:p>
            <a:r>
              <a:rPr lang="pt-BR" sz="1400" dirty="0"/>
              <a:t>sp³d²</a:t>
            </a:r>
            <a:endParaRPr lang="pt-BR" sz="1400" baseline="-25000" dirty="0"/>
          </a:p>
        </p:txBody>
      </p:sp>
      <p:sp>
        <p:nvSpPr>
          <p:cNvPr id="92" name="CaixaDeTexto 91">
            <a:extLst>
              <a:ext uri="{FF2B5EF4-FFF2-40B4-BE49-F238E27FC236}">
                <a16:creationId xmlns:a16="http://schemas.microsoft.com/office/drawing/2014/main" id="{D5375B52-EDFE-408F-93BC-7A3710CDD799}"/>
              </a:ext>
            </a:extLst>
          </p:cNvPr>
          <p:cNvSpPr txBox="1"/>
          <p:nvPr/>
        </p:nvSpPr>
        <p:spPr>
          <a:xfrm>
            <a:off x="3368712" y="2365115"/>
            <a:ext cx="6075158" cy="400110"/>
          </a:xfrm>
          <a:prstGeom prst="rect">
            <a:avLst/>
          </a:prstGeom>
          <a:solidFill>
            <a:schemeClr val="accent4"/>
          </a:solidFill>
        </p:spPr>
        <p:txBody>
          <a:bodyPr wrap="square" rtlCol="0">
            <a:spAutoFit/>
          </a:bodyPr>
          <a:lstStyle/>
          <a:p>
            <a:r>
              <a:rPr lang="pt-BR" sz="2000" dirty="0"/>
              <a:t>Obtenção de 6 orbitais híbridos do tipo sp³d²</a:t>
            </a:r>
          </a:p>
        </p:txBody>
      </p:sp>
    </p:spTree>
    <p:extLst>
      <p:ext uri="{BB962C8B-B14F-4D97-AF65-F5344CB8AC3E}">
        <p14:creationId xmlns:p14="http://schemas.microsoft.com/office/powerpoint/2010/main" val="40381549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a:extLst>
              <a:ext uri="{FF2B5EF4-FFF2-40B4-BE49-F238E27FC236}">
                <a16:creationId xmlns:a16="http://schemas.microsoft.com/office/drawing/2014/main" id="{033D56AC-8C13-4EE7-B5D7-159959CFF7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082"/>
          <a:stretch/>
        </p:blipFill>
        <p:spPr bwMode="auto">
          <a:xfrm>
            <a:off x="0" y="16139"/>
            <a:ext cx="12191999" cy="6841861"/>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E37BC1C6-41AC-4425-9614-B5391D45943C}"/>
              </a:ext>
            </a:extLst>
          </p:cNvPr>
          <p:cNvSpPr/>
          <p:nvPr/>
        </p:nvSpPr>
        <p:spPr>
          <a:xfrm>
            <a:off x="0" y="0"/>
            <a:ext cx="12192000" cy="6858000"/>
          </a:xfrm>
          <a:prstGeom prst="rect">
            <a:avLst/>
          </a:prstGeom>
          <a:solidFill>
            <a:schemeClr val="tx1">
              <a:alpha val="7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A5D7E1A9-C6CA-404B-958B-ACCBB8C179BB}"/>
              </a:ext>
            </a:extLst>
          </p:cNvPr>
          <p:cNvSpPr/>
          <p:nvPr/>
        </p:nvSpPr>
        <p:spPr>
          <a:xfrm>
            <a:off x="-1" y="16139"/>
            <a:ext cx="12192000" cy="18793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1F76699F-E070-473C-AB57-FB3CEC2AB80E}"/>
              </a:ext>
            </a:extLst>
          </p:cNvPr>
          <p:cNvSpPr/>
          <p:nvPr/>
        </p:nvSpPr>
        <p:spPr>
          <a:xfrm>
            <a:off x="7791450" y="100505"/>
            <a:ext cx="2714625" cy="17174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035B67F7-01FF-4A52-B847-5B159199C32A}"/>
              </a:ext>
            </a:extLst>
          </p:cNvPr>
          <p:cNvSpPr txBox="1"/>
          <p:nvPr/>
        </p:nvSpPr>
        <p:spPr>
          <a:xfrm>
            <a:off x="1417443" y="333201"/>
            <a:ext cx="9841107" cy="707886"/>
          </a:xfrm>
          <a:prstGeom prst="rect">
            <a:avLst/>
          </a:prstGeom>
          <a:noFill/>
          <a:ln>
            <a:solidFill>
              <a:schemeClr val="accent4"/>
            </a:solidFill>
          </a:ln>
        </p:spPr>
        <p:txBody>
          <a:bodyPr wrap="square" rtlCol="0">
            <a:spAutoFit/>
          </a:bodyPr>
          <a:lstStyle/>
          <a:p>
            <a:pPr algn="ctr"/>
            <a:r>
              <a:rPr lang="pt-BR" sz="4000" dirty="0">
                <a:solidFill>
                  <a:schemeClr val="bg1"/>
                </a:solidFill>
                <a:latin typeface="Agency FB" panose="020B0503020202020204" pitchFamily="34" charset="0"/>
              </a:rPr>
              <a:t>“DESOBEDIÊNCIA” A REGRA DO OCTETO (REOMANDO)</a:t>
            </a:r>
          </a:p>
        </p:txBody>
      </p:sp>
      <p:pic>
        <p:nvPicPr>
          <p:cNvPr id="32" name="Imagem 31">
            <a:extLst>
              <a:ext uri="{FF2B5EF4-FFF2-40B4-BE49-F238E27FC236}">
                <a16:creationId xmlns:a16="http://schemas.microsoft.com/office/drawing/2014/main" id="{A2FD6207-1D9D-4219-B177-488F538ABD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6345" y="2021842"/>
            <a:ext cx="1852917" cy="1852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 name="CaixaDeTexto 32">
            <a:extLst>
              <a:ext uri="{FF2B5EF4-FFF2-40B4-BE49-F238E27FC236}">
                <a16:creationId xmlns:a16="http://schemas.microsoft.com/office/drawing/2014/main" id="{F6D5E33E-829A-4786-9C9F-2702CE2AA5EB}"/>
              </a:ext>
            </a:extLst>
          </p:cNvPr>
          <p:cNvSpPr txBox="1"/>
          <p:nvPr/>
        </p:nvSpPr>
        <p:spPr>
          <a:xfrm>
            <a:off x="4124448" y="2175189"/>
            <a:ext cx="2088232" cy="1477328"/>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sz="2400" dirty="0"/>
              <a:t>1s²</a:t>
            </a:r>
          </a:p>
          <a:p>
            <a:r>
              <a:rPr lang="pt-BR" sz="2400" dirty="0"/>
              <a:t>2s²    2p</a:t>
            </a:r>
            <a:r>
              <a:rPr lang="pt-BR" sz="2400" baseline="30000" dirty="0"/>
              <a:t>6</a:t>
            </a:r>
          </a:p>
          <a:p>
            <a:r>
              <a:rPr lang="pt-BR" sz="2400" dirty="0"/>
              <a:t>3s²    3p</a:t>
            </a:r>
            <a:r>
              <a:rPr lang="pt-BR" sz="2400" baseline="30000" dirty="0"/>
              <a:t>4</a:t>
            </a:r>
          </a:p>
          <a:p>
            <a:endParaRPr lang="pt-BR" dirty="0"/>
          </a:p>
        </p:txBody>
      </p:sp>
      <p:sp>
        <p:nvSpPr>
          <p:cNvPr id="34" name="Retângulo 33">
            <a:extLst>
              <a:ext uri="{FF2B5EF4-FFF2-40B4-BE49-F238E27FC236}">
                <a16:creationId xmlns:a16="http://schemas.microsoft.com/office/drawing/2014/main" id="{9C21F3A2-AB17-4D68-8548-D123286BED08}"/>
              </a:ext>
            </a:extLst>
          </p:cNvPr>
          <p:cNvSpPr/>
          <p:nvPr/>
        </p:nvSpPr>
        <p:spPr>
          <a:xfrm>
            <a:off x="4206368" y="4026696"/>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5" name="Retângulo 34">
            <a:extLst>
              <a:ext uri="{FF2B5EF4-FFF2-40B4-BE49-F238E27FC236}">
                <a16:creationId xmlns:a16="http://schemas.microsoft.com/office/drawing/2014/main" id="{826CAD00-2BBC-4B20-B233-CE91F792A3DC}"/>
              </a:ext>
            </a:extLst>
          </p:cNvPr>
          <p:cNvSpPr/>
          <p:nvPr/>
        </p:nvSpPr>
        <p:spPr>
          <a:xfrm>
            <a:off x="4926448" y="4026696"/>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6" name="CaixaDeTexto 35">
            <a:extLst>
              <a:ext uri="{FF2B5EF4-FFF2-40B4-BE49-F238E27FC236}">
                <a16:creationId xmlns:a16="http://schemas.microsoft.com/office/drawing/2014/main" id="{3C7B2DBA-00C0-47B4-8708-F318834DA81C}"/>
              </a:ext>
            </a:extLst>
          </p:cNvPr>
          <p:cNvSpPr txBox="1"/>
          <p:nvPr/>
        </p:nvSpPr>
        <p:spPr>
          <a:xfrm>
            <a:off x="4288367" y="4752076"/>
            <a:ext cx="880197" cy="400110"/>
          </a:xfrm>
          <a:prstGeom prst="rect">
            <a:avLst/>
          </a:prstGeom>
          <a:solidFill>
            <a:schemeClr val="accent4"/>
          </a:solidFill>
        </p:spPr>
        <p:txBody>
          <a:bodyPr wrap="square" rtlCol="0">
            <a:spAutoFit/>
          </a:bodyPr>
          <a:lstStyle/>
          <a:p>
            <a:r>
              <a:rPr lang="pt-BR" sz="2000" dirty="0"/>
              <a:t>3p</a:t>
            </a:r>
            <a:endParaRPr lang="pt-BR" sz="2000" baseline="-25000" dirty="0"/>
          </a:p>
        </p:txBody>
      </p:sp>
      <p:sp>
        <p:nvSpPr>
          <p:cNvPr id="37" name="CaixaDeTexto 36">
            <a:extLst>
              <a:ext uri="{FF2B5EF4-FFF2-40B4-BE49-F238E27FC236}">
                <a16:creationId xmlns:a16="http://schemas.microsoft.com/office/drawing/2014/main" id="{E5C481EA-0C5D-42D4-BD8A-F5CF096F2257}"/>
              </a:ext>
            </a:extLst>
          </p:cNvPr>
          <p:cNvSpPr txBox="1"/>
          <p:nvPr/>
        </p:nvSpPr>
        <p:spPr>
          <a:xfrm>
            <a:off x="5002339" y="4754382"/>
            <a:ext cx="645026" cy="400110"/>
          </a:xfrm>
          <a:prstGeom prst="rect">
            <a:avLst/>
          </a:prstGeom>
          <a:solidFill>
            <a:schemeClr val="accent4"/>
          </a:solidFill>
        </p:spPr>
        <p:txBody>
          <a:bodyPr wrap="square" rtlCol="0">
            <a:spAutoFit/>
          </a:bodyPr>
          <a:lstStyle/>
          <a:p>
            <a:r>
              <a:rPr lang="pt-BR" sz="2000" dirty="0"/>
              <a:t>3p</a:t>
            </a:r>
            <a:endParaRPr lang="pt-BR" sz="2000" baseline="-25000" dirty="0"/>
          </a:p>
        </p:txBody>
      </p:sp>
      <p:sp>
        <p:nvSpPr>
          <p:cNvPr id="38" name="Retângulo 37">
            <a:extLst>
              <a:ext uri="{FF2B5EF4-FFF2-40B4-BE49-F238E27FC236}">
                <a16:creationId xmlns:a16="http://schemas.microsoft.com/office/drawing/2014/main" id="{67326163-0B5A-48B6-8F31-C8BBFB754F72}"/>
              </a:ext>
            </a:extLst>
          </p:cNvPr>
          <p:cNvSpPr/>
          <p:nvPr/>
        </p:nvSpPr>
        <p:spPr>
          <a:xfrm>
            <a:off x="3482664" y="4026696"/>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9" name="CaixaDeTexto 38">
            <a:extLst>
              <a:ext uri="{FF2B5EF4-FFF2-40B4-BE49-F238E27FC236}">
                <a16:creationId xmlns:a16="http://schemas.microsoft.com/office/drawing/2014/main" id="{86B0DE75-F713-42CD-93D0-2FF95DA45381}"/>
              </a:ext>
            </a:extLst>
          </p:cNvPr>
          <p:cNvSpPr txBox="1"/>
          <p:nvPr/>
        </p:nvSpPr>
        <p:spPr>
          <a:xfrm>
            <a:off x="3500922" y="4753048"/>
            <a:ext cx="880197" cy="400110"/>
          </a:xfrm>
          <a:prstGeom prst="rect">
            <a:avLst/>
          </a:prstGeom>
          <a:solidFill>
            <a:schemeClr val="accent4"/>
          </a:solidFill>
        </p:spPr>
        <p:txBody>
          <a:bodyPr wrap="square" rtlCol="0">
            <a:spAutoFit/>
          </a:bodyPr>
          <a:lstStyle/>
          <a:p>
            <a:r>
              <a:rPr lang="pt-BR" sz="2000" dirty="0"/>
              <a:t>3p</a:t>
            </a:r>
            <a:endParaRPr lang="pt-BR" sz="2000" baseline="-25000" dirty="0"/>
          </a:p>
        </p:txBody>
      </p:sp>
      <p:sp>
        <p:nvSpPr>
          <p:cNvPr id="40" name="Retângulo 39">
            <a:extLst>
              <a:ext uri="{FF2B5EF4-FFF2-40B4-BE49-F238E27FC236}">
                <a16:creationId xmlns:a16="http://schemas.microsoft.com/office/drawing/2014/main" id="{AD8DA715-977F-41C1-8AC9-EF238191B572}"/>
              </a:ext>
            </a:extLst>
          </p:cNvPr>
          <p:cNvSpPr/>
          <p:nvPr/>
        </p:nvSpPr>
        <p:spPr>
          <a:xfrm>
            <a:off x="2312724" y="4017848"/>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1" name="CaixaDeTexto 40">
            <a:extLst>
              <a:ext uri="{FF2B5EF4-FFF2-40B4-BE49-F238E27FC236}">
                <a16:creationId xmlns:a16="http://schemas.microsoft.com/office/drawing/2014/main" id="{6483D0EA-7EED-453C-9A8D-8364674C20A8}"/>
              </a:ext>
            </a:extLst>
          </p:cNvPr>
          <p:cNvSpPr txBox="1"/>
          <p:nvPr/>
        </p:nvSpPr>
        <p:spPr>
          <a:xfrm>
            <a:off x="2330982" y="4744200"/>
            <a:ext cx="720081" cy="400110"/>
          </a:xfrm>
          <a:prstGeom prst="rect">
            <a:avLst/>
          </a:prstGeom>
          <a:solidFill>
            <a:schemeClr val="accent4"/>
          </a:solidFill>
        </p:spPr>
        <p:txBody>
          <a:bodyPr wrap="square" rtlCol="0">
            <a:spAutoFit/>
          </a:bodyPr>
          <a:lstStyle/>
          <a:p>
            <a:r>
              <a:rPr lang="pt-BR" sz="2000" dirty="0"/>
              <a:t>3s</a:t>
            </a:r>
            <a:endParaRPr lang="pt-BR" sz="2000" baseline="-25000" dirty="0"/>
          </a:p>
        </p:txBody>
      </p:sp>
      <p:sp>
        <p:nvSpPr>
          <p:cNvPr id="42" name="Retângulo 41">
            <a:extLst>
              <a:ext uri="{FF2B5EF4-FFF2-40B4-BE49-F238E27FC236}">
                <a16:creationId xmlns:a16="http://schemas.microsoft.com/office/drawing/2014/main" id="{457ABDC0-A9D5-4116-997F-F695C1B7A118}"/>
              </a:ext>
            </a:extLst>
          </p:cNvPr>
          <p:cNvSpPr/>
          <p:nvPr/>
        </p:nvSpPr>
        <p:spPr>
          <a:xfrm>
            <a:off x="7066781" y="4017848"/>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3" name="Retângulo 42">
            <a:extLst>
              <a:ext uri="{FF2B5EF4-FFF2-40B4-BE49-F238E27FC236}">
                <a16:creationId xmlns:a16="http://schemas.microsoft.com/office/drawing/2014/main" id="{809D39E4-7E84-4DD9-A05C-0B5B8061FFC8}"/>
              </a:ext>
            </a:extLst>
          </p:cNvPr>
          <p:cNvSpPr/>
          <p:nvPr/>
        </p:nvSpPr>
        <p:spPr>
          <a:xfrm>
            <a:off x="7786861" y="4017848"/>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4" name="CaixaDeTexto 43">
            <a:extLst>
              <a:ext uri="{FF2B5EF4-FFF2-40B4-BE49-F238E27FC236}">
                <a16:creationId xmlns:a16="http://schemas.microsoft.com/office/drawing/2014/main" id="{01FA7C79-8F37-464E-8B04-BA730B191AC3}"/>
              </a:ext>
            </a:extLst>
          </p:cNvPr>
          <p:cNvSpPr txBox="1"/>
          <p:nvPr/>
        </p:nvSpPr>
        <p:spPr>
          <a:xfrm>
            <a:off x="7148780" y="4743228"/>
            <a:ext cx="880197" cy="400110"/>
          </a:xfrm>
          <a:prstGeom prst="rect">
            <a:avLst/>
          </a:prstGeom>
          <a:solidFill>
            <a:schemeClr val="accent4"/>
          </a:solidFill>
        </p:spPr>
        <p:txBody>
          <a:bodyPr wrap="square" rtlCol="0">
            <a:spAutoFit/>
          </a:bodyPr>
          <a:lstStyle/>
          <a:p>
            <a:r>
              <a:rPr lang="pt-BR" sz="2000" dirty="0"/>
              <a:t>3d</a:t>
            </a:r>
            <a:endParaRPr lang="pt-BR" sz="2000" baseline="-25000" dirty="0"/>
          </a:p>
        </p:txBody>
      </p:sp>
      <p:sp>
        <p:nvSpPr>
          <p:cNvPr id="45" name="CaixaDeTexto 44">
            <a:extLst>
              <a:ext uri="{FF2B5EF4-FFF2-40B4-BE49-F238E27FC236}">
                <a16:creationId xmlns:a16="http://schemas.microsoft.com/office/drawing/2014/main" id="{E447884B-4C03-4003-BA9D-171833F02BC8}"/>
              </a:ext>
            </a:extLst>
          </p:cNvPr>
          <p:cNvSpPr txBox="1"/>
          <p:nvPr/>
        </p:nvSpPr>
        <p:spPr>
          <a:xfrm>
            <a:off x="7862751" y="4743228"/>
            <a:ext cx="880197" cy="400110"/>
          </a:xfrm>
          <a:prstGeom prst="rect">
            <a:avLst/>
          </a:prstGeom>
          <a:solidFill>
            <a:schemeClr val="accent4"/>
          </a:solidFill>
        </p:spPr>
        <p:txBody>
          <a:bodyPr wrap="square" rtlCol="0">
            <a:spAutoFit/>
          </a:bodyPr>
          <a:lstStyle/>
          <a:p>
            <a:r>
              <a:rPr lang="pt-BR" sz="2000" dirty="0"/>
              <a:t>3d</a:t>
            </a:r>
            <a:endParaRPr lang="pt-BR" sz="2000" baseline="-25000" dirty="0"/>
          </a:p>
        </p:txBody>
      </p:sp>
      <p:sp>
        <p:nvSpPr>
          <p:cNvPr id="46" name="Retângulo 45">
            <a:extLst>
              <a:ext uri="{FF2B5EF4-FFF2-40B4-BE49-F238E27FC236}">
                <a16:creationId xmlns:a16="http://schemas.microsoft.com/office/drawing/2014/main" id="{9101F65F-9AE0-4B7A-96AC-1C4778DA4280}"/>
              </a:ext>
            </a:extLst>
          </p:cNvPr>
          <p:cNvSpPr/>
          <p:nvPr/>
        </p:nvSpPr>
        <p:spPr>
          <a:xfrm>
            <a:off x="6343077" y="4017848"/>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7" name="CaixaDeTexto 46">
            <a:extLst>
              <a:ext uri="{FF2B5EF4-FFF2-40B4-BE49-F238E27FC236}">
                <a16:creationId xmlns:a16="http://schemas.microsoft.com/office/drawing/2014/main" id="{8F2A98CC-F5A6-40FC-B8E6-BD7D97C834C2}"/>
              </a:ext>
            </a:extLst>
          </p:cNvPr>
          <p:cNvSpPr txBox="1"/>
          <p:nvPr/>
        </p:nvSpPr>
        <p:spPr>
          <a:xfrm>
            <a:off x="6361335" y="4744200"/>
            <a:ext cx="880197" cy="400110"/>
          </a:xfrm>
          <a:prstGeom prst="rect">
            <a:avLst/>
          </a:prstGeom>
          <a:solidFill>
            <a:schemeClr val="accent4"/>
          </a:solidFill>
        </p:spPr>
        <p:txBody>
          <a:bodyPr wrap="square" rtlCol="0">
            <a:spAutoFit/>
          </a:bodyPr>
          <a:lstStyle/>
          <a:p>
            <a:r>
              <a:rPr lang="pt-BR" sz="2000" dirty="0"/>
              <a:t>3d</a:t>
            </a:r>
            <a:endParaRPr lang="pt-BR" sz="2000" baseline="-25000" dirty="0"/>
          </a:p>
        </p:txBody>
      </p:sp>
      <p:sp>
        <p:nvSpPr>
          <p:cNvPr id="48" name="Retângulo 47">
            <a:extLst>
              <a:ext uri="{FF2B5EF4-FFF2-40B4-BE49-F238E27FC236}">
                <a16:creationId xmlns:a16="http://schemas.microsoft.com/office/drawing/2014/main" id="{2D353B34-4FDA-4D3C-973E-91DA80DEA1C7}"/>
              </a:ext>
            </a:extLst>
          </p:cNvPr>
          <p:cNvSpPr/>
          <p:nvPr/>
        </p:nvSpPr>
        <p:spPr>
          <a:xfrm>
            <a:off x="9229068" y="4017848"/>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9" name="CaixaDeTexto 48">
            <a:extLst>
              <a:ext uri="{FF2B5EF4-FFF2-40B4-BE49-F238E27FC236}">
                <a16:creationId xmlns:a16="http://schemas.microsoft.com/office/drawing/2014/main" id="{EF87D3FB-3DD0-4B0B-8ACB-46650894EBC0}"/>
              </a:ext>
            </a:extLst>
          </p:cNvPr>
          <p:cNvSpPr txBox="1"/>
          <p:nvPr/>
        </p:nvSpPr>
        <p:spPr>
          <a:xfrm>
            <a:off x="9311067" y="4743228"/>
            <a:ext cx="638081" cy="400110"/>
          </a:xfrm>
          <a:prstGeom prst="rect">
            <a:avLst/>
          </a:prstGeom>
          <a:solidFill>
            <a:schemeClr val="accent4"/>
          </a:solidFill>
        </p:spPr>
        <p:txBody>
          <a:bodyPr wrap="square" rtlCol="0">
            <a:spAutoFit/>
          </a:bodyPr>
          <a:lstStyle/>
          <a:p>
            <a:r>
              <a:rPr lang="pt-BR" sz="2000" dirty="0"/>
              <a:t>3d</a:t>
            </a:r>
            <a:endParaRPr lang="pt-BR" sz="2000" baseline="-25000" dirty="0"/>
          </a:p>
        </p:txBody>
      </p:sp>
      <p:sp>
        <p:nvSpPr>
          <p:cNvPr id="50" name="Retângulo 49">
            <a:extLst>
              <a:ext uri="{FF2B5EF4-FFF2-40B4-BE49-F238E27FC236}">
                <a16:creationId xmlns:a16="http://schemas.microsoft.com/office/drawing/2014/main" id="{7017545E-5497-47E1-B004-8A1B872BD96E}"/>
              </a:ext>
            </a:extLst>
          </p:cNvPr>
          <p:cNvSpPr/>
          <p:nvPr/>
        </p:nvSpPr>
        <p:spPr>
          <a:xfrm>
            <a:off x="8505364" y="4017848"/>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1" name="CaixaDeTexto 50">
            <a:extLst>
              <a:ext uri="{FF2B5EF4-FFF2-40B4-BE49-F238E27FC236}">
                <a16:creationId xmlns:a16="http://schemas.microsoft.com/office/drawing/2014/main" id="{B787DF47-EB86-4081-ACC2-CDDE071F61B6}"/>
              </a:ext>
            </a:extLst>
          </p:cNvPr>
          <p:cNvSpPr txBox="1"/>
          <p:nvPr/>
        </p:nvSpPr>
        <p:spPr>
          <a:xfrm>
            <a:off x="8523622" y="4744200"/>
            <a:ext cx="880197" cy="400110"/>
          </a:xfrm>
          <a:prstGeom prst="rect">
            <a:avLst/>
          </a:prstGeom>
          <a:solidFill>
            <a:schemeClr val="accent4"/>
          </a:solidFill>
        </p:spPr>
        <p:txBody>
          <a:bodyPr wrap="square" rtlCol="0">
            <a:spAutoFit/>
          </a:bodyPr>
          <a:lstStyle/>
          <a:p>
            <a:r>
              <a:rPr lang="pt-BR" sz="2000" dirty="0"/>
              <a:t>3d</a:t>
            </a:r>
            <a:endParaRPr lang="pt-BR" sz="2000" baseline="-25000" dirty="0"/>
          </a:p>
        </p:txBody>
      </p:sp>
      <p:sp>
        <p:nvSpPr>
          <p:cNvPr id="52" name="Retângulo 51">
            <a:extLst>
              <a:ext uri="{FF2B5EF4-FFF2-40B4-BE49-F238E27FC236}">
                <a16:creationId xmlns:a16="http://schemas.microsoft.com/office/drawing/2014/main" id="{0C990DEE-D822-482B-A1D4-7115057C488E}"/>
              </a:ext>
            </a:extLst>
          </p:cNvPr>
          <p:cNvSpPr/>
          <p:nvPr/>
        </p:nvSpPr>
        <p:spPr>
          <a:xfrm>
            <a:off x="4206368" y="5675205"/>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3" name="Retângulo 52">
            <a:extLst>
              <a:ext uri="{FF2B5EF4-FFF2-40B4-BE49-F238E27FC236}">
                <a16:creationId xmlns:a16="http://schemas.microsoft.com/office/drawing/2014/main" id="{587825E7-92B9-4117-B6FE-AFDB7657D2DE}"/>
              </a:ext>
            </a:extLst>
          </p:cNvPr>
          <p:cNvSpPr/>
          <p:nvPr/>
        </p:nvSpPr>
        <p:spPr>
          <a:xfrm>
            <a:off x="4926448" y="5675205"/>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4" name="Retângulo 53">
            <a:extLst>
              <a:ext uri="{FF2B5EF4-FFF2-40B4-BE49-F238E27FC236}">
                <a16:creationId xmlns:a16="http://schemas.microsoft.com/office/drawing/2014/main" id="{B12BA868-6AEE-48BA-ADAE-3987DD07809B}"/>
              </a:ext>
            </a:extLst>
          </p:cNvPr>
          <p:cNvSpPr/>
          <p:nvPr/>
        </p:nvSpPr>
        <p:spPr>
          <a:xfrm>
            <a:off x="3482664" y="5675205"/>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5" name="Retângulo 54">
            <a:extLst>
              <a:ext uri="{FF2B5EF4-FFF2-40B4-BE49-F238E27FC236}">
                <a16:creationId xmlns:a16="http://schemas.microsoft.com/office/drawing/2014/main" id="{62F6970D-8A19-49EC-8548-648DCF4AD1BB}"/>
              </a:ext>
            </a:extLst>
          </p:cNvPr>
          <p:cNvSpPr/>
          <p:nvPr/>
        </p:nvSpPr>
        <p:spPr>
          <a:xfrm>
            <a:off x="2312724" y="5666357"/>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6" name="Retângulo 55">
            <a:extLst>
              <a:ext uri="{FF2B5EF4-FFF2-40B4-BE49-F238E27FC236}">
                <a16:creationId xmlns:a16="http://schemas.microsoft.com/office/drawing/2014/main" id="{11010983-F1FF-40E0-AD26-9F42ADF21A82}"/>
              </a:ext>
            </a:extLst>
          </p:cNvPr>
          <p:cNvSpPr/>
          <p:nvPr/>
        </p:nvSpPr>
        <p:spPr>
          <a:xfrm>
            <a:off x="7066781" y="5666357"/>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7" name="Retângulo 56">
            <a:extLst>
              <a:ext uri="{FF2B5EF4-FFF2-40B4-BE49-F238E27FC236}">
                <a16:creationId xmlns:a16="http://schemas.microsoft.com/office/drawing/2014/main" id="{E913DAD5-ED8B-4354-91BA-5F93D929FB4A}"/>
              </a:ext>
            </a:extLst>
          </p:cNvPr>
          <p:cNvSpPr/>
          <p:nvPr/>
        </p:nvSpPr>
        <p:spPr>
          <a:xfrm>
            <a:off x="7786861" y="5666357"/>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8" name="Retângulo 57">
            <a:extLst>
              <a:ext uri="{FF2B5EF4-FFF2-40B4-BE49-F238E27FC236}">
                <a16:creationId xmlns:a16="http://schemas.microsoft.com/office/drawing/2014/main" id="{440995AF-5E47-4E27-B695-83FA776341CC}"/>
              </a:ext>
            </a:extLst>
          </p:cNvPr>
          <p:cNvSpPr/>
          <p:nvPr/>
        </p:nvSpPr>
        <p:spPr>
          <a:xfrm>
            <a:off x="6343077" y="5666357"/>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9" name="Retângulo 58">
            <a:extLst>
              <a:ext uri="{FF2B5EF4-FFF2-40B4-BE49-F238E27FC236}">
                <a16:creationId xmlns:a16="http://schemas.microsoft.com/office/drawing/2014/main" id="{5772DD46-A119-4523-A9EB-E6B47A52C75B}"/>
              </a:ext>
            </a:extLst>
          </p:cNvPr>
          <p:cNvSpPr/>
          <p:nvPr/>
        </p:nvSpPr>
        <p:spPr>
          <a:xfrm>
            <a:off x="9229068" y="5666357"/>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0" name="Retângulo 59">
            <a:extLst>
              <a:ext uri="{FF2B5EF4-FFF2-40B4-BE49-F238E27FC236}">
                <a16:creationId xmlns:a16="http://schemas.microsoft.com/office/drawing/2014/main" id="{37559FFD-CD45-4660-ACC7-216857F7A75F}"/>
              </a:ext>
            </a:extLst>
          </p:cNvPr>
          <p:cNvSpPr/>
          <p:nvPr/>
        </p:nvSpPr>
        <p:spPr>
          <a:xfrm>
            <a:off x="8505364" y="5666357"/>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61" name="Conector de Seta Reta 60">
            <a:extLst>
              <a:ext uri="{FF2B5EF4-FFF2-40B4-BE49-F238E27FC236}">
                <a16:creationId xmlns:a16="http://schemas.microsoft.com/office/drawing/2014/main" id="{B4B48B21-2217-425E-BEB2-278680C0305F}"/>
              </a:ext>
            </a:extLst>
          </p:cNvPr>
          <p:cNvCxnSpPr>
            <a:cxnSpLocks/>
          </p:cNvCxnSpPr>
          <p:nvPr/>
        </p:nvCxnSpPr>
        <p:spPr>
          <a:xfrm flipV="1">
            <a:off x="2530277" y="4181387"/>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2" name="Conector de Seta Reta 61">
            <a:extLst>
              <a:ext uri="{FF2B5EF4-FFF2-40B4-BE49-F238E27FC236}">
                <a16:creationId xmlns:a16="http://schemas.microsoft.com/office/drawing/2014/main" id="{806094F6-3949-4A33-9199-2EDA8B73E276}"/>
              </a:ext>
            </a:extLst>
          </p:cNvPr>
          <p:cNvCxnSpPr>
            <a:cxnSpLocks/>
          </p:cNvCxnSpPr>
          <p:nvPr/>
        </p:nvCxnSpPr>
        <p:spPr>
          <a:xfrm>
            <a:off x="2818309" y="4211408"/>
            <a:ext cx="0" cy="50798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3" name="Conector de Seta Reta 62">
            <a:extLst>
              <a:ext uri="{FF2B5EF4-FFF2-40B4-BE49-F238E27FC236}">
                <a16:creationId xmlns:a16="http://schemas.microsoft.com/office/drawing/2014/main" id="{0CDEFE1B-2F60-42D2-83CB-FA77CEA48A3F}"/>
              </a:ext>
            </a:extLst>
          </p:cNvPr>
          <p:cNvCxnSpPr>
            <a:cxnSpLocks/>
          </p:cNvCxnSpPr>
          <p:nvPr/>
        </p:nvCxnSpPr>
        <p:spPr>
          <a:xfrm flipV="1">
            <a:off x="3671230" y="4142616"/>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4" name="Conector de Seta Reta 63">
            <a:extLst>
              <a:ext uri="{FF2B5EF4-FFF2-40B4-BE49-F238E27FC236}">
                <a16:creationId xmlns:a16="http://schemas.microsoft.com/office/drawing/2014/main" id="{2ED01AA9-4235-4137-A276-6E8204A6C431}"/>
              </a:ext>
            </a:extLst>
          </p:cNvPr>
          <p:cNvCxnSpPr>
            <a:cxnSpLocks/>
          </p:cNvCxnSpPr>
          <p:nvPr/>
        </p:nvCxnSpPr>
        <p:spPr>
          <a:xfrm>
            <a:off x="3959262" y="4172637"/>
            <a:ext cx="0" cy="50798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5" name="Conector de Seta Reta 64">
            <a:extLst>
              <a:ext uri="{FF2B5EF4-FFF2-40B4-BE49-F238E27FC236}">
                <a16:creationId xmlns:a16="http://schemas.microsoft.com/office/drawing/2014/main" id="{FE426642-414A-4CAC-8EC8-18FD1A8F9BEC}"/>
              </a:ext>
            </a:extLst>
          </p:cNvPr>
          <p:cNvCxnSpPr>
            <a:cxnSpLocks/>
          </p:cNvCxnSpPr>
          <p:nvPr/>
        </p:nvCxnSpPr>
        <p:spPr>
          <a:xfrm flipV="1">
            <a:off x="4546501" y="4142616"/>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6" name="Conector de Seta Reta 65">
            <a:extLst>
              <a:ext uri="{FF2B5EF4-FFF2-40B4-BE49-F238E27FC236}">
                <a16:creationId xmlns:a16="http://schemas.microsoft.com/office/drawing/2014/main" id="{40E73ED0-DC55-46AE-B441-ABBB8589E416}"/>
              </a:ext>
            </a:extLst>
          </p:cNvPr>
          <p:cNvCxnSpPr>
            <a:cxnSpLocks/>
          </p:cNvCxnSpPr>
          <p:nvPr/>
        </p:nvCxnSpPr>
        <p:spPr>
          <a:xfrm flipV="1">
            <a:off x="5214113" y="4142616"/>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7" name="Conector de Seta Reta 66">
            <a:extLst>
              <a:ext uri="{FF2B5EF4-FFF2-40B4-BE49-F238E27FC236}">
                <a16:creationId xmlns:a16="http://schemas.microsoft.com/office/drawing/2014/main" id="{02FBCC36-4217-4BF3-A4C9-64245A339367}"/>
              </a:ext>
            </a:extLst>
          </p:cNvPr>
          <p:cNvCxnSpPr>
            <a:cxnSpLocks/>
          </p:cNvCxnSpPr>
          <p:nvPr/>
        </p:nvCxnSpPr>
        <p:spPr>
          <a:xfrm flipV="1">
            <a:off x="2674293" y="5859819"/>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93" name="Conector de Seta Reta 92">
            <a:extLst>
              <a:ext uri="{FF2B5EF4-FFF2-40B4-BE49-F238E27FC236}">
                <a16:creationId xmlns:a16="http://schemas.microsoft.com/office/drawing/2014/main" id="{FE3A3FDF-4D00-4D74-9DD5-9A94BD67E7A4}"/>
              </a:ext>
            </a:extLst>
          </p:cNvPr>
          <p:cNvCxnSpPr>
            <a:cxnSpLocks/>
          </p:cNvCxnSpPr>
          <p:nvPr/>
        </p:nvCxnSpPr>
        <p:spPr>
          <a:xfrm flipV="1">
            <a:off x="3826421" y="5859819"/>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94" name="Conector de Seta Reta 93">
            <a:extLst>
              <a:ext uri="{FF2B5EF4-FFF2-40B4-BE49-F238E27FC236}">
                <a16:creationId xmlns:a16="http://schemas.microsoft.com/office/drawing/2014/main" id="{C1CACB30-C63A-4274-AF61-229E0C70B40B}"/>
              </a:ext>
            </a:extLst>
          </p:cNvPr>
          <p:cNvCxnSpPr>
            <a:cxnSpLocks/>
          </p:cNvCxnSpPr>
          <p:nvPr/>
        </p:nvCxnSpPr>
        <p:spPr>
          <a:xfrm flipV="1">
            <a:off x="4564685" y="5868667"/>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95" name="Conector de Seta Reta 94">
            <a:extLst>
              <a:ext uri="{FF2B5EF4-FFF2-40B4-BE49-F238E27FC236}">
                <a16:creationId xmlns:a16="http://schemas.microsoft.com/office/drawing/2014/main" id="{085F49AD-1735-4947-96B2-57F057AA892F}"/>
              </a:ext>
            </a:extLst>
          </p:cNvPr>
          <p:cNvCxnSpPr>
            <a:cxnSpLocks/>
          </p:cNvCxnSpPr>
          <p:nvPr/>
        </p:nvCxnSpPr>
        <p:spPr>
          <a:xfrm flipV="1">
            <a:off x="5232297" y="5868667"/>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96" name="Conector de Seta Reta 95">
            <a:extLst>
              <a:ext uri="{FF2B5EF4-FFF2-40B4-BE49-F238E27FC236}">
                <a16:creationId xmlns:a16="http://schemas.microsoft.com/office/drawing/2014/main" id="{0138F6ED-9308-41D8-81FF-DFBC74BC0E2D}"/>
              </a:ext>
            </a:extLst>
          </p:cNvPr>
          <p:cNvCxnSpPr>
            <a:cxnSpLocks/>
          </p:cNvCxnSpPr>
          <p:nvPr/>
        </p:nvCxnSpPr>
        <p:spPr>
          <a:xfrm flipV="1">
            <a:off x="6706741" y="5868667"/>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97" name="Conector de Seta Reta 96">
            <a:extLst>
              <a:ext uri="{FF2B5EF4-FFF2-40B4-BE49-F238E27FC236}">
                <a16:creationId xmlns:a16="http://schemas.microsoft.com/office/drawing/2014/main" id="{466B1749-8568-48BB-B8B9-FF896A925C6A}"/>
              </a:ext>
            </a:extLst>
          </p:cNvPr>
          <p:cNvCxnSpPr>
            <a:cxnSpLocks/>
          </p:cNvCxnSpPr>
          <p:nvPr/>
        </p:nvCxnSpPr>
        <p:spPr>
          <a:xfrm flipV="1">
            <a:off x="7426821" y="5868667"/>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98" name="CaixaDeTexto 97">
            <a:extLst>
              <a:ext uri="{FF2B5EF4-FFF2-40B4-BE49-F238E27FC236}">
                <a16:creationId xmlns:a16="http://schemas.microsoft.com/office/drawing/2014/main" id="{FD3407BC-D94D-4E33-8C69-CD9D94BC2A0A}"/>
              </a:ext>
            </a:extLst>
          </p:cNvPr>
          <p:cNvSpPr txBox="1"/>
          <p:nvPr/>
        </p:nvSpPr>
        <p:spPr>
          <a:xfrm>
            <a:off x="1940802" y="5184870"/>
            <a:ext cx="3273311" cy="369332"/>
          </a:xfrm>
          <a:prstGeom prst="rect">
            <a:avLst/>
          </a:prstGeom>
          <a:noFill/>
          <a:ln>
            <a:solidFill>
              <a:schemeClr val="accent4"/>
            </a:solidFill>
          </a:ln>
        </p:spPr>
        <p:txBody>
          <a:bodyPr wrap="square" rtlCol="0">
            <a:spAutoFit/>
          </a:bodyPr>
          <a:lstStyle/>
          <a:p>
            <a:r>
              <a:rPr lang="pt-BR" dirty="0">
                <a:solidFill>
                  <a:schemeClr val="bg1"/>
                </a:solidFill>
              </a:rPr>
              <a:t>Excitando o átomo de enxofre</a:t>
            </a:r>
          </a:p>
        </p:txBody>
      </p:sp>
      <p:pic>
        <p:nvPicPr>
          <p:cNvPr id="99" name="Imagem 98">
            <a:extLst>
              <a:ext uri="{FF2B5EF4-FFF2-40B4-BE49-F238E27FC236}">
                <a16:creationId xmlns:a16="http://schemas.microsoft.com/office/drawing/2014/main" id="{B35217B4-68FB-4ED6-AA13-CFED1C3F5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6679" y="1911614"/>
            <a:ext cx="1593732" cy="1894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0" name="CaixaDeTexto 99">
            <a:extLst>
              <a:ext uri="{FF2B5EF4-FFF2-40B4-BE49-F238E27FC236}">
                <a16:creationId xmlns:a16="http://schemas.microsoft.com/office/drawing/2014/main" id="{2A69CA20-1153-4276-8180-198F8917AB63}"/>
              </a:ext>
            </a:extLst>
          </p:cNvPr>
          <p:cNvSpPr txBox="1"/>
          <p:nvPr/>
        </p:nvSpPr>
        <p:spPr>
          <a:xfrm>
            <a:off x="8028977" y="2163482"/>
            <a:ext cx="3870325" cy="1477328"/>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pt-BR" dirty="0"/>
              <a:t>O H</a:t>
            </a:r>
            <a:r>
              <a:rPr lang="pt-BR" baseline="-25000" dirty="0"/>
              <a:t>2</a:t>
            </a:r>
            <a:r>
              <a:rPr lang="pt-BR" dirty="0"/>
              <a:t>SO</a:t>
            </a:r>
            <a:r>
              <a:rPr lang="pt-BR" baseline="-25000" dirty="0"/>
              <a:t>4</a:t>
            </a:r>
            <a:r>
              <a:rPr lang="pt-BR" dirty="0"/>
              <a:t> possui duas ligações π, estas ligações não usam orbitais híbridos, elas usaram 2 orbitais d para realizarem estas ligações. Estas ligações serão chamadas de dπ-pπ</a:t>
            </a:r>
          </a:p>
        </p:txBody>
      </p:sp>
    </p:spTree>
    <p:extLst>
      <p:ext uri="{BB962C8B-B14F-4D97-AF65-F5344CB8AC3E}">
        <p14:creationId xmlns:p14="http://schemas.microsoft.com/office/powerpoint/2010/main" val="359583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500"/>
                                        <p:tgtEl>
                                          <p:spTgt spid="9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500"/>
                                        <p:tgtEl>
                                          <p:spTgt spid="5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500"/>
                                        <p:tgtEl>
                                          <p:spTgt spid="6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fade">
                                      <p:cBhvr>
                                        <p:cTn id="44" dur="500"/>
                                        <p:tgtEl>
                                          <p:spTgt spid="67"/>
                                        </p:tgtEl>
                                      </p:cBhvr>
                                    </p:animEffect>
                                  </p:childTnLst>
                                </p:cTn>
                              </p:par>
                              <p:par>
                                <p:cTn id="45" presetID="10" presetClass="entr" presetSubtype="0" fill="hold" nodeType="withEffect">
                                  <p:stCondLst>
                                    <p:cond delay="0"/>
                                  </p:stCondLst>
                                  <p:childTnLst>
                                    <p:set>
                                      <p:cBhvr>
                                        <p:cTn id="46" dur="1" fill="hold">
                                          <p:stCondLst>
                                            <p:cond delay="0"/>
                                          </p:stCondLst>
                                        </p:cTn>
                                        <p:tgtEl>
                                          <p:spTgt spid="93"/>
                                        </p:tgtEl>
                                        <p:attrNameLst>
                                          <p:attrName>style.visibility</p:attrName>
                                        </p:attrNameLst>
                                      </p:cBhvr>
                                      <p:to>
                                        <p:strVal val="visible"/>
                                      </p:to>
                                    </p:set>
                                    <p:animEffect transition="in" filter="fade">
                                      <p:cBhvr>
                                        <p:cTn id="47" dur="500"/>
                                        <p:tgtEl>
                                          <p:spTgt spid="93"/>
                                        </p:tgtEl>
                                      </p:cBhvr>
                                    </p:animEffect>
                                  </p:childTnLst>
                                </p:cTn>
                              </p:par>
                              <p:par>
                                <p:cTn id="48" presetID="10" presetClass="entr" presetSubtype="0" fill="hold" nodeType="withEffect">
                                  <p:stCondLst>
                                    <p:cond delay="0"/>
                                  </p:stCondLst>
                                  <p:childTnLst>
                                    <p:set>
                                      <p:cBhvr>
                                        <p:cTn id="49" dur="1" fill="hold">
                                          <p:stCondLst>
                                            <p:cond delay="0"/>
                                          </p:stCondLst>
                                        </p:cTn>
                                        <p:tgtEl>
                                          <p:spTgt spid="94"/>
                                        </p:tgtEl>
                                        <p:attrNameLst>
                                          <p:attrName>style.visibility</p:attrName>
                                        </p:attrNameLst>
                                      </p:cBhvr>
                                      <p:to>
                                        <p:strVal val="visible"/>
                                      </p:to>
                                    </p:set>
                                    <p:animEffect transition="in" filter="fade">
                                      <p:cBhvr>
                                        <p:cTn id="50" dur="500"/>
                                        <p:tgtEl>
                                          <p:spTgt spid="94"/>
                                        </p:tgtEl>
                                      </p:cBhvr>
                                    </p:animEffect>
                                  </p:childTnLst>
                                </p:cTn>
                              </p:par>
                              <p:par>
                                <p:cTn id="51" presetID="10" presetClass="entr" presetSubtype="0" fill="hold" nodeType="with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fade">
                                      <p:cBhvr>
                                        <p:cTn id="53" dur="500"/>
                                        <p:tgtEl>
                                          <p:spTgt spid="95"/>
                                        </p:tgtEl>
                                      </p:cBhvr>
                                    </p:animEffect>
                                  </p:childTnLst>
                                </p:cTn>
                              </p:par>
                              <p:par>
                                <p:cTn id="54" presetID="10" presetClass="entr" presetSubtype="0" fill="hold" nodeType="withEffect">
                                  <p:stCondLst>
                                    <p:cond delay="0"/>
                                  </p:stCondLst>
                                  <p:childTnLst>
                                    <p:set>
                                      <p:cBhvr>
                                        <p:cTn id="55" dur="1" fill="hold">
                                          <p:stCondLst>
                                            <p:cond delay="0"/>
                                          </p:stCondLst>
                                        </p:cTn>
                                        <p:tgtEl>
                                          <p:spTgt spid="96"/>
                                        </p:tgtEl>
                                        <p:attrNameLst>
                                          <p:attrName>style.visibility</p:attrName>
                                        </p:attrNameLst>
                                      </p:cBhvr>
                                      <p:to>
                                        <p:strVal val="visible"/>
                                      </p:to>
                                    </p:set>
                                    <p:animEffect transition="in" filter="fade">
                                      <p:cBhvr>
                                        <p:cTn id="56" dur="500"/>
                                        <p:tgtEl>
                                          <p:spTgt spid="96"/>
                                        </p:tgtEl>
                                      </p:cBhvr>
                                    </p:animEffect>
                                  </p:childTnLst>
                                </p:cTn>
                              </p:par>
                              <p:par>
                                <p:cTn id="57" presetID="10" presetClass="entr" presetSubtype="0" fill="hold" nodeType="withEffect">
                                  <p:stCondLst>
                                    <p:cond delay="0"/>
                                  </p:stCondLst>
                                  <p:childTnLst>
                                    <p:set>
                                      <p:cBhvr>
                                        <p:cTn id="58" dur="1" fill="hold">
                                          <p:stCondLst>
                                            <p:cond delay="0"/>
                                          </p:stCondLst>
                                        </p:cTn>
                                        <p:tgtEl>
                                          <p:spTgt spid="97"/>
                                        </p:tgtEl>
                                        <p:attrNameLst>
                                          <p:attrName>style.visibility</p:attrName>
                                        </p:attrNameLst>
                                      </p:cBhvr>
                                      <p:to>
                                        <p:strVal val="visible"/>
                                      </p:to>
                                    </p:set>
                                    <p:animEffect transition="in" filter="fade">
                                      <p:cBhvr>
                                        <p:cTn id="5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52" grpId="0" animBg="1"/>
      <p:bldP spid="53" grpId="0" animBg="1"/>
      <p:bldP spid="54" grpId="0" animBg="1"/>
      <p:bldP spid="55" grpId="0" animBg="1"/>
      <p:bldP spid="56" grpId="0" animBg="1"/>
      <p:bldP spid="57" grpId="0" animBg="1"/>
      <p:bldP spid="58" grpId="0" animBg="1"/>
      <p:bldP spid="59" grpId="0" animBg="1"/>
      <p:bldP spid="60" grpId="0" animBg="1"/>
      <p:bldP spid="9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a:extLst>
              <a:ext uri="{FF2B5EF4-FFF2-40B4-BE49-F238E27FC236}">
                <a16:creationId xmlns:a16="http://schemas.microsoft.com/office/drawing/2014/main" id="{033D56AC-8C13-4EE7-B5D7-159959CFF7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082"/>
          <a:stretch/>
        </p:blipFill>
        <p:spPr bwMode="auto">
          <a:xfrm>
            <a:off x="0" y="16139"/>
            <a:ext cx="12191999" cy="6841861"/>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E37BC1C6-41AC-4425-9614-B5391D45943C}"/>
              </a:ext>
            </a:extLst>
          </p:cNvPr>
          <p:cNvSpPr/>
          <p:nvPr/>
        </p:nvSpPr>
        <p:spPr>
          <a:xfrm>
            <a:off x="0" y="0"/>
            <a:ext cx="12192000" cy="6858000"/>
          </a:xfrm>
          <a:prstGeom prst="rect">
            <a:avLst/>
          </a:prstGeom>
          <a:solidFill>
            <a:schemeClr val="tx1">
              <a:alpha val="7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A5D7E1A9-C6CA-404B-958B-ACCBB8C179BB}"/>
              </a:ext>
            </a:extLst>
          </p:cNvPr>
          <p:cNvSpPr/>
          <p:nvPr/>
        </p:nvSpPr>
        <p:spPr>
          <a:xfrm>
            <a:off x="-1" y="16139"/>
            <a:ext cx="12192000" cy="18793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1F76699F-E070-473C-AB57-FB3CEC2AB80E}"/>
              </a:ext>
            </a:extLst>
          </p:cNvPr>
          <p:cNvSpPr/>
          <p:nvPr/>
        </p:nvSpPr>
        <p:spPr>
          <a:xfrm>
            <a:off x="7791450" y="100505"/>
            <a:ext cx="2714625" cy="17174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035B67F7-01FF-4A52-B847-5B159199C32A}"/>
              </a:ext>
            </a:extLst>
          </p:cNvPr>
          <p:cNvSpPr txBox="1"/>
          <p:nvPr/>
        </p:nvSpPr>
        <p:spPr>
          <a:xfrm>
            <a:off x="1417443" y="333201"/>
            <a:ext cx="9841107" cy="707886"/>
          </a:xfrm>
          <a:prstGeom prst="rect">
            <a:avLst/>
          </a:prstGeom>
          <a:noFill/>
          <a:ln>
            <a:solidFill>
              <a:schemeClr val="accent4"/>
            </a:solidFill>
          </a:ln>
        </p:spPr>
        <p:txBody>
          <a:bodyPr wrap="square" rtlCol="0">
            <a:spAutoFit/>
          </a:bodyPr>
          <a:lstStyle/>
          <a:p>
            <a:pPr algn="ctr"/>
            <a:r>
              <a:rPr lang="pt-BR" sz="4000" dirty="0">
                <a:solidFill>
                  <a:schemeClr val="bg1"/>
                </a:solidFill>
                <a:latin typeface="Agency FB" panose="020B0503020202020204" pitchFamily="34" charset="0"/>
              </a:rPr>
              <a:t>“DESOBEDIÊNCIA” A REGRA DO OCTETO (REOMANDO)</a:t>
            </a:r>
          </a:p>
        </p:txBody>
      </p:sp>
      <p:sp>
        <p:nvSpPr>
          <p:cNvPr id="68" name="Retângulo 67">
            <a:extLst>
              <a:ext uri="{FF2B5EF4-FFF2-40B4-BE49-F238E27FC236}">
                <a16:creationId xmlns:a16="http://schemas.microsoft.com/office/drawing/2014/main" id="{91F3F472-EB78-41AF-975D-9393C31E87B0}"/>
              </a:ext>
            </a:extLst>
          </p:cNvPr>
          <p:cNvSpPr/>
          <p:nvPr/>
        </p:nvSpPr>
        <p:spPr>
          <a:xfrm>
            <a:off x="3823631" y="3496618"/>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dirty="0"/>
          </a:p>
        </p:txBody>
      </p:sp>
      <p:sp>
        <p:nvSpPr>
          <p:cNvPr id="69" name="Retângulo 68">
            <a:extLst>
              <a:ext uri="{FF2B5EF4-FFF2-40B4-BE49-F238E27FC236}">
                <a16:creationId xmlns:a16="http://schemas.microsoft.com/office/drawing/2014/main" id="{21F15B48-4FBD-4FC0-8764-CC551A447FCE}"/>
              </a:ext>
            </a:extLst>
          </p:cNvPr>
          <p:cNvSpPr/>
          <p:nvPr/>
        </p:nvSpPr>
        <p:spPr>
          <a:xfrm>
            <a:off x="4543711" y="3496618"/>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dirty="0"/>
          </a:p>
        </p:txBody>
      </p:sp>
      <p:sp>
        <p:nvSpPr>
          <p:cNvPr id="70" name="Retângulo 69">
            <a:extLst>
              <a:ext uri="{FF2B5EF4-FFF2-40B4-BE49-F238E27FC236}">
                <a16:creationId xmlns:a16="http://schemas.microsoft.com/office/drawing/2014/main" id="{5451C797-2333-4211-A390-F5942185B1CD}"/>
              </a:ext>
            </a:extLst>
          </p:cNvPr>
          <p:cNvSpPr/>
          <p:nvPr/>
        </p:nvSpPr>
        <p:spPr>
          <a:xfrm>
            <a:off x="3099927" y="3496618"/>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dirty="0"/>
          </a:p>
        </p:txBody>
      </p:sp>
      <p:sp>
        <p:nvSpPr>
          <p:cNvPr id="71" name="Retângulo 70">
            <a:extLst>
              <a:ext uri="{FF2B5EF4-FFF2-40B4-BE49-F238E27FC236}">
                <a16:creationId xmlns:a16="http://schemas.microsoft.com/office/drawing/2014/main" id="{290E09B0-75C1-4CB8-9851-D3396FB809EE}"/>
              </a:ext>
            </a:extLst>
          </p:cNvPr>
          <p:cNvSpPr/>
          <p:nvPr/>
        </p:nvSpPr>
        <p:spPr>
          <a:xfrm>
            <a:off x="6682232" y="3487770"/>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dirty="0"/>
          </a:p>
        </p:txBody>
      </p:sp>
      <p:sp>
        <p:nvSpPr>
          <p:cNvPr id="72" name="Retângulo 71">
            <a:extLst>
              <a:ext uri="{FF2B5EF4-FFF2-40B4-BE49-F238E27FC236}">
                <a16:creationId xmlns:a16="http://schemas.microsoft.com/office/drawing/2014/main" id="{9DFCAE92-D3BC-42FC-8DB3-483100469830}"/>
              </a:ext>
            </a:extLst>
          </p:cNvPr>
          <p:cNvSpPr/>
          <p:nvPr/>
        </p:nvSpPr>
        <p:spPr>
          <a:xfrm>
            <a:off x="7404124" y="3487770"/>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dirty="0"/>
          </a:p>
        </p:txBody>
      </p:sp>
      <p:sp>
        <p:nvSpPr>
          <p:cNvPr id="73" name="CaixaDeTexto 43">
            <a:extLst>
              <a:ext uri="{FF2B5EF4-FFF2-40B4-BE49-F238E27FC236}">
                <a16:creationId xmlns:a16="http://schemas.microsoft.com/office/drawing/2014/main" id="{E2C660B5-6BD4-473C-9DFC-F266263A5EBC}"/>
              </a:ext>
            </a:extLst>
          </p:cNvPr>
          <p:cNvSpPr txBox="1"/>
          <p:nvPr/>
        </p:nvSpPr>
        <p:spPr>
          <a:xfrm>
            <a:off x="7405759" y="4213150"/>
            <a:ext cx="880197" cy="400110"/>
          </a:xfrm>
          <a:prstGeom prst="rect">
            <a:avLst/>
          </a:prstGeom>
          <a:solidFill>
            <a:schemeClr val="accent4"/>
          </a:solid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dirty="0"/>
              <a:t>3d</a:t>
            </a:r>
            <a:endParaRPr lang="pt-BR" sz="2000" baseline="-25000" dirty="0"/>
          </a:p>
        </p:txBody>
      </p:sp>
      <p:sp>
        <p:nvSpPr>
          <p:cNvPr id="74" name="Retângulo 73">
            <a:extLst>
              <a:ext uri="{FF2B5EF4-FFF2-40B4-BE49-F238E27FC236}">
                <a16:creationId xmlns:a16="http://schemas.microsoft.com/office/drawing/2014/main" id="{FAB3B66B-6976-4219-8A8B-9D298FDB7A7B}"/>
              </a:ext>
            </a:extLst>
          </p:cNvPr>
          <p:cNvSpPr/>
          <p:nvPr/>
        </p:nvSpPr>
        <p:spPr>
          <a:xfrm>
            <a:off x="5963404" y="3487770"/>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dirty="0"/>
          </a:p>
        </p:txBody>
      </p:sp>
      <p:sp>
        <p:nvSpPr>
          <p:cNvPr id="75" name="Retângulo 74">
            <a:extLst>
              <a:ext uri="{FF2B5EF4-FFF2-40B4-BE49-F238E27FC236}">
                <a16:creationId xmlns:a16="http://schemas.microsoft.com/office/drawing/2014/main" id="{71ED37CE-F5CA-4CF4-AE93-506B0CDF2E22}"/>
              </a:ext>
            </a:extLst>
          </p:cNvPr>
          <p:cNvSpPr/>
          <p:nvPr/>
        </p:nvSpPr>
        <p:spPr>
          <a:xfrm>
            <a:off x="8846331" y="3487770"/>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dirty="0"/>
          </a:p>
        </p:txBody>
      </p:sp>
      <p:sp>
        <p:nvSpPr>
          <p:cNvPr id="76" name="CaixaDeTexto 47">
            <a:extLst>
              <a:ext uri="{FF2B5EF4-FFF2-40B4-BE49-F238E27FC236}">
                <a16:creationId xmlns:a16="http://schemas.microsoft.com/office/drawing/2014/main" id="{8E36EEC3-6213-456E-ABC7-8AC5A55AE9B9}"/>
              </a:ext>
            </a:extLst>
          </p:cNvPr>
          <p:cNvSpPr txBox="1"/>
          <p:nvPr/>
        </p:nvSpPr>
        <p:spPr>
          <a:xfrm>
            <a:off x="8928330" y="4213150"/>
            <a:ext cx="638081" cy="400110"/>
          </a:xfrm>
          <a:prstGeom prst="rect">
            <a:avLst/>
          </a:prstGeom>
          <a:solidFill>
            <a:schemeClr val="accent4"/>
          </a:solid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dirty="0"/>
              <a:t>3d</a:t>
            </a:r>
            <a:endParaRPr lang="pt-BR" sz="2000" baseline="-25000" dirty="0"/>
          </a:p>
        </p:txBody>
      </p:sp>
      <p:sp>
        <p:nvSpPr>
          <p:cNvPr id="77" name="Retângulo 76">
            <a:extLst>
              <a:ext uri="{FF2B5EF4-FFF2-40B4-BE49-F238E27FC236}">
                <a16:creationId xmlns:a16="http://schemas.microsoft.com/office/drawing/2014/main" id="{75EE97FE-43DC-4042-B89A-F823DC1666F0}"/>
              </a:ext>
            </a:extLst>
          </p:cNvPr>
          <p:cNvSpPr/>
          <p:nvPr/>
        </p:nvSpPr>
        <p:spPr>
          <a:xfrm>
            <a:off x="8122627" y="3487770"/>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dirty="0"/>
          </a:p>
        </p:txBody>
      </p:sp>
      <p:sp>
        <p:nvSpPr>
          <p:cNvPr id="78" name="CaixaDeTexto 49">
            <a:extLst>
              <a:ext uri="{FF2B5EF4-FFF2-40B4-BE49-F238E27FC236}">
                <a16:creationId xmlns:a16="http://schemas.microsoft.com/office/drawing/2014/main" id="{1A0EEE2D-E169-4E03-831E-0DD45D25CBA3}"/>
              </a:ext>
            </a:extLst>
          </p:cNvPr>
          <p:cNvSpPr txBox="1"/>
          <p:nvPr/>
        </p:nvSpPr>
        <p:spPr>
          <a:xfrm>
            <a:off x="8140885" y="4214122"/>
            <a:ext cx="880197" cy="400110"/>
          </a:xfrm>
          <a:prstGeom prst="rect">
            <a:avLst/>
          </a:prstGeom>
          <a:solidFill>
            <a:schemeClr val="accent4"/>
          </a:solid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dirty="0"/>
              <a:t>3d</a:t>
            </a:r>
            <a:endParaRPr lang="pt-BR" sz="2000" baseline="-25000" dirty="0"/>
          </a:p>
        </p:txBody>
      </p:sp>
      <p:cxnSp>
        <p:nvCxnSpPr>
          <p:cNvPr id="79" name="Conector de Seta Reta 78">
            <a:extLst>
              <a:ext uri="{FF2B5EF4-FFF2-40B4-BE49-F238E27FC236}">
                <a16:creationId xmlns:a16="http://schemas.microsoft.com/office/drawing/2014/main" id="{B1DAE5FF-E4F9-423F-9B1D-6645833742A1}"/>
              </a:ext>
            </a:extLst>
          </p:cNvPr>
          <p:cNvCxnSpPr>
            <a:cxnSpLocks/>
          </p:cNvCxnSpPr>
          <p:nvPr/>
        </p:nvCxnSpPr>
        <p:spPr>
          <a:xfrm flipV="1">
            <a:off x="3459967" y="3705952"/>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0" name="Conector de Seta Reta 79">
            <a:extLst>
              <a:ext uri="{FF2B5EF4-FFF2-40B4-BE49-F238E27FC236}">
                <a16:creationId xmlns:a16="http://schemas.microsoft.com/office/drawing/2014/main" id="{37C78306-5271-4879-8FFA-E5A20AE1866D}"/>
              </a:ext>
            </a:extLst>
          </p:cNvPr>
          <p:cNvCxnSpPr>
            <a:cxnSpLocks/>
          </p:cNvCxnSpPr>
          <p:nvPr/>
        </p:nvCxnSpPr>
        <p:spPr>
          <a:xfrm flipV="1">
            <a:off x="4181948" y="3690080"/>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1" name="Conector de Seta Reta 80">
            <a:extLst>
              <a:ext uri="{FF2B5EF4-FFF2-40B4-BE49-F238E27FC236}">
                <a16:creationId xmlns:a16="http://schemas.microsoft.com/office/drawing/2014/main" id="{DCC53630-2ECA-4FF8-84C8-5A76771A63A5}"/>
              </a:ext>
            </a:extLst>
          </p:cNvPr>
          <p:cNvCxnSpPr>
            <a:cxnSpLocks/>
          </p:cNvCxnSpPr>
          <p:nvPr/>
        </p:nvCxnSpPr>
        <p:spPr>
          <a:xfrm flipV="1">
            <a:off x="4903751" y="3690080"/>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2" name="Conector de Seta Reta 81">
            <a:extLst>
              <a:ext uri="{FF2B5EF4-FFF2-40B4-BE49-F238E27FC236}">
                <a16:creationId xmlns:a16="http://schemas.microsoft.com/office/drawing/2014/main" id="{6107E255-FA49-4861-B2AD-0F528F805C00}"/>
              </a:ext>
            </a:extLst>
          </p:cNvPr>
          <p:cNvCxnSpPr>
            <a:cxnSpLocks/>
          </p:cNvCxnSpPr>
          <p:nvPr/>
        </p:nvCxnSpPr>
        <p:spPr>
          <a:xfrm flipV="1">
            <a:off x="6353232" y="3705952"/>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3" name="Conector de Seta Reta 82">
            <a:extLst>
              <a:ext uri="{FF2B5EF4-FFF2-40B4-BE49-F238E27FC236}">
                <a16:creationId xmlns:a16="http://schemas.microsoft.com/office/drawing/2014/main" id="{35BD0BF5-CBC8-49FE-AD19-8B93CCEE0C74}"/>
              </a:ext>
            </a:extLst>
          </p:cNvPr>
          <p:cNvCxnSpPr>
            <a:cxnSpLocks/>
          </p:cNvCxnSpPr>
          <p:nvPr/>
        </p:nvCxnSpPr>
        <p:spPr>
          <a:xfrm flipV="1">
            <a:off x="7071736" y="3705952"/>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84" name="Retângulo 83">
            <a:extLst>
              <a:ext uri="{FF2B5EF4-FFF2-40B4-BE49-F238E27FC236}">
                <a16:creationId xmlns:a16="http://schemas.microsoft.com/office/drawing/2014/main" id="{21C4CFE0-DA41-4494-A3E5-F3EDA3545E07}"/>
              </a:ext>
            </a:extLst>
          </p:cNvPr>
          <p:cNvSpPr/>
          <p:nvPr/>
        </p:nvSpPr>
        <p:spPr>
          <a:xfrm>
            <a:off x="2383472" y="3496618"/>
            <a:ext cx="720080" cy="692696"/>
          </a:xfrm>
          <a:prstGeom prst="rec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dirty="0"/>
          </a:p>
        </p:txBody>
      </p:sp>
      <p:cxnSp>
        <p:nvCxnSpPr>
          <p:cNvPr id="85" name="Conector de Seta Reta 84">
            <a:extLst>
              <a:ext uri="{FF2B5EF4-FFF2-40B4-BE49-F238E27FC236}">
                <a16:creationId xmlns:a16="http://schemas.microsoft.com/office/drawing/2014/main" id="{7DF772FB-956F-45D1-93CF-3959D9E8A311}"/>
              </a:ext>
            </a:extLst>
          </p:cNvPr>
          <p:cNvCxnSpPr>
            <a:cxnSpLocks/>
          </p:cNvCxnSpPr>
          <p:nvPr/>
        </p:nvCxnSpPr>
        <p:spPr>
          <a:xfrm flipV="1">
            <a:off x="2743512" y="3705952"/>
            <a:ext cx="0" cy="4992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86" name="CaixaDeTexto 67">
            <a:extLst>
              <a:ext uri="{FF2B5EF4-FFF2-40B4-BE49-F238E27FC236}">
                <a16:creationId xmlns:a16="http://schemas.microsoft.com/office/drawing/2014/main" id="{9DED33CB-236C-4667-8137-8E2F6B7AC173}"/>
              </a:ext>
            </a:extLst>
          </p:cNvPr>
          <p:cNvSpPr txBox="1"/>
          <p:nvPr/>
        </p:nvSpPr>
        <p:spPr>
          <a:xfrm>
            <a:off x="3119860" y="4229035"/>
            <a:ext cx="880197" cy="307777"/>
          </a:xfrm>
          <a:prstGeom prst="rect">
            <a:avLst/>
          </a:prstGeom>
          <a:solidFill>
            <a:schemeClr val="accent4"/>
          </a:solid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err="1"/>
              <a:t>sp</a:t>
            </a:r>
            <a:r>
              <a:rPr lang="pt-BR" sz="1400" dirty="0"/>
              <a:t>³</a:t>
            </a:r>
            <a:endParaRPr lang="pt-BR" sz="1400" baseline="-25000" dirty="0"/>
          </a:p>
        </p:txBody>
      </p:sp>
      <p:sp>
        <p:nvSpPr>
          <p:cNvPr id="87" name="CaixaDeTexto 68">
            <a:extLst>
              <a:ext uri="{FF2B5EF4-FFF2-40B4-BE49-F238E27FC236}">
                <a16:creationId xmlns:a16="http://schemas.microsoft.com/office/drawing/2014/main" id="{06D3D4F9-A36E-48F9-B8DD-933D16951BE8}"/>
              </a:ext>
            </a:extLst>
          </p:cNvPr>
          <p:cNvSpPr txBox="1"/>
          <p:nvPr/>
        </p:nvSpPr>
        <p:spPr>
          <a:xfrm>
            <a:off x="3890394" y="4229035"/>
            <a:ext cx="880197" cy="307777"/>
          </a:xfrm>
          <a:prstGeom prst="rect">
            <a:avLst/>
          </a:prstGeom>
          <a:solidFill>
            <a:schemeClr val="accent4"/>
          </a:solid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err="1"/>
              <a:t>sp</a:t>
            </a:r>
            <a:r>
              <a:rPr lang="pt-BR" sz="1400" dirty="0"/>
              <a:t>³</a:t>
            </a:r>
            <a:endParaRPr lang="pt-BR" sz="1400" baseline="-25000" dirty="0"/>
          </a:p>
        </p:txBody>
      </p:sp>
      <p:sp>
        <p:nvSpPr>
          <p:cNvPr id="88" name="CaixaDeTexto 69">
            <a:extLst>
              <a:ext uri="{FF2B5EF4-FFF2-40B4-BE49-F238E27FC236}">
                <a16:creationId xmlns:a16="http://schemas.microsoft.com/office/drawing/2014/main" id="{B5CFF1CE-50D7-4820-A563-5FDE2A18D34B}"/>
              </a:ext>
            </a:extLst>
          </p:cNvPr>
          <p:cNvSpPr txBox="1"/>
          <p:nvPr/>
        </p:nvSpPr>
        <p:spPr>
          <a:xfrm>
            <a:off x="4489244" y="4229035"/>
            <a:ext cx="774547" cy="307777"/>
          </a:xfrm>
          <a:prstGeom prst="rect">
            <a:avLst/>
          </a:prstGeom>
          <a:solidFill>
            <a:schemeClr val="accent4"/>
          </a:solid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err="1"/>
              <a:t>sp</a:t>
            </a:r>
            <a:r>
              <a:rPr lang="pt-BR" sz="1400" dirty="0"/>
              <a:t>³</a:t>
            </a:r>
            <a:endParaRPr lang="pt-BR" sz="1400" baseline="-25000" dirty="0"/>
          </a:p>
        </p:txBody>
      </p:sp>
      <p:sp>
        <p:nvSpPr>
          <p:cNvPr id="89" name="CaixaDeTexto 1">
            <a:extLst>
              <a:ext uri="{FF2B5EF4-FFF2-40B4-BE49-F238E27FC236}">
                <a16:creationId xmlns:a16="http://schemas.microsoft.com/office/drawing/2014/main" id="{AD0388D3-A608-4AD5-B30D-2B17D4CBACC2}"/>
              </a:ext>
            </a:extLst>
          </p:cNvPr>
          <p:cNvSpPr txBox="1"/>
          <p:nvPr/>
        </p:nvSpPr>
        <p:spPr>
          <a:xfrm>
            <a:off x="2970239" y="2243769"/>
            <a:ext cx="6075158" cy="400110"/>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dirty="0"/>
              <a:t>Obtenção de 4 orbitais híbridos do tipo </a:t>
            </a:r>
            <a:r>
              <a:rPr lang="pt-BR" sz="2000" dirty="0" err="1"/>
              <a:t>sp</a:t>
            </a:r>
            <a:r>
              <a:rPr lang="pt-BR" sz="2000" dirty="0"/>
              <a:t>³ e 2 orbitais </a:t>
            </a:r>
          </a:p>
        </p:txBody>
      </p:sp>
      <p:sp>
        <p:nvSpPr>
          <p:cNvPr id="90" name="CaixaDeTexto 35">
            <a:extLst>
              <a:ext uri="{FF2B5EF4-FFF2-40B4-BE49-F238E27FC236}">
                <a16:creationId xmlns:a16="http://schemas.microsoft.com/office/drawing/2014/main" id="{F74F1444-FACC-4037-AB8B-8795E8AE75B0}"/>
              </a:ext>
            </a:extLst>
          </p:cNvPr>
          <p:cNvSpPr txBox="1"/>
          <p:nvPr/>
        </p:nvSpPr>
        <p:spPr>
          <a:xfrm>
            <a:off x="6831948" y="4220033"/>
            <a:ext cx="666560" cy="400110"/>
          </a:xfrm>
          <a:prstGeom prst="rect">
            <a:avLst/>
          </a:prstGeom>
          <a:solidFill>
            <a:schemeClr val="accent4"/>
          </a:solid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dirty="0"/>
              <a:t>3d</a:t>
            </a:r>
            <a:endParaRPr lang="pt-BR" sz="2000" baseline="-25000" dirty="0"/>
          </a:p>
        </p:txBody>
      </p:sp>
      <p:sp>
        <p:nvSpPr>
          <p:cNvPr id="91" name="CaixaDeTexto 37">
            <a:extLst>
              <a:ext uri="{FF2B5EF4-FFF2-40B4-BE49-F238E27FC236}">
                <a16:creationId xmlns:a16="http://schemas.microsoft.com/office/drawing/2014/main" id="{B6924090-F121-4C83-9A85-651FDC9E6E10}"/>
              </a:ext>
            </a:extLst>
          </p:cNvPr>
          <p:cNvSpPr txBox="1"/>
          <p:nvPr/>
        </p:nvSpPr>
        <p:spPr>
          <a:xfrm>
            <a:off x="5975940" y="4220033"/>
            <a:ext cx="880197" cy="400110"/>
          </a:xfrm>
          <a:prstGeom prst="rect">
            <a:avLst/>
          </a:prstGeom>
          <a:solidFill>
            <a:schemeClr val="accent4"/>
          </a:solid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dirty="0"/>
              <a:t>3d</a:t>
            </a:r>
            <a:endParaRPr lang="pt-BR" sz="2000" baseline="-25000" dirty="0"/>
          </a:p>
        </p:txBody>
      </p:sp>
      <p:sp>
        <p:nvSpPr>
          <p:cNvPr id="92" name="Retângulo 91">
            <a:extLst>
              <a:ext uri="{FF2B5EF4-FFF2-40B4-BE49-F238E27FC236}">
                <a16:creationId xmlns:a16="http://schemas.microsoft.com/office/drawing/2014/main" id="{69F6D45A-1A68-4BCF-A574-5F01201F8314}"/>
              </a:ext>
            </a:extLst>
          </p:cNvPr>
          <p:cNvSpPr/>
          <p:nvPr/>
        </p:nvSpPr>
        <p:spPr>
          <a:xfrm>
            <a:off x="2823420" y="2991415"/>
            <a:ext cx="2163093" cy="369332"/>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a:t>Realizam 4 ligações σ</a:t>
            </a:r>
          </a:p>
        </p:txBody>
      </p:sp>
      <p:sp>
        <p:nvSpPr>
          <p:cNvPr id="101" name="Retângulo 100">
            <a:extLst>
              <a:ext uri="{FF2B5EF4-FFF2-40B4-BE49-F238E27FC236}">
                <a16:creationId xmlns:a16="http://schemas.microsoft.com/office/drawing/2014/main" id="{CA0DBF82-DB9E-460C-8B46-8509DD8F97ED}"/>
              </a:ext>
            </a:extLst>
          </p:cNvPr>
          <p:cNvSpPr/>
          <p:nvPr/>
        </p:nvSpPr>
        <p:spPr>
          <a:xfrm>
            <a:off x="6608349" y="3006810"/>
            <a:ext cx="2167901" cy="369332"/>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a:t>Realizam 2 ligações π</a:t>
            </a:r>
          </a:p>
        </p:txBody>
      </p:sp>
      <p:sp>
        <p:nvSpPr>
          <p:cNvPr id="128" name="CaixaDeTexto 67">
            <a:extLst>
              <a:ext uri="{FF2B5EF4-FFF2-40B4-BE49-F238E27FC236}">
                <a16:creationId xmlns:a16="http://schemas.microsoft.com/office/drawing/2014/main" id="{8F6182FD-C368-4BE2-A02F-A33F491D700F}"/>
              </a:ext>
            </a:extLst>
          </p:cNvPr>
          <p:cNvSpPr txBox="1"/>
          <p:nvPr/>
        </p:nvSpPr>
        <p:spPr>
          <a:xfrm>
            <a:off x="2383473" y="4229035"/>
            <a:ext cx="822878" cy="307777"/>
          </a:xfrm>
          <a:prstGeom prst="rect">
            <a:avLst/>
          </a:prstGeom>
          <a:solidFill>
            <a:schemeClr val="accent4"/>
          </a:solid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err="1"/>
              <a:t>sp</a:t>
            </a:r>
            <a:r>
              <a:rPr lang="pt-BR" sz="1400" dirty="0"/>
              <a:t>³</a:t>
            </a:r>
            <a:endParaRPr lang="pt-BR" sz="1400" baseline="-25000" dirty="0"/>
          </a:p>
        </p:txBody>
      </p:sp>
    </p:spTree>
    <p:extLst>
      <p:ext uri="{BB962C8B-B14F-4D97-AF65-F5344CB8AC3E}">
        <p14:creationId xmlns:p14="http://schemas.microsoft.com/office/powerpoint/2010/main" val="31532109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aboratory.">
            <a:extLst>
              <a:ext uri="{FF2B5EF4-FFF2-40B4-BE49-F238E27FC236}">
                <a16:creationId xmlns:a16="http://schemas.microsoft.com/office/drawing/2014/main" id="{5D77EF8A-0F0D-4B44-9C2F-D9F758D2B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43"/>
            <a:ext cx="12192000" cy="6864161"/>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BDFE2BA5-6871-4926-9EC7-F8132FB22D94}"/>
              </a:ext>
            </a:extLst>
          </p:cNvPr>
          <p:cNvSpPr/>
          <p:nvPr/>
        </p:nvSpPr>
        <p:spPr>
          <a:xfrm>
            <a:off x="0" y="-9243"/>
            <a:ext cx="12192000" cy="6864161"/>
          </a:xfrm>
          <a:prstGeom prst="rect">
            <a:avLst/>
          </a:prstGeom>
          <a:solidFill>
            <a:schemeClr val="tx1">
              <a:alpha val="6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CD4C0FFE-41AC-41D5-8323-97D3B0AB17ED}"/>
              </a:ext>
            </a:extLst>
          </p:cNvPr>
          <p:cNvSpPr txBox="1"/>
          <p:nvPr/>
        </p:nvSpPr>
        <p:spPr>
          <a:xfrm>
            <a:off x="2632217" y="386467"/>
            <a:ext cx="6927566" cy="707886"/>
          </a:xfrm>
          <a:prstGeom prst="rect">
            <a:avLst/>
          </a:prstGeom>
          <a:noFill/>
          <a:ln>
            <a:solidFill>
              <a:schemeClr val="accent4"/>
            </a:solidFill>
          </a:ln>
        </p:spPr>
        <p:txBody>
          <a:bodyPr wrap="square" rtlCol="0">
            <a:spAutoFit/>
          </a:bodyPr>
          <a:lstStyle/>
          <a:p>
            <a:pPr algn="ctr"/>
            <a:r>
              <a:rPr lang="pt-BR" sz="4000" dirty="0">
                <a:solidFill>
                  <a:schemeClr val="bg1"/>
                </a:solidFill>
                <a:latin typeface="Agency FB" panose="020B0503020202020204" pitchFamily="34" charset="0"/>
              </a:rPr>
              <a:t>REFERÊNCIAS BIBLIOGRÁFICAS E IMAGENS</a:t>
            </a:r>
          </a:p>
        </p:txBody>
      </p:sp>
      <p:sp>
        <p:nvSpPr>
          <p:cNvPr id="3" name="Retângulo 2">
            <a:extLst>
              <a:ext uri="{FF2B5EF4-FFF2-40B4-BE49-F238E27FC236}">
                <a16:creationId xmlns:a16="http://schemas.microsoft.com/office/drawing/2014/main" id="{85E17ABD-6307-4488-90C2-8B965B617FBE}"/>
              </a:ext>
            </a:extLst>
          </p:cNvPr>
          <p:cNvSpPr/>
          <p:nvPr/>
        </p:nvSpPr>
        <p:spPr>
          <a:xfrm>
            <a:off x="2364419" y="2003062"/>
            <a:ext cx="7463162" cy="2554545"/>
          </a:xfrm>
          <a:prstGeom prst="rect">
            <a:avLst/>
          </a:prstGeom>
          <a:solidFill>
            <a:schemeClr val="tx1">
              <a:alpha val="58000"/>
            </a:schemeClr>
          </a:solidFill>
        </p:spPr>
        <p:txBody>
          <a:bodyPr wrap="square">
            <a:spAutoFit/>
          </a:bodyPr>
          <a:lstStyle/>
          <a:p>
            <a:pPr marL="285750" indent="-285750">
              <a:buFont typeface="Arial" panose="020B0604020202020204" pitchFamily="34" charset="0"/>
              <a:buChar char="•"/>
            </a:pPr>
            <a:r>
              <a:rPr lang="pt-BR" sz="2000" b="1" dirty="0">
                <a:solidFill>
                  <a:schemeClr val="bg1"/>
                </a:solidFill>
                <a:latin typeface="Abadi" panose="020B0604020202020204" pitchFamily="34" charset="0"/>
              </a:rPr>
              <a:t>BRADY</a:t>
            </a:r>
            <a:r>
              <a:rPr lang="pt-BR" sz="2000" dirty="0">
                <a:solidFill>
                  <a:schemeClr val="bg1"/>
                </a:solidFill>
                <a:latin typeface="Abadi" panose="020B0604020202020204" pitchFamily="34" charset="0"/>
              </a:rPr>
              <a:t>, James E. &amp; HUMISTON, Gerard E. (1986) </a:t>
            </a:r>
            <a:r>
              <a:rPr lang="pt-BR" sz="2000" b="1" dirty="0">
                <a:solidFill>
                  <a:schemeClr val="bg1"/>
                </a:solidFill>
                <a:latin typeface="Abadi" panose="020B0604020202020204" pitchFamily="34" charset="0"/>
              </a:rPr>
              <a:t>Química</a:t>
            </a:r>
            <a:r>
              <a:rPr lang="pt-BR" sz="2000" dirty="0">
                <a:solidFill>
                  <a:schemeClr val="bg1"/>
                </a:solidFill>
                <a:latin typeface="Abadi" panose="020B0604020202020204" pitchFamily="34" charset="0"/>
              </a:rPr>
              <a:t> Geral, 2-ed, vol.2;</a:t>
            </a:r>
          </a:p>
          <a:p>
            <a:pPr marL="285750" indent="-285750">
              <a:buFont typeface="Arial" panose="020B0604020202020204" pitchFamily="34" charset="0"/>
              <a:buChar char="•"/>
            </a:pPr>
            <a:r>
              <a:rPr lang="pt-BR" sz="2000" b="1" dirty="0">
                <a:solidFill>
                  <a:schemeClr val="bg1"/>
                </a:solidFill>
                <a:latin typeface="Abadi" panose="020B0604020202020204" pitchFamily="34" charset="0"/>
              </a:rPr>
              <a:t>RUSSEL</a:t>
            </a:r>
            <a:r>
              <a:rPr lang="pt-BR" sz="2000" dirty="0">
                <a:solidFill>
                  <a:schemeClr val="bg1"/>
                </a:solidFill>
                <a:latin typeface="Abadi" panose="020B0604020202020204" pitchFamily="34" charset="0"/>
              </a:rPr>
              <a:t>, John B. </a:t>
            </a:r>
            <a:r>
              <a:rPr lang="pt-BR" sz="2000" b="1" dirty="0">
                <a:solidFill>
                  <a:schemeClr val="bg1"/>
                </a:solidFill>
                <a:latin typeface="Abadi" panose="020B0604020202020204" pitchFamily="34" charset="0"/>
              </a:rPr>
              <a:t>Química</a:t>
            </a:r>
            <a:r>
              <a:rPr lang="pt-BR" sz="2000" dirty="0">
                <a:solidFill>
                  <a:schemeClr val="bg1"/>
                </a:solidFill>
                <a:latin typeface="Abadi" panose="020B0604020202020204" pitchFamily="34" charset="0"/>
              </a:rPr>
              <a:t> Geral, 2-ed, 2 vols. </a:t>
            </a:r>
          </a:p>
          <a:p>
            <a:pPr marL="285750" indent="-285750">
              <a:buFont typeface="Arial" panose="020B0604020202020204" pitchFamily="34" charset="0"/>
              <a:buChar char="•"/>
            </a:pPr>
            <a:r>
              <a:rPr lang="pt-BR" sz="2000" dirty="0">
                <a:solidFill>
                  <a:schemeClr val="bg1"/>
                </a:solidFill>
                <a:latin typeface="Abadi" panose="020B0604020202020204" pitchFamily="34" charset="0"/>
              </a:rPr>
              <a:t>DEPARTAMENTO DE QUÍMICA UFMG;</a:t>
            </a:r>
          </a:p>
          <a:p>
            <a:pPr marL="285750" indent="-285750">
              <a:buFont typeface="Arial" panose="020B0604020202020204" pitchFamily="34" charset="0"/>
              <a:buChar char="•"/>
            </a:pPr>
            <a:r>
              <a:rPr lang="pt-BR" sz="2000" dirty="0">
                <a:solidFill>
                  <a:schemeClr val="bg1"/>
                </a:solidFill>
                <a:latin typeface="Abadi" panose="020B0604020202020204" pitchFamily="34" charset="0"/>
                <a:hlinkClick r:id="rId3">
                  <a:extLst>
                    <a:ext uri="{A12FA001-AC4F-418D-AE19-62706E023703}">
                      <ahyp:hlinkClr xmlns:ahyp="http://schemas.microsoft.com/office/drawing/2018/hyperlinkcolor" val="tx"/>
                    </a:ext>
                  </a:extLst>
                </a:hlinkClick>
              </a:rPr>
              <a:t>www.</a:t>
            </a:r>
            <a:r>
              <a:rPr lang="pt-BR" sz="2000" b="1" dirty="0">
                <a:solidFill>
                  <a:schemeClr val="bg1"/>
                </a:solidFill>
                <a:latin typeface="Abadi" panose="020B0604020202020204" pitchFamily="34" charset="0"/>
                <a:hlinkClick r:id="rId3">
                  <a:extLst>
                    <a:ext uri="{A12FA001-AC4F-418D-AE19-62706E023703}">
                      <ahyp:hlinkClr xmlns:ahyp="http://schemas.microsoft.com/office/drawing/2018/hyperlinkcolor" val="tx"/>
                    </a:ext>
                  </a:extLst>
                </a:hlinkClick>
              </a:rPr>
              <a:t>infoescola</a:t>
            </a:r>
            <a:r>
              <a:rPr lang="pt-BR" sz="2000" dirty="0">
                <a:solidFill>
                  <a:schemeClr val="bg1"/>
                </a:solidFill>
                <a:latin typeface="Abadi" panose="020B0604020202020204" pitchFamily="34" charset="0"/>
                <a:hlinkClick r:id="rId3">
                  <a:extLst>
                    <a:ext uri="{A12FA001-AC4F-418D-AE19-62706E023703}">
                      <ahyp:hlinkClr xmlns:ahyp="http://schemas.microsoft.com/office/drawing/2018/hyperlinkcolor" val="tx"/>
                    </a:ext>
                  </a:extLst>
                </a:hlinkClick>
              </a:rPr>
              <a:t>.com/doencas/anemia-sideroblastica/</a:t>
            </a:r>
            <a:endParaRPr lang="pt-BR" sz="2000" dirty="0">
              <a:solidFill>
                <a:schemeClr val="bg1"/>
              </a:solidFill>
              <a:latin typeface="Abadi" panose="020B0604020202020204" pitchFamily="34" charset="0"/>
            </a:endParaRPr>
          </a:p>
          <a:p>
            <a:pPr marL="285750" indent="-285750">
              <a:buFont typeface="Arial" panose="020B0604020202020204" pitchFamily="34" charset="0"/>
              <a:buChar char="•"/>
            </a:pPr>
            <a:r>
              <a:rPr lang="pt-BR" sz="2000" u="sng" dirty="0">
                <a:solidFill>
                  <a:schemeClr val="bg1"/>
                </a:solidFill>
                <a:latin typeface="Abadi" panose="020B0604020202020204" pitchFamily="34" charset="0"/>
                <a:hlinkClick r:id="rId4">
                  <a:extLst>
                    <a:ext uri="{A12FA001-AC4F-418D-AE19-62706E023703}">
                      <ahyp:hlinkClr xmlns:ahyp="http://schemas.microsoft.com/office/drawing/2018/hyperlinkcolor" val="tx"/>
                    </a:ext>
                  </a:extLst>
                </a:hlinkClick>
              </a:rPr>
              <a:t>https://pt.wikipedia.org › </a:t>
            </a:r>
          </a:p>
          <a:p>
            <a:pPr marL="285750" indent="-285750">
              <a:buFont typeface="Arial" panose="020B0604020202020204" pitchFamily="34" charset="0"/>
              <a:buChar char="•"/>
            </a:pPr>
            <a:r>
              <a:rPr lang="pt-BR" sz="2000" dirty="0">
                <a:solidFill>
                  <a:schemeClr val="bg1"/>
                </a:solidFill>
                <a:latin typeface="Abadi" panose="020B0604020202020204" pitchFamily="34" charset="0"/>
                <a:hlinkClick r:id="rId5">
                  <a:extLst>
                    <a:ext uri="{A12FA001-AC4F-418D-AE19-62706E023703}">
                      <ahyp:hlinkClr xmlns:ahyp="http://schemas.microsoft.com/office/drawing/2018/hyperlinkcolor" val="tx"/>
                    </a:ext>
                  </a:extLst>
                </a:hlinkClick>
              </a:rPr>
              <a:t>https://pixabay.com/pt/photos/search/orbitais%20moleculares/</a:t>
            </a:r>
            <a:endParaRPr lang="pt-BR" sz="2000" dirty="0">
              <a:solidFill>
                <a:schemeClr val="bg1"/>
              </a:solidFill>
              <a:latin typeface="Abadi" panose="020B0604020202020204" pitchFamily="34" charset="0"/>
            </a:endParaRPr>
          </a:p>
          <a:p>
            <a:pPr marL="285750" indent="-285750">
              <a:buFont typeface="Arial" panose="020B0604020202020204" pitchFamily="34" charset="0"/>
              <a:buChar char="•"/>
            </a:pPr>
            <a:r>
              <a:rPr lang="pt-BR" sz="2000" dirty="0">
                <a:solidFill>
                  <a:schemeClr val="bg1"/>
                </a:solidFill>
                <a:latin typeface="Abadi" panose="020B0604020202020204" pitchFamily="34" charset="0"/>
                <a:hlinkClick r:id="rId6">
                  <a:extLst>
                    <a:ext uri="{A12FA001-AC4F-418D-AE19-62706E023703}">
                      <ahyp:hlinkClr xmlns:ahyp="http://schemas.microsoft.com/office/drawing/2018/hyperlinkcolor" val="tx"/>
                    </a:ext>
                  </a:extLst>
                </a:hlinkClick>
              </a:rPr>
              <a:t>https://stock.adobe.com/br/</a:t>
            </a:r>
            <a:endParaRPr lang="pt-BR" sz="2000" dirty="0">
              <a:solidFill>
                <a:schemeClr val="bg1"/>
              </a:solidFill>
              <a:latin typeface="Abadi" panose="020B0604020202020204" pitchFamily="34" charset="0"/>
            </a:endParaRPr>
          </a:p>
        </p:txBody>
      </p:sp>
    </p:spTree>
    <p:extLst>
      <p:ext uri="{BB962C8B-B14F-4D97-AF65-F5344CB8AC3E}">
        <p14:creationId xmlns:p14="http://schemas.microsoft.com/office/powerpoint/2010/main" val="1176359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odel of NaCl molecular structure">
            <a:extLst>
              <a:ext uri="{FF2B5EF4-FFF2-40B4-BE49-F238E27FC236}">
                <a16:creationId xmlns:a16="http://schemas.microsoft.com/office/drawing/2014/main" id="{1B99D404-6AC5-4E52-899C-F554477EF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 name="Retângulo 20">
            <a:extLst>
              <a:ext uri="{FF2B5EF4-FFF2-40B4-BE49-F238E27FC236}">
                <a16:creationId xmlns:a16="http://schemas.microsoft.com/office/drawing/2014/main" id="{682C358F-E720-4B5E-B3C2-0C7485F9FA2B}"/>
              </a:ext>
            </a:extLst>
          </p:cNvPr>
          <p:cNvSpPr/>
          <p:nvPr/>
        </p:nvSpPr>
        <p:spPr>
          <a:xfrm>
            <a:off x="0" y="0"/>
            <a:ext cx="12192000" cy="6858000"/>
          </a:xfrm>
          <a:prstGeom prst="rect">
            <a:avLst/>
          </a:prstGeom>
          <a:solidFill>
            <a:schemeClr val="tx1">
              <a:alpha val="6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aixaDeTexto 22">
            <a:extLst>
              <a:ext uri="{FF2B5EF4-FFF2-40B4-BE49-F238E27FC236}">
                <a16:creationId xmlns:a16="http://schemas.microsoft.com/office/drawing/2014/main" id="{BBAB7D2E-481E-4E22-B4E6-24738C7A9C08}"/>
              </a:ext>
            </a:extLst>
          </p:cNvPr>
          <p:cNvSpPr txBox="1"/>
          <p:nvPr/>
        </p:nvSpPr>
        <p:spPr>
          <a:xfrm>
            <a:off x="3938587" y="378351"/>
            <a:ext cx="4676775" cy="1015663"/>
          </a:xfrm>
          <a:prstGeom prst="rect">
            <a:avLst/>
          </a:prstGeom>
          <a:noFill/>
          <a:ln>
            <a:solidFill>
              <a:schemeClr val="accent4"/>
            </a:solidFill>
          </a:ln>
        </p:spPr>
        <p:txBody>
          <a:bodyPr wrap="square" rtlCol="0">
            <a:spAutoFit/>
          </a:bodyPr>
          <a:lstStyle/>
          <a:p>
            <a:r>
              <a:rPr lang="pt-BR" sz="6000" dirty="0">
                <a:solidFill>
                  <a:schemeClr val="bg1"/>
                </a:solidFill>
                <a:latin typeface="Agency FB" panose="020B0503020202020204" pitchFamily="34" charset="0"/>
              </a:rPr>
              <a:t>LIGAÇÕES IÔNICAS</a:t>
            </a:r>
          </a:p>
        </p:txBody>
      </p:sp>
      <p:sp>
        <p:nvSpPr>
          <p:cNvPr id="12" name="Elipse 11">
            <a:extLst>
              <a:ext uri="{FF2B5EF4-FFF2-40B4-BE49-F238E27FC236}">
                <a16:creationId xmlns:a16="http://schemas.microsoft.com/office/drawing/2014/main" id="{CEEE7B9F-2170-4EBA-8C8D-139F8C19C220}"/>
              </a:ext>
            </a:extLst>
          </p:cNvPr>
          <p:cNvSpPr/>
          <p:nvPr/>
        </p:nvSpPr>
        <p:spPr>
          <a:xfrm>
            <a:off x="3903016" y="2659081"/>
            <a:ext cx="1445931" cy="134075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2400" dirty="0"/>
              <a:t>Metal</a:t>
            </a:r>
            <a:r>
              <a:rPr lang="pt-BR" sz="2400" baseline="30000" dirty="0"/>
              <a:t>+</a:t>
            </a:r>
          </a:p>
        </p:txBody>
      </p:sp>
      <p:sp>
        <p:nvSpPr>
          <p:cNvPr id="13" name="Elipse 12">
            <a:extLst>
              <a:ext uri="{FF2B5EF4-FFF2-40B4-BE49-F238E27FC236}">
                <a16:creationId xmlns:a16="http://schemas.microsoft.com/office/drawing/2014/main" id="{DC57C1D1-6A19-4788-AFFF-980CECBE3B1C}"/>
              </a:ext>
            </a:extLst>
          </p:cNvPr>
          <p:cNvSpPr/>
          <p:nvPr/>
        </p:nvSpPr>
        <p:spPr>
          <a:xfrm>
            <a:off x="7336175" y="2188288"/>
            <a:ext cx="2376264" cy="228234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3200" dirty="0"/>
              <a:t>Ametal</a:t>
            </a:r>
            <a:r>
              <a:rPr lang="pt-BR" sz="3200" baseline="30000" dirty="0"/>
              <a:t>-</a:t>
            </a:r>
          </a:p>
        </p:txBody>
      </p:sp>
      <p:sp>
        <p:nvSpPr>
          <p:cNvPr id="14" name="CaixaDeTexto 3">
            <a:extLst>
              <a:ext uri="{FF2B5EF4-FFF2-40B4-BE49-F238E27FC236}">
                <a16:creationId xmlns:a16="http://schemas.microsoft.com/office/drawing/2014/main" id="{33120341-9F60-4D85-BDD3-BF0AF023E490}"/>
              </a:ext>
            </a:extLst>
          </p:cNvPr>
          <p:cNvSpPr txBox="1"/>
          <p:nvPr/>
        </p:nvSpPr>
        <p:spPr>
          <a:xfrm>
            <a:off x="2346879" y="4533096"/>
            <a:ext cx="3553123" cy="707886"/>
          </a:xfrm>
          <a:prstGeom prst="rect">
            <a:avLst/>
          </a:prstGeom>
          <a:noFill/>
          <a:ln>
            <a:solidFill>
              <a:schemeClr val="accent4"/>
            </a:solidFill>
          </a:ln>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pt-BR" sz="2000" dirty="0">
                <a:solidFill>
                  <a:schemeClr val="bg1"/>
                </a:solidFill>
              </a:rPr>
              <a:t>O Metal diminui o seu raio;</a:t>
            </a:r>
          </a:p>
          <a:p>
            <a:pPr marL="342900" indent="-342900">
              <a:buFont typeface="Arial" panose="020B0604020202020204" pitchFamily="34" charset="0"/>
              <a:buChar char="•"/>
            </a:pPr>
            <a:r>
              <a:rPr lang="pt-BR" sz="2000" dirty="0">
                <a:solidFill>
                  <a:schemeClr val="bg1"/>
                </a:solidFill>
              </a:rPr>
              <a:t>Se transforma em cátion</a:t>
            </a:r>
            <a:endParaRPr lang="pt-BR" dirty="0"/>
          </a:p>
        </p:txBody>
      </p:sp>
      <p:sp>
        <p:nvSpPr>
          <p:cNvPr id="15" name="CaixaDeTexto 10">
            <a:extLst>
              <a:ext uri="{FF2B5EF4-FFF2-40B4-BE49-F238E27FC236}">
                <a16:creationId xmlns:a16="http://schemas.microsoft.com/office/drawing/2014/main" id="{5B1BB464-2E2B-4045-8963-BF2881CEBE62}"/>
              </a:ext>
            </a:extLst>
          </p:cNvPr>
          <p:cNvSpPr txBox="1"/>
          <p:nvPr/>
        </p:nvSpPr>
        <p:spPr>
          <a:xfrm>
            <a:off x="7065781" y="4587911"/>
            <a:ext cx="3960440" cy="707886"/>
          </a:xfrm>
          <a:prstGeom prst="rect">
            <a:avLst/>
          </a:prstGeom>
          <a:noFill/>
          <a:ln>
            <a:solidFill>
              <a:schemeClr val="accent4"/>
            </a:solidFill>
          </a:ln>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pt-BR" sz="2000" dirty="0">
                <a:solidFill>
                  <a:schemeClr val="bg1"/>
                </a:solidFill>
              </a:rPr>
              <a:t>O ametal aumenta o seu raio;</a:t>
            </a:r>
          </a:p>
          <a:p>
            <a:pPr marL="342900" indent="-342900">
              <a:buFont typeface="Arial" panose="020B0604020202020204" pitchFamily="34" charset="0"/>
              <a:buChar char="•"/>
            </a:pPr>
            <a:r>
              <a:rPr lang="pt-BR" sz="2000" dirty="0">
                <a:solidFill>
                  <a:schemeClr val="bg1"/>
                </a:solidFill>
              </a:rPr>
              <a:t>Se transforma em ânion</a:t>
            </a:r>
            <a:endParaRPr lang="pt-BR" dirty="0">
              <a:solidFill>
                <a:schemeClr val="bg1"/>
              </a:solidFill>
            </a:endParaRPr>
          </a:p>
        </p:txBody>
      </p:sp>
      <p:pic>
        <p:nvPicPr>
          <p:cNvPr id="16" name="Imagem 15">
            <a:extLst>
              <a:ext uri="{FF2B5EF4-FFF2-40B4-BE49-F238E27FC236}">
                <a16:creationId xmlns:a16="http://schemas.microsoft.com/office/drawing/2014/main" id="{BEE72F4E-962D-4204-9A01-6C9E103002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149" y="3056954"/>
            <a:ext cx="949535" cy="525968"/>
          </a:xfrm>
          <a:prstGeom prst="rect">
            <a:avLst/>
          </a:prstGeom>
        </p:spPr>
      </p:pic>
      <p:sp>
        <p:nvSpPr>
          <p:cNvPr id="17" name="Retângulo: Cantos Arredondados 16">
            <a:extLst>
              <a:ext uri="{FF2B5EF4-FFF2-40B4-BE49-F238E27FC236}">
                <a16:creationId xmlns:a16="http://schemas.microsoft.com/office/drawing/2014/main" id="{F5D7BA6A-1866-4680-8851-C57AAB2A0A19}"/>
              </a:ext>
            </a:extLst>
          </p:cNvPr>
          <p:cNvSpPr/>
          <p:nvPr/>
        </p:nvSpPr>
        <p:spPr>
          <a:xfrm>
            <a:off x="2591917" y="1855786"/>
            <a:ext cx="3829855" cy="604362"/>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2000" dirty="0"/>
              <a:t>Atração eletrostática entre os íons</a:t>
            </a:r>
          </a:p>
        </p:txBody>
      </p:sp>
      <p:sp>
        <p:nvSpPr>
          <p:cNvPr id="18" name="Retângulo: Cantos Arredondados 17">
            <a:extLst>
              <a:ext uri="{FF2B5EF4-FFF2-40B4-BE49-F238E27FC236}">
                <a16:creationId xmlns:a16="http://schemas.microsoft.com/office/drawing/2014/main" id="{A5AEBCBC-19DA-4AEF-A36B-001AAF58959D}"/>
              </a:ext>
            </a:extLst>
          </p:cNvPr>
          <p:cNvSpPr/>
          <p:nvPr/>
        </p:nvSpPr>
        <p:spPr>
          <a:xfrm>
            <a:off x="2346879" y="5718632"/>
            <a:ext cx="8214684" cy="761017"/>
          </a:xfrm>
          <a:prstGeom prst="round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2000" dirty="0"/>
              <a:t>Os íons criam um rede interações chamada e se rearranjam espacialmente para formar o  retículo cristalino </a:t>
            </a:r>
          </a:p>
        </p:txBody>
      </p:sp>
    </p:spTree>
    <p:extLst>
      <p:ext uri="{BB962C8B-B14F-4D97-AF65-F5344CB8AC3E}">
        <p14:creationId xmlns:p14="http://schemas.microsoft.com/office/powerpoint/2010/main" val="251691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par>
                                <p:cTn id="15" presetID="21" presetClass="entr" presetSubtype="1"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2000"/>
                                        <p:tgtEl>
                                          <p:spTgt spid="16"/>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heel(1)">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P spid="18" grpId="0" animBg="1"/>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4352</Words>
  <Application>Microsoft Office PowerPoint</Application>
  <PresentationFormat>Widescreen</PresentationFormat>
  <Paragraphs>413</Paragraphs>
  <Slides>84</Slides>
  <Notes>0</Notes>
  <HiddenSlides>0</HiddenSlides>
  <MMClips>0</MMClips>
  <ScaleCrop>false</ScaleCrop>
  <HeadingPairs>
    <vt:vector size="6" baseType="variant">
      <vt:variant>
        <vt:lpstr>Fontes usadas</vt:lpstr>
      </vt:variant>
      <vt:variant>
        <vt:i4>11</vt:i4>
      </vt:variant>
      <vt:variant>
        <vt:lpstr>Tema</vt:lpstr>
      </vt:variant>
      <vt:variant>
        <vt:i4>1</vt:i4>
      </vt:variant>
      <vt:variant>
        <vt:lpstr>Títulos de slides</vt:lpstr>
      </vt:variant>
      <vt:variant>
        <vt:i4>84</vt:i4>
      </vt:variant>
    </vt:vector>
  </HeadingPairs>
  <TitlesOfParts>
    <vt:vector size="96" baseType="lpstr">
      <vt:lpstr>Abadi</vt:lpstr>
      <vt:lpstr>Agency FB</vt:lpstr>
      <vt:lpstr>Arial</vt:lpstr>
      <vt:lpstr>Bookman Old Style</vt:lpstr>
      <vt:lpstr>Calibri</vt:lpstr>
      <vt:lpstr>Calibri Light</vt:lpstr>
      <vt:lpstr>Lucida Grande</vt:lpstr>
      <vt:lpstr>Montserrat</vt:lpstr>
      <vt:lpstr>OpenSans</vt:lpstr>
      <vt:lpstr>Roboto-Regular</vt:lpstr>
      <vt:lpstr>Times New Roman</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Carlos Júnior</dc:creator>
  <cp:lastModifiedBy>Carlos Antonio Barros e Silva Junior</cp:lastModifiedBy>
  <cp:revision>28</cp:revision>
  <dcterms:created xsi:type="dcterms:W3CDTF">2020-05-11T22:11:47Z</dcterms:created>
  <dcterms:modified xsi:type="dcterms:W3CDTF">2021-07-14T21:48:14Z</dcterms:modified>
</cp:coreProperties>
</file>