
<file path=[Content_Types].xml><?xml version="1.0" encoding="utf-8"?>
<Types xmlns="http://schemas.openxmlformats.org/package/2006/content-types">
  <Default Extension="emf" ContentType="image/x-emf"/>
  <Default Extension="gif" ContentType="image/gif"/>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0.jpg" ContentType="image/jpeg"/>
  <Override PartName="/ppt/media/image53.jpg" ContentType="image/jpeg"/>
  <Override PartName="/ppt/media/image5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6" r:id="rId10"/>
    <p:sldId id="267" r:id="rId11"/>
    <p:sldId id="265" r:id="rId12"/>
    <p:sldId id="270" r:id="rId13"/>
    <p:sldId id="271" r:id="rId14"/>
    <p:sldId id="272" r:id="rId15"/>
    <p:sldId id="268"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8" r:id="rId79"/>
    <p:sldId id="339" r:id="rId80"/>
    <p:sldId id="340" r:id="rId81"/>
    <p:sldId id="341" r:id="rId82"/>
    <p:sldId id="342" r:id="rId83"/>
    <p:sldId id="343" r:id="rId84"/>
    <p:sldId id="337" r:id="rId85"/>
    <p:sldId id="344" r:id="rId86"/>
    <p:sldId id="345" r:id="rId87"/>
    <p:sldId id="346" r:id="rId88"/>
    <p:sldId id="348" r:id="rId89"/>
    <p:sldId id="347" r:id="rId90"/>
    <p:sldId id="349" r:id="rId9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86"/>
    <a:srgbClr val="D4E5A0"/>
    <a:srgbClr val="F2A701"/>
    <a:srgbClr val="B40101"/>
    <a:srgbClr val="FFA37F"/>
    <a:srgbClr val="1D929F"/>
    <a:srgbClr val="9E52B1"/>
    <a:srgbClr val="63D6E2"/>
    <a:srgbClr val="98C943"/>
    <a:srgbClr val="BCDA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317"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5C718C-AAC8-50E3-EE09-C351CA06E556}"/>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AA93DA0-C832-2EFC-3A0C-9A2608AB09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AFDD64B2-E9A8-CA2B-A47C-6262F8607249}"/>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B90AE39D-8451-E3A5-8E32-CD814304900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9DE82AC-B133-88B3-61A7-C7904835EFF5}"/>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3147665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EB3C2B-3FDB-C612-D035-EF2C240885F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DA30E18-C684-C182-DB61-575130B68C7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6A8DEC6-E304-6541-57F2-7156D30F9928}"/>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92FBDF13-6711-9D89-9ECC-446AAB9A483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5B9D0FC-7E36-F128-A134-B643BFA12BD1}"/>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244435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CD808F6-111D-8672-3E0A-1A6AD1BFCC39}"/>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3BCDB4E3-3C90-34A8-8744-CE5CC2D4538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7769C74-B16B-3539-573C-EC17479DCAB5}"/>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D52C79C1-8F74-B003-DDF9-B7FF1DF5F1C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F14296E-45A0-98C2-085A-F8BF878CBF5F}"/>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27319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12B334-2898-79D1-7314-209360B9081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90A8EFD-2923-DDA0-2A4A-2510857C5613}"/>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FA2813-AC93-68A2-692B-357377A9F16F}"/>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46F44D7B-D694-E8FF-B3C9-DE197DA5A7E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72FADD5-B591-AF92-FEFB-FA5F517B2461}"/>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6101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6DFBDE-5751-FB1C-6F14-0AC252268F1F}"/>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D6ED034-102B-8B83-680F-790CABCFD6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74E3417-A3C1-7226-6853-586DCB461E91}"/>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1E54FFEC-030D-2A59-0030-590CE9FCFC8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E1634F4-34AC-C7E5-147B-1C5B69D6C788}"/>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672921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415742-83D9-F776-5DC0-12BCC35E197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50713984-65A9-3C77-8FD6-3513725A075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453F606-7A03-82EB-9AF3-87D6084E4C2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1152053-EC8F-92B8-1C36-2349D801BA74}"/>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6" name="Espaço Reservado para Rodapé 5">
            <a:extLst>
              <a:ext uri="{FF2B5EF4-FFF2-40B4-BE49-F238E27FC236}">
                <a16:creationId xmlns:a16="http://schemas.microsoft.com/office/drawing/2014/main" id="{115C3275-BC20-275E-8AE8-C44E7F4802C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79B9AED-249E-5C86-2045-81E59AF6E944}"/>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3972114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960F16-F818-0D77-FFB6-F1C2E451B8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8C6F9996-77C9-967E-3460-3F44249EDA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B7760F1-041C-6BAC-3702-B65BDAF29924}"/>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1F52EA9C-93C5-6FDC-6B16-E3ADDE7329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41F543A-CAFF-817C-2C06-C881B8C7A41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1DE022E-0AE3-211E-672B-1BCC3CDEF445}"/>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8" name="Espaço Reservado para Rodapé 7">
            <a:extLst>
              <a:ext uri="{FF2B5EF4-FFF2-40B4-BE49-F238E27FC236}">
                <a16:creationId xmlns:a16="http://schemas.microsoft.com/office/drawing/2014/main" id="{EE74067B-F596-9803-3787-997C7361AAD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784EFCEF-5EFA-590D-B11A-9C48DDB93120}"/>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375300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0DE19C-FFDF-63C1-4187-B7612856757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A2A353AA-472A-E752-6BD4-088923148514}"/>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4" name="Espaço Reservado para Rodapé 3">
            <a:extLst>
              <a:ext uri="{FF2B5EF4-FFF2-40B4-BE49-F238E27FC236}">
                <a16:creationId xmlns:a16="http://schemas.microsoft.com/office/drawing/2014/main" id="{C14A2385-537E-B675-A9EE-ADBE1C808B00}"/>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4DE71CD2-D8D9-707B-0FD4-DBDED8399EC7}"/>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331738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81DFFFA-FD1C-ABC4-A4CE-F789A4332389}"/>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3" name="Espaço Reservado para Rodapé 2">
            <a:extLst>
              <a:ext uri="{FF2B5EF4-FFF2-40B4-BE49-F238E27FC236}">
                <a16:creationId xmlns:a16="http://schemas.microsoft.com/office/drawing/2014/main" id="{F751ADE8-052D-3731-2929-A665BCA7942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5762665-E370-3AF8-8F27-92498A7539F7}"/>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3882769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CE6088-0B96-90C9-F17A-C04329F1E038}"/>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EC30631E-7553-64D5-EC73-1B4F2EC068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480CAB5-E08F-9258-F5BB-15965EC18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AA78B78-3333-260D-812E-9C7575C2D698}"/>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6" name="Espaço Reservado para Rodapé 5">
            <a:extLst>
              <a:ext uri="{FF2B5EF4-FFF2-40B4-BE49-F238E27FC236}">
                <a16:creationId xmlns:a16="http://schemas.microsoft.com/office/drawing/2014/main" id="{C18BD358-4D5F-D283-E0CA-60E9EFB90FE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9FE8DF4-2AD8-165C-7356-286A80B0C16A}"/>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2943663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A8FC43-A2C0-F063-D93F-F4AB3649E01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F0EE59D4-E7C9-D7E8-D249-8F8F883DB3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9255E055-6E27-3414-C8F4-96B3A2134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4FA17E2-8C48-0CB7-443B-6DD0F0E42C2E}"/>
              </a:ext>
            </a:extLst>
          </p:cNvPr>
          <p:cNvSpPr>
            <a:spLocks noGrp="1"/>
          </p:cNvSpPr>
          <p:nvPr>
            <p:ph type="dt" sz="half" idx="10"/>
          </p:nvPr>
        </p:nvSpPr>
        <p:spPr/>
        <p:txBody>
          <a:bodyPr/>
          <a:lstStyle/>
          <a:p>
            <a:fld id="{FDCDF190-6BE0-4342-AABE-53826F2BA8EA}" type="datetimeFigureOut">
              <a:rPr lang="pt-BR" smtClean="0"/>
              <a:t>08/04/2025</a:t>
            </a:fld>
            <a:endParaRPr lang="pt-BR"/>
          </a:p>
        </p:txBody>
      </p:sp>
      <p:sp>
        <p:nvSpPr>
          <p:cNvPr id="6" name="Espaço Reservado para Rodapé 5">
            <a:extLst>
              <a:ext uri="{FF2B5EF4-FFF2-40B4-BE49-F238E27FC236}">
                <a16:creationId xmlns:a16="http://schemas.microsoft.com/office/drawing/2014/main" id="{A389A3D5-EAA0-9BDE-9538-3CE70DE9C50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65B41FC-596E-63FD-A376-C5EFE8A9E620}"/>
              </a:ext>
            </a:extLst>
          </p:cNvPr>
          <p:cNvSpPr>
            <a:spLocks noGrp="1"/>
          </p:cNvSpPr>
          <p:nvPr>
            <p:ph type="sldNum" sz="quarter" idx="12"/>
          </p:nvPr>
        </p:nvSpPr>
        <p:spPr/>
        <p:txBody>
          <a:bodyPr/>
          <a:lstStyle/>
          <a:p>
            <a:fld id="{5F18F128-A54C-4C68-9D05-47B17870666F}" type="slidenum">
              <a:rPr lang="pt-BR" smtClean="0"/>
              <a:t>‹nº›</a:t>
            </a:fld>
            <a:endParaRPr lang="pt-BR"/>
          </a:p>
        </p:txBody>
      </p:sp>
    </p:spTree>
    <p:extLst>
      <p:ext uri="{BB962C8B-B14F-4D97-AF65-F5344CB8AC3E}">
        <p14:creationId xmlns:p14="http://schemas.microsoft.com/office/powerpoint/2010/main" val="4165898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72A1DBB8-C082-1832-8E0E-253C3111BB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CA543873-0A3C-ABC6-081E-8F94C00FE6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F5EA96-0C1F-FE9E-AB5E-8B254B3C10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DCDF190-6BE0-4342-AABE-53826F2BA8EA}" type="datetimeFigureOut">
              <a:rPr lang="pt-BR" smtClean="0"/>
              <a:t>08/04/2025</a:t>
            </a:fld>
            <a:endParaRPr lang="pt-BR"/>
          </a:p>
        </p:txBody>
      </p:sp>
      <p:sp>
        <p:nvSpPr>
          <p:cNvPr id="5" name="Espaço Reservado para Rodapé 4">
            <a:extLst>
              <a:ext uri="{FF2B5EF4-FFF2-40B4-BE49-F238E27FC236}">
                <a16:creationId xmlns:a16="http://schemas.microsoft.com/office/drawing/2014/main" id="{4A06C450-FC33-9A72-73BE-B05F3284CA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8FEC3E61-2424-FC99-170B-A3D4F21CA1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18F128-A54C-4C68-9D05-47B17870666F}" type="slidenum">
              <a:rPr lang="pt-BR" smtClean="0"/>
              <a:t>‹nº›</a:t>
            </a:fld>
            <a:endParaRPr lang="pt-BR"/>
          </a:p>
        </p:txBody>
      </p:sp>
    </p:spTree>
    <p:extLst>
      <p:ext uri="{BB962C8B-B14F-4D97-AF65-F5344CB8AC3E}">
        <p14:creationId xmlns:p14="http://schemas.microsoft.com/office/powerpoint/2010/main" val="1267065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7.xml"/><Relationship Id="rId5" Type="http://schemas.openxmlformats.org/officeDocument/2006/relationships/image" Target="../media/image26.gif"/><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2.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8.gif"/></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hyperlink" Target="https://chem.libretexts.org/Textbook_Maps/General_Chemistry_Textbook_Maps/Map:_A_Molecular_Approach_(Tro)/01:_Matter%2C_Measurement%2C_and_Problem_Solving/1.1:_Atoms_and_Molecul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jpeg"/><Relationship Id="rId5" Type="http://schemas.microsoft.com/office/2007/relationships/hdphoto" Target="../media/hdphoto2.wdp"/><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55.jp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55.jp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61.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gif"/><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microsoft.com/office/2007/relationships/hdphoto" Target="../media/hdphoto12.wdp"/></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80.png"/><Relationship Id="rId4" Type="http://schemas.microsoft.com/office/2007/relationships/hdphoto" Target="../media/hdphoto13.wdp"/></Relationships>
</file>

<file path=ppt/slides/_rels/slide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76.png"/><Relationship Id="rId5" Type="http://schemas.microsoft.com/office/2007/relationships/hdphoto" Target="../media/hdphoto16.wdp"/><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gif"/><Relationship Id="rId1" Type="http://schemas.openxmlformats.org/officeDocument/2006/relationships/slideLayout" Target="../slideLayouts/slideLayout7.xml"/><Relationship Id="rId4" Type="http://schemas.microsoft.com/office/2007/relationships/hdphoto" Target="../media/hdphoto17.wdp"/></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gif"/><Relationship Id="rId1" Type="http://schemas.openxmlformats.org/officeDocument/2006/relationships/slideLayout" Target="../slideLayouts/slideLayout7.xml"/><Relationship Id="rId5" Type="http://schemas.openxmlformats.org/officeDocument/2006/relationships/image" Target="../media/image87.jpeg"/><Relationship Id="rId4" Type="http://schemas.microsoft.com/office/2007/relationships/hdphoto" Target="../media/hdphoto17.wdp"/></Relationships>
</file>

<file path=ppt/slides/_rels/slide65.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emf"/><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gif"/><Relationship Id="rId9"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101.gif"/></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2.png"/><Relationship Id="rId1" Type="http://schemas.openxmlformats.org/officeDocument/2006/relationships/slideLayout" Target="../slideLayouts/slideLayout7.xml"/><Relationship Id="rId4" Type="http://schemas.openxmlformats.org/officeDocument/2006/relationships/image" Target="../media/image104.png"/></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8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 Id="rId4" Type="http://schemas.openxmlformats.org/officeDocument/2006/relationships/image" Target="../media/image111.emf"/></Relationships>
</file>

<file path=ppt/slides/_rels/slide82.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8" Type="http://schemas.openxmlformats.org/officeDocument/2006/relationships/image" Target="../media/image119.emf"/><Relationship Id="rId3" Type="http://schemas.microsoft.com/office/2007/relationships/hdphoto" Target="../media/hdphoto20.wdp"/><Relationship Id="rId7" Type="http://schemas.openxmlformats.org/officeDocument/2006/relationships/image" Target="../media/image118.emf"/><Relationship Id="rId2"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117.emf"/><Relationship Id="rId5" Type="http://schemas.openxmlformats.org/officeDocument/2006/relationships/image" Target="../media/image116.emf"/><Relationship Id="rId10" Type="http://schemas.openxmlformats.org/officeDocument/2006/relationships/image" Target="../media/image121.emf"/><Relationship Id="rId4" Type="http://schemas.openxmlformats.org/officeDocument/2006/relationships/image" Target="../media/image115.emf"/><Relationship Id="rId9" Type="http://schemas.openxmlformats.org/officeDocument/2006/relationships/image" Target="../media/image120.emf"/></Relationships>
</file>

<file path=ppt/slides/_rels/slide8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 Id="rId5" Type="http://schemas.openxmlformats.org/officeDocument/2006/relationships/image" Target="../media/image17.jpeg"/><Relationship Id="rId4" Type="http://schemas.microsoft.com/office/2007/relationships/hdphoto" Target="../media/hdphoto2.wdp"/></Relationships>
</file>

<file path=ppt/slides/_rels/slide9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24.png"/><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la de jogo de vídeo game&#10;&#10;O conteúdo gerado por IA pode estar incorreto.">
            <a:extLst>
              <a:ext uri="{FF2B5EF4-FFF2-40B4-BE49-F238E27FC236}">
                <a16:creationId xmlns:a16="http://schemas.microsoft.com/office/drawing/2014/main" id="{3E76B910-7078-5325-0DA2-99AD00D4C1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135137"/>
            <a:ext cx="12192000" cy="6858000"/>
          </a:xfrm>
          <a:prstGeom prst="rect">
            <a:avLst/>
          </a:prstGeom>
        </p:spPr>
      </p:pic>
      <p:sp>
        <p:nvSpPr>
          <p:cNvPr id="2" name="CaixaDeTexto 1">
            <a:extLst>
              <a:ext uri="{FF2B5EF4-FFF2-40B4-BE49-F238E27FC236}">
                <a16:creationId xmlns:a16="http://schemas.microsoft.com/office/drawing/2014/main" id="{1A7AAE1F-C483-6D48-07D8-7872A192DF2F}"/>
              </a:ext>
            </a:extLst>
          </p:cNvPr>
          <p:cNvSpPr txBox="1"/>
          <p:nvPr/>
        </p:nvSpPr>
        <p:spPr>
          <a:xfrm>
            <a:off x="580104" y="1767818"/>
            <a:ext cx="4335620" cy="1785104"/>
          </a:xfrm>
          <a:prstGeom prst="rect">
            <a:avLst/>
          </a:prstGeom>
          <a:noFill/>
        </p:spPr>
        <p:txBody>
          <a:bodyPr wrap="square" rtlCol="0">
            <a:spAutoFit/>
          </a:bodyPr>
          <a:lstStyle/>
          <a:p>
            <a:pPr algn="ctr"/>
            <a:r>
              <a:rPr lang="pt-BR" sz="11000" dirty="0">
                <a:solidFill>
                  <a:srgbClr val="002060"/>
                </a:solidFill>
                <a:latin typeface="Agency FB" panose="020B0503020202020204" pitchFamily="34" charset="0"/>
              </a:rPr>
              <a:t>QUÍMICA</a:t>
            </a:r>
          </a:p>
        </p:txBody>
      </p:sp>
      <p:sp>
        <p:nvSpPr>
          <p:cNvPr id="4" name="CaixaDeTexto 3">
            <a:extLst>
              <a:ext uri="{FF2B5EF4-FFF2-40B4-BE49-F238E27FC236}">
                <a16:creationId xmlns:a16="http://schemas.microsoft.com/office/drawing/2014/main" id="{00569E9A-CE27-02B4-D140-F15A5E8E5FE5}"/>
              </a:ext>
            </a:extLst>
          </p:cNvPr>
          <p:cNvSpPr txBox="1"/>
          <p:nvPr/>
        </p:nvSpPr>
        <p:spPr>
          <a:xfrm>
            <a:off x="-260757" y="605135"/>
            <a:ext cx="6017342" cy="707886"/>
          </a:xfrm>
          <a:prstGeom prst="rect">
            <a:avLst/>
          </a:prstGeom>
          <a:noFill/>
        </p:spPr>
        <p:txBody>
          <a:bodyPr wrap="square">
            <a:spAutoFit/>
          </a:bodyPr>
          <a:lstStyle/>
          <a:p>
            <a:pPr algn="ctr"/>
            <a:r>
              <a:rPr lang="pt-BR" sz="4000" dirty="0">
                <a:solidFill>
                  <a:schemeClr val="bg1"/>
                </a:solidFill>
                <a:highlight>
                  <a:srgbClr val="FF0000"/>
                </a:highlight>
                <a:latin typeface="Agency FB" panose="020B0503020202020204" pitchFamily="34" charset="0"/>
              </a:rPr>
              <a:t>INTRODUÇÃO AO ESTUDO </a:t>
            </a:r>
          </a:p>
        </p:txBody>
      </p:sp>
      <p:sp>
        <p:nvSpPr>
          <p:cNvPr id="6" name="Retângulo 5">
            <a:extLst>
              <a:ext uri="{FF2B5EF4-FFF2-40B4-BE49-F238E27FC236}">
                <a16:creationId xmlns:a16="http://schemas.microsoft.com/office/drawing/2014/main" id="{CE76A0F8-819F-825E-2654-D0E6B76E9BAC}"/>
              </a:ext>
            </a:extLst>
          </p:cNvPr>
          <p:cNvSpPr/>
          <p:nvPr/>
        </p:nvSpPr>
        <p:spPr>
          <a:xfrm>
            <a:off x="943897" y="3429000"/>
            <a:ext cx="3706761" cy="12392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BFD1EBA-1F01-7FD7-10B2-AADEE9ECCE7D}"/>
              </a:ext>
            </a:extLst>
          </p:cNvPr>
          <p:cNvSpPr txBox="1"/>
          <p:nvPr/>
        </p:nvSpPr>
        <p:spPr>
          <a:xfrm>
            <a:off x="2477728" y="1313021"/>
            <a:ext cx="776749" cy="707886"/>
          </a:xfrm>
          <a:prstGeom prst="rect">
            <a:avLst/>
          </a:prstGeom>
          <a:noFill/>
        </p:spPr>
        <p:txBody>
          <a:bodyPr wrap="square" rtlCol="0">
            <a:spAutoFit/>
          </a:bodyPr>
          <a:lstStyle/>
          <a:p>
            <a:r>
              <a:rPr lang="pt-BR" sz="4000" dirty="0">
                <a:solidFill>
                  <a:srgbClr val="002060"/>
                </a:solidFill>
                <a:latin typeface="Agency FB" panose="020B0503020202020204" pitchFamily="34" charset="0"/>
              </a:rPr>
              <a:t>DA</a:t>
            </a:r>
          </a:p>
        </p:txBody>
      </p:sp>
      <p:sp>
        <p:nvSpPr>
          <p:cNvPr id="8" name="Meio-quadro 7">
            <a:extLst>
              <a:ext uri="{FF2B5EF4-FFF2-40B4-BE49-F238E27FC236}">
                <a16:creationId xmlns:a16="http://schemas.microsoft.com/office/drawing/2014/main" id="{B3FE8CEA-A38E-B569-6AEF-ADD1F0CEA72A}"/>
              </a:ext>
            </a:extLst>
          </p:cNvPr>
          <p:cNvSpPr/>
          <p:nvPr/>
        </p:nvSpPr>
        <p:spPr>
          <a:xfrm flipH="1">
            <a:off x="8357418" y="0"/>
            <a:ext cx="3834579" cy="1785104"/>
          </a:xfrm>
          <a:prstGeom prst="halfFrame">
            <a:avLst>
              <a:gd name="adj1" fmla="val 14869"/>
              <a:gd name="adj2" fmla="val 17911"/>
            </a:avLst>
          </a:prstGeom>
          <a:solidFill>
            <a:srgbClr val="4D5D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6BAC999A-C421-8C8C-A240-A9013F00CE71}"/>
              </a:ext>
            </a:extLst>
          </p:cNvPr>
          <p:cNvSpPr txBox="1"/>
          <p:nvPr/>
        </p:nvSpPr>
        <p:spPr>
          <a:xfrm>
            <a:off x="2729988" y="3650756"/>
            <a:ext cx="1920670"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latin typeface="Abadi" panose="020B0604020104020204" pitchFamily="34" charset="0"/>
              </a:rPr>
              <a:t>Carlos Júnior</a:t>
            </a:r>
          </a:p>
        </p:txBody>
      </p:sp>
    </p:spTree>
    <p:extLst>
      <p:ext uri="{BB962C8B-B14F-4D97-AF65-F5344CB8AC3E}">
        <p14:creationId xmlns:p14="http://schemas.microsoft.com/office/powerpoint/2010/main" val="1757992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E5086D9-1CB0-3E52-1AC7-F677A8818531}"/>
              </a:ext>
            </a:extLst>
          </p:cNvPr>
          <p:cNvSpPr txBox="1"/>
          <p:nvPr/>
        </p:nvSpPr>
        <p:spPr>
          <a:xfrm>
            <a:off x="4090220" y="145541"/>
            <a:ext cx="3465127" cy="461665"/>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VOCÊ JÁ IMAGINOU</a:t>
            </a:r>
            <a:r>
              <a:rPr lang="pt-BR" dirty="0"/>
              <a:t>:</a:t>
            </a:r>
          </a:p>
        </p:txBody>
      </p:sp>
      <p:sp>
        <p:nvSpPr>
          <p:cNvPr id="4" name="CaixaDeTexto 3">
            <a:extLst>
              <a:ext uri="{FF2B5EF4-FFF2-40B4-BE49-F238E27FC236}">
                <a16:creationId xmlns:a16="http://schemas.microsoft.com/office/drawing/2014/main" id="{405B84EB-9568-28FB-B93A-0AEBEE3AF052}"/>
              </a:ext>
            </a:extLst>
          </p:cNvPr>
          <p:cNvSpPr txBox="1"/>
          <p:nvPr/>
        </p:nvSpPr>
        <p:spPr>
          <a:xfrm>
            <a:off x="414957" y="1167056"/>
            <a:ext cx="5419311" cy="477054"/>
          </a:xfrm>
          <a:prstGeom prst="rect">
            <a:avLst/>
          </a:prstGeom>
          <a:solidFill>
            <a:srgbClr val="FFF9E6"/>
          </a:solidFill>
        </p:spPr>
        <p:txBody>
          <a:bodyPr wrap="square">
            <a:spAutoFit/>
          </a:bodyPr>
          <a:lstStyle/>
          <a:p>
            <a:r>
              <a:rPr lang="pt-BR" sz="2500" dirty="0"/>
              <a:t>Como uma bateria gera eletricidade?</a:t>
            </a:r>
          </a:p>
        </p:txBody>
      </p:sp>
      <p:pic>
        <p:nvPicPr>
          <p:cNvPr id="19" name="Picture 8" descr="Cabos De Bateria, Bateria, Motor, Carro">
            <a:extLst>
              <a:ext uri="{FF2B5EF4-FFF2-40B4-BE49-F238E27FC236}">
                <a16:creationId xmlns:a16="http://schemas.microsoft.com/office/drawing/2014/main" id="{921EEAD2-DE57-DF22-49AB-0FFC5C8E6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1694" y="2203960"/>
            <a:ext cx="4185835" cy="3141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74B4614E-2F64-BA06-09F0-C5044946EA4F}"/>
              </a:ext>
            </a:extLst>
          </p:cNvPr>
          <p:cNvSpPr txBox="1"/>
          <p:nvPr/>
        </p:nvSpPr>
        <p:spPr>
          <a:xfrm>
            <a:off x="5834268" y="2022528"/>
            <a:ext cx="6097656" cy="861774"/>
          </a:xfrm>
          <a:prstGeom prst="rect">
            <a:avLst/>
          </a:prstGeom>
          <a:solidFill>
            <a:srgbClr val="FFF9E6"/>
          </a:solidFill>
        </p:spPr>
        <p:txBody>
          <a:bodyPr wrap="square">
            <a:spAutoFit/>
          </a:bodyPr>
          <a:lstStyle/>
          <a:p>
            <a:r>
              <a:rPr lang="pt-BR" sz="2500" dirty="0"/>
              <a:t>Por que os alimentos demoram a deteriorar quando estão refrigerados?</a:t>
            </a:r>
          </a:p>
        </p:txBody>
      </p:sp>
      <p:pic>
        <p:nvPicPr>
          <p:cNvPr id="20" name="Picture 10" descr="Garrafas, Alimentos, Galão, Dentro De">
            <a:extLst>
              <a:ext uri="{FF2B5EF4-FFF2-40B4-BE49-F238E27FC236}">
                <a16:creationId xmlns:a16="http://schemas.microsoft.com/office/drawing/2014/main" id="{A86C8CDF-5F96-F3EB-8D1A-A6B4D744E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4687" y="3175071"/>
            <a:ext cx="4864825" cy="2937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7FF689D1-60DF-FB04-ADFE-690893A97AE6}"/>
              </a:ext>
            </a:extLst>
          </p:cNvPr>
          <p:cNvSpPr txBox="1"/>
          <p:nvPr/>
        </p:nvSpPr>
        <p:spPr>
          <a:xfrm>
            <a:off x="10143510" y="6403789"/>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341691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1"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heel(1)">
                                      <p:cBhvr>
                                        <p:cTn id="1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C910163-28F1-B934-7BA9-2E139201ADF6}"/>
              </a:ext>
            </a:extLst>
          </p:cNvPr>
          <p:cNvSpPr txBox="1"/>
          <p:nvPr/>
        </p:nvSpPr>
        <p:spPr>
          <a:xfrm>
            <a:off x="4090220" y="145541"/>
            <a:ext cx="3465127" cy="461665"/>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VOCÊ JÁ IMAGINOU</a:t>
            </a:r>
            <a:r>
              <a:rPr lang="pt-BR" dirty="0"/>
              <a:t>:</a:t>
            </a:r>
          </a:p>
        </p:txBody>
      </p:sp>
      <p:pic>
        <p:nvPicPr>
          <p:cNvPr id="21" name="Picture 12" descr="Fome, Com Fome, Comer, Cookie, Biscoito">
            <a:extLst>
              <a:ext uri="{FF2B5EF4-FFF2-40B4-BE49-F238E27FC236}">
                <a16:creationId xmlns:a16="http://schemas.microsoft.com/office/drawing/2014/main" id="{0B4BBD92-2F1E-784B-227E-7C0A70B2E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330" y="2199551"/>
            <a:ext cx="5015340" cy="33435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694FF027-6C14-FAD8-F371-09A6CC8DD251}"/>
              </a:ext>
            </a:extLst>
          </p:cNvPr>
          <p:cNvSpPr txBox="1"/>
          <p:nvPr/>
        </p:nvSpPr>
        <p:spPr>
          <a:xfrm>
            <a:off x="2773955" y="1097482"/>
            <a:ext cx="6097656" cy="861774"/>
          </a:xfrm>
          <a:prstGeom prst="rect">
            <a:avLst/>
          </a:prstGeom>
          <a:solidFill>
            <a:srgbClr val="FFF9E6"/>
          </a:solidFill>
        </p:spPr>
        <p:txBody>
          <a:bodyPr wrap="square">
            <a:spAutoFit/>
          </a:bodyPr>
          <a:lstStyle/>
          <a:p>
            <a:pPr algn="ctr"/>
            <a:r>
              <a:rPr lang="pt-BR" sz="2500" dirty="0"/>
              <a:t>Como nosso organismo usa alimentos para manter a vida?</a:t>
            </a:r>
          </a:p>
        </p:txBody>
      </p:sp>
      <p:sp>
        <p:nvSpPr>
          <p:cNvPr id="24" name="CaixaDeTexto 23">
            <a:extLst>
              <a:ext uri="{FF2B5EF4-FFF2-40B4-BE49-F238E27FC236}">
                <a16:creationId xmlns:a16="http://schemas.microsoft.com/office/drawing/2014/main" id="{AAC7C02B-6435-8A9A-168E-9DBCF0A5C273}"/>
              </a:ext>
            </a:extLst>
          </p:cNvPr>
          <p:cNvSpPr txBox="1"/>
          <p:nvPr/>
        </p:nvSpPr>
        <p:spPr>
          <a:xfrm>
            <a:off x="10143510" y="6403789"/>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25" name="Picture 2" descr="Apresentação, Lousa, Aula, Palestra, Palestrante">
            <a:extLst>
              <a:ext uri="{FF2B5EF4-FFF2-40B4-BE49-F238E27FC236}">
                <a16:creationId xmlns:a16="http://schemas.microsoft.com/office/drawing/2014/main" id="{D482B4EA-41BA-A8FD-A887-B212445F5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 name="Retângulo 25">
            <a:extLst>
              <a:ext uri="{FF2B5EF4-FFF2-40B4-BE49-F238E27FC236}">
                <a16:creationId xmlns:a16="http://schemas.microsoft.com/office/drawing/2014/main" id="{145B0AEE-2C5A-F367-DA8E-BB6C152565A2}"/>
              </a:ext>
            </a:extLst>
          </p:cNvPr>
          <p:cNvSpPr/>
          <p:nvPr/>
        </p:nvSpPr>
        <p:spPr>
          <a:xfrm>
            <a:off x="5240594" y="1397675"/>
            <a:ext cx="5904270" cy="2569934"/>
          </a:xfrm>
          <a:prstGeom prst="rect">
            <a:avLst/>
          </a:prstGeom>
        </p:spPr>
        <p:txBody>
          <a:bodyPr wrap="square">
            <a:spAutoFit/>
          </a:bodyPr>
          <a:lstStyle/>
          <a:p>
            <a:pPr algn="just"/>
            <a:r>
              <a:rPr lang="pt-BR" sz="2300" i="1" dirty="0">
                <a:latin typeface="Times New Roman" panose="02020603050405020304" pitchFamily="18" charset="0"/>
              </a:rPr>
              <a:t>A </a:t>
            </a:r>
            <a:r>
              <a:rPr lang="pt-BR" sz="2300" dirty="0">
                <a:latin typeface="Times New Roman" panose="02020603050405020304" pitchFamily="18" charset="0"/>
              </a:rPr>
              <a:t>química </a:t>
            </a:r>
            <a:r>
              <a:rPr lang="pt-BR" sz="2300" i="1" dirty="0">
                <a:latin typeface="Times New Roman" panose="02020603050405020304" pitchFamily="18" charset="0"/>
              </a:rPr>
              <a:t>estuda a natureza, as propriedades, a composição e as transformações da matéria. </a:t>
            </a:r>
          </a:p>
          <a:p>
            <a:pPr algn="just"/>
            <a:r>
              <a:rPr lang="pt-BR" sz="2300" dirty="0">
                <a:latin typeface="Times New Roman" panose="02020603050405020304" pitchFamily="18" charset="0"/>
              </a:rPr>
              <a:t>O campo de interesse e aplicação da química é tão amplo que envolve quase todas as outras ciências; por isso, muitas disciplinas estão interligadas com a química, tais como a</a:t>
            </a:r>
          </a:p>
          <a:p>
            <a:pPr algn="just"/>
            <a:r>
              <a:rPr lang="pt-BR" sz="2300" dirty="0">
                <a:latin typeface="Times New Roman" panose="02020603050405020304" pitchFamily="18" charset="0"/>
              </a:rPr>
              <a:t>geoquímica, a astroquímica e a físico-química.</a:t>
            </a:r>
            <a:endParaRPr lang="pt-BR" sz="2300" dirty="0"/>
          </a:p>
        </p:txBody>
      </p:sp>
      <p:sp>
        <p:nvSpPr>
          <p:cNvPr id="27" name="CaixaDeTexto 26">
            <a:extLst>
              <a:ext uri="{FF2B5EF4-FFF2-40B4-BE49-F238E27FC236}">
                <a16:creationId xmlns:a16="http://schemas.microsoft.com/office/drawing/2014/main" id="{E2477E26-5AB3-DE55-3FBE-7EF9E07DD788}"/>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41490630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Desenho de personagem de desenho animado&#10;&#10;O conteúdo gerado por IA pode estar incorreto.">
            <a:extLst>
              <a:ext uri="{FF2B5EF4-FFF2-40B4-BE49-F238E27FC236}">
                <a16:creationId xmlns:a16="http://schemas.microsoft.com/office/drawing/2014/main" id="{4A4E50CE-89AF-70E6-754F-142976084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62" y="2785240"/>
            <a:ext cx="5754460" cy="4314497"/>
          </a:xfrm>
          <a:prstGeom prst="rect">
            <a:avLst/>
          </a:prstGeom>
        </p:spPr>
      </p:pic>
      <p:sp>
        <p:nvSpPr>
          <p:cNvPr id="26" name="Retângulo 25">
            <a:extLst>
              <a:ext uri="{FF2B5EF4-FFF2-40B4-BE49-F238E27FC236}">
                <a16:creationId xmlns:a16="http://schemas.microsoft.com/office/drawing/2014/main" id="{4751A7F2-2B4E-7C8A-B123-EE96F34BD583}"/>
              </a:ext>
            </a:extLst>
          </p:cNvPr>
          <p:cNvSpPr/>
          <p:nvPr/>
        </p:nvSpPr>
        <p:spPr>
          <a:xfrm>
            <a:off x="4389278" y="1815744"/>
            <a:ext cx="5904270" cy="1938992"/>
          </a:xfrm>
          <a:prstGeom prst="rect">
            <a:avLst/>
          </a:prstGeom>
          <a:ln w="28575">
            <a:solidFill>
              <a:srgbClr val="FF0000"/>
            </a:solidFill>
          </a:ln>
        </p:spPr>
        <p:txBody>
          <a:bodyPr wrap="square">
            <a:spAutoFit/>
          </a:bodyPr>
          <a:lstStyle/>
          <a:p>
            <a:pPr algn="just"/>
            <a:r>
              <a:rPr lang="pt-BR" sz="4000" b="1" dirty="0">
                <a:solidFill>
                  <a:srgbClr val="9A4A38"/>
                </a:solidFill>
                <a:latin typeface="Abadi" panose="020B0604020104020204" pitchFamily="34" charset="0"/>
              </a:rPr>
              <a:t>Ainda não entendeu por que precisamos estudar Química?</a:t>
            </a:r>
          </a:p>
        </p:txBody>
      </p:sp>
      <p:sp>
        <p:nvSpPr>
          <p:cNvPr id="2" name="CaixaDeTexto 1">
            <a:extLst>
              <a:ext uri="{FF2B5EF4-FFF2-40B4-BE49-F238E27FC236}">
                <a16:creationId xmlns:a16="http://schemas.microsoft.com/office/drawing/2014/main" id="{CE52B83E-B5AF-93B8-54A7-CD9A5318ECD6}"/>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3" name="Meio-quadro 2">
            <a:extLst>
              <a:ext uri="{FF2B5EF4-FFF2-40B4-BE49-F238E27FC236}">
                <a16:creationId xmlns:a16="http://schemas.microsoft.com/office/drawing/2014/main" id="{ADF84445-F8C1-EFC9-806D-065C3C2AE36B}"/>
              </a:ext>
            </a:extLst>
          </p:cNvPr>
          <p:cNvSpPr/>
          <p:nvPr/>
        </p:nvSpPr>
        <p:spPr>
          <a:xfrm>
            <a:off x="0" y="0"/>
            <a:ext cx="1239990" cy="2361362"/>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Meio-quadro 3">
            <a:extLst>
              <a:ext uri="{FF2B5EF4-FFF2-40B4-BE49-F238E27FC236}">
                <a16:creationId xmlns:a16="http://schemas.microsoft.com/office/drawing/2014/main" id="{0317AA1B-3DE1-13DC-9468-AD7C94C29019}"/>
              </a:ext>
            </a:extLst>
          </p:cNvPr>
          <p:cNvSpPr/>
          <p:nvPr/>
        </p:nvSpPr>
        <p:spPr>
          <a:xfrm flipH="1">
            <a:off x="10952009" y="0"/>
            <a:ext cx="1239991" cy="2622620"/>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877024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2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1C5B2-6288-B3D7-978B-D1A812AE756B}"/>
            </a:ext>
          </a:extLst>
        </p:cNvPr>
        <p:cNvGrpSpPr/>
        <p:nvPr/>
      </p:nvGrpSpPr>
      <p:grpSpPr>
        <a:xfrm>
          <a:off x="0" y="0"/>
          <a:ext cx="0" cy="0"/>
          <a:chOff x="0" y="0"/>
          <a:chExt cx="0" cy="0"/>
        </a:xfrm>
      </p:grpSpPr>
      <p:pic>
        <p:nvPicPr>
          <p:cNvPr id="5" name="Imagem 4" descr="Desenho de personagem de desenho animado&#10;&#10;O conteúdo gerado por IA pode estar incorreto.">
            <a:extLst>
              <a:ext uri="{FF2B5EF4-FFF2-40B4-BE49-F238E27FC236}">
                <a16:creationId xmlns:a16="http://schemas.microsoft.com/office/drawing/2014/main" id="{5BF9EEE5-E3F8-AE4D-4659-0A1B4589B3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62" y="2785240"/>
            <a:ext cx="5754460" cy="4314497"/>
          </a:xfrm>
          <a:prstGeom prst="rect">
            <a:avLst/>
          </a:prstGeom>
        </p:spPr>
      </p:pic>
      <p:sp>
        <p:nvSpPr>
          <p:cNvPr id="3" name="CaixaDeTexto 2">
            <a:extLst>
              <a:ext uri="{FF2B5EF4-FFF2-40B4-BE49-F238E27FC236}">
                <a16:creationId xmlns:a16="http://schemas.microsoft.com/office/drawing/2014/main" id="{92130F65-D1E4-CE7D-F7B9-D280AADD9EB2}"/>
              </a:ext>
            </a:extLst>
          </p:cNvPr>
          <p:cNvSpPr txBox="1"/>
          <p:nvPr/>
        </p:nvSpPr>
        <p:spPr>
          <a:xfrm>
            <a:off x="4109764" y="1584911"/>
            <a:ext cx="6097656" cy="2400657"/>
          </a:xfrm>
          <a:prstGeom prst="rect">
            <a:avLst/>
          </a:prstGeom>
          <a:noFill/>
        </p:spPr>
        <p:txBody>
          <a:bodyPr wrap="square">
            <a:spAutoFit/>
          </a:bodyPr>
          <a:lstStyle/>
          <a:p>
            <a:pPr algn="just"/>
            <a:r>
              <a:rPr lang="pt-BR" sz="3000" dirty="0">
                <a:latin typeface="Times New Roman" panose="02020603050405020304" pitchFamily="18" charset="0"/>
              </a:rPr>
              <a:t>Estudamos Química porque ela nos ajuda a adquirir um útil discernimento dos problemas da sociedade, com aspectos científicos e técnicos, tais como:</a:t>
            </a:r>
            <a:endParaRPr lang="pt-BR" sz="3000" dirty="0"/>
          </a:p>
        </p:txBody>
      </p:sp>
      <p:sp>
        <p:nvSpPr>
          <p:cNvPr id="2" name="CaixaDeTexto 1">
            <a:extLst>
              <a:ext uri="{FF2B5EF4-FFF2-40B4-BE49-F238E27FC236}">
                <a16:creationId xmlns:a16="http://schemas.microsoft.com/office/drawing/2014/main" id="{79F86D87-6A3C-FF88-0CAF-48A8769CFCA0}"/>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4" name="Meio-quadro 3">
            <a:extLst>
              <a:ext uri="{FF2B5EF4-FFF2-40B4-BE49-F238E27FC236}">
                <a16:creationId xmlns:a16="http://schemas.microsoft.com/office/drawing/2014/main" id="{FDBA9024-B970-EFAB-A343-9F4016234417}"/>
              </a:ext>
            </a:extLst>
          </p:cNvPr>
          <p:cNvSpPr/>
          <p:nvPr/>
        </p:nvSpPr>
        <p:spPr>
          <a:xfrm>
            <a:off x="0" y="0"/>
            <a:ext cx="1239990" cy="2361362"/>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03115323-F0E9-758D-EC50-44494F03D4DC}"/>
              </a:ext>
            </a:extLst>
          </p:cNvPr>
          <p:cNvSpPr/>
          <p:nvPr/>
        </p:nvSpPr>
        <p:spPr>
          <a:xfrm flipH="1">
            <a:off x="10952009" y="0"/>
            <a:ext cx="1239991" cy="2622620"/>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1926708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4D192-C4D2-8591-F9C7-31081EDA5C2C}"/>
            </a:ext>
          </a:extLst>
        </p:cNvPr>
        <p:cNvGrpSpPr/>
        <p:nvPr/>
      </p:nvGrpSpPr>
      <p:grpSpPr>
        <a:xfrm>
          <a:off x="0" y="0"/>
          <a:ext cx="0" cy="0"/>
          <a:chOff x="0" y="0"/>
          <a:chExt cx="0" cy="0"/>
        </a:xfrm>
      </p:grpSpPr>
      <p:pic>
        <p:nvPicPr>
          <p:cNvPr id="5" name="Imagem 4" descr="Desenho de personagem de desenho animado&#10;&#10;O conteúdo gerado por IA pode estar incorreto.">
            <a:extLst>
              <a:ext uri="{FF2B5EF4-FFF2-40B4-BE49-F238E27FC236}">
                <a16:creationId xmlns:a16="http://schemas.microsoft.com/office/drawing/2014/main" id="{07576EC7-1D9C-1ED6-F73C-FA069731B8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862" y="3888712"/>
            <a:ext cx="4282704" cy="3211025"/>
          </a:xfrm>
          <a:prstGeom prst="rect">
            <a:avLst/>
          </a:prstGeom>
        </p:spPr>
      </p:pic>
      <p:sp>
        <p:nvSpPr>
          <p:cNvPr id="2" name="CaixaDeTexto 1">
            <a:extLst>
              <a:ext uri="{FF2B5EF4-FFF2-40B4-BE49-F238E27FC236}">
                <a16:creationId xmlns:a16="http://schemas.microsoft.com/office/drawing/2014/main" id="{BC57CEBE-F2BE-8A88-3B08-5D7E3E02DA04}"/>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grpSp>
        <p:nvGrpSpPr>
          <p:cNvPr id="4" name="Agrupar 3">
            <a:extLst>
              <a:ext uri="{FF2B5EF4-FFF2-40B4-BE49-F238E27FC236}">
                <a16:creationId xmlns:a16="http://schemas.microsoft.com/office/drawing/2014/main" id="{C98DE66F-A4B2-468F-07C0-872D260FD166}"/>
              </a:ext>
            </a:extLst>
          </p:cNvPr>
          <p:cNvGrpSpPr/>
          <p:nvPr/>
        </p:nvGrpSpPr>
        <p:grpSpPr>
          <a:xfrm>
            <a:off x="5906590" y="160147"/>
            <a:ext cx="3642521" cy="2103346"/>
            <a:chOff x="4421083" y="-92518"/>
            <a:chExt cx="3642521" cy="2103346"/>
          </a:xfrm>
          <a:solidFill>
            <a:srgbClr val="9A4A38"/>
          </a:solidFill>
          <a:scene3d>
            <a:camera prst="orthographicFront">
              <a:rot lat="0" lon="0" rev="0"/>
            </a:camera>
            <a:lightRig rig="balanced" dir="t">
              <a:rot lat="0" lon="0" rev="8700000"/>
            </a:lightRig>
          </a:scene3d>
        </p:grpSpPr>
        <p:sp>
          <p:nvSpPr>
            <p:cNvPr id="15" name="Elipse 14">
              <a:extLst>
                <a:ext uri="{FF2B5EF4-FFF2-40B4-BE49-F238E27FC236}">
                  <a16:creationId xmlns:a16="http://schemas.microsoft.com/office/drawing/2014/main" id="{2D20694F-07AB-3F57-984D-603206C554E6}"/>
                </a:ext>
              </a:extLst>
            </p:cNvPr>
            <p:cNvSpPr/>
            <p:nvPr/>
          </p:nvSpPr>
          <p:spPr>
            <a:xfrm>
              <a:off x="4421083" y="-92518"/>
              <a:ext cx="3642521" cy="2103346"/>
            </a:xfrm>
            <a:prstGeom prst="ellipse">
              <a:avLst/>
            </a:prstGeom>
            <a:grpFill/>
            <a:ln>
              <a:noFill/>
            </a:ln>
            <a:effectLst>
              <a:outerShdw blurRad="44450" dist="27940" dir="5400000" algn="ctr">
                <a:srgbClr val="000000">
                  <a:alpha val="32000"/>
                </a:srgbClr>
              </a:outerShdw>
            </a:effectLst>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a:lstStyle/>
            <a:p>
              <a:endParaRPr lang="pt-BR"/>
            </a:p>
          </p:txBody>
        </p:sp>
        <p:sp>
          <p:nvSpPr>
            <p:cNvPr id="16" name="Elipse 4">
              <a:extLst>
                <a:ext uri="{FF2B5EF4-FFF2-40B4-BE49-F238E27FC236}">
                  <a16:creationId xmlns:a16="http://schemas.microsoft.com/office/drawing/2014/main" id="{711BDCE2-DADF-999C-D302-C7359D72319A}"/>
                </a:ext>
              </a:extLst>
            </p:cNvPr>
            <p:cNvSpPr txBox="1"/>
            <p:nvPr/>
          </p:nvSpPr>
          <p:spPr>
            <a:xfrm>
              <a:off x="4954518" y="215510"/>
              <a:ext cx="2575651" cy="148729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Os riscos da utilização dos produtos químicos presentes nos materiais de uso doméstico e de consumo.</a:t>
              </a:r>
              <a:endParaRPr lang="pt-BR" sz="2000" kern="1200" dirty="0"/>
            </a:p>
          </p:txBody>
        </p:sp>
      </p:grpSp>
      <p:grpSp>
        <p:nvGrpSpPr>
          <p:cNvPr id="6" name="Agrupar 5">
            <a:extLst>
              <a:ext uri="{FF2B5EF4-FFF2-40B4-BE49-F238E27FC236}">
                <a16:creationId xmlns:a16="http://schemas.microsoft.com/office/drawing/2014/main" id="{51993732-608C-E5E9-BB51-77116B05B453}"/>
              </a:ext>
            </a:extLst>
          </p:cNvPr>
          <p:cNvGrpSpPr/>
          <p:nvPr/>
        </p:nvGrpSpPr>
        <p:grpSpPr>
          <a:xfrm>
            <a:off x="9558521" y="2603594"/>
            <a:ext cx="2468306" cy="2018486"/>
            <a:chOff x="8073014" y="2350929"/>
            <a:chExt cx="2468306" cy="2018486"/>
          </a:xfrm>
          <a:solidFill>
            <a:srgbClr val="9A4A38"/>
          </a:solidFill>
          <a:scene3d>
            <a:camera prst="orthographicFront">
              <a:rot lat="0" lon="0" rev="0"/>
            </a:camera>
            <a:lightRig rig="balanced" dir="t">
              <a:rot lat="0" lon="0" rev="8700000"/>
            </a:lightRig>
          </a:scene3d>
        </p:grpSpPr>
        <p:sp>
          <p:nvSpPr>
            <p:cNvPr id="13" name="Elipse 12">
              <a:extLst>
                <a:ext uri="{FF2B5EF4-FFF2-40B4-BE49-F238E27FC236}">
                  <a16:creationId xmlns:a16="http://schemas.microsoft.com/office/drawing/2014/main" id="{FA935EE3-34BE-B929-58F2-9DFF35F64B7E}"/>
                </a:ext>
              </a:extLst>
            </p:cNvPr>
            <p:cNvSpPr/>
            <p:nvPr/>
          </p:nvSpPr>
          <p:spPr>
            <a:xfrm>
              <a:off x="8073014" y="2350929"/>
              <a:ext cx="2468306" cy="2018486"/>
            </a:xfrm>
            <a:prstGeom prst="ellipse">
              <a:avLst/>
            </a:prstGeom>
            <a:grpFill/>
            <a:ln>
              <a:noFill/>
            </a:ln>
            <a:effectLst>
              <a:outerShdw blurRad="44450" dist="27940" dir="5400000" algn="ctr">
                <a:srgbClr val="000000">
                  <a:alpha val="32000"/>
                </a:srgbClr>
              </a:outerShdw>
            </a:effectLst>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a:lstStyle/>
            <a:p>
              <a:endParaRPr lang="pt-BR"/>
            </a:p>
          </p:txBody>
        </p:sp>
        <p:sp>
          <p:nvSpPr>
            <p:cNvPr id="14" name="Elipse 6">
              <a:extLst>
                <a:ext uri="{FF2B5EF4-FFF2-40B4-BE49-F238E27FC236}">
                  <a16:creationId xmlns:a16="http://schemas.microsoft.com/office/drawing/2014/main" id="{40F9CF79-C92A-DFE4-84A1-556BA2ED0F71}"/>
                </a:ext>
              </a:extLst>
            </p:cNvPr>
            <p:cNvSpPr txBox="1"/>
            <p:nvPr/>
          </p:nvSpPr>
          <p:spPr>
            <a:xfrm>
              <a:off x="8434489" y="2646529"/>
              <a:ext cx="1745356" cy="142728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Destruição da camada de ozônio e efeito estufa</a:t>
              </a:r>
              <a:endParaRPr lang="pt-BR" sz="2000" kern="1200" dirty="0"/>
            </a:p>
          </p:txBody>
        </p:sp>
      </p:grpSp>
      <p:grpSp>
        <p:nvGrpSpPr>
          <p:cNvPr id="7" name="Agrupar 6">
            <a:extLst>
              <a:ext uri="{FF2B5EF4-FFF2-40B4-BE49-F238E27FC236}">
                <a16:creationId xmlns:a16="http://schemas.microsoft.com/office/drawing/2014/main" id="{5069AEB0-6C12-891B-864E-9EF83BE886D0}"/>
              </a:ext>
            </a:extLst>
          </p:cNvPr>
          <p:cNvGrpSpPr/>
          <p:nvPr/>
        </p:nvGrpSpPr>
        <p:grpSpPr>
          <a:xfrm>
            <a:off x="6450796" y="5070885"/>
            <a:ext cx="2440684" cy="1807838"/>
            <a:chOff x="4965289" y="4818220"/>
            <a:chExt cx="2440684" cy="1807838"/>
          </a:xfrm>
          <a:solidFill>
            <a:srgbClr val="9A4A38"/>
          </a:solidFill>
          <a:scene3d>
            <a:camera prst="orthographicFront">
              <a:rot lat="0" lon="0" rev="0"/>
            </a:camera>
            <a:lightRig rig="balanced" dir="t">
              <a:rot lat="0" lon="0" rev="8700000"/>
            </a:lightRig>
          </a:scene3d>
        </p:grpSpPr>
        <p:sp>
          <p:nvSpPr>
            <p:cNvPr id="11" name="Elipse 10">
              <a:extLst>
                <a:ext uri="{FF2B5EF4-FFF2-40B4-BE49-F238E27FC236}">
                  <a16:creationId xmlns:a16="http://schemas.microsoft.com/office/drawing/2014/main" id="{4FE74108-8942-3C4B-DBF4-26D77228E8A3}"/>
                </a:ext>
              </a:extLst>
            </p:cNvPr>
            <p:cNvSpPr/>
            <p:nvPr/>
          </p:nvSpPr>
          <p:spPr>
            <a:xfrm>
              <a:off x="4965289" y="4818220"/>
              <a:ext cx="2440684" cy="1807838"/>
            </a:xfrm>
            <a:prstGeom prst="ellipse">
              <a:avLst/>
            </a:prstGeom>
            <a:grpFill/>
            <a:ln>
              <a:noFill/>
            </a:ln>
            <a:effectLst>
              <a:outerShdw blurRad="44450" dist="27940" dir="5400000" algn="ctr">
                <a:srgbClr val="000000">
                  <a:alpha val="32000"/>
                </a:srgbClr>
              </a:outerShdw>
            </a:effectLst>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a:lstStyle/>
            <a:p>
              <a:endParaRPr lang="pt-BR"/>
            </a:p>
          </p:txBody>
        </p:sp>
        <p:sp>
          <p:nvSpPr>
            <p:cNvPr id="12" name="Elipse 8">
              <a:extLst>
                <a:ext uri="{FF2B5EF4-FFF2-40B4-BE49-F238E27FC236}">
                  <a16:creationId xmlns:a16="http://schemas.microsoft.com/office/drawing/2014/main" id="{0D69C532-001B-123C-5867-83BD3BF715DC}"/>
                </a:ext>
              </a:extLst>
            </p:cNvPr>
            <p:cNvSpPr txBox="1"/>
            <p:nvPr/>
          </p:nvSpPr>
          <p:spPr>
            <a:xfrm>
              <a:off x="5322719" y="5082972"/>
              <a:ext cx="1725824" cy="1278334"/>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uso de alguns herbicidas e pesticidas</a:t>
              </a:r>
              <a:endParaRPr lang="pt-BR" sz="2000" kern="1200" dirty="0"/>
            </a:p>
          </p:txBody>
        </p:sp>
      </p:grpSp>
      <p:grpSp>
        <p:nvGrpSpPr>
          <p:cNvPr id="8" name="Agrupar 7">
            <a:extLst>
              <a:ext uri="{FF2B5EF4-FFF2-40B4-BE49-F238E27FC236}">
                <a16:creationId xmlns:a16="http://schemas.microsoft.com/office/drawing/2014/main" id="{28E85E7C-86DA-2689-7E1C-9CBED62F9032}"/>
              </a:ext>
            </a:extLst>
          </p:cNvPr>
          <p:cNvGrpSpPr/>
          <p:nvPr/>
        </p:nvGrpSpPr>
        <p:grpSpPr>
          <a:xfrm>
            <a:off x="3039003" y="2558325"/>
            <a:ext cx="2935669" cy="2109012"/>
            <a:chOff x="1553496" y="2305660"/>
            <a:chExt cx="2935669" cy="2109012"/>
          </a:xfrm>
          <a:solidFill>
            <a:srgbClr val="9A4A38"/>
          </a:solidFill>
          <a:scene3d>
            <a:camera prst="orthographicFront">
              <a:rot lat="0" lon="0" rev="0"/>
            </a:camera>
            <a:lightRig rig="balanced" dir="t">
              <a:rot lat="0" lon="0" rev="8700000"/>
            </a:lightRig>
          </a:scene3d>
        </p:grpSpPr>
        <p:sp>
          <p:nvSpPr>
            <p:cNvPr id="9" name="Elipse 8">
              <a:extLst>
                <a:ext uri="{FF2B5EF4-FFF2-40B4-BE49-F238E27FC236}">
                  <a16:creationId xmlns:a16="http://schemas.microsoft.com/office/drawing/2014/main" id="{AF44F42D-3381-F515-18CF-7985E465A1D4}"/>
                </a:ext>
              </a:extLst>
            </p:cNvPr>
            <p:cNvSpPr/>
            <p:nvPr/>
          </p:nvSpPr>
          <p:spPr>
            <a:xfrm>
              <a:off x="1553496" y="2305660"/>
              <a:ext cx="2935669" cy="2109012"/>
            </a:xfrm>
            <a:prstGeom prst="ellipse">
              <a:avLst/>
            </a:prstGeom>
            <a:grpFill/>
            <a:ln>
              <a:noFill/>
            </a:ln>
            <a:effectLst>
              <a:outerShdw blurRad="44450" dist="27940" dir="5400000" algn="ctr">
                <a:srgbClr val="000000">
                  <a:alpha val="32000"/>
                </a:srgbClr>
              </a:outerShdw>
            </a:effectLst>
            <a:sp3d>
              <a:bevelT w="190500" h="38100"/>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a:lstStyle/>
            <a:p>
              <a:endParaRPr lang="pt-BR"/>
            </a:p>
          </p:txBody>
        </p:sp>
        <p:sp>
          <p:nvSpPr>
            <p:cNvPr id="10" name="Elipse 10">
              <a:extLst>
                <a:ext uri="{FF2B5EF4-FFF2-40B4-BE49-F238E27FC236}">
                  <a16:creationId xmlns:a16="http://schemas.microsoft.com/office/drawing/2014/main" id="{18B07732-3463-C9FA-CD15-21B457E281CE}"/>
                </a:ext>
              </a:extLst>
            </p:cNvPr>
            <p:cNvSpPr txBox="1"/>
            <p:nvPr/>
          </p:nvSpPr>
          <p:spPr>
            <a:xfrm>
              <a:off x="1983415" y="2614518"/>
              <a:ext cx="2075831" cy="14912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Influências da chuva ácida no meio ambiente</a:t>
              </a:r>
              <a:endParaRPr lang="pt-BR" sz="2000" kern="1200" dirty="0"/>
            </a:p>
          </p:txBody>
        </p:sp>
      </p:grpSp>
      <p:sp>
        <p:nvSpPr>
          <p:cNvPr id="17" name="Fluxograma: Decisão 16">
            <a:extLst>
              <a:ext uri="{FF2B5EF4-FFF2-40B4-BE49-F238E27FC236}">
                <a16:creationId xmlns:a16="http://schemas.microsoft.com/office/drawing/2014/main" id="{C7082EBA-9F7B-25EE-01F5-8EEF85DC602A}"/>
              </a:ext>
            </a:extLst>
          </p:cNvPr>
          <p:cNvSpPr/>
          <p:nvPr/>
        </p:nvSpPr>
        <p:spPr>
          <a:xfrm>
            <a:off x="6336147" y="2558325"/>
            <a:ext cx="2935669" cy="2103345"/>
          </a:xfrm>
          <a:prstGeom prst="flowChartDecision">
            <a:avLst/>
          </a:prstGeom>
          <a:solidFill>
            <a:srgbClr val="FFF9E6"/>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a:p>
        </p:txBody>
      </p:sp>
      <p:sp>
        <p:nvSpPr>
          <p:cNvPr id="18" name="CaixaDeTexto 17">
            <a:extLst>
              <a:ext uri="{FF2B5EF4-FFF2-40B4-BE49-F238E27FC236}">
                <a16:creationId xmlns:a16="http://schemas.microsoft.com/office/drawing/2014/main" id="{CD3E916E-786C-372E-6120-C8F38C71C996}"/>
              </a:ext>
            </a:extLst>
          </p:cNvPr>
          <p:cNvSpPr txBox="1"/>
          <p:nvPr/>
        </p:nvSpPr>
        <p:spPr>
          <a:xfrm>
            <a:off x="6898490" y="3334714"/>
            <a:ext cx="1810982" cy="553998"/>
          </a:xfrm>
          <a:prstGeom prst="rect">
            <a:avLst/>
          </a:prstGeom>
          <a:noFill/>
        </p:spPr>
        <p:txBody>
          <a:bodyPr wrap="square" rtlCol="0">
            <a:spAutoFit/>
          </a:bodyPr>
          <a:lstStyle/>
          <a:p>
            <a:pPr algn="ctr"/>
            <a:r>
              <a:rPr lang="pt-BR" sz="3000" dirty="0"/>
              <a:t>QUÍMICA</a:t>
            </a:r>
          </a:p>
        </p:txBody>
      </p:sp>
      <p:sp>
        <p:nvSpPr>
          <p:cNvPr id="19" name="Meio-quadro 18">
            <a:extLst>
              <a:ext uri="{FF2B5EF4-FFF2-40B4-BE49-F238E27FC236}">
                <a16:creationId xmlns:a16="http://schemas.microsoft.com/office/drawing/2014/main" id="{1AA23261-4FF4-29F4-AD8B-B68A61E4F981}"/>
              </a:ext>
            </a:extLst>
          </p:cNvPr>
          <p:cNvSpPr/>
          <p:nvPr/>
        </p:nvSpPr>
        <p:spPr>
          <a:xfrm>
            <a:off x="0" y="0"/>
            <a:ext cx="1239990" cy="2361362"/>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0" name="Meio-quadro 19">
            <a:extLst>
              <a:ext uri="{FF2B5EF4-FFF2-40B4-BE49-F238E27FC236}">
                <a16:creationId xmlns:a16="http://schemas.microsoft.com/office/drawing/2014/main" id="{6D73B970-EF38-3397-BE0D-6C6813171E3A}"/>
              </a:ext>
            </a:extLst>
          </p:cNvPr>
          <p:cNvSpPr/>
          <p:nvPr/>
        </p:nvSpPr>
        <p:spPr>
          <a:xfrm flipH="1">
            <a:off x="10952009" y="0"/>
            <a:ext cx="1239991" cy="2622620"/>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5270950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sultado de imagem para areas de atuação da quimica">
            <a:extLst>
              <a:ext uri="{FF2B5EF4-FFF2-40B4-BE49-F238E27FC236}">
                <a16:creationId xmlns:a16="http://schemas.microsoft.com/office/drawing/2014/main" id="{C86D691F-9A15-8975-9598-E51FF4110F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302"/>
          <a:stretch/>
        </p:blipFill>
        <p:spPr bwMode="auto">
          <a:xfrm>
            <a:off x="4286272" y="456553"/>
            <a:ext cx="7760531" cy="6111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0C6ADEF4-0024-1955-9C66-CB09D590F405}"/>
              </a:ext>
            </a:extLst>
          </p:cNvPr>
          <p:cNvSpPr txBox="1"/>
          <p:nvPr/>
        </p:nvSpPr>
        <p:spPr>
          <a:xfrm>
            <a:off x="145197" y="2224151"/>
            <a:ext cx="3938381" cy="3139321"/>
          </a:xfrm>
          <a:prstGeom prst="rect">
            <a:avLst/>
          </a:prstGeom>
          <a:solidFill>
            <a:srgbClr val="FFF9E6"/>
          </a:solidFill>
        </p:spPr>
        <p:txBody>
          <a:bodyPr wrap="square">
            <a:spAutoFit/>
          </a:bodyPr>
          <a:lstStyle/>
          <a:p>
            <a:pPr algn="just"/>
            <a:r>
              <a:rPr lang="pt-BR" dirty="0">
                <a:latin typeface="Times New Roman" panose="02020603050405020304" pitchFamily="18" charset="0"/>
              </a:rPr>
              <a:t>A química atua como um instrumento prático para o conhecimento e a resolução de problemas em muitas áreas de atuação da vida humana como:  engenharia, agricultura, silvicultura, oceanografia, física, biologia, medicina, tecnologia de recursos ambientais, nutrição, odontologia, metalurgia, eletrônica, ciência espacial, tecnologia fotográfica e em inúmeros outros campos.</a:t>
            </a:r>
            <a:endParaRPr lang="pt-BR" dirty="0"/>
          </a:p>
        </p:txBody>
      </p:sp>
      <p:sp>
        <p:nvSpPr>
          <p:cNvPr id="9" name="Meio-quadro 8">
            <a:extLst>
              <a:ext uri="{FF2B5EF4-FFF2-40B4-BE49-F238E27FC236}">
                <a16:creationId xmlns:a16="http://schemas.microsoft.com/office/drawing/2014/main" id="{B80989E4-A8EC-9C07-0FDE-BF71E9155044}"/>
              </a:ext>
            </a:extLst>
          </p:cNvPr>
          <p:cNvSpPr/>
          <p:nvPr/>
        </p:nvSpPr>
        <p:spPr>
          <a:xfrm>
            <a:off x="0" y="0"/>
            <a:ext cx="1239990" cy="2361362"/>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11314284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Resultado de imagem para vamos começar gif">
            <a:extLst>
              <a:ext uri="{FF2B5EF4-FFF2-40B4-BE49-F238E27FC236}">
                <a16:creationId xmlns:a16="http://schemas.microsoft.com/office/drawing/2014/main" id="{08609A33-2259-3B62-8615-E0765BA22ED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33409" y="911658"/>
            <a:ext cx="3724992" cy="3724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Meio-quadro 2">
            <a:extLst>
              <a:ext uri="{FF2B5EF4-FFF2-40B4-BE49-F238E27FC236}">
                <a16:creationId xmlns:a16="http://schemas.microsoft.com/office/drawing/2014/main" id="{32A37CBB-DFD8-6CC7-780A-6625DE1F43A9}"/>
              </a:ext>
            </a:extLst>
          </p:cNvPr>
          <p:cNvSpPr/>
          <p:nvPr/>
        </p:nvSpPr>
        <p:spPr>
          <a:xfrm>
            <a:off x="0" y="0"/>
            <a:ext cx="602973" cy="2361362"/>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4" name="Meio-quadro 3">
            <a:extLst>
              <a:ext uri="{FF2B5EF4-FFF2-40B4-BE49-F238E27FC236}">
                <a16:creationId xmlns:a16="http://schemas.microsoft.com/office/drawing/2014/main" id="{310974F4-55EE-35A5-0770-09F96376E371}"/>
              </a:ext>
            </a:extLst>
          </p:cNvPr>
          <p:cNvSpPr/>
          <p:nvPr/>
        </p:nvSpPr>
        <p:spPr>
          <a:xfrm flipH="1">
            <a:off x="11589025" y="0"/>
            <a:ext cx="602973" cy="2613991"/>
          </a:xfrm>
          <a:prstGeom prst="halfFrame">
            <a:avLst/>
          </a:prstGeom>
          <a:solidFill>
            <a:srgbClr val="5956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FB919FA2-835F-6029-7665-7C4FC4D4C8F5}"/>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6" name="Picture 6" descr="Resultado de imagem para vamos estudar">
            <a:extLst>
              <a:ext uri="{FF2B5EF4-FFF2-40B4-BE49-F238E27FC236}">
                <a16:creationId xmlns:a16="http://schemas.microsoft.com/office/drawing/2014/main" id="{7A85970B-383A-8D5D-C591-0F3DB9B79B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96" b="89177" l="9174" r="89450">
                        <a14:foregroundMark x1="50000" y1="7359" x2="39908" y2="7792"/>
                        <a14:foregroundMark x1="45872" y1="3896" x2="48165" y2="3896"/>
                      </a14:backgroundRemoval>
                    </a14:imgEffect>
                  </a14:imgLayer>
                </a14:imgProps>
              </a:ext>
              <a:ext uri="{28A0092B-C50C-407E-A947-70E740481C1C}">
                <a14:useLocalDpi xmlns:a14="http://schemas.microsoft.com/office/drawing/2010/main" val="0"/>
              </a:ext>
            </a:extLst>
          </a:blip>
          <a:srcRect/>
          <a:stretch>
            <a:fillRect/>
          </a:stretch>
        </p:blipFill>
        <p:spPr bwMode="auto">
          <a:xfrm>
            <a:off x="-150650" y="4857998"/>
            <a:ext cx="2076450" cy="2200275"/>
          </a:xfrm>
          <a:prstGeom prst="rect">
            <a:avLst/>
          </a:prstGeom>
          <a:noFill/>
          <a:extLst>
            <a:ext uri="{909E8E84-426E-40DD-AFC4-6F175D3DCCD1}">
              <a14:hiddenFill xmlns:a14="http://schemas.microsoft.com/office/drawing/2010/main">
                <a:solidFill>
                  <a:srgbClr val="FFFFFF"/>
                </a:solidFill>
              </a14:hiddenFill>
            </a:ext>
          </a:extLst>
        </p:spPr>
      </p:pic>
      <p:sp>
        <p:nvSpPr>
          <p:cNvPr id="7" name="Balão de Fala: Oval 6">
            <a:extLst>
              <a:ext uri="{FF2B5EF4-FFF2-40B4-BE49-F238E27FC236}">
                <a16:creationId xmlns:a16="http://schemas.microsoft.com/office/drawing/2014/main" id="{E297FEA6-016D-62EA-FE06-197B54FDE117}"/>
              </a:ext>
            </a:extLst>
          </p:cNvPr>
          <p:cNvSpPr/>
          <p:nvPr/>
        </p:nvSpPr>
        <p:spPr>
          <a:xfrm>
            <a:off x="370409" y="2990176"/>
            <a:ext cx="2167091" cy="1561946"/>
          </a:xfrm>
          <a:prstGeom prst="wedgeEllipseCallou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pt-BR" sz="1200" dirty="0">
                <a:solidFill>
                  <a:schemeClr val="tx1"/>
                </a:solidFill>
              </a:rPr>
              <a:t>Pensei que já tinha começado...</a:t>
            </a:r>
          </a:p>
        </p:txBody>
      </p:sp>
      <p:pic>
        <p:nvPicPr>
          <p:cNvPr id="8" name="Picture 2" descr="Resultado de imagem para vamos começar gif">
            <a:extLst>
              <a:ext uri="{FF2B5EF4-FFF2-40B4-BE49-F238E27FC236}">
                <a16:creationId xmlns:a16="http://schemas.microsoft.com/office/drawing/2014/main" id="{66C0530C-4130-C517-EE4B-6A98B9C49FD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666009" y="2168433"/>
            <a:ext cx="2286000"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0101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813BB9AF-9484-8B42-ED92-62791A79D53E}"/>
              </a:ext>
            </a:extLst>
          </p:cNvPr>
          <p:cNvSpPr txBox="1"/>
          <p:nvPr/>
        </p:nvSpPr>
        <p:spPr>
          <a:xfrm>
            <a:off x="4271756" y="2105561"/>
            <a:ext cx="6097656" cy="1323439"/>
          </a:xfrm>
          <a:prstGeom prst="rect">
            <a:avLst/>
          </a:prstGeom>
          <a:noFill/>
        </p:spPr>
        <p:txBody>
          <a:bodyPr wrap="square">
            <a:spAutoFit/>
          </a:bodyPr>
          <a:lstStyle/>
          <a:p>
            <a:pPr algn="ctr"/>
            <a:r>
              <a:rPr lang="pt-BR" sz="8000" b="1" i="1" dirty="0">
                <a:latin typeface="Times New Roman" panose="02020603050405020304" pitchFamily="18" charset="0"/>
              </a:rPr>
              <a:t>A MATÉRIA</a:t>
            </a:r>
            <a:endParaRPr lang="pt-BR" sz="8000" b="1" dirty="0"/>
          </a:p>
        </p:txBody>
      </p:sp>
      <p:sp>
        <p:nvSpPr>
          <p:cNvPr id="4" name="Retângulo 3">
            <a:extLst>
              <a:ext uri="{FF2B5EF4-FFF2-40B4-BE49-F238E27FC236}">
                <a16:creationId xmlns:a16="http://schemas.microsoft.com/office/drawing/2014/main" id="{627AF69C-585F-13C4-8BC7-C9F38CB6B332}"/>
              </a:ext>
            </a:extLst>
          </p:cNvPr>
          <p:cNvSpPr/>
          <p:nvPr/>
        </p:nvSpPr>
        <p:spPr>
          <a:xfrm>
            <a:off x="4482962" y="3453849"/>
            <a:ext cx="5675244" cy="89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Desenho de uma maçã&#10;&#10;O conteúdo gerado por IA pode estar incorreto.">
            <a:extLst>
              <a:ext uri="{FF2B5EF4-FFF2-40B4-BE49-F238E27FC236}">
                <a16:creationId xmlns:a16="http://schemas.microsoft.com/office/drawing/2014/main" id="{A522E73E-A479-B991-6B24-BD1C2D4F1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06" y="1533525"/>
            <a:ext cx="3714750" cy="3790950"/>
          </a:xfrm>
          <a:prstGeom prst="rect">
            <a:avLst/>
          </a:prstGeom>
        </p:spPr>
      </p:pic>
      <p:sp>
        <p:nvSpPr>
          <p:cNvPr id="9" name="CaixaDeTexto 8">
            <a:extLst>
              <a:ext uri="{FF2B5EF4-FFF2-40B4-BE49-F238E27FC236}">
                <a16:creationId xmlns:a16="http://schemas.microsoft.com/office/drawing/2014/main" id="{CE8D05C1-4ED3-095C-C453-D0609C90AE64}"/>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Meio-quadro 9">
            <a:extLst>
              <a:ext uri="{FF2B5EF4-FFF2-40B4-BE49-F238E27FC236}">
                <a16:creationId xmlns:a16="http://schemas.microsoft.com/office/drawing/2014/main" id="{4CC9053A-1928-03B5-F6B9-8ADBF0D4CB6F}"/>
              </a:ext>
            </a:extLst>
          </p:cNvPr>
          <p:cNvSpPr/>
          <p:nvPr/>
        </p:nvSpPr>
        <p:spPr>
          <a:xfrm flipV="1">
            <a:off x="-5899" y="5516217"/>
            <a:ext cx="807760"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Meio-quadro 10">
            <a:extLst>
              <a:ext uri="{FF2B5EF4-FFF2-40B4-BE49-F238E27FC236}">
                <a16:creationId xmlns:a16="http://schemas.microsoft.com/office/drawing/2014/main" id="{4C793595-BEAC-43EF-2E8C-6A441819B79D}"/>
              </a:ext>
            </a:extLst>
          </p:cNvPr>
          <p:cNvSpPr/>
          <p:nvPr/>
        </p:nvSpPr>
        <p:spPr>
          <a:xfrm flipH="1">
            <a:off x="11589027" y="0"/>
            <a:ext cx="602973" cy="5595730"/>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427030459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41325-3041-32E9-1B2D-EC3DE1A49C5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B01B163-0A51-8971-2F24-5AD691492B92}"/>
              </a:ext>
            </a:extLst>
          </p:cNvPr>
          <p:cNvSpPr txBox="1"/>
          <p:nvPr/>
        </p:nvSpPr>
        <p:spPr>
          <a:xfrm>
            <a:off x="2174600" y="382062"/>
            <a:ext cx="6097656" cy="1323439"/>
          </a:xfrm>
          <a:prstGeom prst="rect">
            <a:avLst/>
          </a:prstGeom>
          <a:noFill/>
        </p:spPr>
        <p:txBody>
          <a:bodyPr wrap="square">
            <a:spAutoFit/>
          </a:bodyPr>
          <a:lstStyle/>
          <a:p>
            <a:pPr algn="ctr"/>
            <a:r>
              <a:rPr lang="pt-BR" sz="8000" b="1" i="1" dirty="0">
                <a:latin typeface="Times New Roman" panose="02020603050405020304" pitchFamily="18" charset="0"/>
              </a:rPr>
              <a:t>A MATÉRIA</a:t>
            </a:r>
            <a:endParaRPr lang="pt-BR" sz="8000" b="1" dirty="0"/>
          </a:p>
        </p:txBody>
      </p:sp>
      <p:sp>
        <p:nvSpPr>
          <p:cNvPr id="4" name="Retângulo 3">
            <a:extLst>
              <a:ext uri="{FF2B5EF4-FFF2-40B4-BE49-F238E27FC236}">
                <a16:creationId xmlns:a16="http://schemas.microsoft.com/office/drawing/2014/main" id="{2B5DA239-6E3D-290E-C1A1-8D8784F0BF68}"/>
              </a:ext>
            </a:extLst>
          </p:cNvPr>
          <p:cNvSpPr/>
          <p:nvPr/>
        </p:nvSpPr>
        <p:spPr>
          <a:xfrm>
            <a:off x="2385806" y="1705501"/>
            <a:ext cx="5675244" cy="89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B4BD78D1-F634-70E8-227F-B30EC4B802FB}"/>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Meio-quadro 9">
            <a:extLst>
              <a:ext uri="{FF2B5EF4-FFF2-40B4-BE49-F238E27FC236}">
                <a16:creationId xmlns:a16="http://schemas.microsoft.com/office/drawing/2014/main" id="{81967E54-C1B6-68F0-6343-8BBFB3705D89}"/>
              </a:ext>
            </a:extLst>
          </p:cNvPr>
          <p:cNvSpPr/>
          <p:nvPr/>
        </p:nvSpPr>
        <p:spPr>
          <a:xfrm flipV="1">
            <a:off x="-5899" y="5516217"/>
            <a:ext cx="807760"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Meio-quadro 10">
            <a:extLst>
              <a:ext uri="{FF2B5EF4-FFF2-40B4-BE49-F238E27FC236}">
                <a16:creationId xmlns:a16="http://schemas.microsoft.com/office/drawing/2014/main" id="{B52F8698-3C21-137F-6A53-29352336D3D8}"/>
              </a:ext>
            </a:extLst>
          </p:cNvPr>
          <p:cNvSpPr/>
          <p:nvPr/>
        </p:nvSpPr>
        <p:spPr>
          <a:xfrm flipH="1">
            <a:off x="11589027" y="0"/>
            <a:ext cx="602973" cy="5595730"/>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08775826-D3BC-5C44-0A05-DBED40CAA70E}"/>
              </a:ext>
            </a:extLst>
          </p:cNvPr>
          <p:cNvSpPr txBox="1"/>
          <p:nvPr/>
        </p:nvSpPr>
        <p:spPr>
          <a:xfrm>
            <a:off x="3482839" y="2421032"/>
            <a:ext cx="6112564" cy="2015936"/>
          </a:xfrm>
          <a:prstGeom prst="rect">
            <a:avLst/>
          </a:prstGeom>
          <a:noFill/>
          <a:ln>
            <a:solidFill>
              <a:srgbClr val="FF0000"/>
            </a:solidFill>
          </a:ln>
        </p:spPr>
        <p:txBody>
          <a:bodyPr wrap="square">
            <a:spAutoFit/>
          </a:bodyPr>
          <a:lstStyle/>
          <a:p>
            <a:pPr algn="just"/>
            <a:r>
              <a:rPr lang="pt-BR" sz="2500" b="1" dirty="0">
                <a:solidFill>
                  <a:srgbClr val="222222"/>
                </a:solidFill>
                <a:latin typeface="arial" panose="020B0604020202020204" pitchFamily="34" charset="0"/>
              </a:rPr>
              <a:t>Matéria</a:t>
            </a:r>
            <a:r>
              <a:rPr lang="pt-BR" sz="2500" dirty="0">
                <a:solidFill>
                  <a:srgbClr val="222222"/>
                </a:solidFill>
                <a:latin typeface="arial" panose="020B0604020202020204" pitchFamily="34" charset="0"/>
              </a:rPr>
              <a:t> é </a:t>
            </a:r>
            <a:r>
              <a:rPr lang="pt-BR" sz="2500" b="1" dirty="0">
                <a:solidFill>
                  <a:srgbClr val="222222"/>
                </a:solidFill>
                <a:latin typeface="arial" panose="020B0604020202020204" pitchFamily="34" charset="0"/>
              </a:rPr>
              <a:t>tudo</a:t>
            </a:r>
            <a:r>
              <a:rPr lang="pt-BR" sz="2500" dirty="0">
                <a:solidFill>
                  <a:srgbClr val="222222"/>
                </a:solidFill>
                <a:latin typeface="arial" panose="020B0604020202020204" pitchFamily="34" charset="0"/>
              </a:rPr>
              <a:t> o que tem massa e </a:t>
            </a:r>
            <a:r>
              <a:rPr lang="pt-BR" sz="2500" b="1" dirty="0">
                <a:solidFill>
                  <a:srgbClr val="222222"/>
                </a:solidFill>
                <a:latin typeface="arial" panose="020B0604020202020204" pitchFamily="34" charset="0"/>
              </a:rPr>
              <a:t>ocupa</a:t>
            </a:r>
            <a:r>
              <a:rPr lang="pt-BR" sz="2500" dirty="0">
                <a:solidFill>
                  <a:srgbClr val="222222"/>
                </a:solidFill>
                <a:latin typeface="arial" panose="020B0604020202020204" pitchFamily="34" charset="0"/>
              </a:rPr>
              <a:t> espaço. Qualquer coisa que tenha existência física ou real é </a:t>
            </a:r>
            <a:r>
              <a:rPr lang="pt-BR" sz="2500" b="1" dirty="0">
                <a:solidFill>
                  <a:srgbClr val="222222"/>
                </a:solidFill>
                <a:latin typeface="arial" panose="020B0604020202020204" pitchFamily="34" charset="0"/>
              </a:rPr>
              <a:t>matéria</a:t>
            </a:r>
            <a:r>
              <a:rPr lang="pt-BR" sz="2500" dirty="0">
                <a:solidFill>
                  <a:srgbClr val="222222"/>
                </a:solidFill>
                <a:latin typeface="arial" panose="020B0604020202020204" pitchFamily="34" charset="0"/>
              </a:rPr>
              <a:t>. ... A </a:t>
            </a:r>
            <a:r>
              <a:rPr lang="pt-BR" sz="2500" b="1" dirty="0">
                <a:solidFill>
                  <a:srgbClr val="222222"/>
                </a:solidFill>
                <a:latin typeface="arial" panose="020B0604020202020204" pitchFamily="34" charset="0"/>
              </a:rPr>
              <a:t>matéria</a:t>
            </a:r>
            <a:r>
              <a:rPr lang="pt-BR" sz="2500" dirty="0">
                <a:solidFill>
                  <a:srgbClr val="222222"/>
                </a:solidFill>
                <a:latin typeface="arial" panose="020B0604020202020204" pitchFamily="34" charset="0"/>
              </a:rPr>
              <a:t> pode ser líquida, sólida ou gasosa.</a:t>
            </a:r>
            <a:endParaRPr lang="pt-BR" sz="2500" dirty="0"/>
          </a:p>
        </p:txBody>
      </p:sp>
    </p:spTree>
    <p:extLst>
      <p:ext uri="{BB962C8B-B14F-4D97-AF65-F5344CB8AC3E}">
        <p14:creationId xmlns:p14="http://schemas.microsoft.com/office/powerpoint/2010/main" val="1325808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10814-7E0D-2A10-1873-B13B67549977}"/>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32D6AD8-8DF0-BC76-A6EF-D293D957C502}"/>
              </a:ext>
            </a:extLst>
          </p:cNvPr>
          <p:cNvSpPr txBox="1"/>
          <p:nvPr/>
        </p:nvSpPr>
        <p:spPr>
          <a:xfrm>
            <a:off x="2174600" y="382062"/>
            <a:ext cx="6097656" cy="1323439"/>
          </a:xfrm>
          <a:prstGeom prst="rect">
            <a:avLst/>
          </a:prstGeom>
          <a:noFill/>
        </p:spPr>
        <p:txBody>
          <a:bodyPr wrap="square">
            <a:spAutoFit/>
          </a:bodyPr>
          <a:lstStyle/>
          <a:p>
            <a:pPr algn="ctr"/>
            <a:r>
              <a:rPr lang="pt-BR" sz="8000" b="1" i="1" dirty="0">
                <a:latin typeface="Times New Roman" panose="02020603050405020304" pitchFamily="18" charset="0"/>
              </a:rPr>
              <a:t>A MATÉRIA</a:t>
            </a:r>
            <a:endParaRPr lang="pt-BR" sz="8000" b="1" dirty="0"/>
          </a:p>
        </p:txBody>
      </p:sp>
      <p:sp>
        <p:nvSpPr>
          <p:cNvPr id="4" name="Retângulo 3">
            <a:extLst>
              <a:ext uri="{FF2B5EF4-FFF2-40B4-BE49-F238E27FC236}">
                <a16:creationId xmlns:a16="http://schemas.microsoft.com/office/drawing/2014/main" id="{9D208D2C-5857-054E-2004-F8C7D3359DA4}"/>
              </a:ext>
            </a:extLst>
          </p:cNvPr>
          <p:cNvSpPr/>
          <p:nvPr/>
        </p:nvSpPr>
        <p:spPr>
          <a:xfrm>
            <a:off x="2385806" y="1705501"/>
            <a:ext cx="5675244" cy="89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D9E94492-1B67-6039-37CC-74C0C2ADB19D}"/>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Meio-quadro 9">
            <a:extLst>
              <a:ext uri="{FF2B5EF4-FFF2-40B4-BE49-F238E27FC236}">
                <a16:creationId xmlns:a16="http://schemas.microsoft.com/office/drawing/2014/main" id="{ACFDB53E-FC47-BCD5-576C-68932C886F63}"/>
              </a:ext>
            </a:extLst>
          </p:cNvPr>
          <p:cNvSpPr/>
          <p:nvPr/>
        </p:nvSpPr>
        <p:spPr>
          <a:xfrm flipV="1">
            <a:off x="-5899" y="5516217"/>
            <a:ext cx="807760"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Meio-quadro 10">
            <a:extLst>
              <a:ext uri="{FF2B5EF4-FFF2-40B4-BE49-F238E27FC236}">
                <a16:creationId xmlns:a16="http://schemas.microsoft.com/office/drawing/2014/main" id="{75BA1DC5-EC4B-C0D3-7F95-3F60CF783A71}"/>
              </a:ext>
            </a:extLst>
          </p:cNvPr>
          <p:cNvSpPr/>
          <p:nvPr/>
        </p:nvSpPr>
        <p:spPr>
          <a:xfrm flipH="1">
            <a:off x="11589027" y="0"/>
            <a:ext cx="602973" cy="5595730"/>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Seta: Curva para a Direita 5">
            <a:extLst>
              <a:ext uri="{FF2B5EF4-FFF2-40B4-BE49-F238E27FC236}">
                <a16:creationId xmlns:a16="http://schemas.microsoft.com/office/drawing/2014/main" id="{5EF6A852-6DE0-D5FC-5261-67B542FAF4CD}"/>
              </a:ext>
            </a:extLst>
          </p:cNvPr>
          <p:cNvSpPr/>
          <p:nvPr/>
        </p:nvSpPr>
        <p:spPr>
          <a:xfrm>
            <a:off x="894522" y="1050286"/>
            <a:ext cx="1483001" cy="36277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 name="Picture 4" descr="Resultado de imagem para aristóteles  imagem sem fundo">
            <a:extLst>
              <a:ext uri="{FF2B5EF4-FFF2-40B4-BE49-F238E27FC236}">
                <a16:creationId xmlns:a16="http://schemas.microsoft.com/office/drawing/2014/main" id="{F7C98658-2E7E-9CF9-4948-0688040CBA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21" b="93304" l="9821" r="89732">
                        <a14:foregroundMark x1="21875" y1="93304" x2="21875" y2="93304"/>
                        <a14:foregroundMark x1="60714" y1="18304" x2="60714" y2="18304"/>
                        <a14:foregroundMark x1="66518" y1="18304" x2="66518" y2="18304"/>
                        <a14:foregroundMark x1="59375" y1="16071" x2="59375" y2="16071"/>
                        <a14:foregroundMark x1="50893" y1="16071" x2="50893" y2="16071"/>
                        <a14:foregroundMark x1="40179" y1="17857" x2="40179" y2="17857"/>
                        <a14:foregroundMark x1="33929" y1="20089" x2="33929" y2="20089"/>
                        <a14:foregroundMark x1="29464" y1="22321" x2="29464" y2="22321"/>
                      </a14:backgroundRemoval>
                    </a14:imgEffect>
                  </a14:imgLayer>
                </a14:imgProps>
              </a:ext>
              <a:ext uri="{28A0092B-C50C-407E-A947-70E740481C1C}">
                <a14:useLocalDpi xmlns:a14="http://schemas.microsoft.com/office/drawing/2010/main" val="0"/>
              </a:ext>
            </a:extLst>
          </a:blip>
          <a:srcRect/>
          <a:stretch>
            <a:fillRect/>
          </a:stretch>
        </p:blipFill>
        <p:spPr bwMode="auto">
          <a:xfrm>
            <a:off x="2032554" y="2404856"/>
            <a:ext cx="3190874" cy="319087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163729F8-6EB8-7F9B-2F13-354BEEBA4E86}"/>
              </a:ext>
            </a:extLst>
          </p:cNvPr>
          <p:cNvSpPr txBox="1"/>
          <p:nvPr/>
        </p:nvSpPr>
        <p:spPr>
          <a:xfrm>
            <a:off x="5055191" y="2730839"/>
            <a:ext cx="6112564" cy="2785378"/>
          </a:xfrm>
          <a:prstGeom prst="rect">
            <a:avLst/>
          </a:prstGeom>
          <a:noFill/>
        </p:spPr>
        <p:txBody>
          <a:bodyPr wrap="square">
            <a:spAutoFit/>
          </a:bodyPr>
          <a:lstStyle/>
          <a:p>
            <a:pPr algn="just"/>
            <a:r>
              <a:rPr lang="pt-BR" sz="2500" dirty="0"/>
              <a:t>Aristóteles (384  </a:t>
            </a:r>
            <a:r>
              <a:rPr lang="pt-BR" sz="2500" dirty="0" err="1"/>
              <a:t>a.C</a:t>
            </a:r>
            <a:r>
              <a:rPr lang="pt-BR" sz="2500" dirty="0"/>
              <a:t> – 322 </a:t>
            </a:r>
            <a:r>
              <a:rPr lang="pt-BR" sz="2500" dirty="0" err="1"/>
              <a:t>a.C</a:t>
            </a:r>
            <a:r>
              <a:rPr lang="pt-BR" sz="2500" dirty="0"/>
              <a:t>) reforçava as ideias de outro filósofo grego, o </a:t>
            </a:r>
            <a:r>
              <a:rPr lang="pt-BR" sz="2500" dirty="0" err="1"/>
              <a:t>Empendocles</a:t>
            </a:r>
            <a:r>
              <a:rPr lang="pt-BR" sz="2500" dirty="0"/>
              <a:t> (</a:t>
            </a:r>
            <a:r>
              <a:rPr lang="en-US" sz="2500" dirty="0"/>
              <a:t>490 </a:t>
            </a:r>
            <a:r>
              <a:rPr lang="en-US" sz="2500" dirty="0" err="1"/>
              <a:t>a.C.</a:t>
            </a:r>
            <a:r>
              <a:rPr lang="en-US" sz="2500" dirty="0"/>
              <a:t> - 430 </a:t>
            </a:r>
            <a:r>
              <a:rPr lang="en-US" sz="2500" dirty="0" err="1"/>
              <a:t>a.C.</a:t>
            </a:r>
            <a:r>
              <a:rPr lang="en-US" sz="2500" dirty="0"/>
              <a:t>),</a:t>
            </a:r>
            <a:r>
              <a:rPr lang="pt-BR" sz="2500" dirty="0"/>
              <a:t>. Para eles a matéria seria uma combinação de quatro elementos básicos, água, terra, fogo e ar. Cada tipo de material deveria possuir um combinação distinta destes elementos</a:t>
            </a:r>
          </a:p>
        </p:txBody>
      </p:sp>
    </p:spTree>
    <p:extLst>
      <p:ext uri="{BB962C8B-B14F-4D97-AF65-F5344CB8AC3E}">
        <p14:creationId xmlns:p14="http://schemas.microsoft.com/office/powerpoint/2010/main" val="11694903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28DA9AE4-925C-53D9-512A-2D324BA05ED5}"/>
              </a:ext>
            </a:extLst>
          </p:cNvPr>
          <p:cNvSpPr txBox="1"/>
          <p:nvPr/>
        </p:nvSpPr>
        <p:spPr>
          <a:xfrm>
            <a:off x="10143510" y="6403789"/>
            <a:ext cx="1920670" cy="369332"/>
          </a:xfrm>
          <a:prstGeom prst="rect">
            <a:avLst/>
          </a:prstGeom>
          <a:solidFill>
            <a:srgbClr val="4D5D7C"/>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9D8669D3-DF6E-3846-F98C-58D65BE541FA}"/>
              </a:ext>
            </a:extLst>
          </p:cNvPr>
          <p:cNvSpPr/>
          <p:nvPr/>
        </p:nvSpPr>
        <p:spPr>
          <a:xfrm flipH="1">
            <a:off x="8357418" y="0"/>
            <a:ext cx="3834579" cy="1785104"/>
          </a:xfrm>
          <a:prstGeom prst="halfFrame">
            <a:avLst>
              <a:gd name="adj1" fmla="val 14869"/>
              <a:gd name="adj2" fmla="val 17911"/>
            </a:avLst>
          </a:prstGeom>
          <a:solidFill>
            <a:srgbClr val="4D5D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A33EB627-A004-311C-E360-42E01A8EEFD2}"/>
              </a:ext>
            </a:extLst>
          </p:cNvPr>
          <p:cNvSpPr txBox="1"/>
          <p:nvPr/>
        </p:nvSpPr>
        <p:spPr>
          <a:xfrm>
            <a:off x="4741606" y="2617118"/>
            <a:ext cx="6100916" cy="1631216"/>
          </a:xfrm>
          <a:prstGeom prst="rect">
            <a:avLst/>
          </a:prstGeom>
          <a:solidFill>
            <a:srgbClr val="FFF9E6"/>
          </a:solidFill>
          <a:ln w="19050">
            <a:solidFill>
              <a:schemeClr val="tx1"/>
            </a:solidFill>
          </a:ln>
        </p:spPr>
        <p:txBody>
          <a:bodyPr wrap="square">
            <a:spAutoFit/>
          </a:bodyPr>
          <a:lstStyle/>
          <a:p>
            <a:pPr algn="just"/>
            <a:r>
              <a:rPr lang="pt-BR" sz="2000" dirty="0"/>
              <a:t>Do latim </a:t>
            </a:r>
            <a:r>
              <a:rPr lang="pt-BR" sz="2000" dirty="0" err="1"/>
              <a:t>Scientia</a:t>
            </a:r>
            <a:r>
              <a:rPr lang="pt-BR" sz="2000" dirty="0"/>
              <a:t>, aprender. A ciência consiste num tipo de filosofia, baseada no pensamento à luz da razão, para refletir sobre determinados assuntos e desenvolver e aplicar métodos  objetivando a construção de conhecimentos.</a:t>
            </a:r>
          </a:p>
        </p:txBody>
      </p:sp>
      <p:pic>
        <p:nvPicPr>
          <p:cNvPr id="11" name="Imagem 10" descr="Desenho de personagem de desenho animado&#10;&#10;O conteúdo gerado por IA pode estar incorreto.">
            <a:extLst>
              <a:ext uri="{FF2B5EF4-FFF2-40B4-BE49-F238E27FC236}">
                <a16:creationId xmlns:a16="http://schemas.microsoft.com/office/drawing/2014/main" id="{D7289B38-A31A-5AE3-AFB9-2253A728535E}"/>
              </a:ext>
            </a:extLst>
          </p:cNvPr>
          <p:cNvPicPr>
            <a:picLocks noChangeAspect="1"/>
          </p:cNvPicPr>
          <p:nvPr/>
        </p:nvPicPr>
        <p:blipFill>
          <a:blip r:embed="rId2"/>
          <a:stretch>
            <a:fillRect/>
          </a:stretch>
        </p:blipFill>
        <p:spPr>
          <a:xfrm>
            <a:off x="-113072" y="395748"/>
            <a:ext cx="4616245" cy="6924368"/>
          </a:xfrm>
          <a:prstGeom prst="rect">
            <a:avLst/>
          </a:prstGeom>
        </p:spPr>
      </p:pic>
      <p:sp>
        <p:nvSpPr>
          <p:cNvPr id="12" name="Nuvem 11">
            <a:extLst>
              <a:ext uri="{FF2B5EF4-FFF2-40B4-BE49-F238E27FC236}">
                <a16:creationId xmlns:a16="http://schemas.microsoft.com/office/drawing/2014/main" id="{7CCC48FF-8111-9A7C-F182-CB5601CA57AD}"/>
              </a:ext>
            </a:extLst>
          </p:cNvPr>
          <p:cNvSpPr/>
          <p:nvPr/>
        </p:nvSpPr>
        <p:spPr>
          <a:xfrm>
            <a:off x="1769806" y="186813"/>
            <a:ext cx="4041058" cy="2351647"/>
          </a:xfrm>
          <a:prstGeom prst="cloud">
            <a:avLst/>
          </a:prstGeom>
          <a:solidFill>
            <a:srgbClr val="FF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02FBA52B-88DD-AD75-91A3-0C45136058D3}"/>
              </a:ext>
            </a:extLst>
          </p:cNvPr>
          <p:cNvSpPr txBox="1"/>
          <p:nvPr/>
        </p:nvSpPr>
        <p:spPr>
          <a:xfrm>
            <a:off x="640634" y="992849"/>
            <a:ext cx="6096000" cy="553998"/>
          </a:xfrm>
          <a:prstGeom prst="rect">
            <a:avLst/>
          </a:prstGeom>
          <a:noFill/>
        </p:spPr>
        <p:txBody>
          <a:bodyPr wrap="square">
            <a:spAutoFit/>
          </a:bodyPr>
          <a:lstStyle/>
          <a:p>
            <a:pPr marL="354013" algn="ctr"/>
            <a:r>
              <a:rPr lang="pt-BR" sz="3000" b="1" i="1" cap="all" dirty="0">
                <a:solidFill>
                  <a:srgbClr val="9A4A38"/>
                </a:solidFill>
                <a:latin typeface="Abadi" panose="020B0604020104020204" pitchFamily="34" charset="0"/>
                <a:cs typeface="Times New Roman" panose="02020603050405020304" pitchFamily="18" charset="0"/>
              </a:rPr>
              <a:t>O que é ciência ?</a:t>
            </a:r>
          </a:p>
        </p:txBody>
      </p:sp>
    </p:spTree>
    <p:extLst>
      <p:ext uri="{BB962C8B-B14F-4D97-AF65-F5344CB8AC3E}">
        <p14:creationId xmlns:p14="http://schemas.microsoft.com/office/powerpoint/2010/main" val="37483088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C3119-E748-F598-5D82-BC16D655EF36}"/>
            </a:ext>
          </a:extLst>
        </p:cNvPr>
        <p:cNvGrpSpPr/>
        <p:nvPr/>
      </p:nvGrpSpPr>
      <p:grpSpPr>
        <a:xfrm>
          <a:off x="0" y="0"/>
          <a:ext cx="0" cy="0"/>
          <a:chOff x="0" y="0"/>
          <a:chExt cx="0" cy="0"/>
        </a:xfrm>
      </p:grpSpPr>
      <p:pic>
        <p:nvPicPr>
          <p:cNvPr id="5" name="Picture 2" descr="Resultado de imagem para agua fogo terra e ar aristóteles">
            <a:extLst>
              <a:ext uri="{FF2B5EF4-FFF2-40B4-BE49-F238E27FC236}">
                <a16:creationId xmlns:a16="http://schemas.microsoft.com/office/drawing/2014/main" id="{98DDE411-CE04-8CF6-6F14-EA9F5A723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80"/>
          <a:stretch/>
        </p:blipFill>
        <p:spPr bwMode="auto">
          <a:xfrm>
            <a:off x="5561856" y="1323441"/>
            <a:ext cx="5403339" cy="5487336"/>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BB0B1A57-F98A-AFC8-F249-1B7CD3347E09}"/>
              </a:ext>
            </a:extLst>
          </p:cNvPr>
          <p:cNvSpPr txBox="1"/>
          <p:nvPr/>
        </p:nvSpPr>
        <p:spPr>
          <a:xfrm>
            <a:off x="1160809" y="163755"/>
            <a:ext cx="6097656" cy="1323439"/>
          </a:xfrm>
          <a:prstGeom prst="rect">
            <a:avLst/>
          </a:prstGeom>
          <a:noFill/>
        </p:spPr>
        <p:txBody>
          <a:bodyPr wrap="square">
            <a:spAutoFit/>
          </a:bodyPr>
          <a:lstStyle/>
          <a:p>
            <a:pPr algn="ctr"/>
            <a:r>
              <a:rPr lang="pt-BR" sz="8000" b="1" i="1" dirty="0">
                <a:latin typeface="Times New Roman" panose="02020603050405020304" pitchFamily="18" charset="0"/>
              </a:rPr>
              <a:t>A MATÉRIA</a:t>
            </a:r>
            <a:endParaRPr lang="pt-BR" sz="8000" b="1" dirty="0"/>
          </a:p>
        </p:txBody>
      </p:sp>
      <p:sp>
        <p:nvSpPr>
          <p:cNvPr id="4" name="Retângulo 3">
            <a:extLst>
              <a:ext uri="{FF2B5EF4-FFF2-40B4-BE49-F238E27FC236}">
                <a16:creationId xmlns:a16="http://schemas.microsoft.com/office/drawing/2014/main" id="{73E5C8C0-91D5-ED7A-D113-F56E163BBEB0}"/>
              </a:ext>
            </a:extLst>
          </p:cNvPr>
          <p:cNvSpPr/>
          <p:nvPr/>
        </p:nvSpPr>
        <p:spPr>
          <a:xfrm>
            <a:off x="1372015" y="1408533"/>
            <a:ext cx="5675244" cy="8945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572A819F-D761-AC7E-E94B-D3BFEA49A123}"/>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Meio-quadro 9">
            <a:extLst>
              <a:ext uri="{FF2B5EF4-FFF2-40B4-BE49-F238E27FC236}">
                <a16:creationId xmlns:a16="http://schemas.microsoft.com/office/drawing/2014/main" id="{7648024E-12BD-75A4-965F-D28604209CFF}"/>
              </a:ext>
            </a:extLst>
          </p:cNvPr>
          <p:cNvSpPr/>
          <p:nvPr/>
        </p:nvSpPr>
        <p:spPr>
          <a:xfrm flipV="1">
            <a:off x="-5899" y="5516217"/>
            <a:ext cx="807760"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Meio-quadro 10">
            <a:extLst>
              <a:ext uri="{FF2B5EF4-FFF2-40B4-BE49-F238E27FC236}">
                <a16:creationId xmlns:a16="http://schemas.microsoft.com/office/drawing/2014/main" id="{3EABAF55-58DA-4C24-36F5-515C9B181471}"/>
              </a:ext>
            </a:extLst>
          </p:cNvPr>
          <p:cNvSpPr/>
          <p:nvPr/>
        </p:nvSpPr>
        <p:spPr>
          <a:xfrm flipH="1">
            <a:off x="11589027" y="0"/>
            <a:ext cx="602973" cy="5595730"/>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Seta: Curva para a Direita 5">
            <a:extLst>
              <a:ext uri="{FF2B5EF4-FFF2-40B4-BE49-F238E27FC236}">
                <a16:creationId xmlns:a16="http://schemas.microsoft.com/office/drawing/2014/main" id="{BF5B2BBA-C22B-E735-B92B-AC4D97D0770B}"/>
              </a:ext>
            </a:extLst>
          </p:cNvPr>
          <p:cNvSpPr/>
          <p:nvPr/>
        </p:nvSpPr>
        <p:spPr>
          <a:xfrm>
            <a:off x="-57308" y="866324"/>
            <a:ext cx="1483001" cy="3627782"/>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2" name="Picture 4" descr="Resultado de imagem para aristóteles  imagem sem fundo">
            <a:extLst>
              <a:ext uri="{FF2B5EF4-FFF2-40B4-BE49-F238E27FC236}">
                <a16:creationId xmlns:a16="http://schemas.microsoft.com/office/drawing/2014/main" id="{FCD30E5E-E1B0-B976-14E9-F87ADA16F82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1" b="93304" l="9821" r="89732">
                        <a14:foregroundMark x1="21875" y1="93304" x2="21875" y2="93304"/>
                        <a14:foregroundMark x1="60714" y1="18304" x2="60714" y2="18304"/>
                        <a14:foregroundMark x1="66518" y1="18304" x2="66518" y2="18304"/>
                        <a14:foregroundMark x1="59375" y1="16071" x2="59375" y2="16071"/>
                        <a14:foregroundMark x1="50893" y1="16071" x2="50893" y2="16071"/>
                        <a14:foregroundMark x1="40179" y1="17857" x2="40179" y2="17857"/>
                        <a14:foregroundMark x1="33929" y1="20089" x2="33929" y2="20089"/>
                        <a14:foregroundMark x1="29464" y1="22321" x2="29464" y2="22321"/>
                      </a14:backgroundRemoval>
                    </a14:imgEffect>
                  </a14:imgLayer>
                </a14:imgProps>
              </a:ext>
              <a:ext uri="{28A0092B-C50C-407E-A947-70E740481C1C}">
                <a14:useLocalDpi xmlns:a14="http://schemas.microsoft.com/office/drawing/2010/main" val="0"/>
              </a:ext>
            </a:extLst>
          </a:blip>
          <a:srcRect/>
          <a:stretch>
            <a:fillRect/>
          </a:stretch>
        </p:blipFill>
        <p:spPr bwMode="auto">
          <a:xfrm>
            <a:off x="875427" y="2404856"/>
            <a:ext cx="3190874" cy="319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803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40A3AB4-E2C4-3DA4-13B7-6C3281BEBE9B}"/>
              </a:ext>
            </a:extLst>
          </p:cNvPr>
          <p:cNvSpPr txBox="1"/>
          <p:nvPr/>
        </p:nvSpPr>
        <p:spPr>
          <a:xfrm>
            <a:off x="2074716" y="1669615"/>
            <a:ext cx="6097656" cy="2554545"/>
          </a:xfrm>
          <a:prstGeom prst="rect">
            <a:avLst/>
          </a:prstGeom>
          <a:solidFill>
            <a:srgbClr val="FCD0B4"/>
          </a:solidFill>
          <a:ln w="19050">
            <a:solidFill>
              <a:srgbClr val="9A4A38"/>
            </a:solidFill>
          </a:ln>
        </p:spPr>
        <p:txBody>
          <a:bodyPr wrap="square">
            <a:spAutoFit/>
          </a:bodyPr>
          <a:lstStyle/>
          <a:p>
            <a:pPr algn="ctr"/>
            <a:r>
              <a:rPr lang="pt-BR" sz="8000" b="1" i="1" dirty="0">
                <a:latin typeface="Times New Roman" panose="02020603050405020304" pitchFamily="18" charset="0"/>
              </a:rPr>
              <a:t>Conceitos importantes</a:t>
            </a:r>
            <a:endParaRPr lang="pt-BR" sz="8000" b="1" dirty="0"/>
          </a:p>
        </p:txBody>
      </p:sp>
      <p:pic>
        <p:nvPicPr>
          <p:cNvPr id="4" name="Imagem 3" descr="Desenho de personagem de desenho animado&#10;&#10;O conteúdo gerado por IA pode estar incorreto.">
            <a:extLst>
              <a:ext uri="{FF2B5EF4-FFF2-40B4-BE49-F238E27FC236}">
                <a16:creationId xmlns:a16="http://schemas.microsoft.com/office/drawing/2014/main" id="{425B54DD-5FDF-F133-4252-E6C285597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1520" y="1669615"/>
            <a:ext cx="3880480" cy="5188385"/>
          </a:xfrm>
          <a:prstGeom prst="rect">
            <a:avLst/>
          </a:prstGeom>
        </p:spPr>
      </p:pic>
      <p:sp>
        <p:nvSpPr>
          <p:cNvPr id="6" name="Meio-quadro 5">
            <a:extLst>
              <a:ext uri="{FF2B5EF4-FFF2-40B4-BE49-F238E27FC236}">
                <a16:creationId xmlns:a16="http://schemas.microsoft.com/office/drawing/2014/main" id="{3846C45B-0AB8-636A-839E-6CC8560A6FD9}"/>
              </a:ext>
            </a:extLst>
          </p:cNvPr>
          <p:cNvSpPr/>
          <p:nvPr/>
        </p:nvSpPr>
        <p:spPr>
          <a:xfrm rot="10800000" flipV="1">
            <a:off x="11536018" y="0"/>
            <a:ext cx="655982" cy="1341783"/>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3B3450C9-C753-4E0D-AE80-730F25A8A9AC}"/>
              </a:ext>
            </a:extLst>
          </p:cNvPr>
          <p:cNvSpPr/>
          <p:nvPr/>
        </p:nvSpPr>
        <p:spPr>
          <a:xfrm rot="10800000" flipH="1">
            <a:off x="0" y="4244009"/>
            <a:ext cx="668050" cy="2613991"/>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3943881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sultado de imagem para balança analitica">
            <a:extLst>
              <a:ext uri="{FF2B5EF4-FFF2-40B4-BE49-F238E27FC236}">
                <a16:creationId xmlns:a16="http://schemas.microsoft.com/office/drawing/2014/main" id="{A578651A-9036-8382-1C67-5702C6A4B3F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52648" y="3910510"/>
            <a:ext cx="4001544" cy="2629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ustiça, Balanças, Equilíbrio, Advogado">
            <a:extLst>
              <a:ext uri="{FF2B5EF4-FFF2-40B4-BE49-F238E27FC236}">
                <a16:creationId xmlns:a16="http://schemas.microsoft.com/office/drawing/2014/main" id="{232DA2B5-7259-B081-B7A4-D55D4BE27F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97" t="3666" r="16044"/>
          <a:stretch/>
        </p:blipFill>
        <p:spPr bwMode="auto">
          <a:xfrm>
            <a:off x="4164756" y="3665209"/>
            <a:ext cx="2932100" cy="3119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esos, Ferro, Quilo, Gramas, Cobre, Metal, Ferrugem">
            <a:extLst>
              <a:ext uri="{FF2B5EF4-FFF2-40B4-BE49-F238E27FC236}">
                <a16:creationId xmlns:a16="http://schemas.microsoft.com/office/drawing/2014/main" id="{B201F464-2BB1-A3F7-53CB-4FAEC832DC1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5776" t="8322" r="11421"/>
          <a:stretch/>
        </p:blipFill>
        <p:spPr bwMode="auto">
          <a:xfrm>
            <a:off x="211435" y="3958987"/>
            <a:ext cx="3946070" cy="289901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3" name="CaixaDeTexto 2">
            <a:extLst>
              <a:ext uri="{FF2B5EF4-FFF2-40B4-BE49-F238E27FC236}">
                <a16:creationId xmlns:a16="http://schemas.microsoft.com/office/drawing/2014/main" id="{7A8927FC-45A0-D6AE-B8E8-D99A6F7FF1FE}"/>
              </a:ext>
            </a:extLst>
          </p:cNvPr>
          <p:cNvSpPr txBox="1"/>
          <p:nvPr/>
        </p:nvSpPr>
        <p:spPr>
          <a:xfrm>
            <a:off x="414130" y="404370"/>
            <a:ext cx="2011017" cy="707886"/>
          </a:xfrm>
          <a:prstGeom prst="rect">
            <a:avLst/>
          </a:prstGeom>
          <a:solidFill>
            <a:srgbClr val="FCD0B4"/>
          </a:solidFill>
        </p:spPr>
        <p:txBody>
          <a:bodyPr wrap="square">
            <a:spAutoFit/>
          </a:bodyPr>
          <a:lstStyle/>
          <a:p>
            <a:r>
              <a:rPr lang="pt-BR" sz="4000" b="1" dirty="0">
                <a:latin typeface="Times New Roman" panose="02020603050405020304" pitchFamily="18" charset="0"/>
              </a:rPr>
              <a:t>MASSA</a:t>
            </a:r>
          </a:p>
        </p:txBody>
      </p:sp>
      <p:sp>
        <p:nvSpPr>
          <p:cNvPr id="4" name="Meio-quadro 3">
            <a:extLst>
              <a:ext uri="{FF2B5EF4-FFF2-40B4-BE49-F238E27FC236}">
                <a16:creationId xmlns:a16="http://schemas.microsoft.com/office/drawing/2014/main" id="{4FD0626A-6DAD-98FC-E61E-86BFF5D84A57}"/>
              </a:ext>
            </a:extLst>
          </p:cNvPr>
          <p:cNvSpPr/>
          <p:nvPr/>
        </p:nvSpPr>
        <p:spPr>
          <a:xfrm rot="10800000" flipV="1">
            <a:off x="11536018" y="0"/>
            <a:ext cx="655982" cy="1341783"/>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Meio-quadro 4">
            <a:extLst>
              <a:ext uri="{FF2B5EF4-FFF2-40B4-BE49-F238E27FC236}">
                <a16:creationId xmlns:a16="http://schemas.microsoft.com/office/drawing/2014/main" id="{2B3327FD-E8D9-CFCB-1A54-CDE8E4366B1A}"/>
              </a:ext>
            </a:extLst>
          </p:cNvPr>
          <p:cNvSpPr/>
          <p:nvPr/>
        </p:nvSpPr>
        <p:spPr>
          <a:xfrm rot="10800000" flipH="1">
            <a:off x="0" y="4244009"/>
            <a:ext cx="668050" cy="2613991"/>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0" name="CaixaDeTexto 9">
            <a:extLst>
              <a:ext uri="{FF2B5EF4-FFF2-40B4-BE49-F238E27FC236}">
                <a16:creationId xmlns:a16="http://schemas.microsoft.com/office/drawing/2014/main" id="{2AFF6516-6708-24E2-5FA6-FDE6A0BA45F7}"/>
              </a:ext>
            </a:extLst>
          </p:cNvPr>
          <p:cNvSpPr txBox="1"/>
          <p:nvPr/>
        </p:nvSpPr>
        <p:spPr>
          <a:xfrm>
            <a:off x="280407" y="1225685"/>
            <a:ext cx="11583602" cy="2400657"/>
          </a:xfrm>
          <a:prstGeom prst="rect">
            <a:avLst/>
          </a:prstGeom>
          <a:noFill/>
        </p:spPr>
        <p:txBody>
          <a:bodyPr wrap="square">
            <a:spAutoFit/>
          </a:bodyPr>
          <a:lstStyle/>
          <a:p>
            <a:pPr algn="just"/>
            <a:r>
              <a:rPr lang="pt-BR" sz="2500" dirty="0">
                <a:latin typeface="Times New Roman" panose="02020603050405020304" pitchFamily="18" charset="0"/>
              </a:rPr>
              <a:t>É uma medida numérica direta da </a:t>
            </a:r>
            <a:r>
              <a:rPr lang="pt-BR" sz="2500" i="1" dirty="0">
                <a:latin typeface="Times New Roman" panose="02020603050405020304" pitchFamily="18" charset="0"/>
              </a:rPr>
              <a:t>quantidade de matéria </a:t>
            </a:r>
            <a:r>
              <a:rPr lang="pt-BR" sz="2500" dirty="0">
                <a:latin typeface="Times New Roman" panose="02020603050405020304" pitchFamily="18" charset="0"/>
              </a:rPr>
              <a:t>do objeto. </a:t>
            </a:r>
            <a:r>
              <a:rPr lang="pt-BR" sz="2500" dirty="0"/>
              <a:t>No laboratório a massa de um objeto é, geralmente, determinada pela comparação da massa do objeto com outro objeto (ou jogo de objetos) de massa conhecida. A </a:t>
            </a:r>
            <a:r>
              <a:rPr lang="pt-BR" sz="2500" i="1" dirty="0"/>
              <a:t>balança </a:t>
            </a:r>
            <a:r>
              <a:rPr lang="pt-BR" sz="2500" dirty="0"/>
              <a:t>química ou analítica é comumente utilizada para tal comparação, e na balança química moderna a comparação de massas não é, em geral, visível, pois está oculta no interior da balança e raramente é manipulada.</a:t>
            </a:r>
          </a:p>
        </p:txBody>
      </p:sp>
      <p:sp>
        <p:nvSpPr>
          <p:cNvPr id="11" name="CaixaDeTexto 10">
            <a:extLst>
              <a:ext uri="{FF2B5EF4-FFF2-40B4-BE49-F238E27FC236}">
                <a16:creationId xmlns:a16="http://schemas.microsoft.com/office/drawing/2014/main" id="{F9D4AC8F-A2CC-D47E-FE33-BE2B4E578878}"/>
              </a:ext>
            </a:extLst>
          </p:cNvPr>
          <p:cNvSpPr txBox="1"/>
          <p:nvPr/>
        </p:nvSpPr>
        <p:spPr>
          <a:xfrm>
            <a:off x="7777424" y="79352"/>
            <a:ext cx="3570226" cy="400110"/>
          </a:xfrm>
          <a:prstGeom prst="rect">
            <a:avLst/>
          </a:prstGeom>
          <a:solidFill>
            <a:srgbClr val="FCD0B4"/>
          </a:solidFill>
          <a:ln w="19050">
            <a:solidFill>
              <a:srgbClr val="9A4A38"/>
            </a:solidFill>
          </a:ln>
        </p:spPr>
        <p:txBody>
          <a:bodyPr wrap="square">
            <a:spAutoFit/>
          </a:bodyPr>
          <a:lstStyle/>
          <a:p>
            <a:pPr algn="ctr"/>
            <a:r>
              <a:rPr lang="pt-BR" sz="2000" b="1" i="1" dirty="0">
                <a:latin typeface="Times New Roman" panose="02020603050405020304" pitchFamily="18" charset="0"/>
              </a:rPr>
              <a:t>Conceitos importantes</a:t>
            </a:r>
            <a:endParaRPr lang="pt-BR" sz="2000" b="1" dirty="0"/>
          </a:p>
        </p:txBody>
      </p:sp>
      <p:sp>
        <p:nvSpPr>
          <p:cNvPr id="13" name="CaixaDeTexto 12">
            <a:extLst>
              <a:ext uri="{FF2B5EF4-FFF2-40B4-BE49-F238E27FC236}">
                <a16:creationId xmlns:a16="http://schemas.microsoft.com/office/drawing/2014/main" id="{00C95E42-2651-658A-11FF-C6E489386B4D}"/>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22830623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AFAF3"/>
        </a:solidFill>
        <a:effectLst/>
      </p:bgPr>
    </p:bg>
    <p:spTree>
      <p:nvGrpSpPr>
        <p:cNvPr id="1" name="">
          <a:extLst>
            <a:ext uri="{FF2B5EF4-FFF2-40B4-BE49-F238E27FC236}">
              <a16:creationId xmlns:a16="http://schemas.microsoft.com/office/drawing/2014/main" id="{8C805B47-E1E0-24C1-7F2A-8C8C27F41E8D}"/>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1BEDDD18-A56A-88B4-5B0F-2C34A2E0B3BD}"/>
              </a:ext>
            </a:extLst>
          </p:cNvPr>
          <p:cNvSpPr txBox="1"/>
          <p:nvPr/>
        </p:nvSpPr>
        <p:spPr>
          <a:xfrm>
            <a:off x="8523024" y="647935"/>
            <a:ext cx="2408583" cy="707886"/>
          </a:xfrm>
          <a:prstGeom prst="rect">
            <a:avLst/>
          </a:prstGeom>
          <a:solidFill>
            <a:srgbClr val="FCD0B4"/>
          </a:solidFill>
        </p:spPr>
        <p:txBody>
          <a:bodyPr wrap="square">
            <a:spAutoFit/>
          </a:bodyPr>
          <a:lstStyle/>
          <a:p>
            <a:r>
              <a:rPr lang="pt-BR" sz="4000" b="1" dirty="0">
                <a:latin typeface="Times New Roman" panose="02020603050405020304" pitchFamily="18" charset="0"/>
              </a:rPr>
              <a:t>INÉRCIA</a:t>
            </a:r>
          </a:p>
        </p:txBody>
      </p:sp>
      <p:sp>
        <p:nvSpPr>
          <p:cNvPr id="4" name="Meio-quadro 3">
            <a:extLst>
              <a:ext uri="{FF2B5EF4-FFF2-40B4-BE49-F238E27FC236}">
                <a16:creationId xmlns:a16="http://schemas.microsoft.com/office/drawing/2014/main" id="{11AAE8AD-FFB9-F43E-2111-5093A107EDA4}"/>
              </a:ext>
            </a:extLst>
          </p:cNvPr>
          <p:cNvSpPr/>
          <p:nvPr/>
        </p:nvSpPr>
        <p:spPr>
          <a:xfrm rot="10800000" flipV="1">
            <a:off x="11536018" y="0"/>
            <a:ext cx="655982" cy="1341783"/>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Meio-quadro 4">
            <a:extLst>
              <a:ext uri="{FF2B5EF4-FFF2-40B4-BE49-F238E27FC236}">
                <a16:creationId xmlns:a16="http://schemas.microsoft.com/office/drawing/2014/main" id="{9864E0F3-6B2B-FBA4-2442-64A01234077B}"/>
              </a:ext>
            </a:extLst>
          </p:cNvPr>
          <p:cNvSpPr/>
          <p:nvPr/>
        </p:nvSpPr>
        <p:spPr>
          <a:xfrm rot="10800000" flipH="1">
            <a:off x="0" y="4244009"/>
            <a:ext cx="668050" cy="2613991"/>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CaixaDeTexto 10">
            <a:extLst>
              <a:ext uri="{FF2B5EF4-FFF2-40B4-BE49-F238E27FC236}">
                <a16:creationId xmlns:a16="http://schemas.microsoft.com/office/drawing/2014/main" id="{2FB0722E-619E-3ED3-2BE9-2987AB7DF0F7}"/>
              </a:ext>
            </a:extLst>
          </p:cNvPr>
          <p:cNvSpPr txBox="1"/>
          <p:nvPr/>
        </p:nvSpPr>
        <p:spPr>
          <a:xfrm>
            <a:off x="7777424" y="79352"/>
            <a:ext cx="3570226" cy="400110"/>
          </a:xfrm>
          <a:prstGeom prst="rect">
            <a:avLst/>
          </a:prstGeom>
          <a:solidFill>
            <a:srgbClr val="FCD0B4"/>
          </a:solidFill>
          <a:ln w="19050">
            <a:solidFill>
              <a:srgbClr val="9A4A38"/>
            </a:solidFill>
          </a:ln>
        </p:spPr>
        <p:txBody>
          <a:bodyPr wrap="square">
            <a:spAutoFit/>
          </a:bodyPr>
          <a:lstStyle/>
          <a:p>
            <a:pPr algn="ctr"/>
            <a:r>
              <a:rPr lang="pt-BR" sz="2000" b="1" i="1" dirty="0">
                <a:latin typeface="Times New Roman" panose="02020603050405020304" pitchFamily="18" charset="0"/>
              </a:rPr>
              <a:t>Conceitos importantes</a:t>
            </a:r>
            <a:endParaRPr lang="pt-BR" sz="2000" b="1" dirty="0"/>
          </a:p>
        </p:txBody>
      </p:sp>
      <p:pic>
        <p:nvPicPr>
          <p:cNvPr id="2" name="Picture 2" descr="Resultado de imagem para inercia">
            <a:extLst>
              <a:ext uri="{FF2B5EF4-FFF2-40B4-BE49-F238E27FC236}">
                <a16:creationId xmlns:a16="http://schemas.microsoft.com/office/drawing/2014/main" id="{27F967F2-A9C7-9E32-ACE5-553B87639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1700"/>
            <a:ext cx="7015418" cy="4686300"/>
          </a:xfrm>
          <a:prstGeom prst="rect">
            <a:avLst/>
          </a:prstGeom>
          <a:gradFill>
            <a:gsLst>
              <a:gs pos="0">
                <a:schemeClr val="accent1">
                  <a:lumMod val="5000"/>
                  <a:lumOff val="95000"/>
                  <a:alpha val="6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3" name="CaixaDeTexto 12">
            <a:extLst>
              <a:ext uri="{FF2B5EF4-FFF2-40B4-BE49-F238E27FC236}">
                <a16:creationId xmlns:a16="http://schemas.microsoft.com/office/drawing/2014/main" id="{7107FE3B-E2FE-83A4-1063-10F361A25DF2}"/>
              </a:ext>
            </a:extLst>
          </p:cNvPr>
          <p:cNvSpPr txBox="1"/>
          <p:nvPr/>
        </p:nvSpPr>
        <p:spPr>
          <a:xfrm>
            <a:off x="162917" y="603119"/>
            <a:ext cx="7012120" cy="1477328"/>
          </a:xfrm>
          <a:prstGeom prst="rect">
            <a:avLst/>
          </a:prstGeom>
          <a:noFill/>
          <a:ln w="19050">
            <a:solidFill>
              <a:schemeClr val="tx1"/>
            </a:solidFill>
          </a:ln>
        </p:spPr>
        <p:txBody>
          <a:bodyPr wrap="square">
            <a:spAutoFit/>
          </a:bodyPr>
          <a:lstStyle/>
          <a:p>
            <a:pPr algn="just"/>
            <a:r>
              <a:rPr lang="pt-BR" dirty="0">
                <a:latin typeface="Times New Roman" panose="02020603050405020304" pitchFamily="18" charset="0"/>
              </a:rPr>
              <a:t>É a resistência a um esforço realizado para modificar o seu estado de movimento. Um de um objeto </a:t>
            </a:r>
            <a:r>
              <a:rPr lang="pt-BR" dirty="0" err="1">
                <a:latin typeface="Times New Roman" panose="02020603050405020304" pitchFamily="18" charset="0"/>
              </a:rPr>
              <a:t>objeto</a:t>
            </a:r>
            <a:r>
              <a:rPr lang="pt-BR" dirty="0">
                <a:latin typeface="Times New Roman" panose="02020603050405020304" pitchFamily="18" charset="0"/>
              </a:rPr>
              <a:t> em repouso tende a permanecer em repouso, e um objeto em movimento tende a permanecer em movimento na mesma velocidade e na mesma direção. (Esta é a primeira lei do movimento de Newton).</a:t>
            </a:r>
            <a:endParaRPr lang="pt-BR" dirty="0"/>
          </a:p>
        </p:txBody>
      </p:sp>
      <p:sp>
        <p:nvSpPr>
          <p:cNvPr id="16" name="CaixaDeTexto 15">
            <a:extLst>
              <a:ext uri="{FF2B5EF4-FFF2-40B4-BE49-F238E27FC236}">
                <a16:creationId xmlns:a16="http://schemas.microsoft.com/office/drawing/2014/main" id="{F3B216FD-698E-2DBA-A719-6F987DC05F15}"/>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8317672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A51706E-B064-9094-DE5D-9461C8FDB90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A2EB6B2-2FA5-5EF6-C916-C08FE99DE0A7}"/>
              </a:ext>
            </a:extLst>
          </p:cNvPr>
          <p:cNvSpPr txBox="1"/>
          <p:nvPr/>
        </p:nvSpPr>
        <p:spPr>
          <a:xfrm>
            <a:off x="8523024" y="647935"/>
            <a:ext cx="2408583" cy="707886"/>
          </a:xfrm>
          <a:prstGeom prst="rect">
            <a:avLst/>
          </a:prstGeom>
          <a:solidFill>
            <a:srgbClr val="FCD0B4"/>
          </a:solidFill>
        </p:spPr>
        <p:txBody>
          <a:bodyPr wrap="square">
            <a:spAutoFit/>
          </a:bodyPr>
          <a:lstStyle/>
          <a:p>
            <a:r>
              <a:rPr lang="pt-BR" sz="4000" b="1" dirty="0">
                <a:latin typeface="Times New Roman" panose="02020603050405020304" pitchFamily="18" charset="0"/>
              </a:rPr>
              <a:t>INÉRCIA</a:t>
            </a:r>
          </a:p>
        </p:txBody>
      </p:sp>
      <p:sp>
        <p:nvSpPr>
          <p:cNvPr id="4" name="Meio-quadro 3">
            <a:extLst>
              <a:ext uri="{FF2B5EF4-FFF2-40B4-BE49-F238E27FC236}">
                <a16:creationId xmlns:a16="http://schemas.microsoft.com/office/drawing/2014/main" id="{83523EF8-820D-4D1A-DBDD-F10AD7BE4A17}"/>
              </a:ext>
            </a:extLst>
          </p:cNvPr>
          <p:cNvSpPr/>
          <p:nvPr/>
        </p:nvSpPr>
        <p:spPr>
          <a:xfrm rot="10800000" flipV="1">
            <a:off x="11536018" y="0"/>
            <a:ext cx="655982" cy="1341783"/>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Meio-quadro 4">
            <a:extLst>
              <a:ext uri="{FF2B5EF4-FFF2-40B4-BE49-F238E27FC236}">
                <a16:creationId xmlns:a16="http://schemas.microsoft.com/office/drawing/2014/main" id="{126E2947-8CCE-99C2-4741-2A3D98471E8D}"/>
              </a:ext>
            </a:extLst>
          </p:cNvPr>
          <p:cNvSpPr/>
          <p:nvPr/>
        </p:nvSpPr>
        <p:spPr>
          <a:xfrm rot="10800000" flipH="1">
            <a:off x="0" y="4244009"/>
            <a:ext cx="668050" cy="2613991"/>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CaixaDeTexto 10">
            <a:extLst>
              <a:ext uri="{FF2B5EF4-FFF2-40B4-BE49-F238E27FC236}">
                <a16:creationId xmlns:a16="http://schemas.microsoft.com/office/drawing/2014/main" id="{B3241D15-F6F0-E2C7-43CA-00A323EDBBA8}"/>
              </a:ext>
            </a:extLst>
          </p:cNvPr>
          <p:cNvSpPr txBox="1"/>
          <p:nvPr/>
        </p:nvSpPr>
        <p:spPr>
          <a:xfrm>
            <a:off x="7777424" y="79352"/>
            <a:ext cx="3570226" cy="400110"/>
          </a:xfrm>
          <a:prstGeom prst="rect">
            <a:avLst/>
          </a:prstGeom>
          <a:solidFill>
            <a:srgbClr val="FCD0B4"/>
          </a:solidFill>
          <a:ln w="19050">
            <a:solidFill>
              <a:srgbClr val="9A4A38"/>
            </a:solidFill>
          </a:ln>
        </p:spPr>
        <p:txBody>
          <a:bodyPr wrap="square">
            <a:spAutoFit/>
          </a:bodyPr>
          <a:lstStyle/>
          <a:p>
            <a:pPr algn="ctr"/>
            <a:r>
              <a:rPr lang="pt-BR" sz="2000" b="1" i="1" dirty="0">
                <a:latin typeface="Times New Roman" panose="02020603050405020304" pitchFamily="18" charset="0"/>
              </a:rPr>
              <a:t>Conceitos importantes</a:t>
            </a:r>
            <a:endParaRPr lang="pt-BR" sz="2000" b="1" dirty="0"/>
          </a:p>
        </p:txBody>
      </p:sp>
      <p:sp>
        <p:nvSpPr>
          <p:cNvPr id="13" name="CaixaDeTexto 12">
            <a:extLst>
              <a:ext uri="{FF2B5EF4-FFF2-40B4-BE49-F238E27FC236}">
                <a16:creationId xmlns:a16="http://schemas.microsoft.com/office/drawing/2014/main" id="{21E44150-B22E-0349-BECA-15C63650C5E0}"/>
              </a:ext>
            </a:extLst>
          </p:cNvPr>
          <p:cNvSpPr txBox="1"/>
          <p:nvPr/>
        </p:nvSpPr>
        <p:spPr>
          <a:xfrm>
            <a:off x="162917" y="603118"/>
            <a:ext cx="7012120" cy="1477328"/>
          </a:xfrm>
          <a:prstGeom prst="rect">
            <a:avLst/>
          </a:prstGeom>
          <a:noFill/>
          <a:ln w="19050">
            <a:solidFill>
              <a:schemeClr val="tx1"/>
            </a:solidFill>
          </a:ln>
        </p:spPr>
        <p:txBody>
          <a:bodyPr wrap="square">
            <a:spAutoFit/>
          </a:bodyPr>
          <a:lstStyle/>
          <a:p>
            <a:pPr algn="just"/>
            <a:r>
              <a:rPr lang="pt-BR" dirty="0">
                <a:latin typeface="Times New Roman" panose="02020603050405020304" pitchFamily="18" charset="0"/>
              </a:rPr>
              <a:t>É a resistência a um esforço realizado para modificar o seu estado de movimento. Um de um objeto </a:t>
            </a:r>
            <a:r>
              <a:rPr lang="pt-BR" dirty="0" err="1">
                <a:latin typeface="Times New Roman" panose="02020603050405020304" pitchFamily="18" charset="0"/>
              </a:rPr>
              <a:t>objeto</a:t>
            </a:r>
            <a:r>
              <a:rPr lang="pt-BR" dirty="0">
                <a:latin typeface="Times New Roman" panose="02020603050405020304" pitchFamily="18" charset="0"/>
              </a:rPr>
              <a:t> em repouso tende a permanecer em repouso, e um objeto em movimento tende a permanecer em movimento na mesma velocidade e na mesma direção. (Esta é a primeira lei do movimento de Newton).</a:t>
            </a:r>
            <a:endParaRPr lang="pt-BR" dirty="0"/>
          </a:p>
        </p:txBody>
      </p:sp>
      <p:pic>
        <p:nvPicPr>
          <p:cNvPr id="6" name="Picture 2" descr="Resultado de imagem para INÉRCIA">
            <a:extLst>
              <a:ext uri="{FF2B5EF4-FFF2-40B4-BE49-F238E27FC236}">
                <a16:creationId xmlns:a16="http://schemas.microsoft.com/office/drawing/2014/main" id="{61A7F694-82E2-C63B-3920-4262523F9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0622" y="1974501"/>
            <a:ext cx="3433386" cy="21128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m para INÉRCIA">
            <a:extLst>
              <a:ext uri="{FF2B5EF4-FFF2-40B4-BE49-F238E27FC236}">
                <a16:creationId xmlns:a16="http://schemas.microsoft.com/office/drawing/2014/main" id="{D8C82B7B-086F-4598-BADB-1A289CCCF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802" y="2801493"/>
            <a:ext cx="4690350" cy="3236910"/>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F1A10539-3296-DA24-1095-A91F0149DC3B}"/>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1589123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EB5763D-914E-7FA4-6EFB-7294F6513D3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1048239-DA85-9253-4EBD-D2B0A65B6A48}"/>
              </a:ext>
            </a:extLst>
          </p:cNvPr>
          <p:cNvSpPr txBox="1"/>
          <p:nvPr/>
        </p:nvSpPr>
        <p:spPr>
          <a:xfrm>
            <a:off x="469268" y="337500"/>
            <a:ext cx="2408583" cy="707886"/>
          </a:xfrm>
          <a:prstGeom prst="rect">
            <a:avLst/>
          </a:prstGeom>
          <a:solidFill>
            <a:srgbClr val="FCD0B4"/>
          </a:solidFill>
        </p:spPr>
        <p:txBody>
          <a:bodyPr wrap="square">
            <a:spAutoFit/>
          </a:bodyPr>
          <a:lstStyle/>
          <a:p>
            <a:pPr algn="ctr"/>
            <a:r>
              <a:rPr lang="pt-BR" sz="4000" b="1" dirty="0">
                <a:latin typeface="Times New Roman" panose="02020603050405020304" pitchFamily="18" charset="0"/>
              </a:rPr>
              <a:t>PESO</a:t>
            </a:r>
          </a:p>
        </p:txBody>
      </p:sp>
      <p:sp>
        <p:nvSpPr>
          <p:cNvPr id="4" name="Meio-quadro 3">
            <a:extLst>
              <a:ext uri="{FF2B5EF4-FFF2-40B4-BE49-F238E27FC236}">
                <a16:creationId xmlns:a16="http://schemas.microsoft.com/office/drawing/2014/main" id="{08C10AB7-0E06-8D20-7B59-A659C6B1F22D}"/>
              </a:ext>
            </a:extLst>
          </p:cNvPr>
          <p:cNvSpPr/>
          <p:nvPr/>
        </p:nvSpPr>
        <p:spPr>
          <a:xfrm rot="10800000" flipV="1">
            <a:off x="11536018" y="0"/>
            <a:ext cx="655982" cy="1341783"/>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Meio-quadro 4">
            <a:extLst>
              <a:ext uri="{FF2B5EF4-FFF2-40B4-BE49-F238E27FC236}">
                <a16:creationId xmlns:a16="http://schemas.microsoft.com/office/drawing/2014/main" id="{E17A866B-00FC-CC51-75BD-4593A2546FAC}"/>
              </a:ext>
            </a:extLst>
          </p:cNvPr>
          <p:cNvSpPr/>
          <p:nvPr/>
        </p:nvSpPr>
        <p:spPr>
          <a:xfrm rot="10800000" flipH="1">
            <a:off x="0" y="4244009"/>
            <a:ext cx="668050" cy="2613991"/>
          </a:xfrm>
          <a:prstGeom prst="halfFrame">
            <a:avLst/>
          </a:prstGeom>
          <a:solidFill>
            <a:srgbClr val="9A4A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1" name="CaixaDeTexto 10">
            <a:extLst>
              <a:ext uri="{FF2B5EF4-FFF2-40B4-BE49-F238E27FC236}">
                <a16:creationId xmlns:a16="http://schemas.microsoft.com/office/drawing/2014/main" id="{3CD3F1DE-C193-F13D-36FC-ACDDB3109D5E}"/>
              </a:ext>
            </a:extLst>
          </p:cNvPr>
          <p:cNvSpPr txBox="1"/>
          <p:nvPr/>
        </p:nvSpPr>
        <p:spPr>
          <a:xfrm>
            <a:off x="7777424" y="79352"/>
            <a:ext cx="3570226" cy="400110"/>
          </a:xfrm>
          <a:prstGeom prst="rect">
            <a:avLst/>
          </a:prstGeom>
          <a:solidFill>
            <a:srgbClr val="FCD0B4"/>
          </a:solidFill>
          <a:ln w="19050">
            <a:solidFill>
              <a:srgbClr val="9A4A38"/>
            </a:solidFill>
          </a:ln>
        </p:spPr>
        <p:txBody>
          <a:bodyPr wrap="square">
            <a:spAutoFit/>
          </a:bodyPr>
          <a:lstStyle/>
          <a:p>
            <a:pPr algn="ctr"/>
            <a:r>
              <a:rPr lang="pt-BR" sz="2000" b="1" i="1" dirty="0">
                <a:latin typeface="Times New Roman" panose="02020603050405020304" pitchFamily="18" charset="0"/>
              </a:rPr>
              <a:t>Conceitos importantes</a:t>
            </a:r>
            <a:endParaRPr lang="pt-BR" sz="2000" b="1" dirty="0"/>
          </a:p>
        </p:txBody>
      </p:sp>
      <p:sp>
        <p:nvSpPr>
          <p:cNvPr id="8" name="CaixaDeTexto 7">
            <a:extLst>
              <a:ext uri="{FF2B5EF4-FFF2-40B4-BE49-F238E27FC236}">
                <a16:creationId xmlns:a16="http://schemas.microsoft.com/office/drawing/2014/main" id="{FE2BF76E-08B4-AC46-AE9A-11DF8F15749D}"/>
              </a:ext>
            </a:extLst>
          </p:cNvPr>
          <p:cNvSpPr txBox="1"/>
          <p:nvPr/>
        </p:nvSpPr>
        <p:spPr>
          <a:xfrm>
            <a:off x="10207420" y="6390213"/>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9" name="Imagem 8" descr="Imagem em preto e branco&#10;&#10;O conteúdo gerado por IA pode estar incorreto.">
            <a:extLst>
              <a:ext uri="{FF2B5EF4-FFF2-40B4-BE49-F238E27FC236}">
                <a16:creationId xmlns:a16="http://schemas.microsoft.com/office/drawing/2014/main" id="{1177669C-3DE6-6014-C20B-9CBB418E7A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5734"/>
            <a:ext cx="3487721" cy="4173787"/>
          </a:xfrm>
          <a:prstGeom prst="rect">
            <a:avLst/>
          </a:prstGeom>
        </p:spPr>
      </p:pic>
      <p:sp>
        <p:nvSpPr>
          <p:cNvPr id="12" name="CaixaDeTexto 11">
            <a:extLst>
              <a:ext uri="{FF2B5EF4-FFF2-40B4-BE49-F238E27FC236}">
                <a16:creationId xmlns:a16="http://schemas.microsoft.com/office/drawing/2014/main" id="{8F7E72F8-AD32-BA9F-59F0-BBA0CE26E587}"/>
              </a:ext>
            </a:extLst>
          </p:cNvPr>
          <p:cNvSpPr txBox="1"/>
          <p:nvPr/>
        </p:nvSpPr>
        <p:spPr>
          <a:xfrm>
            <a:off x="469268" y="4581508"/>
            <a:ext cx="9539081" cy="1938992"/>
          </a:xfrm>
          <a:prstGeom prst="rect">
            <a:avLst/>
          </a:prstGeom>
          <a:noFill/>
        </p:spPr>
        <p:txBody>
          <a:bodyPr wrap="square">
            <a:spAutoFit/>
          </a:bodyPr>
          <a:lstStyle/>
          <a:p>
            <a:pPr algn="just"/>
            <a:r>
              <a:rPr lang="pt-BR" sz="2000" dirty="0">
                <a:latin typeface="Times New Roman" panose="02020603050405020304" pitchFamily="18" charset="0"/>
              </a:rPr>
              <a:t>É uma propriedade determinada pela massa de um objeto</a:t>
            </a:r>
            <a:r>
              <a:rPr lang="pt-BR" sz="2000" i="1" dirty="0">
                <a:latin typeface="Times New Roman" panose="02020603050405020304" pitchFamily="18" charset="0"/>
              </a:rPr>
              <a:t>. </a:t>
            </a:r>
            <a:r>
              <a:rPr lang="pt-BR" sz="2000" dirty="0">
                <a:latin typeface="Times New Roman" panose="02020603050405020304" pitchFamily="18" charset="0"/>
              </a:rPr>
              <a:t>No planeta Terra, o peso de um objeto é a força gravitacional que atrai o objeto para a Terra, e esta depende da massa do objeto e de dois outros fatores: (l) a massa da Terra e (2) a distância entre o objeto e o centro da Terra (centro de massa). De acordo com a Física, o peso é a </a:t>
            </a:r>
            <a:r>
              <a:rPr lang="pt-BR" sz="2000" dirty="0"/>
              <a:t>força exercida sobre um corpo pela atração gravitacional da Terra, cujo valor é dado pelo produto da massa do corpo pela magnitude da aceleração da gravidade (p=</a:t>
            </a:r>
            <a:r>
              <a:rPr lang="pt-BR" sz="2000" dirty="0" err="1"/>
              <a:t>m.g</a:t>
            </a:r>
            <a:r>
              <a:rPr lang="pt-BR" sz="2000" dirty="0"/>
              <a:t>).</a:t>
            </a:r>
          </a:p>
        </p:txBody>
      </p:sp>
      <p:pic>
        <p:nvPicPr>
          <p:cNvPr id="14" name="Picture 2" descr="Resultado de imagem para PESO gravidade">
            <a:extLst>
              <a:ext uri="{FF2B5EF4-FFF2-40B4-BE49-F238E27FC236}">
                <a16:creationId xmlns:a16="http://schemas.microsoft.com/office/drawing/2014/main" id="{93092B54-E9C5-B5D9-2591-62D091572A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6" r="7416"/>
          <a:stretch/>
        </p:blipFill>
        <p:spPr bwMode="auto">
          <a:xfrm>
            <a:off x="3904049" y="1387510"/>
            <a:ext cx="2529881" cy="2554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Resultado de imagem para PESO gravidade">
            <a:extLst>
              <a:ext uri="{FF2B5EF4-FFF2-40B4-BE49-F238E27FC236}">
                <a16:creationId xmlns:a16="http://schemas.microsoft.com/office/drawing/2014/main" id="{7197E580-93F3-8CAE-C82D-31B4A4D914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632" y="1588871"/>
            <a:ext cx="3680420" cy="24491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6357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1D6E2B98-E4E8-DC29-24D4-CA9FC261B0C4}"/>
              </a:ext>
            </a:extLst>
          </p:cNvPr>
          <p:cNvSpPr txBox="1"/>
          <p:nvPr/>
        </p:nvSpPr>
        <p:spPr>
          <a:xfrm>
            <a:off x="208392" y="1997839"/>
            <a:ext cx="6383407" cy="2862322"/>
          </a:xfrm>
          <a:prstGeom prst="rect">
            <a:avLst/>
          </a:prstGeom>
          <a:noFill/>
        </p:spPr>
        <p:txBody>
          <a:bodyPr wrap="square">
            <a:spAutoFit/>
          </a:bodyPr>
          <a:lstStyle/>
          <a:p>
            <a:pPr algn="ctr"/>
            <a:r>
              <a:rPr lang="pt-BR" sz="6000" dirty="0">
                <a:highlight>
                  <a:srgbClr val="00FFFF"/>
                </a:highlight>
                <a:latin typeface="Agency FB" panose="020B0503020202020204" pitchFamily="34" charset="0"/>
              </a:rPr>
              <a:t>SUBSTÂNCIAS</a:t>
            </a:r>
            <a:r>
              <a:rPr lang="pt-BR" sz="6000" dirty="0">
                <a:latin typeface="Agency FB" panose="020B0503020202020204" pitchFamily="34" charset="0"/>
              </a:rPr>
              <a:t> </a:t>
            </a:r>
          </a:p>
          <a:p>
            <a:pPr algn="ctr"/>
            <a:r>
              <a:rPr lang="pt-BR" sz="6000" dirty="0">
                <a:latin typeface="Agency FB" panose="020B0503020202020204" pitchFamily="34" charset="0"/>
              </a:rPr>
              <a:t>E </a:t>
            </a:r>
          </a:p>
          <a:p>
            <a:pPr algn="ctr"/>
            <a:r>
              <a:rPr lang="pt-BR" sz="6000" dirty="0">
                <a:highlight>
                  <a:srgbClr val="00FF00"/>
                </a:highlight>
                <a:latin typeface="Agency FB" panose="020B0503020202020204" pitchFamily="34" charset="0"/>
              </a:rPr>
              <a:t>MISTURAS</a:t>
            </a:r>
          </a:p>
        </p:txBody>
      </p:sp>
      <p:pic>
        <p:nvPicPr>
          <p:cNvPr id="5" name="Imagem 4" descr="Ícone&#10;&#10;O conteúdo gerado por IA pode estar incorreto.">
            <a:extLst>
              <a:ext uri="{FF2B5EF4-FFF2-40B4-BE49-F238E27FC236}">
                <a16:creationId xmlns:a16="http://schemas.microsoft.com/office/drawing/2014/main" id="{4BAD2E51-BE1B-4980-C137-BC10F4D0C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413855"/>
            <a:ext cx="5113532" cy="4271930"/>
          </a:xfrm>
          <a:prstGeom prst="rect">
            <a:avLst/>
          </a:prstGeom>
        </p:spPr>
      </p:pic>
      <p:sp>
        <p:nvSpPr>
          <p:cNvPr id="6" name="Retângulo 5">
            <a:extLst>
              <a:ext uri="{FF2B5EF4-FFF2-40B4-BE49-F238E27FC236}">
                <a16:creationId xmlns:a16="http://schemas.microsoft.com/office/drawing/2014/main" id="{F77D37E2-AA1B-770C-49A6-C0BC68E00C4A}"/>
              </a:ext>
            </a:extLst>
          </p:cNvPr>
          <p:cNvSpPr/>
          <p:nvPr/>
        </p:nvSpPr>
        <p:spPr>
          <a:xfrm>
            <a:off x="1812" y="0"/>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2169CA8A-5178-18F6-ACB0-3D3402D5BF2C}"/>
              </a:ext>
            </a:extLst>
          </p:cNvPr>
          <p:cNvSpPr/>
          <p:nvPr/>
        </p:nvSpPr>
        <p:spPr>
          <a:xfrm>
            <a:off x="0" y="6689835"/>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D326A90-D77A-FD5E-B714-DDC35707CF4B}"/>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38069623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F570C-4DE2-BE32-5D9B-EB6FCFD6255B}"/>
            </a:ext>
          </a:extLst>
        </p:cNvPr>
        <p:cNvGrpSpPr/>
        <p:nvPr/>
      </p:nvGrpSpPr>
      <p:grpSpPr>
        <a:xfrm>
          <a:off x="0" y="0"/>
          <a:ext cx="0" cy="0"/>
          <a:chOff x="0" y="0"/>
          <a:chExt cx="0" cy="0"/>
        </a:xfrm>
      </p:grpSpPr>
      <p:pic>
        <p:nvPicPr>
          <p:cNvPr id="5" name="Imagem 4" descr="Ícone&#10;&#10;O conteúdo gerado por IA pode estar incorreto.">
            <a:extLst>
              <a:ext uri="{FF2B5EF4-FFF2-40B4-BE49-F238E27FC236}">
                <a16:creationId xmlns:a16="http://schemas.microsoft.com/office/drawing/2014/main" id="{DE06F623-FB3F-1981-AD3D-B4D81FF3C9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239" y="168165"/>
            <a:ext cx="1963761" cy="1640559"/>
          </a:xfrm>
          <a:prstGeom prst="rect">
            <a:avLst/>
          </a:prstGeom>
        </p:spPr>
      </p:pic>
      <p:sp>
        <p:nvSpPr>
          <p:cNvPr id="6" name="Retângulo 5">
            <a:extLst>
              <a:ext uri="{FF2B5EF4-FFF2-40B4-BE49-F238E27FC236}">
                <a16:creationId xmlns:a16="http://schemas.microsoft.com/office/drawing/2014/main" id="{64037281-476C-64FE-C8AB-AECB040CACCF}"/>
              </a:ext>
            </a:extLst>
          </p:cNvPr>
          <p:cNvSpPr/>
          <p:nvPr/>
        </p:nvSpPr>
        <p:spPr>
          <a:xfrm>
            <a:off x="1812" y="0"/>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2077435F-DBFC-92A1-7CA3-B934EB292EDB}"/>
              </a:ext>
            </a:extLst>
          </p:cNvPr>
          <p:cNvSpPr/>
          <p:nvPr/>
        </p:nvSpPr>
        <p:spPr>
          <a:xfrm>
            <a:off x="0" y="6689835"/>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3FFA4E0-95BA-B340-5AC9-A19D36828291}"/>
              </a:ext>
            </a:extLst>
          </p:cNvPr>
          <p:cNvSpPr txBox="1"/>
          <p:nvPr/>
        </p:nvSpPr>
        <p:spPr>
          <a:xfrm>
            <a:off x="3583458" y="941441"/>
            <a:ext cx="3023980" cy="553998"/>
          </a:xfrm>
          <a:prstGeom prst="rect">
            <a:avLst/>
          </a:prstGeom>
          <a:solidFill>
            <a:srgbClr val="B9F0F0"/>
          </a:solidFill>
          <a:ln>
            <a:solidFill>
              <a:srgbClr val="00B0F0"/>
            </a:solidFill>
          </a:ln>
        </p:spPr>
        <p:txBody>
          <a:bodyPr wrap="square">
            <a:spAutoFit/>
          </a:bodyPr>
          <a:lstStyle/>
          <a:p>
            <a:pPr algn="ctr"/>
            <a:r>
              <a:rPr lang="pt-BR" sz="3000" b="1" dirty="0">
                <a:latin typeface="Abadi" panose="020B0604020104020204" pitchFamily="34" charset="0"/>
              </a:rPr>
              <a:t>Substância pura </a:t>
            </a:r>
          </a:p>
        </p:txBody>
      </p:sp>
      <p:sp>
        <p:nvSpPr>
          <p:cNvPr id="9" name="CaixaDeTexto 8">
            <a:extLst>
              <a:ext uri="{FF2B5EF4-FFF2-40B4-BE49-F238E27FC236}">
                <a16:creationId xmlns:a16="http://schemas.microsoft.com/office/drawing/2014/main" id="{616A0B76-ACE6-B7B1-24D1-AE739DE3978E}"/>
              </a:ext>
            </a:extLst>
          </p:cNvPr>
          <p:cNvSpPr txBox="1"/>
          <p:nvPr/>
        </p:nvSpPr>
        <p:spPr>
          <a:xfrm>
            <a:off x="347556" y="1774559"/>
            <a:ext cx="9362974" cy="1015663"/>
          </a:xfrm>
          <a:prstGeom prst="rect">
            <a:avLst/>
          </a:prstGeom>
          <a:solidFill>
            <a:srgbClr val="E5F7C9"/>
          </a:solidFill>
        </p:spPr>
        <p:txBody>
          <a:bodyPr wrap="square">
            <a:spAutoFit/>
          </a:bodyPr>
          <a:lstStyle/>
          <a:p>
            <a:pPr algn="just"/>
            <a:r>
              <a:rPr lang="pt-BR" sz="2000" dirty="0">
                <a:latin typeface="Times New Roman" panose="02020603050405020304" pitchFamily="18" charset="0"/>
              </a:rPr>
              <a:t>Consiste de uma única substância com composição característica e definida e com um conjunto definido de propriedades. Exemplos de substâncias puras são: a água, o sal, o ferro, o açúcar comestível e o oxigênio.</a:t>
            </a:r>
          </a:p>
        </p:txBody>
      </p:sp>
      <p:sp>
        <p:nvSpPr>
          <p:cNvPr id="10" name="CaixaDeTexto 9">
            <a:extLst>
              <a:ext uri="{FF2B5EF4-FFF2-40B4-BE49-F238E27FC236}">
                <a16:creationId xmlns:a16="http://schemas.microsoft.com/office/drawing/2014/main" id="{CB9FA31C-B3AD-7406-B6D7-6120F1C2D276}"/>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13" name="Picture 14" descr="Cubos De Gelo, Gelo, Água, Frio">
            <a:extLst>
              <a:ext uri="{FF2B5EF4-FFF2-40B4-BE49-F238E27FC236}">
                <a16:creationId xmlns:a16="http://schemas.microsoft.com/office/drawing/2014/main" id="{1150A6D3-EFAA-C1F0-EAC4-65E7096CF1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9475" r="7666" b="17283"/>
          <a:stretch/>
        </p:blipFill>
        <p:spPr bwMode="auto">
          <a:xfrm>
            <a:off x="645361" y="3225199"/>
            <a:ext cx="4383682" cy="16851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Resultado de imagem para açucar">
            <a:extLst>
              <a:ext uri="{FF2B5EF4-FFF2-40B4-BE49-F238E27FC236}">
                <a16:creationId xmlns:a16="http://schemas.microsoft.com/office/drawing/2014/main" id="{B0325D94-AC0B-DDCB-AD05-A40C0E12654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00193" y="3069342"/>
            <a:ext cx="3575981" cy="2379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52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54AC0-9FFA-31AB-2B8A-E92628D2CC4B}"/>
            </a:ext>
          </a:extLst>
        </p:cNvPr>
        <p:cNvGrpSpPr/>
        <p:nvPr/>
      </p:nvGrpSpPr>
      <p:grpSpPr>
        <a:xfrm>
          <a:off x="0" y="0"/>
          <a:ext cx="0" cy="0"/>
          <a:chOff x="0" y="0"/>
          <a:chExt cx="0" cy="0"/>
        </a:xfrm>
      </p:grpSpPr>
      <p:pic>
        <p:nvPicPr>
          <p:cNvPr id="5" name="Imagem 4" descr="Ícone&#10;&#10;O conteúdo gerado por IA pode estar incorreto.">
            <a:extLst>
              <a:ext uri="{FF2B5EF4-FFF2-40B4-BE49-F238E27FC236}">
                <a16:creationId xmlns:a16="http://schemas.microsoft.com/office/drawing/2014/main" id="{B19254F6-7559-AF55-C7E5-03089E9113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239" y="168165"/>
            <a:ext cx="1963761" cy="1640559"/>
          </a:xfrm>
          <a:prstGeom prst="rect">
            <a:avLst/>
          </a:prstGeom>
        </p:spPr>
      </p:pic>
      <p:sp>
        <p:nvSpPr>
          <p:cNvPr id="6" name="Retângulo 5">
            <a:extLst>
              <a:ext uri="{FF2B5EF4-FFF2-40B4-BE49-F238E27FC236}">
                <a16:creationId xmlns:a16="http://schemas.microsoft.com/office/drawing/2014/main" id="{643C4EEA-B032-1794-55D4-45683E3C4F02}"/>
              </a:ext>
            </a:extLst>
          </p:cNvPr>
          <p:cNvSpPr/>
          <p:nvPr/>
        </p:nvSpPr>
        <p:spPr>
          <a:xfrm>
            <a:off x="1812" y="0"/>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421E97A-BBEE-058F-8FD0-78065C93B845}"/>
              </a:ext>
            </a:extLst>
          </p:cNvPr>
          <p:cNvSpPr/>
          <p:nvPr/>
        </p:nvSpPr>
        <p:spPr>
          <a:xfrm>
            <a:off x="0" y="6689835"/>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38EB9048-3CD7-6FDB-E002-639081DE08EB}"/>
              </a:ext>
            </a:extLst>
          </p:cNvPr>
          <p:cNvSpPr txBox="1"/>
          <p:nvPr/>
        </p:nvSpPr>
        <p:spPr>
          <a:xfrm>
            <a:off x="3737226" y="371763"/>
            <a:ext cx="3023980" cy="553998"/>
          </a:xfrm>
          <a:prstGeom prst="rect">
            <a:avLst/>
          </a:prstGeom>
          <a:solidFill>
            <a:srgbClr val="B9F0F0"/>
          </a:solidFill>
        </p:spPr>
        <p:txBody>
          <a:bodyPr wrap="square">
            <a:spAutoFit/>
          </a:bodyPr>
          <a:lstStyle/>
          <a:p>
            <a:pPr algn="ctr"/>
            <a:r>
              <a:rPr lang="pt-BR" sz="3000" b="1" dirty="0">
                <a:latin typeface="Abadi" panose="020B0604020104020204" pitchFamily="34" charset="0"/>
              </a:rPr>
              <a:t>Mistura</a:t>
            </a:r>
          </a:p>
        </p:txBody>
      </p:sp>
      <p:sp>
        <p:nvSpPr>
          <p:cNvPr id="9" name="CaixaDeTexto 8">
            <a:extLst>
              <a:ext uri="{FF2B5EF4-FFF2-40B4-BE49-F238E27FC236}">
                <a16:creationId xmlns:a16="http://schemas.microsoft.com/office/drawing/2014/main" id="{32809FF7-7A0A-222C-E623-3716DFC00302}"/>
              </a:ext>
            </a:extLst>
          </p:cNvPr>
          <p:cNvSpPr txBox="1"/>
          <p:nvPr/>
        </p:nvSpPr>
        <p:spPr>
          <a:xfrm>
            <a:off x="197549" y="1080968"/>
            <a:ext cx="9858833" cy="1938992"/>
          </a:xfrm>
          <a:prstGeom prst="rect">
            <a:avLst/>
          </a:prstGeom>
          <a:solidFill>
            <a:srgbClr val="E5F7C9"/>
          </a:solidFill>
        </p:spPr>
        <p:txBody>
          <a:bodyPr wrap="square">
            <a:spAutoFit/>
          </a:bodyPr>
          <a:lstStyle/>
          <a:p>
            <a:pPr algn="just"/>
            <a:r>
              <a:rPr lang="pt-BR" sz="2000" dirty="0">
                <a:latin typeface="Times New Roman" panose="02020603050405020304" pitchFamily="18" charset="0"/>
              </a:rPr>
              <a:t>Consiste em duas ou mais substâncias fisicamente, misturadas. Algumas vezes, a mistura pode ser identificada por simples observação visual, como no granito, que é uma rocha constituída por uma mistura de grânulos de quartzo branco, mica preta e feldspato rosa. Em alguns casos é possível ver os componentes de uma mistura por meio do uso de um microscópio, como no leite. Porém, existem casos em que nem com ajuda de aparelhos é possível enxergar os componentes da mistura, como no caso da mistura de água e sal. </a:t>
            </a:r>
            <a:endParaRPr lang="pt-BR" sz="2000" dirty="0"/>
          </a:p>
        </p:txBody>
      </p:sp>
      <p:sp>
        <p:nvSpPr>
          <p:cNvPr id="10" name="CaixaDeTexto 9">
            <a:extLst>
              <a:ext uri="{FF2B5EF4-FFF2-40B4-BE49-F238E27FC236}">
                <a16:creationId xmlns:a16="http://schemas.microsoft.com/office/drawing/2014/main" id="{CFE28123-5B1A-84CC-9B17-18C213B3BCCE}"/>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2" name="Picture 2" descr="Resultado de imagem para granito mineral">
            <a:extLst>
              <a:ext uri="{FF2B5EF4-FFF2-40B4-BE49-F238E27FC236}">
                <a16:creationId xmlns:a16="http://schemas.microsoft.com/office/drawing/2014/main" id="{1FD09427-5A5C-BF4F-056A-0FECC731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25" y="3457907"/>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Resultado de imagem para leite microscopio heterogenea">
            <a:extLst>
              <a:ext uri="{FF2B5EF4-FFF2-40B4-BE49-F238E27FC236}">
                <a16:creationId xmlns:a16="http://schemas.microsoft.com/office/drawing/2014/main" id="{F9DE253E-0417-E6A2-8A8E-7242903E4A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8906" y="3429000"/>
            <a:ext cx="3162300" cy="2276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6" descr="Resultado de imagem para mistura de água e sal">
            <a:extLst>
              <a:ext uri="{FF2B5EF4-FFF2-40B4-BE49-F238E27FC236}">
                <a16:creationId xmlns:a16="http://schemas.microsoft.com/office/drawing/2014/main" id="{572ABC6A-911B-7505-5379-0CB4C4CB25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0529" y="3429000"/>
            <a:ext cx="1857375" cy="24574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163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7805E-E308-BF3F-2023-3C4FF3C1E83E}"/>
            </a:ext>
          </a:extLst>
        </p:cNvPr>
        <p:cNvGrpSpPr/>
        <p:nvPr/>
      </p:nvGrpSpPr>
      <p:grpSpPr>
        <a:xfrm>
          <a:off x="0" y="0"/>
          <a:ext cx="0" cy="0"/>
          <a:chOff x="0" y="0"/>
          <a:chExt cx="0" cy="0"/>
        </a:xfrm>
      </p:grpSpPr>
      <p:pic>
        <p:nvPicPr>
          <p:cNvPr id="11" name="Picture 2" descr="Resultado de imagem para substancia pura e mistura">
            <a:extLst>
              <a:ext uri="{FF2B5EF4-FFF2-40B4-BE49-F238E27FC236}">
                <a16:creationId xmlns:a16="http://schemas.microsoft.com/office/drawing/2014/main" id="{2384B1DD-30D3-6050-1CE3-54069655C1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66" r="4716"/>
          <a:stretch/>
        </p:blipFill>
        <p:spPr bwMode="auto">
          <a:xfrm>
            <a:off x="3836504" y="1502211"/>
            <a:ext cx="5374411" cy="521744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Ícone&#10;&#10;O conteúdo gerado por IA pode estar incorreto.">
            <a:extLst>
              <a:ext uri="{FF2B5EF4-FFF2-40B4-BE49-F238E27FC236}">
                <a16:creationId xmlns:a16="http://schemas.microsoft.com/office/drawing/2014/main" id="{9234BCE0-50F4-398A-BD81-C0668764D7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8239" y="168165"/>
            <a:ext cx="1963761" cy="1640559"/>
          </a:xfrm>
          <a:prstGeom prst="rect">
            <a:avLst/>
          </a:prstGeom>
        </p:spPr>
      </p:pic>
      <p:sp>
        <p:nvSpPr>
          <p:cNvPr id="6" name="Retângulo 5">
            <a:extLst>
              <a:ext uri="{FF2B5EF4-FFF2-40B4-BE49-F238E27FC236}">
                <a16:creationId xmlns:a16="http://schemas.microsoft.com/office/drawing/2014/main" id="{71A92CD3-79EC-DDAB-4E06-AB2095A56A07}"/>
              </a:ext>
            </a:extLst>
          </p:cNvPr>
          <p:cNvSpPr/>
          <p:nvPr/>
        </p:nvSpPr>
        <p:spPr>
          <a:xfrm>
            <a:off x="1812" y="0"/>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9D2FFCF4-4E26-AC8D-B5AF-5C63123F21D0}"/>
              </a:ext>
            </a:extLst>
          </p:cNvPr>
          <p:cNvSpPr/>
          <p:nvPr/>
        </p:nvSpPr>
        <p:spPr>
          <a:xfrm>
            <a:off x="0" y="6689835"/>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E8C67B1A-F529-0717-F898-A1273B319DC3}"/>
              </a:ext>
            </a:extLst>
          </p:cNvPr>
          <p:cNvSpPr txBox="1"/>
          <p:nvPr/>
        </p:nvSpPr>
        <p:spPr>
          <a:xfrm>
            <a:off x="212148" y="434446"/>
            <a:ext cx="5883852" cy="553998"/>
          </a:xfrm>
          <a:prstGeom prst="rect">
            <a:avLst/>
          </a:prstGeom>
          <a:solidFill>
            <a:srgbClr val="B9F0F0"/>
          </a:solidFill>
        </p:spPr>
        <p:txBody>
          <a:bodyPr wrap="square">
            <a:spAutoFit/>
          </a:bodyPr>
          <a:lstStyle/>
          <a:p>
            <a:pPr algn="ctr"/>
            <a:r>
              <a:rPr lang="pt-BR" sz="3000" b="1" dirty="0">
                <a:latin typeface="Abadi" panose="020B0604020104020204" pitchFamily="34" charset="0"/>
              </a:rPr>
              <a:t>Elementos, substâncias e misturas </a:t>
            </a:r>
          </a:p>
        </p:txBody>
      </p:sp>
      <p:sp>
        <p:nvSpPr>
          <p:cNvPr id="10" name="CaixaDeTexto 9">
            <a:extLst>
              <a:ext uri="{FF2B5EF4-FFF2-40B4-BE49-F238E27FC236}">
                <a16:creationId xmlns:a16="http://schemas.microsoft.com/office/drawing/2014/main" id="{1EA24E8B-6143-8FEF-483D-D47B64E5456B}"/>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262571150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6B7CA-B1E9-948F-EDC0-D57855670114}"/>
            </a:ext>
          </a:extLst>
        </p:cNvPr>
        <p:cNvGrpSpPr/>
        <p:nvPr/>
      </p:nvGrpSpPr>
      <p:grpSpPr>
        <a:xfrm>
          <a:off x="0" y="0"/>
          <a:ext cx="0" cy="0"/>
          <a:chOff x="0" y="0"/>
          <a:chExt cx="0" cy="0"/>
        </a:xfrm>
      </p:grpSpPr>
      <p:sp>
        <p:nvSpPr>
          <p:cNvPr id="7" name="Meio-quadro 6">
            <a:extLst>
              <a:ext uri="{FF2B5EF4-FFF2-40B4-BE49-F238E27FC236}">
                <a16:creationId xmlns:a16="http://schemas.microsoft.com/office/drawing/2014/main" id="{6571AE28-BFD9-BD15-8BCF-B9F895C01758}"/>
              </a:ext>
            </a:extLst>
          </p:cNvPr>
          <p:cNvSpPr/>
          <p:nvPr/>
        </p:nvSpPr>
        <p:spPr>
          <a:xfrm flipH="1">
            <a:off x="8357418" y="0"/>
            <a:ext cx="3834579" cy="1785104"/>
          </a:xfrm>
          <a:prstGeom prst="halfFrame">
            <a:avLst>
              <a:gd name="adj1" fmla="val 14869"/>
              <a:gd name="adj2" fmla="val 17911"/>
            </a:avLst>
          </a:prstGeom>
          <a:solidFill>
            <a:srgbClr val="4D5D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11" name="Imagem 10" descr="Desenho de personagem de desenho animado&#10;&#10;O conteúdo gerado por IA pode estar incorreto.">
            <a:extLst>
              <a:ext uri="{FF2B5EF4-FFF2-40B4-BE49-F238E27FC236}">
                <a16:creationId xmlns:a16="http://schemas.microsoft.com/office/drawing/2014/main" id="{3D09BE29-0124-B52B-9C09-7C98201C179F}"/>
              </a:ext>
            </a:extLst>
          </p:cNvPr>
          <p:cNvPicPr>
            <a:picLocks noChangeAspect="1"/>
          </p:cNvPicPr>
          <p:nvPr/>
        </p:nvPicPr>
        <p:blipFill>
          <a:blip r:embed="rId2"/>
          <a:stretch>
            <a:fillRect/>
          </a:stretch>
        </p:blipFill>
        <p:spPr>
          <a:xfrm>
            <a:off x="-113072" y="395748"/>
            <a:ext cx="4616245" cy="6924368"/>
          </a:xfrm>
          <a:prstGeom prst="rect">
            <a:avLst/>
          </a:prstGeom>
        </p:spPr>
      </p:pic>
      <p:sp>
        <p:nvSpPr>
          <p:cNvPr id="12" name="Nuvem 11">
            <a:extLst>
              <a:ext uri="{FF2B5EF4-FFF2-40B4-BE49-F238E27FC236}">
                <a16:creationId xmlns:a16="http://schemas.microsoft.com/office/drawing/2014/main" id="{338EE270-309E-703F-139E-D29778FEC31A}"/>
              </a:ext>
            </a:extLst>
          </p:cNvPr>
          <p:cNvSpPr/>
          <p:nvPr/>
        </p:nvSpPr>
        <p:spPr>
          <a:xfrm>
            <a:off x="1769806" y="186813"/>
            <a:ext cx="4041058" cy="2351647"/>
          </a:xfrm>
          <a:prstGeom prst="cloud">
            <a:avLst/>
          </a:prstGeom>
          <a:solidFill>
            <a:srgbClr val="FFF9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C6E0270A-F31E-D285-FB95-8EE2FD0C059C}"/>
              </a:ext>
            </a:extLst>
          </p:cNvPr>
          <p:cNvSpPr txBox="1"/>
          <p:nvPr/>
        </p:nvSpPr>
        <p:spPr>
          <a:xfrm>
            <a:off x="640634" y="992849"/>
            <a:ext cx="6096000" cy="553998"/>
          </a:xfrm>
          <a:prstGeom prst="rect">
            <a:avLst/>
          </a:prstGeom>
          <a:noFill/>
        </p:spPr>
        <p:txBody>
          <a:bodyPr wrap="square">
            <a:spAutoFit/>
          </a:bodyPr>
          <a:lstStyle/>
          <a:p>
            <a:pPr marL="354013" algn="ctr"/>
            <a:r>
              <a:rPr lang="pt-BR" sz="3000" b="1" i="1" cap="all" dirty="0">
                <a:solidFill>
                  <a:srgbClr val="9A4A38"/>
                </a:solidFill>
                <a:latin typeface="Abadi" panose="020B0604020104020204" pitchFamily="34" charset="0"/>
                <a:cs typeface="Times New Roman" panose="02020603050405020304" pitchFamily="18" charset="0"/>
              </a:rPr>
              <a:t>O que é ciência ?</a:t>
            </a:r>
          </a:p>
        </p:txBody>
      </p:sp>
      <p:sp>
        <p:nvSpPr>
          <p:cNvPr id="2" name="Retângulo: Cantos Arredondados 1">
            <a:extLst>
              <a:ext uri="{FF2B5EF4-FFF2-40B4-BE49-F238E27FC236}">
                <a16:creationId xmlns:a16="http://schemas.microsoft.com/office/drawing/2014/main" id="{76E527E0-8D02-8BFC-52D9-76E74DA95229}"/>
              </a:ext>
            </a:extLst>
          </p:cNvPr>
          <p:cNvSpPr/>
          <p:nvPr/>
        </p:nvSpPr>
        <p:spPr>
          <a:xfrm>
            <a:off x="3464475" y="3828673"/>
            <a:ext cx="1440484"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Ciência</a:t>
            </a:r>
          </a:p>
        </p:txBody>
      </p:sp>
      <p:sp>
        <p:nvSpPr>
          <p:cNvPr id="3" name="Retângulo: Cantos Arredondados 2">
            <a:extLst>
              <a:ext uri="{FF2B5EF4-FFF2-40B4-BE49-F238E27FC236}">
                <a16:creationId xmlns:a16="http://schemas.microsoft.com/office/drawing/2014/main" id="{D12B6CB0-A93C-5404-8759-4B79CA5C4BD4}"/>
              </a:ext>
            </a:extLst>
          </p:cNvPr>
          <p:cNvSpPr/>
          <p:nvPr/>
        </p:nvSpPr>
        <p:spPr>
          <a:xfrm>
            <a:off x="5260747" y="2882312"/>
            <a:ext cx="1440484"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Natural</a:t>
            </a:r>
          </a:p>
        </p:txBody>
      </p:sp>
      <p:sp>
        <p:nvSpPr>
          <p:cNvPr id="4" name="Retângulo: Cantos Arredondados 3">
            <a:extLst>
              <a:ext uri="{FF2B5EF4-FFF2-40B4-BE49-F238E27FC236}">
                <a16:creationId xmlns:a16="http://schemas.microsoft.com/office/drawing/2014/main" id="{81C15D9B-310D-C914-DE98-7A498F7BA127}"/>
              </a:ext>
            </a:extLst>
          </p:cNvPr>
          <p:cNvSpPr/>
          <p:nvPr/>
        </p:nvSpPr>
        <p:spPr>
          <a:xfrm>
            <a:off x="5260747" y="4736868"/>
            <a:ext cx="1440484"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Humana</a:t>
            </a:r>
          </a:p>
        </p:txBody>
      </p:sp>
      <p:cxnSp>
        <p:nvCxnSpPr>
          <p:cNvPr id="8" name="Conector de Seta Reta 7">
            <a:extLst>
              <a:ext uri="{FF2B5EF4-FFF2-40B4-BE49-F238E27FC236}">
                <a16:creationId xmlns:a16="http://schemas.microsoft.com/office/drawing/2014/main" id="{647E40F5-042F-4828-A0F5-44819E241D02}"/>
              </a:ext>
            </a:extLst>
          </p:cNvPr>
          <p:cNvCxnSpPr>
            <a:cxnSpLocks/>
          </p:cNvCxnSpPr>
          <p:nvPr/>
        </p:nvCxnSpPr>
        <p:spPr>
          <a:xfrm flipV="1">
            <a:off x="5980989" y="3670379"/>
            <a:ext cx="0" cy="928075"/>
          </a:xfrm>
          <a:prstGeom prst="straightConnector1">
            <a:avLst/>
          </a:prstGeom>
          <a:ln>
            <a:solidFill>
              <a:srgbClr val="6633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Conector de Seta Reta 9">
            <a:extLst>
              <a:ext uri="{FF2B5EF4-FFF2-40B4-BE49-F238E27FC236}">
                <a16:creationId xmlns:a16="http://schemas.microsoft.com/office/drawing/2014/main" id="{9CCE397A-89B0-10CA-47C2-88549F1EA6B9}"/>
              </a:ext>
            </a:extLst>
          </p:cNvPr>
          <p:cNvCxnSpPr>
            <a:cxnSpLocks/>
          </p:cNvCxnSpPr>
          <p:nvPr/>
        </p:nvCxnSpPr>
        <p:spPr>
          <a:xfrm flipV="1">
            <a:off x="4886515" y="3565004"/>
            <a:ext cx="325796" cy="309080"/>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de Seta Reta 12">
            <a:extLst>
              <a:ext uri="{FF2B5EF4-FFF2-40B4-BE49-F238E27FC236}">
                <a16:creationId xmlns:a16="http://schemas.microsoft.com/office/drawing/2014/main" id="{86A7F214-6924-739D-EBB8-FC6C9048A604}"/>
              </a:ext>
            </a:extLst>
          </p:cNvPr>
          <p:cNvCxnSpPr>
            <a:cxnSpLocks/>
          </p:cNvCxnSpPr>
          <p:nvPr/>
        </p:nvCxnSpPr>
        <p:spPr>
          <a:xfrm>
            <a:off x="4868071" y="4422229"/>
            <a:ext cx="362684" cy="352451"/>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de Seta Reta 13">
            <a:extLst>
              <a:ext uri="{FF2B5EF4-FFF2-40B4-BE49-F238E27FC236}">
                <a16:creationId xmlns:a16="http://schemas.microsoft.com/office/drawing/2014/main" id="{BA4E9AEB-E327-F1DE-6639-8DBD4918977E}"/>
              </a:ext>
            </a:extLst>
          </p:cNvPr>
          <p:cNvCxnSpPr>
            <a:cxnSpLocks/>
          </p:cNvCxnSpPr>
          <p:nvPr/>
        </p:nvCxnSpPr>
        <p:spPr>
          <a:xfrm>
            <a:off x="4878523" y="4183755"/>
            <a:ext cx="2470780" cy="0"/>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sp>
        <p:nvSpPr>
          <p:cNvPr id="15" name="Retângulo: Cantos Arredondados 14">
            <a:extLst>
              <a:ext uri="{FF2B5EF4-FFF2-40B4-BE49-F238E27FC236}">
                <a16:creationId xmlns:a16="http://schemas.microsoft.com/office/drawing/2014/main" id="{B65DCEB4-0148-1920-B54A-E70390518E6B}"/>
              </a:ext>
            </a:extLst>
          </p:cNvPr>
          <p:cNvSpPr/>
          <p:nvPr/>
        </p:nvSpPr>
        <p:spPr>
          <a:xfrm>
            <a:off x="7540508" y="3844824"/>
            <a:ext cx="1633819"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Linguagem</a:t>
            </a:r>
          </a:p>
        </p:txBody>
      </p:sp>
      <p:sp>
        <p:nvSpPr>
          <p:cNvPr id="16" name="Retângulo: Cantos Arredondados 15">
            <a:extLst>
              <a:ext uri="{FF2B5EF4-FFF2-40B4-BE49-F238E27FC236}">
                <a16:creationId xmlns:a16="http://schemas.microsoft.com/office/drawing/2014/main" id="{0EA27F46-22FF-FA1C-FDF8-CF7D6011CC6D}"/>
              </a:ext>
            </a:extLst>
          </p:cNvPr>
          <p:cNvSpPr/>
          <p:nvPr/>
        </p:nvSpPr>
        <p:spPr>
          <a:xfrm>
            <a:off x="9834559" y="2871284"/>
            <a:ext cx="1872208"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Matemática</a:t>
            </a:r>
          </a:p>
        </p:txBody>
      </p:sp>
      <p:sp>
        <p:nvSpPr>
          <p:cNvPr id="17" name="Retângulo: Cantos Arredondados 16">
            <a:extLst>
              <a:ext uri="{FF2B5EF4-FFF2-40B4-BE49-F238E27FC236}">
                <a16:creationId xmlns:a16="http://schemas.microsoft.com/office/drawing/2014/main" id="{12A0019E-01F8-4D09-6C09-FCA766C1549F}"/>
              </a:ext>
            </a:extLst>
          </p:cNvPr>
          <p:cNvSpPr/>
          <p:nvPr/>
        </p:nvSpPr>
        <p:spPr>
          <a:xfrm>
            <a:off x="9834559" y="3895770"/>
            <a:ext cx="1872208"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Oral</a:t>
            </a:r>
          </a:p>
        </p:txBody>
      </p:sp>
      <p:sp>
        <p:nvSpPr>
          <p:cNvPr id="18" name="Retângulo: Cantos Arredondados 17">
            <a:extLst>
              <a:ext uri="{FF2B5EF4-FFF2-40B4-BE49-F238E27FC236}">
                <a16:creationId xmlns:a16="http://schemas.microsoft.com/office/drawing/2014/main" id="{D124E3CB-14F2-FFD0-6563-23F2765010B4}"/>
              </a:ext>
            </a:extLst>
          </p:cNvPr>
          <p:cNvSpPr/>
          <p:nvPr/>
        </p:nvSpPr>
        <p:spPr>
          <a:xfrm>
            <a:off x="9834559" y="4948261"/>
            <a:ext cx="1872208" cy="677863"/>
          </a:xfrm>
          <a:prstGeom prst="roundRect">
            <a:avLst/>
          </a:prstGeom>
          <a:solidFill>
            <a:srgbClr val="9A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300" dirty="0"/>
              <a:t>Escrita</a:t>
            </a:r>
          </a:p>
        </p:txBody>
      </p:sp>
      <p:cxnSp>
        <p:nvCxnSpPr>
          <p:cNvPr id="19" name="Conector de Seta Reta 18">
            <a:extLst>
              <a:ext uri="{FF2B5EF4-FFF2-40B4-BE49-F238E27FC236}">
                <a16:creationId xmlns:a16="http://schemas.microsoft.com/office/drawing/2014/main" id="{0FAB425B-2954-7195-5E8B-6A95B50DBB95}"/>
              </a:ext>
            </a:extLst>
          </p:cNvPr>
          <p:cNvCxnSpPr>
            <a:cxnSpLocks/>
          </p:cNvCxnSpPr>
          <p:nvPr/>
        </p:nvCxnSpPr>
        <p:spPr>
          <a:xfrm flipV="1">
            <a:off x="9041874" y="3508523"/>
            <a:ext cx="405135" cy="385938"/>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ector de Seta Reta 19">
            <a:extLst>
              <a:ext uri="{FF2B5EF4-FFF2-40B4-BE49-F238E27FC236}">
                <a16:creationId xmlns:a16="http://schemas.microsoft.com/office/drawing/2014/main" id="{9DB48182-CDBF-DF45-F4E8-1B852DA95B78}"/>
              </a:ext>
            </a:extLst>
          </p:cNvPr>
          <p:cNvCxnSpPr>
            <a:cxnSpLocks/>
          </p:cNvCxnSpPr>
          <p:nvPr/>
        </p:nvCxnSpPr>
        <p:spPr>
          <a:xfrm>
            <a:off x="9084324" y="4506536"/>
            <a:ext cx="362684" cy="352451"/>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de Seta Reta 20">
            <a:extLst>
              <a:ext uri="{FF2B5EF4-FFF2-40B4-BE49-F238E27FC236}">
                <a16:creationId xmlns:a16="http://schemas.microsoft.com/office/drawing/2014/main" id="{25B7B859-5EE4-8326-9C6E-168A5A07CEAF}"/>
              </a:ext>
            </a:extLst>
          </p:cNvPr>
          <p:cNvCxnSpPr>
            <a:cxnSpLocks/>
            <a:stCxn id="15" idx="3"/>
          </p:cNvCxnSpPr>
          <p:nvPr/>
        </p:nvCxnSpPr>
        <p:spPr>
          <a:xfrm>
            <a:off x="9174327" y="4183755"/>
            <a:ext cx="546885" cy="6734"/>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sp>
        <p:nvSpPr>
          <p:cNvPr id="22" name="CaixaDeTexto 21">
            <a:extLst>
              <a:ext uri="{FF2B5EF4-FFF2-40B4-BE49-F238E27FC236}">
                <a16:creationId xmlns:a16="http://schemas.microsoft.com/office/drawing/2014/main" id="{9C35D7C3-4042-B86C-87DA-BBF57C364DA0}"/>
              </a:ext>
            </a:extLst>
          </p:cNvPr>
          <p:cNvSpPr txBox="1"/>
          <p:nvPr/>
        </p:nvSpPr>
        <p:spPr>
          <a:xfrm>
            <a:off x="10143510" y="6403789"/>
            <a:ext cx="1920670" cy="369332"/>
          </a:xfrm>
          <a:prstGeom prst="rect">
            <a:avLst/>
          </a:prstGeom>
          <a:solidFill>
            <a:srgbClr val="4D5D7C"/>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spTree>
    <p:extLst>
      <p:ext uri="{BB962C8B-B14F-4D97-AF65-F5344CB8AC3E}">
        <p14:creationId xmlns:p14="http://schemas.microsoft.com/office/powerpoint/2010/main" val="39398660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5"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A9BB-8C6B-389C-BCD2-1786AD8F8B44}"/>
            </a:ext>
          </a:extLst>
        </p:cNvPr>
        <p:cNvGrpSpPr/>
        <p:nvPr/>
      </p:nvGrpSpPr>
      <p:grpSpPr>
        <a:xfrm>
          <a:off x="0" y="0"/>
          <a:ext cx="0" cy="0"/>
          <a:chOff x="0" y="0"/>
          <a:chExt cx="0" cy="0"/>
        </a:xfrm>
      </p:grpSpPr>
      <p:pic>
        <p:nvPicPr>
          <p:cNvPr id="5" name="Imagem 4" descr="Ícone&#10;&#10;O conteúdo gerado por IA pode estar incorreto.">
            <a:extLst>
              <a:ext uri="{FF2B5EF4-FFF2-40B4-BE49-F238E27FC236}">
                <a16:creationId xmlns:a16="http://schemas.microsoft.com/office/drawing/2014/main" id="{471BBEFA-99A7-BE3B-030B-DD3B100B0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239" y="168165"/>
            <a:ext cx="1963761" cy="1640559"/>
          </a:xfrm>
          <a:prstGeom prst="rect">
            <a:avLst/>
          </a:prstGeom>
        </p:spPr>
      </p:pic>
      <p:sp>
        <p:nvSpPr>
          <p:cNvPr id="6" name="Retângulo 5">
            <a:extLst>
              <a:ext uri="{FF2B5EF4-FFF2-40B4-BE49-F238E27FC236}">
                <a16:creationId xmlns:a16="http://schemas.microsoft.com/office/drawing/2014/main" id="{92CAF50A-0167-E3B8-23A3-4A1D811A9F1D}"/>
              </a:ext>
            </a:extLst>
          </p:cNvPr>
          <p:cNvSpPr/>
          <p:nvPr/>
        </p:nvSpPr>
        <p:spPr>
          <a:xfrm>
            <a:off x="1812" y="0"/>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2D248A6-410F-863D-F4FD-1C836764D1CC}"/>
              </a:ext>
            </a:extLst>
          </p:cNvPr>
          <p:cNvSpPr/>
          <p:nvPr/>
        </p:nvSpPr>
        <p:spPr>
          <a:xfrm>
            <a:off x="0" y="6689835"/>
            <a:ext cx="6800193" cy="168165"/>
          </a:xfrm>
          <a:prstGeom prst="rect">
            <a:avLst/>
          </a:prstGeom>
          <a:solidFill>
            <a:srgbClr val="C67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84DD1874-9C4E-E4F3-0E9F-EE49FC0F918C}"/>
              </a:ext>
            </a:extLst>
          </p:cNvPr>
          <p:cNvSpPr txBox="1"/>
          <p:nvPr/>
        </p:nvSpPr>
        <p:spPr>
          <a:xfrm>
            <a:off x="212148" y="434446"/>
            <a:ext cx="5883852" cy="553998"/>
          </a:xfrm>
          <a:prstGeom prst="rect">
            <a:avLst/>
          </a:prstGeom>
          <a:solidFill>
            <a:srgbClr val="B9F0F0"/>
          </a:solidFill>
        </p:spPr>
        <p:txBody>
          <a:bodyPr wrap="square">
            <a:spAutoFit/>
          </a:bodyPr>
          <a:lstStyle/>
          <a:p>
            <a:pPr algn="ctr"/>
            <a:r>
              <a:rPr lang="pt-BR" sz="3000" b="1" dirty="0">
                <a:latin typeface="Abadi" panose="020B0604020104020204" pitchFamily="34" charset="0"/>
              </a:rPr>
              <a:t>Gráficos de substâncias e misturas </a:t>
            </a:r>
          </a:p>
        </p:txBody>
      </p:sp>
      <p:sp>
        <p:nvSpPr>
          <p:cNvPr id="10" name="CaixaDeTexto 9">
            <a:extLst>
              <a:ext uri="{FF2B5EF4-FFF2-40B4-BE49-F238E27FC236}">
                <a16:creationId xmlns:a16="http://schemas.microsoft.com/office/drawing/2014/main" id="{F2E27173-D71F-4360-D6A0-6EE9D08736E9}"/>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2" name="Picture 2" descr="Resultado de imagem para substancia pura e mistura">
            <a:extLst>
              <a:ext uri="{FF2B5EF4-FFF2-40B4-BE49-F238E27FC236}">
                <a16:creationId xmlns:a16="http://schemas.microsoft.com/office/drawing/2014/main" id="{F8C2A750-F80B-6D07-0599-741305C91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8" y="2552019"/>
            <a:ext cx="5651660" cy="3560546"/>
          </a:xfrm>
          <a:prstGeom prst="rect">
            <a:avLst/>
          </a:prstGeom>
          <a:solidFill>
            <a:srgbClr val="FFC000"/>
          </a:solidFill>
        </p:spPr>
      </p:pic>
      <p:pic>
        <p:nvPicPr>
          <p:cNvPr id="3" name="Picture 4" descr="Imagem relacionada">
            <a:extLst>
              <a:ext uri="{FF2B5EF4-FFF2-40B4-BE49-F238E27FC236}">
                <a16:creationId xmlns:a16="http://schemas.microsoft.com/office/drawing/2014/main" id="{98914472-769A-46CE-63C6-33709040E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251" y="2552019"/>
            <a:ext cx="5475332" cy="348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821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B84BB4F-2BE8-215D-1C2C-C0E66F0855AF}"/>
              </a:ext>
            </a:extLst>
          </p:cNvPr>
          <p:cNvSpPr txBox="1"/>
          <p:nvPr/>
        </p:nvSpPr>
        <p:spPr>
          <a:xfrm>
            <a:off x="3935675" y="2305615"/>
            <a:ext cx="6383407" cy="2246769"/>
          </a:xfrm>
          <a:prstGeom prst="rect">
            <a:avLst/>
          </a:prstGeom>
          <a:noFill/>
        </p:spPr>
        <p:txBody>
          <a:bodyPr wrap="square">
            <a:spAutoFit/>
          </a:bodyPr>
          <a:lstStyle/>
          <a:p>
            <a:pPr algn="ctr"/>
            <a:r>
              <a:rPr lang="pt-BR" sz="7000" dirty="0">
                <a:highlight>
                  <a:srgbClr val="00FFFF"/>
                </a:highlight>
                <a:latin typeface="Agency FB" panose="020B0503020202020204" pitchFamily="34" charset="0"/>
              </a:rPr>
              <a:t>ESTADOS FÍSICOS </a:t>
            </a:r>
          </a:p>
          <a:p>
            <a:pPr algn="ctr"/>
            <a:r>
              <a:rPr lang="pt-BR" sz="7000" dirty="0">
                <a:highlight>
                  <a:srgbClr val="00FFFF"/>
                </a:highlight>
                <a:latin typeface="Agency FB" panose="020B0503020202020204" pitchFamily="34" charset="0"/>
              </a:rPr>
              <a:t>DA MATÉRIA</a:t>
            </a:r>
            <a:endParaRPr lang="pt-BR" sz="7000" dirty="0">
              <a:highlight>
                <a:srgbClr val="00FF00"/>
              </a:highlight>
              <a:latin typeface="Agency FB" panose="020B0503020202020204" pitchFamily="34" charset="0"/>
            </a:endParaRPr>
          </a:p>
        </p:txBody>
      </p:sp>
      <p:pic>
        <p:nvPicPr>
          <p:cNvPr id="4" name="Imagem 3" descr="Ícone&#10;&#10;O conteúdo gerado por IA pode estar incorreto.">
            <a:extLst>
              <a:ext uri="{FF2B5EF4-FFF2-40B4-BE49-F238E27FC236}">
                <a16:creationId xmlns:a16="http://schemas.microsoft.com/office/drawing/2014/main" id="{8F5CB250-175B-E884-274C-2B8787BB09E2}"/>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89829" y="1406424"/>
            <a:ext cx="4045152" cy="4045152"/>
          </a:xfrm>
          <a:prstGeom prst="rect">
            <a:avLst/>
          </a:prstGeom>
        </p:spPr>
      </p:pic>
      <p:sp>
        <p:nvSpPr>
          <p:cNvPr id="5" name="Retângulo 4">
            <a:extLst>
              <a:ext uri="{FF2B5EF4-FFF2-40B4-BE49-F238E27FC236}">
                <a16:creationId xmlns:a16="http://schemas.microsoft.com/office/drawing/2014/main" id="{FE359130-A73D-147D-8A7E-152592257796}"/>
              </a:ext>
            </a:extLst>
          </p:cNvPr>
          <p:cNvSpPr/>
          <p:nvPr/>
        </p:nvSpPr>
        <p:spPr>
          <a:xfrm>
            <a:off x="5391807" y="6689835"/>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3FFB4A51-A55E-9CAF-6027-9019446EF5B0}"/>
              </a:ext>
            </a:extLst>
          </p:cNvPr>
          <p:cNvSpPr/>
          <p:nvPr/>
        </p:nvSpPr>
        <p:spPr>
          <a:xfrm>
            <a:off x="0" y="-1"/>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29D9F44-945D-F460-3A00-5C54ED0093DE}"/>
              </a:ext>
            </a:extLst>
          </p:cNvPr>
          <p:cNvSpPr txBox="1"/>
          <p:nvPr/>
        </p:nvSpPr>
        <p:spPr>
          <a:xfrm>
            <a:off x="109330" y="6388492"/>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9432409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46712-2BB8-D502-24E3-5DA251ED03CF}"/>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CEEB573C-17BF-37FF-95D1-0870B7E2BACB}"/>
              </a:ext>
            </a:extLst>
          </p:cNvPr>
          <p:cNvSpPr txBox="1"/>
          <p:nvPr/>
        </p:nvSpPr>
        <p:spPr>
          <a:xfrm>
            <a:off x="2557302" y="667930"/>
            <a:ext cx="9021748" cy="1169551"/>
          </a:xfrm>
          <a:prstGeom prst="rect">
            <a:avLst/>
          </a:prstGeom>
          <a:noFill/>
        </p:spPr>
        <p:txBody>
          <a:bodyPr wrap="square">
            <a:spAutoFit/>
          </a:bodyPr>
          <a:lstStyle/>
          <a:p>
            <a:pPr algn="ctr"/>
            <a:r>
              <a:rPr lang="pt-BR" sz="7000" dirty="0">
                <a:highlight>
                  <a:srgbClr val="00FFFF"/>
                </a:highlight>
                <a:latin typeface="Agency FB" panose="020B0503020202020204" pitchFamily="34" charset="0"/>
              </a:rPr>
              <a:t>ESTADOS FÍSICOS DA MATÉRIA</a:t>
            </a:r>
            <a:endParaRPr lang="pt-BR" sz="7000" dirty="0">
              <a:highlight>
                <a:srgbClr val="00FF00"/>
              </a:highlight>
              <a:latin typeface="Agency FB" panose="020B0503020202020204" pitchFamily="34" charset="0"/>
            </a:endParaRPr>
          </a:p>
        </p:txBody>
      </p:sp>
      <p:pic>
        <p:nvPicPr>
          <p:cNvPr id="4" name="Imagem 3" descr="Ícone&#10;&#10;O conteúdo gerado por IA pode estar incorreto.">
            <a:extLst>
              <a:ext uri="{FF2B5EF4-FFF2-40B4-BE49-F238E27FC236}">
                <a16:creationId xmlns:a16="http://schemas.microsoft.com/office/drawing/2014/main" id="{C57338D0-7193-03A9-71A3-A9E97B57C52C}"/>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50072" y="382693"/>
            <a:ext cx="2573249" cy="2573249"/>
          </a:xfrm>
          <a:prstGeom prst="rect">
            <a:avLst/>
          </a:prstGeom>
        </p:spPr>
      </p:pic>
      <p:sp>
        <p:nvSpPr>
          <p:cNvPr id="5" name="Retângulo 4">
            <a:extLst>
              <a:ext uri="{FF2B5EF4-FFF2-40B4-BE49-F238E27FC236}">
                <a16:creationId xmlns:a16="http://schemas.microsoft.com/office/drawing/2014/main" id="{3EB9F7FE-8821-15AD-57E5-9AD754F83F19}"/>
              </a:ext>
            </a:extLst>
          </p:cNvPr>
          <p:cNvSpPr/>
          <p:nvPr/>
        </p:nvSpPr>
        <p:spPr>
          <a:xfrm>
            <a:off x="5391807" y="6689835"/>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96D8B64B-8173-2C84-36BC-07FBB509ED5C}"/>
              </a:ext>
            </a:extLst>
          </p:cNvPr>
          <p:cNvSpPr/>
          <p:nvPr/>
        </p:nvSpPr>
        <p:spPr>
          <a:xfrm>
            <a:off x="0" y="-1"/>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7D074D7-744D-4FF2-27C9-4BA0BD94058D}"/>
              </a:ext>
            </a:extLst>
          </p:cNvPr>
          <p:cNvSpPr txBox="1"/>
          <p:nvPr/>
        </p:nvSpPr>
        <p:spPr>
          <a:xfrm>
            <a:off x="150072" y="6404585"/>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9" name="Retângulo 8">
            <a:extLst>
              <a:ext uri="{FF2B5EF4-FFF2-40B4-BE49-F238E27FC236}">
                <a16:creationId xmlns:a16="http://schemas.microsoft.com/office/drawing/2014/main" id="{512F2392-3BF2-CF7E-44E1-EB17ABAB2119}"/>
              </a:ext>
            </a:extLst>
          </p:cNvPr>
          <p:cNvSpPr/>
          <p:nvPr/>
        </p:nvSpPr>
        <p:spPr>
          <a:xfrm>
            <a:off x="3018258" y="2025726"/>
            <a:ext cx="8034928" cy="4475558"/>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1567179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D82AF-87B8-BD87-8E8B-58A97CE7FEF0}"/>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002CA436-79FF-3C42-53AB-ADFD15288614}"/>
              </a:ext>
            </a:extLst>
          </p:cNvPr>
          <p:cNvSpPr txBox="1"/>
          <p:nvPr/>
        </p:nvSpPr>
        <p:spPr>
          <a:xfrm>
            <a:off x="7065198" y="0"/>
            <a:ext cx="5696608" cy="1631216"/>
          </a:xfrm>
          <a:prstGeom prst="rect">
            <a:avLst/>
          </a:prstGeom>
          <a:noFill/>
        </p:spPr>
        <p:txBody>
          <a:bodyPr wrap="square">
            <a:spAutoFit/>
          </a:bodyPr>
          <a:lstStyle/>
          <a:p>
            <a:pPr algn="ctr"/>
            <a:r>
              <a:rPr lang="pt-BR" sz="5000" dirty="0">
                <a:highlight>
                  <a:srgbClr val="00FFFF"/>
                </a:highlight>
                <a:latin typeface="Agency FB" panose="020B0503020202020204" pitchFamily="34" charset="0"/>
              </a:rPr>
              <a:t>ESTADOS FÍSICOS DA MATÉRIA</a:t>
            </a:r>
            <a:endParaRPr lang="pt-BR" sz="5000" dirty="0">
              <a:highlight>
                <a:srgbClr val="00FF00"/>
              </a:highlight>
              <a:latin typeface="Agency FB" panose="020B0503020202020204" pitchFamily="34" charset="0"/>
            </a:endParaRPr>
          </a:p>
        </p:txBody>
      </p:sp>
      <p:pic>
        <p:nvPicPr>
          <p:cNvPr id="4" name="Imagem 3" descr="Ícone&#10;&#10;O conteúdo gerado por IA pode estar incorreto.">
            <a:extLst>
              <a:ext uri="{FF2B5EF4-FFF2-40B4-BE49-F238E27FC236}">
                <a16:creationId xmlns:a16="http://schemas.microsoft.com/office/drawing/2014/main" id="{37E54A86-B864-4239-326E-7885CD6778B5}"/>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 y="84082"/>
            <a:ext cx="1758462" cy="1758462"/>
          </a:xfrm>
          <a:prstGeom prst="rect">
            <a:avLst/>
          </a:prstGeom>
        </p:spPr>
      </p:pic>
      <p:sp>
        <p:nvSpPr>
          <p:cNvPr id="5" name="Retângulo 4">
            <a:extLst>
              <a:ext uri="{FF2B5EF4-FFF2-40B4-BE49-F238E27FC236}">
                <a16:creationId xmlns:a16="http://schemas.microsoft.com/office/drawing/2014/main" id="{489867F7-2421-406C-3B19-CA55F6E7A581}"/>
              </a:ext>
            </a:extLst>
          </p:cNvPr>
          <p:cNvSpPr/>
          <p:nvPr/>
        </p:nvSpPr>
        <p:spPr>
          <a:xfrm>
            <a:off x="5391807" y="6689835"/>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5">
            <a:extLst>
              <a:ext uri="{FF2B5EF4-FFF2-40B4-BE49-F238E27FC236}">
                <a16:creationId xmlns:a16="http://schemas.microsoft.com/office/drawing/2014/main" id="{CB7E72A5-6676-E315-364E-C07B29157DC4}"/>
              </a:ext>
            </a:extLst>
          </p:cNvPr>
          <p:cNvSpPr/>
          <p:nvPr/>
        </p:nvSpPr>
        <p:spPr>
          <a:xfrm>
            <a:off x="0" y="-1"/>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1C48952-5FD2-88CC-3E4A-02AD917FC572}"/>
              </a:ext>
            </a:extLst>
          </p:cNvPr>
          <p:cNvSpPr txBox="1"/>
          <p:nvPr/>
        </p:nvSpPr>
        <p:spPr>
          <a:xfrm>
            <a:off x="150072" y="6404585"/>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3" name="Imagem 2" descr="Uma imagem contendo no interior, panelas, panela, escorredor&#10;&#10;O conteúdo gerado por IA pode estar incorreto.">
            <a:extLst>
              <a:ext uri="{FF2B5EF4-FFF2-40B4-BE49-F238E27FC236}">
                <a16:creationId xmlns:a16="http://schemas.microsoft.com/office/drawing/2014/main" id="{D4E859CA-B8CE-77DF-6899-1853FCA27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527" y="1620556"/>
            <a:ext cx="5696607" cy="3107241"/>
          </a:xfrm>
          <a:prstGeom prst="rect">
            <a:avLst/>
          </a:prstGeom>
        </p:spPr>
      </p:pic>
      <p:pic>
        <p:nvPicPr>
          <p:cNvPr id="7" name="Imagem 6" descr="Xícara transparente com líquido dentro&#10;&#10;O conteúdo gerado por IA pode estar incorreto.">
            <a:extLst>
              <a:ext uri="{FF2B5EF4-FFF2-40B4-BE49-F238E27FC236}">
                <a16:creationId xmlns:a16="http://schemas.microsoft.com/office/drawing/2014/main" id="{25E59169-2570-1D2C-ECFB-C57D49A4978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896" b="89974" l="9162" r="90341">
                        <a14:foregroundMark x1="23793" y1="26823" x2="19176" y2="45573"/>
                        <a14:foregroundMark x1="19176" y1="45573" x2="19389" y2="53255"/>
                        <a14:foregroundMark x1="19389" y1="53255" x2="17330" y2="66536"/>
                        <a14:foregroundMark x1="17330" y1="66536" x2="12997" y2="75911"/>
                        <a14:foregroundMark x1="12997" y1="75911" x2="11506" y2="74219"/>
                        <a14:foregroundMark x1="9162" y1="67969" x2="9162" y2="67969"/>
                        <a14:foregroundMark x1="16619" y1="80078" x2="16619" y2="80078"/>
                        <a14:foregroundMark x1="20170" y1="78255" x2="31889" y2="74609"/>
                        <a14:foregroundMark x1="31889" y1="74609" x2="32457" y2="74089"/>
                        <a14:foregroundMark x1="40270" y1="69271" x2="40270" y2="69271"/>
                        <a14:foregroundMark x1="30824" y1="82943" x2="30824" y2="82943"/>
                        <a14:foregroundMark x1="22088" y1="82943" x2="22088" y2="82943"/>
                        <a14:foregroundMark x1="90341" y1="37500" x2="90341" y2="38932"/>
                      </a14:backgroundRemoval>
                    </a14:imgEffect>
                  </a14:imgLayer>
                </a14:imgProps>
              </a:ext>
              <a:ext uri="{28A0092B-C50C-407E-A947-70E740481C1C}">
                <a14:useLocalDpi xmlns:a14="http://schemas.microsoft.com/office/drawing/2010/main" val="0"/>
              </a:ext>
            </a:extLst>
          </a:blip>
          <a:srcRect r="56747"/>
          <a:stretch/>
        </p:blipFill>
        <p:spPr>
          <a:xfrm>
            <a:off x="-519863" y="1536474"/>
            <a:ext cx="3287796" cy="4146209"/>
          </a:xfrm>
          <a:prstGeom prst="rect">
            <a:avLst/>
          </a:prstGeom>
        </p:spPr>
      </p:pic>
      <p:sp>
        <p:nvSpPr>
          <p:cNvPr id="10" name="CaixaDeTexto 9">
            <a:extLst>
              <a:ext uri="{FF2B5EF4-FFF2-40B4-BE49-F238E27FC236}">
                <a16:creationId xmlns:a16="http://schemas.microsoft.com/office/drawing/2014/main" id="{73500FE1-2361-6AD8-EF38-7A751213527B}"/>
              </a:ext>
            </a:extLst>
          </p:cNvPr>
          <p:cNvSpPr txBox="1"/>
          <p:nvPr/>
        </p:nvSpPr>
        <p:spPr>
          <a:xfrm>
            <a:off x="1676457" y="569174"/>
            <a:ext cx="4865020" cy="566290"/>
          </a:xfrm>
          <a:prstGeom prst="rect">
            <a:avLst/>
          </a:prstGeom>
          <a:solidFill>
            <a:srgbClr val="B9F0F0"/>
          </a:solidFill>
        </p:spPr>
        <p:txBody>
          <a:bodyPr wrap="square">
            <a:spAutoFit/>
          </a:bodyPr>
          <a:lstStyle/>
          <a:p>
            <a:pPr algn="ctr"/>
            <a:r>
              <a:rPr lang="pt-BR" sz="3000" b="1" dirty="0">
                <a:latin typeface="Abadi" panose="020B0604020104020204" pitchFamily="34" charset="0"/>
              </a:rPr>
              <a:t>Ponto de Fusão e Ebulição</a:t>
            </a:r>
          </a:p>
        </p:txBody>
      </p:sp>
      <p:pic>
        <p:nvPicPr>
          <p:cNvPr id="11" name="Picture 2" descr="Resultado de imagem para TABELA DE PONTO DE FUSÃO E EBULIÇÃO DE ALGUMAS SUBSTÂNCIAS">
            <a:extLst>
              <a:ext uri="{FF2B5EF4-FFF2-40B4-BE49-F238E27FC236}">
                <a16:creationId xmlns:a16="http://schemas.microsoft.com/office/drawing/2014/main" id="{B91558CB-02E9-E616-1FD1-56AD1E9EE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372" y="3936985"/>
            <a:ext cx="5964227" cy="253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2930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51F1BBD-C80A-5540-D2D6-D1A6D803A3C6}"/>
              </a:ext>
            </a:extLst>
          </p:cNvPr>
          <p:cNvSpPr/>
          <p:nvPr/>
        </p:nvSpPr>
        <p:spPr>
          <a:xfrm rot="16200000">
            <a:off x="-3316014" y="3344917"/>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97A63267-F07A-8519-65EB-FF0F507FC910}"/>
              </a:ext>
            </a:extLst>
          </p:cNvPr>
          <p:cNvSpPr txBox="1"/>
          <p:nvPr/>
        </p:nvSpPr>
        <p:spPr>
          <a:xfrm>
            <a:off x="944407" y="2240482"/>
            <a:ext cx="6097656" cy="861774"/>
          </a:xfrm>
          <a:prstGeom prst="rect">
            <a:avLst/>
          </a:prstGeom>
          <a:noFill/>
        </p:spPr>
        <p:txBody>
          <a:bodyPr wrap="square">
            <a:spAutoFit/>
          </a:bodyPr>
          <a:lstStyle/>
          <a:p>
            <a:pPr algn="ctr"/>
            <a:r>
              <a:rPr lang="pt-BR" sz="5000" dirty="0">
                <a:latin typeface="Agency FB" panose="020B0503020202020204" pitchFamily="34" charset="0"/>
              </a:rPr>
              <a:t>ELEMENTOS E COMPOSTOS</a:t>
            </a:r>
          </a:p>
        </p:txBody>
      </p:sp>
      <p:sp>
        <p:nvSpPr>
          <p:cNvPr id="5" name="CaixaDeTexto 4">
            <a:extLst>
              <a:ext uri="{FF2B5EF4-FFF2-40B4-BE49-F238E27FC236}">
                <a16:creationId xmlns:a16="http://schemas.microsoft.com/office/drawing/2014/main" id="{D88CB340-9B19-1A8B-9A84-E68795A4C6D3}"/>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7" name="Imagem 6" descr="Ícone&#10;&#10;O conteúdo gerado por IA pode estar incorreto.">
            <a:extLst>
              <a:ext uri="{FF2B5EF4-FFF2-40B4-BE49-F238E27FC236}">
                <a16:creationId xmlns:a16="http://schemas.microsoft.com/office/drawing/2014/main" id="{7C96A621-C2E9-5DBE-338F-5295B9DB8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063" y="879613"/>
            <a:ext cx="5086027" cy="5098774"/>
          </a:xfrm>
          <a:prstGeom prst="rect">
            <a:avLst/>
          </a:prstGeom>
        </p:spPr>
      </p:pic>
      <p:sp>
        <p:nvSpPr>
          <p:cNvPr id="8" name="Retângulo 7">
            <a:extLst>
              <a:ext uri="{FF2B5EF4-FFF2-40B4-BE49-F238E27FC236}">
                <a16:creationId xmlns:a16="http://schemas.microsoft.com/office/drawing/2014/main" id="{A366A98A-9E19-DD9B-29C6-F982FC0980F3}"/>
              </a:ext>
            </a:extLst>
          </p:cNvPr>
          <p:cNvSpPr/>
          <p:nvPr/>
        </p:nvSpPr>
        <p:spPr>
          <a:xfrm>
            <a:off x="1600200" y="3110948"/>
            <a:ext cx="4830417" cy="49695"/>
          </a:xfrm>
          <a:prstGeom prst="rect">
            <a:avLst/>
          </a:prstGeom>
          <a:solidFill>
            <a:srgbClr val="E5F7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42290354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1A327-E8A5-04B7-C95C-A324860DEC9A}"/>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5F91BDE9-2472-101A-7652-4256737C2605}"/>
              </a:ext>
            </a:extLst>
          </p:cNvPr>
          <p:cNvSpPr/>
          <p:nvPr/>
        </p:nvSpPr>
        <p:spPr>
          <a:xfrm rot="16200000">
            <a:off x="-3316014" y="3344917"/>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2D6497FB-A989-26F8-5EAF-D4BE9AFC9230}"/>
              </a:ext>
            </a:extLst>
          </p:cNvPr>
          <p:cNvSpPr txBox="1"/>
          <p:nvPr/>
        </p:nvSpPr>
        <p:spPr>
          <a:xfrm>
            <a:off x="332961" y="448726"/>
            <a:ext cx="6097656" cy="861774"/>
          </a:xfrm>
          <a:prstGeom prst="rect">
            <a:avLst/>
          </a:prstGeom>
          <a:noFill/>
        </p:spPr>
        <p:txBody>
          <a:bodyPr wrap="square">
            <a:spAutoFit/>
          </a:bodyPr>
          <a:lstStyle/>
          <a:p>
            <a:pPr algn="ctr"/>
            <a:r>
              <a:rPr lang="pt-BR" sz="5000" dirty="0">
                <a:latin typeface="Agency FB" panose="020B0503020202020204" pitchFamily="34" charset="0"/>
              </a:rPr>
              <a:t>ELEMENTOS E COMPOSTOS</a:t>
            </a:r>
          </a:p>
        </p:txBody>
      </p:sp>
      <p:sp>
        <p:nvSpPr>
          <p:cNvPr id="5" name="CaixaDeTexto 4">
            <a:extLst>
              <a:ext uri="{FF2B5EF4-FFF2-40B4-BE49-F238E27FC236}">
                <a16:creationId xmlns:a16="http://schemas.microsoft.com/office/drawing/2014/main" id="{14009AF5-68FF-2C81-D113-0C6B2816A503}"/>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7" name="Imagem 6" descr="Ícone&#10;&#10;O conteúdo gerado por IA pode estar incorreto.">
            <a:extLst>
              <a:ext uri="{FF2B5EF4-FFF2-40B4-BE49-F238E27FC236}">
                <a16:creationId xmlns:a16="http://schemas.microsoft.com/office/drawing/2014/main" id="{24B3F9FB-C2D0-F92E-0D82-63C6BF6C3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41" y="98455"/>
            <a:ext cx="2711558" cy="2718354"/>
          </a:xfrm>
          <a:prstGeom prst="rect">
            <a:avLst/>
          </a:prstGeom>
        </p:spPr>
      </p:pic>
      <p:sp>
        <p:nvSpPr>
          <p:cNvPr id="8" name="Retângulo 7">
            <a:extLst>
              <a:ext uri="{FF2B5EF4-FFF2-40B4-BE49-F238E27FC236}">
                <a16:creationId xmlns:a16="http://schemas.microsoft.com/office/drawing/2014/main" id="{13942E7E-D18F-CD8E-68AC-5F07AC7D6FF9}"/>
              </a:ext>
            </a:extLst>
          </p:cNvPr>
          <p:cNvSpPr/>
          <p:nvPr/>
        </p:nvSpPr>
        <p:spPr>
          <a:xfrm>
            <a:off x="966580" y="1407937"/>
            <a:ext cx="4830417" cy="49695"/>
          </a:xfrm>
          <a:prstGeom prst="rect">
            <a:avLst/>
          </a:prstGeom>
          <a:solidFill>
            <a:srgbClr val="E5F7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64439DB-2564-AB6F-7DE3-E64E74CD11C5}"/>
              </a:ext>
            </a:extLst>
          </p:cNvPr>
          <p:cNvSpPr txBox="1"/>
          <p:nvPr/>
        </p:nvSpPr>
        <p:spPr>
          <a:xfrm>
            <a:off x="752888" y="1907090"/>
            <a:ext cx="9553990" cy="1631216"/>
          </a:xfrm>
          <a:prstGeom prst="rect">
            <a:avLst/>
          </a:prstGeom>
          <a:solidFill>
            <a:srgbClr val="B9F0F0"/>
          </a:solidFill>
        </p:spPr>
        <p:txBody>
          <a:bodyPr wrap="square">
            <a:spAutoFit/>
          </a:bodyPr>
          <a:lstStyle/>
          <a:p>
            <a:pPr algn="just"/>
            <a:r>
              <a:rPr lang="pt-BR" sz="2000" dirty="0">
                <a:latin typeface="Times New Roman" panose="02020603050405020304" pitchFamily="18" charset="0"/>
              </a:rPr>
              <a:t>Há duas espécies de substâncias puras: os elementos e os compostos. </a:t>
            </a:r>
          </a:p>
          <a:p>
            <a:pPr algn="just"/>
            <a:r>
              <a:rPr lang="pt-BR" sz="2000" dirty="0">
                <a:latin typeface="Times New Roman" panose="02020603050405020304" pitchFamily="18" charset="0"/>
              </a:rPr>
              <a:t>Um elemento é uma substância simples, fundamental e </a:t>
            </a:r>
            <a:r>
              <a:rPr lang="pt-BR" sz="2000" i="1" dirty="0">
                <a:latin typeface="Times New Roman" panose="02020603050405020304" pitchFamily="18" charset="0"/>
              </a:rPr>
              <a:t>elementar. </a:t>
            </a:r>
            <a:r>
              <a:rPr lang="pt-BR" sz="2000" dirty="0">
                <a:latin typeface="Times New Roman" panose="02020603050405020304" pitchFamily="18" charset="0"/>
              </a:rPr>
              <a:t>São elementos: o sódio, o cloro, o hidrogênio, o oxigênio, o ferro, o carbono e o urânio. Um elemento não pode ser separado ou </a:t>
            </a:r>
            <a:r>
              <a:rPr lang="pt-BR" sz="2000" i="1" dirty="0">
                <a:latin typeface="Times New Roman" panose="02020603050405020304" pitchFamily="18" charset="0"/>
              </a:rPr>
              <a:t>decomposto </a:t>
            </a:r>
            <a:r>
              <a:rPr lang="pt-BR" sz="2000" dirty="0">
                <a:latin typeface="Times New Roman" panose="02020603050405020304" pitchFamily="18" charset="0"/>
              </a:rPr>
              <a:t>em substâncias mais simples. (A palavra "elemento" significa "o mais elementar", ou "o mais simples").</a:t>
            </a:r>
            <a:endParaRPr lang="pt-BR" sz="2000" dirty="0"/>
          </a:p>
        </p:txBody>
      </p:sp>
      <p:sp>
        <p:nvSpPr>
          <p:cNvPr id="10" name="CaixaDeTexto 9">
            <a:extLst>
              <a:ext uri="{FF2B5EF4-FFF2-40B4-BE49-F238E27FC236}">
                <a16:creationId xmlns:a16="http://schemas.microsoft.com/office/drawing/2014/main" id="{B327F081-5ED2-4CD2-0BA2-9581975A7A68}"/>
              </a:ext>
            </a:extLst>
          </p:cNvPr>
          <p:cNvSpPr txBox="1"/>
          <p:nvPr/>
        </p:nvSpPr>
        <p:spPr>
          <a:xfrm>
            <a:off x="752888" y="3729724"/>
            <a:ext cx="9633502" cy="1938992"/>
          </a:xfrm>
          <a:prstGeom prst="rect">
            <a:avLst/>
          </a:prstGeom>
          <a:solidFill>
            <a:srgbClr val="B9F0F0"/>
          </a:solidFill>
        </p:spPr>
        <p:txBody>
          <a:bodyPr wrap="square">
            <a:spAutoFit/>
          </a:bodyPr>
          <a:lstStyle/>
          <a:p>
            <a:pPr algn="just"/>
            <a:r>
              <a:rPr lang="pt-BR" sz="2000" dirty="0">
                <a:latin typeface="Times New Roman" panose="02020603050405020304" pitchFamily="18" charset="0"/>
              </a:rPr>
              <a:t>Compostos são constituídos ("compostos") de dois ou mais elementos combinados em uma </a:t>
            </a:r>
            <a:r>
              <a:rPr lang="pt-BR" sz="2000" i="1" dirty="0">
                <a:latin typeface="Times New Roman" panose="02020603050405020304" pitchFamily="18" charset="0"/>
              </a:rPr>
              <a:t>relação definida </a:t>
            </a:r>
            <a:r>
              <a:rPr lang="pt-BR" sz="2000" dirty="0">
                <a:latin typeface="Times New Roman" panose="02020603050405020304" pitchFamily="18" charset="0"/>
              </a:rPr>
              <a:t>e, assim, são substâncias mais complexas do que os elementos.</a:t>
            </a:r>
          </a:p>
          <a:p>
            <a:pPr algn="just"/>
            <a:r>
              <a:rPr lang="pt-BR" sz="2000" dirty="0">
                <a:latin typeface="Times New Roman" panose="02020603050405020304" pitchFamily="18" charset="0"/>
              </a:rPr>
              <a:t>Diferentemente das soluções, os compostos têm composição definida. Exemplos de compostos: o sal de cozinha (cujo nome químico é cloreto de sódio) é composto pelos: elementos sódio e cloro; a água, composta por hidrogênio e oxigênio; e o dióxido de carbono, composto por carbono e oxigênio.</a:t>
            </a:r>
            <a:endParaRPr lang="pt-BR" sz="2000" dirty="0"/>
          </a:p>
        </p:txBody>
      </p:sp>
    </p:spTree>
    <p:extLst>
      <p:ext uri="{BB962C8B-B14F-4D97-AF65-F5344CB8AC3E}">
        <p14:creationId xmlns:p14="http://schemas.microsoft.com/office/powerpoint/2010/main" val="33360849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12BC4-5375-8C23-5DD7-6DD1287FCC3F}"/>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65050B15-3870-9FB7-8A8C-BFFF1BA3E76E}"/>
              </a:ext>
            </a:extLst>
          </p:cNvPr>
          <p:cNvSpPr/>
          <p:nvPr/>
        </p:nvSpPr>
        <p:spPr>
          <a:xfrm rot="16200000">
            <a:off x="-3316014" y="3344917"/>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F4EE3D8A-0796-6491-D302-B9F8078317A4}"/>
              </a:ext>
            </a:extLst>
          </p:cNvPr>
          <p:cNvSpPr txBox="1"/>
          <p:nvPr/>
        </p:nvSpPr>
        <p:spPr>
          <a:xfrm>
            <a:off x="332961" y="448726"/>
            <a:ext cx="6097656" cy="861774"/>
          </a:xfrm>
          <a:prstGeom prst="rect">
            <a:avLst/>
          </a:prstGeom>
          <a:noFill/>
        </p:spPr>
        <p:txBody>
          <a:bodyPr wrap="square">
            <a:spAutoFit/>
          </a:bodyPr>
          <a:lstStyle/>
          <a:p>
            <a:pPr algn="ctr"/>
            <a:r>
              <a:rPr lang="pt-BR" sz="5000" dirty="0">
                <a:latin typeface="Agency FB" panose="020B0503020202020204" pitchFamily="34" charset="0"/>
              </a:rPr>
              <a:t>ELEMENTOS E COMPOSTOS</a:t>
            </a:r>
          </a:p>
        </p:txBody>
      </p:sp>
      <p:sp>
        <p:nvSpPr>
          <p:cNvPr id="5" name="CaixaDeTexto 4">
            <a:extLst>
              <a:ext uri="{FF2B5EF4-FFF2-40B4-BE49-F238E27FC236}">
                <a16:creationId xmlns:a16="http://schemas.microsoft.com/office/drawing/2014/main" id="{14DFE474-7212-C1C3-F052-034052818A44}"/>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7" name="Imagem 6" descr="Ícone&#10;&#10;O conteúdo gerado por IA pode estar incorreto.">
            <a:extLst>
              <a:ext uri="{FF2B5EF4-FFF2-40B4-BE49-F238E27FC236}">
                <a16:creationId xmlns:a16="http://schemas.microsoft.com/office/drawing/2014/main" id="{49122EE2-A3BE-8F82-22F7-73D3EF99F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41" y="98455"/>
            <a:ext cx="2711558" cy="2718354"/>
          </a:xfrm>
          <a:prstGeom prst="rect">
            <a:avLst/>
          </a:prstGeom>
        </p:spPr>
      </p:pic>
      <p:sp>
        <p:nvSpPr>
          <p:cNvPr id="8" name="Retângulo 7">
            <a:extLst>
              <a:ext uri="{FF2B5EF4-FFF2-40B4-BE49-F238E27FC236}">
                <a16:creationId xmlns:a16="http://schemas.microsoft.com/office/drawing/2014/main" id="{9E1A5F91-BDC9-B4E0-DE6F-8DFFE7F42791}"/>
              </a:ext>
            </a:extLst>
          </p:cNvPr>
          <p:cNvSpPr/>
          <p:nvPr/>
        </p:nvSpPr>
        <p:spPr>
          <a:xfrm>
            <a:off x="966580" y="1407937"/>
            <a:ext cx="4830417" cy="49695"/>
          </a:xfrm>
          <a:prstGeom prst="rect">
            <a:avLst/>
          </a:prstGeom>
          <a:solidFill>
            <a:srgbClr val="E5F7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3160D3BA-A3E7-4907-5CB6-3EA042DF0934}"/>
              </a:ext>
            </a:extLst>
          </p:cNvPr>
          <p:cNvSpPr txBox="1"/>
          <p:nvPr/>
        </p:nvSpPr>
        <p:spPr>
          <a:xfrm>
            <a:off x="966580" y="1749287"/>
            <a:ext cx="1679713" cy="477054"/>
          </a:xfrm>
          <a:prstGeom prst="rect">
            <a:avLst/>
          </a:prstGeom>
          <a:solidFill>
            <a:srgbClr val="B9F0F0"/>
          </a:solidFill>
        </p:spPr>
        <p:txBody>
          <a:bodyPr wrap="square" rtlCol="0">
            <a:spAutoFit/>
          </a:bodyPr>
          <a:lstStyle/>
          <a:p>
            <a:r>
              <a:rPr lang="pt-BR" sz="2500" dirty="0"/>
              <a:t>Símbolos</a:t>
            </a:r>
          </a:p>
        </p:txBody>
      </p:sp>
      <p:sp>
        <p:nvSpPr>
          <p:cNvPr id="11" name="CaixaDeTexto 10">
            <a:extLst>
              <a:ext uri="{FF2B5EF4-FFF2-40B4-BE49-F238E27FC236}">
                <a16:creationId xmlns:a16="http://schemas.microsoft.com/office/drawing/2014/main" id="{313BB945-A9FF-B55E-70F6-597082298B30}"/>
              </a:ext>
            </a:extLst>
          </p:cNvPr>
          <p:cNvSpPr txBox="1"/>
          <p:nvPr/>
        </p:nvSpPr>
        <p:spPr>
          <a:xfrm>
            <a:off x="2748169" y="2661818"/>
            <a:ext cx="6097656" cy="2554545"/>
          </a:xfrm>
          <a:prstGeom prst="rect">
            <a:avLst/>
          </a:prstGeom>
          <a:solidFill>
            <a:srgbClr val="E5F7C9"/>
          </a:solidFill>
        </p:spPr>
        <p:txBody>
          <a:bodyPr wrap="square">
            <a:spAutoFit/>
          </a:bodyPr>
          <a:lstStyle/>
          <a:p>
            <a:pPr algn="just"/>
            <a:r>
              <a:rPr lang="pt-BR" sz="2000" dirty="0">
                <a:latin typeface="Times New Roman" panose="02020603050405020304" pitchFamily="18" charset="0"/>
              </a:rPr>
              <a:t>Assim como os elementos são representados por símbolos, os compostos são representados por fórmulas químicas. A fórmula de um composto é a combinação dos símbolos de seus elementos. Então, </a:t>
            </a:r>
            <a:r>
              <a:rPr lang="pt-BR" sz="2000" dirty="0" err="1">
                <a:latin typeface="Times New Roman" panose="02020603050405020304" pitchFamily="18" charset="0"/>
              </a:rPr>
              <a:t>NaCl</a:t>
            </a:r>
            <a:r>
              <a:rPr lang="pt-BR" sz="2000" dirty="0">
                <a:latin typeface="Times New Roman" panose="02020603050405020304" pitchFamily="18" charset="0"/>
              </a:rPr>
              <a:t>, H2O e CO2 representam o cloreto de sódio, a água e o dióxido de carbono, respectivamente. Porém, nem sempre foi assim. Antigamente, se fazia uso de outros símbolos representativos para elementos e substâncias. </a:t>
            </a:r>
            <a:endParaRPr lang="pt-BR" sz="2000" dirty="0"/>
          </a:p>
        </p:txBody>
      </p:sp>
    </p:spTree>
    <p:extLst>
      <p:ext uri="{BB962C8B-B14F-4D97-AF65-F5344CB8AC3E}">
        <p14:creationId xmlns:p14="http://schemas.microsoft.com/office/powerpoint/2010/main" val="10534466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FE39-AF8D-7F7C-CBF5-1FE51A1F970B}"/>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0BBE76A6-7B41-6793-E784-D3E664D2C520}"/>
              </a:ext>
            </a:extLst>
          </p:cNvPr>
          <p:cNvSpPr/>
          <p:nvPr/>
        </p:nvSpPr>
        <p:spPr>
          <a:xfrm rot="16200000">
            <a:off x="-3316014" y="3344917"/>
            <a:ext cx="6800193" cy="168165"/>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id="{5C442E0A-CCCF-E84D-785A-9F40816FDC1C}"/>
              </a:ext>
            </a:extLst>
          </p:cNvPr>
          <p:cNvSpPr txBox="1"/>
          <p:nvPr/>
        </p:nvSpPr>
        <p:spPr>
          <a:xfrm>
            <a:off x="332960" y="35716"/>
            <a:ext cx="6097656" cy="861774"/>
          </a:xfrm>
          <a:prstGeom prst="rect">
            <a:avLst/>
          </a:prstGeom>
          <a:noFill/>
        </p:spPr>
        <p:txBody>
          <a:bodyPr wrap="square">
            <a:spAutoFit/>
          </a:bodyPr>
          <a:lstStyle/>
          <a:p>
            <a:pPr algn="ctr"/>
            <a:r>
              <a:rPr lang="pt-BR" sz="5000" dirty="0">
                <a:latin typeface="Agency FB" panose="020B0503020202020204" pitchFamily="34" charset="0"/>
              </a:rPr>
              <a:t>ELEMENTOS E COMPOSTOS</a:t>
            </a:r>
          </a:p>
        </p:txBody>
      </p:sp>
      <p:sp>
        <p:nvSpPr>
          <p:cNvPr id="5" name="CaixaDeTexto 4">
            <a:extLst>
              <a:ext uri="{FF2B5EF4-FFF2-40B4-BE49-F238E27FC236}">
                <a16:creationId xmlns:a16="http://schemas.microsoft.com/office/drawing/2014/main" id="{2843CAD4-1A09-9E22-856F-DCC28EA259B8}"/>
              </a:ext>
            </a:extLst>
          </p:cNvPr>
          <p:cNvSpPr txBox="1"/>
          <p:nvPr/>
        </p:nvSpPr>
        <p:spPr>
          <a:xfrm>
            <a:off x="10207420" y="6390213"/>
            <a:ext cx="1920670" cy="369332"/>
          </a:xfrm>
          <a:prstGeom prst="rect">
            <a:avLst/>
          </a:prstGeom>
          <a:solidFill>
            <a:srgbClr val="E5F7C9"/>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7" name="Imagem 6" descr="Ícone&#10;&#10;O conteúdo gerado por IA pode estar incorreto.">
            <a:extLst>
              <a:ext uri="{FF2B5EF4-FFF2-40B4-BE49-F238E27FC236}">
                <a16:creationId xmlns:a16="http://schemas.microsoft.com/office/drawing/2014/main" id="{C8BD5A52-9C70-9AAC-F367-77B086E81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4913" y="98455"/>
            <a:ext cx="1713785" cy="1718080"/>
          </a:xfrm>
          <a:prstGeom prst="rect">
            <a:avLst/>
          </a:prstGeom>
        </p:spPr>
      </p:pic>
      <p:sp>
        <p:nvSpPr>
          <p:cNvPr id="8" name="Retângulo 7">
            <a:extLst>
              <a:ext uri="{FF2B5EF4-FFF2-40B4-BE49-F238E27FC236}">
                <a16:creationId xmlns:a16="http://schemas.microsoft.com/office/drawing/2014/main" id="{B4F0A18E-1A8E-A5AB-9824-4C1A3D5FB5E9}"/>
              </a:ext>
            </a:extLst>
          </p:cNvPr>
          <p:cNvSpPr/>
          <p:nvPr/>
        </p:nvSpPr>
        <p:spPr>
          <a:xfrm>
            <a:off x="966579" y="872642"/>
            <a:ext cx="4830417" cy="49695"/>
          </a:xfrm>
          <a:prstGeom prst="rect">
            <a:avLst/>
          </a:prstGeom>
          <a:solidFill>
            <a:srgbClr val="E5F7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468DF14-028B-755A-E322-4EC5BCFD8A92}"/>
              </a:ext>
            </a:extLst>
          </p:cNvPr>
          <p:cNvSpPr txBox="1"/>
          <p:nvPr/>
        </p:nvSpPr>
        <p:spPr>
          <a:xfrm>
            <a:off x="966579" y="1158750"/>
            <a:ext cx="1679713" cy="477054"/>
          </a:xfrm>
          <a:prstGeom prst="rect">
            <a:avLst/>
          </a:prstGeom>
          <a:solidFill>
            <a:srgbClr val="B9F0F0"/>
          </a:solidFill>
        </p:spPr>
        <p:txBody>
          <a:bodyPr wrap="square" rtlCol="0">
            <a:spAutoFit/>
          </a:bodyPr>
          <a:lstStyle/>
          <a:p>
            <a:r>
              <a:rPr lang="pt-BR" sz="2500" dirty="0"/>
              <a:t>Símbolos</a:t>
            </a:r>
          </a:p>
        </p:txBody>
      </p:sp>
      <p:sp>
        <p:nvSpPr>
          <p:cNvPr id="11" name="CaixaDeTexto 10">
            <a:extLst>
              <a:ext uri="{FF2B5EF4-FFF2-40B4-BE49-F238E27FC236}">
                <a16:creationId xmlns:a16="http://schemas.microsoft.com/office/drawing/2014/main" id="{FBC51BF3-5E19-568F-E422-49BED8F18D6F}"/>
              </a:ext>
            </a:extLst>
          </p:cNvPr>
          <p:cNvSpPr txBox="1"/>
          <p:nvPr/>
        </p:nvSpPr>
        <p:spPr>
          <a:xfrm>
            <a:off x="966579" y="1816535"/>
            <a:ext cx="3903595" cy="1323439"/>
          </a:xfrm>
          <a:prstGeom prst="rect">
            <a:avLst/>
          </a:prstGeom>
          <a:solidFill>
            <a:srgbClr val="E5F7C9"/>
          </a:solidFill>
        </p:spPr>
        <p:txBody>
          <a:bodyPr wrap="square">
            <a:spAutoFit/>
          </a:bodyPr>
          <a:lstStyle/>
          <a:p>
            <a:r>
              <a:rPr lang="pt-BR" sz="2000" dirty="0"/>
              <a:t>A grande dificuldade do uso de símbolos à época era a falta de padronização e praticidade dessas representações.</a:t>
            </a:r>
          </a:p>
        </p:txBody>
      </p:sp>
      <p:pic>
        <p:nvPicPr>
          <p:cNvPr id="6" name="Imagem 5">
            <a:extLst>
              <a:ext uri="{FF2B5EF4-FFF2-40B4-BE49-F238E27FC236}">
                <a16:creationId xmlns:a16="http://schemas.microsoft.com/office/drawing/2014/main" id="{87169E39-5092-889C-3D4E-5199FDEB910E}"/>
              </a:ext>
            </a:extLst>
          </p:cNvPr>
          <p:cNvPicPr>
            <a:picLocks noChangeAspect="1"/>
          </p:cNvPicPr>
          <p:nvPr/>
        </p:nvPicPr>
        <p:blipFill rotWithShape="1">
          <a:blip r:embed="rId3">
            <a:extLst>
              <a:ext uri="{28A0092B-C50C-407E-A947-70E740481C1C}">
                <a14:useLocalDpi xmlns:a14="http://schemas.microsoft.com/office/drawing/2010/main" val="0"/>
              </a:ext>
            </a:extLst>
          </a:blip>
          <a:srcRect l="8472" t="4410" r="6649" b="3876"/>
          <a:stretch/>
        </p:blipFill>
        <p:spPr>
          <a:xfrm>
            <a:off x="1500784" y="3465963"/>
            <a:ext cx="2877284" cy="3108916"/>
          </a:xfrm>
          <a:prstGeom prst="rect">
            <a:avLst/>
          </a:prstGeom>
          <a:ln>
            <a:noFill/>
          </a:ln>
          <a:effectLst>
            <a:outerShdw blurRad="292100" dist="139700" dir="2700000" algn="tl" rotWithShape="0">
              <a:srgbClr val="333333">
                <a:alpha val="65000"/>
              </a:srgbClr>
            </a:outerShdw>
          </a:effectLst>
        </p:spPr>
      </p:pic>
      <p:sp>
        <p:nvSpPr>
          <p:cNvPr id="10" name="CaixaDeTexto 9">
            <a:extLst>
              <a:ext uri="{FF2B5EF4-FFF2-40B4-BE49-F238E27FC236}">
                <a16:creationId xmlns:a16="http://schemas.microsoft.com/office/drawing/2014/main" id="{122A36C0-49C2-9D20-E48B-F2223EA9E7A9}"/>
              </a:ext>
            </a:extLst>
          </p:cNvPr>
          <p:cNvSpPr txBox="1"/>
          <p:nvPr/>
        </p:nvSpPr>
        <p:spPr>
          <a:xfrm>
            <a:off x="6104284" y="1796044"/>
            <a:ext cx="5121137" cy="1200329"/>
          </a:xfrm>
          <a:prstGeom prst="rect">
            <a:avLst/>
          </a:prstGeom>
          <a:solidFill>
            <a:srgbClr val="E5F7C9"/>
          </a:solidFill>
        </p:spPr>
        <p:txBody>
          <a:bodyPr wrap="square">
            <a:spAutoFit/>
          </a:bodyPr>
          <a:lstStyle/>
          <a:p>
            <a:pPr algn="just"/>
            <a:r>
              <a:rPr lang="pt-BR" dirty="0"/>
              <a:t>Tempos depois, os elementos Químicos forma representados pelas letras em dos seus respectivos nomes em Latim, utilizando o alfabeto latino.</a:t>
            </a:r>
          </a:p>
        </p:txBody>
      </p:sp>
      <p:pic>
        <p:nvPicPr>
          <p:cNvPr id="12" name="Imagem 11">
            <a:extLst>
              <a:ext uri="{FF2B5EF4-FFF2-40B4-BE49-F238E27FC236}">
                <a16:creationId xmlns:a16="http://schemas.microsoft.com/office/drawing/2014/main" id="{A92EE387-DBA1-8B20-6925-9623309A6FCF}"/>
              </a:ext>
            </a:extLst>
          </p:cNvPr>
          <p:cNvPicPr>
            <a:picLocks noChangeAspect="1"/>
          </p:cNvPicPr>
          <p:nvPr/>
        </p:nvPicPr>
        <p:blipFill rotWithShape="1">
          <a:blip r:embed="rId4"/>
          <a:srcRect l="14563" t="20100" r="40550" b="20100"/>
          <a:stretch/>
        </p:blipFill>
        <p:spPr>
          <a:xfrm>
            <a:off x="6826289" y="3245830"/>
            <a:ext cx="3864927" cy="2894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45836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88A9C715-C93C-B53F-A7D1-E5561070E764}"/>
              </a:ext>
            </a:extLst>
          </p:cNvPr>
          <p:cNvSpPr/>
          <p:nvPr/>
        </p:nvSpPr>
        <p:spPr>
          <a:xfrm>
            <a:off x="7086060" y="3636854"/>
            <a:ext cx="4992036" cy="3170903"/>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09A74AF3-3446-FEEE-83BD-243359D9BEFF}"/>
              </a:ext>
            </a:extLst>
          </p:cNvPr>
          <p:cNvSpPr txBox="1"/>
          <p:nvPr/>
        </p:nvSpPr>
        <p:spPr>
          <a:xfrm>
            <a:off x="605561" y="1478108"/>
            <a:ext cx="6788297" cy="2092881"/>
          </a:xfrm>
          <a:prstGeom prst="rect">
            <a:avLst/>
          </a:prstGeom>
          <a:noFill/>
          <a:ln>
            <a:solidFill>
              <a:srgbClr val="089082"/>
            </a:solidFill>
          </a:ln>
        </p:spPr>
        <p:txBody>
          <a:bodyPr wrap="square">
            <a:spAutoFit/>
          </a:bodyPr>
          <a:lstStyle/>
          <a:p>
            <a:pPr algn="ctr"/>
            <a:r>
              <a:rPr lang="pt-BR" sz="6500" dirty="0">
                <a:latin typeface="Agency FB" panose="020B0503020202020204" pitchFamily="34" charset="0"/>
              </a:rPr>
              <a:t>MISTURAS HOMOGÊNEAS E HETEROGÊNEAS</a:t>
            </a:r>
          </a:p>
        </p:txBody>
      </p:sp>
      <p:sp>
        <p:nvSpPr>
          <p:cNvPr id="4" name="Retângulo 3">
            <a:extLst>
              <a:ext uri="{FF2B5EF4-FFF2-40B4-BE49-F238E27FC236}">
                <a16:creationId xmlns:a16="http://schemas.microsoft.com/office/drawing/2014/main" id="{2B24751C-1411-C72D-A8A3-A89363C4DB39}"/>
              </a:ext>
            </a:extLst>
          </p:cNvPr>
          <p:cNvSpPr/>
          <p:nvPr/>
        </p:nvSpPr>
        <p:spPr>
          <a:xfrm rot="16200000">
            <a:off x="-2422274" y="2451176"/>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F02F7E7-8306-32DF-A266-AF0CF51241F4}"/>
              </a:ext>
            </a:extLst>
          </p:cNvPr>
          <p:cNvSpPr/>
          <p:nvPr/>
        </p:nvSpPr>
        <p:spPr>
          <a:xfrm rot="10800000">
            <a:off x="-2" y="-5618"/>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1F196B1-0D21-F8A0-5F71-34318B807559}"/>
              </a:ext>
            </a:extLst>
          </p:cNvPr>
          <p:cNvSpPr txBox="1"/>
          <p:nvPr/>
        </p:nvSpPr>
        <p:spPr>
          <a:xfrm>
            <a:off x="150726" y="6332046"/>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D930F52A-51B9-2374-8D7A-CFC5C1D16833}"/>
              </a:ext>
            </a:extLst>
          </p:cNvPr>
          <p:cNvSpPr/>
          <p:nvPr/>
        </p:nvSpPr>
        <p:spPr>
          <a:xfrm rot="10800000" flipV="1">
            <a:off x="11536018" y="0"/>
            <a:ext cx="655982"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Tree>
    <p:extLst>
      <p:ext uri="{BB962C8B-B14F-4D97-AF65-F5344CB8AC3E}">
        <p14:creationId xmlns:p14="http://schemas.microsoft.com/office/powerpoint/2010/main" val="25104668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a:extLst>
            <a:ext uri="{FF2B5EF4-FFF2-40B4-BE49-F238E27FC236}">
              <a16:creationId xmlns:a16="http://schemas.microsoft.com/office/drawing/2014/main" id="{6DAA1E6B-1388-3F97-48F2-7E29E6C96CAC}"/>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2ACE42B7-700A-2C36-0AD9-0C914C556050}"/>
              </a:ext>
            </a:extLst>
          </p:cNvPr>
          <p:cNvSpPr/>
          <p:nvPr/>
        </p:nvSpPr>
        <p:spPr>
          <a:xfrm>
            <a:off x="9680691" y="5330429"/>
            <a:ext cx="2511309" cy="1477328"/>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46C5EB69-1C45-2E80-2080-A17157DE8307}"/>
              </a:ext>
            </a:extLst>
          </p:cNvPr>
          <p:cNvSpPr txBox="1"/>
          <p:nvPr/>
        </p:nvSpPr>
        <p:spPr>
          <a:xfrm>
            <a:off x="4764607" y="316948"/>
            <a:ext cx="6945614" cy="707886"/>
          </a:xfrm>
          <a:prstGeom prst="rect">
            <a:avLst/>
          </a:prstGeom>
          <a:noFill/>
          <a:ln>
            <a:solidFill>
              <a:srgbClr val="089082"/>
            </a:solidFill>
          </a:ln>
        </p:spPr>
        <p:txBody>
          <a:bodyPr wrap="square">
            <a:spAutoFit/>
          </a:bodyPr>
          <a:lstStyle/>
          <a:p>
            <a:r>
              <a:rPr lang="pt-BR" sz="4000" dirty="0">
                <a:latin typeface="Agency FB" panose="020B0503020202020204" pitchFamily="34" charset="0"/>
              </a:rPr>
              <a:t>MISTURAS HOMOGÊNEAS E HETEROGÊNEAS</a:t>
            </a:r>
          </a:p>
        </p:txBody>
      </p:sp>
      <p:sp>
        <p:nvSpPr>
          <p:cNvPr id="4" name="Retângulo 3">
            <a:extLst>
              <a:ext uri="{FF2B5EF4-FFF2-40B4-BE49-F238E27FC236}">
                <a16:creationId xmlns:a16="http://schemas.microsoft.com/office/drawing/2014/main" id="{2ED28775-CA30-F704-729F-51D4AB6F30ED}"/>
              </a:ext>
            </a:extLst>
          </p:cNvPr>
          <p:cNvSpPr/>
          <p:nvPr/>
        </p:nvSpPr>
        <p:spPr>
          <a:xfrm rot="16200000">
            <a:off x="-2422274" y="2451176"/>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12A2AEA-79B6-B1DE-2D3C-C0BF67407FED}"/>
              </a:ext>
            </a:extLst>
          </p:cNvPr>
          <p:cNvSpPr/>
          <p:nvPr/>
        </p:nvSpPr>
        <p:spPr>
          <a:xfrm rot="10800000">
            <a:off x="-2" y="-5618"/>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E4A64DF9-0A66-A6D0-9E72-06732CEE4280}"/>
              </a:ext>
            </a:extLst>
          </p:cNvPr>
          <p:cNvSpPr txBox="1"/>
          <p:nvPr/>
        </p:nvSpPr>
        <p:spPr>
          <a:xfrm>
            <a:off x="150726" y="6332046"/>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611106A5-9D52-B561-47D4-349DE621C704}"/>
              </a:ext>
            </a:extLst>
          </p:cNvPr>
          <p:cNvSpPr/>
          <p:nvPr/>
        </p:nvSpPr>
        <p:spPr>
          <a:xfrm rot="10800000" flipV="1">
            <a:off x="11536018" y="0"/>
            <a:ext cx="655982"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63F7D1C3-EAEC-1C1B-EA50-084F97741B44}"/>
              </a:ext>
            </a:extLst>
          </p:cNvPr>
          <p:cNvSpPr txBox="1"/>
          <p:nvPr/>
        </p:nvSpPr>
        <p:spPr>
          <a:xfrm>
            <a:off x="4942816" y="1262268"/>
            <a:ext cx="1295400" cy="477054"/>
          </a:xfrm>
          <a:prstGeom prst="rect">
            <a:avLst/>
          </a:prstGeom>
          <a:solidFill>
            <a:srgbClr val="FDE986"/>
          </a:solidFill>
        </p:spPr>
        <p:txBody>
          <a:bodyPr wrap="square">
            <a:spAutoFit/>
          </a:bodyPr>
          <a:lstStyle/>
          <a:p>
            <a:r>
              <a:rPr lang="pt-BR" sz="2500" b="1" i="1" dirty="0">
                <a:latin typeface="Times New Roman" panose="02020603050405020304" pitchFamily="18" charset="0"/>
              </a:rPr>
              <a:t>FASES</a:t>
            </a:r>
            <a:endParaRPr lang="pt-BR" sz="2500" b="1" dirty="0"/>
          </a:p>
        </p:txBody>
      </p:sp>
      <p:sp>
        <p:nvSpPr>
          <p:cNvPr id="11" name="CaixaDeTexto 10">
            <a:extLst>
              <a:ext uri="{FF2B5EF4-FFF2-40B4-BE49-F238E27FC236}">
                <a16:creationId xmlns:a16="http://schemas.microsoft.com/office/drawing/2014/main" id="{7E422275-5342-EE03-75F4-F3FCF49F8658}"/>
              </a:ext>
            </a:extLst>
          </p:cNvPr>
          <p:cNvSpPr txBox="1"/>
          <p:nvPr/>
        </p:nvSpPr>
        <p:spPr>
          <a:xfrm>
            <a:off x="281097" y="1833714"/>
            <a:ext cx="10618838" cy="1477328"/>
          </a:xfrm>
          <a:prstGeom prst="rect">
            <a:avLst/>
          </a:prstGeom>
          <a:noFill/>
          <a:ln>
            <a:solidFill>
              <a:srgbClr val="089082"/>
            </a:solidFill>
          </a:ln>
        </p:spPr>
        <p:txBody>
          <a:bodyPr wrap="square">
            <a:spAutoFit/>
          </a:bodyPr>
          <a:lstStyle/>
          <a:p>
            <a:pPr algn="just"/>
            <a:r>
              <a:rPr lang="pt-BR" dirty="0">
                <a:latin typeface="Times New Roman" panose="02020603050405020304" pitchFamily="18" charset="0"/>
              </a:rPr>
              <a:t>Fase é definida como sendo uma região distinta, na qual todas as propriedades são as mesmas. Em uma amostra de água pura há uma só fase, porque em qualquer porção da amostra todas as propriedades são idênticas.</a:t>
            </a:r>
          </a:p>
          <a:p>
            <a:pPr algn="just"/>
            <a:r>
              <a:rPr lang="pt-BR" dirty="0"/>
              <a:t>As fases podem ser: sólida, líquida ou gasosa. Quase todas as combinações destas fases são possíveis, exceto quando da presença de uma única fase gasosa. (Os gases misturam-se completamente, constituindo, então, uma única fase.)</a:t>
            </a:r>
          </a:p>
        </p:txBody>
      </p:sp>
      <p:pic>
        <p:nvPicPr>
          <p:cNvPr id="13" name="Picture 4" descr="Resultado de imagem para misturas entre solidos mineral">
            <a:extLst>
              <a:ext uri="{FF2B5EF4-FFF2-40B4-BE49-F238E27FC236}">
                <a16:creationId xmlns:a16="http://schemas.microsoft.com/office/drawing/2014/main" id="{C971AB90-8A8F-25F5-4D4D-586EEF4AE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279" y="3617516"/>
            <a:ext cx="3379817" cy="2270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Saber mais +">
            <a:extLst>
              <a:ext uri="{FF2B5EF4-FFF2-40B4-BE49-F238E27FC236}">
                <a16:creationId xmlns:a16="http://schemas.microsoft.com/office/drawing/2014/main" id="{DF3BE40D-4AF3-3AA8-0E99-70AE7E2EF3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903" y="3505382"/>
            <a:ext cx="3914775"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19499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Interface gráfica do usuário, Aplicativo&#10;&#10;O conteúdo gerado por IA pode estar incorreto.">
            <a:extLst>
              <a:ext uri="{FF2B5EF4-FFF2-40B4-BE49-F238E27FC236}">
                <a16:creationId xmlns:a16="http://schemas.microsoft.com/office/drawing/2014/main" id="{6A10E7A0-6984-2216-2CB8-AFBBA181C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 y="1037102"/>
            <a:ext cx="6783123" cy="6783123"/>
          </a:xfrm>
          <a:prstGeom prst="rect">
            <a:avLst/>
          </a:prstGeom>
        </p:spPr>
      </p:pic>
      <p:pic>
        <p:nvPicPr>
          <p:cNvPr id="3" name="Picture 4" descr="Resultado de imagem para newton toim">
            <a:extLst>
              <a:ext uri="{FF2B5EF4-FFF2-40B4-BE49-F238E27FC236}">
                <a16:creationId xmlns:a16="http://schemas.microsoft.com/office/drawing/2014/main" id="{312F559B-2BF3-20B4-6DBA-4E76679231B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476947" y="3429000"/>
            <a:ext cx="2425002" cy="161372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E249F37-AEF0-5F0B-0F46-7191ECCE123C}"/>
              </a:ext>
            </a:extLst>
          </p:cNvPr>
          <p:cNvSpPr txBox="1"/>
          <p:nvPr/>
        </p:nvSpPr>
        <p:spPr>
          <a:xfrm>
            <a:off x="6755519" y="1797784"/>
            <a:ext cx="5179603" cy="1631216"/>
          </a:xfrm>
          <a:prstGeom prst="rect">
            <a:avLst/>
          </a:prstGeom>
          <a:noFill/>
          <a:ln w="38100">
            <a:solidFill>
              <a:schemeClr val="tx1"/>
            </a:solidFill>
          </a:ln>
        </p:spPr>
        <p:txBody>
          <a:bodyPr wrap="square" rtlCol="0">
            <a:spAutoFit/>
          </a:bodyPr>
          <a:lstStyle/>
          <a:p>
            <a:pPr algn="ctr"/>
            <a:r>
              <a:rPr lang="pt-BR" sz="5000" dirty="0">
                <a:latin typeface="Abadi" panose="020B0604020104020204" pitchFamily="34" charset="0"/>
              </a:rPr>
              <a:t>MÉTODO CIENTÍFICO</a:t>
            </a:r>
          </a:p>
        </p:txBody>
      </p:sp>
      <p:sp>
        <p:nvSpPr>
          <p:cNvPr id="7" name="CaixaDeTexto 6">
            <a:extLst>
              <a:ext uri="{FF2B5EF4-FFF2-40B4-BE49-F238E27FC236}">
                <a16:creationId xmlns:a16="http://schemas.microsoft.com/office/drawing/2014/main" id="{D2A19AEA-D79C-EB61-DAAE-E94B8E7245C7}"/>
              </a:ext>
            </a:extLst>
          </p:cNvPr>
          <p:cNvSpPr txBox="1"/>
          <p:nvPr/>
        </p:nvSpPr>
        <p:spPr>
          <a:xfrm>
            <a:off x="10143510" y="6403789"/>
            <a:ext cx="1920670" cy="369332"/>
          </a:xfrm>
          <a:prstGeom prst="rect">
            <a:avLst/>
          </a:prstGeom>
          <a:solidFill>
            <a:srgbClr val="61815E"/>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spTree>
    <p:extLst>
      <p:ext uri="{BB962C8B-B14F-4D97-AF65-F5344CB8AC3E}">
        <p14:creationId xmlns:p14="http://schemas.microsoft.com/office/powerpoint/2010/main" val="193897413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a:extLst>
            <a:ext uri="{FF2B5EF4-FFF2-40B4-BE49-F238E27FC236}">
              <a16:creationId xmlns:a16="http://schemas.microsoft.com/office/drawing/2014/main" id="{8E6D28CB-56A3-3E89-033D-2598771BAC01}"/>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6FB4536A-3C1D-A1C1-706A-4486791FCFE9}"/>
              </a:ext>
            </a:extLst>
          </p:cNvPr>
          <p:cNvSpPr/>
          <p:nvPr/>
        </p:nvSpPr>
        <p:spPr>
          <a:xfrm>
            <a:off x="9680691" y="5330429"/>
            <a:ext cx="2511309" cy="1477328"/>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D8F9A3A1-ADCA-717A-5B5F-E712905B7EC2}"/>
              </a:ext>
            </a:extLst>
          </p:cNvPr>
          <p:cNvSpPr txBox="1"/>
          <p:nvPr/>
        </p:nvSpPr>
        <p:spPr>
          <a:xfrm>
            <a:off x="4764607" y="316948"/>
            <a:ext cx="6945614" cy="707886"/>
          </a:xfrm>
          <a:prstGeom prst="rect">
            <a:avLst/>
          </a:prstGeom>
          <a:noFill/>
          <a:ln>
            <a:solidFill>
              <a:srgbClr val="089082"/>
            </a:solidFill>
          </a:ln>
        </p:spPr>
        <p:txBody>
          <a:bodyPr wrap="square">
            <a:spAutoFit/>
          </a:bodyPr>
          <a:lstStyle/>
          <a:p>
            <a:r>
              <a:rPr lang="pt-BR" sz="4000" dirty="0">
                <a:latin typeface="Agency FB" panose="020B0503020202020204" pitchFamily="34" charset="0"/>
              </a:rPr>
              <a:t>MISTURAS HOMOGÊNEAS E HETEROGÊNEAS</a:t>
            </a:r>
          </a:p>
        </p:txBody>
      </p:sp>
      <p:sp>
        <p:nvSpPr>
          <p:cNvPr id="4" name="Retângulo 3">
            <a:extLst>
              <a:ext uri="{FF2B5EF4-FFF2-40B4-BE49-F238E27FC236}">
                <a16:creationId xmlns:a16="http://schemas.microsoft.com/office/drawing/2014/main" id="{C61D87A3-A454-D356-078D-6FE40CA30792}"/>
              </a:ext>
            </a:extLst>
          </p:cNvPr>
          <p:cNvSpPr/>
          <p:nvPr/>
        </p:nvSpPr>
        <p:spPr>
          <a:xfrm rot="16200000">
            <a:off x="-2422274" y="2451176"/>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207BBA8-F8B2-16DC-A106-FF90FC001F5B}"/>
              </a:ext>
            </a:extLst>
          </p:cNvPr>
          <p:cNvSpPr/>
          <p:nvPr/>
        </p:nvSpPr>
        <p:spPr>
          <a:xfrm rot="10800000">
            <a:off x="-2" y="-5618"/>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4C8E0ABF-8077-2930-C679-5C7846DF60D3}"/>
              </a:ext>
            </a:extLst>
          </p:cNvPr>
          <p:cNvSpPr txBox="1"/>
          <p:nvPr/>
        </p:nvSpPr>
        <p:spPr>
          <a:xfrm>
            <a:off x="150726" y="6332046"/>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3EEEADCB-8CA6-0AD6-0871-75AE49211EEE}"/>
              </a:ext>
            </a:extLst>
          </p:cNvPr>
          <p:cNvSpPr/>
          <p:nvPr/>
        </p:nvSpPr>
        <p:spPr>
          <a:xfrm rot="10800000" flipV="1">
            <a:off x="11536018" y="0"/>
            <a:ext cx="655982"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5EF0E718-2600-815A-0543-3E7B1FCFD419}"/>
              </a:ext>
            </a:extLst>
          </p:cNvPr>
          <p:cNvSpPr txBox="1"/>
          <p:nvPr/>
        </p:nvSpPr>
        <p:spPr>
          <a:xfrm>
            <a:off x="928695" y="1341782"/>
            <a:ext cx="3965210" cy="477054"/>
          </a:xfrm>
          <a:prstGeom prst="rect">
            <a:avLst/>
          </a:prstGeom>
          <a:solidFill>
            <a:srgbClr val="FDE986"/>
          </a:solidFill>
        </p:spPr>
        <p:txBody>
          <a:bodyPr wrap="square">
            <a:spAutoFit/>
          </a:bodyPr>
          <a:lstStyle/>
          <a:p>
            <a:pPr algn="ctr"/>
            <a:r>
              <a:rPr lang="pt-BR" sz="2500" b="1" i="1" dirty="0">
                <a:latin typeface="Times New Roman" panose="02020603050405020304" pitchFamily="18" charset="0"/>
              </a:rPr>
              <a:t>MISTURA HOMOGÊNEA</a:t>
            </a:r>
            <a:endParaRPr lang="pt-BR" sz="2500" b="1" dirty="0"/>
          </a:p>
        </p:txBody>
      </p:sp>
      <p:sp>
        <p:nvSpPr>
          <p:cNvPr id="10" name="CaixaDeTexto 9">
            <a:extLst>
              <a:ext uri="{FF2B5EF4-FFF2-40B4-BE49-F238E27FC236}">
                <a16:creationId xmlns:a16="http://schemas.microsoft.com/office/drawing/2014/main" id="{EB8A82CC-13E3-4779-678E-BB70637D6BBD}"/>
              </a:ext>
            </a:extLst>
          </p:cNvPr>
          <p:cNvSpPr txBox="1"/>
          <p:nvPr/>
        </p:nvSpPr>
        <p:spPr>
          <a:xfrm>
            <a:off x="843949" y="1951111"/>
            <a:ext cx="8836742" cy="923330"/>
          </a:xfrm>
          <a:prstGeom prst="rect">
            <a:avLst/>
          </a:prstGeom>
          <a:noFill/>
          <a:ln>
            <a:solidFill>
              <a:srgbClr val="089082"/>
            </a:solidFill>
          </a:ln>
        </p:spPr>
        <p:txBody>
          <a:bodyPr wrap="square">
            <a:spAutoFit/>
          </a:bodyPr>
          <a:lstStyle/>
          <a:p>
            <a:pPr algn="just"/>
            <a:r>
              <a:rPr lang="pt-BR" dirty="0">
                <a:latin typeface="Times New Roman" panose="02020603050405020304" pitchFamily="18" charset="0"/>
              </a:rPr>
              <a:t>Apresenta uma única fase. São exemplos de misturas homogêneas: a água salgada, a gasolina,</a:t>
            </a:r>
          </a:p>
          <a:p>
            <a:pPr algn="just"/>
            <a:r>
              <a:rPr lang="pt-BR" dirty="0">
                <a:latin typeface="Times New Roman" panose="02020603050405020304" pitchFamily="18" charset="0"/>
              </a:rPr>
              <a:t>o ar, o vinagre e os vidros de janelas. A mistura homogênea é, usualmente, chamada de solução. Uma solução pode ser sólida, líquida ou gasosa.</a:t>
            </a:r>
            <a:endParaRPr lang="pt-BR" dirty="0"/>
          </a:p>
        </p:txBody>
      </p:sp>
      <p:pic>
        <p:nvPicPr>
          <p:cNvPr id="12" name="Picture 2" descr="Resultado de imagem para mistura homogênea">
            <a:extLst>
              <a:ext uri="{FF2B5EF4-FFF2-40B4-BE49-F238E27FC236}">
                <a16:creationId xmlns:a16="http://schemas.microsoft.com/office/drawing/2014/main" id="{4E316388-7C3A-698A-D8D0-E17B72468B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729" y="3388953"/>
            <a:ext cx="2997875" cy="22228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4" descr="Imagem relacionada">
            <a:extLst>
              <a:ext uri="{FF2B5EF4-FFF2-40B4-BE49-F238E27FC236}">
                <a16:creationId xmlns:a16="http://schemas.microsoft.com/office/drawing/2014/main" id="{04D028EC-7986-253F-9930-035E72D34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5256" y="3388953"/>
            <a:ext cx="3165435" cy="21173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57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a:extLst>
            <a:ext uri="{FF2B5EF4-FFF2-40B4-BE49-F238E27FC236}">
              <a16:creationId xmlns:a16="http://schemas.microsoft.com/office/drawing/2014/main" id="{666F03C4-33C7-89E1-E8F4-46E7CCAD7A07}"/>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61D398DA-B2EF-3C78-3981-98128217EBB7}"/>
              </a:ext>
            </a:extLst>
          </p:cNvPr>
          <p:cNvSpPr/>
          <p:nvPr/>
        </p:nvSpPr>
        <p:spPr>
          <a:xfrm>
            <a:off x="9680691" y="5330429"/>
            <a:ext cx="2511309" cy="1477328"/>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19D88B29-EADF-845F-22D5-175CE80E034C}"/>
              </a:ext>
            </a:extLst>
          </p:cNvPr>
          <p:cNvSpPr txBox="1"/>
          <p:nvPr/>
        </p:nvSpPr>
        <p:spPr>
          <a:xfrm>
            <a:off x="4764607" y="316948"/>
            <a:ext cx="6945614" cy="707886"/>
          </a:xfrm>
          <a:prstGeom prst="rect">
            <a:avLst/>
          </a:prstGeom>
          <a:noFill/>
          <a:ln>
            <a:solidFill>
              <a:srgbClr val="089082"/>
            </a:solidFill>
          </a:ln>
        </p:spPr>
        <p:txBody>
          <a:bodyPr wrap="square">
            <a:spAutoFit/>
          </a:bodyPr>
          <a:lstStyle/>
          <a:p>
            <a:r>
              <a:rPr lang="pt-BR" sz="4000" dirty="0">
                <a:latin typeface="Agency FB" panose="020B0503020202020204" pitchFamily="34" charset="0"/>
              </a:rPr>
              <a:t>MISTURAS HOMOGÊNEAS E HETEROGÊNEAS</a:t>
            </a:r>
          </a:p>
        </p:txBody>
      </p:sp>
      <p:sp>
        <p:nvSpPr>
          <p:cNvPr id="4" name="Retângulo 3">
            <a:extLst>
              <a:ext uri="{FF2B5EF4-FFF2-40B4-BE49-F238E27FC236}">
                <a16:creationId xmlns:a16="http://schemas.microsoft.com/office/drawing/2014/main" id="{40714CBE-870A-FB3C-3B11-E85B3138ED72}"/>
              </a:ext>
            </a:extLst>
          </p:cNvPr>
          <p:cNvSpPr/>
          <p:nvPr/>
        </p:nvSpPr>
        <p:spPr>
          <a:xfrm rot="16200000">
            <a:off x="-2422274" y="2451176"/>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5C3CDCB-BA99-2632-7C87-B05479A3BD57}"/>
              </a:ext>
            </a:extLst>
          </p:cNvPr>
          <p:cNvSpPr/>
          <p:nvPr/>
        </p:nvSpPr>
        <p:spPr>
          <a:xfrm rot="10800000">
            <a:off x="-2" y="-5618"/>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1601102-E3ED-180F-8311-0EBE79CD2A43}"/>
              </a:ext>
            </a:extLst>
          </p:cNvPr>
          <p:cNvSpPr txBox="1"/>
          <p:nvPr/>
        </p:nvSpPr>
        <p:spPr>
          <a:xfrm>
            <a:off x="150726" y="6332046"/>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FEDA480B-996C-275E-1B56-7BBA340D7A90}"/>
              </a:ext>
            </a:extLst>
          </p:cNvPr>
          <p:cNvSpPr/>
          <p:nvPr/>
        </p:nvSpPr>
        <p:spPr>
          <a:xfrm rot="10800000" flipV="1">
            <a:off x="11536018" y="0"/>
            <a:ext cx="655982"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E6CBA069-44E8-9542-1480-62AD5FF9D6A2}"/>
              </a:ext>
            </a:extLst>
          </p:cNvPr>
          <p:cNvSpPr txBox="1"/>
          <p:nvPr/>
        </p:nvSpPr>
        <p:spPr>
          <a:xfrm>
            <a:off x="928694" y="1341782"/>
            <a:ext cx="4488879" cy="477054"/>
          </a:xfrm>
          <a:prstGeom prst="rect">
            <a:avLst/>
          </a:prstGeom>
          <a:solidFill>
            <a:srgbClr val="FDE986"/>
          </a:solidFill>
        </p:spPr>
        <p:txBody>
          <a:bodyPr wrap="square">
            <a:spAutoFit/>
          </a:bodyPr>
          <a:lstStyle/>
          <a:p>
            <a:pPr algn="ctr"/>
            <a:r>
              <a:rPr lang="pt-BR" sz="2500" b="1" i="1" dirty="0">
                <a:latin typeface="Times New Roman" panose="02020603050405020304" pitchFamily="18" charset="0"/>
              </a:rPr>
              <a:t>MISTURA HETEROGÊNEA</a:t>
            </a:r>
            <a:endParaRPr lang="pt-BR" sz="2500" b="1" dirty="0"/>
          </a:p>
        </p:txBody>
      </p:sp>
      <p:sp>
        <p:nvSpPr>
          <p:cNvPr id="10" name="CaixaDeTexto 9">
            <a:extLst>
              <a:ext uri="{FF2B5EF4-FFF2-40B4-BE49-F238E27FC236}">
                <a16:creationId xmlns:a16="http://schemas.microsoft.com/office/drawing/2014/main" id="{7F7073E1-1152-D688-9202-BAC960618FEF}"/>
              </a:ext>
            </a:extLst>
          </p:cNvPr>
          <p:cNvSpPr txBox="1"/>
          <p:nvPr/>
        </p:nvSpPr>
        <p:spPr>
          <a:xfrm>
            <a:off x="843949" y="1951111"/>
            <a:ext cx="8836742" cy="1754326"/>
          </a:xfrm>
          <a:prstGeom prst="rect">
            <a:avLst/>
          </a:prstGeom>
          <a:noFill/>
          <a:ln>
            <a:solidFill>
              <a:srgbClr val="089082"/>
            </a:solidFill>
          </a:ln>
        </p:spPr>
        <p:txBody>
          <a:bodyPr wrap="square">
            <a:spAutoFit/>
          </a:bodyPr>
          <a:lstStyle/>
          <a:p>
            <a:pPr algn="just"/>
            <a:r>
              <a:rPr lang="pt-BR" dirty="0">
                <a:solidFill>
                  <a:srgbClr val="000000"/>
                </a:solidFill>
                <a:latin typeface="Helvetica" panose="020B0604020202020204" pitchFamily="34" charset="0"/>
              </a:rPr>
              <a:t>É formada por duas ou mais fases. As substâncias podem ser diferenciadas a olho nu ou pelo microscópio. Exemplos:</a:t>
            </a:r>
          </a:p>
          <a:p>
            <a:r>
              <a:rPr lang="pt-BR" dirty="0">
                <a:solidFill>
                  <a:srgbClr val="000000"/>
                </a:solidFill>
                <a:latin typeface="Helvetica" panose="020B0604020202020204" pitchFamily="34" charset="0"/>
              </a:rPr>
              <a:t>- água + óleo</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granito</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água + enxofre</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água + areia + óleo</a:t>
            </a:r>
          </a:p>
        </p:txBody>
      </p:sp>
      <p:pic>
        <p:nvPicPr>
          <p:cNvPr id="8" name="Picture 2" descr="Resultado de imagem para mistura heterogênea">
            <a:extLst>
              <a:ext uri="{FF2B5EF4-FFF2-40B4-BE49-F238E27FC236}">
                <a16:creationId xmlns:a16="http://schemas.microsoft.com/office/drawing/2014/main" id="{71C5389C-B04B-0512-BC18-744C79696A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0003" y="4061479"/>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m relacionada">
            <a:extLst>
              <a:ext uri="{FF2B5EF4-FFF2-40B4-BE49-F238E27FC236}">
                <a16:creationId xmlns:a16="http://schemas.microsoft.com/office/drawing/2014/main" id="{8F2D8211-3839-D555-CF0F-54FDD9DEF06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r="41161"/>
          <a:stretch/>
        </p:blipFill>
        <p:spPr bwMode="auto">
          <a:xfrm>
            <a:off x="7091223" y="3877161"/>
            <a:ext cx="1644814" cy="203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8011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DFC"/>
        </a:solidFill>
        <a:effectLst/>
      </p:bgPr>
    </p:bg>
    <p:spTree>
      <p:nvGrpSpPr>
        <p:cNvPr id="1" name="">
          <a:extLst>
            <a:ext uri="{FF2B5EF4-FFF2-40B4-BE49-F238E27FC236}">
              <a16:creationId xmlns:a16="http://schemas.microsoft.com/office/drawing/2014/main" id="{25A2C74F-FA15-BE53-6B98-5839B4C7283E}"/>
            </a:ext>
          </a:extLst>
        </p:cNvPr>
        <p:cNvGrpSpPr/>
        <p:nvPr/>
      </p:nvGrpSpPr>
      <p:grpSpPr>
        <a:xfrm>
          <a:off x="0" y="0"/>
          <a:ext cx="0" cy="0"/>
          <a:chOff x="0" y="0"/>
          <a:chExt cx="0" cy="0"/>
        </a:xfrm>
      </p:grpSpPr>
      <p:sp>
        <p:nvSpPr>
          <p:cNvPr id="3" name="Retângulo 2">
            <a:extLst>
              <a:ext uri="{FF2B5EF4-FFF2-40B4-BE49-F238E27FC236}">
                <a16:creationId xmlns:a16="http://schemas.microsoft.com/office/drawing/2014/main" id="{A52FC04F-3B38-44A4-0D3B-A145B6F9568B}"/>
              </a:ext>
            </a:extLst>
          </p:cNvPr>
          <p:cNvSpPr/>
          <p:nvPr/>
        </p:nvSpPr>
        <p:spPr>
          <a:xfrm>
            <a:off x="9680691" y="5330429"/>
            <a:ext cx="2511309" cy="1477328"/>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4" name="Retângulo 3">
            <a:extLst>
              <a:ext uri="{FF2B5EF4-FFF2-40B4-BE49-F238E27FC236}">
                <a16:creationId xmlns:a16="http://schemas.microsoft.com/office/drawing/2014/main" id="{AD5784B8-FE8D-1C3C-62E7-4C65297F5723}"/>
              </a:ext>
            </a:extLst>
          </p:cNvPr>
          <p:cNvSpPr/>
          <p:nvPr/>
        </p:nvSpPr>
        <p:spPr>
          <a:xfrm rot="16200000">
            <a:off x="-2422274" y="2451176"/>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CE67C7F7-9E94-D498-4AEE-ACC6C39989D8}"/>
              </a:ext>
            </a:extLst>
          </p:cNvPr>
          <p:cNvSpPr/>
          <p:nvPr/>
        </p:nvSpPr>
        <p:spPr>
          <a:xfrm rot="10800000">
            <a:off x="-2" y="-5618"/>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EE4AE1A-3A2D-1099-A1E8-17C82A8CA5DB}"/>
              </a:ext>
            </a:extLst>
          </p:cNvPr>
          <p:cNvSpPr txBox="1"/>
          <p:nvPr/>
        </p:nvSpPr>
        <p:spPr>
          <a:xfrm>
            <a:off x="150726" y="6332046"/>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21E50468-889D-760F-16AD-C232242EBBFE}"/>
              </a:ext>
            </a:extLst>
          </p:cNvPr>
          <p:cNvSpPr/>
          <p:nvPr/>
        </p:nvSpPr>
        <p:spPr>
          <a:xfrm rot="10800000" flipV="1">
            <a:off x="11536018" y="0"/>
            <a:ext cx="655982"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015096A0-EFE8-64A2-48B2-7F10DFD45D8F}"/>
              </a:ext>
            </a:extLst>
          </p:cNvPr>
          <p:cNvSpPr txBox="1"/>
          <p:nvPr/>
        </p:nvSpPr>
        <p:spPr>
          <a:xfrm>
            <a:off x="6703127" y="193837"/>
            <a:ext cx="4488879" cy="477054"/>
          </a:xfrm>
          <a:prstGeom prst="rect">
            <a:avLst/>
          </a:prstGeom>
          <a:solidFill>
            <a:srgbClr val="FDE986"/>
          </a:solidFill>
        </p:spPr>
        <p:txBody>
          <a:bodyPr wrap="square">
            <a:spAutoFit/>
          </a:bodyPr>
          <a:lstStyle/>
          <a:p>
            <a:pPr algn="ctr"/>
            <a:r>
              <a:rPr lang="pt-BR" sz="2500" b="1" i="1" dirty="0">
                <a:latin typeface="Times New Roman" panose="02020603050405020304" pitchFamily="18" charset="0"/>
              </a:rPr>
              <a:t>RESUMINDO....</a:t>
            </a:r>
            <a:endParaRPr lang="pt-BR" sz="2500" b="1" dirty="0"/>
          </a:p>
        </p:txBody>
      </p:sp>
      <p:pic>
        <p:nvPicPr>
          <p:cNvPr id="12" name="Picture 2" descr="Resultado de imagem para substancia pura e mistura">
            <a:extLst>
              <a:ext uri="{FF2B5EF4-FFF2-40B4-BE49-F238E27FC236}">
                <a16:creationId xmlns:a16="http://schemas.microsoft.com/office/drawing/2014/main" id="{672B7EF9-60B8-DFA5-536C-4DD79750E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324" y="781143"/>
            <a:ext cx="8799316" cy="476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42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FAD0B0-BA2A-F1F8-FFDC-E8EBC456FEF4}"/>
            </a:ext>
          </a:extLst>
        </p:cNvPr>
        <p:cNvGrpSpPr/>
        <p:nvPr/>
      </p:nvGrpSpPr>
      <p:grpSpPr>
        <a:xfrm>
          <a:off x="0" y="0"/>
          <a:ext cx="0" cy="0"/>
          <a:chOff x="0" y="0"/>
          <a:chExt cx="0" cy="0"/>
        </a:xfrm>
      </p:grpSpPr>
      <p:pic>
        <p:nvPicPr>
          <p:cNvPr id="2" name="Picture 2" descr="Imagem relacionada">
            <a:extLst>
              <a:ext uri="{FF2B5EF4-FFF2-40B4-BE49-F238E27FC236}">
                <a16:creationId xmlns:a16="http://schemas.microsoft.com/office/drawing/2014/main" id="{E861E4E7-4C2E-8F0B-1467-DDA9774742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 b="1359"/>
          <a:stretch/>
        </p:blipFill>
        <p:spPr bwMode="auto">
          <a:xfrm>
            <a:off x="1102305" y="754471"/>
            <a:ext cx="9577294" cy="534905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4F80848-8AC3-F1FF-18AB-98C74D8F7657}"/>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FD02F58-DA09-C175-06B0-9477680DAF60}"/>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07133629-6DC4-2EB7-5DA8-88F2C82973BB}"/>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DCE02FE5-8ED5-F21B-5CC8-99CC7A52C099}"/>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74B61763-6C94-81EE-430E-CAF9AAF5E68E}"/>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spTree>
    <p:extLst>
      <p:ext uri="{BB962C8B-B14F-4D97-AF65-F5344CB8AC3E}">
        <p14:creationId xmlns:p14="http://schemas.microsoft.com/office/powerpoint/2010/main" val="3838633017"/>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AD7097-7D7C-254A-1C09-C60D4714FE36}"/>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BA986D87-DC5D-F95F-C7B5-55FDDBA183E3}"/>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598D73E-FF22-EF28-7E89-991B4635AB75}"/>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6056A8F6-A01A-0159-6459-889E5759BB4C}"/>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FE6F093D-3858-A7C8-6E7D-873965DF6D5C}"/>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FD908E05-ADAB-CC51-8CF2-DE121B54FE8E}"/>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10" name="Picture 2" descr="Resultado de imagem para CATAÇÃO SEPARAÇÃO DE MISTURAS">
            <a:extLst>
              <a:ext uri="{FF2B5EF4-FFF2-40B4-BE49-F238E27FC236}">
                <a16:creationId xmlns:a16="http://schemas.microsoft.com/office/drawing/2014/main" id="{83170D24-E3A2-3995-C18B-2871C84240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036" t="26913" r="3472" b="-1"/>
          <a:stretch/>
        </p:blipFill>
        <p:spPr bwMode="auto">
          <a:xfrm>
            <a:off x="572386" y="1513836"/>
            <a:ext cx="7735871" cy="4584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246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C0BEB0-9AE6-9E58-2917-F58FFD6E9F80}"/>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DD5A028C-8576-DC9B-F5CA-6A1819A17C2C}"/>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6C794B1-7EDE-2F8E-83D7-C0B6FA774149}"/>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11C8114F-86BD-321B-384D-8AE6F02B973B}"/>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676E5239-EA65-39CE-59F4-B0AD0C7C3891}"/>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C88A6494-C601-8121-3D98-B9EB1F3E2410}"/>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2" name="Picture 2" descr="Resultado de imagem para PENEIRAÇÃO SEPARAÇÃO DE MISTURAS">
            <a:extLst>
              <a:ext uri="{FF2B5EF4-FFF2-40B4-BE49-F238E27FC236}">
                <a16:creationId xmlns:a16="http://schemas.microsoft.com/office/drawing/2014/main" id="{81DC217F-3D14-1783-ABC9-7825F7F65F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6" t="23690" r="8026" b="8608"/>
          <a:stretch/>
        </p:blipFill>
        <p:spPr bwMode="auto">
          <a:xfrm>
            <a:off x="2247268" y="1167330"/>
            <a:ext cx="7697463" cy="452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020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97F84D-2CA4-4685-7002-8BDF48729B61}"/>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126E18C2-A23E-745B-332B-FB1828AFFFDD}"/>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DE6153A-7BD4-F642-9FD4-46599D757F3A}"/>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AE6FADD-4ABC-FD23-3876-F43583A0CB08}"/>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8116D1E9-BE43-19A3-F97D-C35F4680AB92}"/>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5FC2D7FF-4BEE-3C3E-8A78-B8F6CE70D76E}"/>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3" name="Picture 2" descr="Resultado de imagem para SEPARAÇÃO MAGNÉTICA SEPARAÇÃO DE MISTURAS">
            <a:extLst>
              <a:ext uri="{FF2B5EF4-FFF2-40B4-BE49-F238E27FC236}">
                <a16:creationId xmlns:a16="http://schemas.microsoft.com/office/drawing/2014/main" id="{23CDA67B-06E4-7B4C-ABA2-34B7DA6186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7" t="27813" r="3359" b="2577"/>
          <a:stretch/>
        </p:blipFill>
        <p:spPr bwMode="auto">
          <a:xfrm>
            <a:off x="2196368" y="1086145"/>
            <a:ext cx="7799264" cy="4449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80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1E8ED9-C1B6-B831-A254-D18172EF0700}"/>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FCE007AE-0EC4-797C-4C6A-B765C64A13E8}"/>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A4FFF14-E62F-39F2-EC10-59B3F36D9036}"/>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96EA33EB-F0B4-29BB-1158-99A6926ACBDD}"/>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04F5F611-F4C3-A65F-59AA-FC426008C172}"/>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198EC1EA-6DBC-EA33-00E0-20F3B4B60953}"/>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2" name="Picture 2" descr="Resultado de imagem para FILTRAÇÃO SEPARAÇÃO DE MISTURAS">
            <a:extLst>
              <a:ext uri="{FF2B5EF4-FFF2-40B4-BE49-F238E27FC236}">
                <a16:creationId xmlns:a16="http://schemas.microsoft.com/office/drawing/2014/main" id="{5DF119DB-FF68-4D15-6DE6-F2F45325D6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5" t="22986" b="5660"/>
          <a:stretch/>
        </p:blipFill>
        <p:spPr bwMode="auto">
          <a:xfrm>
            <a:off x="2396884" y="1172415"/>
            <a:ext cx="7398232" cy="4513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1492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6B7744D-D63E-E134-B703-2607ECF897E5}"/>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5B4B86F6-C271-54CE-7EE1-6760B30AA595}"/>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E5C5CD8-0EDF-2812-175A-1611E2654957}"/>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C774834D-1DA0-CB4D-4607-631F7BA37F6F}"/>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E0D43447-DA83-BC9D-BAF0-E1C59E59747F}"/>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AD67525B-6C4F-F066-D16F-0F5C161C952B}"/>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3" name="Picture 4" descr="Imagem relacionada">
            <a:extLst>
              <a:ext uri="{FF2B5EF4-FFF2-40B4-BE49-F238E27FC236}">
                <a16:creationId xmlns:a16="http://schemas.microsoft.com/office/drawing/2014/main" id="{B89AF3F2-B5A4-CBA1-CD87-4457DAF88A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 t="23042" r="6164"/>
          <a:stretch/>
        </p:blipFill>
        <p:spPr bwMode="auto">
          <a:xfrm>
            <a:off x="2470408" y="1163965"/>
            <a:ext cx="7251184" cy="464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9378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9811F1-3480-EC14-C63C-DE7C846A1B6E}"/>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CD3D28BA-6E74-FD70-5175-DB02907B3946}"/>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9B9D7C02-8294-36CB-3E33-E83C9453FE4E}"/>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EFD6758A-7020-FB38-15D9-40CE8FFB747A}"/>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DB1057B0-7B9B-6559-96E1-24C47FDB2FC2}"/>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04ABEFEE-4546-F37E-A8E8-39C0C4AC1EFB}"/>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2" name="Picture 2" descr="Resultado de imagem para DISSOLUÇÃO FRACIONADA SEPARAÇÃO DE MISTURAS">
            <a:extLst>
              <a:ext uri="{FF2B5EF4-FFF2-40B4-BE49-F238E27FC236}">
                <a16:creationId xmlns:a16="http://schemas.microsoft.com/office/drawing/2014/main" id="{E7FAAA74-734B-D9FC-104B-413705E9F9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4" r="6966"/>
          <a:stretch/>
        </p:blipFill>
        <p:spPr bwMode="auto">
          <a:xfrm>
            <a:off x="2829208" y="860795"/>
            <a:ext cx="6533583" cy="570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9374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1C869-D3A2-CAC0-8B35-DEBC38A8DCAD}"/>
            </a:ext>
          </a:extLst>
        </p:cNvPr>
        <p:cNvGrpSpPr/>
        <p:nvPr/>
      </p:nvGrpSpPr>
      <p:grpSpPr>
        <a:xfrm>
          <a:off x="0" y="0"/>
          <a:ext cx="0" cy="0"/>
          <a:chOff x="0" y="0"/>
          <a:chExt cx="0" cy="0"/>
        </a:xfrm>
      </p:grpSpPr>
      <p:pic>
        <p:nvPicPr>
          <p:cNvPr id="6" name="Imagem 5" descr="Interface gráfica do usuário, Aplicativo&#10;&#10;O conteúdo gerado por IA pode estar incorreto.">
            <a:extLst>
              <a:ext uri="{FF2B5EF4-FFF2-40B4-BE49-F238E27FC236}">
                <a16:creationId xmlns:a16="http://schemas.microsoft.com/office/drawing/2014/main" id="{93625EAB-4F2B-2E2B-3FE8-4A20F385E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97" y="3057833"/>
            <a:ext cx="4467425" cy="4467425"/>
          </a:xfrm>
          <a:prstGeom prst="rect">
            <a:avLst/>
          </a:prstGeom>
        </p:spPr>
      </p:pic>
      <p:pic>
        <p:nvPicPr>
          <p:cNvPr id="3" name="Picture 4" descr="Resultado de imagem para newton toim">
            <a:extLst>
              <a:ext uri="{FF2B5EF4-FFF2-40B4-BE49-F238E27FC236}">
                <a16:creationId xmlns:a16="http://schemas.microsoft.com/office/drawing/2014/main" id="{8CA4D949-C454-1466-190E-99E840DACB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781146" y="1750061"/>
            <a:ext cx="2425002" cy="1613728"/>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51FCE370-3E47-8614-018B-2CC61838022C}"/>
              </a:ext>
            </a:extLst>
          </p:cNvPr>
          <p:cNvSpPr txBox="1"/>
          <p:nvPr/>
        </p:nvSpPr>
        <p:spPr>
          <a:xfrm>
            <a:off x="162684" y="118845"/>
            <a:ext cx="5179603" cy="1631216"/>
          </a:xfrm>
          <a:prstGeom prst="rect">
            <a:avLst/>
          </a:prstGeom>
          <a:noFill/>
          <a:ln w="38100">
            <a:solidFill>
              <a:schemeClr val="tx1"/>
            </a:solidFill>
          </a:ln>
        </p:spPr>
        <p:txBody>
          <a:bodyPr wrap="square" rtlCol="0">
            <a:spAutoFit/>
          </a:bodyPr>
          <a:lstStyle/>
          <a:p>
            <a:pPr algn="ctr"/>
            <a:r>
              <a:rPr lang="pt-BR" sz="5000" dirty="0">
                <a:latin typeface="Abadi" panose="020B0604020104020204" pitchFamily="34" charset="0"/>
              </a:rPr>
              <a:t>MÉTODO CIENTÍFICO</a:t>
            </a:r>
          </a:p>
        </p:txBody>
      </p:sp>
      <p:sp>
        <p:nvSpPr>
          <p:cNvPr id="7" name="CaixaDeTexto 6">
            <a:extLst>
              <a:ext uri="{FF2B5EF4-FFF2-40B4-BE49-F238E27FC236}">
                <a16:creationId xmlns:a16="http://schemas.microsoft.com/office/drawing/2014/main" id="{FE29AD15-B0E3-DFD2-F5C3-B05F7A646E0D}"/>
              </a:ext>
            </a:extLst>
          </p:cNvPr>
          <p:cNvSpPr txBox="1"/>
          <p:nvPr/>
        </p:nvSpPr>
        <p:spPr>
          <a:xfrm>
            <a:off x="10143510" y="6403789"/>
            <a:ext cx="1920670" cy="369332"/>
          </a:xfrm>
          <a:prstGeom prst="rect">
            <a:avLst/>
          </a:prstGeom>
          <a:solidFill>
            <a:srgbClr val="61815E"/>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pic>
        <p:nvPicPr>
          <p:cNvPr id="2" name="Picture 2" descr="Resultado de imagem para método científico">
            <a:extLst>
              <a:ext uri="{FF2B5EF4-FFF2-40B4-BE49-F238E27FC236}">
                <a16:creationId xmlns:a16="http://schemas.microsoft.com/office/drawing/2014/main" id="{88FDBC17-FF76-5902-C84C-0D5E9B03B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610" y="380561"/>
            <a:ext cx="6055169" cy="5820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187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98939C-735B-B3FE-271B-7F5933F1C7A6}"/>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4C4AC20B-56C6-9CF2-AEF6-E2DDBAF3BA61}"/>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63A1EF6B-C576-FECC-9AEC-72605734B980}"/>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17F2CA14-6391-143D-CBC4-D903D413AC2D}"/>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C56735E8-9579-4368-A322-58FC59D06C6E}"/>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449E10E1-6078-CDD1-9AB4-279B15CAF19D}"/>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3" name="Picture 4" descr="Resultado de imagem para DECANTAÇÃO SEPARAÇÃO DE MISTURAS">
            <a:extLst>
              <a:ext uri="{FF2B5EF4-FFF2-40B4-BE49-F238E27FC236}">
                <a16:creationId xmlns:a16="http://schemas.microsoft.com/office/drawing/2014/main" id="{BF26A23C-BC82-3F57-7805-87FC9C9A52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8" t="22986" r="10653" b="3270"/>
          <a:stretch/>
        </p:blipFill>
        <p:spPr bwMode="auto">
          <a:xfrm>
            <a:off x="854997" y="1044890"/>
            <a:ext cx="6666680" cy="47682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sultado de imagem para DECANTAÇÃO SEPARAÇÃO DE MISTURAS">
            <a:extLst>
              <a:ext uri="{FF2B5EF4-FFF2-40B4-BE49-F238E27FC236}">
                <a16:creationId xmlns:a16="http://schemas.microsoft.com/office/drawing/2014/main" id="{7E1DB6BD-0B01-917D-4AE2-76ACE1193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6303" y="1599834"/>
            <a:ext cx="3391568" cy="439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6831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354AB0-FF8B-693A-646F-A1D8F980AABF}"/>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4ED0C33A-2B14-4CA3-828E-1CDC1083CA27}"/>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61C6057-1AE7-45ED-19A7-1514C22B64E5}"/>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73A5CC38-11C8-9B3F-847E-82D1584DA1A8}"/>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7FB5353A-8A89-6707-3470-86DB3C612EC2}"/>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7308F652-3625-05A6-616B-234903CFBDC5}"/>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2" name="Picture 2" descr="Resultado de imagem para DESTILAÇÃO SIMPLES SEPARAÇÃO DE MISTURAS">
            <a:extLst>
              <a:ext uri="{FF2B5EF4-FFF2-40B4-BE49-F238E27FC236}">
                <a16:creationId xmlns:a16="http://schemas.microsoft.com/office/drawing/2014/main" id="{066587C5-E2F1-0FE8-3AD7-90E901F19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1" r="16051" b="12539"/>
          <a:stretch/>
        </p:blipFill>
        <p:spPr bwMode="auto">
          <a:xfrm>
            <a:off x="2785106" y="665333"/>
            <a:ext cx="6621787" cy="5540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2805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384A62-27FE-8D65-6412-9A99DEA26AF5}"/>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00E54440-9B68-042C-49B5-2A1149E2F817}"/>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C088659-5B35-6BA3-15F3-8DEE61071022}"/>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48B84571-BDC5-648B-8B71-380C81DAEA67}"/>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97F63557-6D39-0138-FAC9-CB44F116943B}"/>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023E9038-F787-AB58-304B-708D2F1C3ED6}"/>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3" name="Picture 2" descr="Resultado de imagem para DESTILAÇÃO FRACIONADA SEPARAÇÃO DE MISTURAS">
            <a:extLst>
              <a:ext uri="{FF2B5EF4-FFF2-40B4-BE49-F238E27FC236}">
                <a16:creationId xmlns:a16="http://schemas.microsoft.com/office/drawing/2014/main" id="{AD63E7C4-86C5-921D-B76D-9EC78C439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972" y="1742426"/>
            <a:ext cx="6279718" cy="4339983"/>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DE238F1B-39BB-C22C-0E4F-7B12ED7C3576}"/>
              </a:ext>
            </a:extLst>
          </p:cNvPr>
          <p:cNvSpPr txBox="1"/>
          <p:nvPr/>
        </p:nvSpPr>
        <p:spPr>
          <a:xfrm>
            <a:off x="1842639" y="1090236"/>
            <a:ext cx="3829235" cy="523220"/>
          </a:xfrm>
          <a:prstGeom prst="rect">
            <a:avLst/>
          </a:prstGeom>
          <a:noFill/>
        </p:spPr>
        <p:txBody>
          <a:bodyPr wrap="square" rtlCol="0">
            <a:spAutoFit/>
          </a:bodyPr>
          <a:lstStyle/>
          <a:p>
            <a:pPr algn="ctr"/>
            <a:r>
              <a:rPr lang="pt-BR" sz="2800" b="1" dirty="0">
                <a:solidFill>
                  <a:srgbClr val="C00000"/>
                </a:solidFill>
              </a:rPr>
              <a:t>Destilação fracionada</a:t>
            </a:r>
          </a:p>
        </p:txBody>
      </p:sp>
    </p:spTree>
    <p:extLst>
      <p:ext uri="{BB962C8B-B14F-4D97-AF65-F5344CB8AC3E}">
        <p14:creationId xmlns:p14="http://schemas.microsoft.com/office/powerpoint/2010/main" val="9491675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816C77-9901-0DB0-865A-61141527E863}"/>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E4C35E73-BEBB-53E4-E7B1-DE6AFA92ED20}"/>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889B788-BA90-2996-DA01-5947735867CE}"/>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9C085354-C78E-A3C5-87AB-BFD6C98D1592}"/>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3299064F-7C5B-ED90-0D71-C69B0ADDA782}"/>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0280EEE3-135B-D616-CE36-533F2A4395EB}"/>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2" name="Picture 2" descr="Resultado de imagem para centrifugação SEPARAÇÃO DE MISTURAS">
            <a:extLst>
              <a:ext uri="{FF2B5EF4-FFF2-40B4-BE49-F238E27FC236}">
                <a16:creationId xmlns:a16="http://schemas.microsoft.com/office/drawing/2014/main" id="{ED3DE3D4-79D0-9469-4807-B76686D67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0" t="23949" b="5194"/>
          <a:stretch/>
        </p:blipFill>
        <p:spPr bwMode="auto">
          <a:xfrm>
            <a:off x="1505062" y="1271600"/>
            <a:ext cx="7780791" cy="4480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79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9168CD7-2A89-503D-907B-4FFBB9268702}"/>
            </a:ext>
          </a:extLst>
        </p:cNvPr>
        <p:cNvGrpSpPr/>
        <p:nvPr/>
      </p:nvGrpSpPr>
      <p:grpSpPr>
        <a:xfrm>
          <a:off x="0" y="0"/>
          <a:ext cx="0" cy="0"/>
          <a:chOff x="0" y="0"/>
          <a:chExt cx="0" cy="0"/>
        </a:xfrm>
      </p:grpSpPr>
      <p:sp>
        <p:nvSpPr>
          <p:cNvPr id="4" name="Retângulo 3">
            <a:extLst>
              <a:ext uri="{FF2B5EF4-FFF2-40B4-BE49-F238E27FC236}">
                <a16:creationId xmlns:a16="http://schemas.microsoft.com/office/drawing/2014/main" id="{813DE8AD-D1EE-3E54-D869-8DC9C55B5390}"/>
              </a:ext>
            </a:extLst>
          </p:cNvPr>
          <p:cNvSpPr/>
          <p:nvPr/>
        </p:nvSpPr>
        <p:spPr>
          <a:xfrm rot="16200000">
            <a:off x="9619001" y="2422274"/>
            <a:ext cx="4995273" cy="150725"/>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322AAE3-00D4-E111-EC4F-6D29FEF3A7A8}"/>
              </a:ext>
            </a:extLst>
          </p:cNvPr>
          <p:cNvSpPr/>
          <p:nvPr/>
        </p:nvSpPr>
        <p:spPr>
          <a:xfrm rot="10800000">
            <a:off x="-3" y="6758859"/>
            <a:ext cx="5671877" cy="126198"/>
          </a:xfrm>
          <a:prstGeom prst="rect">
            <a:avLst/>
          </a:prstGeom>
          <a:solidFill>
            <a:srgbClr val="089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7C1BD348-2F41-A774-8EB2-B1411E4151B2}"/>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4F37484E-8B3A-580C-B597-040E8AEC720D}"/>
              </a:ext>
            </a:extLst>
          </p:cNvPr>
          <p:cNvSpPr/>
          <p:nvPr/>
        </p:nvSpPr>
        <p:spPr>
          <a:xfrm rot="10800000" flipH="1" flipV="1">
            <a:off x="-3" y="0"/>
            <a:ext cx="572390" cy="1341783"/>
          </a:xfrm>
          <a:prstGeom prst="halfFrame">
            <a:avLst/>
          </a:prstGeom>
          <a:solidFill>
            <a:srgbClr val="CB1B3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B49C8BD7-B9BF-71C4-6DC1-7E875EA3521B}"/>
              </a:ext>
            </a:extLst>
          </p:cNvPr>
          <p:cNvSpPr txBox="1"/>
          <p:nvPr/>
        </p:nvSpPr>
        <p:spPr>
          <a:xfrm>
            <a:off x="2906147" y="188279"/>
            <a:ext cx="6379706" cy="477054"/>
          </a:xfrm>
          <a:prstGeom prst="rect">
            <a:avLst/>
          </a:prstGeom>
          <a:solidFill>
            <a:srgbClr val="FDE986"/>
          </a:solidFill>
        </p:spPr>
        <p:txBody>
          <a:bodyPr wrap="square" rtlCol="0">
            <a:spAutoFit/>
          </a:bodyPr>
          <a:lstStyle/>
          <a:p>
            <a:pPr algn="ctr"/>
            <a:r>
              <a:rPr lang="pt-BR" sz="2500" dirty="0"/>
              <a:t>PROCESSOS DE SEPARAÇÃO DE MISTURAS</a:t>
            </a:r>
          </a:p>
        </p:txBody>
      </p:sp>
      <p:pic>
        <p:nvPicPr>
          <p:cNvPr id="3" name="Picture 2" descr="Resultado de imagem para cromatografia SEPARAÇÃO DE MISTURAS">
            <a:extLst>
              <a:ext uri="{FF2B5EF4-FFF2-40B4-BE49-F238E27FC236}">
                <a16:creationId xmlns:a16="http://schemas.microsoft.com/office/drawing/2014/main" id="{6A0158CD-BCC1-A424-ABD4-79190B9EF51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88342" y="2243951"/>
            <a:ext cx="6247423" cy="2936289"/>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CFEDD197-C390-E22E-C82B-0303CD8A8F2B}"/>
              </a:ext>
            </a:extLst>
          </p:cNvPr>
          <p:cNvSpPr txBox="1"/>
          <p:nvPr/>
        </p:nvSpPr>
        <p:spPr>
          <a:xfrm>
            <a:off x="1842639" y="1090236"/>
            <a:ext cx="4489335" cy="523220"/>
          </a:xfrm>
          <a:prstGeom prst="rect">
            <a:avLst/>
          </a:prstGeom>
          <a:noFill/>
        </p:spPr>
        <p:txBody>
          <a:bodyPr wrap="square" rtlCol="0">
            <a:spAutoFit/>
          </a:bodyPr>
          <a:lstStyle/>
          <a:p>
            <a:pPr algn="ctr"/>
            <a:r>
              <a:rPr lang="pt-BR" sz="2800" b="1" dirty="0">
                <a:solidFill>
                  <a:srgbClr val="C00000"/>
                </a:solidFill>
              </a:rPr>
              <a:t>Cromatografia em Papel</a:t>
            </a:r>
          </a:p>
        </p:txBody>
      </p:sp>
    </p:spTree>
    <p:extLst>
      <p:ext uri="{BB962C8B-B14F-4D97-AF65-F5344CB8AC3E}">
        <p14:creationId xmlns:p14="http://schemas.microsoft.com/office/powerpoint/2010/main" val="7384361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B3F565-2817-96C0-8543-85C4930B8348}"/>
            </a:ext>
          </a:extLst>
        </p:cNvPr>
        <p:cNvGrpSpPr/>
        <p:nvPr/>
      </p:nvGrpSpPr>
      <p:grpSpPr>
        <a:xfrm>
          <a:off x="0" y="0"/>
          <a:ext cx="0" cy="0"/>
          <a:chOff x="0" y="0"/>
          <a:chExt cx="0" cy="0"/>
        </a:xfrm>
      </p:grpSpPr>
      <p:pic>
        <p:nvPicPr>
          <p:cNvPr id="2050" name="Picture 2" descr="Estados físicos da matéria | Realize - Tutoria Educacional">
            <a:extLst>
              <a:ext uri="{FF2B5EF4-FFF2-40B4-BE49-F238E27FC236}">
                <a16:creationId xmlns:a16="http://schemas.microsoft.com/office/drawing/2014/main" id="{AE1F7AF5-20A0-19EE-D2A1-43659B628D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11" t="14356" r="25532" b="15741"/>
          <a:stretch/>
        </p:blipFill>
        <p:spPr bwMode="auto">
          <a:xfrm>
            <a:off x="854735" y="1796843"/>
            <a:ext cx="3962400" cy="319597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CB1111D0-FEA7-C3D2-D84C-971F4F26755D}"/>
              </a:ext>
            </a:extLst>
          </p:cNvPr>
          <p:cNvSpPr/>
          <p:nvPr/>
        </p:nvSpPr>
        <p:spPr>
          <a:xfrm rot="16200000">
            <a:off x="9619001" y="2422274"/>
            <a:ext cx="4995273" cy="150725"/>
          </a:xfrm>
          <a:prstGeom prst="rect">
            <a:avLst/>
          </a:prstGeom>
          <a:solidFill>
            <a:srgbClr val="6B74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5AD8352-1909-C42E-1CE6-D99389402BCD}"/>
              </a:ext>
            </a:extLst>
          </p:cNvPr>
          <p:cNvSpPr/>
          <p:nvPr/>
        </p:nvSpPr>
        <p:spPr>
          <a:xfrm rot="10800000">
            <a:off x="-3" y="675885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9A6F086A-BBFA-802C-96F9-3AF8CCED8311}"/>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47B8A590-7840-8E93-74A8-40A8B524EF75}"/>
              </a:ext>
            </a:extLst>
          </p:cNvPr>
          <p:cNvSpPr/>
          <p:nvPr/>
        </p:nvSpPr>
        <p:spPr>
          <a:xfrm rot="10800000" flipH="1" flipV="1">
            <a:off x="-3" y="0"/>
            <a:ext cx="572390" cy="1341783"/>
          </a:xfrm>
          <a:prstGeom prst="halfFrame">
            <a:avLst/>
          </a:prstGeom>
          <a:solidFill>
            <a:srgbClr val="6B74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2890D465-5F9D-D8F0-1DB6-4C9005B2BC34}"/>
              </a:ext>
            </a:extLst>
          </p:cNvPr>
          <p:cNvSpPr txBox="1"/>
          <p:nvPr/>
        </p:nvSpPr>
        <p:spPr>
          <a:xfrm>
            <a:off x="4957559" y="2151726"/>
            <a:ext cx="6379706" cy="2554545"/>
          </a:xfrm>
          <a:prstGeom prst="rect">
            <a:avLst/>
          </a:prstGeom>
          <a:noFill/>
          <a:ln w="38100">
            <a:solidFill>
              <a:srgbClr val="FDE986"/>
            </a:solidFill>
          </a:ln>
        </p:spPr>
        <p:txBody>
          <a:bodyPr wrap="square" rtlCol="0">
            <a:spAutoFit/>
          </a:bodyPr>
          <a:lstStyle/>
          <a:p>
            <a:pPr algn="ctr"/>
            <a:r>
              <a:rPr lang="pt-BR" sz="8000" dirty="0">
                <a:latin typeface="Agency FB" panose="020B0503020202020204" pitchFamily="34" charset="0"/>
              </a:rPr>
              <a:t>TRANSFORMAÇÕES DA MATÉRIA</a:t>
            </a:r>
          </a:p>
        </p:txBody>
      </p:sp>
    </p:spTree>
    <p:extLst>
      <p:ext uri="{BB962C8B-B14F-4D97-AF65-F5344CB8AC3E}">
        <p14:creationId xmlns:p14="http://schemas.microsoft.com/office/powerpoint/2010/main" val="30815844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1F51A4-4A61-5C3D-85F9-0DB8448EADEC}"/>
            </a:ext>
          </a:extLst>
        </p:cNvPr>
        <p:cNvGrpSpPr/>
        <p:nvPr/>
      </p:nvGrpSpPr>
      <p:grpSpPr>
        <a:xfrm>
          <a:off x="0" y="0"/>
          <a:ext cx="0" cy="0"/>
          <a:chOff x="0" y="0"/>
          <a:chExt cx="0" cy="0"/>
        </a:xfrm>
      </p:grpSpPr>
      <p:pic>
        <p:nvPicPr>
          <p:cNvPr id="2050" name="Picture 2" descr="Estados físicos da matéria | Realize - Tutoria Educacional">
            <a:extLst>
              <a:ext uri="{FF2B5EF4-FFF2-40B4-BE49-F238E27FC236}">
                <a16:creationId xmlns:a16="http://schemas.microsoft.com/office/drawing/2014/main" id="{ED8E2487-D9C6-299B-571D-6435706B34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11" t="14356" r="25532" b="15741"/>
          <a:stretch/>
        </p:blipFill>
        <p:spPr bwMode="auto">
          <a:xfrm>
            <a:off x="215638" y="380998"/>
            <a:ext cx="2743871" cy="22131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5992218-977E-A4F4-7287-067E708FF57A}"/>
              </a:ext>
            </a:extLst>
          </p:cNvPr>
          <p:cNvSpPr/>
          <p:nvPr/>
        </p:nvSpPr>
        <p:spPr>
          <a:xfrm rot="16200000">
            <a:off x="9619001" y="2422274"/>
            <a:ext cx="4995273" cy="150725"/>
          </a:xfrm>
          <a:prstGeom prst="rect">
            <a:avLst/>
          </a:prstGeom>
          <a:solidFill>
            <a:srgbClr val="6B74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822BC7E-9917-CE71-E060-F9268361355A}"/>
              </a:ext>
            </a:extLst>
          </p:cNvPr>
          <p:cNvSpPr/>
          <p:nvPr/>
        </p:nvSpPr>
        <p:spPr>
          <a:xfrm rot="10800000">
            <a:off x="-3" y="675885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2F3082D5-A626-31F7-9FE9-4576C1CECF73}"/>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72D754FE-0B3E-8B07-2D13-5A9004057E2E}"/>
              </a:ext>
            </a:extLst>
          </p:cNvPr>
          <p:cNvSpPr/>
          <p:nvPr/>
        </p:nvSpPr>
        <p:spPr>
          <a:xfrm rot="10800000" flipH="1" flipV="1">
            <a:off x="-3" y="0"/>
            <a:ext cx="572390" cy="1341783"/>
          </a:xfrm>
          <a:prstGeom prst="halfFrame">
            <a:avLst/>
          </a:prstGeom>
          <a:solidFill>
            <a:srgbClr val="6B74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9CE6816A-9BDB-49AF-2962-2EB58EFCC5D7}"/>
              </a:ext>
            </a:extLst>
          </p:cNvPr>
          <p:cNvSpPr txBox="1"/>
          <p:nvPr/>
        </p:nvSpPr>
        <p:spPr>
          <a:xfrm>
            <a:off x="4740594" y="236630"/>
            <a:ext cx="6379706" cy="861774"/>
          </a:xfrm>
          <a:prstGeom prst="rect">
            <a:avLst/>
          </a:prstGeom>
          <a:noFill/>
          <a:ln w="38100">
            <a:solidFill>
              <a:srgbClr val="FDE986"/>
            </a:solidFill>
          </a:ln>
        </p:spPr>
        <p:txBody>
          <a:bodyPr wrap="square" rtlCol="0">
            <a:spAutoFit/>
          </a:bodyPr>
          <a:lstStyle/>
          <a:p>
            <a:pPr algn="ctr"/>
            <a:r>
              <a:rPr lang="pt-BR" sz="5000" dirty="0">
                <a:latin typeface="Agency FB" panose="020B0503020202020204" pitchFamily="34" charset="0"/>
              </a:rPr>
              <a:t>TRANSFORMAÇÕES DA MATÉRIA</a:t>
            </a:r>
          </a:p>
        </p:txBody>
      </p:sp>
      <p:pic>
        <p:nvPicPr>
          <p:cNvPr id="2" name="Picture 2" descr="Resultado de imagem para transformação da materia">
            <a:extLst>
              <a:ext uri="{FF2B5EF4-FFF2-40B4-BE49-F238E27FC236}">
                <a16:creationId xmlns:a16="http://schemas.microsoft.com/office/drawing/2014/main" id="{0B7DB8C1-1E3D-E21F-0201-F19522139B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0" b="94400" l="5500" r="94250">
                        <a14:foregroundMark x1="33000" y1="18800" x2="33000" y2="18800"/>
                        <a14:foregroundMark x1="30750" y1="13600" x2="30750" y2="13600"/>
                        <a14:foregroundMark x1="30750" y1="13600" x2="44250" y2="13600"/>
                        <a14:foregroundMark x1="44250" y1="13600" x2="60500" y2="16400"/>
                        <a14:foregroundMark x1="51000" y1="18800" x2="40000" y2="19200"/>
                        <a14:foregroundMark x1="40000" y1="19200" x2="50250" y2="18000"/>
                        <a14:foregroundMark x1="50250" y1="18000" x2="52000" y2="18800"/>
                        <a14:foregroundMark x1="69750" y1="86000" x2="80750" y2="87200"/>
                        <a14:foregroundMark x1="80750" y1="87200" x2="73000" y2="74000"/>
                        <a14:foregroundMark x1="73000" y1="74000" x2="70000" y2="74000"/>
                        <a14:foregroundMark x1="63750" y1="76000" x2="74250" y2="83200"/>
                        <a14:foregroundMark x1="74250" y1="83200" x2="86500" y2="86000"/>
                        <a14:foregroundMark x1="93500" y1="73200" x2="90000" y2="90400"/>
                        <a14:foregroundMark x1="90000" y1="90400" x2="79000" y2="91200"/>
                        <a14:foregroundMark x1="79000" y1="91200" x2="69250" y2="81200"/>
                        <a14:foregroundMark x1="69250" y1="81200" x2="60000" y2="78800"/>
                        <a14:foregroundMark x1="60500" y1="85200" x2="60500" y2="85200"/>
                        <a14:foregroundMark x1="60500" y1="85200" x2="60500" y2="85200"/>
                        <a14:foregroundMark x1="59000" y1="75600" x2="91750" y2="73200"/>
                        <a14:foregroundMark x1="91750" y1="73200" x2="94250" y2="89200"/>
                        <a14:foregroundMark x1="94250" y1="89200" x2="73250" y2="89600"/>
                        <a14:foregroundMark x1="73250" y1="89600" x2="63250" y2="84400"/>
                        <a14:foregroundMark x1="63250" y1="84400" x2="58250" y2="76000"/>
                        <a14:foregroundMark x1="8750" y1="71200" x2="31250" y2="76000"/>
                        <a14:foregroundMark x1="31250" y1="76000" x2="38250" y2="88800"/>
                        <a14:foregroundMark x1="38250" y1="88800" x2="27000" y2="90800"/>
                        <a14:foregroundMark x1="27000" y1="90800" x2="16250" y2="87200"/>
                        <a14:foregroundMark x1="16250" y1="87200" x2="9250" y2="74400"/>
                        <a14:foregroundMark x1="9250" y1="74400" x2="8750" y2="72800"/>
                        <a14:foregroundMark x1="5500" y1="72800" x2="11250" y2="86400"/>
                        <a14:foregroundMark x1="11250" y1="86400" x2="24500" y2="90800"/>
                        <a14:foregroundMark x1="37500" y1="75200" x2="39250" y2="92000"/>
                        <a14:foregroundMark x1="39250" y1="92000" x2="38500" y2="94400"/>
                        <a14:foregroundMark x1="28750" y1="62000" x2="28750" y2="62000"/>
                        <a14:foregroundMark x1="32750" y1="57200" x2="32750" y2="57200"/>
                        <a14:foregroundMark x1="36750" y1="50800" x2="36750" y2="50800"/>
                        <a14:foregroundMark x1="39750" y1="46400" x2="39750" y2="46400"/>
                        <a14:foregroundMark x1="42750" y1="41600" x2="42750" y2="41600"/>
                        <a14:foregroundMark x1="49750" y1="36400" x2="49750" y2="36400"/>
                        <a14:foregroundMark x1="53000" y1="41600" x2="53000" y2="41600"/>
                        <a14:foregroundMark x1="56750" y1="47200" x2="56750" y2="47200"/>
                        <a14:foregroundMark x1="61500" y1="53600" x2="61500" y2="53600"/>
                        <a14:foregroundMark x1="65750" y1="59200" x2="65750" y2="59200"/>
                        <a14:foregroundMark x1="30250" y1="4400" x2="30250" y2="4400"/>
                        <a14:foregroundMark x1="47500" y1="4400" x2="47500" y2="4400"/>
                        <a14:foregroundMark x1="60500" y1="4000" x2="60500" y2="4000"/>
                        <a14:foregroundMark x1="22500" y1="4400" x2="43500" y2="5200"/>
                        <a14:foregroundMark x1="43500" y1="5200" x2="45750" y2="4800"/>
                        <a14:foregroundMark x1="22250" y1="3600" x2="55000" y2="4000"/>
                        <a14:foregroundMark x1="55000" y1="4000" x2="75250" y2="3600"/>
                        <a14:foregroundMark x1="49000" y1="35600" x2="68000" y2="61600"/>
                        <a14:foregroundMark x1="68000" y1="61600" x2="68000" y2="61600"/>
                        <a14:foregroundMark x1="68000" y1="61600" x2="68000" y2="61600"/>
                      </a14:backgroundRemoval>
                    </a14:imgEffect>
                  </a14:imgLayer>
                </a14:imgProps>
              </a:ext>
              <a:ext uri="{28A0092B-C50C-407E-A947-70E740481C1C}">
                <a14:useLocalDpi xmlns:a14="http://schemas.microsoft.com/office/drawing/2010/main" val="0"/>
              </a:ext>
            </a:extLst>
          </a:blip>
          <a:srcRect/>
          <a:stretch>
            <a:fillRect/>
          </a:stretch>
        </p:blipFill>
        <p:spPr bwMode="auto">
          <a:xfrm>
            <a:off x="4976356" y="1930370"/>
            <a:ext cx="5908181" cy="369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2493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11F23D-A87F-986A-A058-598584B2269B}"/>
            </a:ext>
          </a:extLst>
        </p:cNvPr>
        <p:cNvGrpSpPr/>
        <p:nvPr/>
      </p:nvGrpSpPr>
      <p:grpSpPr>
        <a:xfrm>
          <a:off x="0" y="0"/>
          <a:ext cx="0" cy="0"/>
          <a:chOff x="0" y="0"/>
          <a:chExt cx="0" cy="0"/>
        </a:xfrm>
      </p:grpSpPr>
      <p:pic>
        <p:nvPicPr>
          <p:cNvPr id="3" name="Picture 4" descr="Imagem relacionada">
            <a:extLst>
              <a:ext uri="{FF2B5EF4-FFF2-40B4-BE49-F238E27FC236}">
                <a16:creationId xmlns:a16="http://schemas.microsoft.com/office/drawing/2014/main" id="{E99C8476-ACB9-8929-9A10-AE21581839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9"/>
          <a:stretch/>
        </p:blipFill>
        <p:spPr bwMode="auto">
          <a:xfrm>
            <a:off x="4788311" y="0"/>
            <a:ext cx="7089058" cy="6356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tados físicos da matéria | Realize - Tutoria Educacional">
            <a:extLst>
              <a:ext uri="{FF2B5EF4-FFF2-40B4-BE49-F238E27FC236}">
                <a16:creationId xmlns:a16="http://schemas.microsoft.com/office/drawing/2014/main" id="{5FF5DA70-33FF-A34B-7A32-01BA6A708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411" t="14356" r="25532" b="15741"/>
          <a:stretch/>
        </p:blipFill>
        <p:spPr bwMode="auto">
          <a:xfrm>
            <a:off x="215638" y="380998"/>
            <a:ext cx="2743871" cy="22131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DEC37211-A564-E7FE-D67F-100C4EFD8FFE}"/>
              </a:ext>
            </a:extLst>
          </p:cNvPr>
          <p:cNvSpPr/>
          <p:nvPr/>
        </p:nvSpPr>
        <p:spPr>
          <a:xfrm rot="16200000">
            <a:off x="9619001" y="2422274"/>
            <a:ext cx="4995273" cy="150725"/>
          </a:xfrm>
          <a:prstGeom prst="rect">
            <a:avLst/>
          </a:prstGeom>
          <a:solidFill>
            <a:srgbClr val="6B74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0B522AE8-1FB9-49BD-B4DD-30B7CA9C0644}"/>
              </a:ext>
            </a:extLst>
          </p:cNvPr>
          <p:cNvSpPr/>
          <p:nvPr/>
        </p:nvSpPr>
        <p:spPr>
          <a:xfrm rot="10800000">
            <a:off x="-3" y="675885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7198508-0B9E-B33F-2AAA-0024891B2E36}"/>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DBB9DE8A-9480-CE17-C0AD-5B782E480BE3}"/>
              </a:ext>
            </a:extLst>
          </p:cNvPr>
          <p:cNvSpPr/>
          <p:nvPr/>
        </p:nvSpPr>
        <p:spPr>
          <a:xfrm rot="10800000" flipH="1" flipV="1">
            <a:off x="-3" y="0"/>
            <a:ext cx="572390" cy="1341783"/>
          </a:xfrm>
          <a:prstGeom prst="halfFrame">
            <a:avLst/>
          </a:prstGeom>
          <a:solidFill>
            <a:srgbClr val="6B74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F8B96C7E-461B-A571-6E96-4BB89EF3CC16}"/>
              </a:ext>
            </a:extLst>
          </p:cNvPr>
          <p:cNvSpPr txBox="1"/>
          <p:nvPr/>
        </p:nvSpPr>
        <p:spPr>
          <a:xfrm>
            <a:off x="111365" y="5714587"/>
            <a:ext cx="6379706" cy="861774"/>
          </a:xfrm>
          <a:prstGeom prst="rect">
            <a:avLst/>
          </a:prstGeom>
          <a:noFill/>
          <a:ln w="38100">
            <a:solidFill>
              <a:srgbClr val="FDE986"/>
            </a:solidFill>
          </a:ln>
        </p:spPr>
        <p:txBody>
          <a:bodyPr wrap="square" rtlCol="0">
            <a:spAutoFit/>
          </a:bodyPr>
          <a:lstStyle/>
          <a:p>
            <a:pPr algn="ctr"/>
            <a:r>
              <a:rPr lang="pt-BR" sz="5000" dirty="0">
                <a:latin typeface="Agency FB" panose="020B0503020202020204" pitchFamily="34" charset="0"/>
              </a:rPr>
              <a:t>TRANSFORMAÇÕES DA MATÉRIA</a:t>
            </a:r>
          </a:p>
        </p:txBody>
      </p:sp>
    </p:spTree>
    <p:extLst>
      <p:ext uri="{BB962C8B-B14F-4D97-AF65-F5344CB8AC3E}">
        <p14:creationId xmlns:p14="http://schemas.microsoft.com/office/powerpoint/2010/main" val="2055042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F8950F-3EB0-E9C4-0BC2-7C92066D84A0}"/>
            </a:ext>
          </a:extLst>
        </p:cNvPr>
        <p:cNvGrpSpPr/>
        <p:nvPr/>
      </p:nvGrpSpPr>
      <p:grpSpPr>
        <a:xfrm>
          <a:off x="0" y="0"/>
          <a:ext cx="0" cy="0"/>
          <a:chOff x="0" y="0"/>
          <a:chExt cx="0" cy="0"/>
        </a:xfrm>
      </p:grpSpPr>
      <p:pic>
        <p:nvPicPr>
          <p:cNvPr id="2050" name="Picture 2" descr="Estados físicos da matéria | Realize - Tutoria Educacional">
            <a:extLst>
              <a:ext uri="{FF2B5EF4-FFF2-40B4-BE49-F238E27FC236}">
                <a16:creationId xmlns:a16="http://schemas.microsoft.com/office/drawing/2014/main" id="{F2286995-76B9-F84F-3687-21BDCF48F9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11" t="14356" r="25532" b="15741"/>
          <a:stretch/>
        </p:blipFill>
        <p:spPr bwMode="auto">
          <a:xfrm>
            <a:off x="215638" y="380998"/>
            <a:ext cx="2743871" cy="22131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70F2EFF-235B-6658-4B97-20C93BC05DDA}"/>
              </a:ext>
            </a:extLst>
          </p:cNvPr>
          <p:cNvSpPr/>
          <p:nvPr/>
        </p:nvSpPr>
        <p:spPr>
          <a:xfrm rot="16200000">
            <a:off x="9619001" y="2422274"/>
            <a:ext cx="4995273" cy="150725"/>
          </a:xfrm>
          <a:prstGeom prst="rect">
            <a:avLst/>
          </a:prstGeom>
          <a:solidFill>
            <a:srgbClr val="6B74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098A986-848E-3F57-EF80-C35D8CB6CC65}"/>
              </a:ext>
            </a:extLst>
          </p:cNvPr>
          <p:cNvSpPr/>
          <p:nvPr/>
        </p:nvSpPr>
        <p:spPr>
          <a:xfrm rot="10800000">
            <a:off x="-3" y="675885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743457B3-A177-73C5-539B-09B75C749BB1}"/>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71845C04-7DD7-B232-15EB-B6577E6C3081}"/>
              </a:ext>
            </a:extLst>
          </p:cNvPr>
          <p:cNvSpPr/>
          <p:nvPr/>
        </p:nvSpPr>
        <p:spPr>
          <a:xfrm rot="10800000" flipH="1" flipV="1">
            <a:off x="-3" y="0"/>
            <a:ext cx="572390" cy="1341783"/>
          </a:xfrm>
          <a:prstGeom prst="halfFrame">
            <a:avLst/>
          </a:prstGeom>
          <a:solidFill>
            <a:srgbClr val="6B74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BA5911E2-72E7-3DEF-319A-DFDEB7EEB411}"/>
              </a:ext>
            </a:extLst>
          </p:cNvPr>
          <p:cNvSpPr txBox="1"/>
          <p:nvPr/>
        </p:nvSpPr>
        <p:spPr>
          <a:xfrm>
            <a:off x="5401120" y="107461"/>
            <a:ext cx="6379706" cy="861774"/>
          </a:xfrm>
          <a:prstGeom prst="rect">
            <a:avLst/>
          </a:prstGeom>
          <a:noFill/>
          <a:ln w="38100">
            <a:solidFill>
              <a:srgbClr val="FDE986"/>
            </a:solidFill>
          </a:ln>
        </p:spPr>
        <p:txBody>
          <a:bodyPr wrap="square" rtlCol="0">
            <a:spAutoFit/>
          </a:bodyPr>
          <a:lstStyle/>
          <a:p>
            <a:pPr algn="ctr"/>
            <a:r>
              <a:rPr lang="pt-BR" sz="5000" dirty="0">
                <a:latin typeface="Agency FB" panose="020B0503020202020204" pitchFamily="34" charset="0"/>
              </a:rPr>
              <a:t>TRANSFORMAÇÕES DA MATÉRIA</a:t>
            </a:r>
          </a:p>
        </p:txBody>
      </p:sp>
      <p:sp>
        <p:nvSpPr>
          <p:cNvPr id="8" name="CaixaDeTexto 7">
            <a:extLst>
              <a:ext uri="{FF2B5EF4-FFF2-40B4-BE49-F238E27FC236}">
                <a16:creationId xmlns:a16="http://schemas.microsoft.com/office/drawing/2014/main" id="{D33D5F14-706A-BC76-7612-F40878547E3F}"/>
              </a:ext>
            </a:extLst>
          </p:cNvPr>
          <p:cNvSpPr txBox="1"/>
          <p:nvPr/>
        </p:nvSpPr>
        <p:spPr>
          <a:xfrm>
            <a:off x="5401120" y="1714331"/>
            <a:ext cx="6100916" cy="2031325"/>
          </a:xfrm>
          <a:prstGeom prst="rect">
            <a:avLst/>
          </a:prstGeom>
          <a:noFill/>
        </p:spPr>
        <p:txBody>
          <a:bodyPr wrap="square">
            <a:spAutoFit/>
          </a:bodyPr>
          <a:lstStyle/>
          <a:p>
            <a:pPr algn="just"/>
            <a:r>
              <a:rPr lang="pt-BR" dirty="0">
                <a:latin typeface="Times New Roman" panose="02020603050405020304" pitchFamily="18" charset="0"/>
              </a:rPr>
              <a:t>Não alteram a identidade das substâncias. As mudanças de estado são exemplos deste tipo de transformações. O ferro fundido, por exemplo, ainda é ferro. A água gelada, o gelo, é água, mas no estado sólido. Um pedaço de fio de cobre pode ser dobrado e não se transforma em outra substância, podendo até ser finamente dividido em grânulos de pó. Estes são exemplos de transformações físicas.</a:t>
            </a:r>
            <a:endParaRPr lang="pt-BR" dirty="0"/>
          </a:p>
        </p:txBody>
      </p:sp>
      <p:sp>
        <p:nvSpPr>
          <p:cNvPr id="10" name="CaixaDeTexto 9">
            <a:extLst>
              <a:ext uri="{FF2B5EF4-FFF2-40B4-BE49-F238E27FC236}">
                <a16:creationId xmlns:a16="http://schemas.microsoft.com/office/drawing/2014/main" id="{3AAD9376-DC0C-6B53-AC54-4F5C847B71C7}"/>
              </a:ext>
            </a:extLst>
          </p:cNvPr>
          <p:cNvSpPr txBox="1"/>
          <p:nvPr/>
        </p:nvSpPr>
        <p:spPr>
          <a:xfrm>
            <a:off x="5746045" y="1080173"/>
            <a:ext cx="4489335" cy="523220"/>
          </a:xfrm>
          <a:prstGeom prst="rect">
            <a:avLst/>
          </a:prstGeom>
          <a:noFill/>
        </p:spPr>
        <p:txBody>
          <a:bodyPr wrap="square" rtlCol="0">
            <a:spAutoFit/>
          </a:bodyPr>
          <a:lstStyle/>
          <a:p>
            <a:pPr algn="ctr"/>
            <a:r>
              <a:rPr lang="pt-BR" sz="2800" b="1" dirty="0">
                <a:solidFill>
                  <a:srgbClr val="C00000"/>
                </a:solidFill>
              </a:rPr>
              <a:t>Transformações físicas</a:t>
            </a:r>
          </a:p>
        </p:txBody>
      </p:sp>
      <p:pic>
        <p:nvPicPr>
          <p:cNvPr id="11" name="Picture 4" descr="Resultado de imagem para gelo derretendo">
            <a:extLst>
              <a:ext uri="{FF2B5EF4-FFF2-40B4-BE49-F238E27FC236}">
                <a16:creationId xmlns:a16="http://schemas.microsoft.com/office/drawing/2014/main" id="{FEAFE67B-42C4-1B66-8F31-085FEFFF8B4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110" t="12720" r="2625"/>
          <a:stretch/>
        </p:blipFill>
        <p:spPr bwMode="auto">
          <a:xfrm>
            <a:off x="6801677" y="4152885"/>
            <a:ext cx="3485277" cy="18210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Resultado de imagem para fio de cobre">
            <a:extLst>
              <a:ext uri="{FF2B5EF4-FFF2-40B4-BE49-F238E27FC236}">
                <a16:creationId xmlns:a16="http://schemas.microsoft.com/office/drawing/2014/main" id="{4649BDFE-5579-4263-EEBC-84EF70E4455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255" t="3438" r="8636"/>
          <a:stretch/>
        </p:blipFill>
        <p:spPr bwMode="auto">
          <a:xfrm>
            <a:off x="1090222" y="3635633"/>
            <a:ext cx="2557464" cy="271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5396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7D065-0138-4240-27A2-6260E704F956}"/>
            </a:ext>
          </a:extLst>
        </p:cNvPr>
        <p:cNvGrpSpPr/>
        <p:nvPr/>
      </p:nvGrpSpPr>
      <p:grpSpPr>
        <a:xfrm>
          <a:off x="0" y="0"/>
          <a:ext cx="0" cy="0"/>
          <a:chOff x="0" y="0"/>
          <a:chExt cx="0" cy="0"/>
        </a:xfrm>
      </p:grpSpPr>
      <p:pic>
        <p:nvPicPr>
          <p:cNvPr id="13" name="Picture 4" descr="Resultado de imagem para prego enferrujado">
            <a:extLst>
              <a:ext uri="{FF2B5EF4-FFF2-40B4-BE49-F238E27FC236}">
                <a16:creationId xmlns:a16="http://schemas.microsoft.com/office/drawing/2014/main" id="{64E314E7-870A-01DF-CAA2-0B016D7663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710213" y="4498062"/>
            <a:ext cx="3355739" cy="22330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Resultado de imagem para papel queimado">
            <a:extLst>
              <a:ext uri="{FF2B5EF4-FFF2-40B4-BE49-F238E27FC236}">
                <a16:creationId xmlns:a16="http://schemas.microsoft.com/office/drawing/2014/main" id="{7F5A50C1-668C-B11D-F1D2-F88B315CE6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9218" b="7025"/>
          <a:stretch/>
        </p:blipFill>
        <p:spPr bwMode="auto">
          <a:xfrm>
            <a:off x="6893456" y="4168059"/>
            <a:ext cx="3093193"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stados físicos da matéria | Realize - Tutoria Educacional">
            <a:extLst>
              <a:ext uri="{FF2B5EF4-FFF2-40B4-BE49-F238E27FC236}">
                <a16:creationId xmlns:a16="http://schemas.microsoft.com/office/drawing/2014/main" id="{057FB108-BADA-075A-64DE-152DDDC136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411" t="14356" r="25532" b="15741"/>
          <a:stretch/>
        </p:blipFill>
        <p:spPr bwMode="auto">
          <a:xfrm>
            <a:off x="215638" y="380998"/>
            <a:ext cx="2743871" cy="22131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B4745BDA-D78F-9D64-5E56-543A1F16A32E}"/>
              </a:ext>
            </a:extLst>
          </p:cNvPr>
          <p:cNvSpPr/>
          <p:nvPr/>
        </p:nvSpPr>
        <p:spPr>
          <a:xfrm rot="16200000">
            <a:off x="9619001" y="2422274"/>
            <a:ext cx="4995273" cy="150725"/>
          </a:xfrm>
          <a:prstGeom prst="rect">
            <a:avLst/>
          </a:prstGeom>
          <a:solidFill>
            <a:srgbClr val="6B74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18655D8F-A13B-11A0-E1DF-B8562E6B1701}"/>
              </a:ext>
            </a:extLst>
          </p:cNvPr>
          <p:cNvSpPr/>
          <p:nvPr/>
        </p:nvSpPr>
        <p:spPr>
          <a:xfrm rot="10800000">
            <a:off x="-3" y="675885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BD5096AC-96E7-BFEB-CE8E-A8852626DADF}"/>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19435FB4-6C6F-8F0D-339B-2EF890104B48}"/>
              </a:ext>
            </a:extLst>
          </p:cNvPr>
          <p:cNvSpPr/>
          <p:nvPr/>
        </p:nvSpPr>
        <p:spPr>
          <a:xfrm rot="10800000" flipH="1" flipV="1">
            <a:off x="-3" y="0"/>
            <a:ext cx="572390" cy="1341783"/>
          </a:xfrm>
          <a:prstGeom prst="halfFrame">
            <a:avLst/>
          </a:prstGeom>
          <a:solidFill>
            <a:srgbClr val="6B74C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078D99D1-30EF-173A-C7F8-1E54A88DE43C}"/>
              </a:ext>
            </a:extLst>
          </p:cNvPr>
          <p:cNvSpPr txBox="1"/>
          <p:nvPr/>
        </p:nvSpPr>
        <p:spPr>
          <a:xfrm>
            <a:off x="5401120" y="107461"/>
            <a:ext cx="6379706" cy="861774"/>
          </a:xfrm>
          <a:prstGeom prst="rect">
            <a:avLst/>
          </a:prstGeom>
          <a:noFill/>
          <a:ln w="38100">
            <a:solidFill>
              <a:srgbClr val="FDE986"/>
            </a:solidFill>
          </a:ln>
        </p:spPr>
        <p:txBody>
          <a:bodyPr wrap="square" rtlCol="0">
            <a:spAutoFit/>
          </a:bodyPr>
          <a:lstStyle/>
          <a:p>
            <a:pPr algn="ctr"/>
            <a:r>
              <a:rPr lang="pt-BR" sz="5000" dirty="0">
                <a:latin typeface="Agency FB" panose="020B0503020202020204" pitchFamily="34" charset="0"/>
              </a:rPr>
              <a:t>TRANSFORMAÇÕES DA MATÉRIA</a:t>
            </a:r>
          </a:p>
        </p:txBody>
      </p:sp>
      <p:sp>
        <p:nvSpPr>
          <p:cNvPr id="8" name="CaixaDeTexto 7">
            <a:extLst>
              <a:ext uri="{FF2B5EF4-FFF2-40B4-BE49-F238E27FC236}">
                <a16:creationId xmlns:a16="http://schemas.microsoft.com/office/drawing/2014/main" id="{3E1FADC2-3FE4-C634-59EC-B9D198918BFD}"/>
              </a:ext>
            </a:extLst>
          </p:cNvPr>
          <p:cNvSpPr txBox="1"/>
          <p:nvPr/>
        </p:nvSpPr>
        <p:spPr>
          <a:xfrm>
            <a:off x="5401120" y="1714331"/>
            <a:ext cx="6100916" cy="2308324"/>
          </a:xfrm>
          <a:prstGeom prst="rect">
            <a:avLst/>
          </a:prstGeom>
          <a:noFill/>
        </p:spPr>
        <p:txBody>
          <a:bodyPr wrap="square">
            <a:spAutoFit/>
          </a:bodyPr>
          <a:lstStyle/>
          <a:p>
            <a:pPr algn="just"/>
            <a:r>
              <a:rPr lang="pt-BR" dirty="0">
                <a:latin typeface="Times New Roman" panose="02020603050405020304" pitchFamily="18" charset="0"/>
              </a:rPr>
              <a:t>As transformações químicas são mais significativas ou fundamentais do que as transformações físicas. Nestas transformações, substâncias são destruídas e outras, novas, são formadas. A exposição de um prego de ferro ao ar livre e à chuva, causa uma transformação química, porque o ferro é combinado quimicamente ao oxigênio e à água da atmosfera. A queima de um papel também constitui uma transformação química. </a:t>
            </a:r>
            <a:endParaRPr lang="pt-BR" dirty="0"/>
          </a:p>
        </p:txBody>
      </p:sp>
      <p:sp>
        <p:nvSpPr>
          <p:cNvPr id="10" name="CaixaDeTexto 9">
            <a:extLst>
              <a:ext uri="{FF2B5EF4-FFF2-40B4-BE49-F238E27FC236}">
                <a16:creationId xmlns:a16="http://schemas.microsoft.com/office/drawing/2014/main" id="{B5857A9C-92CC-B3C4-9BA0-AF5572616EA8}"/>
              </a:ext>
            </a:extLst>
          </p:cNvPr>
          <p:cNvSpPr txBox="1"/>
          <p:nvPr/>
        </p:nvSpPr>
        <p:spPr>
          <a:xfrm>
            <a:off x="5746045" y="1080173"/>
            <a:ext cx="4489335" cy="523220"/>
          </a:xfrm>
          <a:prstGeom prst="rect">
            <a:avLst/>
          </a:prstGeom>
          <a:noFill/>
        </p:spPr>
        <p:txBody>
          <a:bodyPr wrap="square" rtlCol="0">
            <a:spAutoFit/>
          </a:bodyPr>
          <a:lstStyle/>
          <a:p>
            <a:pPr algn="ctr"/>
            <a:r>
              <a:rPr lang="pt-BR" sz="2800" b="1" dirty="0">
                <a:solidFill>
                  <a:srgbClr val="C00000"/>
                </a:solidFill>
              </a:rPr>
              <a:t>Transformações Químicas</a:t>
            </a:r>
          </a:p>
        </p:txBody>
      </p:sp>
      <p:sp>
        <p:nvSpPr>
          <p:cNvPr id="3" name="CaixaDeTexto 2">
            <a:extLst>
              <a:ext uri="{FF2B5EF4-FFF2-40B4-BE49-F238E27FC236}">
                <a16:creationId xmlns:a16="http://schemas.microsoft.com/office/drawing/2014/main" id="{9B02CE58-E52A-5E24-9995-E4DC7969054E}"/>
              </a:ext>
            </a:extLst>
          </p:cNvPr>
          <p:cNvSpPr txBox="1"/>
          <p:nvPr/>
        </p:nvSpPr>
        <p:spPr>
          <a:xfrm>
            <a:off x="84459" y="3283991"/>
            <a:ext cx="4777422" cy="1477328"/>
          </a:xfrm>
          <a:prstGeom prst="rect">
            <a:avLst/>
          </a:prstGeom>
          <a:noFill/>
        </p:spPr>
        <p:txBody>
          <a:bodyPr wrap="square">
            <a:spAutoFit/>
          </a:bodyPr>
          <a:lstStyle/>
          <a:p>
            <a:pPr algn="just"/>
            <a:r>
              <a:rPr lang="pt-BR" dirty="0">
                <a:latin typeface="Times New Roman" panose="02020603050405020304" pitchFamily="18" charset="0"/>
              </a:rPr>
              <a:t>As transformações químicas são denominadas reações químicas. As substâncias que desaparecem durante estas transformações são chamadas reagentes, e aquelas formadas</a:t>
            </a:r>
          </a:p>
          <a:p>
            <a:pPr algn="just"/>
            <a:r>
              <a:rPr lang="pt-BR" dirty="0">
                <a:latin typeface="Times New Roman" panose="02020603050405020304" pitchFamily="18" charset="0"/>
              </a:rPr>
              <a:t>são chamadas 'de produtos.</a:t>
            </a:r>
            <a:endParaRPr lang="pt-BR" dirty="0"/>
          </a:p>
        </p:txBody>
      </p:sp>
    </p:spTree>
    <p:extLst>
      <p:ext uri="{BB962C8B-B14F-4D97-AF65-F5344CB8AC3E}">
        <p14:creationId xmlns:p14="http://schemas.microsoft.com/office/powerpoint/2010/main" val="31895209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568BD-017F-AC08-0912-3596BBAA7B78}"/>
            </a:ext>
          </a:extLst>
        </p:cNvPr>
        <p:cNvGrpSpPr/>
        <p:nvPr/>
      </p:nvGrpSpPr>
      <p:grpSpPr>
        <a:xfrm>
          <a:off x="0" y="0"/>
          <a:ext cx="0" cy="0"/>
          <a:chOff x="0" y="0"/>
          <a:chExt cx="0" cy="0"/>
        </a:xfrm>
      </p:grpSpPr>
      <p:pic>
        <p:nvPicPr>
          <p:cNvPr id="3" name="Picture 4" descr="Resultado de imagem para newton toim">
            <a:extLst>
              <a:ext uri="{FF2B5EF4-FFF2-40B4-BE49-F238E27FC236}">
                <a16:creationId xmlns:a16="http://schemas.microsoft.com/office/drawing/2014/main" id="{1A386A76-D03A-B33A-68F5-F132162A3E8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847457" y="4030789"/>
            <a:ext cx="4248543" cy="2827211"/>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1C66EA30-53FC-85F8-36A9-777B508CC1BF}"/>
              </a:ext>
            </a:extLst>
          </p:cNvPr>
          <p:cNvSpPr txBox="1"/>
          <p:nvPr/>
        </p:nvSpPr>
        <p:spPr>
          <a:xfrm>
            <a:off x="127820" y="3169015"/>
            <a:ext cx="6740534" cy="861774"/>
          </a:xfrm>
          <a:prstGeom prst="rect">
            <a:avLst/>
          </a:prstGeom>
          <a:noFill/>
          <a:ln w="38100">
            <a:solidFill>
              <a:schemeClr val="tx1"/>
            </a:solidFill>
          </a:ln>
        </p:spPr>
        <p:txBody>
          <a:bodyPr wrap="square" rtlCol="0">
            <a:spAutoFit/>
          </a:bodyPr>
          <a:lstStyle/>
          <a:p>
            <a:pPr algn="ctr"/>
            <a:r>
              <a:rPr lang="pt-BR" sz="5000" dirty="0">
                <a:latin typeface="Abadi" panose="020B0604020104020204" pitchFamily="34" charset="0"/>
              </a:rPr>
              <a:t>OBSERVAÇÃO</a:t>
            </a:r>
          </a:p>
        </p:txBody>
      </p:sp>
      <p:sp>
        <p:nvSpPr>
          <p:cNvPr id="7" name="CaixaDeTexto 6">
            <a:extLst>
              <a:ext uri="{FF2B5EF4-FFF2-40B4-BE49-F238E27FC236}">
                <a16:creationId xmlns:a16="http://schemas.microsoft.com/office/drawing/2014/main" id="{CCF0FBF1-457F-1A72-A78B-E4B04FD399B2}"/>
              </a:ext>
            </a:extLst>
          </p:cNvPr>
          <p:cNvSpPr txBox="1"/>
          <p:nvPr/>
        </p:nvSpPr>
        <p:spPr>
          <a:xfrm>
            <a:off x="10143510" y="6403789"/>
            <a:ext cx="1920670" cy="369332"/>
          </a:xfrm>
          <a:prstGeom prst="rect">
            <a:avLst/>
          </a:prstGeom>
          <a:solidFill>
            <a:srgbClr val="61815E"/>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sp>
        <p:nvSpPr>
          <p:cNvPr id="8" name="CaixaDeTexto 7">
            <a:extLst>
              <a:ext uri="{FF2B5EF4-FFF2-40B4-BE49-F238E27FC236}">
                <a16:creationId xmlns:a16="http://schemas.microsoft.com/office/drawing/2014/main" id="{AA0BD652-37E5-779E-F369-CC8D7E328FA7}"/>
              </a:ext>
            </a:extLst>
          </p:cNvPr>
          <p:cNvSpPr txBox="1"/>
          <p:nvPr/>
        </p:nvSpPr>
        <p:spPr>
          <a:xfrm>
            <a:off x="1708616" y="2691961"/>
            <a:ext cx="3578941" cy="477054"/>
          </a:xfrm>
          <a:prstGeom prst="rect">
            <a:avLst/>
          </a:prstGeom>
          <a:solidFill>
            <a:srgbClr val="61815E"/>
          </a:solidFill>
        </p:spPr>
        <p:txBody>
          <a:bodyPr wrap="square">
            <a:spAutoFit/>
          </a:bodyPr>
          <a:lstStyle/>
          <a:p>
            <a:pPr algn="ctr"/>
            <a:r>
              <a:rPr lang="pt-BR" sz="2500" dirty="0">
                <a:latin typeface="Abadi" panose="020B0604020104020204" pitchFamily="34" charset="0"/>
              </a:rPr>
              <a:t>TUDO COMEÇA PELA </a:t>
            </a:r>
            <a:endParaRPr lang="pt-BR" sz="2500" dirty="0"/>
          </a:p>
        </p:txBody>
      </p:sp>
      <p:sp>
        <p:nvSpPr>
          <p:cNvPr id="10" name="CaixaDeTexto 9">
            <a:extLst>
              <a:ext uri="{FF2B5EF4-FFF2-40B4-BE49-F238E27FC236}">
                <a16:creationId xmlns:a16="http://schemas.microsoft.com/office/drawing/2014/main" id="{6C64C9EB-1FED-C163-872F-EEB19E822FD0}"/>
              </a:ext>
            </a:extLst>
          </p:cNvPr>
          <p:cNvSpPr txBox="1"/>
          <p:nvPr/>
        </p:nvSpPr>
        <p:spPr>
          <a:xfrm>
            <a:off x="568074" y="1014579"/>
            <a:ext cx="6096000" cy="1246495"/>
          </a:xfrm>
          <a:prstGeom prst="rect">
            <a:avLst/>
          </a:prstGeom>
          <a:solidFill>
            <a:srgbClr val="FFF9E6"/>
          </a:solidFill>
          <a:ln>
            <a:solidFill>
              <a:srgbClr val="61815E"/>
            </a:solidFill>
          </a:ln>
        </p:spPr>
        <p:txBody>
          <a:bodyPr wrap="square">
            <a:spAutoFit/>
          </a:bodyPr>
          <a:lstStyle/>
          <a:p>
            <a:pPr algn="just"/>
            <a:r>
              <a:rPr lang="pt-BR" sz="2500" dirty="0"/>
              <a:t>Toda ciência se apoia nas observações da natureza. Estas permitem o alcance das coisas antes inimagináveis.</a:t>
            </a:r>
          </a:p>
        </p:txBody>
      </p:sp>
    </p:spTree>
    <p:extLst>
      <p:ext uri="{BB962C8B-B14F-4D97-AF65-F5344CB8AC3E}">
        <p14:creationId xmlns:p14="http://schemas.microsoft.com/office/powerpoint/2010/main" val="325071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80DCD8B7-F076-A040-0210-A7499C2811C0}"/>
            </a:ext>
          </a:extLst>
        </p:cNvPr>
        <p:cNvGrpSpPr/>
        <p:nvPr/>
      </p:nvGrpSpPr>
      <p:grpSpPr>
        <a:xfrm>
          <a:off x="0" y="0"/>
          <a:ext cx="0" cy="0"/>
          <a:chOff x="0" y="0"/>
          <a:chExt cx="0" cy="0"/>
        </a:xfrm>
      </p:grpSpPr>
      <p:pic>
        <p:nvPicPr>
          <p:cNvPr id="3074" name="Picture 2" descr="Química Verde, Sustentabilidade e o ChatGPT - Deviante">
            <a:extLst>
              <a:ext uri="{FF2B5EF4-FFF2-40B4-BE49-F238E27FC236}">
                <a16:creationId xmlns:a16="http://schemas.microsoft.com/office/drawing/2014/main" id="{9C85D1B8-9936-BF4C-8911-4AFB8F40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19" y="2051334"/>
            <a:ext cx="3939907" cy="2188837"/>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B682D459-8C9D-1458-F9A6-A8C50CA48C61}"/>
              </a:ext>
            </a:extLst>
          </p:cNvPr>
          <p:cNvSpPr/>
          <p:nvPr/>
        </p:nvSpPr>
        <p:spPr>
          <a:xfrm rot="16200000">
            <a:off x="9619001" y="2422274"/>
            <a:ext cx="4995273" cy="150725"/>
          </a:xfrm>
          <a:prstGeom prst="rect">
            <a:avLst/>
          </a:prstGeom>
          <a:solidFill>
            <a:srgbClr val="D4E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23811C90-E976-BC43-B3D0-4B9C2A185FE7}"/>
              </a:ext>
            </a:extLst>
          </p:cNvPr>
          <p:cNvSpPr/>
          <p:nvPr/>
        </p:nvSpPr>
        <p:spPr>
          <a:xfrm rot="10800000">
            <a:off x="4804440" y="2299149"/>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9FE0D30F-6456-6AAE-B5C4-7F720CEDCB17}"/>
              </a:ext>
            </a:extLst>
          </p:cNvPr>
          <p:cNvSpPr txBox="1"/>
          <p:nvPr/>
        </p:nvSpPr>
        <p:spPr>
          <a:xfrm>
            <a:off x="10159965" y="6381207"/>
            <a:ext cx="1920670" cy="369332"/>
          </a:xfrm>
          <a:prstGeom prst="rect">
            <a:avLst/>
          </a:prstGeom>
          <a:solidFill>
            <a:srgbClr val="BCDAF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A1630B33-B5BE-FBD7-67AA-21D0FA362035}"/>
              </a:ext>
            </a:extLst>
          </p:cNvPr>
          <p:cNvSpPr/>
          <p:nvPr/>
        </p:nvSpPr>
        <p:spPr>
          <a:xfrm flipV="1">
            <a:off x="0" y="5516217"/>
            <a:ext cx="729262" cy="1341783"/>
          </a:xfrm>
          <a:prstGeom prst="halfFrame">
            <a:avLst/>
          </a:prstGeom>
          <a:solidFill>
            <a:srgbClr val="98C9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C5C858CE-D431-D9ED-D68C-A954E561FC72}"/>
              </a:ext>
            </a:extLst>
          </p:cNvPr>
          <p:cNvSpPr txBox="1"/>
          <p:nvPr/>
        </p:nvSpPr>
        <p:spPr>
          <a:xfrm>
            <a:off x="4450526" y="2656755"/>
            <a:ext cx="6379706" cy="1631216"/>
          </a:xfrm>
          <a:prstGeom prst="rect">
            <a:avLst/>
          </a:prstGeom>
          <a:noFill/>
          <a:ln w="38100">
            <a:noFill/>
          </a:ln>
        </p:spPr>
        <p:txBody>
          <a:bodyPr wrap="square" rtlCol="0">
            <a:spAutoFit/>
          </a:bodyPr>
          <a:lstStyle/>
          <a:p>
            <a:pPr algn="ctr"/>
            <a:r>
              <a:rPr lang="pt-BR" sz="5000" dirty="0">
                <a:latin typeface="Agency FB" panose="020B0503020202020204" pitchFamily="34" charset="0"/>
              </a:rPr>
              <a:t>LEI DAS TRANSFORMAÇÕES QUÍMICAS</a:t>
            </a:r>
          </a:p>
        </p:txBody>
      </p:sp>
    </p:spTree>
    <p:extLst>
      <p:ext uri="{BB962C8B-B14F-4D97-AF65-F5344CB8AC3E}">
        <p14:creationId xmlns:p14="http://schemas.microsoft.com/office/powerpoint/2010/main" val="4039331922"/>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2E4B20E0-9880-A3C5-9E43-526D263A3CE7}"/>
            </a:ext>
          </a:extLst>
        </p:cNvPr>
        <p:cNvGrpSpPr/>
        <p:nvPr/>
      </p:nvGrpSpPr>
      <p:grpSpPr>
        <a:xfrm>
          <a:off x="0" y="0"/>
          <a:ext cx="0" cy="0"/>
          <a:chOff x="0" y="0"/>
          <a:chExt cx="0" cy="0"/>
        </a:xfrm>
      </p:grpSpPr>
      <p:pic>
        <p:nvPicPr>
          <p:cNvPr id="3074" name="Picture 2" descr="Química Verde, Sustentabilidade e o ChatGPT - Deviante">
            <a:extLst>
              <a:ext uri="{FF2B5EF4-FFF2-40B4-BE49-F238E27FC236}">
                <a16:creationId xmlns:a16="http://schemas.microsoft.com/office/drawing/2014/main" id="{5B8CB31B-DDB4-E630-A8C0-E7358E5D0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16"/>
            <a:ext cx="2153923" cy="119662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D1A15481-03FE-0D18-3B02-11C48C4A2F10}"/>
              </a:ext>
            </a:extLst>
          </p:cNvPr>
          <p:cNvSpPr/>
          <p:nvPr/>
        </p:nvSpPr>
        <p:spPr>
          <a:xfrm rot="16200000">
            <a:off x="9619001" y="2422274"/>
            <a:ext cx="4995273" cy="150725"/>
          </a:xfrm>
          <a:prstGeom prst="rect">
            <a:avLst/>
          </a:prstGeom>
          <a:solidFill>
            <a:srgbClr val="D4E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443F21D-E5A6-D0F6-3C30-FF6C27C1BDCF}"/>
              </a:ext>
            </a:extLst>
          </p:cNvPr>
          <p:cNvSpPr/>
          <p:nvPr/>
        </p:nvSpPr>
        <p:spPr>
          <a:xfrm rot="10800000">
            <a:off x="4804439" y="224082"/>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0FB1466D-66F8-00CD-248B-963543E1BA90}"/>
              </a:ext>
            </a:extLst>
          </p:cNvPr>
          <p:cNvSpPr txBox="1"/>
          <p:nvPr/>
        </p:nvSpPr>
        <p:spPr>
          <a:xfrm>
            <a:off x="10159965" y="6381207"/>
            <a:ext cx="1920670" cy="369332"/>
          </a:xfrm>
          <a:prstGeom prst="rect">
            <a:avLst/>
          </a:prstGeom>
          <a:solidFill>
            <a:srgbClr val="BCDAF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C639637E-9927-42ED-38F9-D7EBB8ADE366}"/>
              </a:ext>
            </a:extLst>
          </p:cNvPr>
          <p:cNvSpPr/>
          <p:nvPr/>
        </p:nvSpPr>
        <p:spPr>
          <a:xfrm flipV="1">
            <a:off x="0" y="5516217"/>
            <a:ext cx="729262" cy="1341783"/>
          </a:xfrm>
          <a:prstGeom prst="halfFrame">
            <a:avLst/>
          </a:prstGeom>
          <a:solidFill>
            <a:srgbClr val="98C9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5B5BFFDF-BA5B-D0A6-0834-F0C21747E344}"/>
              </a:ext>
            </a:extLst>
          </p:cNvPr>
          <p:cNvSpPr txBox="1"/>
          <p:nvPr/>
        </p:nvSpPr>
        <p:spPr>
          <a:xfrm>
            <a:off x="4450525" y="287181"/>
            <a:ext cx="6379706" cy="1631216"/>
          </a:xfrm>
          <a:prstGeom prst="rect">
            <a:avLst/>
          </a:prstGeom>
          <a:noFill/>
          <a:ln w="38100">
            <a:noFill/>
          </a:ln>
        </p:spPr>
        <p:txBody>
          <a:bodyPr wrap="square" rtlCol="0">
            <a:spAutoFit/>
          </a:bodyPr>
          <a:lstStyle/>
          <a:p>
            <a:pPr algn="ctr"/>
            <a:r>
              <a:rPr lang="pt-BR" sz="5000" dirty="0">
                <a:latin typeface="Agency FB" panose="020B0503020202020204" pitchFamily="34" charset="0"/>
              </a:rPr>
              <a:t>LEI DAS TRANSFORMAÇÕES QUÍMICAS</a:t>
            </a:r>
          </a:p>
        </p:txBody>
      </p:sp>
      <p:sp>
        <p:nvSpPr>
          <p:cNvPr id="3" name="CaixaDeTexto 2">
            <a:extLst>
              <a:ext uri="{FF2B5EF4-FFF2-40B4-BE49-F238E27FC236}">
                <a16:creationId xmlns:a16="http://schemas.microsoft.com/office/drawing/2014/main" id="{11D75532-FD78-7F26-58FD-9B98E16A3BF3}"/>
              </a:ext>
            </a:extLst>
          </p:cNvPr>
          <p:cNvSpPr txBox="1"/>
          <p:nvPr/>
        </p:nvSpPr>
        <p:spPr>
          <a:xfrm>
            <a:off x="364631" y="2020582"/>
            <a:ext cx="4973448" cy="477054"/>
          </a:xfrm>
          <a:prstGeom prst="rect">
            <a:avLst/>
          </a:prstGeom>
          <a:solidFill>
            <a:srgbClr val="98C943"/>
          </a:solidFill>
        </p:spPr>
        <p:txBody>
          <a:bodyPr wrap="square">
            <a:spAutoFit/>
          </a:bodyPr>
          <a:lstStyle/>
          <a:p>
            <a:r>
              <a:rPr lang="pt-BR" sz="2500" i="1" dirty="0">
                <a:latin typeface="Times New Roman" panose="02020603050405020304" pitchFamily="18" charset="0"/>
              </a:rPr>
              <a:t>LEI DA CONSERVAÇÃO DA MASSA</a:t>
            </a:r>
          </a:p>
        </p:txBody>
      </p:sp>
      <p:pic>
        <p:nvPicPr>
          <p:cNvPr id="8" name="Picture 2" descr="Resultado de imagem para lavoisier">
            <a:extLst>
              <a:ext uri="{FF2B5EF4-FFF2-40B4-BE49-F238E27FC236}">
                <a16:creationId xmlns:a16="http://schemas.microsoft.com/office/drawing/2014/main" id="{58C16BDF-282A-52FE-12A9-DBAE521ED1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631" y="2724179"/>
            <a:ext cx="2099756" cy="249728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DF8982DD-BC4F-E85D-7002-8ED18CF5464C}"/>
              </a:ext>
            </a:extLst>
          </p:cNvPr>
          <p:cNvSpPr txBox="1"/>
          <p:nvPr/>
        </p:nvSpPr>
        <p:spPr>
          <a:xfrm>
            <a:off x="364631" y="5307128"/>
            <a:ext cx="6370466" cy="369332"/>
          </a:xfrm>
          <a:prstGeom prst="rect">
            <a:avLst/>
          </a:prstGeom>
          <a:solidFill>
            <a:srgbClr val="D4E5A0"/>
          </a:solidFill>
        </p:spPr>
        <p:txBody>
          <a:bodyPr wrap="square" rtlCol="0">
            <a:spAutoFit/>
          </a:bodyPr>
          <a:lstStyle/>
          <a:p>
            <a:r>
              <a:rPr lang="pt-BR" dirty="0"/>
              <a:t>“Na natureza nada se perde, nada se cria, tudo se transforma”. </a:t>
            </a:r>
          </a:p>
        </p:txBody>
      </p:sp>
      <p:sp>
        <p:nvSpPr>
          <p:cNvPr id="12" name="CaixaDeTexto 11">
            <a:extLst>
              <a:ext uri="{FF2B5EF4-FFF2-40B4-BE49-F238E27FC236}">
                <a16:creationId xmlns:a16="http://schemas.microsoft.com/office/drawing/2014/main" id="{5977EE49-4AEF-4F63-7A40-788FA33623A6}"/>
              </a:ext>
            </a:extLst>
          </p:cNvPr>
          <p:cNvSpPr txBox="1"/>
          <p:nvPr/>
        </p:nvSpPr>
        <p:spPr>
          <a:xfrm>
            <a:off x="4804439" y="2752913"/>
            <a:ext cx="6100916" cy="2031325"/>
          </a:xfrm>
          <a:prstGeom prst="rect">
            <a:avLst/>
          </a:prstGeom>
          <a:noFill/>
        </p:spPr>
        <p:txBody>
          <a:bodyPr wrap="square">
            <a:spAutoFit/>
          </a:bodyPr>
          <a:lstStyle/>
          <a:p>
            <a:pPr algn="just"/>
            <a:r>
              <a:rPr lang="pt-BR" dirty="0">
                <a:latin typeface="Times New Roman" panose="02020603050405020304" pitchFamily="18" charset="0"/>
              </a:rPr>
              <a:t>Estabelecida pelo químico francês L. Lavoisier, em 1774. </a:t>
            </a:r>
          </a:p>
          <a:p>
            <a:pPr algn="just"/>
            <a:r>
              <a:rPr lang="pt-BR" dirty="0">
                <a:latin typeface="Times New Roman" panose="02020603050405020304" pitchFamily="18" charset="0"/>
              </a:rPr>
              <a:t>Esta lei estabelece que </a:t>
            </a:r>
            <a:r>
              <a:rPr lang="pt-BR" i="1" dirty="0">
                <a:latin typeface="Times New Roman" panose="02020603050405020304" pitchFamily="18" charset="0"/>
              </a:rPr>
              <a:t>durante uma transformação química não é mensurável </a:t>
            </a:r>
            <a:r>
              <a:rPr lang="pt-BR" dirty="0">
                <a:latin typeface="Times New Roman" panose="02020603050405020304" pitchFamily="18" charset="0"/>
              </a:rPr>
              <a:t>o </a:t>
            </a:r>
            <a:r>
              <a:rPr lang="pt-BR" i="1" dirty="0">
                <a:latin typeface="Times New Roman" panose="02020603050405020304" pitchFamily="18" charset="0"/>
              </a:rPr>
              <a:t>ganho </a:t>
            </a:r>
            <a:r>
              <a:rPr lang="pt-BR" dirty="0">
                <a:latin typeface="Times New Roman" panose="02020603050405020304" pitchFamily="18" charset="0"/>
              </a:rPr>
              <a:t>ou </a:t>
            </a:r>
            <a:r>
              <a:rPr lang="pt-BR" i="1" dirty="0">
                <a:latin typeface="Times New Roman" panose="02020603050405020304" pitchFamily="18" charset="0"/>
              </a:rPr>
              <a:t>a perda de massa; </a:t>
            </a:r>
            <a:r>
              <a:rPr lang="pt-BR" dirty="0">
                <a:latin typeface="Times New Roman" panose="02020603050405020304" pitchFamily="18" charset="0"/>
              </a:rPr>
              <a:t>isto é, à soma das massas dos produtos é igual à </a:t>
            </a:r>
            <a:r>
              <a:rPr lang="pt-BR" dirty="0"/>
              <a:t>soma das massas dos reagentes. O enunciado é razoável porque nas reações químicas não há destruição nem criação de matéria, apenas a transformação.</a:t>
            </a:r>
          </a:p>
        </p:txBody>
      </p:sp>
    </p:spTree>
    <p:extLst>
      <p:ext uri="{BB962C8B-B14F-4D97-AF65-F5344CB8AC3E}">
        <p14:creationId xmlns:p14="http://schemas.microsoft.com/office/powerpoint/2010/main" val="23160997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BE031FAE-43B8-824B-33BB-18025A04C337}"/>
            </a:ext>
          </a:extLst>
        </p:cNvPr>
        <p:cNvGrpSpPr/>
        <p:nvPr/>
      </p:nvGrpSpPr>
      <p:grpSpPr>
        <a:xfrm>
          <a:off x="0" y="0"/>
          <a:ext cx="0" cy="0"/>
          <a:chOff x="0" y="0"/>
          <a:chExt cx="0" cy="0"/>
        </a:xfrm>
      </p:grpSpPr>
      <p:pic>
        <p:nvPicPr>
          <p:cNvPr id="3074" name="Picture 2" descr="Química Verde, Sustentabilidade e o ChatGPT - Deviante">
            <a:extLst>
              <a:ext uri="{FF2B5EF4-FFF2-40B4-BE49-F238E27FC236}">
                <a16:creationId xmlns:a16="http://schemas.microsoft.com/office/drawing/2014/main" id="{092C4D13-EF72-2AD8-1A33-FDF6393235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16"/>
            <a:ext cx="2153923" cy="119662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D53EA68-5A46-DAB0-7E7C-FF31817B72E0}"/>
              </a:ext>
            </a:extLst>
          </p:cNvPr>
          <p:cNvSpPr/>
          <p:nvPr/>
        </p:nvSpPr>
        <p:spPr>
          <a:xfrm rot="16200000">
            <a:off x="9619001" y="2422274"/>
            <a:ext cx="4995273" cy="150725"/>
          </a:xfrm>
          <a:prstGeom prst="rect">
            <a:avLst/>
          </a:prstGeom>
          <a:solidFill>
            <a:srgbClr val="D4E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59007E2C-93AD-91D9-6150-170CFDCF420B}"/>
              </a:ext>
            </a:extLst>
          </p:cNvPr>
          <p:cNvSpPr/>
          <p:nvPr/>
        </p:nvSpPr>
        <p:spPr>
          <a:xfrm rot="10800000">
            <a:off x="4804439" y="224082"/>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F23A067A-ADB2-933E-B6E2-ADEC97D9ADDD}"/>
              </a:ext>
            </a:extLst>
          </p:cNvPr>
          <p:cNvSpPr txBox="1"/>
          <p:nvPr/>
        </p:nvSpPr>
        <p:spPr>
          <a:xfrm>
            <a:off x="10159965" y="6381207"/>
            <a:ext cx="1920670" cy="369332"/>
          </a:xfrm>
          <a:prstGeom prst="rect">
            <a:avLst/>
          </a:prstGeom>
          <a:solidFill>
            <a:srgbClr val="BCDAF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F75F545E-7FA2-A797-7D47-FAE6D3E43D3E}"/>
              </a:ext>
            </a:extLst>
          </p:cNvPr>
          <p:cNvSpPr/>
          <p:nvPr/>
        </p:nvSpPr>
        <p:spPr>
          <a:xfrm flipV="1">
            <a:off x="0" y="5516217"/>
            <a:ext cx="729262" cy="1341783"/>
          </a:xfrm>
          <a:prstGeom prst="halfFrame">
            <a:avLst/>
          </a:prstGeom>
          <a:solidFill>
            <a:srgbClr val="98C9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143FE342-A0D7-0654-BBD5-1A3A45F0A4D2}"/>
              </a:ext>
            </a:extLst>
          </p:cNvPr>
          <p:cNvSpPr txBox="1"/>
          <p:nvPr/>
        </p:nvSpPr>
        <p:spPr>
          <a:xfrm>
            <a:off x="4450525" y="287181"/>
            <a:ext cx="6379706" cy="1631216"/>
          </a:xfrm>
          <a:prstGeom prst="rect">
            <a:avLst/>
          </a:prstGeom>
          <a:noFill/>
          <a:ln w="38100">
            <a:noFill/>
          </a:ln>
        </p:spPr>
        <p:txBody>
          <a:bodyPr wrap="square" rtlCol="0">
            <a:spAutoFit/>
          </a:bodyPr>
          <a:lstStyle/>
          <a:p>
            <a:pPr algn="ctr"/>
            <a:r>
              <a:rPr lang="pt-BR" sz="5000" dirty="0">
                <a:latin typeface="Agency FB" panose="020B0503020202020204" pitchFamily="34" charset="0"/>
              </a:rPr>
              <a:t>LEI DAS TRANSFORMAÇÕES QUÍMICAS</a:t>
            </a:r>
          </a:p>
        </p:txBody>
      </p:sp>
      <p:sp>
        <p:nvSpPr>
          <p:cNvPr id="3" name="CaixaDeTexto 2">
            <a:extLst>
              <a:ext uri="{FF2B5EF4-FFF2-40B4-BE49-F238E27FC236}">
                <a16:creationId xmlns:a16="http://schemas.microsoft.com/office/drawing/2014/main" id="{EE25D583-CB10-00B2-B956-2BEED5EC5DC1}"/>
              </a:ext>
            </a:extLst>
          </p:cNvPr>
          <p:cNvSpPr txBox="1"/>
          <p:nvPr/>
        </p:nvSpPr>
        <p:spPr>
          <a:xfrm>
            <a:off x="364631" y="2020582"/>
            <a:ext cx="4973448" cy="477054"/>
          </a:xfrm>
          <a:prstGeom prst="rect">
            <a:avLst/>
          </a:prstGeom>
          <a:solidFill>
            <a:srgbClr val="98C943"/>
          </a:solidFill>
        </p:spPr>
        <p:txBody>
          <a:bodyPr wrap="square">
            <a:spAutoFit/>
          </a:bodyPr>
          <a:lstStyle/>
          <a:p>
            <a:r>
              <a:rPr lang="pt-BR" sz="2500" i="1" dirty="0">
                <a:latin typeface="Times New Roman" panose="02020603050405020304" pitchFamily="18" charset="0"/>
              </a:rPr>
              <a:t>LEI DA CONSERVAÇÃO DA MASSA</a:t>
            </a:r>
          </a:p>
        </p:txBody>
      </p:sp>
      <p:pic>
        <p:nvPicPr>
          <p:cNvPr id="8" name="Picture 2" descr="Resultado de imagem para lavoisier">
            <a:extLst>
              <a:ext uri="{FF2B5EF4-FFF2-40B4-BE49-F238E27FC236}">
                <a16:creationId xmlns:a16="http://schemas.microsoft.com/office/drawing/2014/main" id="{D2AF8CAA-9A12-F004-9D9E-3975185A603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4631" y="2724179"/>
            <a:ext cx="2099756" cy="249728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461667FE-F28C-6621-A30C-9387A583F812}"/>
              </a:ext>
            </a:extLst>
          </p:cNvPr>
          <p:cNvSpPr txBox="1"/>
          <p:nvPr/>
        </p:nvSpPr>
        <p:spPr>
          <a:xfrm>
            <a:off x="364631" y="5307128"/>
            <a:ext cx="6370466" cy="369332"/>
          </a:xfrm>
          <a:prstGeom prst="rect">
            <a:avLst/>
          </a:prstGeom>
          <a:solidFill>
            <a:srgbClr val="D4E5A0"/>
          </a:solidFill>
        </p:spPr>
        <p:txBody>
          <a:bodyPr wrap="square" rtlCol="0">
            <a:spAutoFit/>
          </a:bodyPr>
          <a:lstStyle/>
          <a:p>
            <a:r>
              <a:rPr lang="pt-BR" dirty="0"/>
              <a:t>“Na natureza nada se perde, nada se cria, tudo se transforma”. </a:t>
            </a:r>
          </a:p>
        </p:txBody>
      </p:sp>
      <p:pic>
        <p:nvPicPr>
          <p:cNvPr id="2" name="Picture 4" descr="Resultado de imagem para lei de lavoisier">
            <a:extLst>
              <a:ext uri="{FF2B5EF4-FFF2-40B4-BE49-F238E27FC236}">
                <a16:creationId xmlns:a16="http://schemas.microsoft.com/office/drawing/2014/main" id="{DE0CF1E6-3BAB-8056-6AA7-375303BDCDB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969" t="22705" r="5182" b="14373"/>
          <a:stretch/>
        </p:blipFill>
        <p:spPr bwMode="auto">
          <a:xfrm>
            <a:off x="5929772" y="2264528"/>
            <a:ext cx="5722472" cy="304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259380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F96BA233-3D12-24ED-F4A6-AA2DE06ABABB}"/>
            </a:ext>
          </a:extLst>
        </p:cNvPr>
        <p:cNvGrpSpPr/>
        <p:nvPr/>
      </p:nvGrpSpPr>
      <p:grpSpPr>
        <a:xfrm>
          <a:off x="0" y="0"/>
          <a:ext cx="0" cy="0"/>
          <a:chOff x="0" y="0"/>
          <a:chExt cx="0" cy="0"/>
        </a:xfrm>
      </p:grpSpPr>
      <p:pic>
        <p:nvPicPr>
          <p:cNvPr id="3074" name="Picture 2" descr="Química Verde, Sustentabilidade e o ChatGPT - Deviante">
            <a:extLst>
              <a:ext uri="{FF2B5EF4-FFF2-40B4-BE49-F238E27FC236}">
                <a16:creationId xmlns:a16="http://schemas.microsoft.com/office/drawing/2014/main" id="{021C10DC-4CB8-44E0-2CDB-8329CD0CC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16"/>
            <a:ext cx="2153923" cy="119662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F9A4D414-1CC4-F3FB-2C36-69FD3BF0856C}"/>
              </a:ext>
            </a:extLst>
          </p:cNvPr>
          <p:cNvSpPr/>
          <p:nvPr/>
        </p:nvSpPr>
        <p:spPr>
          <a:xfrm rot="16200000">
            <a:off x="9619001" y="2422274"/>
            <a:ext cx="4995273" cy="150725"/>
          </a:xfrm>
          <a:prstGeom prst="rect">
            <a:avLst/>
          </a:prstGeom>
          <a:solidFill>
            <a:srgbClr val="D4E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78E981D9-8C67-0369-48F9-7F12B190398D}"/>
              </a:ext>
            </a:extLst>
          </p:cNvPr>
          <p:cNvSpPr/>
          <p:nvPr/>
        </p:nvSpPr>
        <p:spPr>
          <a:xfrm rot="10800000">
            <a:off x="4804439" y="224082"/>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D73EA356-6364-74B5-D375-75D1776F27A5}"/>
              </a:ext>
            </a:extLst>
          </p:cNvPr>
          <p:cNvSpPr txBox="1"/>
          <p:nvPr/>
        </p:nvSpPr>
        <p:spPr>
          <a:xfrm>
            <a:off x="10159965" y="6381207"/>
            <a:ext cx="1920670" cy="369332"/>
          </a:xfrm>
          <a:prstGeom prst="rect">
            <a:avLst/>
          </a:prstGeom>
          <a:solidFill>
            <a:srgbClr val="BCDAF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7FDB036F-6FE1-CB38-621E-7BB8972D7A26}"/>
              </a:ext>
            </a:extLst>
          </p:cNvPr>
          <p:cNvSpPr/>
          <p:nvPr/>
        </p:nvSpPr>
        <p:spPr>
          <a:xfrm flipV="1">
            <a:off x="0" y="5516217"/>
            <a:ext cx="729262" cy="1341783"/>
          </a:xfrm>
          <a:prstGeom prst="halfFrame">
            <a:avLst/>
          </a:prstGeom>
          <a:solidFill>
            <a:srgbClr val="98C9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D6D6A93C-7E73-EFE6-AFE1-8477B8DBA6ED}"/>
              </a:ext>
            </a:extLst>
          </p:cNvPr>
          <p:cNvSpPr txBox="1"/>
          <p:nvPr/>
        </p:nvSpPr>
        <p:spPr>
          <a:xfrm>
            <a:off x="4450525" y="287181"/>
            <a:ext cx="6379706" cy="1631216"/>
          </a:xfrm>
          <a:prstGeom prst="rect">
            <a:avLst/>
          </a:prstGeom>
          <a:noFill/>
          <a:ln w="38100">
            <a:noFill/>
          </a:ln>
        </p:spPr>
        <p:txBody>
          <a:bodyPr wrap="square" rtlCol="0">
            <a:spAutoFit/>
          </a:bodyPr>
          <a:lstStyle/>
          <a:p>
            <a:pPr algn="ctr"/>
            <a:r>
              <a:rPr lang="pt-BR" sz="5000" dirty="0">
                <a:latin typeface="Agency FB" panose="020B0503020202020204" pitchFamily="34" charset="0"/>
              </a:rPr>
              <a:t>LEI DAS TRANSFORMAÇÕES QUÍMICAS</a:t>
            </a:r>
          </a:p>
        </p:txBody>
      </p:sp>
      <p:sp>
        <p:nvSpPr>
          <p:cNvPr id="3" name="CaixaDeTexto 2">
            <a:extLst>
              <a:ext uri="{FF2B5EF4-FFF2-40B4-BE49-F238E27FC236}">
                <a16:creationId xmlns:a16="http://schemas.microsoft.com/office/drawing/2014/main" id="{30DCC3A0-D3EB-100B-BD3F-E1E869F0B84A}"/>
              </a:ext>
            </a:extLst>
          </p:cNvPr>
          <p:cNvSpPr txBox="1"/>
          <p:nvPr/>
        </p:nvSpPr>
        <p:spPr>
          <a:xfrm>
            <a:off x="364631" y="2020582"/>
            <a:ext cx="6468788" cy="523220"/>
          </a:xfrm>
          <a:prstGeom prst="rect">
            <a:avLst/>
          </a:prstGeom>
          <a:solidFill>
            <a:srgbClr val="98C943"/>
          </a:solidFill>
        </p:spPr>
        <p:txBody>
          <a:bodyPr wrap="square">
            <a:spAutoFit/>
          </a:bodyPr>
          <a:lstStyle/>
          <a:p>
            <a:r>
              <a:rPr lang="pt-BR" sz="2800" b="1" i="1" dirty="0">
                <a:latin typeface="Times New Roman" panose="02020603050405020304" pitchFamily="18" charset="0"/>
              </a:rPr>
              <a:t>LEI DAS PROPORÇÕES CONSTANTES </a:t>
            </a:r>
          </a:p>
        </p:txBody>
      </p:sp>
      <p:pic>
        <p:nvPicPr>
          <p:cNvPr id="11" name="Picture 2" descr="Resultado de imagem para louis proust">
            <a:extLst>
              <a:ext uri="{FF2B5EF4-FFF2-40B4-BE49-F238E27FC236}">
                <a16:creationId xmlns:a16="http://schemas.microsoft.com/office/drawing/2014/main" id="{0415806B-1945-1802-CFDE-192F5A46D26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631" y="2820045"/>
            <a:ext cx="3403024" cy="2419928"/>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BBFA6F66-5C5F-F5FD-5A34-9AB4892D4750}"/>
              </a:ext>
            </a:extLst>
          </p:cNvPr>
          <p:cNvSpPr txBox="1"/>
          <p:nvPr/>
        </p:nvSpPr>
        <p:spPr>
          <a:xfrm>
            <a:off x="3970486" y="3085464"/>
            <a:ext cx="7602081" cy="2031325"/>
          </a:xfrm>
          <a:prstGeom prst="rect">
            <a:avLst/>
          </a:prstGeom>
          <a:noFill/>
        </p:spPr>
        <p:txBody>
          <a:bodyPr wrap="square">
            <a:spAutoFit/>
          </a:bodyPr>
          <a:lstStyle/>
          <a:p>
            <a:pPr algn="just"/>
            <a:r>
              <a:rPr lang="pt-BR" dirty="0">
                <a:latin typeface="Times New Roman" panose="02020603050405020304" pitchFamily="18" charset="0"/>
              </a:rPr>
              <a:t>Também conhecida como lei das transformações químicas ou lei da composição definida, ou lei da composição constante ou lei das proporções definidas. </a:t>
            </a:r>
          </a:p>
          <a:p>
            <a:pPr algn="just"/>
            <a:r>
              <a:rPr lang="pt-BR" dirty="0">
                <a:latin typeface="Times New Roman" panose="02020603050405020304" pitchFamily="18" charset="0"/>
              </a:rPr>
              <a:t>Esta lei descreve a mais importante propriedade de um composto, sua composição fixa: </a:t>
            </a:r>
            <a:r>
              <a:rPr lang="pt-BR" i="1" dirty="0">
                <a:latin typeface="Times New Roman" panose="02020603050405020304" pitchFamily="18" charset="0"/>
              </a:rPr>
              <a:t>Cada componente de um composto tem sua composição em massa, definida e característi</a:t>
            </a:r>
            <a:r>
              <a:rPr lang="pt-BR" dirty="0">
                <a:latin typeface="Times New Roman" panose="02020603050405020304" pitchFamily="18" charset="0"/>
              </a:rPr>
              <a:t>ca. Por exemplo, em uma amostra de cloreto de sódio, 39,44% da massa total é sódio e , 60,66% é cloro. Similarmente, a água sempre consiste em 11,19% de hidrogênio e 88,91% de oxigênio, em massa.</a:t>
            </a:r>
            <a:endParaRPr lang="pt-BR" dirty="0"/>
          </a:p>
        </p:txBody>
      </p:sp>
    </p:spTree>
    <p:extLst>
      <p:ext uri="{BB962C8B-B14F-4D97-AF65-F5344CB8AC3E}">
        <p14:creationId xmlns:p14="http://schemas.microsoft.com/office/powerpoint/2010/main" val="14156423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a:extLst>
            <a:ext uri="{FF2B5EF4-FFF2-40B4-BE49-F238E27FC236}">
              <a16:creationId xmlns:a16="http://schemas.microsoft.com/office/drawing/2014/main" id="{FCD79E59-A9F2-05FC-8E69-2BE5D8A32476}"/>
            </a:ext>
          </a:extLst>
        </p:cNvPr>
        <p:cNvGrpSpPr/>
        <p:nvPr/>
      </p:nvGrpSpPr>
      <p:grpSpPr>
        <a:xfrm>
          <a:off x="0" y="0"/>
          <a:ext cx="0" cy="0"/>
          <a:chOff x="0" y="0"/>
          <a:chExt cx="0" cy="0"/>
        </a:xfrm>
      </p:grpSpPr>
      <p:pic>
        <p:nvPicPr>
          <p:cNvPr id="3074" name="Picture 2" descr="Química Verde, Sustentabilidade e o ChatGPT - Deviante">
            <a:extLst>
              <a:ext uri="{FF2B5EF4-FFF2-40B4-BE49-F238E27FC236}">
                <a16:creationId xmlns:a16="http://schemas.microsoft.com/office/drawing/2014/main" id="{1A285521-1161-E53B-C175-27F4A6E0B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716"/>
            <a:ext cx="2153923" cy="119662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C7268696-DB2B-F828-DDC4-03290241BFA9}"/>
              </a:ext>
            </a:extLst>
          </p:cNvPr>
          <p:cNvSpPr/>
          <p:nvPr/>
        </p:nvSpPr>
        <p:spPr>
          <a:xfrm rot="16200000">
            <a:off x="9619001" y="2422274"/>
            <a:ext cx="4995273" cy="150725"/>
          </a:xfrm>
          <a:prstGeom prst="rect">
            <a:avLst/>
          </a:prstGeom>
          <a:solidFill>
            <a:srgbClr val="D4E5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ED613EE2-E9AC-B721-98E2-5117309ED993}"/>
              </a:ext>
            </a:extLst>
          </p:cNvPr>
          <p:cNvSpPr/>
          <p:nvPr/>
        </p:nvSpPr>
        <p:spPr>
          <a:xfrm rot="10800000">
            <a:off x="4804439" y="224082"/>
            <a:ext cx="5671877" cy="126198"/>
          </a:xfrm>
          <a:prstGeom prst="rect">
            <a:avLst/>
          </a:prstGeom>
          <a:solidFill>
            <a:srgbClr val="BCDA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84CB371A-6FB6-ABCB-1C5D-5A8CE45E450F}"/>
              </a:ext>
            </a:extLst>
          </p:cNvPr>
          <p:cNvSpPr txBox="1"/>
          <p:nvPr/>
        </p:nvSpPr>
        <p:spPr>
          <a:xfrm>
            <a:off x="10159965" y="6381207"/>
            <a:ext cx="1920670" cy="369332"/>
          </a:xfrm>
          <a:prstGeom prst="rect">
            <a:avLst/>
          </a:prstGeom>
          <a:solidFill>
            <a:srgbClr val="BCDAF3"/>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7" name="Meio-quadro 6">
            <a:extLst>
              <a:ext uri="{FF2B5EF4-FFF2-40B4-BE49-F238E27FC236}">
                <a16:creationId xmlns:a16="http://schemas.microsoft.com/office/drawing/2014/main" id="{DB82C060-69A6-7671-CAD0-DC84A1F16CE1}"/>
              </a:ext>
            </a:extLst>
          </p:cNvPr>
          <p:cNvSpPr/>
          <p:nvPr/>
        </p:nvSpPr>
        <p:spPr>
          <a:xfrm flipV="1">
            <a:off x="0" y="5516217"/>
            <a:ext cx="729262" cy="1341783"/>
          </a:xfrm>
          <a:prstGeom prst="halfFrame">
            <a:avLst/>
          </a:prstGeom>
          <a:solidFill>
            <a:srgbClr val="98C94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9" name="CaixaDeTexto 8">
            <a:extLst>
              <a:ext uri="{FF2B5EF4-FFF2-40B4-BE49-F238E27FC236}">
                <a16:creationId xmlns:a16="http://schemas.microsoft.com/office/drawing/2014/main" id="{20A64DBA-2CB2-E50D-32E8-481469780EDD}"/>
              </a:ext>
            </a:extLst>
          </p:cNvPr>
          <p:cNvSpPr txBox="1"/>
          <p:nvPr/>
        </p:nvSpPr>
        <p:spPr>
          <a:xfrm>
            <a:off x="4450525" y="287181"/>
            <a:ext cx="6379706" cy="1631216"/>
          </a:xfrm>
          <a:prstGeom prst="rect">
            <a:avLst/>
          </a:prstGeom>
          <a:noFill/>
          <a:ln w="38100">
            <a:noFill/>
          </a:ln>
        </p:spPr>
        <p:txBody>
          <a:bodyPr wrap="square" rtlCol="0">
            <a:spAutoFit/>
          </a:bodyPr>
          <a:lstStyle/>
          <a:p>
            <a:pPr algn="ctr"/>
            <a:r>
              <a:rPr lang="pt-BR" sz="5000" dirty="0">
                <a:latin typeface="Agency FB" panose="020B0503020202020204" pitchFamily="34" charset="0"/>
              </a:rPr>
              <a:t>LEI DAS TRANSFORMAÇÕES QUÍMICAS</a:t>
            </a:r>
          </a:p>
        </p:txBody>
      </p:sp>
      <p:sp>
        <p:nvSpPr>
          <p:cNvPr id="3" name="CaixaDeTexto 2">
            <a:extLst>
              <a:ext uri="{FF2B5EF4-FFF2-40B4-BE49-F238E27FC236}">
                <a16:creationId xmlns:a16="http://schemas.microsoft.com/office/drawing/2014/main" id="{58CB809E-3DEC-CD65-3C0D-4E3C59EC6FA5}"/>
              </a:ext>
            </a:extLst>
          </p:cNvPr>
          <p:cNvSpPr txBox="1"/>
          <p:nvPr/>
        </p:nvSpPr>
        <p:spPr>
          <a:xfrm>
            <a:off x="364631" y="2020582"/>
            <a:ext cx="6468788" cy="523220"/>
          </a:xfrm>
          <a:prstGeom prst="rect">
            <a:avLst/>
          </a:prstGeom>
          <a:solidFill>
            <a:srgbClr val="98C943"/>
          </a:solidFill>
        </p:spPr>
        <p:txBody>
          <a:bodyPr wrap="square">
            <a:spAutoFit/>
          </a:bodyPr>
          <a:lstStyle/>
          <a:p>
            <a:r>
              <a:rPr lang="pt-BR" sz="2800" b="1" i="1" dirty="0">
                <a:latin typeface="Times New Roman" panose="02020603050405020304" pitchFamily="18" charset="0"/>
              </a:rPr>
              <a:t>LEI DAS PROPORÇÕES CONSTANTES </a:t>
            </a:r>
          </a:p>
        </p:txBody>
      </p:sp>
      <p:pic>
        <p:nvPicPr>
          <p:cNvPr id="11" name="Picture 2" descr="Resultado de imagem para louis proust">
            <a:extLst>
              <a:ext uri="{FF2B5EF4-FFF2-40B4-BE49-F238E27FC236}">
                <a16:creationId xmlns:a16="http://schemas.microsoft.com/office/drawing/2014/main" id="{7EDA3D77-F4FB-6C34-A5D8-80728D2DBA74}"/>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64631" y="2820045"/>
            <a:ext cx="3403024" cy="241992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Resultado de imagem para lei das proporções constantes">
            <a:extLst>
              <a:ext uri="{FF2B5EF4-FFF2-40B4-BE49-F238E27FC236}">
                <a16:creationId xmlns:a16="http://schemas.microsoft.com/office/drawing/2014/main" id="{FAF86DBE-294B-E864-6D7A-AAEE228C480C}"/>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193" t="22216" r="5285" b="15602"/>
          <a:stretch/>
        </p:blipFill>
        <p:spPr bwMode="auto">
          <a:xfrm>
            <a:off x="4136140" y="2692084"/>
            <a:ext cx="6189451" cy="326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7423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CDB70DDD-45BD-290D-E998-09DBE535F2C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02858" y="940852"/>
            <a:ext cx="4877223" cy="4976291"/>
          </a:xfrm>
          <a:prstGeom prst="rect">
            <a:avLst/>
          </a:prstGeom>
        </p:spPr>
      </p:pic>
      <p:sp>
        <p:nvSpPr>
          <p:cNvPr id="4" name="CaixaDeTexto 3">
            <a:extLst>
              <a:ext uri="{FF2B5EF4-FFF2-40B4-BE49-F238E27FC236}">
                <a16:creationId xmlns:a16="http://schemas.microsoft.com/office/drawing/2014/main" id="{18F1F8EA-A295-3EF0-C123-D47F2D0EA2B3}"/>
              </a:ext>
            </a:extLst>
          </p:cNvPr>
          <p:cNvSpPr txBox="1"/>
          <p:nvPr/>
        </p:nvSpPr>
        <p:spPr>
          <a:xfrm>
            <a:off x="4345761" y="2259446"/>
            <a:ext cx="6379706"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TRABALHO E ENERGIA</a:t>
            </a:r>
          </a:p>
        </p:txBody>
      </p:sp>
      <p:sp>
        <p:nvSpPr>
          <p:cNvPr id="5" name="Meio-quadro 4">
            <a:extLst>
              <a:ext uri="{FF2B5EF4-FFF2-40B4-BE49-F238E27FC236}">
                <a16:creationId xmlns:a16="http://schemas.microsoft.com/office/drawing/2014/main" id="{BD6ABA4F-92CD-DDF1-8CDE-148288F06611}"/>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6B55B88C-FE76-1DEB-2FD8-8E420146042D}"/>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AAF18F18-A01B-6823-F16F-F364782AC97F}"/>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82E50789-0FE5-00B5-9D37-86A4C3E06D75}"/>
              </a:ext>
            </a:extLst>
          </p:cNvPr>
          <p:cNvSpPr/>
          <p:nvPr/>
        </p:nvSpPr>
        <p:spPr>
          <a:xfrm rot="10800000">
            <a:off x="4699675" y="3365898"/>
            <a:ext cx="5671877" cy="126198"/>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48532010"/>
      </p:ext>
    </p:extLst>
  </p:cSld>
  <p:clrMapOvr>
    <a:masterClrMapping/>
  </p:clrMapOvr>
  <mc:AlternateContent xmlns:mc="http://schemas.openxmlformats.org/markup-compatibility/2006">
    <mc:Choice xmlns:p14="http://schemas.microsoft.com/office/powerpoint/2010/main" Requires="p14">
      <p:transition spd="slow" p14:dur="3000">
        <p14:shred/>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E9D70-6FBD-5EDA-0CAF-F7AC54E25F6F}"/>
            </a:ext>
          </a:extLst>
        </p:cNvPr>
        <p:cNvGrpSpPr/>
        <p:nvPr/>
      </p:nvGrpSpPr>
      <p:grpSpPr>
        <a:xfrm>
          <a:off x="0" y="0"/>
          <a:ext cx="0" cy="0"/>
          <a:chOff x="0" y="0"/>
          <a:chExt cx="0" cy="0"/>
        </a:xfrm>
      </p:grpSpPr>
      <p:pic>
        <p:nvPicPr>
          <p:cNvPr id="3" name="Imagem 2" descr="Ícone&#10;&#10;O conteúdo gerado por IA pode estar incorreto.">
            <a:extLst>
              <a:ext uri="{FF2B5EF4-FFF2-40B4-BE49-F238E27FC236}">
                <a16:creationId xmlns:a16="http://schemas.microsoft.com/office/drawing/2014/main" id="{AF6AC0E3-EDED-0776-1D27-18792C19D7C1}"/>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3221" y="51415"/>
            <a:ext cx="2355253" cy="2403094"/>
          </a:xfrm>
          <a:prstGeom prst="rect">
            <a:avLst/>
          </a:prstGeom>
        </p:spPr>
      </p:pic>
      <p:sp>
        <p:nvSpPr>
          <p:cNvPr id="4" name="CaixaDeTexto 3">
            <a:extLst>
              <a:ext uri="{FF2B5EF4-FFF2-40B4-BE49-F238E27FC236}">
                <a16:creationId xmlns:a16="http://schemas.microsoft.com/office/drawing/2014/main" id="{E369D146-D67D-BD16-6758-80B5AD5F145F}"/>
              </a:ext>
            </a:extLst>
          </p:cNvPr>
          <p:cNvSpPr txBox="1"/>
          <p:nvPr/>
        </p:nvSpPr>
        <p:spPr>
          <a:xfrm>
            <a:off x="4886535" y="167016"/>
            <a:ext cx="6379706"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TRABALHO E ENERGIA</a:t>
            </a:r>
          </a:p>
        </p:txBody>
      </p:sp>
      <p:sp>
        <p:nvSpPr>
          <p:cNvPr id="5" name="Meio-quadro 4">
            <a:extLst>
              <a:ext uri="{FF2B5EF4-FFF2-40B4-BE49-F238E27FC236}">
                <a16:creationId xmlns:a16="http://schemas.microsoft.com/office/drawing/2014/main" id="{F3A5326E-63B3-0CB7-160B-40D0CD22F7BC}"/>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29CADB8D-B618-5EEB-7FC3-FBBA16D597BE}"/>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B71AA67A-4577-C5A3-D0F1-90B5D8987E29}"/>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7095903B-035C-F520-C42B-2A31B9E63C9E}"/>
              </a:ext>
            </a:extLst>
          </p:cNvPr>
          <p:cNvSpPr/>
          <p:nvPr/>
        </p:nvSpPr>
        <p:spPr>
          <a:xfrm rot="10800000">
            <a:off x="5309275" y="1252963"/>
            <a:ext cx="5671877" cy="126198"/>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4E234039-6AF2-E2CC-C935-A342823146D5}"/>
              </a:ext>
            </a:extLst>
          </p:cNvPr>
          <p:cNvSpPr txBox="1"/>
          <p:nvPr/>
        </p:nvSpPr>
        <p:spPr>
          <a:xfrm>
            <a:off x="364631" y="3246699"/>
            <a:ext cx="6105832" cy="1477328"/>
          </a:xfrm>
          <a:prstGeom prst="rect">
            <a:avLst/>
          </a:prstGeom>
          <a:noFill/>
        </p:spPr>
        <p:txBody>
          <a:bodyPr wrap="square">
            <a:spAutoFit/>
          </a:bodyPr>
          <a:lstStyle/>
          <a:p>
            <a:pPr algn="just"/>
            <a:r>
              <a:rPr lang="pt-BR" dirty="0">
                <a:latin typeface="Times New Roman" panose="02020603050405020304" pitchFamily="18" charset="0"/>
              </a:rPr>
              <a:t>Considerando-se apenas o trabalho mecânico, podemos dizer que este é realizado </a:t>
            </a:r>
            <a:r>
              <a:rPr lang="pt-BR" i="1" dirty="0">
                <a:latin typeface="Times New Roman" panose="02020603050405020304" pitchFamily="18" charset="0"/>
              </a:rPr>
              <a:t>quando um objeto é movimentado contra uma força de oposição. </a:t>
            </a:r>
            <a:r>
              <a:rPr lang="pt-BR" dirty="0">
                <a:latin typeface="Times New Roman" panose="02020603050405020304" pitchFamily="18" charset="0"/>
              </a:rPr>
              <a:t>Por exemplo, ao levantarmos um livro de uma mesa, realizamos um trabalho sobre o livro, porque o </a:t>
            </a:r>
            <a:r>
              <a:rPr lang="pt-BR" i="1" dirty="0">
                <a:latin typeface="Times New Roman" panose="02020603050405020304" pitchFamily="18" charset="0"/>
              </a:rPr>
              <a:t>deslocamos </a:t>
            </a:r>
            <a:r>
              <a:rPr lang="pt-BR" dirty="0">
                <a:latin typeface="Times New Roman" panose="02020603050405020304" pitchFamily="18" charset="0"/>
              </a:rPr>
              <a:t>contra a </a:t>
            </a:r>
            <a:r>
              <a:rPr lang="pt-BR" i="1" dirty="0">
                <a:latin typeface="Times New Roman" panose="02020603050405020304" pitchFamily="18" charset="0"/>
              </a:rPr>
              <a:t>força de oposição </a:t>
            </a:r>
            <a:r>
              <a:rPr lang="pt-BR" dirty="0">
                <a:latin typeface="Times New Roman" panose="02020603050405020304" pitchFamily="18" charset="0"/>
              </a:rPr>
              <a:t>da gravidade</a:t>
            </a:r>
            <a:endParaRPr lang="pt-BR" dirty="0"/>
          </a:p>
        </p:txBody>
      </p:sp>
      <p:sp>
        <p:nvSpPr>
          <p:cNvPr id="11" name="CaixaDeTexto 10">
            <a:extLst>
              <a:ext uri="{FF2B5EF4-FFF2-40B4-BE49-F238E27FC236}">
                <a16:creationId xmlns:a16="http://schemas.microsoft.com/office/drawing/2014/main" id="{AACF1B01-7E41-5E4B-AD72-0F6E95D1757F}"/>
              </a:ext>
            </a:extLst>
          </p:cNvPr>
          <p:cNvSpPr txBox="1"/>
          <p:nvPr/>
        </p:nvSpPr>
        <p:spPr>
          <a:xfrm>
            <a:off x="1096153" y="2672696"/>
            <a:ext cx="4213122" cy="477054"/>
          </a:xfrm>
          <a:prstGeom prst="rect">
            <a:avLst/>
          </a:prstGeom>
          <a:solidFill>
            <a:srgbClr val="9E52B1"/>
          </a:solidFill>
        </p:spPr>
        <p:txBody>
          <a:bodyPr wrap="square">
            <a:spAutoFit/>
          </a:bodyPr>
          <a:lstStyle/>
          <a:p>
            <a:pPr algn="ctr"/>
            <a:r>
              <a:rPr lang="pt-BR" sz="2500" i="1" dirty="0">
                <a:latin typeface="Times New Roman" panose="02020603050405020304" pitchFamily="18" charset="0"/>
              </a:rPr>
              <a:t>O TRABALHO</a:t>
            </a:r>
            <a:endParaRPr lang="pt-BR" sz="2500" dirty="0"/>
          </a:p>
        </p:txBody>
      </p:sp>
      <p:sp>
        <p:nvSpPr>
          <p:cNvPr id="13" name="CaixaDeTexto 12">
            <a:extLst>
              <a:ext uri="{FF2B5EF4-FFF2-40B4-BE49-F238E27FC236}">
                <a16:creationId xmlns:a16="http://schemas.microsoft.com/office/drawing/2014/main" id="{84A7DFCD-F468-EFF0-D0F7-B5012334FEB9}"/>
              </a:ext>
            </a:extLst>
          </p:cNvPr>
          <p:cNvSpPr txBox="1"/>
          <p:nvPr/>
        </p:nvSpPr>
        <p:spPr>
          <a:xfrm>
            <a:off x="8024127" y="4070273"/>
            <a:ext cx="2008644" cy="477054"/>
          </a:xfrm>
          <a:prstGeom prst="rect">
            <a:avLst/>
          </a:prstGeom>
          <a:solidFill>
            <a:srgbClr val="1D929F"/>
          </a:solidFill>
        </p:spPr>
        <p:txBody>
          <a:bodyPr wrap="square">
            <a:spAutoFit/>
          </a:bodyPr>
          <a:lstStyle/>
          <a:p>
            <a:pPr algn="ctr"/>
            <a:r>
              <a:rPr lang="pt-BR" sz="2500" i="1" dirty="0">
                <a:latin typeface="Times New Roman" panose="02020603050405020304" pitchFamily="18" charset="0"/>
              </a:rPr>
              <a:t>ENERGIA</a:t>
            </a:r>
            <a:endParaRPr lang="pt-BR" sz="2500" dirty="0"/>
          </a:p>
        </p:txBody>
      </p:sp>
      <p:sp>
        <p:nvSpPr>
          <p:cNvPr id="15" name="CaixaDeTexto 14">
            <a:extLst>
              <a:ext uri="{FF2B5EF4-FFF2-40B4-BE49-F238E27FC236}">
                <a16:creationId xmlns:a16="http://schemas.microsoft.com/office/drawing/2014/main" id="{520DF75D-1870-A90D-BA91-403CC6EA96FC}"/>
              </a:ext>
            </a:extLst>
          </p:cNvPr>
          <p:cNvSpPr txBox="1"/>
          <p:nvPr/>
        </p:nvSpPr>
        <p:spPr>
          <a:xfrm>
            <a:off x="5976263" y="4709780"/>
            <a:ext cx="6104372" cy="1477328"/>
          </a:xfrm>
          <a:prstGeom prst="rect">
            <a:avLst/>
          </a:prstGeom>
          <a:noFill/>
        </p:spPr>
        <p:txBody>
          <a:bodyPr wrap="square">
            <a:spAutoFit/>
          </a:bodyPr>
          <a:lstStyle/>
          <a:p>
            <a:pPr algn="just"/>
            <a:r>
              <a:rPr lang="pt-BR" dirty="0">
                <a:latin typeface="Times New Roman" panose="02020603050405020304" pitchFamily="18" charset="0"/>
              </a:rPr>
              <a:t>A energia, como a matéria, é um termo fundamental, comumente usado e de difícil definição. É geralmente dito que energia é a </a:t>
            </a:r>
            <a:r>
              <a:rPr lang="pt-BR" i="1" dirty="0">
                <a:latin typeface="Times New Roman" panose="02020603050405020304" pitchFamily="18" charset="0"/>
              </a:rPr>
              <a:t>habilidade ou capacidade de produzir trabalho.</a:t>
            </a:r>
          </a:p>
          <a:p>
            <a:pPr algn="just"/>
            <a:r>
              <a:rPr lang="pt-BR" dirty="0">
                <a:latin typeface="Times New Roman" panose="02020603050405020304" pitchFamily="18" charset="0"/>
              </a:rPr>
              <a:t>Há muitas formas de energia, por exemplo: mecânica, elétrica, calor, nuclear, química e radiante, todas </a:t>
            </a:r>
            <a:r>
              <a:rPr lang="pt-BR" dirty="0" err="1">
                <a:latin typeface="Times New Roman" panose="02020603050405020304" pitchFamily="18" charset="0"/>
              </a:rPr>
              <a:t>interconversíveis</a:t>
            </a:r>
            <a:r>
              <a:rPr lang="pt-BR" dirty="0">
                <a:latin typeface="Times New Roman" panose="02020603050405020304" pitchFamily="18" charset="0"/>
              </a:rPr>
              <a:t>.</a:t>
            </a:r>
            <a:endParaRPr lang="pt-BR" dirty="0"/>
          </a:p>
        </p:txBody>
      </p:sp>
    </p:spTree>
    <p:extLst>
      <p:ext uri="{BB962C8B-B14F-4D97-AF65-F5344CB8AC3E}">
        <p14:creationId xmlns:p14="http://schemas.microsoft.com/office/powerpoint/2010/main" val="20777673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2ADFC-1CBB-28B2-735C-CA5E401EC354}"/>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4F2F8016-41BE-D00C-0C66-72FD22D20B8A}"/>
              </a:ext>
            </a:extLst>
          </p:cNvPr>
          <p:cNvSpPr txBox="1"/>
          <p:nvPr/>
        </p:nvSpPr>
        <p:spPr>
          <a:xfrm>
            <a:off x="4083227" y="355420"/>
            <a:ext cx="3685570" cy="630942"/>
          </a:xfrm>
          <a:prstGeom prst="rect">
            <a:avLst/>
          </a:prstGeom>
          <a:noFill/>
          <a:ln w="38100">
            <a:noFill/>
          </a:ln>
        </p:spPr>
        <p:txBody>
          <a:bodyPr wrap="square" rtlCol="0">
            <a:spAutoFit/>
          </a:bodyPr>
          <a:lstStyle/>
          <a:p>
            <a:pPr algn="ctr"/>
            <a:r>
              <a:rPr lang="pt-BR" sz="3500" dirty="0">
                <a:latin typeface="Agency FB" panose="020B0503020202020204" pitchFamily="34" charset="0"/>
              </a:rPr>
              <a:t>ENERGIA CINÉTICA</a:t>
            </a:r>
          </a:p>
        </p:txBody>
      </p:sp>
      <p:sp>
        <p:nvSpPr>
          <p:cNvPr id="5" name="Meio-quadro 4">
            <a:extLst>
              <a:ext uri="{FF2B5EF4-FFF2-40B4-BE49-F238E27FC236}">
                <a16:creationId xmlns:a16="http://schemas.microsoft.com/office/drawing/2014/main" id="{4C2900B8-2F5A-4764-522E-C69DCCC49449}"/>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EADDCF8F-C238-C80E-5085-9379BCDE2C27}"/>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7D943DC2-A5E6-C37A-F477-B19CA7931AE0}"/>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CA63B21C-7A7D-C6F3-3C13-EB15A5462CA5}"/>
              </a:ext>
            </a:extLst>
          </p:cNvPr>
          <p:cNvSpPr/>
          <p:nvPr/>
        </p:nvSpPr>
        <p:spPr>
          <a:xfrm rot="10800000">
            <a:off x="4670323" y="986362"/>
            <a:ext cx="2511378" cy="90208"/>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A3E3E513-EB89-0E3A-CFBA-21C0D4F05DD5}"/>
              </a:ext>
            </a:extLst>
          </p:cNvPr>
          <p:cNvSpPr txBox="1"/>
          <p:nvPr/>
        </p:nvSpPr>
        <p:spPr>
          <a:xfrm>
            <a:off x="1030311" y="1951672"/>
            <a:ext cx="6105832" cy="1477328"/>
          </a:xfrm>
          <a:prstGeom prst="rect">
            <a:avLst/>
          </a:prstGeom>
          <a:noFill/>
        </p:spPr>
        <p:txBody>
          <a:bodyPr wrap="square">
            <a:spAutoFit/>
          </a:bodyPr>
          <a:lstStyle/>
          <a:p>
            <a:pPr algn="just"/>
            <a:r>
              <a:rPr lang="pt-BR" dirty="0">
                <a:latin typeface="Times New Roman" panose="02020603050405020304" pitchFamily="18" charset="0"/>
              </a:rPr>
              <a:t>É a energia que um objeto possui devido a seu movimento ou a sua posição. Por exemplo, a energia cinética do movimento de um bastão de beisebol é a habilidade do bastão realizar trabalho na condução da bola de beisebol no ar, contra a força da gravidade.</a:t>
            </a:r>
            <a:endParaRPr lang="pt-BR" dirty="0"/>
          </a:p>
        </p:txBody>
      </p:sp>
      <p:pic>
        <p:nvPicPr>
          <p:cNvPr id="12" name="Picture 6" descr="Resultado de imagem para baseball gif">
            <a:extLst>
              <a:ext uri="{FF2B5EF4-FFF2-40B4-BE49-F238E27FC236}">
                <a16:creationId xmlns:a16="http://schemas.microsoft.com/office/drawing/2014/main" id="{005DC68D-8DBD-7956-7357-1C28DAB7D49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27449" y="1535395"/>
            <a:ext cx="4135289" cy="232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2348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6A07-88D2-02DB-3236-78A81CDE9832}"/>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58DA1B9A-3EB4-8097-9700-390DB6C1F088}"/>
              </a:ext>
            </a:extLst>
          </p:cNvPr>
          <p:cNvSpPr txBox="1"/>
          <p:nvPr/>
        </p:nvSpPr>
        <p:spPr>
          <a:xfrm>
            <a:off x="4083227" y="355420"/>
            <a:ext cx="3685570" cy="630942"/>
          </a:xfrm>
          <a:prstGeom prst="rect">
            <a:avLst/>
          </a:prstGeom>
          <a:noFill/>
          <a:ln w="38100">
            <a:noFill/>
          </a:ln>
        </p:spPr>
        <p:txBody>
          <a:bodyPr wrap="square" rtlCol="0">
            <a:spAutoFit/>
          </a:bodyPr>
          <a:lstStyle/>
          <a:p>
            <a:pPr algn="ctr"/>
            <a:r>
              <a:rPr lang="pt-BR" sz="3500" dirty="0">
                <a:latin typeface="Agency FB" panose="020B0503020202020204" pitchFamily="34" charset="0"/>
              </a:rPr>
              <a:t>ENERGIA CINÉTICA</a:t>
            </a:r>
          </a:p>
        </p:txBody>
      </p:sp>
      <p:sp>
        <p:nvSpPr>
          <p:cNvPr id="5" name="Meio-quadro 4">
            <a:extLst>
              <a:ext uri="{FF2B5EF4-FFF2-40B4-BE49-F238E27FC236}">
                <a16:creationId xmlns:a16="http://schemas.microsoft.com/office/drawing/2014/main" id="{F05375E1-3189-D747-0A37-E0369729B50B}"/>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B5E00CF5-5ED2-E80D-BE12-03F52DF613C9}"/>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AC0D4571-6626-2443-4886-BA463F3AFD64}"/>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03698A8B-CFD9-E3DE-AA75-7CF4C22807D8}"/>
              </a:ext>
            </a:extLst>
          </p:cNvPr>
          <p:cNvSpPr/>
          <p:nvPr/>
        </p:nvSpPr>
        <p:spPr>
          <a:xfrm rot="10800000">
            <a:off x="4670323" y="986362"/>
            <a:ext cx="2511378" cy="90208"/>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8F0DF18C-90F0-EE4F-51CF-4D062B60BE65}"/>
              </a:ext>
            </a:extLst>
          </p:cNvPr>
          <p:cNvSpPr txBox="1"/>
          <p:nvPr/>
        </p:nvSpPr>
        <p:spPr>
          <a:xfrm>
            <a:off x="100779" y="1430492"/>
            <a:ext cx="6897329" cy="707886"/>
          </a:xfrm>
          <a:prstGeom prst="rect">
            <a:avLst/>
          </a:prstGeom>
          <a:noFill/>
        </p:spPr>
        <p:txBody>
          <a:bodyPr wrap="square">
            <a:spAutoFit/>
          </a:bodyPr>
          <a:lstStyle/>
          <a:p>
            <a:pPr algn="just"/>
            <a:r>
              <a:rPr lang="pt-BR" sz="2000" dirty="0">
                <a:latin typeface="Times New Roman" panose="02020603050405020304" pitchFamily="18" charset="0"/>
              </a:rPr>
              <a:t>A energia cinética </a:t>
            </a:r>
            <a:r>
              <a:rPr lang="pt-BR" sz="2000" i="1" dirty="0">
                <a:latin typeface="Times New Roman" panose="02020603050405020304" pitchFamily="18" charset="0"/>
              </a:rPr>
              <a:t>(</a:t>
            </a:r>
            <a:r>
              <a:rPr lang="pt-BR" sz="2000" i="1" dirty="0" err="1">
                <a:latin typeface="Times New Roman" panose="02020603050405020304" pitchFamily="18" charset="0"/>
              </a:rPr>
              <a:t>Ek</a:t>
            </a:r>
            <a:r>
              <a:rPr lang="pt-BR" sz="2000" i="1" dirty="0">
                <a:latin typeface="Times New Roman" panose="02020603050405020304" pitchFamily="18" charset="0"/>
              </a:rPr>
              <a:t>) </a:t>
            </a:r>
            <a:r>
              <a:rPr lang="pt-BR" sz="2000" dirty="0">
                <a:latin typeface="Times New Roman" panose="02020603050405020304" pitchFamily="18" charset="0"/>
              </a:rPr>
              <a:t>de um objeto em movimento depende da massa do objeto </a:t>
            </a:r>
            <a:r>
              <a:rPr lang="pt-BR" sz="2000" i="1" dirty="0">
                <a:latin typeface="Times New Roman" panose="02020603050405020304" pitchFamily="18" charset="0"/>
              </a:rPr>
              <a:t>(m) </a:t>
            </a:r>
            <a:r>
              <a:rPr lang="pt-BR" sz="2000" dirty="0">
                <a:latin typeface="Times New Roman" panose="02020603050405020304" pitchFamily="18" charset="0"/>
              </a:rPr>
              <a:t>e de sua velocidade </a:t>
            </a:r>
            <a:r>
              <a:rPr lang="pt-BR" sz="2000" i="1" dirty="0">
                <a:latin typeface="Times New Roman" panose="02020603050405020304" pitchFamily="18" charset="0"/>
              </a:rPr>
              <a:t>(v), </a:t>
            </a:r>
            <a:r>
              <a:rPr lang="pt-BR" sz="2000" dirty="0">
                <a:latin typeface="Times New Roman" panose="02020603050405020304" pitchFamily="18" charset="0"/>
              </a:rPr>
              <a:t>do seguinte modo:</a:t>
            </a:r>
          </a:p>
        </p:txBody>
      </p:sp>
      <p:pic>
        <p:nvPicPr>
          <p:cNvPr id="9" name="Imagem 8">
            <a:extLst>
              <a:ext uri="{FF2B5EF4-FFF2-40B4-BE49-F238E27FC236}">
                <a16:creationId xmlns:a16="http://schemas.microsoft.com/office/drawing/2014/main" id="{51E5A02C-AE95-0D32-62FA-5778C438A5CC}"/>
              </a:ext>
            </a:extLst>
          </p:cNvPr>
          <p:cNvPicPr>
            <a:picLocks noChangeAspect="1"/>
          </p:cNvPicPr>
          <p:nvPr/>
        </p:nvPicPr>
        <p:blipFill>
          <a:blip r:embed="rId2"/>
          <a:stretch>
            <a:fillRect/>
          </a:stretch>
        </p:blipFill>
        <p:spPr>
          <a:xfrm>
            <a:off x="9951768" y="1407639"/>
            <a:ext cx="1709289" cy="1237072"/>
          </a:xfrm>
          <a:prstGeom prst="rect">
            <a:avLst/>
          </a:prstGeom>
          <a:blipFill>
            <a:blip r:embed="rId3"/>
            <a:tile tx="0" ty="0" sx="100000" sy="100000" flip="none" algn="tl"/>
          </a:blipFill>
        </p:spPr>
      </p:pic>
      <p:sp>
        <p:nvSpPr>
          <p:cNvPr id="13" name="CaixaDeTexto 12">
            <a:extLst>
              <a:ext uri="{FF2B5EF4-FFF2-40B4-BE49-F238E27FC236}">
                <a16:creationId xmlns:a16="http://schemas.microsoft.com/office/drawing/2014/main" id="{2003DD70-2320-572E-A54F-D98C26EFE968}"/>
              </a:ext>
            </a:extLst>
          </p:cNvPr>
          <p:cNvSpPr txBox="1"/>
          <p:nvPr/>
        </p:nvSpPr>
        <p:spPr>
          <a:xfrm>
            <a:off x="100778" y="2229427"/>
            <a:ext cx="8266473" cy="923330"/>
          </a:xfrm>
          <a:prstGeom prst="rect">
            <a:avLst/>
          </a:prstGeom>
          <a:noFill/>
        </p:spPr>
        <p:txBody>
          <a:bodyPr wrap="square">
            <a:spAutoFit/>
          </a:bodyPr>
          <a:lstStyle/>
          <a:p>
            <a:pPr algn="just"/>
            <a:r>
              <a:rPr lang="pt-BR" dirty="0">
                <a:latin typeface="Times New Roman" panose="02020603050405020304" pitchFamily="18" charset="0"/>
              </a:rPr>
              <a:t>Se dois objetos têm a mesma massa, movimenta-se mais rapidamente o de maior energia cinética, e se dois objetos movimentam-se com a mesma velocidade, o de maior</a:t>
            </a:r>
          </a:p>
          <a:p>
            <a:pPr algn="just"/>
            <a:r>
              <a:rPr lang="pt-BR" dirty="0">
                <a:latin typeface="Times New Roman" panose="02020603050405020304" pitchFamily="18" charset="0"/>
              </a:rPr>
              <a:t>massa tem maior energia cinética.</a:t>
            </a:r>
            <a:endParaRPr lang="pt-BR" dirty="0"/>
          </a:p>
        </p:txBody>
      </p:sp>
      <p:pic>
        <p:nvPicPr>
          <p:cNvPr id="4098" name="Picture 2" descr="Energia Cinética e Trabalho: fórmulas e exemplos">
            <a:extLst>
              <a:ext uri="{FF2B5EF4-FFF2-40B4-BE49-F238E27FC236}">
                <a16:creationId xmlns:a16="http://schemas.microsoft.com/office/drawing/2014/main" id="{4873A7B5-BE6A-4B13-D5D0-6BBE03E7A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10" y="3152757"/>
            <a:ext cx="6549597" cy="369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897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1000"/>
                                        <p:tgtEl>
                                          <p:spTgt spid="4098"/>
                                        </p:tgtEl>
                                      </p:cBhvr>
                                    </p:animEffect>
                                    <p:anim calcmode="lin" valueType="num">
                                      <p:cBhvr>
                                        <p:cTn id="16" dur="1000" fill="hold"/>
                                        <p:tgtEl>
                                          <p:spTgt spid="4098"/>
                                        </p:tgtEl>
                                        <p:attrNameLst>
                                          <p:attrName>ppt_x</p:attrName>
                                        </p:attrNameLst>
                                      </p:cBhvr>
                                      <p:tavLst>
                                        <p:tav tm="0">
                                          <p:val>
                                            <p:strVal val="#ppt_x"/>
                                          </p:val>
                                        </p:tav>
                                        <p:tav tm="100000">
                                          <p:val>
                                            <p:strVal val="#ppt_x"/>
                                          </p:val>
                                        </p:tav>
                                      </p:tavLst>
                                    </p:anim>
                                    <p:anim calcmode="lin" valueType="num">
                                      <p:cBhvr>
                                        <p:cTn id="1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67A15-0394-229A-4B03-8E3F183326EE}"/>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FE4F60C3-FA07-C84C-0567-E04749E2C3D4}"/>
              </a:ext>
            </a:extLst>
          </p:cNvPr>
          <p:cNvSpPr txBox="1"/>
          <p:nvPr/>
        </p:nvSpPr>
        <p:spPr>
          <a:xfrm>
            <a:off x="4083227" y="355420"/>
            <a:ext cx="3685570" cy="630942"/>
          </a:xfrm>
          <a:prstGeom prst="rect">
            <a:avLst/>
          </a:prstGeom>
          <a:noFill/>
          <a:ln w="38100">
            <a:noFill/>
          </a:ln>
        </p:spPr>
        <p:txBody>
          <a:bodyPr wrap="square" rtlCol="0">
            <a:spAutoFit/>
          </a:bodyPr>
          <a:lstStyle/>
          <a:p>
            <a:pPr algn="ctr"/>
            <a:r>
              <a:rPr lang="pt-BR" sz="3500" dirty="0">
                <a:latin typeface="Agency FB" panose="020B0503020202020204" pitchFamily="34" charset="0"/>
              </a:rPr>
              <a:t>ENERGIA POTENCIAL</a:t>
            </a:r>
          </a:p>
        </p:txBody>
      </p:sp>
      <p:sp>
        <p:nvSpPr>
          <p:cNvPr id="5" name="Meio-quadro 4">
            <a:extLst>
              <a:ext uri="{FF2B5EF4-FFF2-40B4-BE49-F238E27FC236}">
                <a16:creationId xmlns:a16="http://schemas.microsoft.com/office/drawing/2014/main" id="{FDB462E3-2CD9-C878-8689-1E70F0265860}"/>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56434BCD-1165-23B6-18C5-45107480157C}"/>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C454F76F-A4D9-9A63-7F2C-79F47070C743}"/>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692D8F91-C530-972F-38F3-3028CAEBD9A6}"/>
              </a:ext>
            </a:extLst>
          </p:cNvPr>
          <p:cNvSpPr/>
          <p:nvPr/>
        </p:nvSpPr>
        <p:spPr>
          <a:xfrm rot="10800000">
            <a:off x="4544580" y="986362"/>
            <a:ext cx="2762864" cy="91049"/>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281D96BC-2353-49AC-510A-6410731D79FD}"/>
              </a:ext>
            </a:extLst>
          </p:cNvPr>
          <p:cNvSpPr txBox="1"/>
          <p:nvPr/>
        </p:nvSpPr>
        <p:spPr>
          <a:xfrm>
            <a:off x="191729" y="1431721"/>
            <a:ext cx="10259961" cy="1488460"/>
          </a:xfrm>
          <a:prstGeom prst="rect">
            <a:avLst/>
          </a:prstGeom>
          <a:noFill/>
        </p:spPr>
        <p:txBody>
          <a:bodyPr wrap="square">
            <a:spAutoFit/>
          </a:bodyPr>
          <a:lstStyle/>
          <a:p>
            <a:r>
              <a:rPr lang="pt-BR" dirty="0">
                <a:latin typeface="Times New Roman" panose="02020603050405020304" pitchFamily="18" charset="0"/>
              </a:rPr>
              <a:t>É a energia que depende da posição do objeto, e não do seu movimento. Os objetos "adquirem" energia potencial ou cinética (ou ambas) quando é realizado trabalho sobre eles. Uma barra de ferro, por exemplo, adquire energia potencial quando é levantada contra a força da gravidade.</a:t>
            </a:r>
          </a:p>
          <a:p>
            <a:r>
              <a:rPr lang="pt-BR" dirty="0"/>
              <a:t>energia potencial </a:t>
            </a:r>
            <a:r>
              <a:rPr lang="pt-BR" i="1" dirty="0"/>
              <a:t>(</a:t>
            </a:r>
            <a:r>
              <a:rPr lang="pt-BR" i="1" dirty="0" err="1"/>
              <a:t>Ep</a:t>
            </a:r>
            <a:r>
              <a:rPr lang="pt-BR" i="1" dirty="0"/>
              <a:t> </a:t>
            </a:r>
            <a:r>
              <a:rPr lang="pt-BR" dirty="0"/>
              <a:t>) que um objeto adquire depende da distância (</a:t>
            </a:r>
            <a:r>
              <a:rPr lang="pt-BR" i="1" dirty="0"/>
              <a:t>d</a:t>
            </a:r>
            <a:r>
              <a:rPr lang="pt-BR" dirty="0"/>
              <a:t>) movida pelo objeto e da forca de oposição </a:t>
            </a:r>
            <a:r>
              <a:rPr lang="pt-BR" i="1" dirty="0"/>
              <a:t>(F) </a:t>
            </a:r>
            <a:r>
              <a:rPr lang="pt-BR" dirty="0"/>
              <a:t>ao seu movimento:</a:t>
            </a:r>
          </a:p>
        </p:txBody>
      </p:sp>
      <p:pic>
        <p:nvPicPr>
          <p:cNvPr id="11" name="Imagem 10">
            <a:extLst>
              <a:ext uri="{FF2B5EF4-FFF2-40B4-BE49-F238E27FC236}">
                <a16:creationId xmlns:a16="http://schemas.microsoft.com/office/drawing/2014/main" id="{72E3FD8A-80FD-7B78-A3D2-8E8D5FF312FC}"/>
              </a:ext>
            </a:extLst>
          </p:cNvPr>
          <p:cNvPicPr>
            <a:picLocks noChangeAspect="1"/>
          </p:cNvPicPr>
          <p:nvPr/>
        </p:nvPicPr>
        <p:blipFill>
          <a:blip r:embed="rId2"/>
          <a:stretch>
            <a:fillRect/>
          </a:stretch>
        </p:blipFill>
        <p:spPr>
          <a:xfrm>
            <a:off x="10396707" y="1431721"/>
            <a:ext cx="1430662" cy="1024487"/>
          </a:xfrm>
          <a:prstGeom prst="rect">
            <a:avLst/>
          </a:prstGeom>
        </p:spPr>
      </p:pic>
      <p:sp>
        <p:nvSpPr>
          <p:cNvPr id="14" name="CaixaDeTexto 13">
            <a:extLst>
              <a:ext uri="{FF2B5EF4-FFF2-40B4-BE49-F238E27FC236}">
                <a16:creationId xmlns:a16="http://schemas.microsoft.com/office/drawing/2014/main" id="{F54AE3F7-C732-112A-A495-1769475D05AF}"/>
              </a:ext>
            </a:extLst>
          </p:cNvPr>
          <p:cNvSpPr txBox="1"/>
          <p:nvPr/>
        </p:nvSpPr>
        <p:spPr>
          <a:xfrm>
            <a:off x="191729" y="3274490"/>
            <a:ext cx="5904271" cy="1200329"/>
          </a:xfrm>
          <a:prstGeom prst="rect">
            <a:avLst/>
          </a:prstGeom>
          <a:noFill/>
        </p:spPr>
        <p:txBody>
          <a:bodyPr wrap="square">
            <a:spAutoFit/>
          </a:bodyPr>
          <a:lstStyle/>
          <a:p>
            <a:pPr algn="just"/>
            <a:r>
              <a:rPr lang="pt-BR" dirty="0">
                <a:latin typeface="Times New Roman" panose="02020603050405020304" pitchFamily="18" charset="0"/>
              </a:rPr>
              <a:t>A energia potencial da barra de ferro é aumentada de três</a:t>
            </a:r>
          </a:p>
          <a:p>
            <a:pPr algn="just"/>
            <a:r>
              <a:rPr lang="pt-BR" dirty="0">
                <a:latin typeface="Times New Roman" panose="02020603050405020304" pitchFamily="18" charset="0"/>
              </a:rPr>
              <a:t>maneiras: </a:t>
            </a:r>
            <a:r>
              <a:rPr lang="pt-BR" i="1" dirty="0">
                <a:latin typeface="Times New Roman" panose="02020603050405020304" pitchFamily="18" charset="0"/>
              </a:rPr>
              <a:t>(a) </a:t>
            </a:r>
            <a:r>
              <a:rPr lang="pt-BR" dirty="0">
                <a:latin typeface="Times New Roman" panose="02020603050405020304" pitchFamily="18" charset="0"/>
              </a:rPr>
              <a:t>pela sua elevação contra a ação da gravidade, </a:t>
            </a:r>
            <a:r>
              <a:rPr lang="pt-BR" i="1" dirty="0">
                <a:latin typeface="Times New Roman" panose="02020603050405020304" pitchFamily="18" charset="0"/>
              </a:rPr>
              <a:t>(b) </a:t>
            </a:r>
            <a:r>
              <a:rPr lang="pt-BR" dirty="0">
                <a:latin typeface="Times New Roman" panose="02020603050405020304" pitchFamily="18" charset="0"/>
              </a:rPr>
              <a:t>pelo seu movimento contra a força exercida por uma mola e </a:t>
            </a:r>
            <a:r>
              <a:rPr lang="pt-BR" i="1" dirty="0">
                <a:latin typeface="Times New Roman" panose="02020603050405020304" pitchFamily="18" charset="0"/>
              </a:rPr>
              <a:t>(c) </a:t>
            </a:r>
            <a:r>
              <a:rPr lang="pt-BR" dirty="0">
                <a:latin typeface="Times New Roman" panose="02020603050405020304" pitchFamily="18" charset="0"/>
              </a:rPr>
              <a:t>pela repulsão magnética.</a:t>
            </a:r>
            <a:endParaRPr lang="pt-BR" dirty="0"/>
          </a:p>
        </p:txBody>
      </p:sp>
      <p:pic>
        <p:nvPicPr>
          <p:cNvPr id="15" name="Imagem 14">
            <a:extLst>
              <a:ext uri="{FF2B5EF4-FFF2-40B4-BE49-F238E27FC236}">
                <a16:creationId xmlns:a16="http://schemas.microsoft.com/office/drawing/2014/main" id="{93C3EFDD-A34D-E78E-894E-3C8E8FEF70EE}"/>
              </a:ext>
            </a:extLst>
          </p:cNvPr>
          <p:cNvPicPr>
            <a:picLocks noChangeAspect="1"/>
          </p:cNvPicPr>
          <p:nvPr/>
        </p:nvPicPr>
        <p:blipFill>
          <a:blip r:embed="rId3">
            <a:duotone>
              <a:schemeClr val="accent5">
                <a:shade val="45000"/>
                <a:satMod val="135000"/>
              </a:schemeClr>
              <a:prstClr val="white"/>
            </a:duotone>
          </a:blip>
          <a:stretch>
            <a:fillRect/>
          </a:stretch>
        </p:blipFill>
        <p:spPr>
          <a:xfrm>
            <a:off x="6617110" y="2957537"/>
            <a:ext cx="4991714" cy="3083145"/>
          </a:xfrm>
          <a:prstGeom prst="rect">
            <a:avLst/>
          </a:prstGeom>
        </p:spPr>
      </p:pic>
    </p:spTree>
    <p:extLst>
      <p:ext uri="{BB962C8B-B14F-4D97-AF65-F5344CB8AC3E}">
        <p14:creationId xmlns:p14="http://schemas.microsoft.com/office/powerpoint/2010/main" val="39228025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C329F-CE7E-6B45-FF3D-39C171A37037}"/>
            </a:ext>
          </a:extLst>
        </p:cNvPr>
        <p:cNvGrpSpPr/>
        <p:nvPr/>
      </p:nvGrpSpPr>
      <p:grpSpPr>
        <a:xfrm>
          <a:off x="0" y="0"/>
          <a:ext cx="0" cy="0"/>
          <a:chOff x="0" y="0"/>
          <a:chExt cx="0" cy="0"/>
        </a:xfrm>
      </p:grpSpPr>
      <p:pic>
        <p:nvPicPr>
          <p:cNvPr id="3" name="Picture 4" descr="Resultado de imagem para newton toim">
            <a:extLst>
              <a:ext uri="{FF2B5EF4-FFF2-40B4-BE49-F238E27FC236}">
                <a16:creationId xmlns:a16="http://schemas.microsoft.com/office/drawing/2014/main" id="{42E63028-301A-E2CE-1227-03368AB14D1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7820" y="4493342"/>
            <a:ext cx="3317045" cy="2207342"/>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B6A3B52C-C923-F943-A768-BCD51E4952F9}"/>
              </a:ext>
            </a:extLst>
          </p:cNvPr>
          <p:cNvSpPr txBox="1"/>
          <p:nvPr/>
        </p:nvSpPr>
        <p:spPr>
          <a:xfrm>
            <a:off x="127820" y="3837607"/>
            <a:ext cx="3126657" cy="553998"/>
          </a:xfrm>
          <a:prstGeom prst="rect">
            <a:avLst/>
          </a:prstGeom>
          <a:noFill/>
          <a:ln w="38100">
            <a:solidFill>
              <a:schemeClr val="tx1"/>
            </a:solidFill>
          </a:ln>
        </p:spPr>
        <p:txBody>
          <a:bodyPr wrap="square" rtlCol="0">
            <a:spAutoFit/>
          </a:bodyPr>
          <a:lstStyle/>
          <a:p>
            <a:pPr algn="ctr"/>
            <a:r>
              <a:rPr lang="pt-BR" sz="3000" dirty="0">
                <a:latin typeface="Abadi" panose="020B0604020104020204" pitchFamily="34" charset="0"/>
              </a:rPr>
              <a:t>OBSERVAÇÃO</a:t>
            </a:r>
          </a:p>
        </p:txBody>
      </p:sp>
      <p:sp>
        <p:nvSpPr>
          <p:cNvPr id="7" name="CaixaDeTexto 6">
            <a:extLst>
              <a:ext uri="{FF2B5EF4-FFF2-40B4-BE49-F238E27FC236}">
                <a16:creationId xmlns:a16="http://schemas.microsoft.com/office/drawing/2014/main" id="{2368EF17-6A64-085F-BEA2-CE69A920D648}"/>
              </a:ext>
            </a:extLst>
          </p:cNvPr>
          <p:cNvSpPr txBox="1"/>
          <p:nvPr/>
        </p:nvSpPr>
        <p:spPr>
          <a:xfrm>
            <a:off x="10143510" y="6403789"/>
            <a:ext cx="1920670" cy="369332"/>
          </a:xfrm>
          <a:prstGeom prst="rect">
            <a:avLst/>
          </a:prstGeom>
          <a:solidFill>
            <a:srgbClr val="61815E"/>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bg1"/>
                </a:solidFill>
                <a:latin typeface="Abadi" panose="020B0604020104020204" pitchFamily="34" charset="0"/>
              </a:rPr>
              <a:t>Carlos Júnior</a:t>
            </a:r>
          </a:p>
        </p:txBody>
      </p:sp>
      <p:pic>
        <p:nvPicPr>
          <p:cNvPr id="11" name="Picture 2" descr="Resultado de imagem para descoberta fogo gif">
            <a:extLst>
              <a:ext uri="{FF2B5EF4-FFF2-40B4-BE49-F238E27FC236}">
                <a16:creationId xmlns:a16="http://schemas.microsoft.com/office/drawing/2014/main" id="{392DD2B5-1387-E614-36B6-50FF86E8D9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9719" y="311257"/>
            <a:ext cx="3506617" cy="24546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Picture 6" descr="Resultado de imagem para galileu">
            <a:extLst>
              <a:ext uri="{FF2B5EF4-FFF2-40B4-BE49-F238E27FC236}">
                <a16:creationId xmlns:a16="http://schemas.microsoft.com/office/drawing/2014/main" id="{DB797DA0-A471-07C7-1B81-95CAD80A1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946" y="311257"/>
            <a:ext cx="3950107" cy="16793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2" descr="Resultado de imagem para newton estudando">
            <a:extLst>
              <a:ext uri="{FF2B5EF4-FFF2-40B4-BE49-F238E27FC236}">
                <a16:creationId xmlns:a16="http://schemas.microsoft.com/office/drawing/2014/main" id="{E45E27C9-5F4C-0580-2897-69A92CF149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7081" y="311257"/>
            <a:ext cx="3505200" cy="23840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6" name="Picture 4" descr="Resultado de imagem para homem olhando as estrelas">
            <a:extLst>
              <a:ext uri="{FF2B5EF4-FFF2-40B4-BE49-F238E27FC236}">
                <a16:creationId xmlns:a16="http://schemas.microsoft.com/office/drawing/2014/main" id="{E11555C4-8343-7DBA-F8F3-7E78CC897F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108" y="2251899"/>
            <a:ext cx="3505201" cy="20193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9" name="Picture 6" descr="Vr, Virtual, Realidade Virtual">
            <a:extLst>
              <a:ext uri="{FF2B5EF4-FFF2-40B4-BE49-F238E27FC236}">
                <a16:creationId xmlns:a16="http://schemas.microsoft.com/office/drawing/2014/main" id="{FE78C963-3D12-2342-9A89-28CB4A951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7466" y="4527442"/>
            <a:ext cx="3277066" cy="201930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Picture 4" descr="Robô, Mech, Máquina, Tecnologia, Urbanas, Ai">
            <a:extLst>
              <a:ext uri="{FF2B5EF4-FFF2-40B4-BE49-F238E27FC236}">
                <a16:creationId xmlns:a16="http://schemas.microsoft.com/office/drawing/2014/main" id="{A67AE550-0DF3-584B-CB9A-71B8CC81F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7081" y="3261549"/>
            <a:ext cx="3505201" cy="21670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663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DE39B-FD70-BD8D-7261-17F26E470FBA}"/>
            </a:ext>
          </a:extLst>
        </p:cNvPr>
        <p:cNvGrpSpPr/>
        <p:nvPr/>
      </p:nvGrpSpPr>
      <p:grpSpPr>
        <a:xfrm>
          <a:off x="0" y="0"/>
          <a:ext cx="0" cy="0"/>
          <a:chOff x="0" y="0"/>
          <a:chExt cx="0" cy="0"/>
        </a:xfrm>
      </p:grpSpPr>
      <p:sp>
        <p:nvSpPr>
          <p:cNvPr id="4" name="CaixaDeTexto 3">
            <a:extLst>
              <a:ext uri="{FF2B5EF4-FFF2-40B4-BE49-F238E27FC236}">
                <a16:creationId xmlns:a16="http://schemas.microsoft.com/office/drawing/2014/main" id="{98CE0D7A-7258-463F-73E5-827F61E22AD3}"/>
              </a:ext>
            </a:extLst>
          </p:cNvPr>
          <p:cNvSpPr txBox="1"/>
          <p:nvPr/>
        </p:nvSpPr>
        <p:spPr>
          <a:xfrm>
            <a:off x="3781923" y="378219"/>
            <a:ext cx="4628154" cy="630942"/>
          </a:xfrm>
          <a:prstGeom prst="rect">
            <a:avLst/>
          </a:prstGeom>
          <a:noFill/>
          <a:ln w="38100">
            <a:noFill/>
          </a:ln>
        </p:spPr>
        <p:txBody>
          <a:bodyPr wrap="square" rtlCol="0">
            <a:spAutoFit/>
          </a:bodyPr>
          <a:lstStyle/>
          <a:p>
            <a:pPr algn="ctr"/>
            <a:r>
              <a:rPr lang="pt-BR" sz="3500" dirty="0">
                <a:latin typeface="Agency FB" panose="020B0503020202020204" pitchFamily="34" charset="0"/>
              </a:rPr>
              <a:t>ENERGIA ELETROMAGNÉTICAL</a:t>
            </a:r>
          </a:p>
        </p:txBody>
      </p:sp>
      <p:sp>
        <p:nvSpPr>
          <p:cNvPr id="5" name="Meio-quadro 4">
            <a:extLst>
              <a:ext uri="{FF2B5EF4-FFF2-40B4-BE49-F238E27FC236}">
                <a16:creationId xmlns:a16="http://schemas.microsoft.com/office/drawing/2014/main" id="{A11467CF-D679-24D7-7EC8-C52A24F59950}"/>
              </a:ext>
            </a:extLst>
          </p:cNvPr>
          <p:cNvSpPr/>
          <p:nvPr/>
        </p:nvSpPr>
        <p:spPr>
          <a:xfrm flipV="1">
            <a:off x="0" y="5516217"/>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6" name="Meio-quadro 5">
            <a:extLst>
              <a:ext uri="{FF2B5EF4-FFF2-40B4-BE49-F238E27FC236}">
                <a16:creationId xmlns:a16="http://schemas.microsoft.com/office/drawing/2014/main" id="{BD6B476C-361C-5B8A-609E-0E5D6ABC7AEC}"/>
              </a:ext>
            </a:extLst>
          </p:cNvPr>
          <p:cNvSpPr/>
          <p:nvPr/>
        </p:nvSpPr>
        <p:spPr>
          <a:xfrm rot="10800000" flipV="1">
            <a:off x="11462738" y="0"/>
            <a:ext cx="729262" cy="1341783"/>
          </a:xfrm>
          <a:prstGeom prst="halfFrame">
            <a:avLst/>
          </a:prstGeom>
          <a:solidFill>
            <a:srgbClr val="9E52B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CaixaDeTexto 6">
            <a:extLst>
              <a:ext uri="{FF2B5EF4-FFF2-40B4-BE49-F238E27FC236}">
                <a16:creationId xmlns:a16="http://schemas.microsoft.com/office/drawing/2014/main" id="{09577108-0696-9FD6-5BC7-CE27FA335BC5}"/>
              </a:ext>
            </a:extLst>
          </p:cNvPr>
          <p:cNvSpPr txBox="1"/>
          <p:nvPr/>
        </p:nvSpPr>
        <p:spPr>
          <a:xfrm>
            <a:off x="10159965" y="6381207"/>
            <a:ext cx="1920670" cy="369332"/>
          </a:xfrm>
          <a:prstGeom prst="rect">
            <a:avLst/>
          </a:prstGeom>
          <a:solidFill>
            <a:srgbClr val="63D6E2"/>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D02DC8A9-FF33-97BF-472C-A6E74C3697A6}"/>
              </a:ext>
            </a:extLst>
          </p:cNvPr>
          <p:cNvSpPr/>
          <p:nvPr/>
        </p:nvSpPr>
        <p:spPr>
          <a:xfrm rot="10800000">
            <a:off x="4129548" y="986361"/>
            <a:ext cx="3942736" cy="45719"/>
          </a:xfrm>
          <a:prstGeom prst="rect">
            <a:avLst/>
          </a:prstGeom>
          <a:solidFill>
            <a:srgbClr val="1D92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92FB00EA-7AAA-C332-3618-96EFD5744FA5}"/>
              </a:ext>
            </a:extLst>
          </p:cNvPr>
          <p:cNvSpPr txBox="1"/>
          <p:nvPr/>
        </p:nvSpPr>
        <p:spPr>
          <a:xfrm>
            <a:off x="6825262" y="2603783"/>
            <a:ext cx="5255373" cy="2031325"/>
          </a:xfrm>
          <a:prstGeom prst="rect">
            <a:avLst/>
          </a:prstGeom>
          <a:noFill/>
        </p:spPr>
        <p:txBody>
          <a:bodyPr wrap="square">
            <a:spAutoFit/>
          </a:bodyPr>
          <a:lstStyle/>
          <a:p>
            <a:pPr algn="just"/>
            <a:r>
              <a:rPr lang="pt-BR" dirty="0"/>
              <a:t>A energia eletromagnética é emitida por qualquer corpo que tenha temperatura acima de zero absoluto. Por esta razão, todo o corpo com temperatura maior que 276 graus negativos pode ser considerada como uma fonte de energia eletromagnética. As duas principais fontes naturais de energia eletromagnética são o Sol e a Terra.</a:t>
            </a:r>
          </a:p>
        </p:txBody>
      </p:sp>
      <p:pic>
        <p:nvPicPr>
          <p:cNvPr id="5122" name="Picture 2" descr="Espectro Eletromagnético: Frequência e Comprimento das 7 Ondas Eletromagnéticas">
            <a:extLst>
              <a:ext uri="{FF2B5EF4-FFF2-40B4-BE49-F238E27FC236}">
                <a16:creationId xmlns:a16="http://schemas.microsoft.com/office/drawing/2014/main" id="{0F31087A-6715-6261-307E-F57BBC7A9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281" y="2127223"/>
            <a:ext cx="6096000" cy="443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3738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heel(1)">
                                      <p:cBhvr>
                                        <p:cTn id="1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Logotipo&#10;&#10;O conteúdo gerado por IA pode estar incorreto.">
            <a:extLst>
              <a:ext uri="{FF2B5EF4-FFF2-40B4-BE49-F238E27FC236}">
                <a16:creationId xmlns:a16="http://schemas.microsoft.com/office/drawing/2014/main" id="{6EA5F618-B600-0D25-D345-30C8C5FFC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934" y="1816455"/>
            <a:ext cx="3324655" cy="3225088"/>
          </a:xfrm>
          <a:prstGeom prst="rect">
            <a:avLst/>
          </a:prstGeom>
        </p:spPr>
      </p:pic>
      <p:sp>
        <p:nvSpPr>
          <p:cNvPr id="4" name="CaixaDeTexto 3">
            <a:extLst>
              <a:ext uri="{FF2B5EF4-FFF2-40B4-BE49-F238E27FC236}">
                <a16:creationId xmlns:a16="http://schemas.microsoft.com/office/drawing/2014/main" id="{1E644520-A88B-A036-2D04-FB8EF0EB3D71}"/>
              </a:ext>
            </a:extLst>
          </p:cNvPr>
          <p:cNvSpPr txBox="1"/>
          <p:nvPr/>
        </p:nvSpPr>
        <p:spPr>
          <a:xfrm>
            <a:off x="3683607" y="1816455"/>
            <a:ext cx="7362763"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CALOR E TEMPERATURA</a:t>
            </a:r>
          </a:p>
        </p:txBody>
      </p:sp>
      <p:sp>
        <p:nvSpPr>
          <p:cNvPr id="5" name="Retângulo 4">
            <a:extLst>
              <a:ext uri="{FF2B5EF4-FFF2-40B4-BE49-F238E27FC236}">
                <a16:creationId xmlns:a16="http://schemas.microsoft.com/office/drawing/2014/main" id="{84001240-F23A-CDF0-344F-14BEFA9ADAFB}"/>
              </a:ext>
            </a:extLst>
          </p:cNvPr>
          <p:cNvSpPr/>
          <p:nvPr/>
        </p:nvSpPr>
        <p:spPr>
          <a:xfrm rot="10800000">
            <a:off x="4143567" y="3014515"/>
            <a:ext cx="6442841" cy="13584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7ECF8071-4FA1-B998-3B08-BEE9DF260BFB}"/>
              </a:ext>
            </a:extLst>
          </p:cNvPr>
          <p:cNvSpPr/>
          <p:nvPr/>
        </p:nvSpPr>
        <p:spPr>
          <a:xfrm rot="10800000" flipH="1" flipV="1">
            <a:off x="0" y="0"/>
            <a:ext cx="729262"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EC763C63-16F4-D421-BFC7-0BFB13C5B831}"/>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18385575-4773-71B8-982B-CB0EDD7F32D1}"/>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148084415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E454B-B4E8-3B35-EDFF-D2A03D6E1D84}"/>
            </a:ext>
          </a:extLst>
        </p:cNvPr>
        <p:cNvGrpSpPr/>
        <p:nvPr/>
      </p:nvGrpSpPr>
      <p:grpSpPr>
        <a:xfrm>
          <a:off x="0" y="0"/>
          <a:ext cx="0" cy="0"/>
          <a:chOff x="0" y="0"/>
          <a:chExt cx="0" cy="0"/>
        </a:xfrm>
      </p:grpSpPr>
      <p:pic>
        <p:nvPicPr>
          <p:cNvPr id="3" name="Imagem 2" descr="Logotipo&#10;&#10;O conteúdo gerado por IA pode estar incorreto.">
            <a:extLst>
              <a:ext uri="{FF2B5EF4-FFF2-40B4-BE49-F238E27FC236}">
                <a16:creationId xmlns:a16="http://schemas.microsoft.com/office/drawing/2014/main" id="{6D7FA08F-F57F-F0A5-347C-3F5989742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 y="5273843"/>
            <a:ext cx="1522286" cy="1476696"/>
          </a:xfrm>
          <a:prstGeom prst="rect">
            <a:avLst/>
          </a:prstGeom>
        </p:spPr>
      </p:pic>
      <p:sp>
        <p:nvSpPr>
          <p:cNvPr id="4" name="CaixaDeTexto 3">
            <a:extLst>
              <a:ext uri="{FF2B5EF4-FFF2-40B4-BE49-F238E27FC236}">
                <a16:creationId xmlns:a16="http://schemas.microsoft.com/office/drawing/2014/main" id="{19305F2C-6584-1937-7BF5-A6E6BC36587D}"/>
              </a:ext>
            </a:extLst>
          </p:cNvPr>
          <p:cNvSpPr txBox="1"/>
          <p:nvPr/>
        </p:nvSpPr>
        <p:spPr>
          <a:xfrm>
            <a:off x="2414618" y="0"/>
            <a:ext cx="7362763"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CALOR E TEMPERATURA</a:t>
            </a:r>
          </a:p>
        </p:txBody>
      </p:sp>
      <p:sp>
        <p:nvSpPr>
          <p:cNvPr id="5" name="Retângulo 4">
            <a:extLst>
              <a:ext uri="{FF2B5EF4-FFF2-40B4-BE49-F238E27FC236}">
                <a16:creationId xmlns:a16="http://schemas.microsoft.com/office/drawing/2014/main" id="{AFCF1D4A-32A0-B184-5E88-F42619D743BA}"/>
              </a:ext>
            </a:extLst>
          </p:cNvPr>
          <p:cNvSpPr/>
          <p:nvPr/>
        </p:nvSpPr>
        <p:spPr>
          <a:xfrm rot="10800000">
            <a:off x="2874579" y="1136065"/>
            <a:ext cx="6442841" cy="13584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C636C037-381C-0055-464B-5F40A215CA7D}"/>
              </a:ext>
            </a:extLst>
          </p:cNvPr>
          <p:cNvSpPr/>
          <p:nvPr/>
        </p:nvSpPr>
        <p:spPr>
          <a:xfrm rot="10800000" flipH="1" flipV="1">
            <a:off x="0" y="0"/>
            <a:ext cx="729262"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CC7C26AE-4AE4-973E-EA27-09FC74040060}"/>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B81E1788-9A8E-0DA4-D1BA-F8463424C86D}"/>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9" name="CaixaDeTexto 8">
            <a:extLst>
              <a:ext uri="{FF2B5EF4-FFF2-40B4-BE49-F238E27FC236}">
                <a16:creationId xmlns:a16="http://schemas.microsoft.com/office/drawing/2014/main" id="{6C1F7BDF-35BC-322B-07A8-D5FB4C58B6B2}"/>
              </a:ext>
            </a:extLst>
          </p:cNvPr>
          <p:cNvSpPr txBox="1"/>
          <p:nvPr/>
        </p:nvSpPr>
        <p:spPr>
          <a:xfrm>
            <a:off x="872508" y="1582519"/>
            <a:ext cx="6105832" cy="1246495"/>
          </a:xfrm>
          <a:prstGeom prst="rect">
            <a:avLst/>
          </a:prstGeom>
          <a:noFill/>
          <a:ln>
            <a:solidFill>
              <a:srgbClr val="FF0000"/>
            </a:solidFill>
          </a:ln>
        </p:spPr>
        <p:txBody>
          <a:bodyPr wrap="square">
            <a:spAutoFit/>
          </a:bodyPr>
          <a:lstStyle/>
          <a:p>
            <a:r>
              <a:rPr lang="pt-BR" sz="2500" b="1" dirty="0">
                <a:latin typeface="Times New Roman" panose="02020603050405020304" pitchFamily="18" charset="0"/>
              </a:rPr>
              <a:t>Calor </a:t>
            </a:r>
            <a:r>
              <a:rPr lang="pt-BR" sz="2500" dirty="0">
                <a:latin typeface="Times New Roman" panose="02020603050405020304" pitchFamily="18" charset="0"/>
              </a:rPr>
              <a:t>(ou energia calorífica) é </a:t>
            </a:r>
            <a:r>
              <a:rPr lang="pt-BR" sz="2500" i="1" dirty="0">
                <a:latin typeface="Times New Roman" panose="02020603050405020304" pitchFamily="18" charset="0"/>
              </a:rPr>
              <a:t>uma forma de energia que é diretamente transferida de um objeto mais quente para um mais frio.</a:t>
            </a:r>
            <a:r>
              <a:rPr lang="pt-BR" sz="2500" dirty="0"/>
              <a:t> </a:t>
            </a:r>
          </a:p>
        </p:txBody>
      </p:sp>
      <p:sp>
        <p:nvSpPr>
          <p:cNvPr id="11" name="CaixaDeTexto 10">
            <a:extLst>
              <a:ext uri="{FF2B5EF4-FFF2-40B4-BE49-F238E27FC236}">
                <a16:creationId xmlns:a16="http://schemas.microsoft.com/office/drawing/2014/main" id="{6472433D-FB72-D9A6-3574-8FF87C9C17FD}"/>
              </a:ext>
            </a:extLst>
          </p:cNvPr>
          <p:cNvSpPr txBox="1"/>
          <p:nvPr/>
        </p:nvSpPr>
        <p:spPr>
          <a:xfrm>
            <a:off x="5721537" y="2891999"/>
            <a:ext cx="6105832" cy="1938992"/>
          </a:xfrm>
          <a:prstGeom prst="rect">
            <a:avLst/>
          </a:prstGeom>
          <a:noFill/>
          <a:ln>
            <a:solidFill>
              <a:srgbClr val="FF0000"/>
            </a:solidFill>
          </a:ln>
        </p:spPr>
        <p:txBody>
          <a:bodyPr wrap="square">
            <a:spAutoFit/>
          </a:bodyPr>
          <a:lstStyle/>
          <a:p>
            <a:pPr algn="just"/>
            <a:r>
              <a:rPr lang="pt-BR" sz="2000" b="1" dirty="0">
                <a:latin typeface="Times New Roman" panose="02020603050405020304" pitchFamily="18" charset="0"/>
              </a:rPr>
              <a:t>A temperatura </a:t>
            </a:r>
            <a:r>
              <a:rPr lang="pt-BR" sz="2000" dirty="0">
                <a:latin typeface="Times New Roman" panose="02020603050405020304" pitchFamily="18" charset="0"/>
              </a:rPr>
              <a:t>de um objeto </a:t>
            </a:r>
            <a:r>
              <a:rPr lang="pt-BR" sz="2000" i="1" dirty="0">
                <a:latin typeface="Times New Roman" panose="02020603050405020304" pitchFamily="18" charset="0"/>
              </a:rPr>
              <a:t>mede a energia cinética média de suas partículas. </a:t>
            </a:r>
            <a:r>
              <a:rPr lang="pt-BR" sz="2000" dirty="0">
                <a:latin typeface="Times New Roman" panose="02020603050405020304" pitchFamily="18" charset="0"/>
              </a:rPr>
              <a:t>Quando o calor é transferido para um objeto, a energia cinética média de suas partículas componentes é aumentada, estas partículas movem-se então mais rapidamente e a temperatura do objeto aumenta.</a:t>
            </a:r>
            <a:endParaRPr lang="pt-BR" sz="2000" dirty="0"/>
          </a:p>
        </p:txBody>
      </p:sp>
      <p:sp>
        <p:nvSpPr>
          <p:cNvPr id="13" name="CaixaDeTexto 12">
            <a:extLst>
              <a:ext uri="{FF2B5EF4-FFF2-40B4-BE49-F238E27FC236}">
                <a16:creationId xmlns:a16="http://schemas.microsoft.com/office/drawing/2014/main" id="{00C33CF8-12CF-CB54-EA60-F5CAE327CEE7}"/>
              </a:ext>
            </a:extLst>
          </p:cNvPr>
          <p:cNvSpPr txBox="1"/>
          <p:nvPr/>
        </p:nvSpPr>
        <p:spPr>
          <a:xfrm>
            <a:off x="2414618" y="5005934"/>
            <a:ext cx="6105832" cy="1323439"/>
          </a:xfrm>
          <a:prstGeom prst="rect">
            <a:avLst/>
          </a:prstGeom>
          <a:solidFill>
            <a:srgbClr val="FDE986"/>
          </a:solidFill>
        </p:spPr>
        <p:txBody>
          <a:bodyPr wrap="square">
            <a:spAutoFit/>
          </a:bodyPr>
          <a:lstStyle/>
          <a:p>
            <a:pPr algn="just"/>
            <a:r>
              <a:rPr lang="pt-BR" sz="2000" dirty="0"/>
              <a:t>Calor é energia </a:t>
            </a:r>
            <a:r>
              <a:rPr lang="pt-BR" sz="2000" i="1" dirty="0"/>
              <a:t>em trânsito. </a:t>
            </a:r>
            <a:r>
              <a:rPr lang="pt-BR" sz="2000" dirty="0"/>
              <a:t>Após a absorção de energia calorífica por um objeto, não é correto dizer que o objeto "contém mais calor". Neste caso, o objeto contém mais energia, mas não calor.</a:t>
            </a:r>
          </a:p>
        </p:txBody>
      </p:sp>
    </p:spTree>
    <p:extLst>
      <p:ext uri="{BB962C8B-B14F-4D97-AF65-F5344CB8AC3E}">
        <p14:creationId xmlns:p14="http://schemas.microsoft.com/office/powerpoint/2010/main" val="2725177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9FBF4-DD42-FEA8-9719-295FF277BB94}"/>
            </a:ext>
          </a:extLst>
        </p:cNvPr>
        <p:cNvGrpSpPr/>
        <p:nvPr/>
      </p:nvGrpSpPr>
      <p:grpSpPr>
        <a:xfrm>
          <a:off x="0" y="0"/>
          <a:ext cx="0" cy="0"/>
          <a:chOff x="0" y="0"/>
          <a:chExt cx="0" cy="0"/>
        </a:xfrm>
      </p:grpSpPr>
      <p:pic>
        <p:nvPicPr>
          <p:cNvPr id="3" name="Imagem 2" descr="Logotipo&#10;&#10;O conteúdo gerado por IA pode estar incorreto.">
            <a:extLst>
              <a:ext uri="{FF2B5EF4-FFF2-40B4-BE49-F238E27FC236}">
                <a16:creationId xmlns:a16="http://schemas.microsoft.com/office/drawing/2014/main" id="{66C26018-1C31-19CE-1290-4AF2EF3D2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 y="5273843"/>
            <a:ext cx="1522286" cy="1476696"/>
          </a:xfrm>
          <a:prstGeom prst="rect">
            <a:avLst/>
          </a:prstGeom>
        </p:spPr>
      </p:pic>
      <p:sp>
        <p:nvSpPr>
          <p:cNvPr id="4" name="CaixaDeTexto 3">
            <a:extLst>
              <a:ext uri="{FF2B5EF4-FFF2-40B4-BE49-F238E27FC236}">
                <a16:creationId xmlns:a16="http://schemas.microsoft.com/office/drawing/2014/main" id="{1DC5A2A5-76ED-460F-7290-5D3F873DFC48}"/>
              </a:ext>
            </a:extLst>
          </p:cNvPr>
          <p:cNvSpPr txBox="1"/>
          <p:nvPr/>
        </p:nvSpPr>
        <p:spPr>
          <a:xfrm>
            <a:off x="2414618" y="0"/>
            <a:ext cx="7362763"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CALOR E TEMPERATURA</a:t>
            </a:r>
          </a:p>
        </p:txBody>
      </p:sp>
      <p:sp>
        <p:nvSpPr>
          <p:cNvPr id="5" name="Retângulo 4">
            <a:extLst>
              <a:ext uri="{FF2B5EF4-FFF2-40B4-BE49-F238E27FC236}">
                <a16:creationId xmlns:a16="http://schemas.microsoft.com/office/drawing/2014/main" id="{C8A2FED7-A3F9-36DD-2282-9A3B8819D4CE}"/>
              </a:ext>
            </a:extLst>
          </p:cNvPr>
          <p:cNvSpPr/>
          <p:nvPr/>
        </p:nvSpPr>
        <p:spPr>
          <a:xfrm rot="10800000">
            <a:off x="2874579" y="1136065"/>
            <a:ext cx="6442841" cy="13584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FFED2F41-E8C2-D231-E8BD-E0FC767BB16B}"/>
              </a:ext>
            </a:extLst>
          </p:cNvPr>
          <p:cNvSpPr/>
          <p:nvPr/>
        </p:nvSpPr>
        <p:spPr>
          <a:xfrm rot="10800000" flipH="1" flipV="1">
            <a:off x="0" y="0"/>
            <a:ext cx="729262"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461FEF6B-CF8E-7A1D-4C03-A271D9598B2D}"/>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E67A3AC6-1C2E-BD0E-E540-51E735912A7F}"/>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2" name="Picture 2" descr="Resultado de imagem para diferença entre calor e temperatura">
            <a:extLst>
              <a:ext uri="{FF2B5EF4-FFF2-40B4-BE49-F238E27FC236}">
                <a16:creationId xmlns:a16="http://schemas.microsoft.com/office/drawing/2014/main" id="{5157AB0B-69C3-34E2-8930-A8124ADBA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7" t="15197" r="7396" b="9987"/>
          <a:stretch/>
        </p:blipFill>
        <p:spPr bwMode="auto">
          <a:xfrm>
            <a:off x="2563780" y="1559129"/>
            <a:ext cx="7064438" cy="4453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9005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77AA-AFF1-84D2-D579-C7862DF14404}"/>
            </a:ext>
          </a:extLst>
        </p:cNvPr>
        <p:cNvGrpSpPr/>
        <p:nvPr/>
      </p:nvGrpSpPr>
      <p:grpSpPr>
        <a:xfrm>
          <a:off x="0" y="0"/>
          <a:ext cx="0" cy="0"/>
          <a:chOff x="0" y="0"/>
          <a:chExt cx="0" cy="0"/>
        </a:xfrm>
      </p:grpSpPr>
      <p:pic>
        <p:nvPicPr>
          <p:cNvPr id="3" name="Imagem 2" descr="Logotipo&#10;&#10;O conteúdo gerado por IA pode estar incorreto.">
            <a:extLst>
              <a:ext uri="{FF2B5EF4-FFF2-40B4-BE49-F238E27FC236}">
                <a16:creationId xmlns:a16="http://schemas.microsoft.com/office/drawing/2014/main" id="{EDB9AA77-38F0-6531-C3C7-82E59928F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 y="5273843"/>
            <a:ext cx="1522286" cy="1476696"/>
          </a:xfrm>
          <a:prstGeom prst="rect">
            <a:avLst/>
          </a:prstGeom>
        </p:spPr>
      </p:pic>
      <p:sp>
        <p:nvSpPr>
          <p:cNvPr id="4" name="CaixaDeTexto 3">
            <a:extLst>
              <a:ext uri="{FF2B5EF4-FFF2-40B4-BE49-F238E27FC236}">
                <a16:creationId xmlns:a16="http://schemas.microsoft.com/office/drawing/2014/main" id="{2C63A931-64D0-179F-FF30-79FCDCA2800F}"/>
              </a:ext>
            </a:extLst>
          </p:cNvPr>
          <p:cNvSpPr txBox="1"/>
          <p:nvPr/>
        </p:nvSpPr>
        <p:spPr>
          <a:xfrm>
            <a:off x="2414618" y="0"/>
            <a:ext cx="7362763"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CALOR E TEMPERATURA</a:t>
            </a:r>
          </a:p>
        </p:txBody>
      </p:sp>
      <p:sp>
        <p:nvSpPr>
          <p:cNvPr id="5" name="Retângulo 4">
            <a:extLst>
              <a:ext uri="{FF2B5EF4-FFF2-40B4-BE49-F238E27FC236}">
                <a16:creationId xmlns:a16="http://schemas.microsoft.com/office/drawing/2014/main" id="{972E9CFF-54B5-86A1-118A-0456CDC09309}"/>
              </a:ext>
            </a:extLst>
          </p:cNvPr>
          <p:cNvSpPr/>
          <p:nvPr/>
        </p:nvSpPr>
        <p:spPr>
          <a:xfrm rot="10800000">
            <a:off x="2874579" y="1136065"/>
            <a:ext cx="6442841" cy="13584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70A16764-E041-5BFE-041C-60CD815425FA}"/>
              </a:ext>
            </a:extLst>
          </p:cNvPr>
          <p:cNvSpPr/>
          <p:nvPr/>
        </p:nvSpPr>
        <p:spPr>
          <a:xfrm rot="10800000" flipH="1" flipV="1">
            <a:off x="0" y="0"/>
            <a:ext cx="729262"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E1A56F5D-CC4B-C001-165A-7F1B3B4FA121}"/>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6B2B8F85-9FF5-BFC1-A61F-7A155152A264}"/>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CaixaDeTexto 9">
            <a:extLst>
              <a:ext uri="{FF2B5EF4-FFF2-40B4-BE49-F238E27FC236}">
                <a16:creationId xmlns:a16="http://schemas.microsoft.com/office/drawing/2014/main" id="{12596111-E4AF-8B78-51C0-5747D19D26D7}"/>
              </a:ext>
            </a:extLst>
          </p:cNvPr>
          <p:cNvSpPr txBox="1"/>
          <p:nvPr/>
        </p:nvSpPr>
        <p:spPr>
          <a:xfrm>
            <a:off x="437535" y="1841456"/>
            <a:ext cx="6105832" cy="1754326"/>
          </a:xfrm>
          <a:prstGeom prst="rect">
            <a:avLst/>
          </a:prstGeom>
          <a:noFill/>
          <a:ln>
            <a:solidFill>
              <a:srgbClr val="FF0000"/>
            </a:solidFill>
          </a:ln>
        </p:spPr>
        <p:txBody>
          <a:bodyPr wrap="square">
            <a:spAutoFit/>
          </a:bodyPr>
          <a:lstStyle/>
          <a:p>
            <a:pPr algn="just"/>
            <a:r>
              <a:rPr lang="pt-BR" dirty="0">
                <a:latin typeface="Times New Roman" panose="02020603050405020304" pitchFamily="18" charset="0"/>
              </a:rPr>
              <a:t>Algumas vezes, a transferência de calor para um objeto não provoca o aumento da temperatura. Isto significa que a energia cinética média não está aumentando. Em tal situação, </a:t>
            </a:r>
            <a:r>
              <a:rPr lang="pt-BR" dirty="0"/>
              <a:t>Esta energia está aumentando a energia potencial média das partículas do objeto. Isto ocorre quando uma substância sofre uma mudança de estado.</a:t>
            </a:r>
          </a:p>
        </p:txBody>
      </p:sp>
      <p:sp>
        <p:nvSpPr>
          <p:cNvPr id="12" name="CaixaDeTexto 11">
            <a:extLst>
              <a:ext uri="{FF2B5EF4-FFF2-40B4-BE49-F238E27FC236}">
                <a16:creationId xmlns:a16="http://schemas.microsoft.com/office/drawing/2014/main" id="{666E7ED0-BA5A-DD82-C83E-12BF5FA12380}"/>
              </a:ext>
            </a:extLst>
          </p:cNvPr>
          <p:cNvSpPr txBox="1"/>
          <p:nvPr/>
        </p:nvSpPr>
        <p:spPr>
          <a:xfrm>
            <a:off x="5482537" y="4495798"/>
            <a:ext cx="6105832" cy="1754326"/>
          </a:xfrm>
          <a:prstGeom prst="rect">
            <a:avLst/>
          </a:prstGeom>
          <a:noFill/>
          <a:ln>
            <a:solidFill>
              <a:srgbClr val="FF0000"/>
            </a:solidFill>
          </a:ln>
        </p:spPr>
        <p:txBody>
          <a:bodyPr wrap="square">
            <a:spAutoFit/>
          </a:bodyPr>
          <a:lstStyle/>
          <a:p>
            <a:pPr algn="just"/>
            <a:r>
              <a:rPr lang="pt-BR" dirty="0">
                <a:solidFill>
                  <a:srgbClr val="000000"/>
                </a:solidFill>
                <a:latin typeface="Times New Roman" panose="02020603050405020304" pitchFamily="18" charset="0"/>
              </a:rPr>
              <a:t>A adição de calor ao gelo a 0°C, por exemplo, não causa aumento de temperatura (a energia cinética média das moléculas permanece constante). O gelo funde, contudo, formando água líquida, ainda a 0°C. A energia potencial média das moléculas na água líquida é maior do que a das moléculas de gelo, na mesma temperatura.</a:t>
            </a:r>
          </a:p>
        </p:txBody>
      </p:sp>
      <p:pic>
        <p:nvPicPr>
          <p:cNvPr id="13" name="Picture 2" descr="Resultado de imagem para gelo ponto de fusão">
            <a:extLst>
              <a:ext uri="{FF2B5EF4-FFF2-40B4-BE49-F238E27FC236}">
                <a16:creationId xmlns:a16="http://schemas.microsoft.com/office/drawing/2014/main" id="{82377613-0A5C-B39A-17FD-B4363B4B4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981" y="4065268"/>
            <a:ext cx="2731218" cy="279273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Resultado de imagem para gelo ponto de fusão">
            <a:extLst>
              <a:ext uri="{FF2B5EF4-FFF2-40B4-BE49-F238E27FC236}">
                <a16:creationId xmlns:a16="http://schemas.microsoft.com/office/drawing/2014/main" id="{050CDD8D-17D1-9CF0-D2DF-9C65FC112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4180" y="1369131"/>
            <a:ext cx="3450285" cy="2927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8621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46176-EDF7-0DBA-9321-51C0DE7429DB}"/>
            </a:ext>
          </a:extLst>
        </p:cNvPr>
        <p:cNvGrpSpPr/>
        <p:nvPr/>
      </p:nvGrpSpPr>
      <p:grpSpPr>
        <a:xfrm>
          <a:off x="0" y="0"/>
          <a:ext cx="0" cy="0"/>
          <a:chOff x="0" y="0"/>
          <a:chExt cx="0" cy="0"/>
        </a:xfrm>
      </p:grpSpPr>
      <p:pic>
        <p:nvPicPr>
          <p:cNvPr id="3" name="Imagem 2" descr="Logotipo&#10;&#10;O conteúdo gerado por IA pode estar incorreto.">
            <a:extLst>
              <a:ext uri="{FF2B5EF4-FFF2-40B4-BE49-F238E27FC236}">
                <a16:creationId xmlns:a16="http://schemas.microsoft.com/office/drawing/2014/main" id="{A717F6F3-FE71-42BB-BB5C-0571F6E34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65" y="5273843"/>
            <a:ext cx="1522286" cy="1476696"/>
          </a:xfrm>
          <a:prstGeom prst="rect">
            <a:avLst/>
          </a:prstGeom>
        </p:spPr>
      </p:pic>
      <p:sp>
        <p:nvSpPr>
          <p:cNvPr id="4" name="CaixaDeTexto 3">
            <a:extLst>
              <a:ext uri="{FF2B5EF4-FFF2-40B4-BE49-F238E27FC236}">
                <a16:creationId xmlns:a16="http://schemas.microsoft.com/office/drawing/2014/main" id="{B893078D-22C4-11E3-5684-A2A3D17F59E2}"/>
              </a:ext>
            </a:extLst>
          </p:cNvPr>
          <p:cNvSpPr txBox="1"/>
          <p:nvPr/>
        </p:nvSpPr>
        <p:spPr>
          <a:xfrm>
            <a:off x="2414618" y="0"/>
            <a:ext cx="7362763" cy="1169551"/>
          </a:xfrm>
          <a:prstGeom prst="rect">
            <a:avLst/>
          </a:prstGeom>
          <a:noFill/>
          <a:ln w="38100">
            <a:noFill/>
          </a:ln>
        </p:spPr>
        <p:txBody>
          <a:bodyPr wrap="square" rtlCol="0">
            <a:spAutoFit/>
          </a:bodyPr>
          <a:lstStyle/>
          <a:p>
            <a:pPr algn="ctr"/>
            <a:r>
              <a:rPr lang="pt-BR" sz="7000" dirty="0">
                <a:latin typeface="Agency FB" panose="020B0503020202020204" pitchFamily="34" charset="0"/>
              </a:rPr>
              <a:t>CALOR E TEMPERATURA</a:t>
            </a:r>
          </a:p>
        </p:txBody>
      </p:sp>
      <p:sp>
        <p:nvSpPr>
          <p:cNvPr id="5" name="Retângulo 4">
            <a:extLst>
              <a:ext uri="{FF2B5EF4-FFF2-40B4-BE49-F238E27FC236}">
                <a16:creationId xmlns:a16="http://schemas.microsoft.com/office/drawing/2014/main" id="{8B0D69A3-5BDA-F0BD-F944-63C24DA88578}"/>
              </a:ext>
            </a:extLst>
          </p:cNvPr>
          <p:cNvSpPr/>
          <p:nvPr/>
        </p:nvSpPr>
        <p:spPr>
          <a:xfrm rot="10800000">
            <a:off x="2874579" y="1136065"/>
            <a:ext cx="6442841" cy="13584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7DD21D35-613A-453A-49FF-57EE5065B6DD}"/>
              </a:ext>
            </a:extLst>
          </p:cNvPr>
          <p:cNvSpPr/>
          <p:nvPr/>
        </p:nvSpPr>
        <p:spPr>
          <a:xfrm rot="10800000" flipH="1" flipV="1">
            <a:off x="0" y="0"/>
            <a:ext cx="729262" cy="1341783"/>
          </a:xfrm>
          <a:prstGeom prst="half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Meio-quadro 6">
            <a:extLst>
              <a:ext uri="{FF2B5EF4-FFF2-40B4-BE49-F238E27FC236}">
                <a16:creationId xmlns:a16="http://schemas.microsoft.com/office/drawing/2014/main" id="{B38F881E-B254-71CD-B823-793170116A6F}"/>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8" name="CaixaDeTexto 7">
            <a:extLst>
              <a:ext uri="{FF2B5EF4-FFF2-40B4-BE49-F238E27FC236}">
                <a16:creationId xmlns:a16="http://schemas.microsoft.com/office/drawing/2014/main" id="{BEC201A8-119D-18F2-AEF6-BDFFABFFE87D}"/>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9" name="CaixaDeTexto 8">
            <a:extLst>
              <a:ext uri="{FF2B5EF4-FFF2-40B4-BE49-F238E27FC236}">
                <a16:creationId xmlns:a16="http://schemas.microsoft.com/office/drawing/2014/main" id="{50B0157E-050F-8E9A-E715-BBFCD7D8C9D7}"/>
              </a:ext>
            </a:extLst>
          </p:cNvPr>
          <p:cNvSpPr txBox="1"/>
          <p:nvPr/>
        </p:nvSpPr>
        <p:spPr>
          <a:xfrm>
            <a:off x="4018934" y="1619553"/>
            <a:ext cx="4154130" cy="400110"/>
          </a:xfrm>
          <a:prstGeom prst="rect">
            <a:avLst/>
          </a:prstGeom>
          <a:solidFill>
            <a:srgbClr val="FDE986"/>
          </a:solidFill>
        </p:spPr>
        <p:txBody>
          <a:bodyPr wrap="square">
            <a:spAutoFit/>
          </a:bodyPr>
          <a:lstStyle/>
          <a:p>
            <a:pPr algn="ctr"/>
            <a:r>
              <a:rPr lang="pt-BR" sz="2000" b="1" i="1" dirty="0">
                <a:latin typeface="Times New Roman" panose="02020603050405020304" pitchFamily="18" charset="0"/>
              </a:rPr>
              <a:t>UNIDADES DE TEMPERATURA</a:t>
            </a:r>
            <a:endParaRPr lang="pt-BR" sz="2000" dirty="0"/>
          </a:p>
        </p:txBody>
      </p:sp>
      <p:pic>
        <p:nvPicPr>
          <p:cNvPr id="11" name="Picture 2" descr="Resultado de imagem para unidades de temperatura">
            <a:extLst>
              <a:ext uri="{FF2B5EF4-FFF2-40B4-BE49-F238E27FC236}">
                <a16:creationId xmlns:a16="http://schemas.microsoft.com/office/drawing/2014/main" id="{E1496156-6A5E-A085-8D37-F9732EB698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89" t="6416" r="7824" b="8615"/>
          <a:stretch/>
        </p:blipFill>
        <p:spPr bwMode="auto">
          <a:xfrm>
            <a:off x="1502892" y="2704556"/>
            <a:ext cx="6088966" cy="36766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m relacionada">
            <a:extLst>
              <a:ext uri="{FF2B5EF4-FFF2-40B4-BE49-F238E27FC236}">
                <a16:creationId xmlns:a16="http://schemas.microsoft.com/office/drawing/2014/main" id="{553A3C98-436B-0356-2D5A-42F1D1D211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1546" y="3404010"/>
            <a:ext cx="3016837" cy="227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090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 que é a notação científica?">
            <a:extLst>
              <a:ext uri="{FF2B5EF4-FFF2-40B4-BE49-F238E27FC236}">
                <a16:creationId xmlns:a16="http://schemas.microsoft.com/office/drawing/2014/main" id="{2A85BCF0-5034-D373-8F59-03F76A5F325D}"/>
              </a:ext>
            </a:extLst>
          </p:cNvP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16645" y="1543663"/>
            <a:ext cx="3936084" cy="254995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C2D11A-818A-C7F8-D30F-504D1F478F2B}"/>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79519DAC-F7F6-0D2C-6A64-A1B94BCFE995}"/>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3021D48F-7822-5CD0-F9E4-43C97EAAAC5D}"/>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48CA9720-F26A-D0DF-787F-AB820A10B250}"/>
              </a:ext>
            </a:extLst>
          </p:cNvPr>
          <p:cNvSpPr txBox="1"/>
          <p:nvPr/>
        </p:nvSpPr>
        <p:spPr>
          <a:xfrm>
            <a:off x="4552729" y="2141462"/>
            <a:ext cx="7362763" cy="1169551"/>
          </a:xfrm>
          <a:prstGeom prst="rect">
            <a:avLst/>
          </a:prstGeom>
          <a:noFill/>
          <a:ln w="38100">
            <a:solidFill>
              <a:schemeClr val="tx1"/>
            </a:solidFill>
          </a:ln>
        </p:spPr>
        <p:txBody>
          <a:bodyPr wrap="square" rtlCol="0">
            <a:spAutoFit/>
          </a:bodyPr>
          <a:lstStyle/>
          <a:p>
            <a:pPr algn="ctr"/>
            <a:r>
              <a:rPr lang="pt-BR" sz="7000" dirty="0">
                <a:latin typeface="Agency FB" panose="020B0503020202020204" pitchFamily="34" charset="0"/>
              </a:rPr>
              <a:t>NOTAÇÃO CIENTÍFICA</a:t>
            </a:r>
          </a:p>
        </p:txBody>
      </p:sp>
      <p:sp>
        <p:nvSpPr>
          <p:cNvPr id="6" name="CaixaDeTexto 5">
            <a:extLst>
              <a:ext uri="{FF2B5EF4-FFF2-40B4-BE49-F238E27FC236}">
                <a16:creationId xmlns:a16="http://schemas.microsoft.com/office/drawing/2014/main" id="{44F13F9A-7099-DD52-D8B8-1F75BE08A411}"/>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205549980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44BF5-B0B9-0461-D09B-42A241B065D9}"/>
            </a:ext>
          </a:extLst>
        </p:cNvPr>
        <p:cNvGrpSpPr/>
        <p:nvPr/>
      </p:nvGrpSpPr>
      <p:grpSpPr>
        <a:xfrm>
          <a:off x="0" y="0"/>
          <a:ext cx="0" cy="0"/>
          <a:chOff x="0" y="0"/>
          <a:chExt cx="0" cy="0"/>
        </a:xfrm>
      </p:grpSpPr>
      <p:pic>
        <p:nvPicPr>
          <p:cNvPr id="6146" name="Picture 2" descr="O que é a notação científica?">
            <a:extLst>
              <a:ext uri="{FF2B5EF4-FFF2-40B4-BE49-F238E27FC236}">
                <a16:creationId xmlns:a16="http://schemas.microsoft.com/office/drawing/2014/main" id="{85D9A881-D02F-36EE-97FB-32E1B8C0DB19}"/>
              </a:ext>
            </a:extLst>
          </p:cNvP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77316" y="347236"/>
            <a:ext cx="2372854" cy="153723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9196C35-B73A-520A-93FE-BF88094920C4}"/>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5AF480E4-F7D8-2C61-5231-D4961C022E12}"/>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BC25187D-4953-6F11-46C9-8AB7557DED26}"/>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5A098D53-F02D-117C-01C2-49D8E9A7AE15}"/>
              </a:ext>
            </a:extLst>
          </p:cNvPr>
          <p:cNvSpPr txBox="1"/>
          <p:nvPr/>
        </p:nvSpPr>
        <p:spPr>
          <a:xfrm>
            <a:off x="3757537" y="347236"/>
            <a:ext cx="7362763" cy="1169551"/>
          </a:xfrm>
          <a:prstGeom prst="rect">
            <a:avLst/>
          </a:prstGeom>
          <a:noFill/>
          <a:ln w="38100">
            <a:solidFill>
              <a:schemeClr val="tx1"/>
            </a:solidFill>
          </a:ln>
        </p:spPr>
        <p:txBody>
          <a:bodyPr wrap="square" rtlCol="0">
            <a:spAutoFit/>
          </a:bodyPr>
          <a:lstStyle/>
          <a:p>
            <a:pPr algn="ctr"/>
            <a:r>
              <a:rPr lang="pt-BR" sz="7000" dirty="0">
                <a:latin typeface="Agency FB" panose="020B0503020202020204" pitchFamily="34" charset="0"/>
              </a:rPr>
              <a:t>NOTAÇÃO CIENTÍFICA</a:t>
            </a:r>
          </a:p>
        </p:txBody>
      </p:sp>
      <p:sp>
        <p:nvSpPr>
          <p:cNvPr id="6" name="CaixaDeTexto 5">
            <a:extLst>
              <a:ext uri="{FF2B5EF4-FFF2-40B4-BE49-F238E27FC236}">
                <a16:creationId xmlns:a16="http://schemas.microsoft.com/office/drawing/2014/main" id="{46D855D8-C8AB-479A-07F0-E3206B048994}"/>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CaixaDeTexto 7">
            <a:extLst>
              <a:ext uri="{FF2B5EF4-FFF2-40B4-BE49-F238E27FC236}">
                <a16:creationId xmlns:a16="http://schemas.microsoft.com/office/drawing/2014/main" id="{60494776-5E78-15A6-4C55-86F2F9FFD6DB}"/>
              </a:ext>
            </a:extLst>
          </p:cNvPr>
          <p:cNvSpPr txBox="1"/>
          <p:nvPr/>
        </p:nvSpPr>
        <p:spPr>
          <a:xfrm>
            <a:off x="577316" y="2365144"/>
            <a:ext cx="6100916" cy="1754326"/>
          </a:xfrm>
          <a:prstGeom prst="rect">
            <a:avLst/>
          </a:prstGeom>
          <a:noFill/>
          <a:ln>
            <a:solidFill>
              <a:schemeClr val="tx1"/>
            </a:solidFill>
          </a:ln>
        </p:spPr>
        <p:txBody>
          <a:bodyPr wrap="square">
            <a:spAutoFit/>
          </a:bodyPr>
          <a:lstStyle/>
          <a:p>
            <a:pPr algn="just"/>
            <a:r>
              <a:rPr lang="pt-BR" dirty="0">
                <a:latin typeface="Times New Roman" panose="02020603050405020304" pitchFamily="18" charset="0"/>
              </a:rPr>
              <a:t>Quando a notação exponencial é utilizada, o número é escrito como o produto de um coeficiente e de um multiplicador. O </a:t>
            </a:r>
            <a:r>
              <a:rPr lang="pt-BR" i="1" dirty="0">
                <a:latin typeface="Times New Roman" panose="02020603050405020304" pitchFamily="18" charset="0"/>
              </a:rPr>
              <a:t>coeficiente </a:t>
            </a:r>
            <a:r>
              <a:rPr lang="pt-BR" dirty="0">
                <a:latin typeface="Times New Roman" panose="02020603050405020304" pitchFamily="18" charset="0"/>
              </a:rPr>
              <a:t>é um número com apenas um dígito do lado esquerdo da vírgula. O </a:t>
            </a:r>
            <a:r>
              <a:rPr lang="pt-BR" i="1" dirty="0">
                <a:latin typeface="Times New Roman" panose="02020603050405020304" pitchFamily="18" charset="0"/>
              </a:rPr>
              <a:t>multiplicador </a:t>
            </a:r>
            <a:r>
              <a:rPr lang="pt-BR" dirty="0">
                <a:latin typeface="Times New Roman" panose="02020603050405020304" pitchFamily="18" charset="0"/>
              </a:rPr>
              <a:t>é o número 10 elevado a alguma potência. Por exemplo, o número 9.876.543 em notação exponencial é escrito do seguinte modo:</a:t>
            </a:r>
          </a:p>
        </p:txBody>
      </p:sp>
      <p:pic>
        <p:nvPicPr>
          <p:cNvPr id="9" name="Imagem 8">
            <a:extLst>
              <a:ext uri="{FF2B5EF4-FFF2-40B4-BE49-F238E27FC236}">
                <a16:creationId xmlns:a16="http://schemas.microsoft.com/office/drawing/2014/main" id="{F394B97B-59C7-AF7E-DD84-C7D6880E6299}"/>
              </a:ext>
            </a:extLst>
          </p:cNvPr>
          <p:cNvPicPr>
            <a:picLocks noChangeAspect="1"/>
          </p:cNvPicPr>
          <p:nvPr/>
        </p:nvPicPr>
        <p:blipFill>
          <a:blip r:embed="rId3">
            <a:duotone>
              <a:prstClr val="black"/>
              <a:srgbClr val="D9C3A5">
                <a:tint val="50000"/>
                <a:satMod val="180000"/>
              </a:srgbClr>
            </a:duotone>
          </a:blip>
          <a:stretch>
            <a:fillRect/>
          </a:stretch>
        </p:blipFill>
        <p:spPr>
          <a:xfrm>
            <a:off x="2250095" y="4301603"/>
            <a:ext cx="2755358" cy="597087"/>
          </a:xfrm>
          <a:prstGeom prst="rect">
            <a:avLst/>
          </a:prstGeom>
        </p:spPr>
      </p:pic>
      <p:pic>
        <p:nvPicPr>
          <p:cNvPr id="10" name="Picture 2" descr="Resultado de imagem para notação cientifica">
            <a:extLst>
              <a:ext uri="{FF2B5EF4-FFF2-40B4-BE49-F238E27FC236}">
                <a16:creationId xmlns:a16="http://schemas.microsoft.com/office/drawing/2014/main" id="{BA6EA94B-BC9F-26A8-7B40-A957BB4814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93" t="18097" r="13569"/>
          <a:stretch/>
        </p:blipFill>
        <p:spPr bwMode="auto">
          <a:xfrm>
            <a:off x="7005341" y="1722290"/>
            <a:ext cx="5186659" cy="4049245"/>
          </a:xfrm>
          <a:prstGeom prst="rect">
            <a:avLst/>
          </a:prstGeom>
          <a:solidFill>
            <a:schemeClr val="accent4">
              <a:lumMod val="60000"/>
              <a:lumOff val="40000"/>
            </a:schemeClr>
          </a:solidFill>
        </p:spPr>
      </p:pic>
    </p:spTree>
    <p:extLst>
      <p:ext uri="{BB962C8B-B14F-4D97-AF65-F5344CB8AC3E}">
        <p14:creationId xmlns:p14="http://schemas.microsoft.com/office/powerpoint/2010/main" val="6708163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371A3-8D38-3DDC-7007-D50C6682303E}"/>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6DFB899A-C1AA-ADF0-A1EA-A32DFC71AD71}"/>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891C6C90-4F82-60C9-325E-8663BC9CD887}"/>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23FE2D43-D80E-FADA-F9E3-7087AF4AC50A}"/>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81ED106C-807D-1737-BD9D-57294F22F459}"/>
              </a:ext>
            </a:extLst>
          </p:cNvPr>
          <p:cNvSpPr txBox="1"/>
          <p:nvPr/>
        </p:nvSpPr>
        <p:spPr>
          <a:xfrm>
            <a:off x="2414618" y="287522"/>
            <a:ext cx="7362763" cy="1169551"/>
          </a:xfrm>
          <a:prstGeom prst="rect">
            <a:avLst/>
          </a:prstGeom>
          <a:noFill/>
          <a:ln w="38100">
            <a:solidFill>
              <a:schemeClr val="tx1"/>
            </a:solidFill>
          </a:ln>
        </p:spPr>
        <p:txBody>
          <a:bodyPr wrap="square" rtlCol="0">
            <a:spAutoFit/>
          </a:bodyPr>
          <a:lstStyle/>
          <a:p>
            <a:pPr algn="ctr"/>
            <a:r>
              <a:rPr lang="pt-BR" sz="7000" dirty="0">
                <a:latin typeface="Agency FB" panose="020B0503020202020204" pitchFamily="34" charset="0"/>
              </a:rPr>
              <a:t>EXATIDÃO E PRECISÃO</a:t>
            </a:r>
          </a:p>
        </p:txBody>
      </p:sp>
      <p:sp>
        <p:nvSpPr>
          <p:cNvPr id="6" name="CaixaDeTexto 5">
            <a:extLst>
              <a:ext uri="{FF2B5EF4-FFF2-40B4-BE49-F238E27FC236}">
                <a16:creationId xmlns:a16="http://schemas.microsoft.com/office/drawing/2014/main" id="{67847F7E-20E8-0BA7-238C-2D462DC33D07}"/>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pic>
        <p:nvPicPr>
          <p:cNvPr id="7" name="Picture 2" descr="Resultado de imagem para precisão exatidão">
            <a:extLst>
              <a:ext uri="{FF2B5EF4-FFF2-40B4-BE49-F238E27FC236}">
                <a16:creationId xmlns:a16="http://schemas.microsoft.com/office/drawing/2014/main" id="{D8CE138A-BF80-506D-29FE-A5B035E83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324" y="3115493"/>
            <a:ext cx="7195352" cy="2998064"/>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3543CFCC-2008-31C9-3C80-C6157FF5C65C}"/>
              </a:ext>
            </a:extLst>
          </p:cNvPr>
          <p:cNvSpPr txBox="1"/>
          <p:nvPr/>
        </p:nvSpPr>
        <p:spPr>
          <a:xfrm>
            <a:off x="341925" y="1761372"/>
            <a:ext cx="5832733" cy="1200329"/>
          </a:xfrm>
          <a:prstGeom prst="rect">
            <a:avLst/>
          </a:prstGeom>
          <a:solidFill>
            <a:srgbClr val="FDE986"/>
          </a:solidFill>
        </p:spPr>
        <p:txBody>
          <a:bodyPr wrap="square">
            <a:spAutoFit/>
          </a:bodyPr>
          <a:lstStyle/>
          <a:p>
            <a:pPr algn="just"/>
            <a:r>
              <a:rPr lang="pt-BR" dirty="0">
                <a:latin typeface="Times New Roman" panose="02020603050405020304" pitchFamily="18" charset="0"/>
              </a:rPr>
              <a:t>Os números podem ser exatos ou aproximados. Números exatos são aqueles com nenhuma incerteza. Por exemplo: o número de jogadores de um time de basquetebol (exatamente 5). Porém, a maioria dos números apresentam incerteza. </a:t>
            </a:r>
            <a:endParaRPr lang="pt-BR" dirty="0"/>
          </a:p>
        </p:txBody>
      </p:sp>
      <p:sp>
        <p:nvSpPr>
          <p:cNvPr id="14" name="CaixaDeTexto 13">
            <a:extLst>
              <a:ext uri="{FF2B5EF4-FFF2-40B4-BE49-F238E27FC236}">
                <a16:creationId xmlns:a16="http://schemas.microsoft.com/office/drawing/2014/main" id="{B268AC61-3072-0353-BC58-2E45DD981508}"/>
              </a:ext>
            </a:extLst>
          </p:cNvPr>
          <p:cNvSpPr txBox="1"/>
          <p:nvPr/>
        </p:nvSpPr>
        <p:spPr>
          <a:xfrm>
            <a:off x="6247902" y="1761371"/>
            <a:ext cx="5832733" cy="1200329"/>
          </a:xfrm>
          <a:prstGeom prst="rect">
            <a:avLst/>
          </a:prstGeom>
          <a:solidFill>
            <a:srgbClr val="FDE986"/>
          </a:solidFill>
        </p:spPr>
        <p:txBody>
          <a:bodyPr wrap="square">
            <a:spAutoFit/>
          </a:bodyPr>
          <a:lstStyle/>
          <a:p>
            <a:pPr algn="just"/>
            <a:r>
              <a:rPr lang="pt-BR" dirty="0">
                <a:latin typeface="Times New Roman" panose="02020603050405020304" pitchFamily="18" charset="0"/>
              </a:rPr>
              <a:t>Dois são os termos que descrevem a confiança de uma medida numérica: a exatidão e a precisão. A exatidão é relativa ao verdadeiro valor da quantidade medida e a precisão é relativa à reprodutibilidade do número medido.</a:t>
            </a:r>
            <a:endParaRPr lang="pt-BR" dirty="0"/>
          </a:p>
        </p:txBody>
      </p:sp>
    </p:spTree>
    <p:extLst>
      <p:ext uri="{BB962C8B-B14F-4D97-AF65-F5344CB8AC3E}">
        <p14:creationId xmlns:p14="http://schemas.microsoft.com/office/powerpoint/2010/main" val="2223848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2C8B0-EC49-060F-D124-659275D78CF7}"/>
            </a:ext>
          </a:extLst>
        </p:cNvPr>
        <p:cNvGrpSpPr/>
        <p:nvPr/>
      </p:nvGrpSpPr>
      <p:grpSpPr>
        <a:xfrm>
          <a:off x="0" y="0"/>
          <a:ext cx="0" cy="0"/>
          <a:chOff x="0" y="0"/>
          <a:chExt cx="0" cy="0"/>
        </a:xfrm>
      </p:grpSpPr>
      <p:pic>
        <p:nvPicPr>
          <p:cNvPr id="8" name="Picture 2" descr="Resultado de imagem para algarismos significativos">
            <a:extLst>
              <a:ext uri="{FF2B5EF4-FFF2-40B4-BE49-F238E27FC236}">
                <a16:creationId xmlns:a16="http://schemas.microsoft.com/office/drawing/2014/main" id="{C55AC2E2-D2B7-DD92-D938-E05D35F65D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5885" b="11427"/>
          <a:stretch/>
        </p:blipFill>
        <p:spPr bwMode="auto">
          <a:xfrm>
            <a:off x="2616058" y="1229032"/>
            <a:ext cx="6876282" cy="4984955"/>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AC7B05BA-5617-8FB9-6307-28B17634E0FF}"/>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4E8BDDDF-BF06-F418-0AFF-8D2A54078364}"/>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45606410-DD51-5DF7-4B1A-B5650B9B4EFD}"/>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5D149CFC-E203-AF16-FF8D-E8EAA73E373C}"/>
              </a:ext>
            </a:extLst>
          </p:cNvPr>
          <p:cNvSpPr txBox="1"/>
          <p:nvPr/>
        </p:nvSpPr>
        <p:spPr>
          <a:xfrm>
            <a:off x="2414618" y="287522"/>
            <a:ext cx="7362763" cy="861774"/>
          </a:xfrm>
          <a:prstGeom prst="rect">
            <a:avLst/>
          </a:prstGeom>
          <a:noFill/>
          <a:ln w="38100">
            <a:solidFill>
              <a:schemeClr val="tx1"/>
            </a:solidFill>
          </a:ln>
        </p:spPr>
        <p:txBody>
          <a:bodyPr wrap="square" rtlCol="0">
            <a:spAutoFit/>
          </a:bodyPr>
          <a:lstStyle/>
          <a:p>
            <a:pPr algn="ctr"/>
            <a:r>
              <a:rPr lang="pt-BR" sz="5000" dirty="0">
                <a:latin typeface="Agency FB" panose="020B0503020202020204" pitchFamily="34" charset="0"/>
              </a:rPr>
              <a:t>ALGARISMOS SIGNIFICATIVOS</a:t>
            </a:r>
          </a:p>
        </p:txBody>
      </p:sp>
      <p:sp>
        <p:nvSpPr>
          <p:cNvPr id="6" name="CaixaDeTexto 5">
            <a:extLst>
              <a:ext uri="{FF2B5EF4-FFF2-40B4-BE49-F238E27FC236}">
                <a16:creationId xmlns:a16="http://schemas.microsoft.com/office/drawing/2014/main" id="{B5DCDBFE-187B-152C-E072-34E2C2878FAC}"/>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9" name="Retângulo 8">
            <a:extLst>
              <a:ext uri="{FF2B5EF4-FFF2-40B4-BE49-F238E27FC236}">
                <a16:creationId xmlns:a16="http://schemas.microsoft.com/office/drawing/2014/main" id="{00E7F2C4-538E-3BF6-3853-C90638F90225}"/>
              </a:ext>
            </a:extLst>
          </p:cNvPr>
          <p:cNvSpPr/>
          <p:nvPr/>
        </p:nvSpPr>
        <p:spPr>
          <a:xfrm>
            <a:off x="4412450" y="1728703"/>
            <a:ext cx="3367097" cy="1323439"/>
          </a:xfrm>
          <a:prstGeom prst="rect">
            <a:avLst/>
          </a:prstGeom>
        </p:spPr>
        <p:txBody>
          <a:bodyPr wrap="square">
            <a:spAutoFit/>
          </a:bodyPr>
          <a:lstStyle/>
          <a:p>
            <a:r>
              <a:rPr lang="pt-BR" sz="1600" dirty="0">
                <a:solidFill>
                  <a:schemeClr val="bg1"/>
                </a:solidFill>
                <a:latin typeface="Times New Roman" panose="02020603050405020304" pitchFamily="18" charset="0"/>
              </a:rPr>
              <a:t>Indicam a precisão relativa do próprio número. </a:t>
            </a:r>
            <a:r>
              <a:rPr lang="pt-BR" sz="1600" dirty="0">
                <a:solidFill>
                  <a:schemeClr val="bg1"/>
                </a:solidFill>
              </a:rPr>
              <a:t>Em geral, </a:t>
            </a:r>
            <a:r>
              <a:rPr lang="pt-BR" sz="1600" i="1" dirty="0">
                <a:solidFill>
                  <a:schemeClr val="bg1"/>
                </a:solidFill>
              </a:rPr>
              <a:t>quanto mais algarismos significativos estiverem presentes em um número, maior será a sua precisão.</a:t>
            </a:r>
            <a:endParaRPr lang="pt-BR" sz="1600" dirty="0">
              <a:solidFill>
                <a:schemeClr val="bg1"/>
              </a:solidFill>
            </a:endParaRPr>
          </a:p>
        </p:txBody>
      </p:sp>
    </p:spTree>
    <p:extLst>
      <p:ext uri="{BB962C8B-B14F-4D97-AF65-F5344CB8AC3E}">
        <p14:creationId xmlns:p14="http://schemas.microsoft.com/office/powerpoint/2010/main" val="2811729595"/>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nto De Interrogação, Pergunta, Marca">
            <a:extLst>
              <a:ext uri="{FF2B5EF4-FFF2-40B4-BE49-F238E27FC236}">
                <a16:creationId xmlns:a16="http://schemas.microsoft.com/office/drawing/2014/main" id="{76D7C041-71C7-4187-9C6B-BA5BEDC50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3"/>
            <a:ext cx="12192000" cy="686304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9F7F89C-91CE-4C5F-A961-BC2ABC30378D}"/>
              </a:ext>
            </a:extLst>
          </p:cNvPr>
          <p:cNvSpPr>
            <a:spLocks noGrp="1"/>
          </p:cNvSpPr>
          <p:nvPr>
            <p:ph type="title"/>
          </p:nvPr>
        </p:nvSpPr>
        <p:spPr>
          <a:xfrm>
            <a:off x="196049" y="2767567"/>
            <a:ext cx="3940946" cy="586952"/>
          </a:xfrm>
        </p:spPr>
        <p:txBody>
          <a:bodyPr>
            <a:normAutofit fontScale="90000"/>
          </a:bodyPr>
          <a:lstStyle/>
          <a:p>
            <a:br>
              <a:rPr lang="pt-BR" sz="3200" dirty="0"/>
            </a:br>
            <a:br>
              <a:rPr lang="pt-BR" sz="3200" dirty="0"/>
            </a:br>
            <a:br>
              <a:rPr lang="pt-BR" sz="3200" dirty="0"/>
            </a:br>
            <a:br>
              <a:rPr lang="pt-BR" sz="3200" dirty="0"/>
            </a:br>
            <a:br>
              <a:rPr lang="pt-BR" sz="3200" dirty="0"/>
            </a:br>
            <a:br>
              <a:rPr lang="pt-BR" sz="3200" dirty="0"/>
            </a:br>
            <a:br>
              <a:rPr lang="pt-BR" sz="3200" dirty="0"/>
            </a:br>
            <a:endParaRPr lang="pt-BR" sz="3200" dirty="0"/>
          </a:p>
        </p:txBody>
      </p:sp>
      <p:pic>
        <p:nvPicPr>
          <p:cNvPr id="1026" name="Picture 2" descr="Resultado de imagem para pergunta duvida gif">
            <a:extLst>
              <a:ext uri="{FF2B5EF4-FFF2-40B4-BE49-F238E27FC236}">
                <a16:creationId xmlns:a16="http://schemas.microsoft.com/office/drawing/2014/main" id="{F7341DD0-CFFB-45DC-995B-8F6CE708D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2417" y="474831"/>
            <a:ext cx="2553994" cy="28093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33B2C67-ADEA-442D-B06C-9B808074E028}"/>
              </a:ext>
            </a:extLst>
          </p:cNvPr>
          <p:cNvSpPr/>
          <p:nvPr/>
        </p:nvSpPr>
        <p:spPr>
          <a:xfrm>
            <a:off x="486336" y="3480833"/>
            <a:ext cx="2853602"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dirty="0"/>
              <a:t>Por que tenho que estudá-la</a:t>
            </a:r>
          </a:p>
        </p:txBody>
      </p:sp>
      <p:sp>
        <p:nvSpPr>
          <p:cNvPr id="6" name="CaixaDeTexto 5">
            <a:extLst>
              <a:ext uri="{FF2B5EF4-FFF2-40B4-BE49-F238E27FC236}">
                <a16:creationId xmlns:a16="http://schemas.microsoft.com/office/drawing/2014/main" id="{F5B2017D-A7C1-4AAB-ADE7-6CB46D3C0F45}"/>
              </a:ext>
            </a:extLst>
          </p:cNvPr>
          <p:cNvSpPr txBox="1"/>
          <p:nvPr/>
        </p:nvSpPr>
        <p:spPr>
          <a:xfrm>
            <a:off x="344130" y="1151108"/>
            <a:ext cx="2487848"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dirty="0"/>
              <a:t>Mas a Química, o que é</a:t>
            </a:r>
          </a:p>
        </p:txBody>
      </p:sp>
      <p:sp>
        <p:nvSpPr>
          <p:cNvPr id="8" name="Retângulo 7">
            <a:extLst>
              <a:ext uri="{FF2B5EF4-FFF2-40B4-BE49-F238E27FC236}">
                <a16:creationId xmlns:a16="http://schemas.microsoft.com/office/drawing/2014/main" id="{C728DC15-99F0-461B-93BA-11904DCA4CF1}"/>
              </a:ext>
            </a:extLst>
          </p:cNvPr>
          <p:cNvSpPr/>
          <p:nvPr/>
        </p:nvSpPr>
        <p:spPr>
          <a:xfrm>
            <a:off x="739720" y="5755277"/>
            <a:ext cx="2092257"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dirty="0"/>
              <a:t>Para que ela serve</a:t>
            </a:r>
          </a:p>
        </p:txBody>
      </p:sp>
      <p:pic>
        <p:nvPicPr>
          <p:cNvPr id="1030" name="Picture 6" descr="Resultado de imagem para gif sobre dúvidas">
            <a:extLst>
              <a:ext uri="{FF2B5EF4-FFF2-40B4-BE49-F238E27FC236}">
                <a16:creationId xmlns:a16="http://schemas.microsoft.com/office/drawing/2014/main" id="{07AA64D6-08B0-429A-969F-C646BDDDB7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63414" y="3761577"/>
            <a:ext cx="4572000" cy="25717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Seta: para a Direita 9">
            <a:extLst>
              <a:ext uri="{FF2B5EF4-FFF2-40B4-BE49-F238E27FC236}">
                <a16:creationId xmlns:a16="http://schemas.microsoft.com/office/drawing/2014/main" id="{48A60D72-3D92-402E-9E21-2FF760030062}"/>
              </a:ext>
            </a:extLst>
          </p:cNvPr>
          <p:cNvSpPr/>
          <p:nvPr/>
        </p:nvSpPr>
        <p:spPr>
          <a:xfrm>
            <a:off x="2962637" y="1244603"/>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14" name="Seta: para a Direita 13">
            <a:extLst>
              <a:ext uri="{FF2B5EF4-FFF2-40B4-BE49-F238E27FC236}">
                <a16:creationId xmlns:a16="http://schemas.microsoft.com/office/drawing/2014/main" id="{382F0120-774E-4E7B-A421-528B4AB38528}"/>
              </a:ext>
            </a:extLst>
          </p:cNvPr>
          <p:cNvSpPr/>
          <p:nvPr/>
        </p:nvSpPr>
        <p:spPr>
          <a:xfrm>
            <a:off x="3759694" y="3527580"/>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15" name="Seta: para a Direita 14">
            <a:extLst>
              <a:ext uri="{FF2B5EF4-FFF2-40B4-BE49-F238E27FC236}">
                <a16:creationId xmlns:a16="http://schemas.microsoft.com/office/drawing/2014/main" id="{1AC6075C-FD45-42F0-9A2E-6A0CFDDC39BE}"/>
              </a:ext>
            </a:extLst>
          </p:cNvPr>
          <p:cNvSpPr/>
          <p:nvPr/>
        </p:nvSpPr>
        <p:spPr>
          <a:xfrm>
            <a:off x="3339938" y="5755277"/>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95822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6" presetClass="entr" presetSubtype="16"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16" presetClass="entr" presetSubtype="21"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par>
                                <p:cTn id="36" presetID="16" presetClass="entr" presetSubtype="21" fill="hold" nodeType="with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barn(inVertical)">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4" grpId="0" animBg="1"/>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065FE-E67E-F223-8466-AEB4FB320E82}"/>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3D272FBD-4004-973E-7262-2FFD19870134}"/>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7E602574-AF9C-F83A-33B8-B7C09AA9CA68}"/>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29C53C6F-4C6B-2F04-6E88-7D303383B775}"/>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4231B20D-2F71-8D2B-B3BA-970FBF5E8FAA}"/>
              </a:ext>
            </a:extLst>
          </p:cNvPr>
          <p:cNvSpPr txBox="1"/>
          <p:nvPr/>
        </p:nvSpPr>
        <p:spPr>
          <a:xfrm>
            <a:off x="378045" y="160046"/>
            <a:ext cx="4734730" cy="1631216"/>
          </a:xfrm>
          <a:prstGeom prst="rect">
            <a:avLst/>
          </a:prstGeom>
          <a:noFill/>
          <a:ln w="38100">
            <a:solidFill>
              <a:schemeClr val="tx1"/>
            </a:solidFill>
          </a:ln>
        </p:spPr>
        <p:txBody>
          <a:bodyPr wrap="square" rtlCol="0">
            <a:spAutoFit/>
          </a:bodyPr>
          <a:lstStyle/>
          <a:p>
            <a:pPr algn="ctr"/>
            <a:r>
              <a:rPr lang="pt-BR" sz="5000" dirty="0">
                <a:latin typeface="Agency FB" panose="020B0503020202020204" pitchFamily="34" charset="0"/>
              </a:rPr>
              <a:t>ALGARISMOS SIGNIFICATIVOS</a:t>
            </a:r>
          </a:p>
        </p:txBody>
      </p:sp>
      <p:sp>
        <p:nvSpPr>
          <p:cNvPr id="6" name="CaixaDeTexto 5">
            <a:extLst>
              <a:ext uri="{FF2B5EF4-FFF2-40B4-BE49-F238E27FC236}">
                <a16:creationId xmlns:a16="http://schemas.microsoft.com/office/drawing/2014/main" id="{0768F5FD-2286-D183-11C1-6B7E4298B8CF}"/>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CaixaDeTexto 9">
            <a:extLst>
              <a:ext uri="{FF2B5EF4-FFF2-40B4-BE49-F238E27FC236}">
                <a16:creationId xmlns:a16="http://schemas.microsoft.com/office/drawing/2014/main" id="{E9B06FC8-D78C-9464-20AE-017F499E98D5}"/>
              </a:ext>
            </a:extLst>
          </p:cNvPr>
          <p:cNvSpPr txBox="1"/>
          <p:nvPr/>
        </p:nvSpPr>
        <p:spPr>
          <a:xfrm>
            <a:off x="6442841" y="525647"/>
            <a:ext cx="4852220" cy="1200329"/>
          </a:xfrm>
          <a:prstGeom prst="rect">
            <a:avLst/>
          </a:prstGeom>
          <a:solidFill>
            <a:srgbClr val="FDE986"/>
          </a:solidFill>
        </p:spPr>
        <p:txBody>
          <a:bodyPr wrap="square">
            <a:spAutoFit/>
          </a:bodyPr>
          <a:lstStyle/>
          <a:p>
            <a:r>
              <a:rPr lang="pt-BR" dirty="0">
                <a:latin typeface="Times New Roman" panose="02020603050405020304" pitchFamily="18" charset="0"/>
              </a:rPr>
              <a:t>Na determinação do número de algarismos significativos de um número, seus dígitos são contados, inicialmente pelo primeiro dígito diferente de zero à esquerda. Por exemplo:</a:t>
            </a:r>
            <a:endParaRPr lang="pt-BR" dirty="0"/>
          </a:p>
        </p:txBody>
      </p:sp>
      <p:pic>
        <p:nvPicPr>
          <p:cNvPr id="11" name="Imagem 10">
            <a:extLst>
              <a:ext uri="{FF2B5EF4-FFF2-40B4-BE49-F238E27FC236}">
                <a16:creationId xmlns:a16="http://schemas.microsoft.com/office/drawing/2014/main" id="{4E24C1A5-31F0-9374-3E41-32FECF6E4059}"/>
              </a:ext>
            </a:extLst>
          </p:cNvPr>
          <p:cNvPicPr>
            <a:picLocks noChangeAspect="1"/>
          </p:cNvPicPr>
          <p:nvPr/>
        </p:nvPicPr>
        <p:blipFill>
          <a:blip r:embed="rId2"/>
          <a:stretch>
            <a:fillRect/>
          </a:stretch>
        </p:blipFill>
        <p:spPr>
          <a:xfrm>
            <a:off x="5384528" y="1896449"/>
            <a:ext cx="6442841" cy="1972171"/>
          </a:xfrm>
          <a:prstGeom prst="rect">
            <a:avLst/>
          </a:prstGeom>
        </p:spPr>
      </p:pic>
      <p:sp>
        <p:nvSpPr>
          <p:cNvPr id="13" name="CaixaDeTexto 12">
            <a:extLst>
              <a:ext uri="{FF2B5EF4-FFF2-40B4-BE49-F238E27FC236}">
                <a16:creationId xmlns:a16="http://schemas.microsoft.com/office/drawing/2014/main" id="{1D09EF65-2412-766B-CD2C-08DE26FE0599}"/>
              </a:ext>
            </a:extLst>
          </p:cNvPr>
          <p:cNvSpPr txBox="1"/>
          <p:nvPr/>
        </p:nvSpPr>
        <p:spPr>
          <a:xfrm>
            <a:off x="6527782" y="4927063"/>
            <a:ext cx="5112774" cy="923330"/>
          </a:xfrm>
          <a:prstGeom prst="rect">
            <a:avLst/>
          </a:prstGeom>
          <a:solidFill>
            <a:srgbClr val="FDE986"/>
          </a:solidFill>
        </p:spPr>
        <p:txBody>
          <a:bodyPr wrap="square">
            <a:spAutoFit/>
          </a:bodyPr>
          <a:lstStyle/>
          <a:p>
            <a:r>
              <a:rPr lang="pt-BR" dirty="0">
                <a:latin typeface="Times New Roman" panose="02020603050405020304" pitchFamily="18" charset="0"/>
              </a:rPr>
              <a:t>Os zeros terminais posteriores à vírgula são contados como algarismos significativos, assim como os zeros do interior do número:</a:t>
            </a:r>
            <a:endParaRPr lang="pt-BR" dirty="0"/>
          </a:p>
        </p:txBody>
      </p:sp>
      <p:pic>
        <p:nvPicPr>
          <p:cNvPr id="14" name="Imagem 13">
            <a:extLst>
              <a:ext uri="{FF2B5EF4-FFF2-40B4-BE49-F238E27FC236}">
                <a16:creationId xmlns:a16="http://schemas.microsoft.com/office/drawing/2014/main" id="{E04FEED7-4342-7BAF-25A1-9D077ED78A57}"/>
              </a:ext>
            </a:extLst>
          </p:cNvPr>
          <p:cNvPicPr>
            <a:picLocks noChangeAspect="1"/>
          </p:cNvPicPr>
          <p:nvPr/>
        </p:nvPicPr>
        <p:blipFill>
          <a:blip r:embed="rId3"/>
          <a:stretch>
            <a:fillRect/>
          </a:stretch>
        </p:blipFill>
        <p:spPr>
          <a:xfrm>
            <a:off x="378045" y="4396249"/>
            <a:ext cx="5997863" cy="1984958"/>
          </a:xfrm>
          <a:prstGeom prst="rect">
            <a:avLst/>
          </a:prstGeom>
        </p:spPr>
      </p:pic>
    </p:spTree>
    <p:extLst>
      <p:ext uri="{BB962C8B-B14F-4D97-AF65-F5344CB8AC3E}">
        <p14:creationId xmlns:p14="http://schemas.microsoft.com/office/powerpoint/2010/main" val="3915451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2FEA1-A268-1750-A692-B8B5970B3B90}"/>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F029AA57-7FB6-470D-0942-E818EDD6BC25}"/>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A623068B-988E-1662-933C-0480DC89228E}"/>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4DDF45C7-3DE6-3CEB-64E5-F052966AC470}"/>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F816166E-2DA9-590F-F719-F06DBCAC1768}"/>
              </a:ext>
            </a:extLst>
          </p:cNvPr>
          <p:cNvSpPr txBox="1"/>
          <p:nvPr/>
        </p:nvSpPr>
        <p:spPr>
          <a:xfrm>
            <a:off x="378045" y="160046"/>
            <a:ext cx="4734730" cy="1631216"/>
          </a:xfrm>
          <a:prstGeom prst="rect">
            <a:avLst/>
          </a:prstGeom>
          <a:noFill/>
          <a:ln w="38100">
            <a:solidFill>
              <a:schemeClr val="tx1"/>
            </a:solidFill>
          </a:ln>
        </p:spPr>
        <p:txBody>
          <a:bodyPr wrap="square" rtlCol="0">
            <a:spAutoFit/>
          </a:bodyPr>
          <a:lstStyle/>
          <a:p>
            <a:pPr algn="ctr"/>
            <a:r>
              <a:rPr lang="pt-BR" sz="5000" dirty="0">
                <a:latin typeface="Agency FB" panose="020B0503020202020204" pitchFamily="34" charset="0"/>
              </a:rPr>
              <a:t>ALGARISMOS SIGNIFICATIVOS</a:t>
            </a:r>
          </a:p>
        </p:txBody>
      </p:sp>
      <p:sp>
        <p:nvSpPr>
          <p:cNvPr id="6" name="CaixaDeTexto 5">
            <a:extLst>
              <a:ext uri="{FF2B5EF4-FFF2-40B4-BE49-F238E27FC236}">
                <a16:creationId xmlns:a16="http://schemas.microsoft.com/office/drawing/2014/main" id="{3CF4D4A8-937C-DA28-8AF6-517D5B0FA08D}"/>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CaixaDeTexto 7">
            <a:extLst>
              <a:ext uri="{FF2B5EF4-FFF2-40B4-BE49-F238E27FC236}">
                <a16:creationId xmlns:a16="http://schemas.microsoft.com/office/drawing/2014/main" id="{4B956A25-9162-0FDF-9DE9-E44B482AD868}"/>
              </a:ext>
            </a:extLst>
          </p:cNvPr>
          <p:cNvSpPr txBox="1"/>
          <p:nvPr/>
        </p:nvSpPr>
        <p:spPr>
          <a:xfrm>
            <a:off x="5488858" y="513989"/>
            <a:ext cx="6100916" cy="923330"/>
          </a:xfrm>
          <a:prstGeom prst="rect">
            <a:avLst/>
          </a:prstGeom>
          <a:solidFill>
            <a:srgbClr val="FDE986"/>
          </a:solidFill>
        </p:spPr>
        <p:txBody>
          <a:bodyPr wrap="square">
            <a:spAutoFit/>
          </a:bodyPr>
          <a:lstStyle/>
          <a:p>
            <a:pPr algn="just"/>
            <a:r>
              <a:rPr lang="pt-BR" dirty="0">
                <a:latin typeface="Times New Roman" panose="02020603050405020304" pitchFamily="18" charset="0"/>
              </a:rPr>
              <a:t>Os zeros usados em números menores do que um </a:t>
            </a:r>
            <a:r>
              <a:rPr lang="pt-BR" i="1" dirty="0">
                <a:latin typeface="Times New Roman" panose="02020603050405020304" pitchFamily="18" charset="0"/>
              </a:rPr>
              <a:t>com a única finalidade de posicionar a vírgula </a:t>
            </a:r>
            <a:r>
              <a:rPr lang="pt-BR" dirty="0">
                <a:latin typeface="Times New Roman" panose="02020603050405020304" pitchFamily="18" charset="0"/>
              </a:rPr>
              <a:t>e aqueles zeros que algumas vezes são colocados à esquerda da vírgula dos mesmos números</a:t>
            </a:r>
            <a:endParaRPr lang="pt-BR" dirty="0"/>
          </a:p>
        </p:txBody>
      </p:sp>
      <p:pic>
        <p:nvPicPr>
          <p:cNvPr id="9" name="Imagem 8">
            <a:extLst>
              <a:ext uri="{FF2B5EF4-FFF2-40B4-BE49-F238E27FC236}">
                <a16:creationId xmlns:a16="http://schemas.microsoft.com/office/drawing/2014/main" id="{7D7AB550-9DC5-3A1D-625D-D86ECE8057B4}"/>
              </a:ext>
            </a:extLst>
          </p:cNvPr>
          <p:cNvPicPr>
            <a:picLocks noChangeAspect="1"/>
          </p:cNvPicPr>
          <p:nvPr/>
        </p:nvPicPr>
        <p:blipFill>
          <a:blip r:embed="rId2"/>
          <a:stretch>
            <a:fillRect/>
          </a:stretch>
        </p:blipFill>
        <p:spPr>
          <a:xfrm>
            <a:off x="5254697" y="1723325"/>
            <a:ext cx="6559258" cy="2122643"/>
          </a:xfrm>
          <a:prstGeom prst="rect">
            <a:avLst/>
          </a:prstGeom>
        </p:spPr>
      </p:pic>
      <p:sp>
        <p:nvSpPr>
          <p:cNvPr id="15" name="CaixaDeTexto 14">
            <a:extLst>
              <a:ext uri="{FF2B5EF4-FFF2-40B4-BE49-F238E27FC236}">
                <a16:creationId xmlns:a16="http://schemas.microsoft.com/office/drawing/2014/main" id="{B21B8169-1590-30A2-D961-B82440456852}"/>
              </a:ext>
            </a:extLst>
          </p:cNvPr>
          <p:cNvSpPr txBox="1"/>
          <p:nvPr/>
        </p:nvSpPr>
        <p:spPr>
          <a:xfrm>
            <a:off x="378045" y="4611069"/>
            <a:ext cx="4734730" cy="1200329"/>
          </a:xfrm>
          <a:prstGeom prst="rect">
            <a:avLst/>
          </a:prstGeom>
          <a:solidFill>
            <a:srgbClr val="FDE986"/>
          </a:solidFill>
        </p:spPr>
        <p:txBody>
          <a:bodyPr wrap="square">
            <a:spAutoFit/>
          </a:bodyPr>
          <a:lstStyle/>
          <a:p>
            <a:pPr algn="just"/>
            <a:r>
              <a:rPr lang="pt-BR" dirty="0">
                <a:latin typeface="Times New Roman" panose="02020603050405020304" pitchFamily="18" charset="0"/>
              </a:rPr>
              <a:t>Quando um número é escrito em notação exponencial, seu número de algarismos significativos é determinado somente pelos dígitos do coeficiente.</a:t>
            </a:r>
            <a:endParaRPr lang="pt-BR" dirty="0"/>
          </a:p>
        </p:txBody>
      </p:sp>
      <p:pic>
        <p:nvPicPr>
          <p:cNvPr id="16" name="Imagem 15">
            <a:extLst>
              <a:ext uri="{FF2B5EF4-FFF2-40B4-BE49-F238E27FC236}">
                <a16:creationId xmlns:a16="http://schemas.microsoft.com/office/drawing/2014/main" id="{21A6C1D2-833D-6723-6549-00A106D44EA0}"/>
              </a:ext>
            </a:extLst>
          </p:cNvPr>
          <p:cNvPicPr>
            <a:picLocks noChangeAspect="1"/>
          </p:cNvPicPr>
          <p:nvPr/>
        </p:nvPicPr>
        <p:blipFill>
          <a:blip r:embed="rId3"/>
          <a:stretch>
            <a:fillRect/>
          </a:stretch>
        </p:blipFill>
        <p:spPr>
          <a:xfrm>
            <a:off x="5488858" y="4217968"/>
            <a:ext cx="6070545" cy="1986532"/>
          </a:xfrm>
          <a:prstGeom prst="rect">
            <a:avLst/>
          </a:prstGeom>
        </p:spPr>
      </p:pic>
      <p:pic>
        <p:nvPicPr>
          <p:cNvPr id="17" name="Imagem 16">
            <a:extLst>
              <a:ext uri="{FF2B5EF4-FFF2-40B4-BE49-F238E27FC236}">
                <a16:creationId xmlns:a16="http://schemas.microsoft.com/office/drawing/2014/main" id="{1D82F93B-98C8-ACFD-2D7B-8A0BABE77B01}"/>
              </a:ext>
            </a:extLst>
          </p:cNvPr>
          <p:cNvPicPr>
            <a:picLocks noChangeAspect="1"/>
          </p:cNvPicPr>
          <p:nvPr/>
        </p:nvPicPr>
        <p:blipFill>
          <a:blip r:embed="rId4"/>
          <a:stretch>
            <a:fillRect/>
          </a:stretch>
        </p:blipFill>
        <p:spPr>
          <a:xfrm>
            <a:off x="461154" y="3331739"/>
            <a:ext cx="4468237" cy="1020504"/>
          </a:xfrm>
          <a:prstGeom prst="rect">
            <a:avLst/>
          </a:prstGeom>
        </p:spPr>
      </p:pic>
    </p:spTree>
    <p:extLst>
      <p:ext uri="{BB962C8B-B14F-4D97-AF65-F5344CB8AC3E}">
        <p14:creationId xmlns:p14="http://schemas.microsoft.com/office/powerpoint/2010/main" val="1988318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DA0C4-8277-671F-9851-8DF83025ECB5}"/>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7543543C-4086-FC9D-1C62-303FC345B238}"/>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F5771C73-AA26-05B7-9D0E-57FF0B6FE004}"/>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A8FA0D00-5E35-4ECF-109B-29E7378CB29A}"/>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86E5C013-3621-0216-4AD6-FD0111D594EB}"/>
              </a:ext>
            </a:extLst>
          </p:cNvPr>
          <p:cNvSpPr txBox="1"/>
          <p:nvPr/>
        </p:nvSpPr>
        <p:spPr>
          <a:xfrm>
            <a:off x="378044" y="160046"/>
            <a:ext cx="7713903" cy="1631216"/>
          </a:xfrm>
          <a:prstGeom prst="rect">
            <a:avLst/>
          </a:prstGeom>
          <a:noFill/>
          <a:ln w="38100">
            <a:solidFill>
              <a:schemeClr val="tx1"/>
            </a:solidFill>
          </a:ln>
        </p:spPr>
        <p:txBody>
          <a:bodyPr wrap="square" rtlCol="0">
            <a:spAutoFit/>
          </a:bodyPr>
          <a:lstStyle/>
          <a:p>
            <a:pPr algn="ctr"/>
            <a:r>
              <a:rPr lang="pt-BR" sz="5000" dirty="0">
                <a:latin typeface="Agency FB" panose="020B0503020202020204" pitchFamily="34" charset="0"/>
              </a:rPr>
              <a:t>ALGARISMOS SIGNIFICATIVOS-</a:t>
            </a:r>
          </a:p>
          <a:p>
            <a:pPr algn="ctr"/>
            <a:r>
              <a:rPr lang="pt-BR" sz="5000" dirty="0">
                <a:highlight>
                  <a:srgbClr val="FFA37F"/>
                </a:highlight>
                <a:latin typeface="Agency FB" panose="020B0503020202020204" pitchFamily="34" charset="0"/>
              </a:rPr>
              <a:t>REGRAS GERAIS</a:t>
            </a:r>
          </a:p>
        </p:txBody>
      </p:sp>
      <p:sp>
        <p:nvSpPr>
          <p:cNvPr id="6" name="CaixaDeTexto 5">
            <a:extLst>
              <a:ext uri="{FF2B5EF4-FFF2-40B4-BE49-F238E27FC236}">
                <a16:creationId xmlns:a16="http://schemas.microsoft.com/office/drawing/2014/main" id="{4A5601E4-C059-83B1-3599-96250F307D62}"/>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CaixaDeTexto 9">
            <a:extLst>
              <a:ext uri="{FF2B5EF4-FFF2-40B4-BE49-F238E27FC236}">
                <a16:creationId xmlns:a16="http://schemas.microsoft.com/office/drawing/2014/main" id="{73193883-CFED-5FC4-BF82-E2C637C0F1B3}"/>
              </a:ext>
            </a:extLst>
          </p:cNvPr>
          <p:cNvSpPr txBox="1"/>
          <p:nvPr/>
        </p:nvSpPr>
        <p:spPr>
          <a:xfrm>
            <a:off x="572729" y="2228812"/>
            <a:ext cx="6100916" cy="2862322"/>
          </a:xfrm>
          <a:prstGeom prst="rect">
            <a:avLst/>
          </a:prstGeom>
          <a:noFill/>
        </p:spPr>
        <p:txBody>
          <a:bodyPr wrap="square">
            <a:spAutoFit/>
          </a:bodyPr>
          <a:lstStyle/>
          <a:p>
            <a:r>
              <a:rPr lang="pt-BR" b="1" dirty="0">
                <a:highlight>
                  <a:srgbClr val="FDE986"/>
                </a:highlight>
                <a:latin typeface="LucidaSansUnicode"/>
              </a:rPr>
              <a:t>Arredondamento</a:t>
            </a:r>
            <a:r>
              <a:rPr lang="pt-BR" dirty="0">
                <a:highlight>
                  <a:srgbClr val="FDE986"/>
                </a:highlight>
                <a:latin typeface="LucidaSansUnicode"/>
              </a:rPr>
              <a:t>:</a:t>
            </a:r>
          </a:p>
          <a:p>
            <a:r>
              <a:rPr lang="pt-BR" dirty="0">
                <a:latin typeface="LucidaSansUnicode"/>
              </a:rPr>
              <a:t>1. Só se pode suprimir um algarismo quando o número apresentar casas decimais.</a:t>
            </a:r>
          </a:p>
          <a:p>
            <a:r>
              <a:rPr lang="pt-BR" dirty="0">
                <a:latin typeface="LucidaSansUnicode"/>
              </a:rPr>
              <a:t>2. Se o algarismo a suprimir é inferior a cinco, despreza-se esse</a:t>
            </a:r>
          </a:p>
          <a:p>
            <a:r>
              <a:rPr lang="pt-BR" dirty="0">
                <a:latin typeface="LucidaSansUnicode"/>
              </a:rPr>
              <a:t>número.</a:t>
            </a:r>
          </a:p>
          <a:p>
            <a:r>
              <a:rPr lang="pt-BR" dirty="0">
                <a:latin typeface="LucidaSansUnicode"/>
              </a:rPr>
              <a:t>3. Se o algarismo a suprimir é maior do que cinco, adiciona-se uma unidade ao algarismo anterior.</a:t>
            </a:r>
          </a:p>
          <a:p>
            <a:r>
              <a:rPr lang="pt-BR" dirty="0">
                <a:latin typeface="LucidaSansUnicode"/>
              </a:rPr>
              <a:t>4. Se o algarismo a suprimir é igual a cinco, então adiciona-se uma unidade ao algarismo anterior se este for ímpar e o algarismo anterior permanece inalterável se for par.</a:t>
            </a:r>
          </a:p>
        </p:txBody>
      </p:sp>
      <p:sp>
        <p:nvSpPr>
          <p:cNvPr id="12" name="CaixaDeTexto 11">
            <a:extLst>
              <a:ext uri="{FF2B5EF4-FFF2-40B4-BE49-F238E27FC236}">
                <a16:creationId xmlns:a16="http://schemas.microsoft.com/office/drawing/2014/main" id="{87F4DC86-BA66-D735-C0F5-3331C8DDCA53}"/>
              </a:ext>
            </a:extLst>
          </p:cNvPr>
          <p:cNvSpPr txBox="1"/>
          <p:nvPr/>
        </p:nvSpPr>
        <p:spPr>
          <a:xfrm>
            <a:off x="572729" y="5180878"/>
            <a:ext cx="6100916" cy="1200329"/>
          </a:xfrm>
          <a:prstGeom prst="rect">
            <a:avLst/>
          </a:prstGeom>
          <a:noFill/>
        </p:spPr>
        <p:txBody>
          <a:bodyPr wrap="square">
            <a:spAutoFit/>
          </a:bodyPr>
          <a:lstStyle/>
          <a:p>
            <a:r>
              <a:rPr lang="pt-BR" b="1" dirty="0">
                <a:highlight>
                  <a:srgbClr val="FDE986"/>
                </a:highlight>
                <a:latin typeface="LucidaSansUnicode"/>
              </a:rPr>
              <a:t>Adição e Subtração:</a:t>
            </a:r>
          </a:p>
          <a:p>
            <a:r>
              <a:rPr lang="pt-BR" dirty="0">
                <a:latin typeface="LucidaSansUnicode"/>
              </a:rPr>
              <a:t>O resultado de uma soma ou de uma subtração deve ser relatado com o mesmo número de casas decimais que o termo com o menor número de casas decimais.</a:t>
            </a:r>
            <a:endParaRPr lang="pt-BR" dirty="0"/>
          </a:p>
        </p:txBody>
      </p:sp>
      <p:pic>
        <p:nvPicPr>
          <p:cNvPr id="13" name="Imagem 12">
            <a:extLst>
              <a:ext uri="{FF2B5EF4-FFF2-40B4-BE49-F238E27FC236}">
                <a16:creationId xmlns:a16="http://schemas.microsoft.com/office/drawing/2014/main" id="{0CBA3292-6557-E6A0-4A88-BD7A896C6E7A}"/>
              </a:ext>
            </a:extLst>
          </p:cNvPr>
          <p:cNvPicPr>
            <a:picLocks noChangeAspect="1"/>
          </p:cNvPicPr>
          <p:nvPr/>
        </p:nvPicPr>
        <p:blipFill rotWithShape="1">
          <a:blip r:embed="rId2"/>
          <a:srcRect t="6111"/>
          <a:stretch/>
        </p:blipFill>
        <p:spPr>
          <a:xfrm>
            <a:off x="7556094" y="2180510"/>
            <a:ext cx="4226107" cy="4152395"/>
          </a:xfrm>
          <a:prstGeom prst="rect">
            <a:avLst/>
          </a:prstGeom>
        </p:spPr>
      </p:pic>
    </p:spTree>
    <p:extLst>
      <p:ext uri="{BB962C8B-B14F-4D97-AF65-F5344CB8AC3E}">
        <p14:creationId xmlns:p14="http://schemas.microsoft.com/office/powerpoint/2010/main" val="63130541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3AE6C-C34C-0825-C653-20BC445089B4}"/>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037FC084-0FA6-122F-BD74-901BA55C4724}"/>
              </a:ext>
            </a:extLst>
          </p:cNvPr>
          <p:cNvSpPr/>
          <p:nvPr/>
        </p:nvSpPr>
        <p:spPr>
          <a:xfrm rot="10800000">
            <a:off x="0" y="672215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99C533CD-BC58-F3BF-54A7-91D514F412AE}"/>
              </a:ext>
            </a:extLst>
          </p:cNvPr>
          <p:cNvSpPr/>
          <p:nvPr/>
        </p:nvSpPr>
        <p:spPr>
          <a:xfrm rot="16200000">
            <a:off x="-3153497" y="3500733"/>
            <a:ext cx="6442841" cy="135847"/>
          </a:xfrm>
          <a:prstGeom prst="rect">
            <a:avLst/>
          </a:prstGeom>
          <a:solidFill>
            <a:srgbClr val="FFA3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Meio-quadro 3">
            <a:extLst>
              <a:ext uri="{FF2B5EF4-FFF2-40B4-BE49-F238E27FC236}">
                <a16:creationId xmlns:a16="http://schemas.microsoft.com/office/drawing/2014/main" id="{CECA05AD-5D28-8F0A-F1B6-6C07F985A985}"/>
              </a:ext>
            </a:extLst>
          </p:cNvPr>
          <p:cNvSpPr/>
          <p:nvPr/>
        </p:nvSpPr>
        <p:spPr>
          <a:xfrm rot="10800000" flipV="1">
            <a:off x="11462738" y="0"/>
            <a:ext cx="729262" cy="1341783"/>
          </a:xfrm>
          <a:prstGeom prst="halfFram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5" name="CaixaDeTexto 4">
            <a:extLst>
              <a:ext uri="{FF2B5EF4-FFF2-40B4-BE49-F238E27FC236}">
                <a16:creationId xmlns:a16="http://schemas.microsoft.com/office/drawing/2014/main" id="{416E0F15-1F0D-B940-7847-3CC39E9BF142}"/>
              </a:ext>
            </a:extLst>
          </p:cNvPr>
          <p:cNvSpPr txBox="1"/>
          <p:nvPr/>
        </p:nvSpPr>
        <p:spPr>
          <a:xfrm>
            <a:off x="378044" y="160046"/>
            <a:ext cx="7713903" cy="1631216"/>
          </a:xfrm>
          <a:prstGeom prst="rect">
            <a:avLst/>
          </a:prstGeom>
          <a:noFill/>
          <a:ln w="38100">
            <a:solidFill>
              <a:schemeClr val="tx1"/>
            </a:solidFill>
          </a:ln>
        </p:spPr>
        <p:txBody>
          <a:bodyPr wrap="square" rtlCol="0">
            <a:spAutoFit/>
          </a:bodyPr>
          <a:lstStyle/>
          <a:p>
            <a:pPr algn="ctr"/>
            <a:r>
              <a:rPr lang="pt-BR" sz="5000" dirty="0">
                <a:latin typeface="Agency FB" panose="020B0503020202020204" pitchFamily="34" charset="0"/>
              </a:rPr>
              <a:t>ALGARISMOS SIGNIFICATIVOS-</a:t>
            </a:r>
          </a:p>
          <a:p>
            <a:pPr algn="ctr"/>
            <a:r>
              <a:rPr lang="pt-BR" sz="5000" dirty="0">
                <a:highlight>
                  <a:srgbClr val="FFA37F"/>
                </a:highlight>
                <a:latin typeface="Agency FB" panose="020B0503020202020204" pitchFamily="34" charset="0"/>
              </a:rPr>
              <a:t>REGRAS GERAIS</a:t>
            </a:r>
          </a:p>
        </p:txBody>
      </p:sp>
      <p:sp>
        <p:nvSpPr>
          <p:cNvPr id="6" name="CaixaDeTexto 5">
            <a:extLst>
              <a:ext uri="{FF2B5EF4-FFF2-40B4-BE49-F238E27FC236}">
                <a16:creationId xmlns:a16="http://schemas.microsoft.com/office/drawing/2014/main" id="{EC5BB6E6-20AF-0F63-D76C-48704C51BC45}"/>
              </a:ext>
            </a:extLst>
          </p:cNvPr>
          <p:cNvSpPr txBox="1"/>
          <p:nvPr/>
        </p:nvSpPr>
        <p:spPr>
          <a:xfrm>
            <a:off x="10159965" y="6381207"/>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CaixaDeTexto 7">
            <a:extLst>
              <a:ext uri="{FF2B5EF4-FFF2-40B4-BE49-F238E27FC236}">
                <a16:creationId xmlns:a16="http://schemas.microsoft.com/office/drawing/2014/main" id="{BC8D999B-867A-B0A0-F363-621433FC2D34}"/>
              </a:ext>
            </a:extLst>
          </p:cNvPr>
          <p:cNvSpPr txBox="1"/>
          <p:nvPr/>
        </p:nvSpPr>
        <p:spPr>
          <a:xfrm>
            <a:off x="378043" y="2363414"/>
            <a:ext cx="6819169" cy="1200329"/>
          </a:xfrm>
          <a:prstGeom prst="rect">
            <a:avLst/>
          </a:prstGeom>
          <a:noFill/>
        </p:spPr>
        <p:txBody>
          <a:bodyPr wrap="square">
            <a:spAutoFit/>
          </a:bodyPr>
          <a:lstStyle/>
          <a:p>
            <a:pPr algn="just"/>
            <a:r>
              <a:rPr lang="pt-BR" dirty="0">
                <a:highlight>
                  <a:srgbClr val="FDE986"/>
                </a:highlight>
                <a:latin typeface="LucidaSansUnicode"/>
              </a:rPr>
              <a:t>Multiplicação e Divisão:</a:t>
            </a:r>
          </a:p>
          <a:p>
            <a:pPr algn="just"/>
            <a:r>
              <a:rPr lang="pt-BR" dirty="0">
                <a:latin typeface="LucidaSansUnicode"/>
              </a:rPr>
              <a:t>O resultado de uma multiplicação ou de uma divisão deve ser</a:t>
            </a:r>
          </a:p>
          <a:p>
            <a:pPr algn="just"/>
            <a:r>
              <a:rPr lang="pt-BR" dirty="0">
                <a:latin typeface="LucidaSansUnicode"/>
              </a:rPr>
              <a:t>arredondado para o mesmo número de algarismos significativos que o do termo com menor número de algarismos significativos.</a:t>
            </a:r>
            <a:endParaRPr lang="pt-BR" dirty="0"/>
          </a:p>
        </p:txBody>
      </p:sp>
      <p:pic>
        <p:nvPicPr>
          <p:cNvPr id="9" name="Imagem 8">
            <a:extLst>
              <a:ext uri="{FF2B5EF4-FFF2-40B4-BE49-F238E27FC236}">
                <a16:creationId xmlns:a16="http://schemas.microsoft.com/office/drawing/2014/main" id="{23CD205F-B313-1A04-C1DE-EA34E78ED90F}"/>
              </a:ext>
            </a:extLst>
          </p:cNvPr>
          <p:cNvPicPr>
            <a:picLocks noChangeAspect="1"/>
          </p:cNvPicPr>
          <p:nvPr/>
        </p:nvPicPr>
        <p:blipFill>
          <a:blip r:embed="rId2"/>
          <a:stretch>
            <a:fillRect/>
          </a:stretch>
        </p:blipFill>
        <p:spPr>
          <a:xfrm>
            <a:off x="469954" y="3945049"/>
            <a:ext cx="5254413" cy="1670325"/>
          </a:xfrm>
          <a:prstGeom prst="rect">
            <a:avLst/>
          </a:prstGeom>
        </p:spPr>
      </p:pic>
    </p:spTree>
    <p:extLst>
      <p:ext uri="{BB962C8B-B14F-4D97-AF65-F5344CB8AC3E}">
        <p14:creationId xmlns:p14="http://schemas.microsoft.com/office/powerpoint/2010/main" val="1753909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A9E9E594-F55E-BB1E-5480-B8BC038E088F}"/>
              </a:ext>
            </a:extLst>
          </p:cNvPr>
          <p:cNvSpPr txBox="1"/>
          <p:nvPr/>
        </p:nvSpPr>
        <p:spPr>
          <a:xfrm>
            <a:off x="3221420" y="2242034"/>
            <a:ext cx="6784258" cy="861774"/>
          </a:xfrm>
          <a:prstGeom prst="rect">
            <a:avLst/>
          </a:prstGeom>
          <a:noFill/>
        </p:spPr>
        <p:txBody>
          <a:bodyPr wrap="square">
            <a:spAutoFit/>
          </a:bodyPr>
          <a:lstStyle/>
          <a:p>
            <a:pPr algn="ctr"/>
            <a:r>
              <a:rPr lang="pt-BR" sz="5000" dirty="0">
                <a:latin typeface="Agency FB" panose="020B0503020202020204" pitchFamily="34" charset="0"/>
              </a:rPr>
              <a:t>ANÁLISE DIMENSIONAL </a:t>
            </a:r>
          </a:p>
        </p:txBody>
      </p:sp>
      <p:pic>
        <p:nvPicPr>
          <p:cNvPr id="8194" name="Picture 2" descr="Unidades de medida png | PNGWing">
            <a:extLst>
              <a:ext uri="{FF2B5EF4-FFF2-40B4-BE49-F238E27FC236}">
                <a16:creationId xmlns:a16="http://schemas.microsoft.com/office/drawing/2014/main" id="{BEA758F6-2DC8-8E88-273B-9480D000B750}"/>
              </a:ext>
            </a:extLst>
          </p:cNvPr>
          <p:cNvPicPr>
            <a:picLocks noChangeAspect="1" noChangeArrowheads="1"/>
          </p:cNvPicPr>
          <p:nvPr/>
        </p:nvPicPr>
        <p:blipFill>
          <a:blip r:embed="rId2">
            <a:clrChange>
              <a:clrFrom>
                <a:srgbClr val="EEEEEE"/>
              </a:clrFrom>
              <a:clrTo>
                <a:srgbClr val="EEEEEE">
                  <a:alpha val="0"/>
                </a:srgbClr>
              </a:clrTo>
            </a:clrChange>
            <a:extLst>
              <a:ext uri="{BEBA8EAE-BF5A-486C-A8C5-ECC9F3942E4B}">
                <a14:imgProps xmlns:a14="http://schemas.microsoft.com/office/drawing/2010/main">
                  <a14:imgLayer r:embed="rId3">
                    <a14:imgEffect>
                      <a14:backgroundRemoval t="7222" b="90000" l="4167" r="93056">
                        <a14:foregroundMark x1="52778" y1="9167" x2="13889" y2="83056"/>
                        <a14:foregroundMark x1="5556" y1="62778" x2="4167" y2="56389"/>
                        <a14:foregroundMark x1="93333" y1="55833" x2="93056" y2="64167"/>
                        <a14:foregroundMark x1="48333" y1="16111" x2="49722" y2="11111"/>
                        <a14:foregroundMark x1="64167" y1="13056" x2="61667" y2="17778"/>
                        <a14:foregroundMark x1="81667" y1="9444" x2="80000" y2="7222"/>
                        <a14:foregroundMark x1="50278" y1="8611" x2="45833" y2="17778"/>
                        <a14:foregroundMark x1="88056" y1="27222" x2="87500" y2="24444"/>
                        <a14:foregroundMark x1="78889" y1="31389" x2="78889" y2="25000"/>
                        <a14:foregroundMark x1="80833" y1="32500" x2="87500"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1245010" y="1626847"/>
            <a:ext cx="2717390" cy="271739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A547A093-C755-5832-1C00-C366F8D6C801}"/>
              </a:ext>
            </a:extLst>
          </p:cNvPr>
          <p:cNvSpPr/>
          <p:nvPr/>
        </p:nvSpPr>
        <p:spPr>
          <a:xfrm rot="10800000">
            <a:off x="0" y="672215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D24A301-D6F9-9626-B126-7A7084BDD8F2}"/>
              </a:ext>
            </a:extLst>
          </p:cNvPr>
          <p:cNvSpPr/>
          <p:nvPr/>
        </p:nvSpPr>
        <p:spPr>
          <a:xfrm rot="16200000">
            <a:off x="-3153497" y="350073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C2C1CBE1-C9DE-9900-5580-6D818285BACE}"/>
              </a:ext>
            </a:extLst>
          </p:cNvPr>
          <p:cNvSpPr/>
          <p:nvPr/>
        </p:nvSpPr>
        <p:spPr>
          <a:xfrm rot="10800000" flipV="1">
            <a:off x="11462738" y="0"/>
            <a:ext cx="729262" cy="1341783"/>
          </a:xfrm>
          <a:prstGeom prst="halfFrame">
            <a:avLst/>
          </a:prstGeom>
          <a:solidFill>
            <a:srgbClr val="F2A7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CEC2874B-FF9C-C091-4DA9-BCB5ABC27691}"/>
              </a:ext>
            </a:extLst>
          </p:cNvPr>
          <p:cNvSpPr/>
          <p:nvPr/>
        </p:nvSpPr>
        <p:spPr>
          <a:xfrm>
            <a:off x="4484865" y="3159597"/>
            <a:ext cx="4257368" cy="4571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9F352FD-CE74-0B13-A81F-DCC367B7EEB1}"/>
              </a:ext>
            </a:extLst>
          </p:cNvPr>
          <p:cNvSpPr txBox="1"/>
          <p:nvPr/>
        </p:nvSpPr>
        <p:spPr>
          <a:xfrm>
            <a:off x="10159965" y="6381207"/>
            <a:ext cx="1920670" cy="369332"/>
          </a:xfrm>
          <a:prstGeom prst="rect">
            <a:avLst/>
          </a:prstGeom>
          <a:solidFill>
            <a:srgbClr val="D4E5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3927308443"/>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50D6-B2B8-9258-2A50-748BA7AFE27C}"/>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EC45E34D-FD37-2EA9-BB5B-E9B308123539}"/>
              </a:ext>
            </a:extLst>
          </p:cNvPr>
          <p:cNvSpPr txBox="1"/>
          <p:nvPr/>
        </p:nvSpPr>
        <p:spPr>
          <a:xfrm>
            <a:off x="3654039" y="677978"/>
            <a:ext cx="6784258" cy="861774"/>
          </a:xfrm>
          <a:prstGeom prst="rect">
            <a:avLst/>
          </a:prstGeom>
          <a:noFill/>
        </p:spPr>
        <p:txBody>
          <a:bodyPr wrap="square">
            <a:spAutoFit/>
          </a:bodyPr>
          <a:lstStyle/>
          <a:p>
            <a:pPr algn="ctr"/>
            <a:r>
              <a:rPr lang="pt-BR" sz="5000" dirty="0">
                <a:latin typeface="Agency FB" panose="020B0503020202020204" pitchFamily="34" charset="0"/>
              </a:rPr>
              <a:t>ANÁLISE DIMENSIONAL </a:t>
            </a:r>
          </a:p>
        </p:txBody>
      </p:sp>
      <p:pic>
        <p:nvPicPr>
          <p:cNvPr id="8194" name="Picture 2" descr="Unidades de medida png | PNGWing">
            <a:extLst>
              <a:ext uri="{FF2B5EF4-FFF2-40B4-BE49-F238E27FC236}">
                <a16:creationId xmlns:a16="http://schemas.microsoft.com/office/drawing/2014/main" id="{CF22110B-6EF2-4893-2E34-9501504D9901}"/>
              </a:ext>
            </a:extLst>
          </p:cNvPr>
          <p:cNvPicPr>
            <a:picLocks noChangeAspect="1" noChangeArrowheads="1"/>
          </p:cNvPicPr>
          <p:nvPr/>
        </p:nvPicPr>
        <p:blipFill>
          <a:blip r:embed="rId2">
            <a:clrChange>
              <a:clrFrom>
                <a:srgbClr val="EEEEEE"/>
              </a:clrFrom>
              <a:clrTo>
                <a:srgbClr val="EEEEEE">
                  <a:alpha val="0"/>
                </a:srgbClr>
              </a:clrTo>
            </a:clrChange>
            <a:extLst>
              <a:ext uri="{BEBA8EAE-BF5A-486C-A8C5-ECC9F3942E4B}">
                <a14:imgProps xmlns:a14="http://schemas.microsoft.com/office/drawing/2010/main">
                  <a14:imgLayer r:embed="rId3">
                    <a14:imgEffect>
                      <a14:backgroundRemoval t="7222" b="90000" l="4167" r="93056">
                        <a14:foregroundMark x1="52778" y1="9167" x2="13889" y2="83056"/>
                        <a14:foregroundMark x1="5556" y1="62778" x2="4167" y2="56389"/>
                        <a14:foregroundMark x1="93333" y1="55833" x2="93056" y2="64167"/>
                        <a14:foregroundMark x1="48333" y1="16111" x2="49722" y2="11111"/>
                        <a14:foregroundMark x1="64167" y1="13056" x2="61667" y2="17778"/>
                        <a14:foregroundMark x1="81667" y1="9444" x2="80000" y2="7222"/>
                        <a14:foregroundMark x1="50278" y1="8611" x2="45833" y2="17778"/>
                        <a14:foregroundMark x1="88056" y1="27222" x2="87500" y2="24444"/>
                        <a14:foregroundMark x1="78889" y1="31389" x2="78889" y2="25000"/>
                        <a14:foregroundMark x1="80833" y1="32500" x2="87500"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571954" y="1108865"/>
            <a:ext cx="2717390" cy="271739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634CD9F8-CC1D-1093-A1F3-8975DD803C41}"/>
              </a:ext>
            </a:extLst>
          </p:cNvPr>
          <p:cNvSpPr/>
          <p:nvPr/>
        </p:nvSpPr>
        <p:spPr>
          <a:xfrm rot="10800000">
            <a:off x="0" y="672215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8C77B4F6-C714-B415-10BE-16CC532708F8}"/>
              </a:ext>
            </a:extLst>
          </p:cNvPr>
          <p:cNvSpPr/>
          <p:nvPr/>
        </p:nvSpPr>
        <p:spPr>
          <a:xfrm rot="16200000">
            <a:off x="-3153497" y="350073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55C8ACE2-06DD-B151-71FB-EC4E07F50B8A}"/>
              </a:ext>
            </a:extLst>
          </p:cNvPr>
          <p:cNvSpPr/>
          <p:nvPr/>
        </p:nvSpPr>
        <p:spPr>
          <a:xfrm rot="10800000" flipV="1">
            <a:off x="11462738" y="0"/>
            <a:ext cx="729262" cy="1341783"/>
          </a:xfrm>
          <a:prstGeom prst="halfFrame">
            <a:avLst/>
          </a:prstGeom>
          <a:solidFill>
            <a:srgbClr val="F2A7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D2987946-C6DE-1B97-A78E-E177FEFC9786}"/>
              </a:ext>
            </a:extLst>
          </p:cNvPr>
          <p:cNvSpPr/>
          <p:nvPr/>
        </p:nvSpPr>
        <p:spPr>
          <a:xfrm>
            <a:off x="4917484" y="1539752"/>
            <a:ext cx="4257368" cy="4571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2BB91A1-22CC-D55F-81DF-9CB0EF17E5C6}"/>
              </a:ext>
            </a:extLst>
          </p:cNvPr>
          <p:cNvSpPr txBox="1"/>
          <p:nvPr/>
        </p:nvSpPr>
        <p:spPr>
          <a:xfrm>
            <a:off x="10159965" y="6381207"/>
            <a:ext cx="1920670" cy="369332"/>
          </a:xfrm>
          <a:prstGeom prst="rect">
            <a:avLst/>
          </a:prstGeom>
          <a:solidFill>
            <a:srgbClr val="D4E5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9" name="CaixaDeTexto 8">
            <a:extLst>
              <a:ext uri="{FF2B5EF4-FFF2-40B4-BE49-F238E27FC236}">
                <a16:creationId xmlns:a16="http://schemas.microsoft.com/office/drawing/2014/main" id="{C0678035-9A25-0615-0B29-882F5835F6B3}"/>
              </a:ext>
            </a:extLst>
          </p:cNvPr>
          <p:cNvSpPr txBox="1"/>
          <p:nvPr/>
        </p:nvSpPr>
        <p:spPr>
          <a:xfrm>
            <a:off x="3994688" y="2019172"/>
            <a:ext cx="6100916" cy="2308324"/>
          </a:xfrm>
          <a:prstGeom prst="rect">
            <a:avLst/>
          </a:prstGeom>
          <a:noFill/>
        </p:spPr>
        <p:txBody>
          <a:bodyPr wrap="square">
            <a:spAutoFit/>
          </a:bodyPr>
          <a:lstStyle/>
          <a:p>
            <a:pPr algn="just"/>
            <a:r>
              <a:rPr lang="pt-BR" dirty="0">
                <a:solidFill>
                  <a:srgbClr val="000000"/>
                </a:solidFill>
                <a:latin typeface="Raleway"/>
              </a:rPr>
              <a:t>A </a:t>
            </a:r>
            <a:r>
              <a:rPr lang="pt-BR" b="1" dirty="0">
                <a:solidFill>
                  <a:srgbClr val="000000"/>
                </a:solidFill>
                <a:latin typeface="inherit"/>
              </a:rPr>
              <a:t>análise dimensional</a:t>
            </a:r>
            <a:r>
              <a:rPr lang="pt-BR" dirty="0">
                <a:solidFill>
                  <a:srgbClr val="000000"/>
                </a:solidFill>
                <a:latin typeface="Raleway"/>
              </a:rPr>
              <a:t> é uma ferramenta que possibilita a previsão, inspeção e adaptação das unidades físicas que são utilizadas para a resolução de equações. Na análise dimensional, aplicamos os fundamentos da </a:t>
            </a:r>
            <a:r>
              <a:rPr lang="pt-BR" dirty="0">
                <a:latin typeface="Raleway"/>
              </a:rPr>
              <a:t>álgebra</a:t>
            </a:r>
            <a:r>
              <a:rPr lang="pt-BR" dirty="0">
                <a:solidFill>
                  <a:srgbClr val="000000"/>
                </a:solidFill>
                <a:latin typeface="Raleway"/>
              </a:rPr>
              <a:t> a fim de determinarmos em qual </a:t>
            </a:r>
            <a:r>
              <a:rPr lang="pt-BR" b="1" dirty="0">
                <a:solidFill>
                  <a:srgbClr val="000000"/>
                </a:solidFill>
                <a:latin typeface="inherit"/>
              </a:rPr>
              <a:t>unidade</a:t>
            </a:r>
            <a:r>
              <a:rPr lang="pt-BR" dirty="0">
                <a:solidFill>
                  <a:srgbClr val="000000"/>
                </a:solidFill>
                <a:latin typeface="Raleway"/>
              </a:rPr>
              <a:t> </a:t>
            </a:r>
            <a:r>
              <a:rPr lang="pt-BR" b="1" dirty="0">
                <a:solidFill>
                  <a:srgbClr val="000000"/>
                </a:solidFill>
                <a:latin typeface="inherit"/>
              </a:rPr>
              <a:t>de</a:t>
            </a:r>
            <a:r>
              <a:rPr lang="pt-BR" dirty="0">
                <a:solidFill>
                  <a:srgbClr val="000000"/>
                </a:solidFill>
                <a:latin typeface="Raleway"/>
              </a:rPr>
              <a:t> </a:t>
            </a:r>
            <a:r>
              <a:rPr lang="pt-BR" b="1" dirty="0">
                <a:solidFill>
                  <a:srgbClr val="000000"/>
                </a:solidFill>
                <a:latin typeface="inherit"/>
              </a:rPr>
              <a:t>medida</a:t>
            </a:r>
            <a:r>
              <a:rPr lang="pt-BR" dirty="0">
                <a:solidFill>
                  <a:srgbClr val="000000"/>
                </a:solidFill>
                <a:latin typeface="Raleway"/>
              </a:rPr>
              <a:t> alguma grandeza deve ser expressa, de forma a garantir a homogeneidade entre as grandezas.</a:t>
            </a:r>
            <a:endParaRPr lang="pt-BR" dirty="0"/>
          </a:p>
        </p:txBody>
      </p:sp>
    </p:spTree>
    <p:extLst>
      <p:ext uri="{BB962C8B-B14F-4D97-AF65-F5344CB8AC3E}">
        <p14:creationId xmlns:p14="http://schemas.microsoft.com/office/powerpoint/2010/main" val="9677952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38D23-B8DF-AAD0-A167-584E1A0AC576}"/>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6249E45D-041E-39F9-B369-B84AA9EA0AAC}"/>
              </a:ext>
            </a:extLst>
          </p:cNvPr>
          <p:cNvSpPr txBox="1"/>
          <p:nvPr/>
        </p:nvSpPr>
        <p:spPr>
          <a:xfrm>
            <a:off x="3654039" y="677978"/>
            <a:ext cx="6784258" cy="861774"/>
          </a:xfrm>
          <a:prstGeom prst="rect">
            <a:avLst/>
          </a:prstGeom>
          <a:noFill/>
        </p:spPr>
        <p:txBody>
          <a:bodyPr wrap="square">
            <a:spAutoFit/>
          </a:bodyPr>
          <a:lstStyle/>
          <a:p>
            <a:pPr algn="ctr"/>
            <a:r>
              <a:rPr lang="pt-BR" sz="5000" dirty="0">
                <a:latin typeface="Agency FB" panose="020B0503020202020204" pitchFamily="34" charset="0"/>
              </a:rPr>
              <a:t>ANÁLISE DIMENSIONAL </a:t>
            </a:r>
          </a:p>
        </p:txBody>
      </p:sp>
      <p:pic>
        <p:nvPicPr>
          <p:cNvPr id="8194" name="Picture 2" descr="Unidades de medida png | PNGWing">
            <a:extLst>
              <a:ext uri="{FF2B5EF4-FFF2-40B4-BE49-F238E27FC236}">
                <a16:creationId xmlns:a16="http://schemas.microsoft.com/office/drawing/2014/main" id="{208FBE54-9FE3-782D-D79C-39AB6973C6D5}"/>
              </a:ext>
            </a:extLst>
          </p:cNvPr>
          <p:cNvPicPr>
            <a:picLocks noChangeAspect="1" noChangeArrowheads="1"/>
          </p:cNvPicPr>
          <p:nvPr/>
        </p:nvPicPr>
        <p:blipFill>
          <a:blip r:embed="rId2">
            <a:clrChange>
              <a:clrFrom>
                <a:srgbClr val="EEEEEE"/>
              </a:clrFrom>
              <a:clrTo>
                <a:srgbClr val="EEEEEE">
                  <a:alpha val="0"/>
                </a:srgbClr>
              </a:clrTo>
            </a:clrChange>
            <a:extLst>
              <a:ext uri="{BEBA8EAE-BF5A-486C-A8C5-ECC9F3942E4B}">
                <a14:imgProps xmlns:a14="http://schemas.microsoft.com/office/drawing/2010/main">
                  <a14:imgLayer r:embed="rId3">
                    <a14:imgEffect>
                      <a14:backgroundRemoval t="7222" b="90000" l="4167" r="93056">
                        <a14:foregroundMark x1="52778" y1="9167" x2="13889" y2="83056"/>
                        <a14:foregroundMark x1="5556" y1="62778" x2="4167" y2="56389"/>
                        <a14:foregroundMark x1="93333" y1="55833" x2="93056" y2="64167"/>
                        <a14:foregroundMark x1="48333" y1="16111" x2="49722" y2="11111"/>
                        <a14:foregroundMark x1="64167" y1="13056" x2="61667" y2="17778"/>
                        <a14:foregroundMark x1="81667" y1="9444" x2="80000" y2="7222"/>
                        <a14:foregroundMark x1="50278" y1="8611" x2="45833" y2="17778"/>
                        <a14:foregroundMark x1="88056" y1="27222" x2="87500" y2="24444"/>
                        <a14:foregroundMark x1="78889" y1="31389" x2="78889" y2="25000"/>
                        <a14:foregroundMark x1="80833" y1="32500" x2="87500"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571954" y="1108865"/>
            <a:ext cx="2717390" cy="271739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382036E9-7D96-F240-3D2F-E89D730EAFDC}"/>
              </a:ext>
            </a:extLst>
          </p:cNvPr>
          <p:cNvSpPr/>
          <p:nvPr/>
        </p:nvSpPr>
        <p:spPr>
          <a:xfrm rot="10800000">
            <a:off x="0" y="672215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FECDC362-11A6-7F7A-6496-13EE4F6D8F0E}"/>
              </a:ext>
            </a:extLst>
          </p:cNvPr>
          <p:cNvSpPr/>
          <p:nvPr/>
        </p:nvSpPr>
        <p:spPr>
          <a:xfrm rot="16200000">
            <a:off x="-3153497" y="350073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432A30AA-BCE0-47EB-41E5-2DD0ED8D54BA}"/>
              </a:ext>
            </a:extLst>
          </p:cNvPr>
          <p:cNvSpPr/>
          <p:nvPr/>
        </p:nvSpPr>
        <p:spPr>
          <a:xfrm rot="10800000" flipV="1">
            <a:off x="11462738" y="0"/>
            <a:ext cx="729262" cy="1341783"/>
          </a:xfrm>
          <a:prstGeom prst="halfFrame">
            <a:avLst/>
          </a:prstGeom>
          <a:solidFill>
            <a:srgbClr val="F2A7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D09A960B-F9EE-0829-0E3B-9978A2896E49}"/>
              </a:ext>
            </a:extLst>
          </p:cNvPr>
          <p:cNvSpPr/>
          <p:nvPr/>
        </p:nvSpPr>
        <p:spPr>
          <a:xfrm>
            <a:off x="4917484" y="1539752"/>
            <a:ext cx="4257368" cy="4571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F54342D-6297-233F-A1F1-807312AE6AEC}"/>
              </a:ext>
            </a:extLst>
          </p:cNvPr>
          <p:cNvSpPr txBox="1"/>
          <p:nvPr/>
        </p:nvSpPr>
        <p:spPr>
          <a:xfrm>
            <a:off x="10159965" y="6381207"/>
            <a:ext cx="1920670" cy="369332"/>
          </a:xfrm>
          <a:prstGeom prst="rect">
            <a:avLst/>
          </a:prstGeom>
          <a:solidFill>
            <a:srgbClr val="D4E5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CaixaDeTexto 9">
            <a:extLst>
              <a:ext uri="{FF2B5EF4-FFF2-40B4-BE49-F238E27FC236}">
                <a16:creationId xmlns:a16="http://schemas.microsoft.com/office/drawing/2014/main" id="{B1816EC8-A65E-A18D-03DF-D382EA02D5ED}"/>
              </a:ext>
            </a:extLst>
          </p:cNvPr>
          <p:cNvSpPr txBox="1"/>
          <p:nvPr/>
        </p:nvSpPr>
        <p:spPr>
          <a:xfrm>
            <a:off x="5154687" y="1970191"/>
            <a:ext cx="3782961" cy="477054"/>
          </a:xfrm>
          <a:prstGeom prst="rect">
            <a:avLst/>
          </a:prstGeom>
          <a:solidFill>
            <a:srgbClr val="D4E5A0"/>
          </a:solidFill>
        </p:spPr>
        <p:txBody>
          <a:bodyPr wrap="square">
            <a:spAutoFit/>
          </a:bodyPr>
          <a:lstStyle/>
          <a:p>
            <a:pPr algn="ctr"/>
            <a:r>
              <a:rPr lang="pt-BR" sz="2500" b="1" i="1" dirty="0">
                <a:latin typeface="Times New Roman" panose="02020603050405020304" pitchFamily="18" charset="0"/>
              </a:rPr>
              <a:t>UNIDADES MÉTRICAS</a:t>
            </a:r>
            <a:endParaRPr lang="pt-BR" sz="2500" dirty="0"/>
          </a:p>
        </p:txBody>
      </p:sp>
      <p:sp>
        <p:nvSpPr>
          <p:cNvPr id="12" name="CaixaDeTexto 11">
            <a:extLst>
              <a:ext uri="{FF2B5EF4-FFF2-40B4-BE49-F238E27FC236}">
                <a16:creationId xmlns:a16="http://schemas.microsoft.com/office/drawing/2014/main" id="{9DC692E1-DF3F-19BB-4C55-604126D21B97}"/>
              </a:ext>
            </a:extLst>
          </p:cNvPr>
          <p:cNvSpPr txBox="1"/>
          <p:nvPr/>
        </p:nvSpPr>
        <p:spPr>
          <a:xfrm>
            <a:off x="4059049" y="2630765"/>
            <a:ext cx="6100916" cy="1477328"/>
          </a:xfrm>
          <a:prstGeom prst="rect">
            <a:avLst/>
          </a:prstGeom>
          <a:noFill/>
        </p:spPr>
        <p:txBody>
          <a:bodyPr wrap="square">
            <a:spAutoFit/>
          </a:bodyPr>
          <a:lstStyle/>
          <a:p>
            <a:pPr algn="just"/>
            <a:r>
              <a:rPr lang="pt-BR" dirty="0">
                <a:latin typeface="Times New Roman" panose="02020603050405020304" pitchFamily="18" charset="0"/>
              </a:rPr>
              <a:t>As unidades SI são as unidades do sistema métrico unificado usado 'hoje em dia. (SI significa </a:t>
            </a:r>
            <a:r>
              <a:rPr lang="pt-BR" i="1" dirty="0">
                <a:latin typeface="Times New Roman" panose="02020603050405020304" pitchFamily="18" charset="0"/>
              </a:rPr>
              <a:t>System </a:t>
            </a:r>
            <a:r>
              <a:rPr lang="pt-BR" i="1" dirty="0" err="1">
                <a:latin typeface="Times New Roman" panose="02020603050405020304" pitchFamily="18" charset="0"/>
              </a:rPr>
              <a:t>lnternational</a:t>
            </a:r>
            <a:r>
              <a:rPr lang="pt-BR" i="1" dirty="0">
                <a:latin typeface="Times New Roman" panose="02020603050405020304" pitchFamily="18" charset="0"/>
              </a:rPr>
              <a:t> d'</a:t>
            </a:r>
            <a:r>
              <a:rPr lang="pt-BR" i="1" dirty="0" err="1">
                <a:latin typeface="Times New Roman" panose="02020603050405020304" pitchFamily="18" charset="0"/>
              </a:rPr>
              <a:t>Unités</a:t>
            </a:r>
            <a:r>
              <a:rPr lang="pt-BR" i="1" dirty="0">
                <a:latin typeface="Times New Roman" panose="02020603050405020304" pitchFamily="18" charset="0"/>
              </a:rPr>
              <a:t>, </a:t>
            </a:r>
            <a:r>
              <a:rPr lang="pt-BR" dirty="0">
                <a:latin typeface="Times New Roman" panose="02020603050405020304" pitchFamily="18" charset="0"/>
              </a:rPr>
              <a:t>e é a abreviação adotada em todos os idiomas). O fundamento das unidades SI compreende </a:t>
            </a:r>
            <a:r>
              <a:rPr lang="pt-BR" i="1" dirty="0">
                <a:latin typeface="Times New Roman" panose="02020603050405020304" pitchFamily="18" charset="0"/>
              </a:rPr>
              <a:t>o </a:t>
            </a:r>
            <a:r>
              <a:rPr lang="pt-BR" dirty="0">
                <a:latin typeface="Times New Roman" panose="02020603050405020304" pitchFamily="18" charset="0"/>
              </a:rPr>
              <a:t>conjunto de sete unidades, conhecidas por </a:t>
            </a:r>
            <a:r>
              <a:rPr lang="pt-BR" i="1" dirty="0">
                <a:latin typeface="Times New Roman" panose="02020603050405020304" pitchFamily="18" charset="0"/>
              </a:rPr>
              <a:t>unidades básicas.</a:t>
            </a:r>
            <a:endParaRPr lang="pt-BR" dirty="0"/>
          </a:p>
        </p:txBody>
      </p:sp>
    </p:spTree>
    <p:extLst>
      <p:ext uri="{BB962C8B-B14F-4D97-AF65-F5344CB8AC3E}">
        <p14:creationId xmlns:p14="http://schemas.microsoft.com/office/powerpoint/2010/main" val="745791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B5D8B-6292-815E-2CCD-314465BB8D0E}"/>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A0442332-3D72-AAC4-CF0A-DACE22029BFD}"/>
              </a:ext>
            </a:extLst>
          </p:cNvPr>
          <p:cNvSpPr txBox="1"/>
          <p:nvPr/>
        </p:nvSpPr>
        <p:spPr>
          <a:xfrm>
            <a:off x="1628283" y="237027"/>
            <a:ext cx="6784258" cy="861774"/>
          </a:xfrm>
          <a:prstGeom prst="rect">
            <a:avLst/>
          </a:prstGeom>
          <a:noFill/>
        </p:spPr>
        <p:txBody>
          <a:bodyPr wrap="square">
            <a:spAutoFit/>
          </a:bodyPr>
          <a:lstStyle/>
          <a:p>
            <a:pPr algn="ctr"/>
            <a:r>
              <a:rPr lang="pt-BR" sz="5000" dirty="0">
                <a:latin typeface="Agency FB" panose="020B0503020202020204" pitchFamily="34" charset="0"/>
              </a:rPr>
              <a:t>ANÁLISE DIMENSIONAL </a:t>
            </a:r>
          </a:p>
        </p:txBody>
      </p:sp>
      <p:pic>
        <p:nvPicPr>
          <p:cNvPr id="8194" name="Picture 2" descr="Unidades de medida png | PNGWing">
            <a:extLst>
              <a:ext uri="{FF2B5EF4-FFF2-40B4-BE49-F238E27FC236}">
                <a16:creationId xmlns:a16="http://schemas.microsoft.com/office/drawing/2014/main" id="{49F67E77-DC88-69D7-6107-08A42426AE78}"/>
              </a:ext>
            </a:extLst>
          </p:cNvPr>
          <p:cNvPicPr>
            <a:picLocks noChangeAspect="1" noChangeArrowheads="1"/>
          </p:cNvPicPr>
          <p:nvPr/>
        </p:nvPicPr>
        <p:blipFill>
          <a:blip r:embed="rId2">
            <a:clrChange>
              <a:clrFrom>
                <a:srgbClr val="EEEEEE"/>
              </a:clrFrom>
              <a:clrTo>
                <a:srgbClr val="EEEEEE">
                  <a:alpha val="0"/>
                </a:srgbClr>
              </a:clrTo>
            </a:clrChange>
            <a:extLst>
              <a:ext uri="{BEBA8EAE-BF5A-486C-A8C5-ECC9F3942E4B}">
                <a14:imgProps xmlns:a14="http://schemas.microsoft.com/office/drawing/2010/main">
                  <a14:imgLayer r:embed="rId3">
                    <a14:imgEffect>
                      <a14:backgroundRemoval t="7222" b="90000" l="4167" r="93056">
                        <a14:foregroundMark x1="52778" y1="9167" x2="13889" y2="83056"/>
                        <a14:foregroundMark x1="5556" y1="62778" x2="4167" y2="56389"/>
                        <a14:foregroundMark x1="93333" y1="55833" x2="93056" y2="64167"/>
                        <a14:foregroundMark x1="48333" y1="16111" x2="49722" y2="11111"/>
                        <a14:foregroundMark x1="64167" y1="13056" x2="61667" y2="17778"/>
                        <a14:foregroundMark x1="81667" y1="9444" x2="80000" y2="7222"/>
                        <a14:foregroundMark x1="50278" y1="8611" x2="45833" y2="17778"/>
                        <a14:foregroundMark x1="88056" y1="27222" x2="87500" y2="24444"/>
                        <a14:foregroundMark x1="78889" y1="31389" x2="78889" y2="25000"/>
                        <a14:foregroundMark x1="80833" y1="32500" x2="87500" y2="35556"/>
                      </a14:backgroundRemoval>
                    </a14:imgEffect>
                  </a14:imgLayer>
                </a14:imgProps>
              </a:ext>
              <a:ext uri="{28A0092B-C50C-407E-A947-70E740481C1C}">
                <a14:useLocalDpi xmlns:a14="http://schemas.microsoft.com/office/drawing/2010/main" val="0"/>
              </a:ext>
            </a:extLst>
          </a:blip>
          <a:srcRect/>
          <a:stretch>
            <a:fillRect/>
          </a:stretch>
        </p:blipFill>
        <p:spPr bwMode="auto">
          <a:xfrm>
            <a:off x="506130" y="147425"/>
            <a:ext cx="1822766" cy="1822766"/>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70C94D30-9CB7-89F4-5C40-8C6DB8F6944E}"/>
              </a:ext>
            </a:extLst>
          </p:cNvPr>
          <p:cNvSpPr/>
          <p:nvPr/>
        </p:nvSpPr>
        <p:spPr>
          <a:xfrm rot="10800000">
            <a:off x="0" y="672215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DDA59FDD-3E5B-0E3F-2183-9610D5952408}"/>
              </a:ext>
            </a:extLst>
          </p:cNvPr>
          <p:cNvSpPr/>
          <p:nvPr/>
        </p:nvSpPr>
        <p:spPr>
          <a:xfrm rot="16200000">
            <a:off x="-3153497" y="3500733"/>
            <a:ext cx="6442841" cy="135847"/>
          </a:xfrm>
          <a:prstGeom prst="rect">
            <a:avLst/>
          </a:prstGeom>
          <a:solidFill>
            <a:srgbClr val="B401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Meio-quadro 5">
            <a:extLst>
              <a:ext uri="{FF2B5EF4-FFF2-40B4-BE49-F238E27FC236}">
                <a16:creationId xmlns:a16="http://schemas.microsoft.com/office/drawing/2014/main" id="{02211C7D-DE89-6FBA-A9A3-FCF66C4A8B4E}"/>
              </a:ext>
            </a:extLst>
          </p:cNvPr>
          <p:cNvSpPr/>
          <p:nvPr/>
        </p:nvSpPr>
        <p:spPr>
          <a:xfrm rot="10800000" flipV="1">
            <a:off x="11462738" y="0"/>
            <a:ext cx="729262" cy="1341783"/>
          </a:xfrm>
          <a:prstGeom prst="halfFrame">
            <a:avLst/>
          </a:prstGeom>
          <a:solidFill>
            <a:srgbClr val="F2A7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Retângulo 6">
            <a:extLst>
              <a:ext uri="{FF2B5EF4-FFF2-40B4-BE49-F238E27FC236}">
                <a16:creationId xmlns:a16="http://schemas.microsoft.com/office/drawing/2014/main" id="{1B6F60B3-4076-BC9A-6187-D32042B28082}"/>
              </a:ext>
            </a:extLst>
          </p:cNvPr>
          <p:cNvSpPr/>
          <p:nvPr/>
        </p:nvSpPr>
        <p:spPr>
          <a:xfrm>
            <a:off x="2850376" y="1108864"/>
            <a:ext cx="4257368" cy="45719"/>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60A2C9E-87C6-4BC4-7A73-C2C3BB5D4338}"/>
              </a:ext>
            </a:extLst>
          </p:cNvPr>
          <p:cNvSpPr txBox="1"/>
          <p:nvPr/>
        </p:nvSpPr>
        <p:spPr>
          <a:xfrm>
            <a:off x="10159965" y="6381207"/>
            <a:ext cx="1920670" cy="369332"/>
          </a:xfrm>
          <a:prstGeom prst="rect">
            <a:avLst/>
          </a:prstGeom>
          <a:solidFill>
            <a:srgbClr val="D4E5A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10" name="CaixaDeTexto 9">
            <a:extLst>
              <a:ext uri="{FF2B5EF4-FFF2-40B4-BE49-F238E27FC236}">
                <a16:creationId xmlns:a16="http://schemas.microsoft.com/office/drawing/2014/main" id="{F81CE4C7-2213-308C-F20A-B3C2E74906AE}"/>
              </a:ext>
            </a:extLst>
          </p:cNvPr>
          <p:cNvSpPr txBox="1"/>
          <p:nvPr/>
        </p:nvSpPr>
        <p:spPr>
          <a:xfrm>
            <a:off x="7643213" y="388252"/>
            <a:ext cx="3782961" cy="477054"/>
          </a:xfrm>
          <a:prstGeom prst="rect">
            <a:avLst/>
          </a:prstGeom>
          <a:solidFill>
            <a:srgbClr val="D4E5A0"/>
          </a:solidFill>
        </p:spPr>
        <p:txBody>
          <a:bodyPr wrap="square">
            <a:spAutoFit/>
          </a:bodyPr>
          <a:lstStyle/>
          <a:p>
            <a:pPr algn="ctr"/>
            <a:r>
              <a:rPr lang="pt-BR" sz="2500" b="1" i="1" dirty="0">
                <a:latin typeface="Times New Roman" panose="02020603050405020304" pitchFamily="18" charset="0"/>
              </a:rPr>
              <a:t>UNIDADES MÉTRICAS</a:t>
            </a:r>
            <a:endParaRPr lang="pt-BR" sz="2500" dirty="0"/>
          </a:p>
        </p:txBody>
      </p:sp>
      <p:pic>
        <p:nvPicPr>
          <p:cNvPr id="2" name="Imagem 1">
            <a:extLst>
              <a:ext uri="{FF2B5EF4-FFF2-40B4-BE49-F238E27FC236}">
                <a16:creationId xmlns:a16="http://schemas.microsoft.com/office/drawing/2014/main" id="{B0E65020-ECF2-EEB9-F515-0F82852A6F53}"/>
              </a:ext>
            </a:extLst>
          </p:cNvPr>
          <p:cNvPicPr>
            <a:picLocks noChangeAspect="1"/>
          </p:cNvPicPr>
          <p:nvPr/>
        </p:nvPicPr>
        <p:blipFill>
          <a:blip r:embed="rId4"/>
          <a:stretch>
            <a:fillRect/>
          </a:stretch>
        </p:blipFill>
        <p:spPr>
          <a:xfrm>
            <a:off x="6096000" y="1310420"/>
            <a:ext cx="5789632" cy="2320135"/>
          </a:xfrm>
          <a:prstGeom prst="rect">
            <a:avLst/>
          </a:prstGeom>
        </p:spPr>
      </p:pic>
      <p:pic>
        <p:nvPicPr>
          <p:cNvPr id="9" name="Imagem 8">
            <a:extLst>
              <a:ext uri="{FF2B5EF4-FFF2-40B4-BE49-F238E27FC236}">
                <a16:creationId xmlns:a16="http://schemas.microsoft.com/office/drawing/2014/main" id="{2ADAA706-E7E3-53D2-0FF3-78924FEEABD9}"/>
              </a:ext>
            </a:extLst>
          </p:cNvPr>
          <p:cNvPicPr>
            <a:picLocks noChangeAspect="1"/>
          </p:cNvPicPr>
          <p:nvPr/>
        </p:nvPicPr>
        <p:blipFill>
          <a:blip r:embed="rId5"/>
          <a:stretch>
            <a:fillRect/>
          </a:stretch>
        </p:blipFill>
        <p:spPr>
          <a:xfrm>
            <a:off x="318063" y="3908829"/>
            <a:ext cx="6744257" cy="2469814"/>
          </a:xfrm>
          <a:prstGeom prst="rect">
            <a:avLst/>
          </a:prstGeom>
        </p:spPr>
      </p:pic>
      <p:pic>
        <p:nvPicPr>
          <p:cNvPr id="11" name="Imagem 10">
            <a:extLst>
              <a:ext uri="{FF2B5EF4-FFF2-40B4-BE49-F238E27FC236}">
                <a16:creationId xmlns:a16="http://schemas.microsoft.com/office/drawing/2014/main" id="{41D8B486-7BFE-A8FB-2D58-36B3B334F1B5}"/>
              </a:ext>
            </a:extLst>
          </p:cNvPr>
          <p:cNvPicPr>
            <a:picLocks noChangeAspect="1"/>
          </p:cNvPicPr>
          <p:nvPr/>
        </p:nvPicPr>
        <p:blipFill>
          <a:blip r:embed="rId6"/>
          <a:stretch>
            <a:fillRect/>
          </a:stretch>
        </p:blipFill>
        <p:spPr>
          <a:xfrm>
            <a:off x="7793140" y="3908829"/>
            <a:ext cx="1368760" cy="577117"/>
          </a:xfrm>
          <a:prstGeom prst="rect">
            <a:avLst/>
          </a:prstGeom>
        </p:spPr>
      </p:pic>
      <p:pic>
        <p:nvPicPr>
          <p:cNvPr id="13" name="Imagem 12">
            <a:extLst>
              <a:ext uri="{FF2B5EF4-FFF2-40B4-BE49-F238E27FC236}">
                <a16:creationId xmlns:a16="http://schemas.microsoft.com/office/drawing/2014/main" id="{75204889-0D7E-0014-063D-080B68DC6CD1}"/>
              </a:ext>
            </a:extLst>
          </p:cNvPr>
          <p:cNvPicPr>
            <a:picLocks noChangeAspect="1"/>
          </p:cNvPicPr>
          <p:nvPr/>
        </p:nvPicPr>
        <p:blipFill>
          <a:blip r:embed="rId7"/>
          <a:stretch>
            <a:fillRect/>
          </a:stretch>
        </p:blipFill>
        <p:spPr>
          <a:xfrm>
            <a:off x="10089608" y="3983551"/>
            <a:ext cx="1219442" cy="421979"/>
          </a:xfrm>
          <a:prstGeom prst="rect">
            <a:avLst/>
          </a:prstGeom>
        </p:spPr>
      </p:pic>
      <p:pic>
        <p:nvPicPr>
          <p:cNvPr id="14" name="Imagem 13">
            <a:extLst>
              <a:ext uri="{FF2B5EF4-FFF2-40B4-BE49-F238E27FC236}">
                <a16:creationId xmlns:a16="http://schemas.microsoft.com/office/drawing/2014/main" id="{E6E8FF65-F8F0-DF7C-581F-53E466704952}"/>
              </a:ext>
            </a:extLst>
          </p:cNvPr>
          <p:cNvPicPr>
            <a:picLocks noChangeAspect="1"/>
          </p:cNvPicPr>
          <p:nvPr/>
        </p:nvPicPr>
        <p:blipFill>
          <a:blip r:embed="rId8"/>
          <a:stretch>
            <a:fillRect/>
          </a:stretch>
        </p:blipFill>
        <p:spPr>
          <a:xfrm>
            <a:off x="7693594" y="5046977"/>
            <a:ext cx="1468306" cy="440595"/>
          </a:xfrm>
          <a:prstGeom prst="rect">
            <a:avLst/>
          </a:prstGeom>
        </p:spPr>
      </p:pic>
      <p:pic>
        <p:nvPicPr>
          <p:cNvPr id="15" name="Imagem 14">
            <a:extLst>
              <a:ext uri="{FF2B5EF4-FFF2-40B4-BE49-F238E27FC236}">
                <a16:creationId xmlns:a16="http://schemas.microsoft.com/office/drawing/2014/main" id="{D5877299-6C74-AF8B-25DF-A8234D19E843}"/>
              </a:ext>
            </a:extLst>
          </p:cNvPr>
          <p:cNvPicPr>
            <a:picLocks noChangeAspect="1"/>
          </p:cNvPicPr>
          <p:nvPr/>
        </p:nvPicPr>
        <p:blipFill>
          <a:blip r:embed="rId9"/>
          <a:stretch>
            <a:fillRect/>
          </a:stretch>
        </p:blipFill>
        <p:spPr>
          <a:xfrm>
            <a:off x="10141318" y="4862543"/>
            <a:ext cx="1493195" cy="583323"/>
          </a:xfrm>
          <a:prstGeom prst="rect">
            <a:avLst/>
          </a:prstGeom>
        </p:spPr>
      </p:pic>
      <p:pic>
        <p:nvPicPr>
          <p:cNvPr id="16" name="Imagem 15">
            <a:extLst>
              <a:ext uri="{FF2B5EF4-FFF2-40B4-BE49-F238E27FC236}">
                <a16:creationId xmlns:a16="http://schemas.microsoft.com/office/drawing/2014/main" id="{6DB5E804-4C09-B875-4ED0-F5530DD8DBD8}"/>
              </a:ext>
            </a:extLst>
          </p:cNvPr>
          <p:cNvPicPr>
            <a:picLocks noChangeAspect="1"/>
          </p:cNvPicPr>
          <p:nvPr/>
        </p:nvPicPr>
        <p:blipFill>
          <a:blip r:embed="rId10"/>
          <a:stretch>
            <a:fillRect/>
          </a:stretch>
        </p:blipFill>
        <p:spPr>
          <a:xfrm>
            <a:off x="8920882" y="5904246"/>
            <a:ext cx="1468307" cy="620556"/>
          </a:xfrm>
          <a:prstGeom prst="rect">
            <a:avLst/>
          </a:prstGeom>
        </p:spPr>
      </p:pic>
    </p:spTree>
    <p:extLst>
      <p:ext uri="{BB962C8B-B14F-4D97-AF65-F5344CB8AC3E}">
        <p14:creationId xmlns:p14="http://schemas.microsoft.com/office/powerpoint/2010/main" val="3215567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par>
                                <p:cTn id="25" presetID="6"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FD0E5789-D4D7-DD73-03EF-66D719F628D2}"/>
              </a:ext>
            </a:extLst>
          </p:cNvPr>
          <p:cNvPicPr>
            <a:picLocks noChangeAspect="1"/>
          </p:cNvPicPr>
          <p:nvPr/>
        </p:nvPicPr>
        <p:blipFill>
          <a:blip r:embed="rId2">
            <a:extLst>
              <a:ext uri="{28A0092B-C50C-407E-A947-70E740481C1C}">
                <a14:useLocalDpi xmlns:a14="http://schemas.microsoft.com/office/drawing/2010/main" val="0"/>
              </a:ext>
            </a:extLst>
          </a:blip>
          <a:srcRect b="13210"/>
          <a:stretch/>
        </p:blipFill>
        <p:spPr>
          <a:xfrm>
            <a:off x="0" y="2425994"/>
            <a:ext cx="4433310" cy="4432006"/>
          </a:xfrm>
          <a:prstGeom prst="rect">
            <a:avLst/>
          </a:prstGeom>
        </p:spPr>
      </p:pic>
      <p:sp>
        <p:nvSpPr>
          <p:cNvPr id="7" name="CaixaDeTexto 6">
            <a:extLst>
              <a:ext uri="{FF2B5EF4-FFF2-40B4-BE49-F238E27FC236}">
                <a16:creationId xmlns:a16="http://schemas.microsoft.com/office/drawing/2014/main" id="{1C969046-CA2E-055C-F2BA-515DF3F7CE5C}"/>
              </a:ext>
            </a:extLst>
          </p:cNvPr>
          <p:cNvSpPr txBox="1"/>
          <p:nvPr/>
        </p:nvSpPr>
        <p:spPr>
          <a:xfrm>
            <a:off x="4564192" y="2208072"/>
            <a:ext cx="6784258" cy="861774"/>
          </a:xfrm>
          <a:prstGeom prst="rect">
            <a:avLst/>
          </a:prstGeom>
          <a:solidFill>
            <a:srgbClr val="FDE986"/>
          </a:solidFill>
        </p:spPr>
        <p:txBody>
          <a:bodyPr wrap="square">
            <a:spAutoFit/>
          </a:bodyPr>
          <a:lstStyle/>
          <a:p>
            <a:pPr algn="ctr"/>
            <a:r>
              <a:rPr lang="pt-BR" sz="5000" dirty="0">
                <a:latin typeface="Agency FB" panose="020B0503020202020204" pitchFamily="34" charset="0"/>
              </a:rPr>
              <a:t>DENSIDADE</a:t>
            </a:r>
          </a:p>
        </p:txBody>
      </p:sp>
      <p:sp>
        <p:nvSpPr>
          <p:cNvPr id="8" name="Retângulo 7">
            <a:extLst>
              <a:ext uri="{FF2B5EF4-FFF2-40B4-BE49-F238E27FC236}">
                <a16:creationId xmlns:a16="http://schemas.microsoft.com/office/drawing/2014/main" id="{BC51976C-2C05-8484-13C6-2A92F55BFC21}"/>
              </a:ext>
            </a:extLst>
          </p:cNvPr>
          <p:cNvSpPr/>
          <p:nvPr/>
        </p:nvSpPr>
        <p:spPr>
          <a:xfrm rot="16200000">
            <a:off x="8902656" y="3432809"/>
            <a:ext cx="6442841" cy="13584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453D2541-CF7D-2DF3-593D-32CE407E2097}"/>
              </a:ext>
            </a:extLst>
          </p:cNvPr>
          <p:cNvSpPr/>
          <p:nvPr/>
        </p:nvSpPr>
        <p:spPr>
          <a:xfrm rot="10800000">
            <a:off x="5749159" y="6722153"/>
            <a:ext cx="6442841" cy="1358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a:extLst>
              <a:ext uri="{FF2B5EF4-FFF2-40B4-BE49-F238E27FC236}">
                <a16:creationId xmlns:a16="http://schemas.microsoft.com/office/drawing/2014/main" id="{BBF90BA2-E908-AAD7-8750-8EB7D26EC3E1}"/>
              </a:ext>
            </a:extLst>
          </p:cNvPr>
          <p:cNvSpPr txBox="1"/>
          <p:nvPr/>
        </p:nvSpPr>
        <p:spPr>
          <a:xfrm>
            <a:off x="17068" y="6402263"/>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256950033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ntendendo a Densidade: O Segredo para Otimizar Seus Processos Industriais  - Só Hélices">
            <a:extLst>
              <a:ext uri="{FF2B5EF4-FFF2-40B4-BE49-F238E27FC236}">
                <a16:creationId xmlns:a16="http://schemas.microsoft.com/office/drawing/2014/main" id="{8AA98FAB-7D54-5BC9-65FB-F7E7FAAC2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8253" y="1492108"/>
            <a:ext cx="4989786" cy="272468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819BC941-2DC1-5D40-68E3-60882A4458CB}"/>
              </a:ext>
            </a:extLst>
          </p:cNvPr>
          <p:cNvSpPr txBox="1"/>
          <p:nvPr/>
        </p:nvSpPr>
        <p:spPr>
          <a:xfrm>
            <a:off x="2703871" y="436724"/>
            <a:ext cx="6784258" cy="861774"/>
          </a:xfrm>
          <a:prstGeom prst="rect">
            <a:avLst/>
          </a:prstGeom>
          <a:solidFill>
            <a:srgbClr val="FDE986"/>
          </a:solidFill>
        </p:spPr>
        <p:txBody>
          <a:bodyPr wrap="square">
            <a:spAutoFit/>
          </a:bodyPr>
          <a:lstStyle/>
          <a:p>
            <a:pPr algn="ctr"/>
            <a:r>
              <a:rPr lang="pt-BR" sz="5000" dirty="0">
                <a:latin typeface="Agency FB" panose="020B0503020202020204" pitchFamily="34" charset="0"/>
              </a:rPr>
              <a:t>DENSIDADE</a:t>
            </a:r>
          </a:p>
        </p:txBody>
      </p:sp>
      <p:sp>
        <p:nvSpPr>
          <p:cNvPr id="4" name="CaixaDeTexto 3">
            <a:extLst>
              <a:ext uri="{FF2B5EF4-FFF2-40B4-BE49-F238E27FC236}">
                <a16:creationId xmlns:a16="http://schemas.microsoft.com/office/drawing/2014/main" id="{D2BFDD20-B003-685D-9F75-AA3E5CB5D120}"/>
              </a:ext>
            </a:extLst>
          </p:cNvPr>
          <p:cNvSpPr txBox="1"/>
          <p:nvPr/>
        </p:nvSpPr>
        <p:spPr>
          <a:xfrm>
            <a:off x="285135" y="2445377"/>
            <a:ext cx="6096000" cy="1200329"/>
          </a:xfrm>
          <a:prstGeom prst="rect">
            <a:avLst/>
          </a:prstGeom>
          <a:noFill/>
        </p:spPr>
        <p:txBody>
          <a:bodyPr wrap="square">
            <a:spAutoFit/>
          </a:bodyPr>
          <a:lstStyle/>
          <a:p>
            <a:r>
              <a:rPr lang="pt-BR" dirty="0">
                <a:latin typeface="Times New Roman" panose="02020603050405020304" pitchFamily="18" charset="0"/>
              </a:rPr>
              <a:t>A densidade é definida como </a:t>
            </a:r>
            <a:r>
              <a:rPr lang="pt-BR" i="1" dirty="0">
                <a:latin typeface="Times New Roman" panose="02020603050405020304" pitchFamily="18" charset="0"/>
              </a:rPr>
              <a:t>a massa da unidade de volume de uma substância, </a:t>
            </a:r>
            <a:r>
              <a:rPr lang="pt-BR" dirty="0">
                <a:latin typeface="Times New Roman" panose="02020603050405020304" pitchFamily="18" charset="0"/>
              </a:rPr>
              <a:t>ou, simplesmente, </a:t>
            </a:r>
            <a:r>
              <a:rPr lang="pt-BR" i="1" dirty="0">
                <a:latin typeface="Times New Roman" panose="02020603050405020304" pitchFamily="18" charset="0"/>
              </a:rPr>
              <a:t>massa por unidade de volume. </a:t>
            </a:r>
            <a:r>
              <a:rPr lang="pt-BR" dirty="0">
                <a:latin typeface="Times New Roman" panose="02020603050405020304" pitchFamily="18" charset="0"/>
              </a:rPr>
              <a:t>A densidade de um objeto é calculada pela divisão da massa do objeto por seu volume.</a:t>
            </a:r>
            <a:endParaRPr lang="pt-BR" dirty="0"/>
          </a:p>
        </p:txBody>
      </p:sp>
      <p:sp>
        <p:nvSpPr>
          <p:cNvPr id="6" name="CaixaDeTexto 5">
            <a:extLst>
              <a:ext uri="{FF2B5EF4-FFF2-40B4-BE49-F238E27FC236}">
                <a16:creationId xmlns:a16="http://schemas.microsoft.com/office/drawing/2014/main" id="{A9BDAF6F-616E-BC9D-5557-9B4B72E6F036}"/>
              </a:ext>
            </a:extLst>
          </p:cNvPr>
          <p:cNvSpPr txBox="1"/>
          <p:nvPr/>
        </p:nvSpPr>
        <p:spPr>
          <a:xfrm>
            <a:off x="285135" y="4216794"/>
            <a:ext cx="6096000" cy="1477328"/>
          </a:xfrm>
          <a:prstGeom prst="rect">
            <a:avLst/>
          </a:prstGeom>
          <a:noFill/>
        </p:spPr>
        <p:txBody>
          <a:bodyPr wrap="square">
            <a:spAutoFit/>
          </a:bodyPr>
          <a:lstStyle/>
          <a:p>
            <a:r>
              <a:rPr lang="pt-BR" dirty="0">
                <a:latin typeface="Times New Roman" panose="02020603050405020304" pitchFamily="18" charset="0"/>
              </a:rPr>
              <a:t>A densidade expressa a quantidade de matéria presente em uma dada unidade de volume. Quando dizemos que o chumbo tem maior densidade do que o alumínio, isto significa que num dado volume de chumbo há mais matéria que no mesmo volume de alumínio.</a:t>
            </a:r>
            <a:endParaRPr lang="pt-BR" dirty="0"/>
          </a:p>
        </p:txBody>
      </p:sp>
      <p:sp>
        <p:nvSpPr>
          <p:cNvPr id="7" name="CaixaDeTexto 6">
            <a:extLst>
              <a:ext uri="{FF2B5EF4-FFF2-40B4-BE49-F238E27FC236}">
                <a16:creationId xmlns:a16="http://schemas.microsoft.com/office/drawing/2014/main" id="{E841997E-0F87-EA49-50F7-33E9B33F7C69}"/>
              </a:ext>
            </a:extLst>
          </p:cNvPr>
          <p:cNvSpPr txBox="1"/>
          <p:nvPr/>
        </p:nvSpPr>
        <p:spPr>
          <a:xfrm>
            <a:off x="190056" y="6352821"/>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5DFBE36C-5107-2FE5-E7C3-61F0196C9731}"/>
              </a:ext>
            </a:extLst>
          </p:cNvPr>
          <p:cNvSpPr/>
          <p:nvPr/>
        </p:nvSpPr>
        <p:spPr>
          <a:xfrm rot="16200000">
            <a:off x="8902656" y="3432809"/>
            <a:ext cx="6442841" cy="13584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82947A1A-8729-4074-62F5-C1005E89B0A9}"/>
              </a:ext>
            </a:extLst>
          </p:cNvPr>
          <p:cNvSpPr/>
          <p:nvPr/>
        </p:nvSpPr>
        <p:spPr>
          <a:xfrm rot="10800000">
            <a:off x="5749159" y="6722153"/>
            <a:ext cx="6442841" cy="1358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266830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Uma imagem contendo no interior, panelas, panela, escorredor&#10;&#10;O conteúdo gerado por IA pode estar incorreto.">
            <a:extLst>
              <a:ext uri="{FF2B5EF4-FFF2-40B4-BE49-F238E27FC236}">
                <a16:creationId xmlns:a16="http://schemas.microsoft.com/office/drawing/2014/main" id="{8C329A35-C466-3268-412F-843D410B62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8740" y="2332698"/>
            <a:ext cx="5696607" cy="3107241"/>
          </a:xfrm>
          <a:prstGeom prst="rect">
            <a:avLst/>
          </a:prstGeom>
        </p:spPr>
      </p:pic>
      <p:sp>
        <p:nvSpPr>
          <p:cNvPr id="2" name="CaixaDeTexto 1">
            <a:extLst>
              <a:ext uri="{FF2B5EF4-FFF2-40B4-BE49-F238E27FC236}">
                <a16:creationId xmlns:a16="http://schemas.microsoft.com/office/drawing/2014/main" id="{2D089978-8C25-CD8E-3685-F4499ECC99AD}"/>
              </a:ext>
            </a:extLst>
          </p:cNvPr>
          <p:cNvSpPr txBox="1"/>
          <p:nvPr/>
        </p:nvSpPr>
        <p:spPr>
          <a:xfrm>
            <a:off x="4090220" y="145541"/>
            <a:ext cx="3465127" cy="461665"/>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VOCÊ JÁ IMAGINOU</a:t>
            </a:r>
            <a:r>
              <a:rPr lang="pt-BR" dirty="0"/>
              <a:t>:</a:t>
            </a:r>
          </a:p>
        </p:txBody>
      </p:sp>
      <p:sp>
        <p:nvSpPr>
          <p:cNvPr id="4" name="CaixaDeTexto 3">
            <a:extLst>
              <a:ext uri="{FF2B5EF4-FFF2-40B4-BE49-F238E27FC236}">
                <a16:creationId xmlns:a16="http://schemas.microsoft.com/office/drawing/2014/main" id="{602318BC-7A5C-0D73-FD02-B23D7FBD35E0}"/>
              </a:ext>
            </a:extLst>
          </p:cNvPr>
          <p:cNvSpPr txBox="1"/>
          <p:nvPr/>
        </p:nvSpPr>
        <p:spPr>
          <a:xfrm>
            <a:off x="281405" y="1847262"/>
            <a:ext cx="5467753" cy="477054"/>
          </a:xfrm>
          <a:prstGeom prst="rect">
            <a:avLst/>
          </a:prstGeom>
          <a:solidFill>
            <a:srgbClr val="FFF9E6"/>
          </a:solidFill>
        </p:spPr>
        <p:txBody>
          <a:bodyPr wrap="square">
            <a:spAutoFit/>
          </a:bodyPr>
          <a:lstStyle/>
          <a:p>
            <a:r>
              <a:rPr lang="pt-BR" sz="2500" dirty="0"/>
              <a:t>Por que o gelo derrete e água evapora?</a:t>
            </a:r>
          </a:p>
        </p:txBody>
      </p:sp>
      <p:pic>
        <p:nvPicPr>
          <p:cNvPr id="8" name="Imagem 7" descr="Xícara transparente com líquido dentro&#10;&#10;O conteúdo gerado por IA pode estar incorreto.">
            <a:extLst>
              <a:ext uri="{FF2B5EF4-FFF2-40B4-BE49-F238E27FC236}">
                <a16:creationId xmlns:a16="http://schemas.microsoft.com/office/drawing/2014/main" id="{4E190568-883F-DEFD-701A-D85C35324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6" b="89974" l="9162" r="90341">
                        <a14:foregroundMark x1="23793" y1="26823" x2="19176" y2="45573"/>
                        <a14:foregroundMark x1="19176" y1="45573" x2="19389" y2="53255"/>
                        <a14:foregroundMark x1="19389" y1="53255" x2="17330" y2="66536"/>
                        <a14:foregroundMark x1="17330" y1="66536" x2="12997" y2="75911"/>
                        <a14:foregroundMark x1="12997" y1="75911" x2="11506" y2="74219"/>
                        <a14:foregroundMark x1="9162" y1="67969" x2="9162" y2="67969"/>
                        <a14:foregroundMark x1="16619" y1="80078" x2="16619" y2="80078"/>
                        <a14:foregroundMark x1="20170" y1="78255" x2="31889" y2="74609"/>
                        <a14:foregroundMark x1="31889" y1="74609" x2="32457" y2="74089"/>
                        <a14:foregroundMark x1="40270" y1="69271" x2="40270" y2="69271"/>
                        <a14:foregroundMark x1="30824" y1="82943" x2="30824" y2="82943"/>
                        <a14:foregroundMark x1="22088" y1="82943" x2="22088" y2="82943"/>
                        <a14:foregroundMark x1="90341" y1="37500" x2="90341" y2="38932"/>
                      </a14:backgroundRemoval>
                    </a14:imgEffect>
                  </a14:imgLayer>
                </a14:imgProps>
              </a:ext>
              <a:ext uri="{28A0092B-C50C-407E-A947-70E740481C1C}">
                <a14:useLocalDpi xmlns:a14="http://schemas.microsoft.com/office/drawing/2010/main" val="0"/>
              </a:ext>
            </a:extLst>
          </a:blip>
          <a:srcRect r="56747"/>
          <a:stretch/>
        </p:blipFill>
        <p:spPr>
          <a:xfrm>
            <a:off x="149087" y="1761935"/>
            <a:ext cx="3287796" cy="4146209"/>
          </a:xfrm>
          <a:prstGeom prst="rect">
            <a:avLst/>
          </a:prstGeom>
        </p:spPr>
      </p:pic>
      <p:pic>
        <p:nvPicPr>
          <p:cNvPr id="18" name="Picture 6" descr="Floresta De Faias, Fagus Sylvatica, Sol">
            <a:extLst>
              <a:ext uri="{FF2B5EF4-FFF2-40B4-BE49-F238E27FC236}">
                <a16:creationId xmlns:a16="http://schemas.microsoft.com/office/drawing/2014/main" id="{34D252F5-E8D0-5883-9904-1BBE6DC390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3569" y="3036437"/>
            <a:ext cx="4282157" cy="32139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AEF61663-C015-F6BA-27AD-1A788664D6DA}"/>
              </a:ext>
            </a:extLst>
          </p:cNvPr>
          <p:cNvSpPr txBox="1"/>
          <p:nvPr/>
        </p:nvSpPr>
        <p:spPr>
          <a:xfrm>
            <a:off x="7555347" y="1901811"/>
            <a:ext cx="3996440" cy="861774"/>
          </a:xfrm>
          <a:prstGeom prst="rect">
            <a:avLst/>
          </a:prstGeom>
          <a:solidFill>
            <a:srgbClr val="FFF9E6"/>
          </a:solidFill>
        </p:spPr>
        <p:txBody>
          <a:bodyPr wrap="square">
            <a:spAutoFit/>
          </a:bodyPr>
          <a:lstStyle/>
          <a:p>
            <a:pPr algn="ctr"/>
            <a:r>
              <a:rPr lang="pt-BR" sz="2500" dirty="0"/>
              <a:t>Por que as folhas das árvores mudam de cor?</a:t>
            </a:r>
          </a:p>
        </p:txBody>
      </p:sp>
      <p:sp>
        <p:nvSpPr>
          <p:cNvPr id="19" name="CaixaDeTexto 18">
            <a:extLst>
              <a:ext uri="{FF2B5EF4-FFF2-40B4-BE49-F238E27FC236}">
                <a16:creationId xmlns:a16="http://schemas.microsoft.com/office/drawing/2014/main" id="{70D7A00A-57D5-884E-9318-4B0EE7D5A888}"/>
              </a:ext>
            </a:extLst>
          </p:cNvPr>
          <p:cNvSpPr txBox="1"/>
          <p:nvPr/>
        </p:nvSpPr>
        <p:spPr>
          <a:xfrm>
            <a:off x="10143510" y="6403789"/>
            <a:ext cx="1920670" cy="369332"/>
          </a:xfrm>
          <a:prstGeom prst="rect">
            <a:avLst/>
          </a:prstGeom>
          <a:solidFill>
            <a:srgbClr val="FFF9E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Tree>
    <p:extLst>
      <p:ext uri="{BB962C8B-B14F-4D97-AF65-F5344CB8AC3E}">
        <p14:creationId xmlns:p14="http://schemas.microsoft.com/office/powerpoint/2010/main" val="1499731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9722-FF50-2B9D-F413-3E1AE74CD5C8}"/>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6BEC6EF6-E57D-5FF6-F9CD-7A18C2675CBE}"/>
              </a:ext>
            </a:extLst>
          </p:cNvPr>
          <p:cNvSpPr txBox="1"/>
          <p:nvPr/>
        </p:nvSpPr>
        <p:spPr>
          <a:xfrm>
            <a:off x="2703871" y="436724"/>
            <a:ext cx="6784258" cy="861774"/>
          </a:xfrm>
          <a:prstGeom prst="rect">
            <a:avLst/>
          </a:prstGeom>
          <a:solidFill>
            <a:srgbClr val="FDE986"/>
          </a:solidFill>
        </p:spPr>
        <p:txBody>
          <a:bodyPr wrap="square">
            <a:spAutoFit/>
          </a:bodyPr>
          <a:lstStyle/>
          <a:p>
            <a:pPr algn="ctr"/>
            <a:r>
              <a:rPr lang="pt-BR" sz="5000" dirty="0">
                <a:latin typeface="Agency FB" panose="020B0503020202020204" pitchFamily="34" charset="0"/>
              </a:rPr>
              <a:t>DENSIDADE</a:t>
            </a:r>
          </a:p>
        </p:txBody>
      </p:sp>
      <p:sp>
        <p:nvSpPr>
          <p:cNvPr id="7" name="CaixaDeTexto 6">
            <a:extLst>
              <a:ext uri="{FF2B5EF4-FFF2-40B4-BE49-F238E27FC236}">
                <a16:creationId xmlns:a16="http://schemas.microsoft.com/office/drawing/2014/main" id="{BD2AD6F7-600E-7E05-3B27-53CF2595CE11}"/>
              </a:ext>
            </a:extLst>
          </p:cNvPr>
          <p:cNvSpPr txBox="1"/>
          <p:nvPr/>
        </p:nvSpPr>
        <p:spPr>
          <a:xfrm>
            <a:off x="190056" y="6352821"/>
            <a:ext cx="1920670" cy="369332"/>
          </a:xfrm>
          <a:prstGeom prst="rect">
            <a:avLst/>
          </a:prstGeom>
          <a:solidFill>
            <a:srgbClr val="FDE986"/>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pPr algn="ctr"/>
            <a:r>
              <a:rPr lang="pt-BR" dirty="0">
                <a:solidFill>
                  <a:schemeClr val="tx1"/>
                </a:solidFill>
                <a:latin typeface="Abadi" panose="020B0604020104020204" pitchFamily="34" charset="0"/>
              </a:rPr>
              <a:t>Carlos Júnior</a:t>
            </a:r>
          </a:p>
        </p:txBody>
      </p:sp>
      <p:sp>
        <p:nvSpPr>
          <p:cNvPr id="8" name="Retângulo 7">
            <a:extLst>
              <a:ext uri="{FF2B5EF4-FFF2-40B4-BE49-F238E27FC236}">
                <a16:creationId xmlns:a16="http://schemas.microsoft.com/office/drawing/2014/main" id="{3420223A-4046-3C61-1E44-C2275585D8D7}"/>
              </a:ext>
            </a:extLst>
          </p:cNvPr>
          <p:cNvSpPr/>
          <p:nvPr/>
        </p:nvSpPr>
        <p:spPr>
          <a:xfrm rot="16200000">
            <a:off x="8902656" y="3432809"/>
            <a:ext cx="6442841" cy="13584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DBF1F032-ECC4-2D76-2A5F-6F85A93DECCF}"/>
              </a:ext>
            </a:extLst>
          </p:cNvPr>
          <p:cNvSpPr/>
          <p:nvPr/>
        </p:nvSpPr>
        <p:spPr>
          <a:xfrm rot="10800000">
            <a:off x="5749159" y="6722153"/>
            <a:ext cx="6442841" cy="13584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Picture 8" descr="Resultado de imagem para densidade">
            <a:extLst>
              <a:ext uri="{FF2B5EF4-FFF2-40B4-BE49-F238E27FC236}">
                <a16:creationId xmlns:a16="http://schemas.microsoft.com/office/drawing/2014/main" id="{16289958-E72A-1D9F-0BAE-F68417CD6F4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1311" r="30120"/>
          <a:stretch/>
        </p:blipFill>
        <p:spPr bwMode="auto">
          <a:xfrm>
            <a:off x="9488129" y="2092400"/>
            <a:ext cx="2356269" cy="32122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esultado de imagem para densidade">
            <a:extLst>
              <a:ext uri="{FF2B5EF4-FFF2-40B4-BE49-F238E27FC236}">
                <a16:creationId xmlns:a16="http://schemas.microsoft.com/office/drawing/2014/main" id="{ACAC84BF-441B-60EA-C549-B6C64FCA5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0416" y="3799506"/>
            <a:ext cx="2835958" cy="18219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m relacionada">
            <a:extLst>
              <a:ext uri="{FF2B5EF4-FFF2-40B4-BE49-F238E27FC236}">
                <a16:creationId xmlns:a16="http://schemas.microsoft.com/office/drawing/2014/main" id="{C054128D-BA04-C0FB-4A29-BFF665B2D9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425" t="10383" r="4217" b="6206"/>
          <a:stretch/>
        </p:blipFill>
        <p:spPr bwMode="auto">
          <a:xfrm>
            <a:off x="190056" y="1822947"/>
            <a:ext cx="5989006" cy="410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4146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2769</TotalTime>
  <Words>3486</Words>
  <Application>Microsoft Office PowerPoint</Application>
  <PresentationFormat>Widescreen</PresentationFormat>
  <Paragraphs>304</Paragraphs>
  <Slides>90</Slides>
  <Notes>0</Notes>
  <HiddenSlides>0</HiddenSlides>
  <MMClips>0</MMClips>
  <ScaleCrop>false</ScaleCrop>
  <HeadingPairs>
    <vt:vector size="6" baseType="variant">
      <vt:variant>
        <vt:lpstr>Fontes usadas</vt:lpstr>
      </vt:variant>
      <vt:variant>
        <vt:i4>11</vt:i4>
      </vt:variant>
      <vt:variant>
        <vt:lpstr>Tema</vt:lpstr>
      </vt:variant>
      <vt:variant>
        <vt:i4>1</vt:i4>
      </vt:variant>
      <vt:variant>
        <vt:lpstr>Títulos de slides</vt:lpstr>
      </vt:variant>
      <vt:variant>
        <vt:i4>90</vt:i4>
      </vt:variant>
    </vt:vector>
  </HeadingPairs>
  <TitlesOfParts>
    <vt:vector size="102" baseType="lpstr">
      <vt:lpstr>Abadi</vt:lpstr>
      <vt:lpstr>Agency FB</vt:lpstr>
      <vt:lpstr>Aptos</vt:lpstr>
      <vt:lpstr>Aptos Display</vt:lpstr>
      <vt:lpstr>Arial</vt:lpstr>
      <vt:lpstr>Arial</vt:lpstr>
      <vt:lpstr>Helvetica</vt:lpstr>
      <vt:lpstr>inherit</vt:lpstr>
      <vt:lpstr>LucidaSansUnicode</vt:lpstr>
      <vt:lpstr>Raleway</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Carlos Antonio Barros e Silva Junior</dc:creator>
  <cp:lastModifiedBy>Carlos Antonio Barros e Silva Junior</cp:lastModifiedBy>
  <cp:revision>29</cp:revision>
  <dcterms:created xsi:type="dcterms:W3CDTF">2025-04-03T17:46:51Z</dcterms:created>
  <dcterms:modified xsi:type="dcterms:W3CDTF">2025-04-09T13:24:05Z</dcterms:modified>
</cp:coreProperties>
</file>