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1" r:id="rId3"/>
    <p:sldId id="282" r:id="rId4"/>
    <p:sldId id="283" r:id="rId5"/>
    <p:sldId id="284" r:id="rId6"/>
    <p:sldId id="285" r:id="rId7"/>
    <p:sldId id="290" r:id="rId8"/>
    <p:sldId id="291" r:id="rId9"/>
    <p:sldId id="292" r:id="rId10"/>
    <p:sldId id="293" r:id="rId11"/>
    <p:sldId id="287" r:id="rId12"/>
    <p:sldId id="288" r:id="rId13"/>
    <p:sldId id="289" r:id="rId14"/>
    <p:sldId id="303" r:id="rId15"/>
    <p:sldId id="304" r:id="rId16"/>
    <p:sldId id="305" r:id="rId17"/>
    <p:sldId id="302" r:id="rId18"/>
    <p:sldId id="294" r:id="rId19"/>
    <p:sldId id="295" r:id="rId20"/>
    <p:sldId id="296" r:id="rId21"/>
    <p:sldId id="306" r:id="rId22"/>
    <p:sldId id="280" r:id="rId23"/>
    <p:sldId id="300" r:id="rId24"/>
    <p:sldId id="297" r:id="rId25"/>
    <p:sldId id="298" r:id="rId26"/>
    <p:sldId id="299" r:id="rId27"/>
    <p:sldId id="301" r:id="rId28"/>
    <p:sldId id="402" r:id="rId29"/>
    <p:sldId id="407" r:id="rId30"/>
    <p:sldId id="307" r:id="rId31"/>
    <p:sldId id="308" r:id="rId32"/>
    <p:sldId id="309" r:id="rId33"/>
    <p:sldId id="310" r:id="rId34"/>
    <p:sldId id="311" r:id="rId35"/>
    <p:sldId id="313" r:id="rId36"/>
    <p:sldId id="314" r:id="rId37"/>
    <p:sldId id="315" r:id="rId38"/>
    <p:sldId id="316" r:id="rId39"/>
    <p:sldId id="317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Antonio Barros e Silva Junior" initials="CABeSJ" lastIdx="1" clrIdx="0">
    <p:extLst>
      <p:ext uri="{19B8F6BF-5375-455C-9EA6-DF929625EA0E}">
        <p15:presenceInfo xmlns:p15="http://schemas.microsoft.com/office/powerpoint/2012/main" userId="Carlos Antonio Barros e Silva Juni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E1B12-CFC9-4B82-9E34-6F77718D92E6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EC504-1AF6-48C2-84BB-E8399D8674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46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C504-1AF6-48C2-84BB-E8399D86746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12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C504-1AF6-48C2-84BB-E8399D86746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14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EC504-1AF6-48C2-84BB-E8399D86746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33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DCBE5-AC53-4E25-878F-53154E6F3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A287B2-9132-43BF-AC08-E49800DF5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9CEFE7-83E7-49F6-88BA-607DDD31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F7E7-DCFE-48A3-9356-D6E7686A12C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7F0931-D59E-4879-A5F7-B164CA87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41DBF1-A223-4723-A9B0-8F2F9C23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2B1E-FAD6-4CF0-BB4D-98AB0F806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6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6B863-7DC0-44EE-ACD4-4210B28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1455EC-8162-43DE-8B99-F31688AF0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EDD704-E337-41A2-8075-B0504B0F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F7E7-DCFE-48A3-9356-D6E7686A12C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5A159E-6C71-44D4-8383-A68A7A4C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6C81BD-BE97-43E2-B022-E5C6FC11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2B1E-FAD6-4CF0-BB4D-98AB0F806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78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F9D517-2D4A-4B98-ADD7-E4E40F10C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BCD06C-9B9B-428E-9C83-D40B1D7A5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73BDDA-25B8-457D-A235-069D0D2E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F7E7-DCFE-48A3-9356-D6E7686A12C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BA9D3A-926E-4924-AD3F-EAB0AAFF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8869B-3817-4F66-9492-44AD1B4FA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2B1E-FAD6-4CF0-BB4D-98AB0F806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77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0FDF9-F768-4CE0-818B-021AB37F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701CBA-C49C-4BDD-945D-81EE05E74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81BE6-2F4A-429A-860A-DF8B7AED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F7E7-DCFE-48A3-9356-D6E7686A12C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52AA38-5FDC-454B-A1A5-357FEBB0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AA526E-C09B-408C-9E03-E104E7BE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2B1E-FAD6-4CF0-BB4D-98AB0F806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5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E76B5-E25D-4A34-BA4A-8BA1358E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3B6C9-CA87-4A37-A0B3-B9E242976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DF49B9-410E-4A7E-8A48-91EE5F5C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F7E7-DCFE-48A3-9356-D6E7686A12C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A5BE31-00C8-4C5F-9E49-5AAD56AE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E2B573-D3DF-4F6C-B4CE-BFA979B7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2B1E-FAD6-4CF0-BB4D-98AB0F806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62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A2C6B-AD13-4338-ACE2-483F7FC7E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AE8350-7915-4DA7-AE43-384E6F649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AD10FF-EF89-4043-BDA9-8278C5346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45B317-3FC4-480B-8EF0-B4CD6639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F7E7-DCFE-48A3-9356-D6E7686A12C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C947A6-697B-4DCE-BBC0-4EEF9BB8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CA3981-EBE3-46A4-AEEE-96C81121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2B1E-FAD6-4CF0-BB4D-98AB0F806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4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1FB71-9E35-4918-893B-F886F943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75585D-3C9C-4D93-B00F-EDCF7AEDA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037490-BF4E-4919-9DCD-BDC9E29A6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20F88DA-49C8-4170-894D-72EB7FB81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71CF048-31D8-4C1B-B1F7-6A35A92DD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D5C84FD-D26B-414D-B0EC-5A5F759D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F7E7-DCFE-48A3-9356-D6E7686A12C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56D233-1CD6-4A3D-BA76-626D752C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A28879E-03D5-483E-8613-E8FF711F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2B1E-FAD6-4CF0-BB4D-98AB0F806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76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C370A-2E6F-4394-B593-A87022A1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3EBA779-3EA8-4AB8-B3A4-EDE722AC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F7E7-DCFE-48A3-9356-D6E7686A12C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E26B3C-76DB-41F5-A802-61DAF718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B37D540-309C-459F-B42B-8A504F66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2B1E-FAD6-4CF0-BB4D-98AB0F806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69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14D3AE6-A033-4D08-9606-88120B49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F7E7-DCFE-48A3-9356-D6E7686A12C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9C4CF43-1429-4C37-BD59-F611A477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4A85ECE-1CDA-4844-B047-DA3987A4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2B1E-FAD6-4CF0-BB4D-98AB0F806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17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2D1E3-5DFE-470C-8429-53BD9062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890846-3760-47F9-9A99-2AC89FE5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B6E84C-E41F-4A82-9334-DA97AE602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DCD82D-601D-4FC4-AE01-FA543874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F7E7-DCFE-48A3-9356-D6E7686A12C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A6D442-008D-4758-A560-DF30DE5BD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33F83B-BC5E-44B8-8518-F2AD4C57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2B1E-FAD6-4CF0-BB4D-98AB0F806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71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75B41-CEDD-4994-BB4C-5A009D98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02BEDD7-D905-45F1-9FA0-45D685DD6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805BA0-EC52-48B6-A1B4-325A05EAC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69CCC3-7A47-4CF2-9C63-83E7C403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F7E7-DCFE-48A3-9356-D6E7686A12C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789C0A-7524-4638-AE73-048E7F62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72C032-D506-480F-8793-5A096296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2B1E-FAD6-4CF0-BB4D-98AB0F806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37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FAA575B-DF2A-4DED-8B00-48CEAEBC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10FA61-34A2-443B-85E0-23B64960C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05D669-69E9-45C0-A061-B9D9147A3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F7E7-DCFE-48A3-9356-D6E7686A12C5}" type="datetimeFigureOut">
              <a:rPr lang="pt-BR" smtClean="0"/>
              <a:t>13/07/2022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CFCBEA-3202-4666-A809-E13E45666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8A0D98-8C70-4B64-A738-98FEEC0A6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2B1E-FAD6-4CF0-BB4D-98AB0F806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28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1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Colha A Fórmula De Escrita étnica Inteligente Do Estudante Após A Análise Do Modelo Da Molécula Na Universidade">
            <a:extLst>
              <a:ext uri="{FF2B5EF4-FFF2-40B4-BE49-F238E27FC236}">
                <a16:creationId xmlns:a16="http://schemas.microsoft.com/office/drawing/2014/main" id="{70C9CDF3-4762-48F5-9040-F847E6551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 b="2089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2504E57-B597-4F08-946F-F58CD66E9AF4}"/>
              </a:ext>
            </a:extLst>
          </p:cNvPr>
          <p:cNvSpPr/>
          <p:nvPr/>
        </p:nvSpPr>
        <p:spPr>
          <a:xfrm>
            <a:off x="0" y="1282"/>
            <a:ext cx="12192000" cy="6856718"/>
          </a:xfrm>
          <a:prstGeom prst="rect">
            <a:avLst/>
          </a:prstGeom>
          <a:solidFill>
            <a:schemeClr val="dk1">
              <a:alpha val="5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BE0D58-1F93-427D-9963-5757CB22A558}"/>
              </a:ext>
            </a:extLst>
          </p:cNvPr>
          <p:cNvSpPr txBox="1"/>
          <p:nvPr/>
        </p:nvSpPr>
        <p:spPr>
          <a:xfrm>
            <a:off x="4476749" y="2954430"/>
            <a:ext cx="78581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0" dirty="0">
                <a:solidFill>
                  <a:srgbClr val="FFFF00"/>
                </a:solidFill>
                <a:latin typeface="Agency FB" panose="020B0503020202020204" pitchFamily="34" charset="0"/>
              </a:rPr>
              <a:t>Reações Químicas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E179C79-CBAA-437C-872E-A4CBDBDC5501}"/>
              </a:ext>
            </a:extLst>
          </p:cNvPr>
          <p:cNvSpPr/>
          <p:nvPr/>
        </p:nvSpPr>
        <p:spPr>
          <a:xfrm>
            <a:off x="4819649" y="4498700"/>
            <a:ext cx="6896100" cy="1738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942F4E-CDAB-496F-9838-F5375107795E}"/>
              </a:ext>
            </a:extLst>
          </p:cNvPr>
          <p:cNvSpPr txBox="1"/>
          <p:nvPr/>
        </p:nvSpPr>
        <p:spPr>
          <a:xfrm>
            <a:off x="10469597" y="6413589"/>
            <a:ext cx="163353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Carlos Júnior</a:t>
            </a:r>
          </a:p>
        </p:txBody>
      </p:sp>
      <p:pic>
        <p:nvPicPr>
          <p:cNvPr id="12" name="Imagem 11" descr="Tela de computador com imagem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E22FC60-5C48-4FC5-B2A6-722D3C448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176" y="3992388"/>
            <a:ext cx="4503335" cy="3084785"/>
          </a:xfrm>
          <a:prstGeom prst="rect">
            <a:avLst/>
          </a:prstGeom>
        </p:spPr>
      </p:pic>
      <p:sp>
        <p:nvSpPr>
          <p:cNvPr id="13" name="Meio-quadro 12">
            <a:extLst>
              <a:ext uri="{FF2B5EF4-FFF2-40B4-BE49-F238E27FC236}">
                <a16:creationId xmlns:a16="http://schemas.microsoft.com/office/drawing/2014/main" id="{891F4ED1-34DC-491E-8CC2-CBD2CF8FE1B7}"/>
              </a:ext>
            </a:extLst>
          </p:cNvPr>
          <p:cNvSpPr/>
          <p:nvPr/>
        </p:nvSpPr>
        <p:spPr>
          <a:xfrm>
            <a:off x="88867" y="75079"/>
            <a:ext cx="1485409" cy="1159832"/>
          </a:xfrm>
          <a:prstGeom prst="halfFram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65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Produtos Químicos Em Béqueres">
            <a:extLst>
              <a:ext uri="{FF2B5EF4-FFF2-40B4-BE49-F238E27FC236}">
                <a16:creationId xmlns:a16="http://schemas.microsoft.com/office/drawing/2014/main" id="{AB3442AA-DFD1-4713-B6DF-6812E8300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80B7C4B-B352-4A7C-BE5D-C008A3B01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F0461D-6D99-4739-893F-E46DDAE9024B}"/>
              </a:ext>
            </a:extLst>
          </p:cNvPr>
          <p:cNvSpPr txBox="1"/>
          <p:nvPr/>
        </p:nvSpPr>
        <p:spPr>
          <a:xfrm>
            <a:off x="3070558" y="402135"/>
            <a:ext cx="605088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Classificação das Reações Químicas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F18EA11-DABF-474A-80C6-B5EE2CF3E8B2}"/>
              </a:ext>
            </a:extLst>
          </p:cNvPr>
          <p:cNvSpPr txBox="1"/>
          <p:nvPr/>
        </p:nvSpPr>
        <p:spPr>
          <a:xfrm>
            <a:off x="1177527" y="1412588"/>
            <a:ext cx="983694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As reações químicas podem ser classificadas segundo vários critérios, dependendo do interesse de estudo. </a:t>
            </a:r>
            <a:endParaRPr lang="pt-BR" dirty="0">
              <a:latin typeface="Abadi Extra Light" panose="020B0204020104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0D59724-6BA2-4FB6-8942-ED9BD9394FBF}"/>
              </a:ext>
            </a:extLst>
          </p:cNvPr>
          <p:cNvSpPr txBox="1"/>
          <p:nvPr/>
        </p:nvSpPr>
        <p:spPr>
          <a:xfrm>
            <a:off x="3156345" y="2048946"/>
            <a:ext cx="587930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810000"/>
                </a:solidFill>
                <a:latin typeface="Arial-BoldMT"/>
              </a:rPr>
              <a:t>QUANTO À LIBERAÇÃO OU ABSORÇÃO DE CALOR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9143CC9-6E36-447F-9754-04E571DD3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415" y="2813899"/>
            <a:ext cx="6779169" cy="3501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0290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Técnico De Laboratório De Colheita Examinando Interação De Produtos Químicos Em Laboratório Moderno De Teste Prático">
            <a:extLst>
              <a:ext uri="{FF2B5EF4-FFF2-40B4-BE49-F238E27FC236}">
                <a16:creationId xmlns:a16="http://schemas.microsoft.com/office/drawing/2014/main" id="{24C98BA4-9310-4F29-9BEE-D9E8CB0A5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b="2067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77F75B7-D1FD-4762-B498-B383EC45B4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BEEE8F-614C-4E79-BCC8-73D1E4BCE931}"/>
              </a:ext>
            </a:extLst>
          </p:cNvPr>
          <p:cNvSpPr txBox="1"/>
          <p:nvPr/>
        </p:nvSpPr>
        <p:spPr>
          <a:xfrm>
            <a:off x="3596282" y="2250607"/>
            <a:ext cx="499943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As reações podem ser lentas, moderadas ou rápidas.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39FAC8-5D2B-48EE-B80B-4336A3459514}"/>
              </a:ext>
            </a:extLst>
          </p:cNvPr>
          <p:cNvSpPr txBox="1"/>
          <p:nvPr/>
        </p:nvSpPr>
        <p:spPr>
          <a:xfrm>
            <a:off x="8047434" y="4422727"/>
            <a:ext cx="3617118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baseline="0" dirty="0">
                <a:latin typeface="UnitedSansReg-Bold2"/>
              </a:rPr>
              <a:t>A </a:t>
            </a:r>
            <a:r>
              <a:rPr lang="pt-BR" b="1" dirty="0">
                <a:latin typeface="UnitedSansReg-Bold2"/>
              </a:rPr>
              <a:t>f</a:t>
            </a:r>
            <a:r>
              <a:rPr lang="pt-BR" sz="1800" b="1" i="0" u="none" strike="noStrike" baseline="0" dirty="0">
                <a:latin typeface="UnitedSansReg-Bold2"/>
              </a:rPr>
              <a:t>errugem é um exemplo </a:t>
            </a:r>
          </a:p>
          <a:p>
            <a:pPr algn="ctr"/>
            <a:r>
              <a:rPr lang="pt-BR" sz="1800" b="1" i="0" u="none" strike="noStrike" baseline="0" dirty="0">
                <a:latin typeface="UnitedSansReg-Bold2"/>
              </a:rPr>
              <a:t>de reação lenta.</a:t>
            </a:r>
            <a:endParaRPr lang="pt-BR" dirty="0"/>
          </a:p>
        </p:txBody>
      </p:sp>
      <p:pic>
        <p:nvPicPr>
          <p:cNvPr id="8" name="Picture 2" descr="Cadeia, Ferrugem, Ferro, Metal, Macro">
            <a:extLst>
              <a:ext uri="{FF2B5EF4-FFF2-40B4-BE49-F238E27FC236}">
                <a16:creationId xmlns:a16="http://schemas.microsoft.com/office/drawing/2014/main" id="{E5F87E9E-11D6-4DEB-974B-E7A0AEFD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" y="3139204"/>
            <a:ext cx="4867275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Gráfico 8" descr="Seta para Direita com preenchimento sólido">
            <a:extLst>
              <a:ext uri="{FF2B5EF4-FFF2-40B4-BE49-F238E27FC236}">
                <a16:creationId xmlns:a16="http://schemas.microsoft.com/office/drawing/2014/main" id="{F6BD3431-7CE5-4F5F-8696-BC3960D6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5576" y="3726718"/>
            <a:ext cx="2038350" cy="2038350"/>
          </a:xfrm>
          <a:prstGeom prst="rect">
            <a:avLst/>
          </a:prstGeom>
        </p:spPr>
      </p:pic>
      <p:pic>
        <p:nvPicPr>
          <p:cNvPr id="4" name="Imagem 3" descr="Relógio de ponteiros&#10;&#10;Descrição gerada automaticamente com confiança média">
            <a:extLst>
              <a:ext uri="{FF2B5EF4-FFF2-40B4-BE49-F238E27FC236}">
                <a16:creationId xmlns:a16="http://schemas.microsoft.com/office/drawing/2014/main" id="{E482D6B4-37B0-4A08-8C98-C5568E3B8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" y="133823"/>
            <a:ext cx="2020068" cy="252508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A349111-DB0A-4ACD-824A-82B2CEA3E51C}"/>
              </a:ext>
            </a:extLst>
          </p:cNvPr>
          <p:cNvSpPr txBox="1"/>
          <p:nvPr/>
        </p:nvSpPr>
        <p:spPr>
          <a:xfrm>
            <a:off x="3070558" y="402135"/>
            <a:ext cx="605088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Classificação das Reações Químicas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BA68B49-389F-432E-88E2-1D3AF815ECF6}"/>
              </a:ext>
            </a:extLst>
          </p:cNvPr>
          <p:cNvSpPr txBox="1"/>
          <p:nvPr/>
        </p:nvSpPr>
        <p:spPr>
          <a:xfrm>
            <a:off x="3662361" y="1358256"/>
            <a:ext cx="486727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810000"/>
                </a:solidFill>
                <a:latin typeface="Arial-BoldMT"/>
              </a:rPr>
              <a:t>QUANTO À VELOCIDADE DAS REAÇÕES</a:t>
            </a:r>
          </a:p>
        </p:txBody>
      </p:sp>
    </p:spTree>
    <p:extLst>
      <p:ext uri="{BB962C8B-B14F-4D97-AF65-F5344CB8AC3E}">
        <p14:creationId xmlns:p14="http://schemas.microsoft.com/office/powerpoint/2010/main" val="55944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Técnico De Laboratório De Colheita Examinando Interação De Produtos Químicos Em Laboratório Moderno De Teste Prático">
            <a:extLst>
              <a:ext uri="{FF2B5EF4-FFF2-40B4-BE49-F238E27FC236}">
                <a16:creationId xmlns:a16="http://schemas.microsoft.com/office/drawing/2014/main" id="{24C98BA4-9310-4F29-9BEE-D9E8CB0A5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b="2067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77F75B7-D1FD-4762-B498-B383EC45B4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20691A-3885-48D9-9FD3-AA48D0BB4D4F}"/>
              </a:ext>
            </a:extLst>
          </p:cNvPr>
          <p:cNvSpPr txBox="1"/>
          <p:nvPr/>
        </p:nvSpPr>
        <p:spPr>
          <a:xfrm>
            <a:off x="3384947" y="353496"/>
            <a:ext cx="5422106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Velocidade das reações químicas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BEEE8F-614C-4E79-BCC8-73D1E4BCE931}"/>
              </a:ext>
            </a:extLst>
          </p:cNvPr>
          <p:cNvSpPr txBox="1"/>
          <p:nvPr/>
        </p:nvSpPr>
        <p:spPr>
          <a:xfrm>
            <a:off x="3596283" y="2214775"/>
            <a:ext cx="499943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As reações podem ser lentas, moderadas ou rápidas.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39FAC8-5D2B-48EE-B80B-4336A3459514}"/>
              </a:ext>
            </a:extLst>
          </p:cNvPr>
          <p:cNvSpPr txBox="1"/>
          <p:nvPr/>
        </p:nvSpPr>
        <p:spPr>
          <a:xfrm>
            <a:off x="8047434" y="4422727"/>
            <a:ext cx="3617118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baseline="0" dirty="0">
                <a:latin typeface="UnitedSansReg-Bold2"/>
              </a:rPr>
              <a:t>O amadurecimento de uma fruta é um exemplo </a:t>
            </a:r>
          </a:p>
          <a:p>
            <a:pPr algn="ctr"/>
            <a:r>
              <a:rPr lang="pt-BR" sz="1800" b="1" i="0" u="none" strike="noStrike" baseline="0" dirty="0">
                <a:latin typeface="UnitedSansReg-Bold2"/>
              </a:rPr>
              <a:t>de reação </a:t>
            </a:r>
            <a:r>
              <a:rPr lang="pt-BR" b="1" dirty="0">
                <a:latin typeface="UnitedSansReg-Bold2"/>
              </a:rPr>
              <a:t>moderada</a:t>
            </a:r>
            <a:r>
              <a:rPr lang="pt-BR" sz="1800" b="1" i="0" u="none" strike="noStrike" baseline="0" dirty="0">
                <a:latin typeface="UnitedSansReg-Bold2"/>
              </a:rPr>
              <a:t>.</a:t>
            </a:r>
            <a:endParaRPr lang="pt-BR" dirty="0"/>
          </a:p>
        </p:txBody>
      </p:sp>
      <p:pic>
        <p:nvPicPr>
          <p:cNvPr id="9" name="Gráfico 8" descr="Seta para Direita com preenchimento sólido">
            <a:extLst>
              <a:ext uri="{FF2B5EF4-FFF2-40B4-BE49-F238E27FC236}">
                <a16:creationId xmlns:a16="http://schemas.microsoft.com/office/drawing/2014/main" id="{F6BD3431-7CE5-4F5F-8696-BC3960D6F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5576" y="3726718"/>
            <a:ext cx="2038350" cy="2038350"/>
          </a:xfrm>
          <a:prstGeom prst="rect">
            <a:avLst/>
          </a:prstGeom>
        </p:spPr>
      </p:pic>
      <p:pic>
        <p:nvPicPr>
          <p:cNvPr id="4" name="Imagem 3" descr="Relógio de ponteiros&#10;&#10;Descrição gerada automaticamente com confiança média">
            <a:extLst>
              <a:ext uri="{FF2B5EF4-FFF2-40B4-BE49-F238E27FC236}">
                <a16:creationId xmlns:a16="http://schemas.microsoft.com/office/drawing/2014/main" id="{E482D6B4-37B0-4A08-8C98-C5568E3B8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" y="133823"/>
            <a:ext cx="2020068" cy="2525085"/>
          </a:xfrm>
          <a:prstGeom prst="rect">
            <a:avLst/>
          </a:prstGeom>
        </p:spPr>
      </p:pic>
      <p:pic>
        <p:nvPicPr>
          <p:cNvPr id="8194" name="Picture 2" descr="Doces, Cacho, Fundo, Nutrição, Alimentos, Brown, Casca">
            <a:extLst>
              <a:ext uri="{FF2B5EF4-FFF2-40B4-BE49-F238E27FC236}">
                <a16:creationId xmlns:a16="http://schemas.microsoft.com/office/drawing/2014/main" id="{C4A43D9E-E878-461C-95F5-2C8EFFCC3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1" y="3107483"/>
            <a:ext cx="5027367" cy="3351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A0B97C1-1049-4BB2-AA1A-1677E6FC1FB2}"/>
              </a:ext>
            </a:extLst>
          </p:cNvPr>
          <p:cNvSpPr txBox="1"/>
          <p:nvPr/>
        </p:nvSpPr>
        <p:spPr>
          <a:xfrm>
            <a:off x="3662361" y="1358256"/>
            <a:ext cx="486727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810000"/>
                </a:solidFill>
                <a:latin typeface="Arial-BoldMT"/>
              </a:rPr>
              <a:t>QUANTO À VELOCIDADE DAS REAÇÕES</a:t>
            </a:r>
          </a:p>
        </p:txBody>
      </p:sp>
    </p:spTree>
    <p:extLst>
      <p:ext uri="{BB962C8B-B14F-4D97-AF65-F5344CB8AC3E}">
        <p14:creationId xmlns:p14="http://schemas.microsoft.com/office/powerpoint/2010/main" val="413067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Técnico De Laboratório De Colheita Examinando Interação De Produtos Químicos Em Laboratório Moderno De Teste Prático">
            <a:extLst>
              <a:ext uri="{FF2B5EF4-FFF2-40B4-BE49-F238E27FC236}">
                <a16:creationId xmlns:a16="http://schemas.microsoft.com/office/drawing/2014/main" id="{24C98BA4-9310-4F29-9BEE-D9E8CB0A5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b="2067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77F75B7-D1FD-4762-B498-B383EC45B4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20691A-3885-48D9-9FD3-AA48D0BB4D4F}"/>
              </a:ext>
            </a:extLst>
          </p:cNvPr>
          <p:cNvSpPr txBox="1"/>
          <p:nvPr/>
        </p:nvSpPr>
        <p:spPr>
          <a:xfrm>
            <a:off x="3384947" y="353496"/>
            <a:ext cx="5422106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Velocidade das reações químicas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BEEE8F-614C-4E79-BCC8-73D1E4BCE931}"/>
              </a:ext>
            </a:extLst>
          </p:cNvPr>
          <p:cNvSpPr txBox="1"/>
          <p:nvPr/>
        </p:nvSpPr>
        <p:spPr>
          <a:xfrm>
            <a:off x="3596283" y="2088967"/>
            <a:ext cx="499943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As reações podem ser lentas, moderadas ou rápidas.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39FAC8-5D2B-48EE-B80B-4336A3459514}"/>
              </a:ext>
            </a:extLst>
          </p:cNvPr>
          <p:cNvSpPr txBox="1"/>
          <p:nvPr/>
        </p:nvSpPr>
        <p:spPr>
          <a:xfrm>
            <a:off x="8047434" y="4422727"/>
            <a:ext cx="3617118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baseline="0" dirty="0">
                <a:latin typeface="UnitedSansReg-Bold2"/>
              </a:rPr>
              <a:t>A explosão de uma bomba é um exemplo </a:t>
            </a:r>
          </a:p>
          <a:p>
            <a:pPr algn="ctr"/>
            <a:r>
              <a:rPr lang="pt-BR" sz="1800" b="1" i="0" u="none" strike="noStrike" baseline="0" dirty="0">
                <a:latin typeface="UnitedSansReg-Bold2"/>
              </a:rPr>
              <a:t>de reação </a:t>
            </a:r>
            <a:r>
              <a:rPr lang="pt-BR" b="1" dirty="0">
                <a:latin typeface="UnitedSansReg-Bold2"/>
              </a:rPr>
              <a:t>rápida</a:t>
            </a:r>
            <a:r>
              <a:rPr lang="pt-BR" sz="1800" b="1" i="0" u="none" strike="noStrike" baseline="0" dirty="0">
                <a:latin typeface="UnitedSansReg-Bold2"/>
              </a:rPr>
              <a:t>.</a:t>
            </a:r>
            <a:endParaRPr lang="pt-BR" dirty="0"/>
          </a:p>
        </p:txBody>
      </p:sp>
      <p:pic>
        <p:nvPicPr>
          <p:cNvPr id="9" name="Gráfico 8" descr="Seta para Direita com preenchimento sólido">
            <a:extLst>
              <a:ext uri="{FF2B5EF4-FFF2-40B4-BE49-F238E27FC236}">
                <a16:creationId xmlns:a16="http://schemas.microsoft.com/office/drawing/2014/main" id="{F6BD3431-7CE5-4F5F-8696-BC3960D6F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5576" y="3726718"/>
            <a:ext cx="2038350" cy="2038350"/>
          </a:xfrm>
          <a:prstGeom prst="rect">
            <a:avLst/>
          </a:prstGeom>
        </p:spPr>
      </p:pic>
      <p:pic>
        <p:nvPicPr>
          <p:cNvPr id="4" name="Imagem 3" descr="Relógio de ponteiros&#10;&#10;Descrição gerada automaticamente com confiança média">
            <a:extLst>
              <a:ext uri="{FF2B5EF4-FFF2-40B4-BE49-F238E27FC236}">
                <a16:creationId xmlns:a16="http://schemas.microsoft.com/office/drawing/2014/main" id="{E482D6B4-37B0-4A08-8C98-C5568E3B8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" y="133823"/>
            <a:ext cx="2020068" cy="2525085"/>
          </a:xfrm>
          <a:prstGeom prst="rect">
            <a:avLst/>
          </a:prstGeom>
        </p:spPr>
      </p:pic>
      <p:pic>
        <p:nvPicPr>
          <p:cNvPr id="9218" name="Picture 2" descr="Bomba Atômica, Nuvem De Cogumelo">
            <a:extLst>
              <a:ext uri="{FF2B5EF4-FFF2-40B4-BE49-F238E27FC236}">
                <a16:creationId xmlns:a16="http://schemas.microsoft.com/office/drawing/2014/main" id="{70289CE1-E2DC-45FB-B42C-CBB71252E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95" y="2791449"/>
            <a:ext cx="3032776" cy="3819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149B384-269A-4794-8E6D-D59FACF2BB3B}"/>
              </a:ext>
            </a:extLst>
          </p:cNvPr>
          <p:cNvSpPr txBox="1"/>
          <p:nvPr/>
        </p:nvSpPr>
        <p:spPr>
          <a:xfrm>
            <a:off x="3662361" y="1358256"/>
            <a:ext cx="486727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810000"/>
                </a:solidFill>
                <a:latin typeface="Arial-BoldMT"/>
              </a:rPr>
              <a:t>QUANTO À VELOCIDADE DAS REAÇÕES</a:t>
            </a:r>
          </a:p>
        </p:txBody>
      </p:sp>
    </p:spTree>
    <p:extLst>
      <p:ext uri="{BB962C8B-B14F-4D97-AF65-F5344CB8AC3E}">
        <p14:creationId xmlns:p14="http://schemas.microsoft.com/office/powerpoint/2010/main" val="358058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Produtos Químicos Em Béqueres">
            <a:extLst>
              <a:ext uri="{FF2B5EF4-FFF2-40B4-BE49-F238E27FC236}">
                <a16:creationId xmlns:a16="http://schemas.microsoft.com/office/drawing/2014/main" id="{AB3442AA-DFD1-4713-B6DF-6812E8300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80B7C4B-B352-4A7C-BE5D-C008A3B01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F0461D-6D99-4739-893F-E46DDAE9024B}"/>
              </a:ext>
            </a:extLst>
          </p:cNvPr>
          <p:cNvSpPr txBox="1"/>
          <p:nvPr/>
        </p:nvSpPr>
        <p:spPr>
          <a:xfrm>
            <a:off x="3070558" y="402135"/>
            <a:ext cx="605088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Classificação das Reações Químicas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F18EA11-DABF-474A-80C6-B5EE2CF3E8B2}"/>
              </a:ext>
            </a:extLst>
          </p:cNvPr>
          <p:cNvSpPr txBox="1"/>
          <p:nvPr/>
        </p:nvSpPr>
        <p:spPr>
          <a:xfrm>
            <a:off x="1177527" y="1412588"/>
            <a:ext cx="983694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As reações químicas podem ser classificadas segundo vários critérios, dependendo do interesse de estudo. </a:t>
            </a:r>
            <a:endParaRPr lang="pt-BR" dirty="0">
              <a:latin typeface="Abadi Extra Light" panose="020B0204020104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0D59724-6BA2-4FB6-8942-ED9BD9394FBF}"/>
              </a:ext>
            </a:extLst>
          </p:cNvPr>
          <p:cNvSpPr txBox="1"/>
          <p:nvPr/>
        </p:nvSpPr>
        <p:spPr>
          <a:xfrm>
            <a:off x="4259459" y="2086308"/>
            <a:ext cx="36730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810000"/>
                </a:solidFill>
                <a:latin typeface="Arial-BoldMT"/>
              </a:rPr>
              <a:t>QUANTO À REVERSIBILIDADE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2683C1-5D0F-4893-8CBE-09D198E99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488" y="2760028"/>
            <a:ext cx="7273023" cy="3673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528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Produtos Químicos Em Béqueres">
            <a:extLst>
              <a:ext uri="{FF2B5EF4-FFF2-40B4-BE49-F238E27FC236}">
                <a16:creationId xmlns:a16="http://schemas.microsoft.com/office/drawing/2014/main" id="{AB3442AA-DFD1-4713-B6DF-6812E8300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80B7C4B-B352-4A7C-BE5D-C008A3B01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F0461D-6D99-4739-893F-E46DDAE9024B}"/>
              </a:ext>
            </a:extLst>
          </p:cNvPr>
          <p:cNvSpPr txBox="1"/>
          <p:nvPr/>
        </p:nvSpPr>
        <p:spPr>
          <a:xfrm>
            <a:off x="3070558" y="402135"/>
            <a:ext cx="605088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Classificação das Reações Químicas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F18EA11-DABF-474A-80C6-B5EE2CF3E8B2}"/>
              </a:ext>
            </a:extLst>
          </p:cNvPr>
          <p:cNvSpPr txBox="1"/>
          <p:nvPr/>
        </p:nvSpPr>
        <p:spPr>
          <a:xfrm>
            <a:off x="1177527" y="1412588"/>
            <a:ext cx="983694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As reações químicas podem ser classificadas segundo vários critérios, dependendo do interesse de estudo. </a:t>
            </a:r>
            <a:endParaRPr lang="pt-BR" dirty="0">
              <a:latin typeface="Abadi Extra Light" panose="020B0204020104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0D59724-6BA2-4FB6-8942-ED9BD9394FBF}"/>
              </a:ext>
            </a:extLst>
          </p:cNvPr>
          <p:cNvSpPr txBox="1"/>
          <p:nvPr/>
        </p:nvSpPr>
        <p:spPr>
          <a:xfrm>
            <a:off x="4259459" y="2086308"/>
            <a:ext cx="36730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810000"/>
                </a:solidFill>
                <a:latin typeface="Arial-BoldMT"/>
              </a:rPr>
              <a:t>QUANTO À VARIAÇÃO DE NOX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78F6079-D37D-4404-9D74-0CDC9461F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523" y="2747527"/>
            <a:ext cx="6490952" cy="3818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938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Produtos Químicos Em Béqueres">
            <a:extLst>
              <a:ext uri="{FF2B5EF4-FFF2-40B4-BE49-F238E27FC236}">
                <a16:creationId xmlns:a16="http://schemas.microsoft.com/office/drawing/2014/main" id="{AB3442AA-DFD1-4713-B6DF-6812E8300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80B7C4B-B352-4A7C-BE5D-C008A3B01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F0461D-6D99-4739-893F-E46DDAE9024B}"/>
              </a:ext>
            </a:extLst>
          </p:cNvPr>
          <p:cNvSpPr txBox="1"/>
          <p:nvPr/>
        </p:nvSpPr>
        <p:spPr>
          <a:xfrm>
            <a:off x="3070558" y="402135"/>
            <a:ext cx="605088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Classificação das Reações Químicas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F18EA11-DABF-474A-80C6-B5EE2CF3E8B2}"/>
              </a:ext>
            </a:extLst>
          </p:cNvPr>
          <p:cNvSpPr txBox="1"/>
          <p:nvPr/>
        </p:nvSpPr>
        <p:spPr>
          <a:xfrm>
            <a:off x="1177527" y="1412588"/>
            <a:ext cx="983694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As reações químicas podem ser classificadas segundo vários critérios, dependendo do interesse de estudo. </a:t>
            </a:r>
            <a:endParaRPr lang="pt-BR" dirty="0">
              <a:latin typeface="Abadi Extra Light" panose="020B0204020104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0D59724-6BA2-4FB6-8942-ED9BD9394FBF}"/>
              </a:ext>
            </a:extLst>
          </p:cNvPr>
          <p:cNvSpPr txBox="1"/>
          <p:nvPr/>
        </p:nvSpPr>
        <p:spPr>
          <a:xfrm>
            <a:off x="4259459" y="2086308"/>
            <a:ext cx="36730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810000"/>
                </a:solidFill>
                <a:latin typeface="Arial-BoldMT"/>
              </a:rPr>
              <a:t>QUANTO À VARIAÇÃO DE NOX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B1E2FF-C8AE-4CE8-AB4E-68954A8C1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765" y="2741087"/>
            <a:ext cx="6542468" cy="3831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229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Produtos Químicos Em Béqueres">
            <a:extLst>
              <a:ext uri="{FF2B5EF4-FFF2-40B4-BE49-F238E27FC236}">
                <a16:creationId xmlns:a16="http://schemas.microsoft.com/office/drawing/2014/main" id="{AB3442AA-DFD1-4713-B6DF-6812E8300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80B7C4B-B352-4A7C-BE5D-C008A3B01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F0461D-6D99-4739-893F-E46DDAE9024B}"/>
              </a:ext>
            </a:extLst>
          </p:cNvPr>
          <p:cNvSpPr txBox="1"/>
          <p:nvPr/>
        </p:nvSpPr>
        <p:spPr>
          <a:xfrm>
            <a:off x="3070558" y="402135"/>
            <a:ext cx="605088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Classificação das Reações Químicas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F18EA11-DABF-474A-80C6-B5EE2CF3E8B2}"/>
              </a:ext>
            </a:extLst>
          </p:cNvPr>
          <p:cNvSpPr txBox="1"/>
          <p:nvPr/>
        </p:nvSpPr>
        <p:spPr>
          <a:xfrm>
            <a:off x="3162235" y="1436133"/>
            <a:ext cx="605088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QUANTO A VARIAÇÃO DE COMPLEXIDADE DAS SUBSTÂNCIAS</a:t>
            </a:r>
            <a:endParaRPr lang="pt-BR" dirty="0">
              <a:latin typeface="Abadi Extra Light" panose="020B0204020104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0D59724-6BA2-4FB6-8942-ED9BD9394FBF}"/>
              </a:ext>
            </a:extLst>
          </p:cNvPr>
          <p:cNvSpPr txBox="1"/>
          <p:nvPr/>
        </p:nvSpPr>
        <p:spPr>
          <a:xfrm>
            <a:off x="4017168" y="2527280"/>
            <a:ext cx="4341019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810000"/>
                </a:solidFill>
                <a:latin typeface="Arial-BoldMT"/>
              </a:rPr>
              <a:t>REAÇÕES DE SÍNTESE OU ADIÇÃO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5EE4812-A6B6-4AE9-B007-198AF0130523}"/>
              </a:ext>
            </a:extLst>
          </p:cNvPr>
          <p:cNvSpPr txBox="1"/>
          <p:nvPr/>
        </p:nvSpPr>
        <p:spPr>
          <a:xfrm>
            <a:off x="2831306" y="3322290"/>
            <a:ext cx="78176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810000"/>
                </a:solidFill>
                <a:latin typeface="Arial-BoldMT"/>
              </a:rPr>
              <a:t>Neste tipo de reação um único composto mais complexo é obtido a partir de dois outros mais simples.</a:t>
            </a:r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E2D6745-6A0D-4866-9918-7FCFD5066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388" y="4747973"/>
            <a:ext cx="4021559" cy="144452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4DC41A8-0D08-4011-A799-BDCACBFA4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450" y="4473052"/>
            <a:ext cx="3718824" cy="199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Produtos Químicos Em Béqueres">
            <a:extLst>
              <a:ext uri="{FF2B5EF4-FFF2-40B4-BE49-F238E27FC236}">
                <a16:creationId xmlns:a16="http://schemas.microsoft.com/office/drawing/2014/main" id="{AB3442AA-DFD1-4713-B6DF-6812E8300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80B7C4B-B352-4A7C-BE5D-C008A3B01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F0461D-6D99-4739-893F-E46DDAE9024B}"/>
              </a:ext>
            </a:extLst>
          </p:cNvPr>
          <p:cNvSpPr txBox="1"/>
          <p:nvPr/>
        </p:nvSpPr>
        <p:spPr>
          <a:xfrm>
            <a:off x="3070558" y="402135"/>
            <a:ext cx="605088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Classificação das Reações Químicas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0D59724-6BA2-4FB6-8942-ED9BD9394FBF}"/>
              </a:ext>
            </a:extLst>
          </p:cNvPr>
          <p:cNvSpPr txBox="1"/>
          <p:nvPr/>
        </p:nvSpPr>
        <p:spPr>
          <a:xfrm>
            <a:off x="3738562" y="2527280"/>
            <a:ext cx="5488782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810000"/>
                </a:solidFill>
                <a:latin typeface="Arial-BoldMT"/>
              </a:rPr>
              <a:t>REAÇÕES DE ANÁLISE OU DECOMPOSIÇÃO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5EE4812-A6B6-4AE9-B007-198AF0130523}"/>
              </a:ext>
            </a:extLst>
          </p:cNvPr>
          <p:cNvSpPr txBox="1"/>
          <p:nvPr/>
        </p:nvSpPr>
        <p:spPr>
          <a:xfrm>
            <a:off x="2831305" y="3322290"/>
            <a:ext cx="794146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3333CD"/>
                </a:solidFill>
                <a:latin typeface="Arial-BoldMT"/>
              </a:rPr>
              <a:t>Como o próprio nome diz, este tipo de reação é o inverso da anterior (composição), ou seja, ocorrem quando a partir de um único composto são obtidos outros compostos.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2DD019E-B448-4602-8438-A45D45FCF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7" y="4806056"/>
            <a:ext cx="5268901" cy="166136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035155B-030D-4E10-BAEC-22EC7B8F0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493" y="4794501"/>
            <a:ext cx="5920498" cy="166136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D424173-5204-4797-84E2-6702BF6EFABD}"/>
              </a:ext>
            </a:extLst>
          </p:cNvPr>
          <p:cNvSpPr txBox="1"/>
          <p:nvPr/>
        </p:nvSpPr>
        <p:spPr>
          <a:xfrm>
            <a:off x="3162235" y="1436133"/>
            <a:ext cx="605088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QUANTO A VARIAÇÃO DE COMPLEXIDADE DAS SUBSTÂNCIAS</a:t>
            </a:r>
            <a:endParaRPr lang="pt-BR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Produtos Químicos Em Béqueres">
            <a:extLst>
              <a:ext uri="{FF2B5EF4-FFF2-40B4-BE49-F238E27FC236}">
                <a16:creationId xmlns:a16="http://schemas.microsoft.com/office/drawing/2014/main" id="{AB3442AA-DFD1-4713-B6DF-6812E8300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80B7C4B-B352-4A7C-BE5D-C008A3B01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F0461D-6D99-4739-893F-E46DDAE9024B}"/>
              </a:ext>
            </a:extLst>
          </p:cNvPr>
          <p:cNvSpPr txBox="1"/>
          <p:nvPr/>
        </p:nvSpPr>
        <p:spPr>
          <a:xfrm>
            <a:off x="3070558" y="402135"/>
            <a:ext cx="605088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Classificação das Reações Químicas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0D59724-6BA2-4FB6-8942-ED9BD9394FBF}"/>
              </a:ext>
            </a:extLst>
          </p:cNvPr>
          <p:cNvSpPr txBox="1"/>
          <p:nvPr/>
        </p:nvSpPr>
        <p:spPr>
          <a:xfrm>
            <a:off x="40201" y="3059668"/>
            <a:ext cx="6111218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810000"/>
                </a:solidFill>
                <a:latin typeface="Arial-BoldMT"/>
              </a:rPr>
              <a:t>REAÇÕES DE SIMPLES TROCA OU DESLOCAMENTO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5EE4812-A6B6-4AE9-B007-198AF0130523}"/>
              </a:ext>
            </a:extLst>
          </p:cNvPr>
          <p:cNvSpPr txBox="1"/>
          <p:nvPr/>
        </p:nvSpPr>
        <p:spPr>
          <a:xfrm>
            <a:off x="227345" y="3946266"/>
            <a:ext cx="568642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006600"/>
                </a:solidFill>
                <a:latin typeface="Arial-BoldMT"/>
              </a:rPr>
              <a:t>Estas reações ocorrem quando uma substância simples reage com uma substância composta para formar outra substância simples e outra composta.</a:t>
            </a:r>
            <a:endParaRPr lang="pt-BR" sz="1800" b="1" i="0" u="none" strike="noStrike" baseline="0" dirty="0">
              <a:solidFill>
                <a:srgbClr val="3333CD"/>
              </a:solidFill>
              <a:latin typeface="Arial-BoldMT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9DEABB5-F12F-4D6D-8A2F-3FAEEF596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2562225"/>
            <a:ext cx="5834973" cy="406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85A7506-DD70-497C-8604-9B3931A3BB4F}"/>
              </a:ext>
            </a:extLst>
          </p:cNvPr>
          <p:cNvSpPr txBox="1"/>
          <p:nvPr/>
        </p:nvSpPr>
        <p:spPr>
          <a:xfrm>
            <a:off x="3162235" y="1436133"/>
            <a:ext cx="605088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QUANTO A VARIAÇÃO DE COMPLEXIDADE DAS SUBSTÂNCIAS</a:t>
            </a:r>
            <a:endParaRPr lang="pt-BR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sa com pratos e copos&#10;&#10;Descrição gerada automaticamente com confiança média">
            <a:extLst>
              <a:ext uri="{FF2B5EF4-FFF2-40B4-BE49-F238E27FC236}">
                <a16:creationId xmlns:a16="http://schemas.microsoft.com/office/drawing/2014/main" id="{78B43BE2-66BF-4A85-AFEC-9EC675F91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EB908BE-9889-4137-887F-89177C985D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4C49F3-74AE-418C-9014-7B0C67FDE8EF}"/>
              </a:ext>
            </a:extLst>
          </p:cNvPr>
          <p:cNvSpPr txBox="1"/>
          <p:nvPr/>
        </p:nvSpPr>
        <p:spPr>
          <a:xfrm>
            <a:off x="2625328" y="467796"/>
            <a:ext cx="694134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Introdução ao estudo das reações Químicas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818D9F-6134-41B8-AFA9-D26D0C12EA57}"/>
              </a:ext>
            </a:extLst>
          </p:cNvPr>
          <p:cNvSpPr txBox="1"/>
          <p:nvPr/>
        </p:nvSpPr>
        <p:spPr>
          <a:xfrm>
            <a:off x="3239690" y="1636989"/>
            <a:ext cx="5712619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Vivemos em um mundo rodeado por reações químicas.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  <p:pic>
        <p:nvPicPr>
          <p:cNvPr id="11" name="Imagem 10" descr="Vela acesa em fundo branco&#10;&#10;Descrição gerada automaticamente com confiança média">
            <a:extLst>
              <a:ext uri="{FF2B5EF4-FFF2-40B4-BE49-F238E27FC236}">
                <a16:creationId xmlns:a16="http://schemas.microsoft.com/office/drawing/2014/main" id="{1122C59E-0CC2-4B8B-BF39-851B7BE42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2974002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m 12" descr="Fogos de artifício no céu&#10;&#10;Descrição gerada automaticamente">
            <a:extLst>
              <a:ext uri="{FF2B5EF4-FFF2-40B4-BE49-F238E27FC236}">
                <a16:creationId xmlns:a16="http://schemas.microsoft.com/office/drawing/2014/main" id="{1414A8C9-696E-4367-90AD-DE552D111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2974002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m 14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4942E5D-796C-442E-B06B-55627F699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021627"/>
            <a:ext cx="2952750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56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Produtos Químicos Em Béqueres">
            <a:extLst>
              <a:ext uri="{FF2B5EF4-FFF2-40B4-BE49-F238E27FC236}">
                <a16:creationId xmlns:a16="http://schemas.microsoft.com/office/drawing/2014/main" id="{AB3442AA-DFD1-4713-B6DF-6812E8300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80B7C4B-B352-4A7C-BE5D-C008A3B01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F0461D-6D99-4739-893F-E46DDAE9024B}"/>
              </a:ext>
            </a:extLst>
          </p:cNvPr>
          <p:cNvSpPr txBox="1"/>
          <p:nvPr/>
        </p:nvSpPr>
        <p:spPr>
          <a:xfrm>
            <a:off x="3070558" y="402135"/>
            <a:ext cx="605088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Classificação das Reações Químicas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0D59724-6BA2-4FB6-8942-ED9BD9394FBF}"/>
              </a:ext>
            </a:extLst>
          </p:cNvPr>
          <p:cNvSpPr txBox="1"/>
          <p:nvPr/>
        </p:nvSpPr>
        <p:spPr>
          <a:xfrm>
            <a:off x="723867" y="2869682"/>
            <a:ext cx="3482579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810000"/>
                </a:solidFill>
                <a:latin typeface="Arial-BoldMT"/>
              </a:rPr>
              <a:t>REAÇÕES DE DUPLA TROCA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5EE4812-A6B6-4AE9-B007-198AF0130523}"/>
              </a:ext>
            </a:extLst>
          </p:cNvPr>
          <p:cNvSpPr txBox="1"/>
          <p:nvPr/>
        </p:nvSpPr>
        <p:spPr>
          <a:xfrm>
            <a:off x="93995" y="3656476"/>
            <a:ext cx="568642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3333CD"/>
                </a:solidFill>
                <a:latin typeface="Arial-BoldMT"/>
              </a:rPr>
              <a:t>Estas reações ocorrem quando duas substâncias</a:t>
            </a:r>
          </a:p>
          <a:p>
            <a:pPr algn="l"/>
            <a:r>
              <a:rPr lang="pt-BR" sz="1800" b="1" i="0" u="none" strike="noStrike" baseline="0" dirty="0">
                <a:solidFill>
                  <a:srgbClr val="3333CD"/>
                </a:solidFill>
                <a:latin typeface="Arial-BoldMT"/>
              </a:rPr>
              <a:t>compostas resolvem fazer uma troca e formam-se duas novas substâncias compostas.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312B6A-2E9C-4636-90A5-8B8E3BD4C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01709"/>
            <a:ext cx="5868655" cy="4053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3EDC02C-134D-42DF-8341-45BB6B7BAD2D}"/>
              </a:ext>
            </a:extLst>
          </p:cNvPr>
          <p:cNvSpPr txBox="1"/>
          <p:nvPr/>
        </p:nvSpPr>
        <p:spPr>
          <a:xfrm>
            <a:off x="3162235" y="1436133"/>
            <a:ext cx="605088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QUANTO A VARIAÇÃO DE COMPLEXIDADE DAS SUBSTÂNCIAS</a:t>
            </a:r>
            <a:endParaRPr lang="pt-BR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Produtos Químicos Em Béqueres">
            <a:extLst>
              <a:ext uri="{FF2B5EF4-FFF2-40B4-BE49-F238E27FC236}">
                <a16:creationId xmlns:a16="http://schemas.microsoft.com/office/drawing/2014/main" id="{AB3442AA-DFD1-4713-B6DF-6812E8300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80B7C4B-B352-4A7C-BE5D-C008A3B01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F0461D-6D99-4739-893F-E46DDAE9024B}"/>
              </a:ext>
            </a:extLst>
          </p:cNvPr>
          <p:cNvSpPr txBox="1"/>
          <p:nvPr/>
        </p:nvSpPr>
        <p:spPr>
          <a:xfrm>
            <a:off x="3070558" y="402135"/>
            <a:ext cx="605088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Classificação das Reações Químicas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3EDC02C-134D-42DF-8341-45BB6B7BAD2D}"/>
              </a:ext>
            </a:extLst>
          </p:cNvPr>
          <p:cNvSpPr txBox="1"/>
          <p:nvPr/>
        </p:nvSpPr>
        <p:spPr>
          <a:xfrm>
            <a:off x="3162235" y="1436133"/>
            <a:ext cx="605088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QUANTO A VARIAÇÃO DE COMPLEXIDADE DAS SUBSTÂNCIAS</a:t>
            </a:r>
            <a:endParaRPr lang="pt-BR" dirty="0">
              <a:latin typeface="Abadi Extra Light" panose="020B0204020104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314503-79B7-496D-AFDC-4B0175F90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340" y="2254688"/>
            <a:ext cx="6877318" cy="3728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35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Vintage, Escala, Equilíbrio, Balança, Medição, Peso">
            <a:extLst>
              <a:ext uri="{FF2B5EF4-FFF2-40B4-BE49-F238E27FC236}">
                <a16:creationId xmlns:a16="http://schemas.microsoft.com/office/drawing/2014/main" id="{E8C7CE17-0011-49EE-8454-9AF265C1A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2" b="12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DA87C9-15FB-49A9-BFD4-84D14F201B83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F76647-DDD4-43E4-8055-1A37F9704855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Balanceamento das Equações Químicas</a:t>
            </a:r>
          </a:p>
        </p:txBody>
      </p:sp>
      <p:pic>
        <p:nvPicPr>
          <p:cNvPr id="13316" name="Picture 4" descr="Sobre masoquismo e futebol, ou, nada se cria, tudo se copia, ou “Nada se  perde, tudo muda de dono”. ou, nada disso! | Blog do Chico Maia">
            <a:extLst>
              <a:ext uri="{FF2B5EF4-FFF2-40B4-BE49-F238E27FC236}">
                <a16:creationId xmlns:a16="http://schemas.microsoft.com/office/drawing/2014/main" id="{9345B313-FA63-4434-A933-78C47947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9" y="1140581"/>
            <a:ext cx="3413111" cy="265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4271EF9-90BB-4FBE-997D-B9D63C7EB651}"/>
              </a:ext>
            </a:extLst>
          </p:cNvPr>
          <p:cNvSpPr txBox="1"/>
          <p:nvPr/>
        </p:nvSpPr>
        <p:spPr>
          <a:xfrm>
            <a:off x="870686" y="4033777"/>
            <a:ext cx="357491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</a:rPr>
              <a:t>LEI DA CONSERVAÇÃO DA MASSA</a:t>
            </a:r>
          </a:p>
          <a:p>
            <a:pPr algn="l"/>
            <a:r>
              <a:rPr lang="pt-BR" sz="1800" b="1" i="0" u="none" strike="noStrike" baseline="0" dirty="0">
                <a:solidFill>
                  <a:srgbClr val="FF0000"/>
                </a:solidFill>
                <a:latin typeface="Abadi Extra Light" panose="020B0204020104020204" pitchFamily="34" charset="0"/>
              </a:rPr>
              <a:t>“Na natureza, nada se cria, nada se perde, tudo se transforma”.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9006710-0891-4E49-B6C7-8297802E19F4}"/>
              </a:ext>
            </a:extLst>
          </p:cNvPr>
          <p:cNvSpPr txBox="1"/>
          <p:nvPr/>
        </p:nvSpPr>
        <p:spPr>
          <a:xfrm>
            <a:off x="251197" y="5200123"/>
            <a:ext cx="458555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Acertar os coeficientes 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ou </a:t>
            </a:r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balancear 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uma equação química é igualar o número total de átomos de cada elemento no primeiro e no segundo membros da equação.</a:t>
            </a:r>
            <a:endParaRPr lang="pt-BR" dirty="0">
              <a:latin typeface="Abadi Extra Light" panose="020B0204020104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89CA97B-88DA-46DF-9F09-5D43AB771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825" y="1290485"/>
            <a:ext cx="5180586" cy="2193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148E1EF-19EF-4FFB-8EA1-64BBD0589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949" y="3790761"/>
            <a:ext cx="5314950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59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Vintage, Escala, Equilíbrio, Balança, Medição, Peso">
            <a:extLst>
              <a:ext uri="{FF2B5EF4-FFF2-40B4-BE49-F238E27FC236}">
                <a16:creationId xmlns:a16="http://schemas.microsoft.com/office/drawing/2014/main" id="{E8C7CE17-0011-49EE-8454-9AF265C1A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2" b="12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DA87C9-15FB-49A9-BFD4-84D14F201B83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F76647-DDD4-43E4-8055-1A37F9704855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Balanceamento das Equações Químicas</a:t>
            </a:r>
          </a:p>
        </p:txBody>
      </p:sp>
      <p:pic>
        <p:nvPicPr>
          <p:cNvPr id="13316" name="Picture 4" descr="Sobre masoquismo e futebol, ou, nada se cria, tudo se copia, ou “Nada se  perde, tudo muda de dono”. ou, nada disso! | Blog do Chico Maia">
            <a:extLst>
              <a:ext uri="{FF2B5EF4-FFF2-40B4-BE49-F238E27FC236}">
                <a16:creationId xmlns:a16="http://schemas.microsoft.com/office/drawing/2014/main" id="{9345B313-FA63-4434-A933-78C47947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9" y="1140581"/>
            <a:ext cx="3413111" cy="265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4271EF9-90BB-4FBE-997D-B9D63C7EB651}"/>
              </a:ext>
            </a:extLst>
          </p:cNvPr>
          <p:cNvSpPr txBox="1"/>
          <p:nvPr/>
        </p:nvSpPr>
        <p:spPr>
          <a:xfrm>
            <a:off x="870686" y="4033777"/>
            <a:ext cx="357491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</a:rPr>
              <a:t>LEI DA CONSERVAÇÃO DA MASSA</a:t>
            </a:r>
          </a:p>
          <a:p>
            <a:pPr algn="l"/>
            <a:r>
              <a:rPr lang="pt-BR" sz="1800" b="1" i="0" u="none" strike="noStrike" baseline="0" dirty="0">
                <a:solidFill>
                  <a:srgbClr val="FF0000"/>
                </a:solidFill>
                <a:latin typeface="Abadi Extra Light" panose="020B0204020104020204" pitchFamily="34" charset="0"/>
              </a:rPr>
              <a:t>“Na natureza, nada se cria, nada se perde, tudo se transforma”.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9006710-0891-4E49-B6C7-8297802E19F4}"/>
              </a:ext>
            </a:extLst>
          </p:cNvPr>
          <p:cNvSpPr txBox="1"/>
          <p:nvPr/>
        </p:nvSpPr>
        <p:spPr>
          <a:xfrm>
            <a:off x="251197" y="5200123"/>
            <a:ext cx="458555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Acertar os coeficientes 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ou </a:t>
            </a:r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balancear 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uma equação química é igualar o número total de átomos de cada elemento no primeiro e no segundo membros da equação.</a:t>
            </a:r>
            <a:endParaRPr lang="pt-BR" dirty="0">
              <a:latin typeface="Abadi Extra Light" panose="020B0204020104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73DBE6-F3D3-4024-A883-672CB04081EB}"/>
              </a:ext>
            </a:extLst>
          </p:cNvPr>
          <p:cNvSpPr txBox="1"/>
          <p:nvPr/>
        </p:nvSpPr>
        <p:spPr>
          <a:xfrm>
            <a:off x="5894639" y="1247955"/>
            <a:ext cx="5266109" cy="92333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UnitedSansReg-Medium2"/>
              </a:rPr>
              <a:t>Existem vários procedimentos para balancear uma equação química, porém o mais simples é o chamado </a:t>
            </a:r>
            <a:r>
              <a:rPr lang="pt-BR" sz="1800" b="1" i="0" u="none" strike="noStrike" baseline="0" dirty="0">
                <a:latin typeface="UnitedSansReg-Bold2"/>
              </a:rPr>
              <a:t>método por tentativas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889DFFB-B61B-4B6B-9A8E-5583631AA079}"/>
              </a:ext>
            </a:extLst>
          </p:cNvPr>
          <p:cNvSpPr txBox="1"/>
          <p:nvPr/>
        </p:nvSpPr>
        <p:spPr>
          <a:xfrm>
            <a:off x="5478072" y="2517065"/>
            <a:ext cx="6099242" cy="313932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latin typeface="UnitedSansReg-Bold2"/>
              </a:rPr>
              <a:t>Método por tentativas</a:t>
            </a:r>
          </a:p>
          <a:p>
            <a:pPr algn="l"/>
            <a:r>
              <a:rPr lang="pt-BR" sz="1800" b="1" i="0" u="none" strike="noStrike" baseline="0" dirty="0">
                <a:latin typeface="UnitedSansReg-Bold2"/>
              </a:rPr>
              <a:t>1</a:t>
            </a:r>
            <a:r>
              <a:rPr lang="pt-BR" sz="800" b="1" i="0" u="none" strike="noStrike" baseline="0" dirty="0">
                <a:latin typeface="UnitedSansReg-Bold2"/>
              </a:rPr>
              <a:t>a </a:t>
            </a:r>
            <a:r>
              <a:rPr lang="pt-BR" sz="1800" b="1" i="0" u="none" strike="noStrike" baseline="0" dirty="0">
                <a:latin typeface="UnitedSansReg-Bold2"/>
              </a:rPr>
              <a:t>etapa: </a:t>
            </a:r>
            <a:r>
              <a:rPr lang="pt-BR" sz="1800" b="0" i="0" u="none" strike="noStrike" baseline="0" dirty="0">
                <a:latin typeface="UnitedSansReg-Medium2"/>
              </a:rPr>
              <a:t>raciocinar com o elemento (ou espécie) que aparece apenas uma vez no primeiro e no segundo membros da equação.</a:t>
            </a:r>
          </a:p>
          <a:p>
            <a:pPr algn="l"/>
            <a:r>
              <a:rPr lang="pt-BR" sz="1800" b="1" i="0" u="none" strike="noStrike" baseline="0" dirty="0">
                <a:latin typeface="UnitedSansReg-Bold2"/>
              </a:rPr>
              <a:t>2</a:t>
            </a:r>
            <a:r>
              <a:rPr lang="pt-BR" sz="800" b="1" i="0" u="none" strike="noStrike" baseline="0" dirty="0">
                <a:latin typeface="UnitedSansReg-Bold2"/>
              </a:rPr>
              <a:t>a </a:t>
            </a:r>
            <a:r>
              <a:rPr lang="pt-BR" sz="1800" b="1" i="0" u="none" strike="noStrike" baseline="0" dirty="0">
                <a:latin typeface="UnitedSansReg-Bold2"/>
              </a:rPr>
              <a:t>etapa: </a:t>
            </a:r>
            <a:r>
              <a:rPr lang="pt-BR" sz="1800" b="0" i="0" u="none" strike="noStrike" baseline="0" dirty="0">
                <a:latin typeface="UnitedSansReg-Medium2"/>
              </a:rPr>
              <a:t>preferir o elemento (ou espécie) que possua índices maiores.</a:t>
            </a:r>
          </a:p>
          <a:p>
            <a:pPr algn="l"/>
            <a:r>
              <a:rPr lang="pt-BR" sz="1800" b="1" i="0" u="none" strike="noStrike" baseline="0" dirty="0">
                <a:latin typeface="UnitedSansReg-Bold2"/>
              </a:rPr>
              <a:t>3</a:t>
            </a:r>
            <a:r>
              <a:rPr lang="pt-BR" sz="800" b="1" i="0" u="none" strike="noStrike" baseline="0" dirty="0">
                <a:latin typeface="UnitedSansReg-Bold2"/>
              </a:rPr>
              <a:t>a </a:t>
            </a:r>
            <a:r>
              <a:rPr lang="pt-BR" sz="1800" b="1" i="0" u="none" strike="noStrike" baseline="0" dirty="0">
                <a:latin typeface="UnitedSansReg-Bold2"/>
              </a:rPr>
              <a:t>etapa: </a:t>
            </a:r>
            <a:r>
              <a:rPr lang="pt-BR" sz="1800" b="0" i="0" u="none" strike="noStrike" baseline="0" dirty="0">
                <a:latin typeface="UnitedSansReg-Medium2"/>
              </a:rPr>
              <a:t>escolhido o elemento (ou espécie), transpor seus índices de um membro para outro, usando-os como coeficientes.</a:t>
            </a:r>
          </a:p>
          <a:p>
            <a:pPr algn="l"/>
            <a:r>
              <a:rPr lang="pt-BR" sz="1800" b="1" i="0" u="none" strike="noStrike" baseline="0" dirty="0">
                <a:latin typeface="UnitedSansReg-Bold2"/>
              </a:rPr>
              <a:t>4</a:t>
            </a:r>
            <a:r>
              <a:rPr lang="pt-BR" sz="800" b="1" i="0" u="none" strike="noStrike" baseline="0" dirty="0">
                <a:latin typeface="UnitedSansReg-Bold2"/>
              </a:rPr>
              <a:t>a </a:t>
            </a:r>
            <a:r>
              <a:rPr lang="pt-BR" sz="1800" b="1" i="0" u="none" strike="noStrike" baseline="0" dirty="0">
                <a:latin typeface="UnitedSansReg-Bold2"/>
              </a:rPr>
              <a:t>etapa: </a:t>
            </a:r>
            <a:r>
              <a:rPr lang="pt-BR" sz="1800" b="0" i="0" u="none" strike="noStrike" baseline="0" dirty="0">
                <a:latin typeface="UnitedSansReg-Medium2"/>
              </a:rPr>
              <a:t>prosseguir com os outros elementos (ou espécies), usando o mesmo raciocínio, até o final do balanceamento.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85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Vintage, Escala, Equilíbrio, Balança, Medição, Peso">
            <a:extLst>
              <a:ext uri="{FF2B5EF4-FFF2-40B4-BE49-F238E27FC236}">
                <a16:creationId xmlns:a16="http://schemas.microsoft.com/office/drawing/2014/main" id="{E8C7CE17-0011-49EE-8454-9AF265C1A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2" b="12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DA87C9-15FB-49A9-BFD4-84D14F201B83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F76647-DDD4-43E4-8055-1A37F9704855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Balanceamento das Equações Químicas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1C7314-AD7A-4AE8-BE10-9AB57C547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09" y="1911305"/>
            <a:ext cx="11037781" cy="303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602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Vintage, Escala, Equilíbrio, Balança, Medição, Peso">
            <a:extLst>
              <a:ext uri="{FF2B5EF4-FFF2-40B4-BE49-F238E27FC236}">
                <a16:creationId xmlns:a16="http://schemas.microsoft.com/office/drawing/2014/main" id="{E8C7CE17-0011-49EE-8454-9AF265C1A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2" b="12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DA87C9-15FB-49A9-BFD4-84D14F201B83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F76647-DDD4-43E4-8055-1A37F9704855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Balanceamento das Equações Químicas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0516E4-47D6-488C-9675-77662846E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5" y="1493144"/>
            <a:ext cx="9505949" cy="4326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52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Vintage, Escala, Equilíbrio, Balança, Medição, Peso">
            <a:extLst>
              <a:ext uri="{FF2B5EF4-FFF2-40B4-BE49-F238E27FC236}">
                <a16:creationId xmlns:a16="http://schemas.microsoft.com/office/drawing/2014/main" id="{E8C7CE17-0011-49EE-8454-9AF265C1A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2" b="12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DA87C9-15FB-49A9-BFD4-84D14F201B83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F76647-DDD4-43E4-8055-1A37F9704855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Balanceamento das Equações Químicas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47EBDBB-F42F-42EC-BD8A-9BB7C8084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314" y="1424062"/>
            <a:ext cx="9362321" cy="4948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492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Vintage, Escala, Equilíbrio, Balança, Medição, Peso">
            <a:extLst>
              <a:ext uri="{FF2B5EF4-FFF2-40B4-BE49-F238E27FC236}">
                <a16:creationId xmlns:a16="http://schemas.microsoft.com/office/drawing/2014/main" id="{E8C7CE17-0011-49EE-8454-9AF265C1A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2" b="12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DA87C9-15FB-49A9-BFD4-84D14F201B83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F76647-DDD4-43E4-8055-1A37F9704855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Balanceamento das Equações Químicas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EFF9F87-D256-4F7C-984F-C0EE0A380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098" y="2282420"/>
            <a:ext cx="7309803" cy="89088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9539139-65FE-47BB-A595-D33FA5E8DE2D}"/>
              </a:ext>
            </a:extLst>
          </p:cNvPr>
          <p:cNvSpPr txBox="1"/>
          <p:nvPr/>
        </p:nvSpPr>
        <p:spPr>
          <a:xfrm>
            <a:off x="4874607" y="1180730"/>
            <a:ext cx="2439735" cy="4770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500" b="0" i="0" u="none" strike="noStrike" baseline="0" dirty="0">
                <a:latin typeface="Abadi Extra Light" panose="020B0204020104020204" pitchFamily="34" charset="0"/>
              </a:rPr>
              <a:t>Mais exemplos</a:t>
            </a:r>
            <a:endParaRPr lang="pt-BR" sz="2500" dirty="0">
              <a:latin typeface="Abadi Extra Light" panose="020B0204020104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D635E3E-BC0A-485C-9F6A-85B9FC6D5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998" y="4065413"/>
            <a:ext cx="8597402" cy="950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830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Química, Adrenalina, Fórmula Estrutural">
            <a:extLst>
              <a:ext uri="{FF2B5EF4-FFF2-40B4-BE49-F238E27FC236}">
                <a16:creationId xmlns:a16="http://schemas.microsoft.com/office/drawing/2014/main" id="{6A549BCF-8A05-488D-8164-CD8469499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59AE8CE-1456-4B0C-B15B-9832E93D6A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15F1430-7FD5-4EC1-A3E3-75394F2B4B39}"/>
              </a:ext>
            </a:extLst>
          </p:cNvPr>
          <p:cNvSpPr txBox="1"/>
          <p:nvPr/>
        </p:nvSpPr>
        <p:spPr>
          <a:xfrm>
            <a:off x="2820951" y="19800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Exercícios de fixação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EBD6AFB-8180-4C68-B7E0-12C458C8E1AC}"/>
              </a:ext>
            </a:extLst>
          </p:cNvPr>
          <p:cNvSpPr/>
          <p:nvPr/>
        </p:nvSpPr>
        <p:spPr>
          <a:xfrm>
            <a:off x="1685924" y="921500"/>
            <a:ext cx="8820150" cy="5738494"/>
          </a:xfrm>
          <a:prstGeom prst="rect">
            <a:avLst/>
          </a:prstGeom>
          <a:solidFill>
            <a:schemeClr val="accent4">
              <a:alpha val="84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</a:rPr>
              <a:t>(UFSM-RS) Considere as equações: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</a:rPr>
              <a:t>I - Al</a:t>
            </a:r>
            <a:r>
              <a:rPr lang="pt-BR" sz="2000" baseline="-25000" dirty="0">
                <a:solidFill>
                  <a:srgbClr val="000000"/>
                </a:solidFill>
              </a:rPr>
              <a:t>2</a:t>
            </a:r>
            <a:r>
              <a:rPr lang="pt-BR" sz="2000" dirty="0">
                <a:solidFill>
                  <a:srgbClr val="000000"/>
                </a:solidFill>
              </a:rPr>
              <a:t>O</a:t>
            </a:r>
            <a:r>
              <a:rPr lang="pt-BR" sz="2000" baseline="-25000" dirty="0">
                <a:solidFill>
                  <a:srgbClr val="000000"/>
                </a:solidFill>
              </a:rPr>
              <a:t>3</a:t>
            </a:r>
            <a:r>
              <a:rPr lang="pt-BR" sz="2000" dirty="0">
                <a:solidFill>
                  <a:srgbClr val="000000"/>
                </a:solidFill>
              </a:rPr>
              <a:t> + </a:t>
            </a:r>
            <a:r>
              <a:rPr lang="pt-BR" sz="2000" dirty="0" err="1">
                <a:solidFill>
                  <a:srgbClr val="000000"/>
                </a:solidFill>
              </a:rPr>
              <a:t>HCl</a:t>
            </a:r>
            <a:r>
              <a:rPr lang="pt-BR" sz="2000" dirty="0">
                <a:solidFill>
                  <a:srgbClr val="000000"/>
                </a:solidFill>
              </a:rPr>
              <a:t> → AlCl</a:t>
            </a:r>
            <a:r>
              <a:rPr lang="pt-BR" sz="2000" baseline="-25000" dirty="0">
                <a:solidFill>
                  <a:srgbClr val="000000"/>
                </a:solidFill>
              </a:rPr>
              <a:t>3</a:t>
            </a:r>
            <a:r>
              <a:rPr lang="pt-BR" sz="2000" dirty="0">
                <a:solidFill>
                  <a:srgbClr val="000000"/>
                </a:solidFill>
              </a:rPr>
              <a:t> + H</a:t>
            </a:r>
            <a:r>
              <a:rPr lang="pt-BR" sz="2000" baseline="-25000" dirty="0">
                <a:solidFill>
                  <a:srgbClr val="000000"/>
                </a:solidFill>
              </a:rPr>
              <a:t>2</a:t>
            </a:r>
            <a:r>
              <a:rPr lang="pt-BR" sz="2000" dirty="0">
                <a:solidFill>
                  <a:srgbClr val="000000"/>
                </a:solidFill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</a:rPr>
              <a:t>II - SO</a:t>
            </a:r>
            <a:r>
              <a:rPr lang="pt-BR" sz="2000" baseline="-25000" dirty="0">
                <a:solidFill>
                  <a:srgbClr val="000000"/>
                </a:solidFill>
              </a:rPr>
              <a:t>2</a:t>
            </a:r>
            <a:r>
              <a:rPr lang="pt-BR" sz="2000" dirty="0">
                <a:solidFill>
                  <a:srgbClr val="000000"/>
                </a:solidFill>
              </a:rPr>
              <a:t> + </a:t>
            </a:r>
            <a:r>
              <a:rPr lang="pt-BR" sz="2000" dirty="0" err="1">
                <a:solidFill>
                  <a:srgbClr val="000000"/>
                </a:solidFill>
              </a:rPr>
              <a:t>NaOH</a:t>
            </a:r>
            <a:r>
              <a:rPr lang="pt-BR" sz="2000" dirty="0">
                <a:solidFill>
                  <a:srgbClr val="000000"/>
                </a:solidFill>
              </a:rPr>
              <a:t> → Na</a:t>
            </a:r>
            <a:r>
              <a:rPr lang="pt-BR" sz="2000" baseline="-25000" dirty="0">
                <a:solidFill>
                  <a:srgbClr val="000000"/>
                </a:solidFill>
              </a:rPr>
              <a:t>2</a:t>
            </a:r>
            <a:r>
              <a:rPr lang="pt-BR" sz="2000" dirty="0">
                <a:solidFill>
                  <a:srgbClr val="000000"/>
                </a:solidFill>
              </a:rPr>
              <a:t>SO</a:t>
            </a:r>
            <a:r>
              <a:rPr lang="pt-BR" sz="2000" baseline="-25000" dirty="0">
                <a:solidFill>
                  <a:srgbClr val="000000"/>
                </a:solidFill>
              </a:rPr>
              <a:t>3</a:t>
            </a:r>
            <a:r>
              <a:rPr lang="pt-BR" sz="2000" dirty="0">
                <a:solidFill>
                  <a:srgbClr val="000000"/>
                </a:solidFill>
              </a:rPr>
              <a:t> + H</a:t>
            </a:r>
            <a:r>
              <a:rPr lang="pt-BR" sz="2000" baseline="-25000" dirty="0">
                <a:solidFill>
                  <a:srgbClr val="000000"/>
                </a:solidFill>
              </a:rPr>
              <a:t>2</a:t>
            </a:r>
            <a:r>
              <a:rPr lang="pt-BR" sz="2000" dirty="0">
                <a:solidFill>
                  <a:srgbClr val="000000"/>
                </a:solidFill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</a:rPr>
              <a:t>III - BaO</a:t>
            </a:r>
            <a:r>
              <a:rPr lang="pt-BR" sz="2000" baseline="-25000" dirty="0">
                <a:solidFill>
                  <a:srgbClr val="000000"/>
                </a:solidFill>
              </a:rPr>
              <a:t>4 </a:t>
            </a:r>
            <a:r>
              <a:rPr lang="pt-BR" sz="2000" dirty="0">
                <a:solidFill>
                  <a:srgbClr val="000000"/>
                </a:solidFill>
              </a:rPr>
              <a:t>+ HNO</a:t>
            </a:r>
            <a:r>
              <a:rPr lang="pt-BR" sz="2000" baseline="-25000" dirty="0">
                <a:solidFill>
                  <a:srgbClr val="000000"/>
                </a:solidFill>
              </a:rPr>
              <a:t>3 </a:t>
            </a:r>
            <a:r>
              <a:rPr lang="pt-BR" sz="2000" dirty="0">
                <a:solidFill>
                  <a:srgbClr val="000000"/>
                </a:solidFill>
              </a:rPr>
              <a:t>→ Ba(NO</a:t>
            </a:r>
            <a:r>
              <a:rPr lang="pt-BR" sz="2000" baseline="-25000" dirty="0">
                <a:solidFill>
                  <a:srgbClr val="000000"/>
                </a:solidFill>
              </a:rPr>
              <a:t>3</a:t>
            </a:r>
            <a:r>
              <a:rPr lang="pt-BR" sz="2000" dirty="0">
                <a:solidFill>
                  <a:srgbClr val="000000"/>
                </a:solidFill>
              </a:rPr>
              <a:t>)</a:t>
            </a:r>
            <a:r>
              <a:rPr lang="pt-BR" sz="2000" baseline="-25000" dirty="0">
                <a:solidFill>
                  <a:srgbClr val="000000"/>
                </a:solidFill>
              </a:rPr>
              <a:t>2</a:t>
            </a:r>
            <a:r>
              <a:rPr lang="pt-BR" sz="2000" dirty="0">
                <a:solidFill>
                  <a:srgbClr val="000000"/>
                </a:solidFill>
              </a:rPr>
              <a:t> + H</a:t>
            </a:r>
            <a:r>
              <a:rPr lang="pt-BR" sz="2000" baseline="-25000" dirty="0">
                <a:solidFill>
                  <a:srgbClr val="000000"/>
                </a:solidFill>
              </a:rPr>
              <a:t>2</a:t>
            </a:r>
            <a:r>
              <a:rPr lang="pt-BR" sz="2000" dirty="0">
                <a:solidFill>
                  <a:srgbClr val="000000"/>
                </a:solidFill>
              </a:rPr>
              <a:t>O</a:t>
            </a:r>
            <a:r>
              <a:rPr lang="pt-BR" sz="2000" baseline="-25000" dirty="0">
                <a:solidFill>
                  <a:srgbClr val="000000"/>
                </a:solidFill>
              </a:rPr>
              <a:t>2</a:t>
            </a:r>
            <a:r>
              <a:rPr lang="pt-BR" sz="2000" dirty="0">
                <a:solidFill>
                  <a:srgbClr val="000000"/>
                </a:solidFill>
              </a:rPr>
              <a:t> + O</a:t>
            </a:r>
            <a:r>
              <a:rPr lang="pt-BR" sz="2000" baseline="-25000" dirty="0">
                <a:solidFill>
                  <a:srgbClr val="000000"/>
                </a:solidFill>
              </a:rPr>
              <a:t>2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A sequência correta dos coeficientes dos reagentes e produtos necessários para o balanceamento estequiométrico dessas equações é: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</a:rPr>
              <a:t>         I            II           III</a:t>
            </a:r>
            <a:endParaRPr lang="pt-BR" sz="2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</a:rPr>
              <a:t>a) 6,3,3,2 / 1,2,1,1 / 2,1,2,2,2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</a:rPr>
              <a:t>b) 1,6,2,3 / 2,1,1,1 / 1,1,2,1,1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</a:rPr>
              <a:t>c) 1,3,3,2 / 2,1,2,2 / 1, 2,1,1,1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</a:rPr>
              <a:t>d) 6,1,2,3 / 2,1,2,2 / 2,1,2,2,2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</a:rPr>
              <a:t>e) 1,6,2,3 / 1,2,1,1 / 1, 2,1,1,1</a:t>
            </a:r>
          </a:p>
        </p:txBody>
      </p:sp>
    </p:spTree>
    <p:extLst>
      <p:ext uri="{BB962C8B-B14F-4D97-AF65-F5344CB8AC3E}">
        <p14:creationId xmlns:p14="http://schemas.microsoft.com/office/powerpoint/2010/main" val="3350868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Química, Adrenalina, Fórmula Estrutural">
            <a:extLst>
              <a:ext uri="{FF2B5EF4-FFF2-40B4-BE49-F238E27FC236}">
                <a16:creationId xmlns:a16="http://schemas.microsoft.com/office/drawing/2014/main" id="{6A549BCF-8A05-488D-8164-CD8469499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59AE8CE-1456-4B0C-B15B-9832E93D6A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15F1430-7FD5-4EC1-A3E3-75394F2B4B39}"/>
              </a:ext>
            </a:extLst>
          </p:cNvPr>
          <p:cNvSpPr txBox="1"/>
          <p:nvPr/>
        </p:nvSpPr>
        <p:spPr>
          <a:xfrm>
            <a:off x="2820951" y="19800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Exercícios de fixação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5EC516E-2553-438E-A08B-E4BA41390C0D}"/>
              </a:ext>
            </a:extLst>
          </p:cNvPr>
          <p:cNvSpPr/>
          <p:nvPr/>
        </p:nvSpPr>
        <p:spPr>
          <a:xfrm>
            <a:off x="995361" y="979505"/>
            <a:ext cx="10201275" cy="5589351"/>
          </a:xfrm>
          <a:prstGeom prst="rect">
            <a:avLst/>
          </a:prstGeom>
          <a:solidFill>
            <a:schemeClr val="accent4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Relacione abaixo os coeficientes (</a:t>
            </a:r>
            <a:r>
              <a:rPr lang="pt-BR" b="1" dirty="0"/>
              <a:t>Coluna B</a:t>
            </a:r>
            <a:r>
              <a:rPr lang="pt-BR" dirty="0"/>
              <a:t>) que tornam as equações químicas (</a:t>
            </a:r>
            <a:r>
              <a:rPr lang="pt-BR" b="1" dirty="0"/>
              <a:t>Coluna A</a:t>
            </a:r>
            <a:r>
              <a:rPr lang="pt-BR" dirty="0"/>
              <a:t>) corretamente balanceadas:</a:t>
            </a:r>
          </a:p>
          <a:p>
            <a:r>
              <a:rPr lang="pt-BR" b="1" dirty="0"/>
              <a:t>Coluna A:					Coluna B: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I - C</a:t>
            </a:r>
            <a:r>
              <a:rPr lang="pt-BR" baseline="-25000" dirty="0"/>
              <a:t>8</a:t>
            </a:r>
            <a:r>
              <a:rPr lang="pt-BR" dirty="0"/>
              <a:t>H</a:t>
            </a:r>
            <a:r>
              <a:rPr lang="pt-BR" baseline="-25000" dirty="0"/>
              <a:t>18 </a:t>
            </a:r>
            <a:r>
              <a:rPr lang="pt-BR" dirty="0"/>
              <a:t>+ O</a:t>
            </a:r>
            <a:r>
              <a:rPr lang="pt-BR" baseline="-25000" dirty="0"/>
              <a:t>2</a:t>
            </a:r>
            <a:r>
              <a:rPr lang="pt-BR" dirty="0"/>
              <a:t> → CO</a:t>
            </a:r>
            <a:r>
              <a:rPr lang="pt-BR" baseline="-25000" dirty="0"/>
              <a:t>2</a:t>
            </a:r>
            <a:r>
              <a:rPr lang="pt-BR" dirty="0"/>
              <a:t>+ H</a:t>
            </a:r>
            <a:r>
              <a:rPr lang="pt-BR" baseline="-25000" dirty="0"/>
              <a:t>2</a:t>
            </a:r>
            <a:r>
              <a:rPr lang="pt-BR" dirty="0"/>
              <a:t>O                       		A- 2, 3, 2</a:t>
            </a:r>
          </a:p>
          <a:p>
            <a:pPr>
              <a:lnSpc>
                <a:spcPct val="150000"/>
              </a:lnSpc>
            </a:pPr>
            <a:r>
              <a:rPr lang="pt-BR" dirty="0"/>
              <a:t>II - C</a:t>
            </a:r>
            <a:r>
              <a:rPr lang="pt-BR" baseline="-25000" dirty="0"/>
              <a:t>4</a:t>
            </a:r>
            <a:r>
              <a:rPr lang="pt-BR" dirty="0"/>
              <a:t>H</a:t>
            </a:r>
            <a:r>
              <a:rPr lang="pt-BR" baseline="-25000" dirty="0"/>
              <a:t>10</a:t>
            </a:r>
            <a:r>
              <a:rPr lang="pt-BR" dirty="0"/>
              <a:t>O + O</a:t>
            </a:r>
            <a:r>
              <a:rPr lang="pt-BR" baseline="-25000" dirty="0"/>
              <a:t>2</a:t>
            </a:r>
            <a:r>
              <a:rPr lang="pt-BR" dirty="0"/>
              <a:t> → CO</a:t>
            </a:r>
            <a:r>
              <a:rPr lang="pt-BR" baseline="-25000" dirty="0"/>
              <a:t>2</a:t>
            </a:r>
            <a:r>
              <a:rPr lang="pt-BR" dirty="0"/>
              <a:t> + H</a:t>
            </a:r>
            <a:r>
              <a:rPr lang="pt-BR" baseline="-25000" dirty="0"/>
              <a:t>2</a:t>
            </a:r>
            <a:r>
              <a:rPr lang="pt-BR" dirty="0"/>
              <a:t>O                      	B- 3, 2, 1, 3</a:t>
            </a:r>
          </a:p>
          <a:p>
            <a:pPr>
              <a:lnSpc>
                <a:spcPct val="150000"/>
              </a:lnSpc>
            </a:pPr>
            <a:r>
              <a:rPr lang="pt-BR" dirty="0"/>
              <a:t>III - Al + Cl</a:t>
            </a:r>
            <a:r>
              <a:rPr lang="pt-BR" baseline="-25000" dirty="0"/>
              <a:t>2</a:t>
            </a:r>
            <a:r>
              <a:rPr lang="pt-BR" dirty="0"/>
              <a:t> → AlCl</a:t>
            </a:r>
            <a:r>
              <a:rPr lang="pt-BR" baseline="-25000" dirty="0"/>
              <a:t>3                                                  		</a:t>
            </a:r>
            <a:r>
              <a:rPr lang="pt-BR" dirty="0"/>
              <a:t>C- 1, 6, 4, 5</a:t>
            </a:r>
          </a:p>
          <a:p>
            <a:pPr>
              <a:lnSpc>
                <a:spcPct val="150000"/>
              </a:lnSpc>
            </a:pPr>
            <a:r>
              <a:rPr lang="pt-BR" dirty="0"/>
              <a:t>IV - N</a:t>
            </a:r>
            <a:r>
              <a:rPr lang="pt-BR" baseline="-25000" dirty="0"/>
              <a:t>2</a:t>
            </a:r>
            <a:r>
              <a:rPr lang="pt-BR" dirty="0"/>
              <a:t>H</a:t>
            </a:r>
            <a:r>
              <a:rPr lang="pt-BR" baseline="-25000" dirty="0"/>
              <a:t>4 </a:t>
            </a:r>
            <a:r>
              <a:rPr lang="pt-BR" dirty="0"/>
              <a:t>+ N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4 </a:t>
            </a:r>
            <a:r>
              <a:rPr lang="pt-BR" dirty="0"/>
              <a:t>→ N</a:t>
            </a:r>
            <a:r>
              <a:rPr lang="pt-BR" baseline="-25000" dirty="0"/>
              <a:t>2</a:t>
            </a:r>
            <a:r>
              <a:rPr lang="pt-BR" dirty="0"/>
              <a:t> + H</a:t>
            </a:r>
            <a:r>
              <a:rPr lang="pt-BR" baseline="-25000" dirty="0"/>
              <a:t>2</a:t>
            </a:r>
            <a:r>
              <a:rPr lang="pt-BR" dirty="0"/>
              <a:t>O                        	D- 1, 25/2, 8, 9</a:t>
            </a:r>
          </a:p>
          <a:p>
            <a:pPr>
              <a:lnSpc>
                <a:spcPct val="150000"/>
              </a:lnSpc>
            </a:pPr>
            <a:r>
              <a:rPr lang="pt-BR" dirty="0"/>
              <a:t>V - </a:t>
            </a:r>
            <a:r>
              <a:rPr lang="pt-BR" dirty="0" err="1"/>
              <a:t>CaO</a:t>
            </a:r>
            <a:r>
              <a:rPr lang="pt-BR" dirty="0"/>
              <a:t> + H</a:t>
            </a:r>
            <a:r>
              <a:rPr lang="pt-BR" baseline="-25000" dirty="0"/>
              <a:t>3</a:t>
            </a:r>
            <a:r>
              <a:rPr lang="pt-BR" dirty="0"/>
              <a:t>PO</a:t>
            </a:r>
            <a:r>
              <a:rPr lang="pt-BR" baseline="-25000" dirty="0"/>
              <a:t>4</a:t>
            </a:r>
            <a:r>
              <a:rPr lang="pt-BR" dirty="0"/>
              <a:t> → Ca</a:t>
            </a:r>
            <a:r>
              <a:rPr lang="pt-BR" baseline="-25000" dirty="0"/>
              <a:t>3</a:t>
            </a:r>
            <a:r>
              <a:rPr lang="pt-BR" dirty="0"/>
              <a:t>(PO</a:t>
            </a:r>
            <a:r>
              <a:rPr lang="pt-BR" baseline="-25000" dirty="0"/>
              <a:t>4</a:t>
            </a:r>
            <a:r>
              <a:rPr lang="pt-BR" dirty="0"/>
              <a:t>)</a:t>
            </a:r>
            <a:r>
              <a:rPr lang="pt-BR" baseline="-25000" dirty="0"/>
              <a:t>2</a:t>
            </a:r>
            <a:r>
              <a:rPr lang="pt-BR" dirty="0"/>
              <a:t> + H</a:t>
            </a:r>
            <a:r>
              <a:rPr lang="pt-BR" baseline="-25000" dirty="0"/>
              <a:t>2</a:t>
            </a:r>
            <a:r>
              <a:rPr lang="pt-BR" dirty="0"/>
              <a:t>O            	E- 2, 1, 3, 4</a:t>
            </a:r>
          </a:p>
          <a:p>
            <a:endParaRPr lang="pt-BR" dirty="0"/>
          </a:p>
          <a:p>
            <a:r>
              <a:rPr lang="pt-BR" dirty="0"/>
              <a:t>A relação correta é dada por:</a:t>
            </a:r>
          </a:p>
          <a:p>
            <a:pPr>
              <a:lnSpc>
                <a:spcPct val="150000"/>
              </a:lnSpc>
            </a:pPr>
            <a:r>
              <a:rPr lang="pt-BR" dirty="0"/>
              <a:t>a) I-D, II-C, III-A, IV-E, V-B.</a:t>
            </a:r>
          </a:p>
          <a:p>
            <a:pPr>
              <a:lnSpc>
                <a:spcPct val="150000"/>
              </a:lnSpc>
            </a:pPr>
            <a:r>
              <a:rPr lang="pt-BR" dirty="0"/>
              <a:t>b) I-B, II-E, III-A, IV-C, V-D.</a:t>
            </a:r>
          </a:p>
          <a:p>
            <a:pPr>
              <a:lnSpc>
                <a:spcPct val="150000"/>
              </a:lnSpc>
            </a:pPr>
            <a:r>
              <a:rPr lang="pt-BR" dirty="0"/>
              <a:t>c) I-A, II-B, III-C, IV-D, V-E.</a:t>
            </a:r>
          </a:p>
          <a:p>
            <a:pPr>
              <a:lnSpc>
                <a:spcPct val="150000"/>
              </a:lnSpc>
            </a:pPr>
            <a:r>
              <a:rPr lang="pt-BR" dirty="0"/>
              <a:t>d) I-E, II-D, III-C, IV-B, V-A.</a:t>
            </a:r>
          </a:p>
          <a:p>
            <a:pPr>
              <a:lnSpc>
                <a:spcPct val="150000"/>
              </a:lnSpc>
            </a:pPr>
            <a:r>
              <a:rPr lang="pt-BR" dirty="0"/>
              <a:t>e) I-D, II-C, III-A, IV-B, V-E.</a:t>
            </a:r>
          </a:p>
        </p:txBody>
      </p:sp>
    </p:spTree>
    <p:extLst>
      <p:ext uri="{BB962C8B-B14F-4D97-AF65-F5344CB8AC3E}">
        <p14:creationId xmlns:p14="http://schemas.microsoft.com/office/powerpoint/2010/main" val="103622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sa com pratos e copos&#10;&#10;Descrição gerada automaticamente com confiança média">
            <a:extLst>
              <a:ext uri="{FF2B5EF4-FFF2-40B4-BE49-F238E27FC236}">
                <a16:creationId xmlns:a16="http://schemas.microsoft.com/office/drawing/2014/main" id="{78B43BE2-66BF-4A85-AFEC-9EC675F91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EB908BE-9889-4137-887F-89177C985D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4C49F3-74AE-418C-9014-7B0C67FDE8EF}"/>
              </a:ext>
            </a:extLst>
          </p:cNvPr>
          <p:cNvSpPr txBox="1"/>
          <p:nvPr/>
        </p:nvSpPr>
        <p:spPr>
          <a:xfrm>
            <a:off x="2625328" y="467796"/>
            <a:ext cx="694134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Evidências das reações químicas</a:t>
            </a:r>
          </a:p>
        </p:txBody>
      </p:sp>
      <p:pic>
        <p:nvPicPr>
          <p:cNvPr id="1026" name="Picture 2" descr="Lareira, Fogo, Cinzas, Chama, Quente">
            <a:extLst>
              <a:ext uri="{FF2B5EF4-FFF2-40B4-BE49-F238E27FC236}">
                <a16:creationId xmlns:a16="http://schemas.microsoft.com/office/drawing/2014/main" id="{F88AC1B9-678F-40C8-9583-ABC7EE39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2971800"/>
            <a:ext cx="485775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Gráfico 3" descr="Seta para Direita com preenchimento sólido">
            <a:extLst>
              <a:ext uri="{FF2B5EF4-FFF2-40B4-BE49-F238E27FC236}">
                <a16:creationId xmlns:a16="http://schemas.microsoft.com/office/drawing/2014/main" id="{EB88AC9C-77A5-4023-BCCD-B06B69C88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0656" y="3571875"/>
            <a:ext cx="2038350" cy="20383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DB52578-D9BA-40EF-98E8-0BA53928D654}"/>
              </a:ext>
            </a:extLst>
          </p:cNvPr>
          <p:cNvSpPr txBox="1"/>
          <p:nvPr/>
        </p:nvSpPr>
        <p:spPr>
          <a:xfrm>
            <a:off x="7485459" y="4368048"/>
            <a:ext cx="3617118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baseline="0" dirty="0">
                <a:latin typeface="UnitedSansReg-Bold2"/>
              </a:rPr>
              <a:t>Podemos observar liberação de luz </a:t>
            </a:r>
          </a:p>
          <a:p>
            <a:pPr algn="ctr"/>
            <a:r>
              <a:rPr lang="pt-BR" sz="1800" b="1" i="0" u="none" strike="noStrike" baseline="0" dirty="0">
                <a:latin typeface="UnitedSansReg-Bold2"/>
              </a:rPr>
              <a:t>e calor.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6698ADF-85A5-4503-9C98-B23DF5B81616}"/>
              </a:ext>
            </a:extLst>
          </p:cNvPr>
          <p:cNvSpPr txBox="1"/>
          <p:nvPr/>
        </p:nvSpPr>
        <p:spPr>
          <a:xfrm>
            <a:off x="3753445" y="1566623"/>
            <a:ext cx="468511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badi Extra Light" panose="020B0204020104020204" pitchFamily="34" charset="0"/>
              </a:rPr>
              <a:t>Como saber quando 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uma reação está ocorrendo?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0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 descr="Química, Bebê, Experiência, Ciência">
            <a:extLst>
              <a:ext uri="{FF2B5EF4-FFF2-40B4-BE49-F238E27FC236}">
                <a16:creationId xmlns:a16="http://schemas.microsoft.com/office/drawing/2014/main" id="{D9B7879C-9C31-45C3-B8E0-7E4677AD6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8" b="138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9EFE72F-9971-4BE2-875B-6EAD5BEBB1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BE485A0-99E2-4590-AF98-5110ECDECF0F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Como as reações químicas ocorrem?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873F1F-8A8C-4C86-9AAF-C4DFD445B758}"/>
              </a:ext>
            </a:extLst>
          </p:cNvPr>
          <p:cNvSpPr txBox="1"/>
          <p:nvPr/>
        </p:nvSpPr>
        <p:spPr>
          <a:xfrm>
            <a:off x="296692" y="1408358"/>
            <a:ext cx="6775315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Para duas substâncias reagirem quimicamente, é necessário que</a:t>
            </a:r>
            <a:r>
              <a:rPr lang="pt-BR" sz="1800" b="0" i="0" u="none" strike="noStrike" baseline="0" dirty="0">
                <a:latin typeface="UnitedSansReg-Medium2"/>
              </a:rPr>
              <a:t>: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01DFEC-995C-421A-9617-348ADACFA95A}"/>
              </a:ext>
            </a:extLst>
          </p:cNvPr>
          <p:cNvSpPr txBox="1"/>
          <p:nvPr/>
        </p:nvSpPr>
        <p:spPr>
          <a:xfrm>
            <a:off x="1541833" y="2345347"/>
            <a:ext cx="6639128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suas moléculas sejam postas em </a:t>
            </a:r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contato 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do modo mais eficaz possível.</a:t>
            </a:r>
            <a:endParaRPr lang="pt-BR" dirty="0">
              <a:latin typeface="Abadi Extra Light" panose="020B0204020104020204" pitchFamily="34" charset="0"/>
            </a:endParaRPr>
          </a:p>
        </p:txBody>
      </p:sp>
      <p:pic>
        <p:nvPicPr>
          <p:cNvPr id="14340" name="Picture 4" descr="Foto profissional grátis de análise, artigos de vidro de laboratório, biologia">
            <a:extLst>
              <a:ext uri="{FF2B5EF4-FFF2-40B4-BE49-F238E27FC236}">
                <a16:creationId xmlns:a16="http://schemas.microsoft.com/office/drawing/2014/main" id="{C524DD01-ADD8-448C-B925-84CEF13E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12" y="3100218"/>
            <a:ext cx="2686050" cy="3583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4" name="Picture 8" descr="Reações de Síntese | Definição e Exemplos">
            <a:extLst>
              <a:ext uri="{FF2B5EF4-FFF2-40B4-BE49-F238E27FC236}">
                <a16:creationId xmlns:a16="http://schemas.microsoft.com/office/drawing/2014/main" id="{3C286B4A-FFC8-4D05-A467-E2EAEFA40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75" y="4263163"/>
            <a:ext cx="3629025" cy="125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72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 descr="Química, Bebê, Experiência, Ciência">
            <a:extLst>
              <a:ext uri="{FF2B5EF4-FFF2-40B4-BE49-F238E27FC236}">
                <a16:creationId xmlns:a16="http://schemas.microsoft.com/office/drawing/2014/main" id="{D9B7879C-9C31-45C3-B8E0-7E4677AD6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8" b="138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9EFE72F-9971-4BE2-875B-6EAD5BEBB1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BE485A0-99E2-4590-AF98-5110ECDECF0F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Como as reações químicas ocorrem?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873F1F-8A8C-4C86-9AAF-C4DFD445B758}"/>
              </a:ext>
            </a:extLst>
          </p:cNvPr>
          <p:cNvSpPr txBox="1"/>
          <p:nvPr/>
        </p:nvSpPr>
        <p:spPr>
          <a:xfrm>
            <a:off x="296692" y="1408358"/>
            <a:ext cx="6775315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Para duas substâncias reagirem quimicamente, é necessário que</a:t>
            </a:r>
            <a:r>
              <a:rPr lang="pt-BR" sz="1800" b="0" i="0" u="none" strike="noStrike" baseline="0" dirty="0">
                <a:latin typeface="UnitedSansReg-Medium2"/>
              </a:rPr>
              <a:t>: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01DFEC-995C-421A-9617-348ADACFA95A}"/>
              </a:ext>
            </a:extLst>
          </p:cNvPr>
          <p:cNvSpPr txBox="1"/>
          <p:nvPr/>
        </p:nvSpPr>
        <p:spPr>
          <a:xfrm>
            <a:off x="1541833" y="2345347"/>
            <a:ext cx="825392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Os reagentes tenham uma certa </a:t>
            </a:r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afinidade química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, ou seja, uma certa tendência a reagir.</a:t>
            </a:r>
            <a:endParaRPr lang="pt-BR" dirty="0">
              <a:latin typeface="Abadi Extra Light" panose="020B0204020104020204" pitchFamily="34" charset="0"/>
            </a:endParaRPr>
          </a:p>
        </p:txBody>
      </p:sp>
      <p:pic>
        <p:nvPicPr>
          <p:cNvPr id="15362" name="Picture 2" descr="Condições para a ocorrência de reações químicas - Mundo Educação">
            <a:extLst>
              <a:ext uri="{FF2B5EF4-FFF2-40B4-BE49-F238E27FC236}">
                <a16:creationId xmlns:a16="http://schemas.microsoft.com/office/drawing/2014/main" id="{C7FC94F3-53F3-4EC4-B516-4A9D8CC00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35" y="3096425"/>
            <a:ext cx="3301227" cy="3379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Balanceamento Químico | Educa Mais Brasil">
            <a:extLst>
              <a:ext uri="{FF2B5EF4-FFF2-40B4-BE49-F238E27FC236}">
                <a16:creationId xmlns:a16="http://schemas.microsoft.com/office/drawing/2014/main" id="{6D05A2C2-B85E-48B3-9389-F70FB8A5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40" y="3589470"/>
            <a:ext cx="4052381" cy="2157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368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 descr="Química, Bebê, Experiência, Ciência">
            <a:extLst>
              <a:ext uri="{FF2B5EF4-FFF2-40B4-BE49-F238E27FC236}">
                <a16:creationId xmlns:a16="http://schemas.microsoft.com/office/drawing/2014/main" id="{D9B7879C-9C31-45C3-B8E0-7E4677AD6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8" b="138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9EFE72F-9971-4BE2-875B-6EAD5BEBB1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BE485A0-99E2-4590-AF98-5110ECDECF0F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Como as reações químicas ocorrem?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873F1F-8A8C-4C86-9AAF-C4DFD445B758}"/>
              </a:ext>
            </a:extLst>
          </p:cNvPr>
          <p:cNvSpPr txBox="1"/>
          <p:nvPr/>
        </p:nvSpPr>
        <p:spPr>
          <a:xfrm>
            <a:off x="296692" y="1408358"/>
            <a:ext cx="6775315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Para duas substâncias reagirem quimicamente, é necessário que</a:t>
            </a:r>
            <a:r>
              <a:rPr lang="pt-BR" sz="1800" b="0" i="0" u="none" strike="noStrike" baseline="0" dirty="0">
                <a:latin typeface="UnitedSansReg-Medium2"/>
              </a:rPr>
              <a:t>: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01DFEC-995C-421A-9617-348ADACFA95A}"/>
              </a:ext>
            </a:extLst>
          </p:cNvPr>
          <p:cNvSpPr txBox="1"/>
          <p:nvPr/>
        </p:nvSpPr>
        <p:spPr>
          <a:xfrm>
            <a:off x="3781625" y="2429319"/>
            <a:ext cx="5363792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A energia deve ser suficiente para que ocorra a reação.</a:t>
            </a:r>
            <a:endParaRPr lang="pt-BR" dirty="0">
              <a:latin typeface="Abadi Extra Light" panose="020B0204020104020204" pitchFamily="34" charset="0"/>
            </a:endParaRPr>
          </a:p>
        </p:txBody>
      </p:sp>
      <p:pic>
        <p:nvPicPr>
          <p:cNvPr id="16386" name="Picture 2" descr="Teoria das Colisões - Brasil Escola">
            <a:extLst>
              <a:ext uri="{FF2B5EF4-FFF2-40B4-BE49-F238E27FC236}">
                <a16:creationId xmlns:a16="http://schemas.microsoft.com/office/drawing/2014/main" id="{66733BF4-BD7E-4509-A78E-EE2EDE7E6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7" y="3419502"/>
            <a:ext cx="4762500" cy="273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Teoria das Colisões - Cola da Web">
            <a:extLst>
              <a:ext uri="{FF2B5EF4-FFF2-40B4-BE49-F238E27FC236}">
                <a16:creationId xmlns:a16="http://schemas.microsoft.com/office/drawing/2014/main" id="{07B40A45-3A2D-49FF-AF96-DD4A5F88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30" y="3913332"/>
            <a:ext cx="6020734" cy="1746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8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410" name="Picture 2" descr="Foto profissional grátis de análise, artigos de vidro de laboratório, biologia">
            <a:extLst>
              <a:ext uri="{FF2B5EF4-FFF2-40B4-BE49-F238E27FC236}">
                <a16:creationId xmlns:a16="http://schemas.microsoft.com/office/drawing/2014/main" id="{C9E4EF90-E893-4783-873E-A462DF592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42B125A-D4AB-4377-A04A-BACA99F2CC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753678-89CA-4AA9-8BBE-52169E10C959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Reações de oxirredução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C13C385-D981-4BD1-A8C9-747A5B89E99E}"/>
              </a:ext>
            </a:extLst>
          </p:cNvPr>
          <p:cNvSpPr txBox="1"/>
          <p:nvPr/>
        </p:nvSpPr>
        <p:spPr>
          <a:xfrm>
            <a:off x="1700004" y="1290485"/>
            <a:ext cx="8788941" cy="1015663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l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Para que uma reação de oxirredução ocorra, um dos reagentes deve apresentar a tendência de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ceder elétrons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, e o outro, de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receber elétrons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. Em relação a essas tendências, é fundamental destacar o comportamento dos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metais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e o dos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não metais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.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F1B8C78-D614-440E-958C-3EB9F3AA2837}"/>
              </a:ext>
            </a:extLst>
          </p:cNvPr>
          <p:cNvSpPr txBox="1"/>
          <p:nvPr/>
        </p:nvSpPr>
        <p:spPr>
          <a:xfrm>
            <a:off x="1700004" y="2891031"/>
            <a:ext cx="6568507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Os </a:t>
            </a:r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metais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, em geral, </a:t>
            </a:r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tendem a ceder elétrons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; consequentemente, eles se oxidam e agem como redutores. Vejamos a fila de reatividade:</a:t>
            </a:r>
            <a:endParaRPr lang="pt-BR" dirty="0">
              <a:latin typeface="Abadi Extra Light" panose="020B0204020104020204" pitchFamily="34" charset="0"/>
            </a:endParaRPr>
          </a:p>
        </p:txBody>
      </p:sp>
      <p:pic>
        <p:nvPicPr>
          <p:cNvPr id="17412" name="Picture 4" descr="Clube Ciência: Reatividade dos Metais">
            <a:extLst>
              <a:ext uri="{FF2B5EF4-FFF2-40B4-BE49-F238E27FC236}">
                <a16:creationId xmlns:a16="http://schemas.microsoft.com/office/drawing/2014/main" id="{B63A73EC-30E9-412C-8320-FCBA9475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19" y="4185740"/>
            <a:ext cx="8503909" cy="17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410" name="Picture 2" descr="Foto profissional grátis de análise, artigos de vidro de laboratório, biologia">
            <a:extLst>
              <a:ext uri="{FF2B5EF4-FFF2-40B4-BE49-F238E27FC236}">
                <a16:creationId xmlns:a16="http://schemas.microsoft.com/office/drawing/2014/main" id="{C9E4EF90-E893-4783-873E-A462DF592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42B125A-D4AB-4377-A04A-BACA99F2CC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753678-89CA-4AA9-8BBE-52169E10C959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Reações de oxirredução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4BE49C-83F8-455F-B821-895099CE0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33" y="2881877"/>
            <a:ext cx="10105933" cy="3330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A3E474E-C5BC-4920-8C49-E50B7130F102}"/>
              </a:ext>
            </a:extLst>
          </p:cNvPr>
          <p:cNvSpPr txBox="1"/>
          <p:nvPr/>
        </p:nvSpPr>
        <p:spPr>
          <a:xfrm>
            <a:off x="163033" y="1108897"/>
            <a:ext cx="4233870" cy="1477328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Nessa fila, qualquer metal mais reativo irá deslocar o cátion do menos reativo. Em outras palavras, qualquer metal pode deslocar (ceder elétrons) o cátion de outro metal situado mais à direita na fila.</a:t>
            </a:r>
            <a:endParaRPr lang="pt-BR" dirty="0">
              <a:latin typeface="Abadi Extra Light" panose="020B0204020104020204" pitchFamily="34" charset="0"/>
            </a:endParaRPr>
          </a:p>
        </p:txBody>
      </p:sp>
      <p:pic>
        <p:nvPicPr>
          <p:cNvPr id="13" name="Picture 4" descr="Clube Ciência: Reatividade dos Metais">
            <a:extLst>
              <a:ext uri="{FF2B5EF4-FFF2-40B4-BE49-F238E27FC236}">
                <a16:creationId xmlns:a16="http://schemas.microsoft.com/office/drawing/2014/main" id="{640D968A-3B60-436C-96B3-1E46BD40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12" y="1074473"/>
            <a:ext cx="7340581" cy="15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410" name="Picture 2" descr="Foto profissional grátis de análise, artigos de vidro de laboratório, biologia">
            <a:extLst>
              <a:ext uri="{FF2B5EF4-FFF2-40B4-BE49-F238E27FC236}">
                <a16:creationId xmlns:a16="http://schemas.microsoft.com/office/drawing/2014/main" id="{C9E4EF90-E893-4783-873E-A462DF592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42B125A-D4AB-4377-A04A-BACA99F2CC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753678-89CA-4AA9-8BBE-52169E10C959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Reações de oxirredução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4CBA16D-62FE-4BEF-A52D-931DD025873E}"/>
              </a:ext>
            </a:extLst>
          </p:cNvPr>
          <p:cNvSpPr txBox="1"/>
          <p:nvPr/>
        </p:nvSpPr>
        <p:spPr>
          <a:xfrm>
            <a:off x="714983" y="1372239"/>
            <a:ext cx="6687766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Os </a:t>
            </a:r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não metais 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têm </a:t>
            </a:r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tendência para receber elétrons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; consequentemente, os não metais se reduzem e agem como oxidantes. Podemos também arrumar os não metais em uma </a:t>
            </a:r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fila de reatividade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.</a:t>
            </a:r>
            <a:endParaRPr lang="pt-BR" dirty="0">
              <a:latin typeface="Abadi Extra Light" panose="020B0204020104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6D12BA-A5E0-4EFB-AA1F-D5CA9A6A4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177" y="2481467"/>
            <a:ext cx="4979711" cy="1547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3EC831B-6FB3-471F-AA3B-305B990B0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83" y="4215336"/>
            <a:ext cx="8217850" cy="2303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24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410" name="Picture 2" descr="Foto profissional grátis de análise, artigos de vidro de laboratório, biologia">
            <a:extLst>
              <a:ext uri="{FF2B5EF4-FFF2-40B4-BE49-F238E27FC236}">
                <a16:creationId xmlns:a16="http://schemas.microsoft.com/office/drawing/2014/main" id="{C9E4EF90-E893-4783-873E-A462DF592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42B125A-D4AB-4377-A04A-BACA99F2CC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753678-89CA-4AA9-8BBE-52169E10C959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Reações que não são de oxirredução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26B995-254B-4EB1-B108-42A174CC3EE3}"/>
              </a:ext>
            </a:extLst>
          </p:cNvPr>
          <p:cNvSpPr txBox="1"/>
          <p:nvPr/>
        </p:nvSpPr>
        <p:spPr>
          <a:xfrm>
            <a:off x="262401" y="1188275"/>
            <a:ext cx="6942841" cy="70788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l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As mais importantes, nesse caso, são as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reações de dupla-troca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. Elas ocorrem nas três situações descritas a seguir.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883E9EC-1BA6-47C9-8616-5CCE9BC5C18D}"/>
              </a:ext>
            </a:extLst>
          </p:cNvPr>
          <p:cNvSpPr txBox="1"/>
          <p:nvPr/>
        </p:nvSpPr>
        <p:spPr>
          <a:xfrm>
            <a:off x="262401" y="2005774"/>
            <a:ext cx="587761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Quando um dos produtos for menos solúvel que os reagentes</a:t>
            </a:r>
            <a:endParaRPr lang="pt-BR" b="1" dirty="0">
              <a:latin typeface="Abadi Extra Light" panose="020B02040201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E841069-D7D8-4852-BACC-61ECEF39D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835" y="2489571"/>
            <a:ext cx="8407764" cy="94793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A3C50AE-A581-4CBB-AAFE-A3A19A5BC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575" y="3600542"/>
            <a:ext cx="1957589" cy="2929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0F6E3B6-8AE2-4E77-A9D4-F2437A535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218" y="3564201"/>
            <a:ext cx="2112135" cy="295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F23ADD2-4230-4493-82DE-3C0134795319}"/>
              </a:ext>
            </a:extLst>
          </p:cNvPr>
          <p:cNvSpPr txBox="1"/>
          <p:nvPr/>
        </p:nvSpPr>
        <p:spPr>
          <a:xfrm>
            <a:off x="77376" y="4548613"/>
            <a:ext cx="3749724" cy="1246495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algn="l"/>
            <a:r>
              <a:rPr lang="pt-BR" sz="1500" b="1" i="0" u="none" strike="noStrike" baseline="0" dirty="0">
                <a:latin typeface="Abadi Extra Light" panose="020B0204020104020204" pitchFamily="34" charset="0"/>
              </a:rPr>
              <a:t>Ao se adicionar uma solução aquosa de nitrato de prata (AgNO3) a uma solução aquosa de cloreto de sódio (</a:t>
            </a:r>
            <a:r>
              <a:rPr lang="pt-BR" sz="1500" b="1" i="0" u="none" strike="noStrike" baseline="0" dirty="0" err="1">
                <a:latin typeface="Abadi Extra Light" panose="020B0204020104020204" pitchFamily="34" charset="0"/>
              </a:rPr>
              <a:t>NaC</a:t>
            </a:r>
            <a:r>
              <a:rPr lang="pt-BR" sz="1500" b="0" i="0" u="none" strike="noStrike" baseline="0" dirty="0" err="1">
                <a:latin typeface="Abadi Extra Light" panose="020B0204020104020204" pitchFamily="34" charset="0"/>
              </a:rPr>
              <a:t>L</a:t>
            </a:r>
            <a:r>
              <a:rPr lang="pt-BR" sz="1500" b="1" i="0" u="none" strike="noStrike" baseline="0" dirty="0">
                <a:latin typeface="Abadi Extra Light" panose="020B0204020104020204" pitchFamily="34" charset="0"/>
              </a:rPr>
              <a:t>), é possível observar a formação de um precipitado branco, que é o cloreto de prata (</a:t>
            </a:r>
            <a:r>
              <a:rPr lang="pt-BR" sz="1500" b="1" i="0" u="none" strike="noStrike" baseline="0" dirty="0" err="1">
                <a:latin typeface="Abadi Extra Light" panose="020B0204020104020204" pitchFamily="34" charset="0"/>
              </a:rPr>
              <a:t>AgC</a:t>
            </a:r>
            <a:r>
              <a:rPr lang="pt-BR" sz="1500" b="0" i="0" u="none" strike="noStrike" baseline="0" dirty="0" err="1">
                <a:latin typeface="Abadi Extra Light" panose="020B0204020104020204" pitchFamily="34" charset="0"/>
              </a:rPr>
              <a:t>L</a:t>
            </a:r>
            <a:r>
              <a:rPr lang="pt-BR" sz="1500" b="1" i="0" u="none" strike="noStrike" baseline="0" dirty="0">
                <a:latin typeface="Abadi Extra Light" panose="020B0204020104020204" pitchFamily="34" charset="0"/>
              </a:rPr>
              <a:t>).</a:t>
            </a:r>
            <a:endParaRPr lang="pt-BR" sz="1500" dirty="0">
              <a:latin typeface="Abadi Extra Light" panose="020B0204020104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A8375E9-EFC9-400E-B759-FB9B7B188571}"/>
              </a:ext>
            </a:extLst>
          </p:cNvPr>
          <p:cNvSpPr txBox="1"/>
          <p:nvPr/>
        </p:nvSpPr>
        <p:spPr>
          <a:xfrm>
            <a:off x="8781501" y="4211434"/>
            <a:ext cx="3209827" cy="1708160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algn="l"/>
            <a:r>
              <a:rPr lang="pt-BR" sz="1500" b="1" i="0" u="none" strike="noStrike" baseline="0" dirty="0">
                <a:latin typeface="Abadi Extra Light" panose="020B0204020104020204" pitchFamily="34" charset="0"/>
              </a:rPr>
              <a:t>Ao se adicionar uma solução aquosa</a:t>
            </a:r>
          </a:p>
          <a:p>
            <a:pPr algn="l"/>
            <a:r>
              <a:rPr lang="pt-BR" sz="1500" b="1" i="0" u="none" strike="noStrike" baseline="0" dirty="0">
                <a:latin typeface="Abadi Extra Light" panose="020B0204020104020204" pitchFamily="34" charset="0"/>
              </a:rPr>
              <a:t>de hidróxido de sódio (</a:t>
            </a:r>
            <a:r>
              <a:rPr lang="pt-BR" sz="1500" b="1" i="0" u="none" strike="noStrike" baseline="0" dirty="0" err="1">
                <a:latin typeface="Abadi Extra Light" panose="020B0204020104020204" pitchFamily="34" charset="0"/>
              </a:rPr>
              <a:t>NaOH</a:t>
            </a:r>
            <a:r>
              <a:rPr lang="pt-BR" sz="1500" b="1" i="0" u="none" strike="noStrike" baseline="0" dirty="0">
                <a:latin typeface="Abadi Extra Light" panose="020B0204020104020204" pitchFamily="34" charset="0"/>
              </a:rPr>
              <a:t>) a uma</a:t>
            </a:r>
          </a:p>
          <a:p>
            <a:pPr algn="l"/>
            <a:r>
              <a:rPr lang="pt-BR" sz="1500" b="1" i="0" u="none" strike="noStrike" baseline="0" dirty="0">
                <a:latin typeface="Abadi Extra Light" panose="020B0204020104020204" pitchFamily="34" charset="0"/>
              </a:rPr>
              <a:t>solução aquosa de sulfato férrico</a:t>
            </a:r>
          </a:p>
          <a:p>
            <a:pPr algn="l"/>
            <a:r>
              <a:rPr lang="pt-BR" sz="1500" b="1" i="0" u="none" strike="noStrike" baseline="0" dirty="0">
                <a:latin typeface="Abadi Extra Light" panose="020B0204020104020204" pitchFamily="34" charset="0"/>
              </a:rPr>
              <a:t>(Fe2(SO4)3), também ocorre formação</a:t>
            </a:r>
          </a:p>
          <a:p>
            <a:pPr algn="l"/>
            <a:r>
              <a:rPr lang="pt-BR" sz="1500" b="1" i="0" u="none" strike="noStrike" baseline="0" dirty="0">
                <a:latin typeface="Abadi Extra Light" panose="020B0204020104020204" pitchFamily="34" charset="0"/>
              </a:rPr>
              <a:t>de precipitado, que neste caso é o</a:t>
            </a:r>
          </a:p>
          <a:p>
            <a:pPr algn="l"/>
            <a:r>
              <a:rPr lang="pt-BR" sz="1500" b="1" i="0" u="none" strike="noStrike" baseline="0" dirty="0">
                <a:latin typeface="Abadi Extra Light" panose="020B0204020104020204" pitchFamily="34" charset="0"/>
              </a:rPr>
              <a:t>hidróxido de ferro III (Fe(OH)3), de cor</a:t>
            </a:r>
          </a:p>
          <a:p>
            <a:pPr algn="l"/>
            <a:r>
              <a:rPr lang="pt-BR" sz="1500" b="1" i="0" u="none" strike="noStrike" baseline="0" dirty="0">
                <a:latin typeface="Abadi Extra Light" panose="020B0204020104020204" pitchFamily="34" charset="0"/>
              </a:rPr>
              <a:t>castanho-avermelhada.</a:t>
            </a:r>
            <a:endParaRPr lang="pt-BR" sz="15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4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410" name="Picture 2" descr="Foto profissional grátis de análise, artigos de vidro de laboratório, biologia">
            <a:extLst>
              <a:ext uri="{FF2B5EF4-FFF2-40B4-BE49-F238E27FC236}">
                <a16:creationId xmlns:a16="http://schemas.microsoft.com/office/drawing/2014/main" id="{C9E4EF90-E893-4783-873E-A462DF592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42B125A-D4AB-4377-A04A-BACA99F2CC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753678-89CA-4AA9-8BBE-52169E10C959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Reações que não são de oxirredução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26B995-254B-4EB1-B108-42A174CC3EE3}"/>
              </a:ext>
            </a:extLst>
          </p:cNvPr>
          <p:cNvSpPr txBox="1"/>
          <p:nvPr/>
        </p:nvSpPr>
        <p:spPr>
          <a:xfrm>
            <a:off x="262401" y="1188275"/>
            <a:ext cx="6942841" cy="70788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l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As mais importantes, nesse caso, são as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reações de dupla-troca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. Elas ocorrem nas três situações descritas a seguir.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883E9EC-1BA6-47C9-8616-5CCE9BC5C18D}"/>
              </a:ext>
            </a:extLst>
          </p:cNvPr>
          <p:cNvSpPr txBox="1"/>
          <p:nvPr/>
        </p:nvSpPr>
        <p:spPr>
          <a:xfrm>
            <a:off x="262401" y="2005774"/>
            <a:ext cx="547852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Quando um dos produtos for mais volátil que os reagentes</a:t>
            </a:r>
            <a:endParaRPr lang="pt-BR" b="1" dirty="0">
              <a:latin typeface="Abadi Extra Light" panose="020B0204020104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EE933C-5A3B-4C5C-9DFC-A14EE4CB1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633" y="2699681"/>
            <a:ext cx="6331156" cy="1700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C0883F41-26CB-4168-8B8F-27F8B326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1" y="4108907"/>
            <a:ext cx="3863812" cy="2163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716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410" name="Picture 2" descr="Foto profissional grátis de análise, artigos de vidro de laboratório, biologia">
            <a:extLst>
              <a:ext uri="{FF2B5EF4-FFF2-40B4-BE49-F238E27FC236}">
                <a16:creationId xmlns:a16="http://schemas.microsoft.com/office/drawing/2014/main" id="{C9E4EF90-E893-4783-873E-A462DF592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42B125A-D4AB-4377-A04A-BACA99F2CC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753678-89CA-4AA9-8BBE-52169E10C959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Reações que não são de oxirredução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26B995-254B-4EB1-B108-42A174CC3EE3}"/>
              </a:ext>
            </a:extLst>
          </p:cNvPr>
          <p:cNvSpPr txBox="1"/>
          <p:nvPr/>
        </p:nvSpPr>
        <p:spPr>
          <a:xfrm>
            <a:off x="262401" y="1188275"/>
            <a:ext cx="6942841" cy="70788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l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As mais importantes, nesse caso, são as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reações de dupla-troca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. Elas ocorrem nas três situações descritas a seguir.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883E9EC-1BA6-47C9-8616-5CCE9BC5C18D}"/>
              </a:ext>
            </a:extLst>
          </p:cNvPr>
          <p:cNvSpPr txBox="1"/>
          <p:nvPr/>
        </p:nvSpPr>
        <p:spPr>
          <a:xfrm>
            <a:off x="262401" y="2005774"/>
            <a:ext cx="596871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Quando um dos produtos for menos ionizado que os reagentes</a:t>
            </a:r>
            <a:endParaRPr lang="pt-BR" b="1" dirty="0">
              <a:latin typeface="Abadi Extra Light" panose="020B0204020104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B58AB9-1B90-4FB5-93EC-C97BC65A9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043" y="2741967"/>
            <a:ext cx="6906584" cy="1823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 descr="Reação de Neutralização (HCl + NaOH) - YouTube">
            <a:extLst>
              <a:ext uri="{FF2B5EF4-FFF2-40B4-BE49-F238E27FC236}">
                <a16:creationId xmlns:a16="http://schemas.microsoft.com/office/drawing/2014/main" id="{0113EB56-D95F-4300-9131-618D4197D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1" y="4240884"/>
            <a:ext cx="3868897" cy="216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6C47D53-BF69-410D-8A87-F45AA2C90588}"/>
              </a:ext>
            </a:extLst>
          </p:cNvPr>
          <p:cNvSpPr txBox="1"/>
          <p:nvPr/>
        </p:nvSpPr>
        <p:spPr>
          <a:xfrm>
            <a:off x="5476973" y="5411694"/>
            <a:ext cx="4355183" cy="36933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Utilização de indicador universal ácido-base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AE39D159-C027-484F-9103-2AE36BDDE99D}"/>
              </a:ext>
            </a:extLst>
          </p:cNvPr>
          <p:cNvSpPr/>
          <p:nvPr/>
        </p:nvSpPr>
        <p:spPr>
          <a:xfrm>
            <a:off x="4255166" y="5411694"/>
            <a:ext cx="1072055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5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410" name="Picture 2" descr="Foto profissional grátis de análise, artigos de vidro de laboratório, biologia">
            <a:extLst>
              <a:ext uri="{FF2B5EF4-FFF2-40B4-BE49-F238E27FC236}">
                <a16:creationId xmlns:a16="http://schemas.microsoft.com/office/drawing/2014/main" id="{C9E4EF90-E893-4783-873E-A462DF592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42B125A-D4AB-4377-A04A-BACA99F2CC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753678-89CA-4AA9-8BBE-52169E10C959}"/>
              </a:ext>
            </a:extLst>
          </p:cNvPr>
          <p:cNvSpPr txBox="1"/>
          <p:nvPr/>
        </p:nvSpPr>
        <p:spPr>
          <a:xfrm>
            <a:off x="2819427" y="353496"/>
            <a:ext cx="6550097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Bibliografia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4F7E852-E6B0-4243-B270-902F12A4779F}"/>
              </a:ext>
            </a:extLst>
          </p:cNvPr>
          <p:cNvSpPr txBox="1"/>
          <p:nvPr/>
        </p:nvSpPr>
        <p:spPr>
          <a:xfrm>
            <a:off x="2306425" y="1381275"/>
            <a:ext cx="7579150" cy="3139321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effectLst/>
                <a:latin typeface="Arial" panose="020B0604020202020204" pitchFamily="34" charset="0"/>
              </a:rPr>
              <a:t>PERUZZO. F.M.; CANTO. E.L., </a:t>
            </a:r>
            <a:r>
              <a:rPr lang="pt-BR" b="1" i="0" dirty="0">
                <a:effectLst/>
                <a:latin typeface="Arial" panose="020B0604020202020204" pitchFamily="34" charset="0"/>
              </a:rPr>
              <a:t>Química na abordagem do cotidiano</a:t>
            </a:r>
            <a:r>
              <a:rPr lang="pt-BR" b="0" i="0" dirty="0">
                <a:effectLst/>
                <a:latin typeface="Arial" panose="020B0604020202020204" pitchFamily="34" charset="0"/>
              </a:rPr>
              <a:t>, volume 1, 4ª edição, </a:t>
            </a:r>
            <a:r>
              <a:rPr lang="pt-BR" b="0" i="0" dirty="0" err="1">
                <a:effectLst/>
                <a:latin typeface="Arial" panose="020B0604020202020204" pitchFamily="34" charset="0"/>
              </a:rPr>
              <a:t>ed</a:t>
            </a:r>
            <a:r>
              <a:rPr lang="pt-BR" b="0" i="0" dirty="0">
                <a:effectLst/>
                <a:latin typeface="Arial" panose="020B0604020202020204" pitchFamily="34" charset="0"/>
              </a:rPr>
              <a:t> moderna, São Paulo, 2006;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b="0" i="0" dirty="0">
                <a:effectLst/>
                <a:latin typeface="Arial" panose="020B0604020202020204" pitchFamily="34" charset="0"/>
              </a:rPr>
              <a:t>USBERCO, João; Salvador, Edgard. </a:t>
            </a:r>
            <a:r>
              <a:rPr lang="pt-BR" b="1" i="0" dirty="0">
                <a:effectLst/>
                <a:latin typeface="Arial" panose="020B0604020202020204" pitchFamily="34" charset="0"/>
              </a:rPr>
              <a:t>Química Geral</a:t>
            </a:r>
            <a:r>
              <a:rPr lang="pt-BR" b="0" i="0" dirty="0">
                <a:effectLst/>
                <a:latin typeface="Arial" panose="020B0604020202020204" pitchFamily="34" charset="0"/>
              </a:rPr>
              <a:t>. 12ª.ed. São Paulo: Saraiva, 2006. 480 p;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b="0" i="0" dirty="0">
                <a:effectLst/>
                <a:latin typeface="Arial" panose="020B0604020202020204" pitchFamily="34" charset="0"/>
              </a:rPr>
              <a:t>FELTRE, Ricardo. </a:t>
            </a:r>
            <a:r>
              <a:rPr lang="pt-BR" b="1" i="0" dirty="0">
                <a:effectLst/>
                <a:latin typeface="Arial" panose="020B0604020202020204" pitchFamily="34" charset="0"/>
              </a:rPr>
              <a:t>Fundamentos de Química: </a:t>
            </a:r>
            <a:r>
              <a:rPr lang="pt-BR" b="0" i="0" dirty="0">
                <a:effectLst/>
                <a:latin typeface="Arial" panose="020B0604020202020204" pitchFamily="34" charset="0"/>
              </a:rPr>
              <a:t>vol. </a:t>
            </a:r>
            <a:r>
              <a:rPr lang="pt-BR" dirty="0">
                <a:latin typeface="Arial" panose="020B0604020202020204" pitchFamily="34" charset="0"/>
              </a:rPr>
              <a:t>01</a:t>
            </a:r>
            <a:r>
              <a:rPr lang="pt-BR" b="0" i="0" dirty="0">
                <a:effectLst/>
                <a:latin typeface="Arial" panose="020B0604020202020204" pitchFamily="34" charset="0"/>
              </a:rPr>
              <a:t>. 7ª.ed. São Paulo: Moderna, 2008. </a:t>
            </a:r>
            <a:r>
              <a:rPr lang="pt-BR" dirty="0">
                <a:latin typeface="Arial" panose="020B0604020202020204" pitchFamily="34" charset="0"/>
              </a:rPr>
              <a:t>440p;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dirty="0"/>
              <a:t>REIS, Martha. </a:t>
            </a:r>
            <a:r>
              <a:rPr lang="pt-BR" b="1" dirty="0"/>
              <a:t>QUÍMICA</a:t>
            </a:r>
            <a:r>
              <a:rPr lang="pt-BR" dirty="0"/>
              <a:t>. Vol. 01.Editora Ática, 1ª edição, 2013.</a:t>
            </a:r>
            <a:endParaRPr lang="pt-BR" dirty="0">
              <a:latin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983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sa com pratos e copos&#10;&#10;Descrição gerada automaticamente com confiança média">
            <a:extLst>
              <a:ext uri="{FF2B5EF4-FFF2-40B4-BE49-F238E27FC236}">
                <a16:creationId xmlns:a16="http://schemas.microsoft.com/office/drawing/2014/main" id="{78B43BE2-66BF-4A85-AFEC-9EC675F91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EB908BE-9889-4137-887F-89177C985D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 descr="Seta para Direita com preenchimento sólido">
            <a:extLst>
              <a:ext uri="{FF2B5EF4-FFF2-40B4-BE49-F238E27FC236}">
                <a16:creationId xmlns:a16="http://schemas.microsoft.com/office/drawing/2014/main" id="{EB88AC9C-77A5-4023-BCCD-B06B69C88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3856" y="3590925"/>
            <a:ext cx="2038350" cy="20383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DB52578-D9BA-40EF-98E8-0BA53928D654}"/>
              </a:ext>
            </a:extLst>
          </p:cNvPr>
          <p:cNvSpPr txBox="1"/>
          <p:nvPr/>
        </p:nvSpPr>
        <p:spPr>
          <a:xfrm>
            <a:off x="6837759" y="4368047"/>
            <a:ext cx="3617118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baseline="0" dirty="0">
                <a:latin typeface="UnitedSansReg-Bold2"/>
              </a:rPr>
              <a:t>Em uma mistura de </a:t>
            </a:r>
            <a:r>
              <a:rPr lang="pt-BR" sz="1800" b="1" i="0" u="none" strike="noStrike" baseline="0" dirty="0" err="1">
                <a:latin typeface="UnitedSansReg-Bold2"/>
              </a:rPr>
              <a:t>NaOH</a:t>
            </a:r>
            <a:r>
              <a:rPr lang="pt-BR" sz="1800" b="1" i="0" u="none" strike="noStrike" baseline="0" dirty="0">
                <a:latin typeface="UnitedSansReg-Bold2"/>
              </a:rPr>
              <a:t> e CuSO4, observamos a formação de precipitado.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8482DCB-7A71-473D-8930-E35D4E593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44" y="2266692"/>
            <a:ext cx="2962831" cy="4202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D3530F-BA3E-4D5A-B4FD-A3B94F1B2C9E}"/>
              </a:ext>
            </a:extLst>
          </p:cNvPr>
          <p:cNvSpPr txBox="1"/>
          <p:nvPr/>
        </p:nvSpPr>
        <p:spPr>
          <a:xfrm>
            <a:off x="2625328" y="467796"/>
            <a:ext cx="694134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Evidências das reações químicas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AC913DD-43EC-427B-B148-A5E213A8AA6D}"/>
              </a:ext>
            </a:extLst>
          </p:cNvPr>
          <p:cNvSpPr txBox="1"/>
          <p:nvPr/>
        </p:nvSpPr>
        <p:spPr>
          <a:xfrm>
            <a:off x="3753445" y="1566623"/>
            <a:ext cx="468511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badi Extra Light" panose="020B0204020104020204" pitchFamily="34" charset="0"/>
              </a:rPr>
              <a:t>Como saber quando 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uma reação está ocorrendo?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6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sa com pratos e copos&#10;&#10;Descrição gerada automaticamente com confiança média">
            <a:extLst>
              <a:ext uri="{FF2B5EF4-FFF2-40B4-BE49-F238E27FC236}">
                <a16:creationId xmlns:a16="http://schemas.microsoft.com/office/drawing/2014/main" id="{78B43BE2-66BF-4A85-AFEC-9EC675F91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EB908BE-9889-4137-887F-89177C985D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 descr="Seta para Direita com preenchimento sólido">
            <a:extLst>
              <a:ext uri="{FF2B5EF4-FFF2-40B4-BE49-F238E27FC236}">
                <a16:creationId xmlns:a16="http://schemas.microsoft.com/office/drawing/2014/main" id="{EB88AC9C-77A5-4023-BCCD-B06B69C88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3856" y="3590925"/>
            <a:ext cx="2038350" cy="20383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DB52578-D9BA-40EF-98E8-0BA53928D654}"/>
              </a:ext>
            </a:extLst>
          </p:cNvPr>
          <p:cNvSpPr txBox="1"/>
          <p:nvPr/>
        </p:nvSpPr>
        <p:spPr>
          <a:xfrm>
            <a:off x="6837759" y="4368047"/>
            <a:ext cx="3617118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baseline="0" dirty="0">
                <a:latin typeface="UnitedSansReg-Bold2"/>
              </a:rPr>
              <a:t>Em uma mistura de </a:t>
            </a:r>
            <a:r>
              <a:rPr lang="pt-BR" sz="1800" b="1" i="0" u="none" strike="noStrike" baseline="0" dirty="0" err="1">
                <a:latin typeface="UnitedSansReg-Bold2"/>
              </a:rPr>
              <a:t>NaOH</a:t>
            </a:r>
            <a:r>
              <a:rPr lang="pt-BR" sz="1800" b="1" i="0" u="none" strike="noStrike" baseline="0" dirty="0">
                <a:latin typeface="UnitedSansReg-Bold2"/>
              </a:rPr>
              <a:t> e CuSO4, observamos a formação de precipitado.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8482DCB-7A71-473D-8930-E35D4E593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44" y="2266692"/>
            <a:ext cx="2962831" cy="4202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6D20E7F-8B3B-4E68-812C-DA7E6C61B95D}"/>
              </a:ext>
            </a:extLst>
          </p:cNvPr>
          <p:cNvSpPr txBox="1"/>
          <p:nvPr/>
        </p:nvSpPr>
        <p:spPr>
          <a:xfrm>
            <a:off x="2625328" y="467796"/>
            <a:ext cx="694134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Evidências das reações químicas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DD9430A-C063-49AD-BB7C-8286A7EF3DD0}"/>
              </a:ext>
            </a:extLst>
          </p:cNvPr>
          <p:cNvSpPr txBox="1"/>
          <p:nvPr/>
        </p:nvSpPr>
        <p:spPr>
          <a:xfrm>
            <a:off x="3753445" y="1566623"/>
            <a:ext cx="468511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badi Extra Light" panose="020B0204020104020204" pitchFamily="34" charset="0"/>
              </a:rPr>
              <a:t>Como saber quando 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uma reação está ocorrendo?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2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sa com pratos e copos&#10;&#10;Descrição gerada automaticamente com confiança média">
            <a:extLst>
              <a:ext uri="{FF2B5EF4-FFF2-40B4-BE49-F238E27FC236}">
                <a16:creationId xmlns:a16="http://schemas.microsoft.com/office/drawing/2014/main" id="{78B43BE2-66BF-4A85-AFEC-9EC675F91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EB908BE-9889-4137-887F-89177C985D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 descr="Seta para Direita com preenchimento sólido">
            <a:extLst>
              <a:ext uri="{FF2B5EF4-FFF2-40B4-BE49-F238E27FC236}">
                <a16:creationId xmlns:a16="http://schemas.microsoft.com/office/drawing/2014/main" id="{EB88AC9C-77A5-4023-BCCD-B06B69C88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5576" y="3726718"/>
            <a:ext cx="2038350" cy="20383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DB52578-D9BA-40EF-98E8-0BA53928D654}"/>
              </a:ext>
            </a:extLst>
          </p:cNvPr>
          <p:cNvSpPr txBox="1"/>
          <p:nvPr/>
        </p:nvSpPr>
        <p:spPr>
          <a:xfrm>
            <a:off x="8047434" y="4284228"/>
            <a:ext cx="3617118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baseline="0" dirty="0">
                <a:latin typeface="UnitedSansReg-Bold2"/>
              </a:rPr>
              <a:t>Observamos liberação de bolhas quando um comprimido efervescente está na água.</a:t>
            </a:r>
            <a:endParaRPr lang="pt-BR" dirty="0"/>
          </a:p>
        </p:txBody>
      </p:sp>
      <p:pic>
        <p:nvPicPr>
          <p:cNvPr id="2050" name="Picture 2" descr="Vitamina B, Efervescente, Comprimido">
            <a:extLst>
              <a:ext uri="{FF2B5EF4-FFF2-40B4-BE49-F238E27FC236}">
                <a16:creationId xmlns:a16="http://schemas.microsoft.com/office/drawing/2014/main" id="{F5365187-39F8-4E3F-AE74-CE985556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2990850"/>
            <a:ext cx="485775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DBDDFB-44A1-4416-AA45-3C6F89F8569D}"/>
              </a:ext>
            </a:extLst>
          </p:cNvPr>
          <p:cNvSpPr txBox="1"/>
          <p:nvPr/>
        </p:nvSpPr>
        <p:spPr>
          <a:xfrm>
            <a:off x="2625328" y="467796"/>
            <a:ext cx="694134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Evidências das reações químicas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6A76927-7144-4750-8194-C8AD92A75053}"/>
              </a:ext>
            </a:extLst>
          </p:cNvPr>
          <p:cNvSpPr txBox="1"/>
          <p:nvPr/>
        </p:nvSpPr>
        <p:spPr>
          <a:xfrm>
            <a:off x="3753445" y="1566623"/>
            <a:ext cx="468511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badi Extra Light" panose="020B0204020104020204" pitchFamily="34" charset="0"/>
              </a:rPr>
              <a:t>Como saber quando 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uma reação está ocorrendo?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nselho, Escola, Quadro Negro, Giz">
            <a:extLst>
              <a:ext uri="{FF2B5EF4-FFF2-40B4-BE49-F238E27FC236}">
                <a16:creationId xmlns:a16="http://schemas.microsoft.com/office/drawing/2014/main" id="{056CD7D0-111E-418A-B036-F6B055981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7B7B270-4210-4C23-A6D7-51DF20DA4F7E}"/>
              </a:ext>
            </a:extLst>
          </p:cNvPr>
          <p:cNvSpPr txBox="1"/>
          <p:nvPr/>
        </p:nvSpPr>
        <p:spPr>
          <a:xfrm>
            <a:off x="3384947" y="626947"/>
            <a:ext cx="54221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rgbClr val="FFFF00"/>
                </a:solidFill>
                <a:latin typeface="Algerian" panose="04020705040A02060702" pitchFamily="82" charset="0"/>
              </a:rPr>
              <a:t>Equações Químicas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4E041F-FAF8-4084-ACFC-5877C52897E7}"/>
              </a:ext>
            </a:extLst>
          </p:cNvPr>
          <p:cNvSpPr txBox="1"/>
          <p:nvPr/>
        </p:nvSpPr>
        <p:spPr>
          <a:xfrm>
            <a:off x="597031" y="2366561"/>
            <a:ext cx="3201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0" i="0" dirty="0">
                <a:effectLst/>
                <a:latin typeface="Bernard MT Condensed" panose="02050806060905020404" pitchFamily="18" charset="0"/>
              </a:rPr>
              <a:t>H</a:t>
            </a:r>
            <a:r>
              <a:rPr lang="pt-BR" sz="3600" b="0" i="0" baseline="-25000" dirty="0">
                <a:effectLst/>
                <a:latin typeface="Bernard MT Condensed" panose="02050806060905020404" pitchFamily="18" charset="0"/>
              </a:rPr>
              <a:t>2</a:t>
            </a:r>
            <a:r>
              <a:rPr lang="pt-BR" sz="3600" b="0" i="0" dirty="0">
                <a:effectLst/>
                <a:latin typeface="Bernard MT Condensed" panose="02050806060905020404" pitchFamily="18" charset="0"/>
              </a:rPr>
              <a:t> + O</a:t>
            </a:r>
            <a:r>
              <a:rPr lang="pt-BR" sz="3600" b="0" i="0" baseline="-25000" dirty="0">
                <a:effectLst/>
                <a:latin typeface="Bernard MT Condensed" panose="02050806060905020404" pitchFamily="18" charset="0"/>
              </a:rPr>
              <a:t>2</a:t>
            </a:r>
            <a:r>
              <a:rPr lang="pt-BR" sz="3600" b="0" i="0" dirty="0">
                <a:effectLst/>
                <a:latin typeface="Bernard MT Condensed" panose="02050806060905020404" pitchFamily="18" charset="0"/>
              </a:rPr>
              <a:t> → H</a:t>
            </a:r>
            <a:r>
              <a:rPr lang="pt-BR" sz="3600" b="0" i="0" baseline="-25000" dirty="0">
                <a:effectLst/>
                <a:latin typeface="Bernard MT Condensed" panose="02050806060905020404" pitchFamily="18" charset="0"/>
              </a:rPr>
              <a:t>2</a:t>
            </a:r>
            <a:r>
              <a:rPr lang="pt-BR" sz="3600" b="0" i="0" dirty="0">
                <a:effectLst/>
                <a:latin typeface="Bernard MT Condensed" panose="02050806060905020404" pitchFamily="18" charset="0"/>
              </a:rPr>
              <a:t>O</a:t>
            </a:r>
            <a:endParaRPr lang="pt-BR" sz="3600" dirty="0">
              <a:latin typeface="Bernard MT Condensed" panose="020508060609050204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0C2C485-41B2-4C01-9EFC-951761F48C9B}"/>
              </a:ext>
            </a:extLst>
          </p:cNvPr>
          <p:cNvSpPr txBox="1"/>
          <p:nvPr/>
        </p:nvSpPr>
        <p:spPr>
          <a:xfrm>
            <a:off x="597031" y="1568671"/>
            <a:ext cx="1092252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b="1" i="0" dirty="0">
                <a:solidFill>
                  <a:srgbClr val="00B0F0"/>
                </a:solidFill>
                <a:effectLst/>
                <a:latin typeface="Lucida Calligraphy" panose="03010101010101010101" pitchFamily="66" charset="0"/>
              </a:rPr>
              <a:t>A equação química é a representação de uma reação química</a:t>
            </a:r>
            <a:endParaRPr lang="pt-BR" sz="2500" dirty="0">
              <a:solidFill>
                <a:srgbClr val="00B0F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D9B49D77-761D-4BCC-AA4E-FC69A5947EA0}"/>
              </a:ext>
            </a:extLst>
          </p:cNvPr>
          <p:cNvSpPr/>
          <p:nvPr/>
        </p:nvSpPr>
        <p:spPr>
          <a:xfrm>
            <a:off x="3582186" y="2498319"/>
            <a:ext cx="1932495" cy="382814"/>
          </a:xfrm>
          <a:prstGeom prst="right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6699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F30B16B-73EA-4F95-A17F-3A92AAA06C52}"/>
              </a:ext>
            </a:extLst>
          </p:cNvPr>
          <p:cNvSpPr txBox="1"/>
          <p:nvPr/>
        </p:nvSpPr>
        <p:spPr>
          <a:xfrm>
            <a:off x="5938886" y="2366561"/>
            <a:ext cx="421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Lucida Calligraphy" panose="03010101010101010101" pitchFamily="66" charset="0"/>
              </a:rPr>
              <a:t>Equação química que representa </a:t>
            </a:r>
          </a:p>
          <a:p>
            <a:r>
              <a:rPr lang="pt-BR" dirty="0">
                <a:solidFill>
                  <a:srgbClr val="92D050"/>
                </a:solidFill>
                <a:latin typeface="Lucida Calligraphy" panose="03010101010101010101" pitchFamily="66" charset="0"/>
              </a:rPr>
              <a:t>a reação de formação da água.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F654D3E-BA5C-40CE-A927-96713A4CA9B2}"/>
              </a:ext>
            </a:extLst>
          </p:cNvPr>
          <p:cNvSpPr txBox="1"/>
          <p:nvPr/>
        </p:nvSpPr>
        <p:spPr>
          <a:xfrm>
            <a:off x="1053249" y="4994962"/>
            <a:ext cx="10428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b="1" i="0" u="none" strike="noStrike" baseline="0" dirty="0">
                <a:solidFill>
                  <a:srgbClr val="FFC000"/>
                </a:solidFill>
                <a:latin typeface="Lucida Calligraphy" panose="03010101010101010101" pitchFamily="66" charset="0"/>
              </a:rPr>
              <a:t>Na linguagem química, podemos associar as sentenças às equações químicas. Elas expressam por escrito o que ocorre em uma reação química; portanto elas devem representar o que ocorre antes e depois da reação.</a:t>
            </a:r>
            <a:endParaRPr lang="pt-BR" sz="2000" dirty="0">
              <a:solidFill>
                <a:srgbClr val="FFC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754CFB80-8A3B-47B0-962A-876007D25FB3}"/>
              </a:ext>
            </a:extLst>
          </p:cNvPr>
          <p:cNvSpPr/>
          <p:nvPr/>
        </p:nvSpPr>
        <p:spPr>
          <a:xfrm>
            <a:off x="688157" y="3031422"/>
            <a:ext cx="1168923" cy="261241"/>
          </a:xfrm>
          <a:prstGeom prst="downArrowCallou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6699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3940614-58B4-4C34-84C6-587CD3F0E299}"/>
              </a:ext>
            </a:extLst>
          </p:cNvPr>
          <p:cNvSpPr txBox="1"/>
          <p:nvPr/>
        </p:nvSpPr>
        <p:spPr>
          <a:xfrm>
            <a:off x="530846" y="3333728"/>
            <a:ext cx="14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  <a:latin typeface="Lucida Calligraphy" panose="03010101010101010101" pitchFamily="66" charset="0"/>
              </a:rPr>
              <a:t>Reagentes</a:t>
            </a:r>
          </a:p>
        </p:txBody>
      </p:sp>
      <p:sp>
        <p:nvSpPr>
          <p:cNvPr id="18" name="Texto Explicativo: Seta para Baixo 17">
            <a:extLst>
              <a:ext uri="{FF2B5EF4-FFF2-40B4-BE49-F238E27FC236}">
                <a16:creationId xmlns:a16="http://schemas.microsoft.com/office/drawing/2014/main" id="{6DD231C1-DC61-40DD-B348-99903D1929C7}"/>
              </a:ext>
            </a:extLst>
          </p:cNvPr>
          <p:cNvSpPr/>
          <p:nvPr/>
        </p:nvSpPr>
        <p:spPr>
          <a:xfrm>
            <a:off x="2413263" y="3001324"/>
            <a:ext cx="1168923" cy="261241"/>
          </a:xfrm>
          <a:prstGeom prst="downArrowCallou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6699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0849736-5189-40C9-832C-78975605594A}"/>
              </a:ext>
            </a:extLst>
          </p:cNvPr>
          <p:cNvSpPr txBox="1"/>
          <p:nvPr/>
        </p:nvSpPr>
        <p:spPr>
          <a:xfrm>
            <a:off x="2302840" y="3352358"/>
            <a:ext cx="138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  <a:latin typeface="Lucida Calligraphy" panose="03010101010101010101" pitchFamily="66" charset="0"/>
              </a:rPr>
              <a:t>Produtos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584679F0-A9CB-4EE4-B7EA-D5A71461AB77}"/>
              </a:ext>
            </a:extLst>
          </p:cNvPr>
          <p:cNvCxnSpPr/>
          <p:nvPr/>
        </p:nvCxnSpPr>
        <p:spPr>
          <a:xfrm>
            <a:off x="4524375" y="2881133"/>
            <a:ext cx="647700" cy="93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A878666-BB81-4AFC-A6DB-F3B37A826F88}"/>
              </a:ext>
            </a:extLst>
          </p:cNvPr>
          <p:cNvSpPr txBox="1"/>
          <p:nvPr/>
        </p:nvSpPr>
        <p:spPr>
          <a:xfrm>
            <a:off x="4548434" y="3849869"/>
            <a:ext cx="4052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b="1" i="0" u="none" strike="noStrike" baseline="0" dirty="0">
                <a:solidFill>
                  <a:srgbClr val="92D050"/>
                </a:solidFill>
                <a:latin typeface="Lucida Calligraphy" panose="03010101010101010101" pitchFamily="66" charset="0"/>
              </a:rPr>
              <a:t>A seta indica o sentido em que ocorre a reação</a:t>
            </a:r>
            <a:endParaRPr lang="pt-BR" sz="2000" dirty="0">
              <a:solidFill>
                <a:srgbClr val="92D05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44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 animBg="1"/>
      <p:bldP spid="11" grpId="0"/>
      <p:bldP spid="14" grpId="0"/>
      <p:bldP spid="15" grpId="0" animBg="1"/>
      <p:bldP spid="16" grpId="0"/>
      <p:bldP spid="18" grpId="0" animBg="1"/>
      <p:bldP spid="1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nselho, Escola, Quadro Negro, Giz">
            <a:extLst>
              <a:ext uri="{FF2B5EF4-FFF2-40B4-BE49-F238E27FC236}">
                <a16:creationId xmlns:a16="http://schemas.microsoft.com/office/drawing/2014/main" id="{056CD7D0-111E-418A-B036-F6B055981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7B7B270-4210-4C23-A6D7-51DF20DA4F7E}"/>
              </a:ext>
            </a:extLst>
          </p:cNvPr>
          <p:cNvSpPr txBox="1"/>
          <p:nvPr/>
        </p:nvSpPr>
        <p:spPr>
          <a:xfrm>
            <a:off x="3384947" y="626947"/>
            <a:ext cx="54221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rgbClr val="FFFF00"/>
                </a:solidFill>
                <a:latin typeface="Algerian" panose="04020705040A02060702" pitchFamily="82" charset="0"/>
              </a:rPr>
              <a:t>Equações Químicas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4E041F-FAF8-4084-ACFC-5877C52897E7}"/>
              </a:ext>
            </a:extLst>
          </p:cNvPr>
          <p:cNvSpPr txBox="1"/>
          <p:nvPr/>
        </p:nvSpPr>
        <p:spPr>
          <a:xfrm>
            <a:off x="2578744" y="2298203"/>
            <a:ext cx="7034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0" i="0" dirty="0">
                <a:effectLst/>
                <a:latin typeface="Bernard MT Condensed" panose="02050806060905020404" pitchFamily="18" charset="0"/>
              </a:rPr>
              <a:t>C</a:t>
            </a:r>
            <a:r>
              <a:rPr lang="pt-BR" sz="3600" b="0" i="0" baseline="-25000" dirty="0">
                <a:effectLst/>
                <a:latin typeface="Bernard MT Condensed" panose="02050806060905020404" pitchFamily="18" charset="0"/>
              </a:rPr>
              <a:t>2</a:t>
            </a:r>
            <a:r>
              <a:rPr lang="pt-BR" sz="3600" b="0" i="0" dirty="0">
                <a:effectLst/>
                <a:latin typeface="Bernard MT Condensed" panose="02050806060905020404" pitchFamily="18" charset="0"/>
              </a:rPr>
              <a:t>H</a:t>
            </a:r>
            <a:r>
              <a:rPr lang="pt-BR" sz="3600" b="0" i="0" baseline="-25000" dirty="0">
                <a:effectLst/>
                <a:latin typeface="Bernard MT Condensed" panose="02050806060905020404" pitchFamily="18" charset="0"/>
              </a:rPr>
              <a:t>6</a:t>
            </a:r>
            <a:r>
              <a:rPr lang="pt-BR" sz="3600" b="0" i="0" dirty="0">
                <a:effectLst/>
                <a:latin typeface="Bernard MT Condensed" panose="02050806060905020404" pitchFamily="18" charset="0"/>
              </a:rPr>
              <a:t>O</a:t>
            </a:r>
            <a:r>
              <a:rPr lang="pt-BR" sz="3600" b="1" i="0" baseline="-25000" dirty="0">
                <a:effectLst/>
                <a:latin typeface="Bernard MT Condensed" panose="02050806060905020404" pitchFamily="18" charset="0"/>
              </a:rPr>
              <a:t>(l)</a:t>
            </a:r>
            <a:r>
              <a:rPr lang="pt-BR" sz="3600" b="1" i="0" dirty="0">
                <a:effectLst/>
                <a:latin typeface="Bernard MT Condensed" panose="02050806060905020404" pitchFamily="18" charset="0"/>
              </a:rPr>
              <a:t> </a:t>
            </a:r>
            <a:r>
              <a:rPr lang="pt-BR" sz="3600" b="0" i="0" dirty="0">
                <a:effectLst/>
                <a:latin typeface="Bernard MT Condensed" panose="02050806060905020404" pitchFamily="18" charset="0"/>
              </a:rPr>
              <a:t>+ O</a:t>
            </a:r>
            <a:r>
              <a:rPr lang="pt-BR" sz="3600" b="0" i="0" baseline="-25000" dirty="0">
                <a:effectLst/>
                <a:latin typeface="Bernard MT Condensed" panose="02050806060905020404" pitchFamily="18" charset="0"/>
              </a:rPr>
              <a:t>2(</a:t>
            </a:r>
            <a:r>
              <a:rPr lang="pt-BR" sz="3600" b="1" i="0" baseline="-25000" dirty="0">
                <a:effectLst/>
                <a:latin typeface="Bernard MT Condensed" panose="02050806060905020404" pitchFamily="18" charset="0"/>
              </a:rPr>
              <a:t>g)</a:t>
            </a:r>
            <a:r>
              <a:rPr lang="pt-BR" sz="3600" b="0" i="0" dirty="0">
                <a:effectLst/>
                <a:latin typeface="Bernard MT Condensed" panose="02050806060905020404" pitchFamily="18" charset="0"/>
              </a:rPr>
              <a:t> → CO</a:t>
            </a:r>
            <a:r>
              <a:rPr lang="pt-BR" sz="3600" b="0" i="0" baseline="-25000" dirty="0">
                <a:effectLst/>
                <a:latin typeface="Bernard MT Condensed" panose="02050806060905020404" pitchFamily="18" charset="0"/>
              </a:rPr>
              <a:t>2</a:t>
            </a:r>
            <a:r>
              <a:rPr lang="pt-BR" sz="3600" b="1" i="0" baseline="-25000" dirty="0">
                <a:effectLst/>
                <a:latin typeface="Bernard MT Condensed" panose="02050806060905020404" pitchFamily="18" charset="0"/>
              </a:rPr>
              <a:t>(g)</a:t>
            </a:r>
            <a:r>
              <a:rPr lang="pt-BR" sz="3600" b="1" i="0" dirty="0">
                <a:effectLst/>
                <a:latin typeface="Bernard MT Condensed" panose="02050806060905020404" pitchFamily="18" charset="0"/>
              </a:rPr>
              <a:t> </a:t>
            </a:r>
            <a:r>
              <a:rPr lang="pt-BR" sz="3600" b="0" i="0" dirty="0">
                <a:effectLst/>
                <a:latin typeface="Bernard MT Condensed" panose="02050806060905020404" pitchFamily="18" charset="0"/>
              </a:rPr>
              <a:t>+ H</a:t>
            </a:r>
            <a:r>
              <a:rPr lang="pt-BR" sz="3600" b="0" i="0" baseline="-25000" dirty="0">
                <a:effectLst/>
                <a:latin typeface="Bernard MT Condensed" panose="02050806060905020404" pitchFamily="18" charset="0"/>
              </a:rPr>
              <a:t>2</a:t>
            </a:r>
            <a:r>
              <a:rPr lang="pt-BR" sz="3600" b="0" i="0" dirty="0">
                <a:effectLst/>
                <a:latin typeface="Bernard MT Condensed" panose="02050806060905020404" pitchFamily="18" charset="0"/>
              </a:rPr>
              <a:t>O</a:t>
            </a:r>
            <a:r>
              <a:rPr lang="pt-BR" sz="3600" b="1" i="0" baseline="-25000" dirty="0">
                <a:effectLst/>
                <a:latin typeface="Bernard MT Condensed" panose="02050806060905020404" pitchFamily="18" charset="0"/>
              </a:rPr>
              <a:t>(v)</a:t>
            </a:r>
            <a:endParaRPr lang="pt-BR" sz="3600" dirty="0">
              <a:latin typeface="Bernard MT Condensed" panose="020508060609050204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0C2C485-41B2-4C01-9EFC-951761F48C9B}"/>
              </a:ext>
            </a:extLst>
          </p:cNvPr>
          <p:cNvSpPr txBox="1"/>
          <p:nvPr/>
        </p:nvSpPr>
        <p:spPr>
          <a:xfrm>
            <a:off x="634738" y="1393571"/>
            <a:ext cx="109225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b="1" i="0" dirty="0">
                <a:solidFill>
                  <a:srgbClr val="00B0F0"/>
                </a:solidFill>
                <a:effectLst/>
                <a:latin typeface="Lucida Calligraphy" panose="03010101010101010101" pitchFamily="66" charset="0"/>
              </a:rPr>
              <a:t>A equação química </a:t>
            </a:r>
            <a:r>
              <a:rPr lang="pt-BR" sz="2500" b="1" dirty="0">
                <a:solidFill>
                  <a:srgbClr val="00B0F0"/>
                </a:solidFill>
                <a:latin typeface="Lucida Calligraphy" panose="03010101010101010101" pitchFamily="66" charset="0"/>
              </a:rPr>
              <a:t>também mostra os estados físicos dos componentes da reação.</a:t>
            </a:r>
            <a:endParaRPr lang="pt-BR" sz="2500" dirty="0">
              <a:solidFill>
                <a:srgbClr val="00B0F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F654D3E-BA5C-40CE-A927-96713A4CA9B2}"/>
              </a:ext>
            </a:extLst>
          </p:cNvPr>
          <p:cNvSpPr txBox="1"/>
          <p:nvPr/>
        </p:nvSpPr>
        <p:spPr>
          <a:xfrm>
            <a:off x="2036337" y="3836877"/>
            <a:ext cx="8119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b="1" i="0" u="none" strike="noStrike" baseline="0" dirty="0">
                <a:solidFill>
                  <a:srgbClr val="FFC000"/>
                </a:solidFill>
                <a:latin typeface="Lucida Calligraphy" panose="03010101010101010101" pitchFamily="66" charset="0"/>
              </a:rPr>
              <a:t>Também pode indicar liberação de gás ou presença de luz </a:t>
            </a:r>
            <a:endParaRPr lang="pt-BR" sz="2000" dirty="0">
              <a:solidFill>
                <a:srgbClr val="FFC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754CFB80-8A3B-47B0-962A-876007D25FB3}"/>
              </a:ext>
            </a:extLst>
          </p:cNvPr>
          <p:cNvSpPr/>
          <p:nvPr/>
        </p:nvSpPr>
        <p:spPr>
          <a:xfrm>
            <a:off x="3449371" y="2987392"/>
            <a:ext cx="2034912" cy="28143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6699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3940614-58B4-4C34-84C6-587CD3F0E299}"/>
              </a:ext>
            </a:extLst>
          </p:cNvPr>
          <p:cNvSpPr txBox="1"/>
          <p:nvPr/>
        </p:nvSpPr>
        <p:spPr>
          <a:xfrm>
            <a:off x="3806662" y="3257123"/>
            <a:ext cx="14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  <a:latin typeface="Lucida Calligraphy" panose="03010101010101010101" pitchFamily="66" charset="0"/>
              </a:rPr>
              <a:t>Reagentes</a:t>
            </a:r>
          </a:p>
        </p:txBody>
      </p:sp>
      <p:sp>
        <p:nvSpPr>
          <p:cNvPr id="18" name="Texto Explicativo: Seta para Baixo 17">
            <a:extLst>
              <a:ext uri="{FF2B5EF4-FFF2-40B4-BE49-F238E27FC236}">
                <a16:creationId xmlns:a16="http://schemas.microsoft.com/office/drawing/2014/main" id="{6DD231C1-DC61-40DD-B348-99903D1929C7}"/>
              </a:ext>
            </a:extLst>
          </p:cNvPr>
          <p:cNvSpPr/>
          <p:nvPr/>
        </p:nvSpPr>
        <p:spPr>
          <a:xfrm>
            <a:off x="6642363" y="2995882"/>
            <a:ext cx="2034912" cy="261241"/>
          </a:xfrm>
          <a:prstGeom prst="downArrowCallou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6699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0849736-5189-40C9-832C-78975605594A}"/>
              </a:ext>
            </a:extLst>
          </p:cNvPr>
          <p:cNvSpPr txBox="1"/>
          <p:nvPr/>
        </p:nvSpPr>
        <p:spPr>
          <a:xfrm>
            <a:off x="6964935" y="3268828"/>
            <a:ext cx="138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  <a:latin typeface="Lucida Calligraphy" panose="03010101010101010101" pitchFamily="66" charset="0"/>
              </a:rPr>
              <a:t>Produtos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272EA89C-43A1-4398-90C9-CC0B850170F7}"/>
              </a:ext>
            </a:extLst>
          </p:cNvPr>
          <p:cNvCxnSpPr/>
          <p:nvPr/>
        </p:nvCxnSpPr>
        <p:spPr>
          <a:xfrm flipH="1">
            <a:off x="4548434" y="2038350"/>
            <a:ext cx="614116" cy="504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7ED6B0B-0131-42D1-A987-8FB57510CF69}"/>
              </a:ext>
            </a:extLst>
          </p:cNvPr>
          <p:cNvCxnSpPr/>
          <p:nvPr/>
        </p:nvCxnSpPr>
        <p:spPr>
          <a:xfrm flipH="1">
            <a:off x="5788942" y="2028662"/>
            <a:ext cx="614116" cy="504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8A166158-F255-4EEA-B702-21A67546DBAC}"/>
              </a:ext>
            </a:extLst>
          </p:cNvPr>
          <p:cNvCxnSpPr/>
          <p:nvPr/>
        </p:nvCxnSpPr>
        <p:spPr>
          <a:xfrm flipH="1">
            <a:off x="7352760" y="2028607"/>
            <a:ext cx="614116" cy="504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81FF92AE-FE86-48FA-8980-7685B0C3DE4D}"/>
              </a:ext>
            </a:extLst>
          </p:cNvPr>
          <p:cNvCxnSpPr/>
          <p:nvPr/>
        </p:nvCxnSpPr>
        <p:spPr>
          <a:xfrm flipH="1">
            <a:off x="8916578" y="2028552"/>
            <a:ext cx="614116" cy="504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266" name="Picture 2" descr="Exemplo de equaÃ§Ã£o quÃ­mica com aquecimento e desprendimento de gÃ¡s">
            <a:extLst>
              <a:ext uri="{FF2B5EF4-FFF2-40B4-BE49-F238E27FC236}">
                <a16:creationId xmlns:a16="http://schemas.microsoft.com/office/drawing/2014/main" id="{7AF60493-6EF6-4275-A683-74EB8371B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08" y="4769843"/>
            <a:ext cx="3093562" cy="43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xemplo de equaÃ§Ã£o quÃ­mica com presenÃ§a de luz">
            <a:extLst>
              <a:ext uri="{FF2B5EF4-FFF2-40B4-BE49-F238E27FC236}">
                <a16:creationId xmlns:a16="http://schemas.microsoft.com/office/drawing/2014/main" id="{70C19392-A8E4-4F5B-B30B-8CC02F940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04" y="4739807"/>
            <a:ext cx="3087261" cy="47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99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nselho, Escola, Quadro Negro, Giz">
            <a:extLst>
              <a:ext uri="{FF2B5EF4-FFF2-40B4-BE49-F238E27FC236}">
                <a16:creationId xmlns:a16="http://schemas.microsoft.com/office/drawing/2014/main" id="{056CD7D0-111E-418A-B036-F6B055981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7B7B270-4210-4C23-A6D7-51DF20DA4F7E}"/>
              </a:ext>
            </a:extLst>
          </p:cNvPr>
          <p:cNvSpPr txBox="1"/>
          <p:nvPr/>
        </p:nvSpPr>
        <p:spPr>
          <a:xfrm>
            <a:off x="3384947" y="626947"/>
            <a:ext cx="54221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rgbClr val="FFFF00"/>
                </a:solidFill>
                <a:latin typeface="Algerian" panose="04020705040A02060702" pitchFamily="82" charset="0"/>
              </a:rPr>
              <a:t>Equações Químicas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0C2C485-41B2-4C01-9EFC-951761F48C9B}"/>
              </a:ext>
            </a:extLst>
          </p:cNvPr>
          <p:cNvSpPr txBox="1"/>
          <p:nvPr/>
        </p:nvSpPr>
        <p:spPr>
          <a:xfrm>
            <a:off x="2349822" y="1470300"/>
            <a:ext cx="8633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solidFill>
                  <a:srgbClr val="FF6699"/>
                </a:solidFill>
                <a:latin typeface="Lucida Calligraphy" panose="03010101010101010101" pitchFamily="66" charset="0"/>
              </a:rPr>
              <a:t>Equação iônica </a:t>
            </a:r>
            <a:r>
              <a:rPr lang="pt-BR" sz="2000" b="0" i="0" u="none" strike="noStrike" baseline="0" dirty="0">
                <a:solidFill>
                  <a:srgbClr val="00B0F0"/>
                </a:solidFill>
                <a:latin typeface="Lucida Calligraphy" panose="03010101010101010101" pitchFamily="66" charset="0"/>
              </a:rPr>
              <a:t>é a equação química em que aparecem íons, além de átomos e moléculas.</a:t>
            </a:r>
            <a:endParaRPr lang="pt-BR" sz="2000" dirty="0">
              <a:solidFill>
                <a:srgbClr val="00B0F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F654D3E-BA5C-40CE-A927-96713A4CA9B2}"/>
              </a:ext>
            </a:extLst>
          </p:cNvPr>
          <p:cNvSpPr txBox="1"/>
          <p:nvPr/>
        </p:nvSpPr>
        <p:spPr>
          <a:xfrm>
            <a:off x="7711997" y="2715346"/>
            <a:ext cx="3270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i="0" u="none" strike="noStrike" baseline="0" dirty="0">
                <a:solidFill>
                  <a:srgbClr val="FFC000"/>
                </a:solidFill>
                <a:latin typeface="Lucida Calligraphy" panose="03010101010101010101" pitchFamily="66" charset="0"/>
              </a:rPr>
              <a:t>Equação com </a:t>
            </a:r>
          </a:p>
          <a:p>
            <a:pPr algn="ctr"/>
            <a:r>
              <a:rPr lang="pt-BR" sz="2000" b="1" i="0" u="none" strike="noStrike" baseline="0" dirty="0">
                <a:solidFill>
                  <a:srgbClr val="FFC000"/>
                </a:solidFill>
                <a:latin typeface="Lucida Calligraphy" panose="03010101010101010101" pitchFamily="66" charset="0"/>
              </a:rPr>
              <a:t>representação comum</a:t>
            </a:r>
            <a:endParaRPr lang="pt-BR" sz="2000" dirty="0">
              <a:solidFill>
                <a:srgbClr val="FFC00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9D239F1-E1AB-41C9-8569-D6A365FBF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61" y="2385757"/>
            <a:ext cx="5691627" cy="1243548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6E4C85FD-25A5-4DEF-B2FE-8D02998BFF10}"/>
              </a:ext>
            </a:extLst>
          </p:cNvPr>
          <p:cNvSpPr/>
          <p:nvPr/>
        </p:nvSpPr>
        <p:spPr>
          <a:xfrm>
            <a:off x="6666365" y="2895056"/>
            <a:ext cx="1114425" cy="230298"/>
          </a:xfrm>
          <a:prstGeom prst="right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6699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C46EAE2-AB96-4666-BF9C-DDA6A591E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314" y="4124092"/>
            <a:ext cx="7868125" cy="15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3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7743</TotalTime>
  <Words>1700</Words>
  <Application>Microsoft Office PowerPoint</Application>
  <PresentationFormat>Widescreen</PresentationFormat>
  <Paragraphs>175</Paragraphs>
  <Slides>39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51" baseType="lpstr">
      <vt:lpstr>Abadi Extra Light</vt:lpstr>
      <vt:lpstr>Agency FB</vt:lpstr>
      <vt:lpstr>Algerian</vt:lpstr>
      <vt:lpstr>Arial</vt:lpstr>
      <vt:lpstr>Arial-BoldMT</vt:lpstr>
      <vt:lpstr>Bernard MT Condensed</vt:lpstr>
      <vt:lpstr>Calibri</vt:lpstr>
      <vt:lpstr>Calibri Light</vt:lpstr>
      <vt:lpstr>Lucida Calligraphy</vt:lpstr>
      <vt:lpstr>UnitedSansReg-Bold2</vt:lpstr>
      <vt:lpstr>UnitedSansReg-Medium2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Antonio Barros e Silva Junior</dc:creator>
  <cp:lastModifiedBy>Carlos Antonio Barros e Silva Junior</cp:lastModifiedBy>
  <cp:revision>47</cp:revision>
  <dcterms:created xsi:type="dcterms:W3CDTF">2021-07-21T18:23:52Z</dcterms:created>
  <dcterms:modified xsi:type="dcterms:W3CDTF">2022-07-13T19:30:15Z</dcterms:modified>
</cp:coreProperties>
</file>