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6" r:id="rId17"/>
    <p:sldId id="273" r:id="rId18"/>
    <p:sldId id="274" r:id="rId19"/>
    <p:sldId id="275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435" r:id="rId30"/>
    <p:sldId id="436" r:id="rId31"/>
    <p:sldId id="410" r:id="rId32"/>
    <p:sldId id="404" r:id="rId33"/>
    <p:sldId id="414" r:id="rId34"/>
    <p:sldId id="434" r:id="rId35"/>
    <p:sldId id="415" r:id="rId36"/>
    <p:sldId id="416" r:id="rId37"/>
    <p:sldId id="437" r:id="rId38"/>
    <p:sldId id="439" r:id="rId39"/>
    <p:sldId id="441" r:id="rId40"/>
    <p:sldId id="440" r:id="rId41"/>
    <p:sldId id="450" r:id="rId42"/>
    <p:sldId id="451" r:id="rId43"/>
    <p:sldId id="452" r:id="rId44"/>
    <p:sldId id="453" r:id="rId45"/>
    <p:sldId id="438" r:id="rId46"/>
    <p:sldId id="442" r:id="rId47"/>
    <p:sldId id="443" r:id="rId48"/>
    <p:sldId id="444" r:id="rId49"/>
    <p:sldId id="445" r:id="rId50"/>
    <p:sldId id="446" r:id="rId51"/>
    <p:sldId id="447" r:id="rId52"/>
    <p:sldId id="448" r:id="rId53"/>
    <p:sldId id="449" r:id="rId54"/>
    <p:sldId id="454" r:id="rId5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5E093C-0816-4A24-8D4C-AE9C500909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D711021-5423-4318-ADE2-A316BA6AE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A9BCFD1-EEA7-403B-8EE3-3CE693A61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43043-F902-4E41-8711-9246B6CB759A}" type="datetimeFigureOut">
              <a:rPr lang="pt-BR" smtClean="0"/>
              <a:t>03/08/2022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38B6BFE-E472-447B-B462-92F682191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35C3BFE-CEA0-4401-BA2C-5076AC9AC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2932-EEE9-43BF-88A1-456C513DAE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7940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48080C-FE72-4BCD-A30E-DD6437BFF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3F9A599-9EF7-4264-99EA-EB20F8BE93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4985DBA-C7FC-47B1-A47C-3574BC9DD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43043-F902-4E41-8711-9246B6CB759A}" type="datetimeFigureOut">
              <a:rPr lang="pt-BR" smtClean="0"/>
              <a:t>03/08/2022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404AB10-DB32-4407-B524-BEECF8078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5D49054-DE40-4692-BE23-6B45760DA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2932-EEE9-43BF-88A1-456C513DAE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1630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B6EEBE3-949F-4ADC-BA35-BF547B8B7C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0D68375-07A8-4F43-B760-AE909F6AF5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93A6A12-1B96-4A7C-A37E-8C7B32186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43043-F902-4E41-8711-9246B6CB759A}" type="datetimeFigureOut">
              <a:rPr lang="pt-BR" smtClean="0"/>
              <a:t>03/08/2022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F7B8D37-FA55-443D-BE5B-32BC3F730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348A45C-BAAD-4851-9426-F9758457C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2932-EEE9-43BF-88A1-456C513DAE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1292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4A983-E0D2-40A9-9417-1D04E625B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20D353F-32EC-4CD9-99DE-7CA0DDF08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FAEA846-85A8-40B2-BB46-F7CAC3152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43043-F902-4E41-8711-9246B6CB759A}" type="datetimeFigureOut">
              <a:rPr lang="pt-BR" smtClean="0"/>
              <a:t>03/08/2022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31B408A-2F86-445F-B0D2-0F8805CF4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6FC4AE6-12B3-43DA-BEA2-D077958C9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2932-EEE9-43BF-88A1-456C513DAE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4190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8AA95C-EFCB-4E43-BFE3-B22B294EA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8FAB59B-83B0-438B-B1DE-E2ED3163A1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A4AEC65-4C57-4D10-B0A1-91ED1BFEF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43043-F902-4E41-8711-9246B6CB759A}" type="datetimeFigureOut">
              <a:rPr lang="pt-BR" smtClean="0"/>
              <a:t>03/08/2022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33C392A-0121-4F6B-9AF7-315ED59A3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694605B-B11F-43E5-832B-48D1D459B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2932-EEE9-43BF-88A1-456C513DAE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1487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62EC29-B575-4E3F-8C80-AE87BA9F3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E7C651-983A-4660-935A-86789B63F4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15B762C-583F-4D44-AC50-0EB958C3D6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376B66B-E687-4B55-AF56-BC88672D7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43043-F902-4E41-8711-9246B6CB759A}" type="datetimeFigureOut">
              <a:rPr lang="pt-BR" smtClean="0"/>
              <a:t>03/08/2022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B540E1D-DE79-416D-A9C1-B80A9E6A5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43A9F79-7D5C-45EB-A0B9-51370F300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2932-EEE9-43BF-88A1-456C513DAE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8179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6BAB25-D4BD-4418-BFC9-9B5C6DAE9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2883316-9E1E-4FA0-994E-719EB3958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F44EBC0-85A1-4454-B00C-36ACBEFD17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C5671DD-BF22-4FD4-B805-F7CCE37CB6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C1D266F-2D39-40FC-88F7-A9406AC77E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ABCE059-EF60-41DF-9A64-CE6E05314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43043-F902-4E41-8711-9246B6CB759A}" type="datetimeFigureOut">
              <a:rPr lang="pt-BR" smtClean="0"/>
              <a:t>03/08/2022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ABB84C5-3EB0-4DB3-A4D5-04A084F91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5F27BF9-7682-4EA5-A12F-CB178C170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2932-EEE9-43BF-88A1-456C513DAE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3528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EF2FC9-DEBE-4239-BDE5-5A802D4D0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868CFFC-9EBB-4FF3-9895-CA0433902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43043-F902-4E41-8711-9246B6CB759A}" type="datetimeFigureOut">
              <a:rPr lang="pt-BR" smtClean="0"/>
              <a:t>03/08/2022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93803B2-EEBD-4A89-9D68-688972DA0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4778D53-137B-4BAA-B453-CB427B5B3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2932-EEE9-43BF-88A1-456C513DAE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3663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9617CAA-B6E6-41AB-9EA1-5D4C978A5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43043-F902-4E41-8711-9246B6CB759A}" type="datetimeFigureOut">
              <a:rPr lang="pt-BR" smtClean="0"/>
              <a:t>03/08/2022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EFE3A74-5A02-41BA-AE45-FD0AD5BEF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7615BB2-4F89-4821-BD84-610AAB526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2932-EEE9-43BF-88A1-456C513DAE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9518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08A89D-61EF-4B00-873E-A62634464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31E59B-9392-4341-A8A8-891DBB2FC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8662F74-7F19-4771-80A2-263AB5D820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E84A9A6-01FE-40C7-B886-E680BBBDC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43043-F902-4E41-8711-9246B6CB759A}" type="datetimeFigureOut">
              <a:rPr lang="pt-BR" smtClean="0"/>
              <a:t>03/08/2022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6E40AA1-D5CD-40CD-A602-8B14661A5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932E374-B67D-4035-B32B-301B7E7E0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2932-EEE9-43BF-88A1-456C513DAE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4040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3F389A-2E4C-4B34-B3B3-D02995DD2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E0C4DA4-A311-46F1-9AAC-AB9934132B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E04C304-1B05-452E-B093-563BDF9770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68D17D6-B604-465F-B120-9DBFD14AA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43043-F902-4E41-8711-9246B6CB759A}" type="datetimeFigureOut">
              <a:rPr lang="pt-BR" smtClean="0"/>
              <a:t>03/08/2022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7A3712E-A6A0-4BDD-88EA-FF665D757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D7E13A6-6E6F-4896-8AF6-6E7D51399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2932-EEE9-43BF-88A1-456C513DAE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0048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2450481-8EF6-400C-A76E-1496BFE20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C6BECE2-1F07-4354-8525-62A9DA05AD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98FE3F9-B0FF-40CD-8E2C-6964495B5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43043-F902-4E41-8711-9246B6CB759A}" type="datetimeFigureOut">
              <a:rPr lang="pt-BR" smtClean="0"/>
              <a:t>03/08/2022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54F45A6-DBDB-4111-BA99-0030961023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5C7540B-21F3-4A4D-B2C4-E0E38AE8A9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A2932-EEE9-43BF-88A1-456C513DAE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275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emf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Cientista De Cultivo Registrando A Solução De Problemas Em Química Após A Realização De Experimentos Com Reagentes">
            <a:extLst>
              <a:ext uri="{FF2B5EF4-FFF2-40B4-BE49-F238E27FC236}">
                <a16:creationId xmlns:a16="http://schemas.microsoft.com/office/drawing/2014/main" id="{06BE04CF-0879-4A83-B5FE-D1922A77C4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8" r="-1" b="4345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Tela de um aparelho celular&#10;&#10;Descrição gerada automaticamente">
            <a:extLst>
              <a:ext uri="{FF2B5EF4-FFF2-40B4-BE49-F238E27FC236}">
                <a16:creationId xmlns:a16="http://schemas.microsoft.com/office/drawing/2014/main" id="{3E5B4E43-D3B8-43F6-A5F9-462CBBDBA2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558" y="-112779"/>
            <a:ext cx="3541779" cy="3541779"/>
          </a:xfrm>
          <a:prstGeom prst="rect">
            <a:avLst/>
          </a:prstGeom>
        </p:spPr>
      </p:pic>
      <p:pic>
        <p:nvPicPr>
          <p:cNvPr id="5" name="Imagem 4" descr="Copo com bebida ao lado de computador&#10;&#10;Descrição gerada automaticamente">
            <a:extLst>
              <a:ext uri="{FF2B5EF4-FFF2-40B4-BE49-F238E27FC236}">
                <a16:creationId xmlns:a16="http://schemas.microsoft.com/office/drawing/2014/main" id="{18F6833D-FF84-4BD6-B792-7E91FDA756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1" y="3905540"/>
            <a:ext cx="4340249" cy="369268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973315D8-024D-4EE4-B273-99116F9BC0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6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D748789-617D-4757-AA74-9860C9AB6E6C}"/>
              </a:ext>
            </a:extLst>
          </p:cNvPr>
          <p:cNvSpPr txBox="1"/>
          <p:nvPr/>
        </p:nvSpPr>
        <p:spPr>
          <a:xfrm>
            <a:off x="5894543" y="397946"/>
            <a:ext cx="59624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>
                <a:solidFill>
                  <a:schemeClr val="bg1"/>
                </a:solidFill>
                <a:latin typeface="Agency FB" panose="020B0503020202020204" pitchFamily="34" charset="0"/>
              </a:rPr>
              <a:t>CÁLCULOS EM QUÍMICA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75495514-D00B-49ED-B352-CD748F02354B}"/>
              </a:ext>
            </a:extLst>
          </p:cNvPr>
          <p:cNvSpPr/>
          <p:nvPr/>
        </p:nvSpPr>
        <p:spPr>
          <a:xfrm>
            <a:off x="6096000" y="1423888"/>
            <a:ext cx="5305425" cy="205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728932A-BA2D-4B1D-99B3-B014CA9E1E12}"/>
              </a:ext>
            </a:extLst>
          </p:cNvPr>
          <p:cNvSpPr txBox="1"/>
          <p:nvPr/>
        </p:nvSpPr>
        <p:spPr>
          <a:xfrm>
            <a:off x="9094855" y="5979309"/>
            <a:ext cx="2914650" cy="707886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latin typeface="Agency FB" panose="020B0503020202020204" pitchFamily="34" charset="0"/>
              </a:rPr>
              <a:t>CARLOS JÚNIOR</a:t>
            </a:r>
          </a:p>
        </p:txBody>
      </p:sp>
      <p:sp>
        <p:nvSpPr>
          <p:cNvPr id="7" name="Meio-quadro 6">
            <a:extLst>
              <a:ext uri="{FF2B5EF4-FFF2-40B4-BE49-F238E27FC236}">
                <a16:creationId xmlns:a16="http://schemas.microsoft.com/office/drawing/2014/main" id="{AC760814-4655-4B21-BE17-B582360B04A2}"/>
              </a:ext>
            </a:extLst>
          </p:cNvPr>
          <p:cNvSpPr/>
          <p:nvPr/>
        </p:nvSpPr>
        <p:spPr>
          <a:xfrm>
            <a:off x="98401" y="123825"/>
            <a:ext cx="3321074" cy="1289784"/>
          </a:xfrm>
          <a:prstGeom prst="halfFram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974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DE8CB82-07EA-48D9-9A90-4BF08A58907F}"/>
              </a:ext>
            </a:extLst>
          </p:cNvPr>
          <p:cNvSpPr txBox="1"/>
          <p:nvPr/>
        </p:nvSpPr>
        <p:spPr>
          <a:xfrm>
            <a:off x="1546192" y="945495"/>
            <a:ext cx="9099611" cy="5801588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marL="342900" indent="-342900" algn="l">
              <a:buAutoNum type="arabicPeriod"/>
            </a:pPr>
            <a:r>
              <a:rPr lang="pt-BR" sz="1800" b="0" i="0" u="none" strike="noStrike" baseline="0" dirty="0">
                <a:latin typeface="ArialMT"/>
              </a:rPr>
              <a:t>Determine a massa molecular das substâncias:</a:t>
            </a:r>
          </a:p>
          <a:p>
            <a:pPr algn="l"/>
            <a:endParaRPr lang="pt-BR" sz="1800" b="0" i="0" u="none" strike="noStrike" baseline="0" dirty="0">
              <a:latin typeface="ArialMT"/>
            </a:endParaRPr>
          </a:p>
          <a:p>
            <a:pPr marL="342900" indent="-342900" algn="l">
              <a:buAutoNum type="alphaLcParenR"/>
            </a:pPr>
            <a:r>
              <a:rPr lang="pt-BR" sz="1800" b="0" i="0" u="none" strike="noStrike" baseline="0" dirty="0">
                <a:latin typeface="ArialMT"/>
              </a:rPr>
              <a:t>S</a:t>
            </a:r>
            <a:r>
              <a:rPr lang="pt-BR" sz="1100" b="0" i="0" u="none" strike="noStrike" baseline="0" dirty="0">
                <a:latin typeface="ArialMT"/>
              </a:rPr>
              <a:t>8 </a:t>
            </a:r>
            <a:r>
              <a:rPr lang="pt-BR" sz="1800" b="0" i="0" u="none" strike="noStrike" baseline="0" dirty="0">
                <a:latin typeface="ArialMT"/>
              </a:rPr>
              <a:t>b) </a:t>
            </a:r>
            <a:r>
              <a:rPr lang="pt-BR" sz="1800" b="0" i="0" u="none" strike="noStrike" baseline="0" dirty="0" err="1">
                <a:latin typeface="ArialMT"/>
              </a:rPr>
              <a:t>HClO</a:t>
            </a:r>
            <a:r>
              <a:rPr lang="pt-BR" sz="1800" b="0" i="0" u="none" strike="noStrike" baseline="0" dirty="0">
                <a:latin typeface="ArialMT"/>
              </a:rPr>
              <a:t> c) H</a:t>
            </a:r>
            <a:r>
              <a:rPr lang="pt-BR" sz="1100" b="0" i="0" u="none" strike="noStrike" baseline="0" dirty="0">
                <a:latin typeface="ArialMT"/>
              </a:rPr>
              <a:t>3</a:t>
            </a:r>
            <a:r>
              <a:rPr lang="pt-BR" sz="1800" b="0" i="0" u="none" strike="noStrike" baseline="0" dirty="0">
                <a:latin typeface="ArialMT"/>
              </a:rPr>
              <a:t>PO</a:t>
            </a:r>
            <a:r>
              <a:rPr lang="pt-BR" sz="1100" b="0" i="0" u="none" strike="noStrike" baseline="0" dirty="0">
                <a:latin typeface="ArialMT"/>
              </a:rPr>
              <a:t>4 </a:t>
            </a:r>
            <a:r>
              <a:rPr lang="pt-BR" sz="1800" b="0" i="0" u="none" strike="noStrike" baseline="0" dirty="0">
                <a:latin typeface="ArialMT"/>
              </a:rPr>
              <a:t>d) Ba(OH)</a:t>
            </a:r>
            <a:r>
              <a:rPr lang="pt-BR" sz="1100" b="0" i="0" u="none" strike="noStrike" baseline="0" dirty="0">
                <a:latin typeface="ArialMT"/>
              </a:rPr>
              <a:t>2 </a:t>
            </a:r>
            <a:r>
              <a:rPr lang="pt-BR" sz="1800" b="0" i="0" u="none" strike="noStrike" baseline="0" dirty="0">
                <a:latin typeface="ArialMT"/>
              </a:rPr>
              <a:t>e) Ca</a:t>
            </a:r>
            <a:r>
              <a:rPr lang="pt-BR" sz="1100" b="0" i="0" u="none" strike="noStrike" baseline="0" dirty="0">
                <a:latin typeface="ArialMT"/>
              </a:rPr>
              <a:t>3</a:t>
            </a:r>
            <a:r>
              <a:rPr lang="pt-BR" sz="1800" b="0" i="0" u="none" strike="noStrike" baseline="0" dirty="0">
                <a:latin typeface="ArialMT"/>
              </a:rPr>
              <a:t>(PO</a:t>
            </a:r>
            <a:r>
              <a:rPr lang="pt-BR" sz="1100" b="0" i="0" u="none" strike="noStrike" baseline="0" dirty="0">
                <a:latin typeface="ArialMT"/>
              </a:rPr>
              <a:t>4</a:t>
            </a:r>
            <a:r>
              <a:rPr lang="pt-BR" sz="1800" b="0" i="0" u="none" strike="noStrike" baseline="0" dirty="0">
                <a:latin typeface="ArialMT"/>
              </a:rPr>
              <a:t>)</a:t>
            </a:r>
            <a:r>
              <a:rPr lang="pt-BR" sz="1100" b="0" i="0" u="none" strike="noStrike" baseline="0" dirty="0">
                <a:latin typeface="ArialMT"/>
              </a:rPr>
              <a:t>2</a:t>
            </a:r>
          </a:p>
          <a:p>
            <a:pPr algn="l"/>
            <a:endParaRPr lang="pt-BR" sz="1100" b="0" i="0" u="none" strike="noStrike" baseline="0" dirty="0">
              <a:latin typeface="ArialMT"/>
            </a:endParaRPr>
          </a:p>
          <a:p>
            <a:pPr algn="l"/>
            <a:r>
              <a:rPr lang="pt-BR" sz="1800" b="0" i="0" u="none" strike="noStrike" baseline="0" dirty="0">
                <a:latin typeface="ArialMT"/>
              </a:rPr>
              <a:t>2. Determine o número de moléculas presentes em 4 mols de água:</a:t>
            </a:r>
          </a:p>
          <a:p>
            <a:pPr algn="l"/>
            <a:endParaRPr lang="pt-BR" sz="1800" b="0" i="0" u="none" strike="noStrike" baseline="0" dirty="0">
              <a:latin typeface="ArialMT"/>
            </a:endParaRPr>
          </a:p>
          <a:p>
            <a:pPr algn="l"/>
            <a:r>
              <a:rPr lang="pt-BR" sz="1800" b="0" i="0" u="none" strike="noStrike" baseline="0" dirty="0">
                <a:latin typeface="ArialMT"/>
              </a:rPr>
              <a:t>3. Determine a massa, em gramas, de 12 x 10</a:t>
            </a:r>
            <a:r>
              <a:rPr lang="pt-BR" sz="1100" b="0" i="0" u="none" strike="noStrike" baseline="0" dirty="0">
                <a:latin typeface="ArialMT"/>
              </a:rPr>
              <a:t>24 </a:t>
            </a:r>
            <a:r>
              <a:rPr lang="pt-BR" sz="1800" b="0" i="0" u="none" strike="noStrike" baseline="0" dirty="0">
                <a:latin typeface="ArialMT"/>
              </a:rPr>
              <a:t>moléculas de H</a:t>
            </a:r>
            <a:r>
              <a:rPr lang="pt-BR" sz="1100" b="0" i="0" u="none" strike="noStrike" baseline="0" dirty="0">
                <a:latin typeface="ArialMT"/>
              </a:rPr>
              <a:t>2</a:t>
            </a:r>
            <a:r>
              <a:rPr lang="pt-BR" sz="1800" b="0" i="0" u="none" strike="noStrike" baseline="0" dirty="0">
                <a:latin typeface="ArialMT"/>
              </a:rPr>
              <a:t>S:</a:t>
            </a:r>
          </a:p>
          <a:p>
            <a:pPr algn="l"/>
            <a:endParaRPr lang="pt-BR" sz="1800" b="0" i="0" u="none" strike="noStrike" baseline="0" dirty="0">
              <a:latin typeface="ArialMT"/>
            </a:endParaRPr>
          </a:p>
          <a:p>
            <a:pPr algn="l"/>
            <a:r>
              <a:rPr lang="pt-BR" sz="1800" b="0" i="0" u="none" strike="noStrike" baseline="0" dirty="0">
                <a:latin typeface="ArialMT"/>
              </a:rPr>
              <a:t>4. Calcular o número de mols presentes em 90 g de água:</a:t>
            </a:r>
          </a:p>
          <a:p>
            <a:pPr algn="l"/>
            <a:endParaRPr lang="pt-BR" sz="1800" b="0" i="0" u="none" strike="noStrike" baseline="0" dirty="0">
              <a:latin typeface="ArialMT"/>
            </a:endParaRPr>
          </a:p>
          <a:p>
            <a:pPr algn="l"/>
            <a:r>
              <a:rPr lang="pt-BR" sz="1800" b="0" i="0" u="none" strike="noStrike" baseline="0" dirty="0">
                <a:latin typeface="ArialMT"/>
              </a:rPr>
              <a:t>5. Determine o número de moléculas presentes em 90 g de água:</a:t>
            </a:r>
          </a:p>
          <a:p>
            <a:pPr algn="l"/>
            <a:endParaRPr lang="pt-BR" sz="1800" b="0" i="0" u="none" strike="noStrike" baseline="0" dirty="0">
              <a:latin typeface="ArialMT"/>
            </a:endParaRPr>
          </a:p>
          <a:p>
            <a:pPr algn="l"/>
            <a:r>
              <a:rPr lang="pt-BR" sz="1800" b="0" i="0" u="none" strike="noStrike" baseline="0" dirty="0">
                <a:latin typeface="ArialMT"/>
              </a:rPr>
              <a:t>6. Qual o número de átomos presentes em 90 g de água?</a:t>
            </a:r>
          </a:p>
          <a:p>
            <a:pPr algn="l"/>
            <a:endParaRPr lang="pt-BR" sz="1800" b="0" i="0" u="none" strike="noStrike" baseline="0" dirty="0">
              <a:latin typeface="ArialMT"/>
            </a:endParaRPr>
          </a:p>
          <a:p>
            <a:pPr algn="l"/>
            <a:r>
              <a:rPr lang="pt-BR" sz="1800" b="0" i="0" u="none" strike="noStrike" baseline="0" dirty="0">
                <a:latin typeface="ArialMT"/>
              </a:rPr>
              <a:t>7. Calcule a massa molecular de uma certa substância X, sabendo</a:t>
            </a:r>
          </a:p>
          <a:p>
            <a:pPr algn="l"/>
            <a:r>
              <a:rPr lang="pt-BR" sz="1800" b="0" i="0" u="none" strike="noStrike" baseline="0" dirty="0">
                <a:latin typeface="ArialMT"/>
              </a:rPr>
              <a:t>que 16 mols da mesma “pesam” 38,4 g:</a:t>
            </a:r>
          </a:p>
          <a:p>
            <a:pPr algn="l"/>
            <a:endParaRPr lang="pt-BR" sz="1800" b="0" i="0" u="none" strike="noStrike" baseline="0" dirty="0">
              <a:latin typeface="ArialMT"/>
            </a:endParaRPr>
          </a:p>
          <a:p>
            <a:pPr algn="l"/>
            <a:r>
              <a:rPr lang="pt-BR" sz="1800" b="0" i="0" u="none" strike="noStrike" baseline="0" dirty="0">
                <a:latin typeface="ArialMT"/>
              </a:rPr>
              <a:t>8. Determinar a massa, em gramas, de 11,2 L de CO2 (g), nas CNTP:</a:t>
            </a:r>
          </a:p>
          <a:p>
            <a:pPr algn="l"/>
            <a:endParaRPr lang="pt-BR" sz="1800" b="0" i="0" u="none" strike="noStrike" baseline="0" dirty="0">
              <a:latin typeface="ArialMT"/>
            </a:endParaRPr>
          </a:p>
          <a:p>
            <a:pPr algn="l"/>
            <a:r>
              <a:rPr lang="pt-BR" sz="1800" b="0" i="0" u="none" strike="noStrike" baseline="0" dirty="0">
                <a:latin typeface="ArialMT"/>
              </a:rPr>
              <a:t>9. Qual o volume ocupado, em litros, por 160 g de oxigênio gasoso (O2)</a:t>
            </a:r>
          </a:p>
          <a:p>
            <a:pPr algn="l"/>
            <a:r>
              <a:rPr lang="pt-BR" sz="1800" b="0" i="0" u="none" strike="noStrike" baseline="0" dirty="0">
                <a:latin typeface="ArialMT"/>
              </a:rPr>
              <a:t>nas CNTP?</a:t>
            </a: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0C0EBE6-7466-481B-B9FE-370ACCB070D4}"/>
              </a:ext>
            </a:extLst>
          </p:cNvPr>
          <p:cNvSpPr txBox="1"/>
          <p:nvPr/>
        </p:nvSpPr>
        <p:spPr>
          <a:xfrm>
            <a:off x="3838550" y="240057"/>
            <a:ext cx="4514897" cy="553998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Bernard MT Condensed" panose="02050806060905020404" pitchFamily="18" charset="0"/>
              </a:rPr>
              <a:t>EXERCÍCIOS DE FIXAÇÃO</a:t>
            </a:r>
          </a:p>
        </p:txBody>
      </p:sp>
    </p:spTree>
    <p:extLst>
      <p:ext uri="{BB962C8B-B14F-4D97-AF65-F5344CB8AC3E}">
        <p14:creationId xmlns:p14="http://schemas.microsoft.com/office/powerpoint/2010/main" val="4005250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DE8CB82-07EA-48D9-9A90-4BF08A58907F}"/>
              </a:ext>
            </a:extLst>
          </p:cNvPr>
          <p:cNvSpPr txBox="1"/>
          <p:nvPr/>
        </p:nvSpPr>
        <p:spPr>
          <a:xfrm>
            <a:off x="1034988" y="932156"/>
            <a:ext cx="10122020" cy="5324535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l"/>
            <a:endParaRPr lang="pt-BR" sz="1600" b="0" i="0" u="none" strike="noStrike" baseline="0" dirty="0">
              <a:latin typeface="ArialMT"/>
            </a:endParaRPr>
          </a:p>
          <a:p>
            <a:pPr algn="l"/>
            <a:r>
              <a:rPr lang="pt-BR" b="0" i="0" u="none" strike="noStrike" baseline="0" dirty="0">
                <a:latin typeface="ArialMT"/>
              </a:rPr>
              <a:t>10. Determine a massa molecular de um certo </a:t>
            </a:r>
            <a:r>
              <a:rPr lang="pt-BR" b="0" i="0" u="none" strike="noStrike" baseline="0" dirty="0" err="1">
                <a:latin typeface="ArialMT"/>
              </a:rPr>
              <a:t>gas</a:t>
            </a:r>
            <a:r>
              <a:rPr lang="pt-BR" b="0" i="0" u="none" strike="noStrike" baseline="0" dirty="0">
                <a:latin typeface="ArialMT"/>
              </a:rPr>
              <a:t> G, sabendo que nas</a:t>
            </a:r>
          </a:p>
          <a:p>
            <a:pPr algn="l"/>
            <a:r>
              <a:rPr lang="pt-BR" b="0" i="0" u="none" strike="noStrike" baseline="0" dirty="0">
                <a:latin typeface="ArialMT"/>
              </a:rPr>
              <a:t>CNTP, 340 g do mesmo ocupam um volume de 224 L:</a:t>
            </a:r>
          </a:p>
          <a:p>
            <a:pPr algn="l"/>
            <a:endParaRPr lang="pt-BR" b="0" i="0" u="none" strike="noStrike" baseline="0" dirty="0">
              <a:latin typeface="ArialMT"/>
            </a:endParaRPr>
          </a:p>
          <a:p>
            <a:pPr algn="l"/>
            <a:r>
              <a:rPr lang="pt-BR" b="0" i="0" u="none" strike="noStrike" baseline="0" dirty="0">
                <a:latin typeface="ArialMT"/>
              </a:rPr>
              <a:t>11. Determine a massa total, em gramas, presentes em: 2 mols de</a:t>
            </a:r>
          </a:p>
          <a:p>
            <a:pPr algn="l"/>
            <a:r>
              <a:rPr lang="pt-BR" b="0" i="0" u="none" strike="noStrike" baseline="0" dirty="0">
                <a:latin typeface="ArialMT"/>
              </a:rPr>
              <a:t>moléculas de H2 + 11,2 L de C2H2(g) nas CNTP:</a:t>
            </a:r>
          </a:p>
          <a:p>
            <a:pPr algn="l"/>
            <a:endParaRPr lang="pt-BR" b="0" i="0" u="none" strike="noStrike" baseline="0" dirty="0">
              <a:latin typeface="ArialMT"/>
            </a:endParaRPr>
          </a:p>
          <a:p>
            <a:pPr algn="l"/>
            <a:r>
              <a:rPr lang="pt-BR" b="0" i="0" u="none" strike="noStrike" baseline="0" dirty="0">
                <a:latin typeface="ArialMT"/>
              </a:rPr>
              <a:t>12. 1,2 x 1023 moléculas da substância X pesam 12 mg. Calcule a</a:t>
            </a:r>
          </a:p>
          <a:p>
            <a:pPr algn="l"/>
            <a:r>
              <a:rPr lang="pt-BR" b="0" i="0" u="none" strike="noStrike" baseline="0" dirty="0">
                <a:latin typeface="ArialMT"/>
              </a:rPr>
              <a:t>massa molar de X.</a:t>
            </a:r>
          </a:p>
          <a:p>
            <a:pPr algn="l"/>
            <a:endParaRPr lang="pt-BR" b="0" i="0" u="none" strike="noStrike" baseline="0" dirty="0">
              <a:latin typeface="ArialMT"/>
            </a:endParaRPr>
          </a:p>
          <a:p>
            <a:pPr algn="l"/>
            <a:r>
              <a:rPr lang="pt-BR" b="0" i="0" u="none" strike="noStrike" baseline="0" dirty="0">
                <a:latin typeface="ArialMT"/>
              </a:rPr>
              <a:t>13. 12,4 g de uma substância simples e gasosa </a:t>
            </a:r>
            <a:r>
              <a:rPr lang="pt-BR" b="0" i="0" u="none" strike="noStrike" baseline="0" dirty="0" err="1">
                <a:latin typeface="ArialMT"/>
              </a:rPr>
              <a:t>Gn</a:t>
            </a:r>
            <a:r>
              <a:rPr lang="pt-BR" b="0" i="0" u="none" strike="noStrike" baseline="0" dirty="0">
                <a:latin typeface="ArialMT"/>
              </a:rPr>
              <a:t>, ocupam, nas</a:t>
            </a:r>
          </a:p>
          <a:p>
            <a:pPr algn="l"/>
            <a:r>
              <a:rPr lang="pt-BR" b="0" i="0" u="none" strike="noStrike" baseline="0" dirty="0">
                <a:latin typeface="ArialMT"/>
              </a:rPr>
              <a:t>CNTP, 2,24 L. Determine a atomicidade da substância sabendo</a:t>
            </a:r>
          </a:p>
          <a:p>
            <a:pPr algn="l"/>
            <a:r>
              <a:rPr lang="pt-BR" b="0" i="0" u="none" strike="noStrike" baseline="0" dirty="0">
                <a:latin typeface="ArialMT"/>
              </a:rPr>
              <a:t>que a massa atômica de G é 31 </a:t>
            </a:r>
            <a:r>
              <a:rPr lang="pt-BR" b="0" i="0" u="none" strike="noStrike" baseline="0" dirty="0" err="1">
                <a:latin typeface="ArialMT"/>
              </a:rPr>
              <a:t>u.m.a</a:t>
            </a:r>
            <a:r>
              <a:rPr lang="pt-BR" b="0" i="0" u="none" strike="noStrike" baseline="0" dirty="0">
                <a:latin typeface="ArialMT"/>
              </a:rPr>
              <a:t>.:</a:t>
            </a:r>
          </a:p>
          <a:p>
            <a:pPr algn="l"/>
            <a:endParaRPr lang="pt-BR" b="0" i="0" u="none" strike="noStrike" baseline="0" dirty="0">
              <a:latin typeface="ArialMT"/>
            </a:endParaRPr>
          </a:p>
          <a:p>
            <a:pPr algn="l"/>
            <a:r>
              <a:rPr lang="pt-BR" b="0" i="0" u="none" strike="noStrike" baseline="0" dirty="0">
                <a:latin typeface="ArialMT"/>
              </a:rPr>
              <a:t>14. Nas CNTP, 5,6 L do </a:t>
            </a:r>
            <a:r>
              <a:rPr lang="pt-BR" b="0" i="0" u="none" strike="noStrike" baseline="0" dirty="0" err="1">
                <a:latin typeface="ArialMT"/>
              </a:rPr>
              <a:t>gas</a:t>
            </a:r>
            <a:r>
              <a:rPr lang="pt-BR" b="0" i="0" u="none" strike="noStrike" baseline="0" dirty="0">
                <a:latin typeface="ArialMT"/>
              </a:rPr>
              <a:t> XO2 tem massa igual a 11g. Qual a massa</a:t>
            </a:r>
          </a:p>
          <a:p>
            <a:pPr algn="l"/>
            <a:r>
              <a:rPr lang="pt-BR" b="0" i="0" u="none" strike="noStrike" baseline="0" dirty="0">
                <a:latin typeface="ArialMT"/>
              </a:rPr>
              <a:t>atômica de X?</a:t>
            </a:r>
          </a:p>
          <a:p>
            <a:pPr algn="l"/>
            <a:endParaRPr lang="pt-BR" b="0" i="0" u="none" strike="noStrike" baseline="0" dirty="0">
              <a:latin typeface="ArialMT"/>
            </a:endParaRPr>
          </a:p>
          <a:p>
            <a:pPr algn="l"/>
            <a:r>
              <a:rPr lang="pt-BR" b="0" i="0" u="none" strike="noStrike" baseline="0" dirty="0">
                <a:latin typeface="ArialMT"/>
              </a:rPr>
              <a:t>15. Uma liga de zinco e ferro contém 20% de zinco. Qual o número de</a:t>
            </a:r>
          </a:p>
          <a:p>
            <a:pPr algn="l"/>
            <a:r>
              <a:rPr lang="pt-BR" b="0" i="0" u="none" strike="noStrike" baseline="0" dirty="0">
                <a:latin typeface="ArialMT"/>
              </a:rPr>
              <a:t>átomos de ferro contidos em 7g dessa liga?</a:t>
            </a: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0C0EBE6-7466-481B-B9FE-370ACCB070D4}"/>
              </a:ext>
            </a:extLst>
          </p:cNvPr>
          <p:cNvSpPr txBox="1"/>
          <p:nvPr/>
        </p:nvSpPr>
        <p:spPr>
          <a:xfrm>
            <a:off x="3838550" y="240057"/>
            <a:ext cx="4514897" cy="553998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Bernard MT Condensed" panose="02050806060905020404" pitchFamily="18" charset="0"/>
              </a:rPr>
              <a:t>EXERCÍCIOS DE FIXAÇÃO</a:t>
            </a:r>
          </a:p>
        </p:txBody>
      </p:sp>
    </p:spTree>
    <p:extLst>
      <p:ext uri="{BB962C8B-B14F-4D97-AF65-F5344CB8AC3E}">
        <p14:creationId xmlns:p14="http://schemas.microsoft.com/office/powerpoint/2010/main" val="3915402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9519BA81-32F0-4803-8847-95BBCA93E181}"/>
              </a:ext>
            </a:extLst>
          </p:cNvPr>
          <p:cNvSpPr txBox="1"/>
          <p:nvPr/>
        </p:nvSpPr>
        <p:spPr>
          <a:xfrm>
            <a:off x="3838550" y="240057"/>
            <a:ext cx="4514897" cy="553998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Bernard MT Condensed" panose="02050806060905020404" pitchFamily="18" charset="0"/>
              </a:rPr>
              <a:t>FÓRMULAS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6687290-5667-4746-A1C2-B1273A123AFB}"/>
              </a:ext>
            </a:extLst>
          </p:cNvPr>
          <p:cNvSpPr txBox="1"/>
          <p:nvPr/>
        </p:nvSpPr>
        <p:spPr>
          <a:xfrm>
            <a:off x="579268" y="1272782"/>
            <a:ext cx="6094520" cy="369332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pt-BR" sz="1800" b="0" i="1" u="none" strike="noStrike" baseline="0" dirty="0">
                <a:latin typeface="TimesNewRomanPS-ItalicMT"/>
              </a:rPr>
              <a:t>Fórmula Química é a representação gráfica das substâncias.</a:t>
            </a:r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4DA2246-CE96-499E-AA42-E24C22546A13}"/>
              </a:ext>
            </a:extLst>
          </p:cNvPr>
          <p:cNvSpPr txBox="1"/>
          <p:nvPr/>
        </p:nvSpPr>
        <p:spPr>
          <a:xfrm>
            <a:off x="5185228" y="1935950"/>
            <a:ext cx="6336437" cy="923330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l"/>
            <a:r>
              <a:rPr lang="pt-BR" sz="1800" b="0" i="0" u="none" strike="noStrike" baseline="0" dirty="0">
                <a:latin typeface="UnitedSansReg-Medium2"/>
              </a:rPr>
              <a:t>Existem milhões de substâncias químicas. Para identificá-las, são usados </a:t>
            </a:r>
            <a:r>
              <a:rPr lang="pt-BR" sz="1800" b="1" i="0" u="none" strike="noStrike" baseline="0" dirty="0">
                <a:latin typeface="UnitedSansReg-Bold2"/>
              </a:rPr>
              <a:t>nomes </a:t>
            </a:r>
            <a:r>
              <a:rPr lang="pt-BR" sz="1800" b="0" i="0" u="none" strike="noStrike" baseline="0" dirty="0">
                <a:latin typeface="UnitedSansReg-Medium2"/>
              </a:rPr>
              <a:t>e </a:t>
            </a:r>
            <a:r>
              <a:rPr lang="pt-BR" sz="1800" b="1" i="0" u="none" strike="noStrike" baseline="0" dirty="0">
                <a:latin typeface="UnitedSansReg-Bold2"/>
              </a:rPr>
              <a:t>fórmulas</a:t>
            </a:r>
            <a:r>
              <a:rPr lang="pt-BR" sz="1800" b="0" i="0" u="none" strike="noStrike" baseline="0" dirty="0">
                <a:latin typeface="UnitedSansReg-Medium2"/>
              </a:rPr>
              <a:t>. Em capítulos anteriores, aprendemos os nomes e as fórmulas de muitas substâncias, por exemplo:</a:t>
            </a:r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23F3DAE-E20B-4A97-B1A4-DD6DE8EE4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2914" y="3404570"/>
            <a:ext cx="3229652" cy="1349375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A3CEB54D-ACA1-46E5-9599-67B7DD6F85E2}"/>
              </a:ext>
            </a:extLst>
          </p:cNvPr>
          <p:cNvSpPr txBox="1"/>
          <p:nvPr/>
        </p:nvSpPr>
        <p:spPr>
          <a:xfrm>
            <a:off x="259672" y="3998721"/>
            <a:ext cx="6094520" cy="203132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l"/>
            <a:r>
              <a:rPr lang="pt-BR" sz="1800" b="1" i="0" u="none" strike="noStrike" baseline="0" dirty="0">
                <a:latin typeface="Arial-BoldMT"/>
              </a:rPr>
              <a:t>Fórmula Molecular: </a:t>
            </a:r>
            <a:r>
              <a:rPr lang="pt-BR" sz="1800" b="0" i="1" u="none" strike="noStrike" baseline="0" dirty="0">
                <a:latin typeface="TimesNewRomanPS-ItalicMT"/>
              </a:rPr>
              <a:t>indica os elementos e o número de</a:t>
            </a:r>
          </a:p>
          <a:p>
            <a:pPr algn="l"/>
            <a:r>
              <a:rPr lang="pt-BR" sz="1800" b="0" i="1" u="none" strike="noStrike" baseline="0" dirty="0">
                <a:latin typeface="TimesNewRomanPS-ItalicMT"/>
              </a:rPr>
              <a:t>átomos de cada um deles na substância.</a:t>
            </a:r>
          </a:p>
          <a:p>
            <a:pPr algn="l"/>
            <a:r>
              <a:rPr lang="pt-BR" sz="1800" b="0" i="1" u="none" strike="noStrike" baseline="0" dirty="0">
                <a:latin typeface="TimesNewRomanPS-ItalicMT"/>
              </a:rPr>
              <a:t>• </a:t>
            </a:r>
            <a:r>
              <a:rPr lang="pt-BR" sz="1800" b="1" i="0" u="none" strike="noStrike" baseline="0" dirty="0">
                <a:latin typeface="Arial-BoldMT"/>
              </a:rPr>
              <a:t>Fórmula Mínima: </a:t>
            </a:r>
            <a:r>
              <a:rPr lang="pt-BR" sz="1800" b="0" i="1" u="none" strike="noStrike" baseline="0" dirty="0">
                <a:latin typeface="TimesNewRomanPS-ItalicMT"/>
              </a:rPr>
              <a:t>indica os elementos e a menor</a:t>
            </a:r>
          </a:p>
          <a:p>
            <a:pPr algn="l"/>
            <a:r>
              <a:rPr lang="pt-BR" sz="1800" b="0" i="1" u="none" strike="noStrike" baseline="0" dirty="0">
                <a:latin typeface="TimesNewRomanPS-ItalicMT"/>
              </a:rPr>
              <a:t>proporção em números inteiros da combinação entre os</a:t>
            </a:r>
          </a:p>
          <a:p>
            <a:pPr algn="l"/>
            <a:r>
              <a:rPr lang="pt-BR" sz="1800" b="0" i="1" u="none" strike="noStrike" baseline="0" dirty="0">
                <a:latin typeface="TimesNewRomanPS-ItalicMT"/>
              </a:rPr>
              <a:t>átomos.</a:t>
            </a:r>
          </a:p>
          <a:p>
            <a:pPr algn="l"/>
            <a:r>
              <a:rPr lang="pt-BR" sz="1800" b="1" i="0" u="none" strike="noStrike" baseline="0" dirty="0">
                <a:latin typeface="Arial-BoldMT"/>
              </a:rPr>
              <a:t>• Fórmula Centesimal: </a:t>
            </a:r>
            <a:r>
              <a:rPr lang="pt-BR" sz="1800" b="0" i="1" u="none" strike="noStrike" baseline="0" dirty="0">
                <a:latin typeface="TimesNewRomanPS-ItalicMT"/>
              </a:rPr>
              <a:t>indica os elementos e a</a:t>
            </a:r>
          </a:p>
          <a:p>
            <a:pPr algn="l"/>
            <a:r>
              <a:rPr lang="pt-BR" sz="1800" b="0" i="1" u="none" strike="noStrike" baseline="0" dirty="0">
                <a:latin typeface="TimesNewRomanPS-ItalicMT"/>
              </a:rPr>
              <a:t>proporção centesimal em massa entre eles na substância.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68739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311DA21A-864B-4887-A567-2FF19DBF07BA}"/>
              </a:ext>
            </a:extLst>
          </p:cNvPr>
          <p:cNvSpPr txBox="1"/>
          <p:nvPr/>
        </p:nvSpPr>
        <p:spPr>
          <a:xfrm>
            <a:off x="3838550" y="240057"/>
            <a:ext cx="4514897" cy="553998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Bernard MT Condensed" panose="02050806060905020404" pitchFamily="18" charset="0"/>
              </a:rPr>
              <a:t>FÓRMULA CENTESIMAL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E9B17BD-E79A-4CFC-846A-A16FC1587E1B}"/>
              </a:ext>
            </a:extLst>
          </p:cNvPr>
          <p:cNvSpPr txBox="1"/>
          <p:nvPr/>
        </p:nvSpPr>
        <p:spPr>
          <a:xfrm>
            <a:off x="719158" y="1144297"/>
            <a:ext cx="6238783" cy="1200329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l"/>
            <a:r>
              <a:rPr lang="pt-BR" sz="1800" b="1" i="0" u="none" strike="noStrike" baseline="0" dirty="0">
                <a:latin typeface="Abadi Extra Light" panose="020B0204020104020204" pitchFamily="34" charset="0"/>
              </a:rPr>
              <a:t>Fórmula centesimal 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(ou </a:t>
            </a:r>
            <a:r>
              <a:rPr lang="pt-BR" sz="1800" b="1" i="0" u="none" strike="noStrike" baseline="0" dirty="0">
                <a:latin typeface="Abadi Extra Light" panose="020B0204020104020204" pitchFamily="34" charset="0"/>
              </a:rPr>
              <a:t>composição centesimal 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ou </a:t>
            </a:r>
            <a:r>
              <a:rPr lang="pt-BR" sz="1800" b="1" i="0" u="none" strike="noStrike" baseline="0" dirty="0">
                <a:latin typeface="Abadi Extra Light" panose="020B0204020104020204" pitchFamily="34" charset="0"/>
              </a:rPr>
              <a:t>composição percentual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) refere-se às porcentagens </a:t>
            </a:r>
            <a:r>
              <a:rPr lang="pt-BR" sz="1800" b="1" i="0" u="none" strike="noStrike" baseline="0" dirty="0">
                <a:latin typeface="Abadi Extra Light" panose="020B0204020104020204" pitchFamily="34" charset="0"/>
              </a:rPr>
              <a:t>em massa 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dos elementos formadores da substância considerada. O </a:t>
            </a:r>
            <a:r>
              <a:rPr lang="pt-BR" sz="1800" b="1" i="0" u="none" strike="noStrike" baseline="0" dirty="0">
                <a:latin typeface="Abadi Extra Light" panose="020B0204020104020204" pitchFamily="34" charset="0"/>
              </a:rPr>
              <a:t>cálculo </a:t>
            </a:r>
            <a:r>
              <a:rPr lang="pt-BR" sz="1800" b="0" i="1" u="none" strike="noStrike" baseline="0" dirty="0">
                <a:latin typeface="Abadi Extra Light" panose="020B0204020104020204" pitchFamily="34" charset="0"/>
              </a:rPr>
              <a:t>é determinada por um simples cálculo percentual a partir da fórmula molecular</a:t>
            </a:r>
            <a:r>
              <a:rPr lang="pt-BR" sz="1800" b="0" i="1" u="none" strike="noStrike" baseline="0" dirty="0">
                <a:latin typeface="TimesNewRomanPS-ItalicMT"/>
              </a:rPr>
              <a:t>.</a:t>
            </a:r>
            <a:endParaRPr lang="pt-BR" dirty="0">
              <a:latin typeface="Abadi Extra Light" panose="020B0204020104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8FD3148-6E98-4EB0-AD0E-94B453F4A069}"/>
              </a:ext>
            </a:extLst>
          </p:cNvPr>
          <p:cNvSpPr txBox="1"/>
          <p:nvPr/>
        </p:nvSpPr>
        <p:spPr>
          <a:xfrm>
            <a:off x="6578421" y="2551837"/>
            <a:ext cx="5376842" cy="1754326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l"/>
            <a:r>
              <a:rPr lang="pt-BR" sz="1800" b="1" i="0" u="none" strike="noStrike" baseline="0" dirty="0">
                <a:latin typeface="Arial-BoldMT"/>
              </a:rPr>
              <a:t>Exemplo: </a:t>
            </a:r>
            <a:r>
              <a:rPr lang="pt-BR" sz="1800" b="0" i="1" u="none" strike="noStrike" baseline="0" dirty="0">
                <a:latin typeface="TimesNewRomanPS-ItalicMT"/>
              </a:rPr>
              <a:t>Cálculo da composição centesimal da água.</a:t>
            </a:r>
          </a:p>
          <a:p>
            <a:pPr algn="l"/>
            <a:r>
              <a:rPr lang="pt-BR" sz="1800" b="0" i="1" u="none" strike="noStrike" baseline="0" dirty="0">
                <a:latin typeface="TimesNewRomanPS-ItalicMT"/>
              </a:rPr>
              <a:t>H = 1 x 2 = 2g</a:t>
            </a:r>
          </a:p>
          <a:p>
            <a:pPr algn="l"/>
            <a:r>
              <a:rPr lang="pt-BR" sz="1800" b="0" i="1" u="none" strike="noStrike" baseline="0" dirty="0">
                <a:latin typeface="TimesNewRomanPS-ItalicMT"/>
              </a:rPr>
              <a:t>O = 16 x1 = 16g</a:t>
            </a:r>
          </a:p>
          <a:p>
            <a:pPr algn="l"/>
            <a:r>
              <a:rPr lang="pt-BR" sz="1800" b="0" i="1" u="none" strike="noStrike" baseline="0" dirty="0">
                <a:latin typeface="TimesNewRomanPS-ItalicMT"/>
              </a:rPr>
              <a:t>H</a:t>
            </a:r>
            <a:r>
              <a:rPr lang="pt-BR" sz="1200" b="0" i="1" u="none" strike="noStrike" baseline="0" dirty="0">
                <a:latin typeface="TimesNewRomanPS-ItalicMT"/>
              </a:rPr>
              <a:t>2</a:t>
            </a:r>
            <a:r>
              <a:rPr lang="pt-BR" sz="1800" b="0" i="1" u="none" strike="noStrike" baseline="0" dirty="0">
                <a:latin typeface="TimesNewRomanPS-ItalicMT"/>
              </a:rPr>
              <a:t>O = 1 x 2 + 16 x 1 = </a:t>
            </a:r>
            <a:r>
              <a:rPr lang="pt-BR" sz="1800" b="1" i="1" u="none" strike="noStrike" baseline="0" dirty="0">
                <a:latin typeface="TimesNewRomanPS-BoldItalicMT"/>
              </a:rPr>
              <a:t>18g.</a:t>
            </a:r>
          </a:p>
          <a:p>
            <a:pPr algn="l"/>
            <a:r>
              <a:rPr lang="pt-BR" sz="1800" b="1" i="0" u="none" strike="noStrike" baseline="0" dirty="0">
                <a:latin typeface="TimesNewRomanPS-BoldMT"/>
              </a:rPr>
              <a:t>H = 2 x 100 / 18 = 11,11%</a:t>
            </a:r>
          </a:p>
          <a:p>
            <a:pPr algn="l"/>
            <a:r>
              <a:rPr lang="pt-BR" sz="1800" b="1" i="0" u="none" strike="noStrike" baseline="0" dirty="0">
                <a:latin typeface="TimesNewRomanPS-BoldMT"/>
              </a:rPr>
              <a:t>O = 16 x 100 / 18 = 88,89%</a:t>
            </a:r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5E767EA-827E-4A58-8869-C2F92EB6AD67}"/>
              </a:ext>
            </a:extLst>
          </p:cNvPr>
          <p:cNvSpPr txBox="1"/>
          <p:nvPr/>
        </p:nvSpPr>
        <p:spPr>
          <a:xfrm>
            <a:off x="397263" y="3844498"/>
            <a:ext cx="5106892" cy="92333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l"/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A análise de 0,40 g de certo óxido de ferro revelou que ele encerra 0,28 g de ferro e 0,12 g de oxigênio. Qual é a sua fórmula centesimal?</a:t>
            </a:r>
            <a:endParaRPr lang="pt-BR" dirty="0">
              <a:latin typeface="Abadi Extra Light" panose="020B0204020104020204" pitchFamily="34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04D52FFB-64D2-403C-B1FB-8F573BA8B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683" y="4793942"/>
            <a:ext cx="7025330" cy="166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1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F90145A-1CE6-4BB8-BB91-3F85734A3B32}"/>
              </a:ext>
            </a:extLst>
          </p:cNvPr>
          <p:cNvSpPr txBox="1"/>
          <p:nvPr/>
        </p:nvSpPr>
        <p:spPr>
          <a:xfrm>
            <a:off x="3838550" y="240057"/>
            <a:ext cx="4514897" cy="553998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Bernard MT Condensed" panose="02050806060905020404" pitchFamily="18" charset="0"/>
              </a:rPr>
              <a:t>FÓRMULA MÍNIMA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D6A3195-97B9-4D22-BB86-DCC84BE83B35}"/>
              </a:ext>
            </a:extLst>
          </p:cNvPr>
          <p:cNvSpPr txBox="1"/>
          <p:nvPr/>
        </p:nvSpPr>
        <p:spPr>
          <a:xfrm>
            <a:off x="133232" y="1596998"/>
            <a:ext cx="4829386" cy="1477328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l"/>
            <a:r>
              <a:rPr lang="pt-BR" sz="1800" b="1" i="0" u="none" strike="noStrike" baseline="0" dirty="0">
                <a:latin typeface="Abadi Extra Light" panose="020B0204020104020204" pitchFamily="34" charset="0"/>
              </a:rPr>
              <a:t>Fórmula mínima 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(ou </a:t>
            </a:r>
            <a:r>
              <a:rPr lang="pt-BR" sz="1800" b="1" i="0" u="none" strike="noStrike" baseline="0" dirty="0">
                <a:latin typeface="Abadi Extra Light" panose="020B0204020104020204" pitchFamily="34" charset="0"/>
              </a:rPr>
              <a:t>empírica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, ou </a:t>
            </a:r>
            <a:r>
              <a:rPr lang="pt-BR" sz="1800" b="1" i="0" u="none" strike="noStrike" baseline="0" dirty="0">
                <a:latin typeface="Abadi Extra Light" panose="020B0204020104020204" pitchFamily="34" charset="0"/>
              </a:rPr>
              <a:t>estequiométrica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) é a que indica os </a:t>
            </a:r>
            <a:r>
              <a:rPr lang="pt-BR" sz="1800" b="1" i="0" u="none" strike="noStrike" baseline="0" dirty="0">
                <a:latin typeface="Abadi Extra Light" panose="020B0204020104020204" pitchFamily="34" charset="0"/>
              </a:rPr>
              <a:t>elementos formadores da substância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, bem como a </a:t>
            </a:r>
            <a:r>
              <a:rPr lang="pt-BR" sz="1800" b="1" i="0" u="none" strike="noStrike" baseline="0" dirty="0">
                <a:latin typeface="Abadi Extra Light" panose="020B0204020104020204" pitchFamily="34" charset="0"/>
              </a:rPr>
              <a:t>proporção em número de átomos 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desses elementos expressa em números inteiros e os menores possíveis.</a:t>
            </a:r>
            <a:endParaRPr lang="pt-BR" dirty="0">
              <a:latin typeface="Abadi Extra Light" panose="020B020402010402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B20D078-55AE-4660-9BC6-2BC2D136216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5165998" y="1173427"/>
            <a:ext cx="7026002" cy="232447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29A96B3C-F3C3-4F9B-9146-0FA2DE6479FA}"/>
              </a:ext>
            </a:extLst>
          </p:cNvPr>
          <p:cNvSpPr txBox="1"/>
          <p:nvPr/>
        </p:nvSpPr>
        <p:spPr>
          <a:xfrm>
            <a:off x="3048738" y="3877269"/>
            <a:ext cx="6094520" cy="92333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l"/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Qual a fórmula mínima de um composto que apresenta 43,4% de sódio, 11,3% de carbono e 45,3% de oxigênio? </a:t>
            </a:r>
            <a:r>
              <a:rPr lang="pt-BR" dirty="0">
                <a:latin typeface="Abadi Extra Light" panose="020B0204020104020204" pitchFamily="34" charset="0"/>
              </a:rPr>
              <a:t>M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assas atômicas: Na </a:t>
            </a:r>
            <a:r>
              <a:rPr lang="pt-BR" dirty="0">
                <a:latin typeface="Abadi Extra Light" panose="020B0204020104020204" pitchFamily="34" charset="0"/>
              </a:rPr>
              <a:t>=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23; C </a:t>
            </a:r>
            <a:r>
              <a:rPr lang="pt-BR" dirty="0">
                <a:latin typeface="Abadi Extra Light" panose="020B0204020104020204" pitchFamily="34" charset="0"/>
              </a:rPr>
              <a:t>=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12; O </a:t>
            </a:r>
            <a:r>
              <a:rPr lang="pt-BR" dirty="0">
                <a:latin typeface="Abadi Extra Light" panose="020B0204020104020204" pitchFamily="34" charset="0"/>
              </a:rPr>
              <a:t>=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 16.</a:t>
            </a:r>
            <a:endParaRPr lang="pt-BR" dirty="0">
              <a:latin typeface="Abadi Extra Light" panose="020B0204020104020204" pitchFamily="34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78FC6273-7CA1-4D5A-A4A7-91B858E40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585" y="5224262"/>
            <a:ext cx="1550829" cy="75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577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99F84A9-DA52-4CA9-B70B-F00820FD9577}"/>
              </a:ext>
            </a:extLst>
          </p:cNvPr>
          <p:cNvSpPr txBox="1"/>
          <p:nvPr/>
        </p:nvSpPr>
        <p:spPr>
          <a:xfrm>
            <a:off x="3838550" y="240057"/>
            <a:ext cx="4514897" cy="553998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Bernard MT Condensed" panose="02050806060905020404" pitchFamily="18" charset="0"/>
              </a:rPr>
              <a:t>FÓRMULA MOLECULAR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F3E67B5-F14A-4E38-B3CA-58FF0E87F60D}"/>
              </a:ext>
            </a:extLst>
          </p:cNvPr>
          <p:cNvSpPr txBox="1"/>
          <p:nvPr/>
        </p:nvSpPr>
        <p:spPr>
          <a:xfrm>
            <a:off x="127317" y="1152080"/>
            <a:ext cx="4826423" cy="1754326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l"/>
            <a:r>
              <a:rPr lang="pt-BR" dirty="0">
                <a:latin typeface="Abadi Extra Light" panose="020B0204020104020204" pitchFamily="34" charset="0"/>
              </a:rPr>
              <a:t>É 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a que indica os </a:t>
            </a:r>
            <a:r>
              <a:rPr lang="pt-BR" sz="1800" b="1" i="0" u="none" strike="noStrike" baseline="0" dirty="0">
                <a:latin typeface="Abadi Extra Light" panose="020B0204020104020204" pitchFamily="34" charset="0"/>
              </a:rPr>
              <a:t>elementos formadores da substância 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e o </a:t>
            </a:r>
            <a:r>
              <a:rPr lang="pt-BR" sz="1800" b="1" i="0" u="none" strike="noStrike" baseline="0" dirty="0">
                <a:latin typeface="Abadi Extra Light" panose="020B0204020104020204" pitchFamily="34" charset="0"/>
              </a:rPr>
              <a:t>número exato de átomos 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de cada elemento na molécula dessa substância. </a:t>
            </a:r>
            <a:r>
              <a:rPr lang="pt-BR" i="1" dirty="0">
                <a:latin typeface="Abadi Extra Light" panose="020B0204020104020204" pitchFamily="34" charset="0"/>
              </a:rPr>
              <a:t>É</a:t>
            </a:r>
            <a:r>
              <a:rPr lang="pt-BR" sz="1800" b="0" i="1" u="none" strike="noStrike" baseline="0" dirty="0">
                <a:latin typeface="Abadi Extra Light" panose="020B0204020104020204" pitchFamily="34" charset="0"/>
              </a:rPr>
              <a:t> determinada multiplicando-se a fórmula mínima por um fator </a:t>
            </a:r>
            <a:r>
              <a:rPr lang="pt-BR" sz="1800" b="1" i="1" u="none" strike="noStrike" baseline="0" dirty="0">
                <a:latin typeface="Abadi Extra Light" panose="020B0204020104020204" pitchFamily="34" charset="0"/>
              </a:rPr>
              <a:t>n </a:t>
            </a:r>
            <a:r>
              <a:rPr lang="pt-BR" sz="1800" b="0" i="1" u="none" strike="noStrike" baseline="0" dirty="0">
                <a:latin typeface="Abadi Extra Light" panose="020B0204020104020204" pitchFamily="34" charset="0"/>
              </a:rPr>
              <a:t>inteiro, que depende da massa molecular da substância.</a:t>
            </a:r>
            <a:endParaRPr lang="pt-BR" dirty="0">
              <a:latin typeface="Abadi Extra Light" panose="020B0204020104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00DE0A1-A43C-4194-9574-C77DBC0C5D13}"/>
              </a:ext>
            </a:extLst>
          </p:cNvPr>
          <p:cNvSpPr txBox="1"/>
          <p:nvPr/>
        </p:nvSpPr>
        <p:spPr>
          <a:xfrm>
            <a:off x="5535245" y="1259054"/>
            <a:ext cx="6221027" cy="92333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l"/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Uma substância de massa molar 180 encerra 40,00% de carbono, 6,72% de hidrogênio e 53,28% de oxigênio. Pede-se sua fórmula molecular. (Massas atômicas: H = 1; C = 12; O = 16.)</a:t>
            </a:r>
            <a:endParaRPr lang="pt-BR" dirty="0">
              <a:latin typeface="Abadi Extra Light" panose="020B0204020104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50B46E1-81FF-4AD9-B215-5CF56E10C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6836" y="2289359"/>
            <a:ext cx="6837847" cy="227928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CE287A6-3CD5-4C2C-B91B-105DADA5C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55" y="4782591"/>
            <a:ext cx="7695596" cy="183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34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99F84A9-DA52-4CA9-B70B-F00820FD9577}"/>
              </a:ext>
            </a:extLst>
          </p:cNvPr>
          <p:cNvSpPr txBox="1"/>
          <p:nvPr/>
        </p:nvSpPr>
        <p:spPr>
          <a:xfrm>
            <a:off x="3838550" y="240057"/>
            <a:ext cx="4514897" cy="553998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Bernard MT Condensed" panose="02050806060905020404" pitchFamily="18" charset="0"/>
              </a:rPr>
              <a:t>FÓRMULA MOLECULAR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F3E67B5-F14A-4E38-B3CA-58FF0E87F60D}"/>
              </a:ext>
            </a:extLst>
          </p:cNvPr>
          <p:cNvSpPr txBox="1"/>
          <p:nvPr/>
        </p:nvSpPr>
        <p:spPr>
          <a:xfrm>
            <a:off x="127317" y="1152080"/>
            <a:ext cx="4995099" cy="646331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l"/>
            <a:r>
              <a:rPr lang="pt-BR" dirty="0">
                <a:latin typeface="Abadi Extra Light" panose="020B0204020104020204" pitchFamily="34" charset="0"/>
              </a:rPr>
              <a:t>Podemos resolver esse problema sem passar pela fórmula mínima, indo direto para a fórmula molecular.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00DE0A1-A43C-4194-9574-C77DBC0C5D13}"/>
              </a:ext>
            </a:extLst>
          </p:cNvPr>
          <p:cNvSpPr txBox="1"/>
          <p:nvPr/>
        </p:nvSpPr>
        <p:spPr>
          <a:xfrm>
            <a:off x="5329632" y="1013580"/>
            <a:ext cx="6221027" cy="92333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l"/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Uma substância de massa molar 180 encerra 40,00% de carbono, 6,72% de hidrogênio e 53,28% de oxigênio. Pede-se sua fórmula molecular. (Massas atômicas: H = 1; C = 12; O = 16.)</a:t>
            </a:r>
            <a:endParaRPr lang="pt-BR" dirty="0">
              <a:latin typeface="Abadi Extra Light" panose="020B0204020104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11FA170-C082-4A8D-8D12-86E348833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841" y="2032147"/>
            <a:ext cx="8332313" cy="470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152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81B6B6C9-C707-47E4-B956-9C1ACAEF91E0}"/>
              </a:ext>
            </a:extLst>
          </p:cNvPr>
          <p:cNvSpPr txBox="1"/>
          <p:nvPr/>
        </p:nvSpPr>
        <p:spPr>
          <a:xfrm>
            <a:off x="1790328" y="1500326"/>
            <a:ext cx="8611339" cy="2246769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l"/>
            <a:r>
              <a:rPr lang="pt-BR" sz="2000" b="1" i="0" u="none" strike="noStrike" baseline="0" dirty="0">
                <a:latin typeface="Abadi Extra Light" panose="020B0204020104020204" pitchFamily="34" charset="0"/>
              </a:rPr>
              <a:t>1.Determinar a percentagem de fósforo presente na molécula de Ca3(PO4)2.</a:t>
            </a:r>
          </a:p>
          <a:p>
            <a:pPr algn="l"/>
            <a:endParaRPr lang="pt-BR" sz="2000" b="1" i="0" u="none" strike="noStrike" baseline="0" dirty="0">
              <a:latin typeface="Abadi Extra Light" panose="020B0204020104020204" pitchFamily="34" charset="0"/>
            </a:endParaRPr>
          </a:p>
          <a:p>
            <a:pPr algn="l"/>
            <a:r>
              <a:rPr lang="pt-BR" sz="2000" b="1" i="0" u="none" strike="noStrike" baseline="0" dirty="0">
                <a:latin typeface="Abadi Extra Light" panose="020B0204020104020204" pitchFamily="34" charset="0"/>
              </a:rPr>
              <a:t>2. Determinar a fórmula mínima da nicotina, sabendo que ela contém: 74,0% de C, 8,7% de H e 17,3% de N.</a:t>
            </a:r>
          </a:p>
          <a:p>
            <a:pPr algn="l"/>
            <a:endParaRPr lang="pt-BR" sz="2000" b="1" i="0" u="none" strike="noStrike" baseline="0" dirty="0">
              <a:latin typeface="Abadi Extra Light" panose="020B0204020104020204" pitchFamily="34" charset="0"/>
            </a:endParaRPr>
          </a:p>
          <a:p>
            <a:pPr algn="l"/>
            <a:r>
              <a:rPr lang="pt-BR" sz="2000" b="1" i="0" u="none" strike="noStrike" baseline="0" dirty="0">
                <a:latin typeface="Abadi Extra Light" panose="020B0204020104020204" pitchFamily="34" charset="0"/>
              </a:rPr>
              <a:t>3. Determinar a fórmula molecular de uma substância de massa molecular 118 e que contém: 40,67% de C, 8,47% de H e 23,73% de N.</a:t>
            </a:r>
            <a:endParaRPr lang="pt-BR" sz="2000" b="1" dirty="0">
              <a:latin typeface="Abadi Extra Light" panose="020B0204020104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AD58EB2-8190-471B-9078-A412B7364280}"/>
              </a:ext>
            </a:extLst>
          </p:cNvPr>
          <p:cNvSpPr txBox="1"/>
          <p:nvPr/>
        </p:nvSpPr>
        <p:spPr>
          <a:xfrm>
            <a:off x="3838550" y="240057"/>
            <a:ext cx="4514897" cy="553998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Bernard MT Condensed" panose="02050806060905020404" pitchFamily="18" charset="0"/>
              </a:rPr>
              <a:t>EXERCÍCIOS DE FIXAÇÃO</a:t>
            </a:r>
          </a:p>
        </p:txBody>
      </p:sp>
    </p:spTree>
    <p:extLst>
      <p:ext uri="{BB962C8B-B14F-4D97-AF65-F5344CB8AC3E}">
        <p14:creationId xmlns:p14="http://schemas.microsoft.com/office/powerpoint/2010/main" val="34156131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8" name="Picture 2" descr="Papel, Mesa, Registro, Caderno">
            <a:extLst>
              <a:ext uri="{FF2B5EF4-FFF2-40B4-BE49-F238E27FC236}">
                <a16:creationId xmlns:a16="http://schemas.microsoft.com/office/drawing/2014/main" id="{C9DE9912-D607-4D9D-A1DC-7FE41C45CF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" b="421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A076CC9C-5FAE-481F-AC7C-32EC097E8A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889" y="3209220"/>
            <a:ext cx="3506507" cy="315477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6094A2C-A18F-43E0-A7B0-1B240588F4FD}"/>
              </a:ext>
            </a:extLst>
          </p:cNvPr>
          <p:cNvSpPr txBox="1"/>
          <p:nvPr/>
        </p:nvSpPr>
        <p:spPr>
          <a:xfrm rot="21331402">
            <a:off x="3387686" y="766902"/>
            <a:ext cx="54166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000" dirty="0">
                <a:solidFill>
                  <a:srgbClr val="0070C0"/>
                </a:solidFill>
                <a:latin typeface="Lucida Calligraphy" panose="03010101010101010101" pitchFamily="66" charset="0"/>
              </a:rPr>
              <a:t>Estequiometria</a:t>
            </a:r>
          </a:p>
        </p:txBody>
      </p:sp>
      <p:pic>
        <p:nvPicPr>
          <p:cNvPr id="6" name="Imagem 5" descr="Tela de um aparelho celular&#10;&#10;Descrição gerada automaticamente">
            <a:extLst>
              <a:ext uri="{FF2B5EF4-FFF2-40B4-BE49-F238E27FC236}">
                <a16:creationId xmlns:a16="http://schemas.microsoft.com/office/drawing/2014/main" id="{C4BB275F-E8AE-4BD6-A77A-2452C0F50C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430" y="3941351"/>
            <a:ext cx="3154774" cy="3154774"/>
          </a:xfrm>
          <a:prstGeom prst="rect">
            <a:avLst/>
          </a:prstGeom>
        </p:spPr>
      </p:pic>
      <p:pic>
        <p:nvPicPr>
          <p:cNvPr id="8" name="Imagem 7" descr="Copo de plástico&#10;&#10;Descrição gerada automaticamente com confiança média">
            <a:extLst>
              <a:ext uri="{FF2B5EF4-FFF2-40B4-BE49-F238E27FC236}">
                <a16:creationId xmlns:a16="http://schemas.microsoft.com/office/drawing/2014/main" id="{BCED190D-1F93-4376-899C-670154092C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576" y="4324349"/>
            <a:ext cx="2187535" cy="1761807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547239C0-02E6-45C7-AC84-6B3AD69C751C}"/>
              </a:ext>
            </a:extLst>
          </p:cNvPr>
          <p:cNvSpPr/>
          <p:nvPr/>
        </p:nvSpPr>
        <p:spPr>
          <a:xfrm rot="21355284">
            <a:off x="3645849" y="1638735"/>
            <a:ext cx="5076825" cy="10884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55936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B9D74AD-F1D7-46B1-85C1-1778477EF1CC}"/>
              </a:ext>
            </a:extLst>
          </p:cNvPr>
          <p:cNvSpPr txBox="1"/>
          <p:nvPr/>
        </p:nvSpPr>
        <p:spPr>
          <a:xfrm>
            <a:off x="3838550" y="240057"/>
            <a:ext cx="4514897" cy="553998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Bernard MT Condensed" panose="02050806060905020404" pitchFamily="18" charset="0"/>
              </a:rPr>
              <a:t>O QUE É ESTEQUIOMETRIA?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022DAD3-5971-4333-A4B3-B6040142FA07}"/>
              </a:ext>
            </a:extLst>
          </p:cNvPr>
          <p:cNvSpPr txBox="1"/>
          <p:nvPr/>
        </p:nvSpPr>
        <p:spPr>
          <a:xfrm>
            <a:off x="1125242" y="1149101"/>
            <a:ext cx="9941512" cy="1200329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l"/>
            <a:r>
              <a:rPr lang="pt-BR" sz="1800" b="0" i="1" u="none" strike="noStrike" baseline="0" dirty="0">
                <a:latin typeface="Abadi Extra Light" panose="020B0204020104020204" pitchFamily="34" charset="0"/>
              </a:rPr>
              <a:t>A fabricação de qualquer produto envolve a mistura de certos elementos ou substâncias químicas que, ao se recombinarem em proporções exatas, formam as moléculas dos produtos finais.</a:t>
            </a:r>
          </a:p>
          <a:p>
            <a:pPr algn="l"/>
            <a:r>
              <a:rPr lang="pt-BR" sz="1800" b="0" i="1" u="none" strike="noStrike" baseline="0" dirty="0">
                <a:latin typeface="Abadi Extra Light" panose="020B0204020104020204" pitchFamily="34" charset="0"/>
              </a:rPr>
              <a:t>A medida certa da mistura é determinada pelo cálculo estequiométrico. 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Cada vez mais, a sociedade moderna depende dos cálculos de quantidades exatas dos materiais envolvidos em transformações químicas.</a:t>
            </a:r>
            <a:endParaRPr lang="pt-BR" dirty="0">
              <a:latin typeface="Abadi Extra Light" panose="020B0204020104020204" pitchFamily="34" charset="0"/>
            </a:endParaRPr>
          </a:p>
        </p:txBody>
      </p:sp>
      <p:pic>
        <p:nvPicPr>
          <p:cNvPr id="6" name="Imagem 5" descr="Uma imagem contendo lego, mesa&#10;&#10;Descrição gerada automaticamente">
            <a:extLst>
              <a:ext uri="{FF2B5EF4-FFF2-40B4-BE49-F238E27FC236}">
                <a16:creationId xmlns:a16="http://schemas.microsoft.com/office/drawing/2014/main" id="{ED3B5962-32FE-4384-8E38-619D7DDD7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7851"/>
            <a:ext cx="3714750" cy="3714750"/>
          </a:xfrm>
          <a:prstGeom prst="rect">
            <a:avLst/>
          </a:prstGeom>
        </p:spPr>
      </p:pic>
      <p:pic>
        <p:nvPicPr>
          <p:cNvPr id="8" name="Imagem 7" descr="Homem com celular na mão&#10;&#10;Descrição gerada automaticamente com confiança média">
            <a:extLst>
              <a:ext uri="{FF2B5EF4-FFF2-40B4-BE49-F238E27FC236}">
                <a16:creationId xmlns:a16="http://schemas.microsoft.com/office/drawing/2014/main" id="{A0B69C30-16FD-4458-AFC6-F062418FEE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333" y="2413021"/>
            <a:ext cx="3551667" cy="4444979"/>
          </a:xfrm>
          <a:prstGeom prst="rect">
            <a:avLst/>
          </a:prstGeom>
        </p:spPr>
      </p:pic>
      <p:pic>
        <p:nvPicPr>
          <p:cNvPr id="10" name="Imagem 9" descr="Bolo de aniversário com desenho rosa&#10;&#10;Descrição gerada automaticamente com confiança média">
            <a:extLst>
              <a:ext uri="{FF2B5EF4-FFF2-40B4-BE49-F238E27FC236}">
                <a16:creationId xmlns:a16="http://schemas.microsoft.com/office/drawing/2014/main" id="{A73824EE-D862-45AE-8EAC-4BE075FD28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348" y="4198581"/>
            <a:ext cx="2338386" cy="265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3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B7E8497D-93A2-4E66-87AB-4325498A19BE}"/>
              </a:ext>
            </a:extLst>
          </p:cNvPr>
          <p:cNvSpPr txBox="1"/>
          <p:nvPr/>
        </p:nvSpPr>
        <p:spPr>
          <a:xfrm>
            <a:off x="419101" y="1518819"/>
            <a:ext cx="5546693" cy="147732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l"/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Em nosso cotidiano utilizamos padrões de mensurações. Quando pesamos um pacote de açúcar, por exemplo, estamos comparando a massa do pacote com certa </a:t>
            </a:r>
            <a:r>
              <a:rPr lang="pt-BR" sz="1800" b="1" i="0" u="none" strike="noStrike" baseline="0" dirty="0">
                <a:latin typeface="Abadi Extra Light" panose="020B0204020104020204" pitchFamily="34" charset="0"/>
              </a:rPr>
              <a:t>massa-padrão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, que é o quilograma. </a:t>
            </a:r>
            <a:r>
              <a:rPr lang="pt-BR" dirty="0">
                <a:latin typeface="Abadi Extra Light" panose="020B0204020104020204" pitchFamily="34" charset="0"/>
              </a:rPr>
              <a:t>Sendo assim, 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um pacote de 5kg pesa 5 vezes mais que o padrão quilograma.</a:t>
            </a:r>
            <a:endParaRPr lang="pt-BR" dirty="0">
              <a:latin typeface="Abadi Extra Light" panose="020B0204020104020204" pitchFamily="34" charset="0"/>
            </a:endParaRPr>
          </a:p>
        </p:txBody>
      </p:sp>
      <p:pic>
        <p:nvPicPr>
          <p:cNvPr id="7" name="Imagem 6" descr="Uma imagem contendo mesa, no interior, xícara, comida&#10;&#10;Descrição gerada automaticamente">
            <a:extLst>
              <a:ext uri="{FF2B5EF4-FFF2-40B4-BE49-F238E27FC236}">
                <a16:creationId xmlns:a16="http://schemas.microsoft.com/office/drawing/2014/main" id="{6DC20CD0-A3E4-4500-BA0A-DAAE9AD67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802" y="3758443"/>
            <a:ext cx="2802834" cy="2802834"/>
          </a:xfrm>
          <a:prstGeom prst="rect">
            <a:avLst/>
          </a:prstGeom>
        </p:spPr>
      </p:pic>
      <p:pic>
        <p:nvPicPr>
          <p:cNvPr id="9" name="Imagem 8" descr="Garrafa de vidro azul&#10;&#10;Descrição gerada automaticamente">
            <a:extLst>
              <a:ext uri="{FF2B5EF4-FFF2-40B4-BE49-F238E27FC236}">
                <a16:creationId xmlns:a16="http://schemas.microsoft.com/office/drawing/2014/main" id="{C9554470-3D87-465B-ABA6-B9D3B85455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508" y="2913932"/>
            <a:ext cx="4122199" cy="4314302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F83448F-526D-4220-87C6-F3841F07FCB9}"/>
              </a:ext>
            </a:extLst>
          </p:cNvPr>
          <p:cNvSpPr txBox="1"/>
          <p:nvPr/>
        </p:nvSpPr>
        <p:spPr>
          <a:xfrm>
            <a:off x="6590560" y="1518819"/>
            <a:ext cx="5314396" cy="120032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l"/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O mesmo raciocínio se aplica quando necessitamos medir o volume de algum líquido. Um garrafão d’água, por exemplo, possui uma quantidade 20 vezes maior do que a unidade padrão, que é o litro.</a:t>
            </a:r>
            <a:endParaRPr lang="pt-BR" dirty="0">
              <a:latin typeface="Abadi Extra Light" panose="020B0204020104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2808238-77FA-4D0D-8FA6-9A009FB280FF}"/>
              </a:ext>
            </a:extLst>
          </p:cNvPr>
          <p:cNvSpPr txBox="1"/>
          <p:nvPr/>
        </p:nvSpPr>
        <p:spPr>
          <a:xfrm>
            <a:off x="3910012" y="457200"/>
            <a:ext cx="4371975" cy="553998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r>
              <a:rPr lang="pt-BR" sz="3000" dirty="0">
                <a:latin typeface="Bernard MT Condensed" panose="02050806060905020404" pitchFamily="18" charset="0"/>
              </a:rPr>
              <a:t>UNIDADE DE MASSSA ATÔMICA</a:t>
            </a:r>
          </a:p>
        </p:txBody>
      </p:sp>
    </p:spTree>
    <p:extLst>
      <p:ext uri="{BB962C8B-B14F-4D97-AF65-F5344CB8AC3E}">
        <p14:creationId xmlns:p14="http://schemas.microsoft.com/office/powerpoint/2010/main" val="1595564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10BC0AD-74C4-44CD-9F03-7D3CBAA03367}"/>
              </a:ext>
            </a:extLst>
          </p:cNvPr>
          <p:cNvSpPr txBox="1"/>
          <p:nvPr/>
        </p:nvSpPr>
        <p:spPr>
          <a:xfrm>
            <a:off x="313678" y="1446514"/>
            <a:ext cx="6096000" cy="646331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latin typeface="Abadi Extra Light" panose="020B0204020104020204" pitchFamily="34" charset="0"/>
              </a:rPr>
              <a:t>O termo estequiometria vem do Grego “</a:t>
            </a:r>
            <a:r>
              <a:rPr lang="pt-BR" sz="1800" i="1" dirty="0" err="1">
                <a:latin typeface="Abadi Extra Light" panose="020B0204020104020204" pitchFamily="34" charset="0"/>
              </a:rPr>
              <a:t>stoikheion</a:t>
            </a:r>
            <a:r>
              <a:rPr lang="pt-BR" sz="1800" dirty="0">
                <a:latin typeface="Abadi Extra Light" panose="020B0204020104020204" pitchFamily="34" charset="0"/>
              </a:rPr>
              <a:t>” (elemento) e “</a:t>
            </a:r>
            <a:r>
              <a:rPr lang="pt-BR" sz="1800" i="1" dirty="0" err="1">
                <a:latin typeface="Abadi Extra Light" panose="020B0204020104020204" pitchFamily="34" charset="0"/>
              </a:rPr>
              <a:t>metria</a:t>
            </a:r>
            <a:r>
              <a:rPr lang="pt-BR" sz="1800" dirty="0">
                <a:latin typeface="Abadi Extra Light" panose="020B0204020104020204" pitchFamily="34" charset="0"/>
              </a:rPr>
              <a:t>” medida, significando “medidas das substâncias”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51C7320-4FB5-4798-95F4-708C63387BD2}"/>
              </a:ext>
            </a:extLst>
          </p:cNvPr>
          <p:cNvSpPr txBox="1"/>
          <p:nvPr/>
        </p:nvSpPr>
        <p:spPr>
          <a:xfrm>
            <a:off x="3838550" y="240057"/>
            <a:ext cx="4514897" cy="553998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Bernard MT Condensed" panose="02050806060905020404" pitchFamily="18" charset="0"/>
              </a:rPr>
              <a:t>O QUE É ESTEQUIOMETRIA?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5D2D373-945F-4761-B25D-DC45B71AF815}"/>
              </a:ext>
            </a:extLst>
          </p:cNvPr>
          <p:cNvSpPr txBox="1"/>
          <p:nvPr/>
        </p:nvSpPr>
        <p:spPr>
          <a:xfrm>
            <a:off x="6897949" y="2412426"/>
            <a:ext cx="4402832" cy="1323439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latin typeface="Abadi Extra Light" panose="020B0204020104020204" pitchFamily="34" charset="0"/>
              </a:rPr>
              <a:t>A estequiometria se baseia na lei da conservação das massas de Lavoisier e nas leis ponderais, principalmente na lei das proporções definidas.</a:t>
            </a:r>
          </a:p>
        </p:txBody>
      </p:sp>
      <p:pic>
        <p:nvPicPr>
          <p:cNvPr id="7" name="Imagem 6" descr="Uma imagem contendo Ícone&#10;&#10;Descrição gerada automaticamente">
            <a:extLst>
              <a:ext uri="{FF2B5EF4-FFF2-40B4-BE49-F238E27FC236}">
                <a16:creationId xmlns:a16="http://schemas.microsoft.com/office/drawing/2014/main" id="{2AAEBFAD-6F9E-401E-9D83-A837AFACD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678" y="2299159"/>
            <a:ext cx="3048000" cy="3048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802CE65-F722-4208-9BF0-D78131231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3257" y="3905380"/>
            <a:ext cx="5152216" cy="271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2487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10BC0AD-74C4-44CD-9F03-7D3CBAA03367}"/>
              </a:ext>
            </a:extLst>
          </p:cNvPr>
          <p:cNvSpPr txBox="1"/>
          <p:nvPr/>
        </p:nvSpPr>
        <p:spPr>
          <a:xfrm>
            <a:off x="677660" y="1135405"/>
            <a:ext cx="10836676" cy="923330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just"/>
            <a:r>
              <a:rPr lang="pt-BR" sz="1800" dirty="0">
                <a:latin typeface="Abadi Extra Light" panose="020B0204020104020204" pitchFamily="34" charset="0"/>
              </a:rPr>
              <a:t>A estequiometria nos dá as relações quantitativas de uma reação química, através das proporções entre reagente e produtos, com elas conseguimos prever quantidades de produtos a serem formados, planejar reações químicas conforme quantidades de produtos desejadas, além conduzir análises químicas, como a titulação.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51C7320-4FB5-4798-95F4-708C63387BD2}"/>
              </a:ext>
            </a:extLst>
          </p:cNvPr>
          <p:cNvSpPr txBox="1"/>
          <p:nvPr/>
        </p:nvSpPr>
        <p:spPr>
          <a:xfrm>
            <a:off x="3838550" y="240057"/>
            <a:ext cx="4514897" cy="553998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Bernard MT Condensed" panose="02050806060905020404" pitchFamily="18" charset="0"/>
              </a:rPr>
              <a:t>O QUE É ESTEQUIOMETRIA?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01416CB9-3B0E-4D9B-9C98-EF74363A0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592" y="2199497"/>
            <a:ext cx="8124483" cy="441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4062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B64CD8B-EE4E-4667-9C90-FB15EB709964}"/>
              </a:ext>
            </a:extLst>
          </p:cNvPr>
          <p:cNvSpPr txBox="1"/>
          <p:nvPr/>
        </p:nvSpPr>
        <p:spPr>
          <a:xfrm>
            <a:off x="3532051" y="240057"/>
            <a:ext cx="5127897" cy="553998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Bernard MT Condensed" panose="02050806060905020404" pitchFamily="18" charset="0"/>
              </a:rPr>
              <a:t>COEFICIENTES ESTEQUIOMÉTRICOS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C14F8CE-3AAD-439B-8D83-2BA594600D99}"/>
              </a:ext>
            </a:extLst>
          </p:cNvPr>
          <p:cNvSpPr txBox="1"/>
          <p:nvPr/>
        </p:nvSpPr>
        <p:spPr>
          <a:xfrm>
            <a:off x="1213557" y="1302808"/>
            <a:ext cx="9764883" cy="923330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l"/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Numa equação química, os números colocados antes da fórmula de cada substância, seja reagente ou produto, são os </a:t>
            </a:r>
            <a:r>
              <a:rPr lang="pt-BR" sz="1800" b="1" i="0" u="none" strike="noStrike" baseline="0" dirty="0">
                <a:latin typeface="Abadi Extra Light" panose="020B0204020104020204" pitchFamily="34" charset="0"/>
              </a:rPr>
              <a:t>coeficientes estequiométricos 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ou, simplesmente, </a:t>
            </a:r>
            <a:r>
              <a:rPr lang="pt-BR" sz="1800" b="1" i="0" u="none" strike="noStrike" baseline="0" dirty="0">
                <a:latin typeface="Abadi Extra Light" panose="020B0204020104020204" pitchFamily="34" charset="0"/>
              </a:rPr>
              <a:t>coeficientes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. Quando os coeficientes estão adequadamente colocados, diz-se que a equação química está corretamente </a:t>
            </a:r>
            <a:r>
              <a:rPr lang="pt-BR" sz="1800" b="1" i="0" u="none" strike="noStrike" baseline="0" dirty="0">
                <a:latin typeface="Abadi Extra Light" panose="020B0204020104020204" pitchFamily="34" charset="0"/>
              </a:rPr>
              <a:t>balanceada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.</a:t>
            </a:r>
            <a:endParaRPr lang="pt-BR" dirty="0">
              <a:latin typeface="Abadi Extra Light" panose="020B0204020104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EDFF600-EFA4-4A76-8CFC-4E73DAF20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775" y="2839071"/>
            <a:ext cx="8501873" cy="170037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23CF609-A4A8-424B-AF2D-EE77308B2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98" y="4631863"/>
            <a:ext cx="9721250" cy="149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0565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FAAAAD3-B539-4E5B-8AB5-2D431ADB3091}"/>
              </a:ext>
            </a:extLst>
          </p:cNvPr>
          <p:cNvSpPr txBox="1"/>
          <p:nvPr/>
        </p:nvSpPr>
        <p:spPr>
          <a:xfrm>
            <a:off x="3532051" y="240057"/>
            <a:ext cx="5127897" cy="553998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Bernard MT Condensed" panose="02050806060905020404" pitchFamily="18" charset="0"/>
              </a:rPr>
              <a:t>COEFICIENTES ESTEQUIOMÉTRICOS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612C9EF-DCC9-440C-AA6D-AAA0E1B5B74C}"/>
              </a:ext>
            </a:extLst>
          </p:cNvPr>
          <p:cNvSpPr txBox="1"/>
          <p:nvPr/>
        </p:nvSpPr>
        <p:spPr>
          <a:xfrm>
            <a:off x="615517" y="1573511"/>
            <a:ext cx="4847208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latin typeface="Abadi Extra Light" panose="020B0204020104020204" pitchFamily="34" charset="0"/>
              </a:rPr>
              <a:t>Se num frasco, estiverem presentes 100 mols de H</a:t>
            </a:r>
            <a:r>
              <a:rPr lang="pt-BR" sz="2000" baseline="-25000" dirty="0">
                <a:latin typeface="Abadi Extra Light" panose="020B0204020104020204" pitchFamily="34" charset="0"/>
              </a:rPr>
              <a:t>2</a:t>
            </a:r>
            <a:r>
              <a:rPr lang="pt-BR" sz="2000" dirty="0">
                <a:latin typeface="Abadi Extra Light" panose="020B0204020104020204" pitchFamily="34" charset="0"/>
              </a:rPr>
              <a:t> e todos entrarem com combustão, quantos mols de água serão formados?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CA3D5EB-588C-47F6-BEBD-62EA942D8C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9"/>
          <a:stretch/>
        </p:blipFill>
        <p:spPr>
          <a:xfrm>
            <a:off x="6350242" y="1264312"/>
            <a:ext cx="5101951" cy="235803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F47C3BB-3F4A-4226-9FB3-ED03B4F7C080}"/>
              </a:ext>
            </a:extLst>
          </p:cNvPr>
          <p:cNvSpPr txBox="1"/>
          <p:nvPr/>
        </p:nvSpPr>
        <p:spPr>
          <a:xfrm>
            <a:off x="8291304" y="3907938"/>
            <a:ext cx="1837678" cy="369332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Proporção: 2:1:2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C14B320-4D89-4364-A221-FF3E38F517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77" b="16757"/>
          <a:stretch/>
        </p:blipFill>
        <p:spPr>
          <a:xfrm>
            <a:off x="388318" y="4022589"/>
            <a:ext cx="5301606" cy="226792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A18F8B6-1FAC-4EDB-B430-29FEE1C6B76A}"/>
              </a:ext>
            </a:extLst>
          </p:cNvPr>
          <p:cNvSpPr txBox="1"/>
          <p:nvPr/>
        </p:nvSpPr>
        <p:spPr>
          <a:xfrm>
            <a:off x="6095999" y="5024550"/>
            <a:ext cx="4989191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latin typeface="Abadi Extra Light" panose="020B0204020104020204" pitchFamily="34" charset="0"/>
              </a:rPr>
              <a:t>Reação de queima do metano (presente no gás natural veicular), tem-se as proporções molares.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2075FEE-A473-4ACA-82B1-ECF653B3EE6B}"/>
              </a:ext>
            </a:extLst>
          </p:cNvPr>
          <p:cNvSpPr txBox="1"/>
          <p:nvPr/>
        </p:nvSpPr>
        <p:spPr>
          <a:xfrm>
            <a:off x="1694373" y="6290514"/>
            <a:ext cx="2087514" cy="369332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Proporção: 1:2:1:2</a:t>
            </a:r>
          </a:p>
        </p:txBody>
      </p:sp>
    </p:spTree>
    <p:extLst>
      <p:ext uri="{BB962C8B-B14F-4D97-AF65-F5344CB8AC3E}">
        <p14:creationId xmlns:p14="http://schemas.microsoft.com/office/powerpoint/2010/main" val="371131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DFFB17D-0513-41F0-A51C-F761B6D5563A}"/>
              </a:ext>
            </a:extLst>
          </p:cNvPr>
          <p:cNvSpPr txBox="1"/>
          <p:nvPr/>
        </p:nvSpPr>
        <p:spPr>
          <a:xfrm>
            <a:off x="3532051" y="240057"/>
            <a:ext cx="5127897" cy="553998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Bernard MT Condensed" panose="02050806060905020404" pitchFamily="18" charset="0"/>
              </a:rPr>
              <a:t>CÁLCULOS ESTEQUIOMÉTRICOS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A154804-62A9-4F11-B1CF-D709E1E7F7F6}"/>
              </a:ext>
            </a:extLst>
          </p:cNvPr>
          <p:cNvSpPr txBox="1"/>
          <p:nvPr/>
        </p:nvSpPr>
        <p:spPr>
          <a:xfrm>
            <a:off x="2882281" y="986058"/>
            <a:ext cx="6427433" cy="369332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l"/>
            <a:r>
              <a:rPr lang="pt-BR" sz="1800" b="1" i="0" u="none" strike="noStrike" baseline="0" dirty="0">
                <a:latin typeface="Abadi Extra Light" panose="020B0204020104020204" pitchFamily="34" charset="0"/>
              </a:rPr>
              <a:t>Quando o dado e a pergunta do problema são expressos em massa</a:t>
            </a:r>
            <a:endParaRPr lang="pt-BR" b="1" dirty="0">
              <a:latin typeface="Abadi Extra Light" panose="020B0204020104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F224829-9E5F-4253-A039-9395D562BFF1}"/>
              </a:ext>
            </a:extLst>
          </p:cNvPr>
          <p:cNvSpPr txBox="1"/>
          <p:nvPr/>
        </p:nvSpPr>
        <p:spPr>
          <a:xfrm>
            <a:off x="867051" y="1527668"/>
            <a:ext cx="10457895" cy="646331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l"/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O minério blenda (</a:t>
            </a:r>
            <a:r>
              <a:rPr lang="pt-BR" sz="1800" b="0" i="0" u="none" strike="noStrike" baseline="0" dirty="0" err="1">
                <a:latin typeface="Abadi Extra Light" panose="020B0204020104020204" pitchFamily="34" charset="0"/>
              </a:rPr>
              <a:t>ZnS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) foi intensamente aquecido na presença de oxigênio, produzindo óxido de zinco e anidrido sulfuroso. Calcule </a:t>
            </a:r>
            <a:r>
              <a:rPr lang="pt-BR" sz="1800" b="1" i="0" u="none" strike="noStrike" baseline="0" dirty="0">
                <a:latin typeface="Abadi Extra Light" panose="020B0204020104020204" pitchFamily="34" charset="0"/>
              </a:rPr>
              <a:t>a massa 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de anidrido sulfuroso , em gramas, que poderá ser obtida a partir de 24 g de oxigênio. </a:t>
            </a:r>
            <a:endParaRPr lang="pt-BR" dirty="0">
              <a:latin typeface="Abadi Extra Light" panose="020B020402010402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EEF6F48-08B1-45F9-BFFF-9D56E40C0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488730"/>
            <a:ext cx="4857054" cy="102682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CA40EC2-5AC5-49D0-9BD9-A2FFCC190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78" y="3830288"/>
            <a:ext cx="8594320" cy="252310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FCB4701A-CAEA-4CC8-8C14-501540785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2321" y="2669246"/>
            <a:ext cx="6205601" cy="1187675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AD59D18C-9AE5-4F4D-B61A-A33399A8EA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1366" y="4171652"/>
            <a:ext cx="3714064" cy="6400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46381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96DE89F1-C289-4009-9BE6-8F17C835A0CB}"/>
              </a:ext>
            </a:extLst>
          </p:cNvPr>
          <p:cNvSpPr txBox="1"/>
          <p:nvPr/>
        </p:nvSpPr>
        <p:spPr>
          <a:xfrm>
            <a:off x="3532051" y="240057"/>
            <a:ext cx="5127897" cy="553998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Bernard MT Condensed" panose="02050806060905020404" pitchFamily="18" charset="0"/>
              </a:rPr>
              <a:t>CÁLCULOS ESTEQUIOMÉTRICOS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2137C69-5876-4AEC-8DF4-8C3B0DBBC83C}"/>
              </a:ext>
            </a:extLst>
          </p:cNvPr>
          <p:cNvSpPr txBox="1"/>
          <p:nvPr/>
        </p:nvSpPr>
        <p:spPr>
          <a:xfrm>
            <a:off x="2502760" y="1260803"/>
            <a:ext cx="7186476" cy="369332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l"/>
            <a:r>
              <a:rPr lang="pt-BR" sz="1800" b="1" i="0" u="none" strike="noStrike" baseline="0" dirty="0">
                <a:latin typeface="Abadi Extra Light" panose="020B0204020104020204" pitchFamily="34" charset="0"/>
              </a:rPr>
              <a:t>Quando o dado é expresso em massa e a pergunta em volume (ou vice-versa)</a:t>
            </a:r>
            <a:endParaRPr lang="pt-BR" b="1" dirty="0">
              <a:latin typeface="Abadi Extra Light" panose="020B0204020104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3710E3E-8FCF-44F7-A891-16076359B5D9}"/>
              </a:ext>
            </a:extLst>
          </p:cNvPr>
          <p:cNvSpPr txBox="1"/>
          <p:nvPr/>
        </p:nvSpPr>
        <p:spPr>
          <a:xfrm>
            <a:off x="867051" y="1953396"/>
            <a:ext cx="10457895" cy="646331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l"/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O minério blenda (</a:t>
            </a:r>
            <a:r>
              <a:rPr lang="pt-BR" sz="1800" b="0" i="0" u="none" strike="noStrike" baseline="0" dirty="0" err="1">
                <a:latin typeface="Abadi Extra Light" panose="020B0204020104020204" pitchFamily="34" charset="0"/>
              </a:rPr>
              <a:t>ZnS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) foi intensamente aquecido na presença de oxigênio, produzindo óxido de zinco e anidrido sulfuroso. Calcule </a:t>
            </a:r>
            <a:r>
              <a:rPr lang="pt-BR" sz="1800" b="1" i="0" u="none" strike="noStrike" baseline="0" dirty="0">
                <a:latin typeface="Abadi Extra Light" panose="020B0204020104020204" pitchFamily="34" charset="0"/>
              </a:rPr>
              <a:t>o volume </a:t>
            </a:r>
            <a:r>
              <a:rPr lang="pt-BR" sz="1800" i="0" u="none" strike="noStrike" baseline="0" dirty="0">
                <a:latin typeface="Abadi Extra Light" panose="020B0204020104020204" pitchFamily="34" charset="0"/>
              </a:rPr>
              <a:t>de anidrido sulfuroso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, nas CNTP, que poderá ser obtida a partir de 24 g de oxigênio. </a:t>
            </a:r>
            <a:endParaRPr lang="pt-BR" dirty="0">
              <a:latin typeface="Abadi Extra Light" panose="020B0204020104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E498F6C-4104-48F3-9ECE-3D5724363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695" y="3063267"/>
            <a:ext cx="9262609" cy="203251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9237E53-A124-4C10-9165-24A160E97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7848" y="5288611"/>
            <a:ext cx="4716303" cy="6171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17350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96DE89F1-C289-4009-9BE6-8F17C835A0CB}"/>
              </a:ext>
            </a:extLst>
          </p:cNvPr>
          <p:cNvSpPr txBox="1"/>
          <p:nvPr/>
        </p:nvSpPr>
        <p:spPr>
          <a:xfrm>
            <a:off x="3532051" y="240057"/>
            <a:ext cx="5127897" cy="553998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Bernard MT Condensed" panose="02050806060905020404" pitchFamily="18" charset="0"/>
              </a:rPr>
              <a:t>CÁLCULOS ESTEQUIOMÉTRICOS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2137C69-5876-4AEC-8DF4-8C3B0DBBC83C}"/>
              </a:ext>
            </a:extLst>
          </p:cNvPr>
          <p:cNvSpPr txBox="1"/>
          <p:nvPr/>
        </p:nvSpPr>
        <p:spPr>
          <a:xfrm>
            <a:off x="2637774" y="1257595"/>
            <a:ext cx="6916448" cy="369332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l"/>
            <a:r>
              <a:rPr lang="pt-BR" sz="1800" b="1" i="0" u="none" strike="noStrike" baseline="0" dirty="0">
                <a:latin typeface="Abadi Extra Light" panose="020B0204020104020204" pitchFamily="34" charset="0"/>
              </a:rPr>
              <a:t>Quando o dado é expresso em massa e a pergunta em mols (ou vice-versa)</a:t>
            </a:r>
            <a:endParaRPr lang="pt-BR" b="1" dirty="0">
              <a:latin typeface="Abadi Extra Light" panose="020B0204020104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3710E3E-8FCF-44F7-A891-16076359B5D9}"/>
              </a:ext>
            </a:extLst>
          </p:cNvPr>
          <p:cNvSpPr txBox="1"/>
          <p:nvPr/>
        </p:nvSpPr>
        <p:spPr>
          <a:xfrm>
            <a:off x="867051" y="1953396"/>
            <a:ext cx="10457895" cy="646331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l"/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O minério blenda (</a:t>
            </a:r>
            <a:r>
              <a:rPr lang="pt-BR" sz="1800" b="0" i="0" u="none" strike="noStrike" baseline="0" dirty="0" err="1">
                <a:latin typeface="Abadi Extra Light" panose="020B0204020104020204" pitchFamily="34" charset="0"/>
              </a:rPr>
              <a:t>ZnS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) foi intensamente aquecido na presença de oxigênio, produzindo óxido de zinco e anidrido sulfuroso. Calcule </a:t>
            </a:r>
            <a:r>
              <a:rPr lang="pt-BR" sz="1800" b="1" i="0" u="none" strike="noStrike" baseline="0" dirty="0">
                <a:latin typeface="Abadi Extra Light" panose="020B0204020104020204" pitchFamily="34" charset="0"/>
              </a:rPr>
              <a:t>a quantidade </a:t>
            </a:r>
            <a:r>
              <a:rPr lang="pt-BR" b="1" dirty="0">
                <a:latin typeface="Abadi Extra Light" panose="020B0204020104020204" pitchFamily="34" charset="0"/>
              </a:rPr>
              <a:t>de mols </a:t>
            </a:r>
            <a:r>
              <a:rPr lang="pt-BR" dirty="0">
                <a:latin typeface="Abadi Extra Light" panose="020B0204020104020204" pitchFamily="34" charset="0"/>
              </a:rPr>
              <a:t>do 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anidrido sulfuroso, que poderá ser obtida a partir de 24 g de oxigênio. </a:t>
            </a:r>
            <a:endParaRPr lang="pt-BR" dirty="0">
              <a:latin typeface="Abadi Extra Light" panose="020B0204020104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B50B920-5E10-4D27-A825-7AD2A1FA3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061" y="2808937"/>
            <a:ext cx="8563877" cy="256116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6F705D6-BA2D-42A4-9FAC-2113E46FE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4357" y="5579307"/>
            <a:ext cx="4403286" cy="8986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55211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96DE89F1-C289-4009-9BE6-8F17C835A0CB}"/>
              </a:ext>
            </a:extLst>
          </p:cNvPr>
          <p:cNvSpPr txBox="1"/>
          <p:nvPr/>
        </p:nvSpPr>
        <p:spPr>
          <a:xfrm>
            <a:off x="3532051" y="240057"/>
            <a:ext cx="5127897" cy="553998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Bernard MT Condensed" panose="02050806060905020404" pitchFamily="18" charset="0"/>
              </a:rPr>
              <a:t>CÁLCULOS ESTEQUIOMÉTRICOS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2137C69-5876-4AEC-8DF4-8C3B0DBBC83C}"/>
              </a:ext>
            </a:extLst>
          </p:cNvPr>
          <p:cNvSpPr txBox="1"/>
          <p:nvPr/>
        </p:nvSpPr>
        <p:spPr>
          <a:xfrm>
            <a:off x="1916371" y="1125143"/>
            <a:ext cx="8359255" cy="369332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l"/>
            <a:r>
              <a:rPr lang="pt-BR" sz="1800" b="1" i="0" u="none" strike="noStrike" baseline="0" dirty="0">
                <a:latin typeface="Abadi Extra Light" panose="020B0204020104020204" pitchFamily="34" charset="0"/>
              </a:rPr>
              <a:t>Quando o dado é expresso em massa e a pergunta em número de partículas (ou vice-versa)</a:t>
            </a:r>
            <a:endParaRPr lang="pt-BR" b="1" dirty="0">
              <a:latin typeface="Abadi Extra Light" panose="020B0204020104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3710E3E-8FCF-44F7-A891-16076359B5D9}"/>
              </a:ext>
            </a:extLst>
          </p:cNvPr>
          <p:cNvSpPr txBox="1"/>
          <p:nvPr/>
        </p:nvSpPr>
        <p:spPr>
          <a:xfrm>
            <a:off x="867049" y="1825563"/>
            <a:ext cx="10540757" cy="646331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l"/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O minério blenda (</a:t>
            </a:r>
            <a:r>
              <a:rPr lang="pt-BR" sz="1800" b="0" i="0" u="none" strike="noStrike" baseline="0" dirty="0" err="1">
                <a:latin typeface="Abadi Extra Light" panose="020B0204020104020204" pitchFamily="34" charset="0"/>
              </a:rPr>
              <a:t>ZnS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) foi intensamente aquecido na presença de oxigênio, produzindo óxido de zinco e anidrido sulfuroso. Calcule </a:t>
            </a:r>
            <a:r>
              <a:rPr lang="pt-BR" sz="1800" b="1" i="0" u="none" strike="noStrike" baseline="0" dirty="0">
                <a:latin typeface="Abadi Extra Light" panose="020B0204020104020204" pitchFamily="34" charset="0"/>
              </a:rPr>
              <a:t>o número de moléculas </a:t>
            </a:r>
            <a:r>
              <a:rPr lang="pt-BR" dirty="0">
                <a:latin typeface="Abadi Extra Light" panose="020B0204020104020204" pitchFamily="34" charset="0"/>
              </a:rPr>
              <a:t>do 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anidrido sulfuroso, que poderá ser obtida a partir de 24 g de oxigênio. </a:t>
            </a:r>
            <a:endParaRPr lang="pt-BR" dirty="0">
              <a:latin typeface="Abadi Extra Light" panose="020B0204020104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AB6336B-143E-4BCE-A8E4-2EE39F3E5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114" y="2745137"/>
            <a:ext cx="8825771" cy="228850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6CE56DA-F9B7-4CCA-974E-1C698CF48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657" y="5306881"/>
            <a:ext cx="5858685" cy="7077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51156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96DE89F1-C289-4009-9BE6-8F17C835A0CB}"/>
              </a:ext>
            </a:extLst>
          </p:cNvPr>
          <p:cNvSpPr txBox="1"/>
          <p:nvPr/>
        </p:nvSpPr>
        <p:spPr>
          <a:xfrm>
            <a:off x="3532051" y="240057"/>
            <a:ext cx="5127897" cy="553998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Bernard MT Condensed" panose="02050806060905020404" pitchFamily="18" charset="0"/>
              </a:rPr>
              <a:t>CÁLCULOS ESTEQUIOMÉTRICOS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2137C69-5876-4AEC-8DF4-8C3B0DBBC83C}"/>
              </a:ext>
            </a:extLst>
          </p:cNvPr>
          <p:cNvSpPr txBox="1"/>
          <p:nvPr/>
        </p:nvSpPr>
        <p:spPr>
          <a:xfrm>
            <a:off x="3129652" y="1067298"/>
            <a:ext cx="6015549" cy="369332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l"/>
            <a:r>
              <a:rPr lang="pt-BR" sz="1800" b="1" i="0" u="none" strike="noStrike" baseline="0" dirty="0">
                <a:latin typeface="Abadi Extra Light" panose="020B0204020104020204" pitchFamily="34" charset="0"/>
              </a:rPr>
              <a:t>Quando o dado e a pergunta do problema são ambos em volume</a:t>
            </a:r>
            <a:endParaRPr lang="pt-BR" b="1" dirty="0">
              <a:latin typeface="Abadi Extra Light" panose="020B0204020104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3710E3E-8FCF-44F7-A891-16076359B5D9}"/>
              </a:ext>
            </a:extLst>
          </p:cNvPr>
          <p:cNvSpPr txBox="1"/>
          <p:nvPr/>
        </p:nvSpPr>
        <p:spPr>
          <a:xfrm>
            <a:off x="867049" y="1825563"/>
            <a:ext cx="10540757" cy="646331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l"/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O minério blenda (</a:t>
            </a:r>
            <a:r>
              <a:rPr lang="pt-BR" sz="1800" b="0" i="0" u="none" strike="noStrike" baseline="0" dirty="0" err="1">
                <a:latin typeface="Abadi Extra Light" panose="020B0204020104020204" pitchFamily="34" charset="0"/>
              </a:rPr>
              <a:t>ZnS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) foi intensamente aquecido na presença de oxigênio, produzindo óxido de zinco e anidrido sulfuroso. Calcule </a:t>
            </a:r>
            <a:r>
              <a:rPr lang="pt-BR" sz="1800" b="1" i="0" u="none" strike="noStrike" baseline="0" dirty="0">
                <a:latin typeface="Abadi Extra Light" panose="020B0204020104020204" pitchFamily="34" charset="0"/>
              </a:rPr>
              <a:t>o volume </a:t>
            </a:r>
            <a:r>
              <a:rPr lang="pt-BR" dirty="0">
                <a:latin typeface="Abadi Extra Light" panose="020B0204020104020204" pitchFamily="34" charset="0"/>
              </a:rPr>
              <a:t>do 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anidrido sulfuroso, que poderá ser obtida a partir de 30 L de oxigênio nas CNTP. </a:t>
            </a:r>
            <a:endParaRPr lang="pt-BR" dirty="0">
              <a:latin typeface="Abadi Extra Light" panose="020B0204020104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0955085-581C-449F-B11F-F1C48E971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609" y="2661144"/>
            <a:ext cx="8472781" cy="232810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E8CCDFF-32D6-45DF-A0E7-72A658291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484" y="5178501"/>
            <a:ext cx="6197883" cy="8014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84272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9A6AB4A7-736C-43BA-94C6-AA4B9782E682}"/>
              </a:ext>
            </a:extLst>
          </p:cNvPr>
          <p:cNvSpPr txBox="1"/>
          <p:nvPr/>
        </p:nvSpPr>
        <p:spPr>
          <a:xfrm>
            <a:off x="3532051" y="240057"/>
            <a:ext cx="5127897" cy="553998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Bernard MT Condensed" panose="02050806060905020404" pitchFamily="18" charset="0"/>
              </a:rPr>
              <a:t>EXERCÍCIOS DE FIXAÇÃO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8B9D388-A59D-45F5-8CA7-E4240F861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087" y="1114425"/>
            <a:ext cx="9333825" cy="181162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E2FEB69-99C1-4F02-A6F1-01627E5DA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087" y="3931948"/>
            <a:ext cx="9333825" cy="133792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0BAB49DA-5B08-4130-9B9B-8EC2C671A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5003" y="5576551"/>
            <a:ext cx="2181994" cy="50992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00CBCFE-07D7-4CDB-8A24-BC88E4673B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9652" y="3232736"/>
            <a:ext cx="2077346" cy="41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241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9708B141-0ABB-479F-83B5-368622C2D97E}"/>
              </a:ext>
            </a:extLst>
          </p:cNvPr>
          <p:cNvSpPr txBox="1"/>
          <p:nvPr/>
        </p:nvSpPr>
        <p:spPr>
          <a:xfrm>
            <a:off x="3910012" y="457200"/>
            <a:ext cx="4371975" cy="553998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r>
              <a:rPr lang="pt-BR" sz="3000" dirty="0">
                <a:latin typeface="Bernard MT Condensed" panose="02050806060905020404" pitchFamily="18" charset="0"/>
              </a:rPr>
              <a:t>UNIDADE DE MASSSA ATÔMICA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5E1E000-26D5-4959-BCCA-8E8BE273F657}"/>
              </a:ext>
            </a:extLst>
          </p:cNvPr>
          <p:cNvSpPr txBox="1"/>
          <p:nvPr/>
        </p:nvSpPr>
        <p:spPr>
          <a:xfrm>
            <a:off x="1418392" y="1279122"/>
            <a:ext cx="9355214" cy="120032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l"/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Surgiu então entre os químicos a ideia de </a:t>
            </a:r>
            <a:r>
              <a:rPr lang="pt-BR" sz="1800" b="1" i="0" u="none" strike="noStrike" baseline="0" dirty="0">
                <a:latin typeface="Abadi Extra Light" panose="020B0204020104020204" pitchFamily="34" charset="0"/>
              </a:rPr>
              <a:t>usar um certo átomo como padrão de pesagem 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dos demais</a:t>
            </a:r>
          </a:p>
          <a:p>
            <a:pPr algn="l"/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átomos e moléculas. Atualmente, o padrão escolhido é o átomo do </a:t>
            </a:r>
            <a:r>
              <a:rPr lang="pt-BR" sz="1800" b="1" i="0" u="none" strike="noStrike" baseline="0" dirty="0">
                <a:latin typeface="Abadi Extra Light" panose="020B0204020104020204" pitchFamily="34" charset="0"/>
              </a:rPr>
              <a:t>isótopo de carbono de número</a:t>
            </a:r>
          </a:p>
          <a:p>
            <a:pPr algn="l"/>
            <a:r>
              <a:rPr lang="pt-BR" sz="1800" b="1" i="0" u="none" strike="noStrike" baseline="0" dirty="0">
                <a:latin typeface="Abadi Extra Light" panose="020B0204020104020204" pitchFamily="34" charset="0"/>
              </a:rPr>
              <a:t>de massa igual a 12 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(é o átomo que possui 6 prótons e 6 nêutrons em seu núcleo). A esse átomo foi</a:t>
            </a:r>
          </a:p>
          <a:p>
            <a:pPr algn="l"/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atribuída </a:t>
            </a:r>
            <a:r>
              <a:rPr lang="pt-BR" sz="1800" b="1" i="0" u="none" strike="noStrike" baseline="0" dirty="0">
                <a:latin typeface="Abadi Extra Light" panose="020B0204020104020204" pitchFamily="34" charset="0"/>
              </a:rPr>
              <a:t>arbitrariamente 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a massa 12 (para coincidir com seu número de massa).</a:t>
            </a:r>
            <a:endParaRPr lang="pt-BR" dirty="0">
              <a:latin typeface="Abadi Extra Light" panose="020B0204020104020204" pitchFamily="34" charset="0"/>
            </a:endParaRPr>
          </a:p>
        </p:txBody>
      </p:sp>
      <p:pic>
        <p:nvPicPr>
          <p:cNvPr id="2056" name="Picture 8" descr="Universo Químico: Massa Atômica, Estudo dos gases e Estequiometria!">
            <a:extLst>
              <a:ext uri="{FF2B5EF4-FFF2-40B4-BE49-F238E27FC236}">
                <a16:creationId xmlns:a16="http://schemas.microsoft.com/office/drawing/2014/main" id="{E21CEF32-E937-4C75-B108-522CF64E4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634" y="2893394"/>
            <a:ext cx="5287208" cy="370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94B117B4-9518-45AB-8CC0-4E2A5C0A424F}"/>
              </a:ext>
            </a:extLst>
          </p:cNvPr>
          <p:cNvSpPr txBox="1"/>
          <p:nvPr/>
        </p:nvSpPr>
        <p:spPr>
          <a:xfrm>
            <a:off x="8281987" y="4578243"/>
            <a:ext cx="3622968" cy="92333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l"/>
            <a:r>
              <a:rPr lang="pt-BR" sz="1800" b="1" i="0" u="none" strike="noStrike" baseline="0" dirty="0">
                <a:latin typeface="Abadi Extra Light" panose="020B0204020104020204" pitchFamily="34" charset="0"/>
              </a:rPr>
              <a:t>Unidade de massa atômica (u) 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é igual a 1/12 da massa de um átomo de isótopo de carbono-12.</a:t>
            </a:r>
            <a:endParaRPr lang="pt-BR" dirty="0">
              <a:latin typeface="Abadi Extra Light" panose="020B0204020104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ED1C13D-5B5E-453A-B008-CF7F35A507F9}"/>
              </a:ext>
            </a:extLst>
          </p:cNvPr>
          <p:cNvSpPr txBox="1"/>
          <p:nvPr/>
        </p:nvSpPr>
        <p:spPr>
          <a:xfrm>
            <a:off x="287045" y="5477470"/>
            <a:ext cx="4853125" cy="92333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l"/>
            <a:r>
              <a:rPr lang="pt-BR" b="0" i="0" u="none" strike="noStrike" baseline="0" dirty="0">
                <a:latin typeface="Abadi Extra Light" panose="020B0204020104020204" pitchFamily="34" charset="0"/>
              </a:rPr>
              <a:t>Hoje é possível determinar experimentalmente que a unidade de massa atômica (</a:t>
            </a:r>
            <a:r>
              <a:rPr lang="pt-BR" b="1" i="0" u="none" strike="noStrike" baseline="0" dirty="0">
                <a:latin typeface="Abadi Extra Light" panose="020B0204020104020204" pitchFamily="34" charset="0"/>
              </a:rPr>
              <a:t>u</a:t>
            </a:r>
            <a:r>
              <a:rPr lang="pt-BR" b="0" i="0" u="none" strike="noStrike" baseline="0" dirty="0">
                <a:latin typeface="Abadi Extra Light" panose="020B0204020104020204" pitchFamily="34" charset="0"/>
              </a:rPr>
              <a:t>) vale aproximadamente 1,66 </a:t>
            </a:r>
            <a:r>
              <a:rPr lang="pt-BR" dirty="0">
                <a:latin typeface="Abadi Extra Light" panose="020B0204020104020204" pitchFamily="34" charset="0"/>
              </a:rPr>
              <a:t>x</a:t>
            </a:r>
            <a:r>
              <a:rPr lang="pt-BR" b="0" i="0" u="none" strike="noStrike" baseline="0" dirty="0">
                <a:latin typeface="Abadi Extra Light" panose="020B0204020104020204" pitchFamily="34" charset="0"/>
              </a:rPr>
              <a:t>10</a:t>
            </a:r>
            <a:r>
              <a:rPr lang="pt-BR" dirty="0">
                <a:latin typeface="Abadi Extra Light" panose="020B0204020104020204" pitchFamily="34" charset="0"/>
              </a:rPr>
              <a:t>-24</a:t>
            </a:r>
            <a:r>
              <a:rPr lang="pt-BR" b="0" i="0" u="none" strike="noStrike" baseline="0" dirty="0">
                <a:latin typeface="Abadi Extra Light" panose="020B0204020104020204" pitchFamily="34" charset="0"/>
              </a:rPr>
              <a:t>g.</a:t>
            </a:r>
            <a:endParaRPr lang="pt-BR" dirty="0"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5646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4F04BD7-E063-4502-8066-A2396AF5085E}"/>
              </a:ext>
            </a:extLst>
          </p:cNvPr>
          <p:cNvSpPr txBox="1"/>
          <p:nvPr/>
        </p:nvSpPr>
        <p:spPr>
          <a:xfrm>
            <a:off x="3532051" y="240057"/>
            <a:ext cx="5127897" cy="553998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Bernard MT Condensed" panose="02050806060905020404" pitchFamily="18" charset="0"/>
              </a:rPr>
              <a:t>EXERCÍCIOS DE FIXAÇÃO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1EEBEA9-7570-442E-868A-EA2161122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720" y="1183983"/>
            <a:ext cx="6417963" cy="25450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819A534-5C33-4E36-8B74-C3908AF7C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20" y="4118964"/>
            <a:ext cx="6624571" cy="23041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861BC220-D36A-424F-BD9B-9A126ABCFF4D}"/>
              </a:ext>
            </a:extLst>
          </p:cNvPr>
          <p:cNvSpPr txBox="1"/>
          <p:nvPr/>
        </p:nvSpPr>
        <p:spPr>
          <a:xfrm>
            <a:off x="7519201" y="1183983"/>
            <a:ext cx="4355976" cy="1477328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l"/>
            <a:r>
              <a:rPr lang="pt-BR" sz="1800" b="0" i="0" u="none" strike="noStrike" baseline="0" dirty="0">
                <a:latin typeface="StoneSansStd-Medium"/>
              </a:rPr>
              <a:t>Um volume de 15 L de hidrogênio, medido a 15 °C e 720 mmHg, reage completamente com cloro. Qual é o volume</a:t>
            </a:r>
          </a:p>
          <a:p>
            <a:pPr algn="l"/>
            <a:r>
              <a:rPr lang="pt-BR" sz="1800" b="0" i="0" u="none" strike="noStrike" baseline="0" dirty="0">
                <a:latin typeface="StoneSansStd-Medium"/>
              </a:rPr>
              <a:t>de gás clorídrico produzido na mesma temperatura e pressão?</a:t>
            </a:r>
            <a:endParaRPr lang="pt-BR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AF2076BA-840D-433D-B36F-689AC78B9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8099" y="2779002"/>
            <a:ext cx="4038181" cy="54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635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D16DC-3C70-4234-BEAB-946CD91B9317}" type="slidenum">
              <a:rPr lang="pt-BR" smtClean="0"/>
              <a:pPr/>
              <a:t>31</a:t>
            </a:fld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DB42D2E-6B67-4CB5-9713-719C5FB047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702" y="3464041"/>
            <a:ext cx="2386298" cy="3301046"/>
          </a:xfrm>
          <a:prstGeom prst="rect">
            <a:avLst/>
          </a:prstGeom>
        </p:spPr>
      </p:pic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A11935D4-F1C0-456D-BA5D-703A6BF8DE92}"/>
              </a:ext>
            </a:extLst>
          </p:cNvPr>
          <p:cNvSpPr/>
          <p:nvPr/>
        </p:nvSpPr>
        <p:spPr>
          <a:xfrm>
            <a:off x="1626812" y="1190245"/>
            <a:ext cx="8712968" cy="827641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000" dirty="0">
                <a:solidFill>
                  <a:schemeClr val="tx1"/>
                </a:solidFill>
                <a:latin typeface="Abadi Extra Light" panose="020B0204020104020204" pitchFamily="34" charset="0"/>
              </a:rPr>
              <a:t>Em uma reação que envolve gases, além de relações mássicas e molares, podemos estabelecer reações VOLUMÉTRICAS baseadas na lei volumétrica de Gay-Lussac</a:t>
            </a:r>
            <a:endParaRPr lang="pt-BR" sz="2000" b="1" dirty="0">
              <a:solidFill>
                <a:schemeClr val="tx1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791331D2-A4F9-464A-B4A6-0454FB923E22}"/>
              </a:ext>
            </a:extLst>
          </p:cNvPr>
          <p:cNvSpPr/>
          <p:nvPr/>
        </p:nvSpPr>
        <p:spPr>
          <a:xfrm>
            <a:off x="3042072" y="4573074"/>
            <a:ext cx="6763630" cy="136913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sz="2000" b="1" dirty="0"/>
          </a:p>
          <a:p>
            <a:pPr algn="just"/>
            <a:r>
              <a:rPr lang="pt-BR" sz="2000" b="1" dirty="0">
                <a:solidFill>
                  <a:schemeClr val="tx1"/>
                </a:solidFill>
                <a:latin typeface="Abadi Extra Light" panose="020B0204020104020204" pitchFamily="34" charset="0"/>
              </a:rPr>
              <a:t>Louis Joseph Gay-Lussac (1778 – 1850) </a:t>
            </a:r>
            <a:r>
              <a:rPr lang="pt-BR" sz="2000" dirty="0">
                <a:solidFill>
                  <a:schemeClr val="tx1"/>
                </a:solidFill>
                <a:latin typeface="Abadi Extra Light" panose="020B0204020104020204" pitchFamily="34" charset="0"/>
              </a:rPr>
              <a:t>foi um físico-químico francês, notável por sua grande contribuição à lei dos gases ideais. Gay-Lussac elabora um conjunto de três leis empíricas sobre o comportamentos dos gases</a:t>
            </a:r>
          </a:p>
          <a:p>
            <a:endParaRPr lang="pt-BR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92B1879-C419-4625-AC36-EC555B71DF61}"/>
              </a:ext>
            </a:extLst>
          </p:cNvPr>
          <p:cNvSpPr txBox="1"/>
          <p:nvPr/>
        </p:nvSpPr>
        <p:spPr>
          <a:xfrm>
            <a:off x="2083283" y="155993"/>
            <a:ext cx="8019505" cy="553998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Bernard MT Condensed" panose="02050806060905020404" pitchFamily="18" charset="0"/>
              </a:rPr>
              <a:t>RELAÇÕES ESTEQUIOMÉTRICAS COM VOLUME DE GÁS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F26270A-E908-4F9E-B3E9-82ED23FBF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9425" y="2473690"/>
            <a:ext cx="8747219" cy="136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5247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D16DC-3C70-4234-BEAB-946CD91B9317}" type="slidenum">
              <a:rPr lang="pt-BR" smtClean="0"/>
              <a:pPr/>
              <a:t>32</a:t>
            </a:fld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C685FCF-A3F5-43DB-A3D9-D8DBD6D1A4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9"/>
          <a:stretch/>
        </p:blipFill>
        <p:spPr>
          <a:xfrm>
            <a:off x="5951984" y="993303"/>
            <a:ext cx="4578448" cy="2116081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28A54B7-EB1F-4926-9710-A09AC8DA1B47}"/>
              </a:ext>
            </a:extLst>
          </p:cNvPr>
          <p:cNvSpPr txBox="1"/>
          <p:nvPr/>
        </p:nvSpPr>
        <p:spPr>
          <a:xfrm>
            <a:off x="1037460" y="1389623"/>
            <a:ext cx="4395674" cy="1323439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latin typeface="Abadi Extra Light" panose="020B0204020104020204" pitchFamily="34" charset="0"/>
              </a:rPr>
              <a:t>A Reação que levou Gay-Lussac elaborar sua primeira lei foi a reação de combustão do gás hidrogênio. Depois confirma sua lei com outras reações gasosas.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B546CEDD-3CFB-40C6-BCC9-8D9DC32BF0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2468302"/>
              </p:ext>
            </p:extLst>
          </p:nvPr>
        </p:nvGraphicFramePr>
        <p:xfrm>
          <a:off x="2171564" y="3809187"/>
          <a:ext cx="784887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1052">
                  <a:extLst>
                    <a:ext uri="{9D8B030D-6E8A-4147-A177-3AD203B41FA5}">
                      <a16:colId xmlns:a16="http://schemas.microsoft.com/office/drawing/2014/main" val="2153323536"/>
                    </a:ext>
                  </a:extLst>
                </a:gridCol>
                <a:gridCol w="2149348">
                  <a:extLst>
                    <a:ext uri="{9D8B030D-6E8A-4147-A177-3AD203B41FA5}">
                      <a16:colId xmlns:a16="http://schemas.microsoft.com/office/drawing/2014/main" val="2162676481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1858312912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8501164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Experimento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Volume de H</a:t>
                      </a:r>
                      <a:r>
                        <a:rPr lang="pt-BR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Volume de O</a:t>
                      </a:r>
                      <a:r>
                        <a:rPr lang="pt-BR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Volume de H</a:t>
                      </a:r>
                      <a:r>
                        <a:rPr lang="pt-BR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pt-BR" baseline="-25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88342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r>
                        <a:rPr lang="pt-B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ℓ</a:t>
                      </a:r>
                      <a:r>
                        <a:rPr lang="pt-BR" b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1ℓ</a:t>
                      </a:r>
                      <a:r>
                        <a:rPr lang="pt-BR" b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0" dirty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r>
                        <a:rPr lang="pt-B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ℓ</a:t>
                      </a:r>
                      <a:r>
                        <a:rPr lang="pt-BR" b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651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4ℓ</a:t>
                      </a:r>
                      <a:r>
                        <a:rPr lang="pt-BR" b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0" dirty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r>
                        <a:rPr lang="pt-B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ℓ</a:t>
                      </a:r>
                      <a:r>
                        <a:rPr lang="pt-BR" b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4ℓ</a:t>
                      </a:r>
                      <a:r>
                        <a:rPr lang="pt-BR" b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1654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0" dirty="0">
                          <a:solidFill>
                            <a:schemeClr val="tx1"/>
                          </a:solidFill>
                        </a:rPr>
                        <a:t>100</a:t>
                      </a:r>
                      <a:r>
                        <a:rPr lang="pt-B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ℓ</a:t>
                      </a:r>
                      <a:r>
                        <a:rPr lang="pt-BR" b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50ℓ</a:t>
                      </a:r>
                      <a:r>
                        <a:rPr lang="pt-BR" b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0" dirty="0">
                          <a:solidFill>
                            <a:schemeClr val="tx1"/>
                          </a:solidFill>
                        </a:rPr>
                        <a:t>100</a:t>
                      </a:r>
                      <a:r>
                        <a:rPr lang="pt-B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ℓ</a:t>
                      </a:r>
                      <a:r>
                        <a:rPr lang="pt-BR" b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543371"/>
                  </a:ext>
                </a:extLst>
              </a:tr>
            </a:tbl>
          </a:graphicData>
        </a:graphic>
      </p:graphicFrame>
      <p:sp>
        <p:nvSpPr>
          <p:cNvPr id="11" name="CaixaDeTexto 10">
            <a:extLst>
              <a:ext uri="{FF2B5EF4-FFF2-40B4-BE49-F238E27FC236}">
                <a16:creationId xmlns:a16="http://schemas.microsoft.com/office/drawing/2014/main" id="{8C7B06AF-5281-404D-BFB4-59396C7FB0AB}"/>
              </a:ext>
            </a:extLst>
          </p:cNvPr>
          <p:cNvSpPr txBox="1"/>
          <p:nvPr/>
        </p:nvSpPr>
        <p:spPr>
          <a:xfrm>
            <a:off x="1303895" y="5755619"/>
            <a:ext cx="9578280" cy="400110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2000" dirty="0"/>
              <a:t>Gay-Lussac notou que nesta reação a proporção de H</a:t>
            </a:r>
            <a:r>
              <a:rPr lang="pt-BR" sz="2000" baseline="-25000" dirty="0"/>
              <a:t>2</a:t>
            </a:r>
            <a:r>
              <a:rPr lang="pt-BR" sz="2000" dirty="0"/>
              <a:t> para O</a:t>
            </a:r>
            <a:r>
              <a:rPr lang="pt-BR" sz="2000" baseline="-25000" dirty="0"/>
              <a:t>2</a:t>
            </a:r>
            <a:r>
              <a:rPr lang="pt-BR" sz="2000" dirty="0"/>
              <a:t> era sempre de 2litros:1litro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BF2F6EC-A5D2-4952-85BB-8C7B2F801CCE}"/>
              </a:ext>
            </a:extLst>
          </p:cNvPr>
          <p:cNvSpPr txBox="1"/>
          <p:nvPr/>
        </p:nvSpPr>
        <p:spPr>
          <a:xfrm>
            <a:off x="2083283" y="155993"/>
            <a:ext cx="8019505" cy="553998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Bernard MT Condensed" panose="02050806060905020404" pitchFamily="18" charset="0"/>
              </a:rPr>
              <a:t>RELAÇÕES ESTEQUIOMÉTRICAS COM VOLUME DE GÁS</a:t>
            </a:r>
          </a:p>
        </p:txBody>
      </p:sp>
    </p:spTree>
    <p:extLst>
      <p:ext uri="{BB962C8B-B14F-4D97-AF65-F5344CB8AC3E}">
        <p14:creationId xmlns:p14="http://schemas.microsoft.com/office/powerpoint/2010/main" val="158967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7603CF5-E0FE-4CE4-BF61-FF1CB8D4FA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03" y="4456044"/>
            <a:ext cx="3380769" cy="2409566"/>
          </a:xfrm>
          <a:prstGeom prst="rect">
            <a:avLst/>
          </a:prstGeom>
        </p:spPr>
      </p:pic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D16DC-3C70-4234-BEAB-946CD91B9317}" type="slidenum">
              <a:rPr lang="pt-BR" smtClean="0"/>
              <a:pPr/>
              <a:t>33</a:t>
            </a:fld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28A54B7-EB1F-4926-9710-A09AC8DA1B47}"/>
              </a:ext>
            </a:extLst>
          </p:cNvPr>
          <p:cNvSpPr txBox="1"/>
          <p:nvPr/>
        </p:nvSpPr>
        <p:spPr>
          <a:xfrm>
            <a:off x="1688704" y="1256582"/>
            <a:ext cx="8522096" cy="707886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latin typeface="Abadi Extra Light" panose="020B0204020104020204" pitchFamily="34" charset="0"/>
              </a:rPr>
              <a:t>As proporções fixas gasosas propostas por Gay-Lussac tem um relação especial com outra lei, a lei gasosa de </a:t>
            </a:r>
            <a:r>
              <a:rPr lang="pt-BR" sz="2000" dirty="0" err="1">
                <a:latin typeface="Abadi Extra Light" panose="020B0204020104020204" pitchFamily="34" charset="0"/>
              </a:rPr>
              <a:t>Amedeo</a:t>
            </a:r>
            <a:r>
              <a:rPr lang="pt-BR" sz="2000" dirty="0">
                <a:latin typeface="Abadi Extra Light" panose="020B0204020104020204" pitchFamily="34" charset="0"/>
              </a:rPr>
              <a:t> Avogadro. 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8DBA0EE2-028F-46B7-8690-68EA4D0EC9F5}"/>
              </a:ext>
            </a:extLst>
          </p:cNvPr>
          <p:cNvSpPr/>
          <p:nvPr/>
        </p:nvSpPr>
        <p:spPr>
          <a:xfrm>
            <a:off x="2888679" y="2260472"/>
            <a:ext cx="6408712" cy="99419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000" dirty="0">
                <a:solidFill>
                  <a:schemeClr val="tx1"/>
                </a:solidFill>
              </a:rPr>
              <a:t>“Sob mesma temperatura e pressão, volumes iguais gases possuem a mesma quantidade de moléculas</a:t>
            </a:r>
            <a:r>
              <a:rPr lang="pt-BR" sz="2000" dirty="0"/>
              <a:t>” </a:t>
            </a:r>
            <a:endParaRPr lang="pt-BR" sz="2000" b="1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BDFA787-69E0-4244-967A-B3292B4388B4}"/>
              </a:ext>
            </a:extLst>
          </p:cNvPr>
          <p:cNvSpPr txBox="1"/>
          <p:nvPr/>
        </p:nvSpPr>
        <p:spPr>
          <a:xfrm>
            <a:off x="5441264" y="3953589"/>
            <a:ext cx="5573813" cy="2585323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Pela equação dos gases ideais </a:t>
            </a:r>
            <a:r>
              <a:rPr lang="pt-BR" b="1" dirty="0"/>
              <a:t>P.V = </a:t>
            </a:r>
            <a:r>
              <a:rPr lang="pt-BR" b="1" dirty="0" err="1"/>
              <a:t>n.R.T</a:t>
            </a:r>
            <a:endParaRPr lang="pt-BR" b="1" dirty="0"/>
          </a:p>
          <a:p>
            <a:endParaRPr lang="pt-BR" dirty="0"/>
          </a:p>
          <a:p>
            <a:r>
              <a:rPr lang="pt-BR" dirty="0"/>
              <a:t>Onde</a:t>
            </a:r>
          </a:p>
          <a:p>
            <a:r>
              <a:rPr lang="pt-BR" b="1" dirty="0"/>
              <a:t>P</a:t>
            </a:r>
            <a:r>
              <a:rPr lang="pt-BR" dirty="0"/>
              <a:t> = Pressão             </a:t>
            </a:r>
            <a:r>
              <a:rPr lang="pt-BR" b="1" dirty="0"/>
              <a:t>n</a:t>
            </a:r>
            <a:r>
              <a:rPr lang="pt-BR" dirty="0"/>
              <a:t> = número de mols do gás </a:t>
            </a:r>
          </a:p>
          <a:p>
            <a:r>
              <a:rPr lang="pt-BR" b="1" dirty="0"/>
              <a:t>V</a:t>
            </a:r>
            <a:r>
              <a:rPr lang="pt-BR" dirty="0"/>
              <a:t> = Volume             </a:t>
            </a:r>
            <a:r>
              <a:rPr lang="pt-BR" b="1" dirty="0"/>
              <a:t>R</a:t>
            </a:r>
            <a:r>
              <a:rPr lang="pt-BR" dirty="0"/>
              <a:t> = Constante universal do gases </a:t>
            </a:r>
          </a:p>
          <a:p>
            <a:r>
              <a:rPr lang="pt-BR" dirty="0"/>
              <a:t>                                 </a:t>
            </a:r>
            <a:r>
              <a:rPr lang="pt-BR" b="1" dirty="0"/>
              <a:t>T</a:t>
            </a:r>
            <a:r>
              <a:rPr lang="pt-BR" dirty="0"/>
              <a:t> = Temperatura </a:t>
            </a:r>
          </a:p>
          <a:p>
            <a:endParaRPr lang="pt-BR" dirty="0"/>
          </a:p>
          <a:p>
            <a:endParaRPr lang="pt-BR" dirty="0"/>
          </a:p>
          <a:p>
            <a:pPr algn="ctr"/>
            <a:r>
              <a:rPr lang="pt-BR" b="1" dirty="0"/>
              <a:t>1 mol de gás ocupa 22,4 litros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76ED1E3-2B9A-4364-8BD9-B0154F3663E9}"/>
              </a:ext>
            </a:extLst>
          </p:cNvPr>
          <p:cNvSpPr txBox="1"/>
          <p:nvPr/>
        </p:nvSpPr>
        <p:spPr>
          <a:xfrm>
            <a:off x="2083283" y="155993"/>
            <a:ext cx="8019505" cy="553998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Bernard MT Condensed" panose="02050806060905020404" pitchFamily="18" charset="0"/>
              </a:rPr>
              <a:t>RELAÇÕES ESTEQUIOMÉTRICAS COM VOLUME DE GÁS</a:t>
            </a:r>
          </a:p>
        </p:txBody>
      </p:sp>
    </p:spTree>
    <p:extLst>
      <p:ext uri="{BB962C8B-B14F-4D97-AF65-F5344CB8AC3E}">
        <p14:creationId xmlns:p14="http://schemas.microsoft.com/office/powerpoint/2010/main" val="25409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D16DC-3C70-4234-BEAB-946CD91B9317}" type="slidenum">
              <a:rPr lang="pt-BR" smtClean="0"/>
              <a:pPr/>
              <a:t>34</a:t>
            </a:fld>
            <a:endParaRPr lang="pt-BR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BDFA787-69E0-4244-967A-B3292B4388B4}"/>
              </a:ext>
            </a:extLst>
          </p:cNvPr>
          <p:cNvSpPr txBox="1"/>
          <p:nvPr/>
        </p:nvSpPr>
        <p:spPr>
          <a:xfrm>
            <a:off x="1919536" y="1116257"/>
            <a:ext cx="8640960" cy="286232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Pela equação dos gases ideais </a:t>
            </a:r>
            <a:r>
              <a:rPr lang="pt-BR" b="1" dirty="0"/>
              <a:t>P.V = </a:t>
            </a:r>
            <a:r>
              <a:rPr lang="pt-BR" b="1" dirty="0" err="1"/>
              <a:t>n.R.T</a:t>
            </a:r>
            <a:endParaRPr lang="pt-BR" b="1" dirty="0"/>
          </a:p>
          <a:p>
            <a:endParaRPr lang="pt-BR" dirty="0"/>
          </a:p>
          <a:p>
            <a:r>
              <a:rPr lang="pt-BR" dirty="0"/>
              <a:t>Onde</a:t>
            </a:r>
          </a:p>
          <a:p>
            <a:r>
              <a:rPr lang="pt-BR" b="1" dirty="0"/>
              <a:t>P</a:t>
            </a:r>
            <a:r>
              <a:rPr lang="pt-BR" dirty="0"/>
              <a:t> = Pressão             </a:t>
            </a:r>
            <a:r>
              <a:rPr lang="pt-BR" b="1" dirty="0"/>
              <a:t>n</a:t>
            </a:r>
            <a:r>
              <a:rPr lang="pt-BR" dirty="0"/>
              <a:t> = número de mols do gás </a:t>
            </a:r>
          </a:p>
          <a:p>
            <a:r>
              <a:rPr lang="pt-BR" b="1" dirty="0"/>
              <a:t>V</a:t>
            </a:r>
            <a:r>
              <a:rPr lang="pt-BR" dirty="0"/>
              <a:t> = Volume             </a:t>
            </a:r>
            <a:r>
              <a:rPr lang="pt-BR" b="1" dirty="0"/>
              <a:t>R</a:t>
            </a:r>
            <a:r>
              <a:rPr lang="pt-BR" dirty="0"/>
              <a:t> = Constante universal do gases </a:t>
            </a:r>
          </a:p>
          <a:p>
            <a:r>
              <a:rPr lang="pt-BR" dirty="0"/>
              <a:t>                                 </a:t>
            </a:r>
            <a:r>
              <a:rPr lang="pt-BR" b="1" dirty="0"/>
              <a:t>T</a:t>
            </a:r>
            <a:r>
              <a:rPr lang="pt-BR" dirty="0"/>
              <a:t> = Temperatura </a:t>
            </a:r>
          </a:p>
          <a:p>
            <a:endParaRPr lang="pt-BR" dirty="0"/>
          </a:p>
          <a:p>
            <a:endParaRPr lang="pt-BR" dirty="0"/>
          </a:p>
          <a:p>
            <a:pPr algn="ctr"/>
            <a:r>
              <a:rPr lang="pt-BR" b="1" dirty="0"/>
              <a:t>Calcule nas CTNP (273K e 1atm) qual o volume ocupado por 1mol de gás. Assuma R = 0,08206 L·atm·K</a:t>
            </a:r>
            <a:r>
              <a:rPr lang="pt-BR" b="1" baseline="30000" dirty="0"/>
              <a:t>−1 </a:t>
            </a:r>
            <a:r>
              <a:rPr lang="pt-BR" b="1" dirty="0"/>
              <a:t>·mol</a:t>
            </a:r>
            <a:r>
              <a:rPr lang="pt-BR" b="1" baseline="30000" dirty="0"/>
              <a:t>−1</a:t>
            </a:r>
          </a:p>
        </p:txBody>
      </p:sp>
      <p:sp>
        <p:nvSpPr>
          <p:cNvPr id="11" name="Retângulo: Cantos Arredondados 11">
            <a:extLst>
              <a:ext uri="{FF2B5EF4-FFF2-40B4-BE49-F238E27FC236}">
                <a16:creationId xmlns:a16="http://schemas.microsoft.com/office/drawing/2014/main" id="{8DBA0EE2-028F-46B7-8690-68EA4D0EC9F5}"/>
              </a:ext>
            </a:extLst>
          </p:cNvPr>
          <p:cNvSpPr/>
          <p:nvPr/>
        </p:nvSpPr>
        <p:spPr>
          <a:xfrm>
            <a:off x="1736043" y="4564611"/>
            <a:ext cx="8719914" cy="136425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000" dirty="0">
                <a:solidFill>
                  <a:schemeClr val="tx1"/>
                </a:solidFill>
                <a:latin typeface="Abadi Extra Light" panose="020B0204020104020204" pitchFamily="34" charset="0"/>
              </a:rPr>
              <a:t>Um gás ideal trata-se de um modelo para compreender o comportamento de um gás a baixa pressão e sob temperaturas branda, onde as forças de atração e repulsão entre moléculas do gás podem ser desprezadas. Sob condições fora da idealidade a equação PV=</a:t>
            </a:r>
            <a:r>
              <a:rPr lang="pt-BR" sz="2000" dirty="0" err="1">
                <a:solidFill>
                  <a:schemeClr val="tx1"/>
                </a:solidFill>
                <a:latin typeface="Abadi Extra Light" panose="020B0204020104020204" pitchFamily="34" charset="0"/>
              </a:rPr>
              <a:t>nRT</a:t>
            </a:r>
            <a:r>
              <a:rPr lang="pt-BR" sz="2000" dirty="0">
                <a:solidFill>
                  <a:schemeClr val="tx1"/>
                </a:solidFill>
                <a:latin typeface="Abadi Extra Light" panose="020B0204020104020204" pitchFamily="34" charset="0"/>
              </a:rPr>
              <a:t> não será útil. </a:t>
            </a:r>
            <a:endParaRPr lang="pt-BR" sz="2000" b="1" dirty="0">
              <a:solidFill>
                <a:schemeClr val="tx1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29A1716-B146-4B60-A40A-68BE15372AED}"/>
              </a:ext>
            </a:extLst>
          </p:cNvPr>
          <p:cNvSpPr txBox="1"/>
          <p:nvPr/>
        </p:nvSpPr>
        <p:spPr>
          <a:xfrm>
            <a:off x="2083283" y="155993"/>
            <a:ext cx="8019505" cy="553998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Bernard MT Condensed" panose="02050806060905020404" pitchFamily="18" charset="0"/>
              </a:rPr>
              <a:t>RELAÇÕES ESTEQUIOMÉTRICAS COM VOLUME DE GÁS</a:t>
            </a:r>
          </a:p>
        </p:txBody>
      </p:sp>
    </p:spTree>
    <p:extLst>
      <p:ext uri="{BB962C8B-B14F-4D97-AF65-F5344CB8AC3E}">
        <p14:creationId xmlns:p14="http://schemas.microsoft.com/office/powerpoint/2010/main" val="1234533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D16DC-3C70-4234-BEAB-946CD91B9317}" type="slidenum">
              <a:rPr lang="pt-BR" smtClean="0"/>
              <a:pPr/>
              <a:t>35</a:t>
            </a:fld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28A54B7-EB1F-4926-9710-A09AC8DA1B47}"/>
              </a:ext>
            </a:extLst>
          </p:cNvPr>
          <p:cNvSpPr txBox="1"/>
          <p:nvPr/>
        </p:nvSpPr>
        <p:spPr>
          <a:xfrm>
            <a:off x="1660104" y="4077072"/>
            <a:ext cx="8871792" cy="193899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2000" dirty="0"/>
              <a:t>Assim, podemos estabelecer as seguintes relações volumétricas</a:t>
            </a:r>
          </a:p>
          <a:p>
            <a:pPr algn="just"/>
            <a:endParaRPr lang="pt-BR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/>
              <a:t>44,8 litros de H</a:t>
            </a:r>
            <a:r>
              <a:rPr lang="pt-BR" sz="2000" baseline="-25000" dirty="0"/>
              <a:t>2</a:t>
            </a:r>
            <a:r>
              <a:rPr lang="pt-BR" sz="2000" dirty="0"/>
              <a:t> (2mols) reagem com 22,4 litros de O</a:t>
            </a:r>
            <a:r>
              <a:rPr lang="pt-BR" sz="2000" baseline="-25000" dirty="0"/>
              <a:t>2</a:t>
            </a:r>
            <a:r>
              <a:rPr lang="pt-BR" sz="2000" dirty="0"/>
              <a:t> (1mol), formando 44,8 litros de H</a:t>
            </a:r>
            <a:r>
              <a:rPr lang="pt-BR" sz="2000" baseline="-25000" dirty="0"/>
              <a:t>2</a:t>
            </a:r>
            <a:r>
              <a:rPr lang="pt-BR" sz="2000" dirty="0"/>
              <a:t>O (2mols);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/>
              <a:t>1 litro de H</a:t>
            </a:r>
            <a:r>
              <a:rPr lang="pt-BR" sz="2000" baseline="-25000" dirty="0"/>
              <a:t>2</a:t>
            </a:r>
            <a:r>
              <a:rPr lang="pt-BR" sz="2000" dirty="0"/>
              <a:t> forma 1 litro de água gasosa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/>
              <a:t>2 litros de O</a:t>
            </a:r>
            <a:r>
              <a:rPr lang="pt-BR" sz="2000" baseline="-25000" dirty="0"/>
              <a:t>2</a:t>
            </a:r>
            <a:r>
              <a:rPr lang="pt-BR" sz="2000" dirty="0"/>
              <a:t> formam 1 litro de água gasosa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3073774A-2A76-4D3F-A7C2-B65A980173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9"/>
          <a:stretch/>
        </p:blipFill>
        <p:spPr>
          <a:xfrm>
            <a:off x="3647729" y="1238395"/>
            <a:ext cx="5212281" cy="240902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2353036-B7CE-4945-8E32-48E28729436F}"/>
              </a:ext>
            </a:extLst>
          </p:cNvPr>
          <p:cNvSpPr txBox="1"/>
          <p:nvPr/>
        </p:nvSpPr>
        <p:spPr>
          <a:xfrm>
            <a:off x="2083283" y="155993"/>
            <a:ext cx="8019505" cy="553998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Bernard MT Condensed" panose="02050806060905020404" pitchFamily="18" charset="0"/>
              </a:rPr>
              <a:t>RELAÇÕES ESTEQUIOMÉTRICAS COM VOLUME DE GÁS</a:t>
            </a:r>
          </a:p>
        </p:txBody>
      </p:sp>
    </p:spTree>
    <p:extLst>
      <p:ext uri="{BB962C8B-B14F-4D97-AF65-F5344CB8AC3E}">
        <p14:creationId xmlns:p14="http://schemas.microsoft.com/office/powerpoint/2010/main" val="28263822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D16DC-3C70-4234-BEAB-946CD91B9317}" type="slidenum">
              <a:rPr lang="pt-BR" smtClean="0"/>
              <a:pPr/>
              <a:t>36</a:t>
            </a:fld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E3967D56-1587-48BD-A5D6-B4967A0E03EF}"/>
              </a:ext>
            </a:extLst>
          </p:cNvPr>
          <p:cNvSpPr/>
          <p:nvPr/>
        </p:nvSpPr>
        <p:spPr>
          <a:xfrm>
            <a:off x="1639955" y="894455"/>
            <a:ext cx="8784976" cy="4969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/>
              <a:t>(PUC MG) O volume de gás hidrogênio, nas CNTP, que é liberado quando 5,40g de alumínio são dissolvidos em um excesso de ácido clorídrico, de acordo com a reação: </a:t>
            </a:r>
          </a:p>
          <a:p>
            <a:pPr algn="just"/>
            <a:endParaRPr lang="pt-BR" sz="2000" dirty="0"/>
          </a:p>
          <a:p>
            <a:pPr algn="just"/>
            <a:endParaRPr lang="pt-BR" sz="2000" dirty="0"/>
          </a:p>
          <a:p>
            <a:pPr algn="ctr"/>
            <a:r>
              <a:rPr lang="pt-BR" sz="2000" dirty="0"/>
              <a:t>Al</a:t>
            </a:r>
            <a:r>
              <a:rPr lang="pt-BR" sz="2000" baseline="-25000" dirty="0"/>
              <a:t>(s) </a:t>
            </a:r>
            <a:r>
              <a:rPr lang="pt-BR" sz="2000" dirty="0"/>
              <a:t>+ 3HCl</a:t>
            </a:r>
            <a:r>
              <a:rPr lang="pt-BR" sz="2000" baseline="-25000" dirty="0"/>
              <a:t>(</a:t>
            </a:r>
            <a:r>
              <a:rPr lang="pt-BR" sz="2000" baseline="-25000" dirty="0" err="1"/>
              <a:t>aq</a:t>
            </a:r>
            <a:r>
              <a:rPr lang="pt-BR" sz="2000" baseline="-25000" dirty="0"/>
              <a:t>) </a:t>
            </a:r>
            <a:r>
              <a:rPr lang="pt-BR" sz="2000" dirty="0">
                <a:sym typeface="Wingdings" panose="05000000000000000000" pitchFamily="2" charset="2"/>
              </a:rPr>
              <a:t> AlCl</a:t>
            </a:r>
            <a:r>
              <a:rPr lang="pt-BR" sz="2000" baseline="-25000" dirty="0">
                <a:sym typeface="Wingdings" panose="05000000000000000000" pitchFamily="2" charset="2"/>
              </a:rPr>
              <a:t>3(</a:t>
            </a:r>
            <a:r>
              <a:rPr lang="pt-BR" sz="2000" baseline="-25000" dirty="0" err="1">
                <a:sym typeface="Wingdings" panose="05000000000000000000" pitchFamily="2" charset="2"/>
              </a:rPr>
              <a:t>aq</a:t>
            </a:r>
            <a:r>
              <a:rPr lang="pt-BR" sz="2000" baseline="-25000" dirty="0">
                <a:sym typeface="Wingdings" panose="05000000000000000000" pitchFamily="2" charset="2"/>
              </a:rPr>
              <a:t>)</a:t>
            </a:r>
            <a:r>
              <a:rPr lang="pt-BR" sz="2000" dirty="0">
                <a:sym typeface="Wingdings" panose="05000000000000000000" pitchFamily="2" charset="2"/>
              </a:rPr>
              <a:t> + 3/2H</a:t>
            </a:r>
            <a:r>
              <a:rPr lang="pt-BR" sz="2000" baseline="-25000" dirty="0">
                <a:sym typeface="Wingdings" panose="05000000000000000000" pitchFamily="2" charset="2"/>
              </a:rPr>
              <a:t>2(</a:t>
            </a:r>
            <a:r>
              <a:rPr lang="pt-BR" sz="2000" baseline="-25000" dirty="0" err="1">
                <a:sym typeface="Wingdings" panose="05000000000000000000" pitchFamily="2" charset="2"/>
              </a:rPr>
              <a:t>aq</a:t>
            </a:r>
            <a:r>
              <a:rPr lang="pt-BR" sz="2000" baseline="-25000" dirty="0">
                <a:sym typeface="Wingdings" panose="05000000000000000000" pitchFamily="2" charset="2"/>
              </a:rPr>
              <a:t>)</a:t>
            </a:r>
            <a:r>
              <a:rPr lang="pt-BR" sz="2000" dirty="0">
                <a:sym typeface="Wingdings" panose="05000000000000000000" pitchFamily="2" charset="2"/>
              </a:rPr>
              <a:t> </a:t>
            </a:r>
            <a:r>
              <a:rPr lang="pt-BR" sz="2000" dirty="0"/>
              <a:t>, é igual a: </a:t>
            </a:r>
          </a:p>
          <a:p>
            <a:pPr algn="ctr"/>
            <a:endParaRPr lang="pt-BR" sz="2000" dirty="0"/>
          </a:p>
          <a:p>
            <a:pPr algn="just">
              <a:lnSpc>
                <a:spcPct val="150000"/>
              </a:lnSpc>
            </a:pPr>
            <a:endParaRPr lang="pt-BR" sz="2000" dirty="0"/>
          </a:p>
          <a:p>
            <a:pPr marL="457200" indent="-457200" algn="just">
              <a:lnSpc>
                <a:spcPct val="150000"/>
              </a:lnSpc>
              <a:buAutoNum type="alphaLcParenR"/>
            </a:pPr>
            <a:r>
              <a:rPr lang="pt-BR" sz="2000" dirty="0"/>
              <a:t>6,72 L </a:t>
            </a:r>
          </a:p>
          <a:p>
            <a:pPr marL="457200" indent="-457200" algn="just">
              <a:lnSpc>
                <a:spcPct val="150000"/>
              </a:lnSpc>
              <a:buAutoNum type="alphaLcParenR"/>
            </a:pPr>
            <a:r>
              <a:rPr lang="pt-BR" sz="2000" dirty="0"/>
              <a:t>13,44 L</a:t>
            </a:r>
          </a:p>
          <a:p>
            <a:pPr marL="457200" indent="-457200" algn="just">
              <a:lnSpc>
                <a:spcPct val="150000"/>
              </a:lnSpc>
              <a:buAutoNum type="alphaLcParenR"/>
            </a:pPr>
            <a:r>
              <a:rPr lang="pt-BR" sz="2000" dirty="0"/>
              <a:t>20,16 L</a:t>
            </a:r>
          </a:p>
          <a:p>
            <a:pPr marL="457200" indent="-457200" algn="just">
              <a:lnSpc>
                <a:spcPct val="150000"/>
              </a:lnSpc>
              <a:buAutoNum type="alphaLcParenR"/>
            </a:pPr>
            <a:r>
              <a:rPr lang="pt-BR" sz="2000" dirty="0"/>
              <a:t>33,60 L</a:t>
            </a:r>
          </a:p>
          <a:p>
            <a:pPr marL="457200" indent="-457200" algn="just">
              <a:lnSpc>
                <a:spcPct val="150000"/>
              </a:lnSpc>
              <a:buAutoNum type="alphaLcParenR"/>
            </a:pPr>
            <a:r>
              <a:rPr lang="pt-BR" sz="2000" dirty="0"/>
              <a:t>67,2 L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8FC00BC9-8FA6-4676-9331-6983D53133A0}"/>
              </a:ext>
            </a:extLst>
          </p:cNvPr>
          <p:cNvSpPr/>
          <p:nvPr/>
        </p:nvSpPr>
        <p:spPr>
          <a:xfrm>
            <a:off x="1639956" y="3573016"/>
            <a:ext cx="375295" cy="42717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C8B9451-2853-4027-84BF-5587AF014A44}"/>
              </a:ext>
            </a:extLst>
          </p:cNvPr>
          <p:cNvSpPr txBox="1"/>
          <p:nvPr/>
        </p:nvSpPr>
        <p:spPr>
          <a:xfrm>
            <a:off x="3532051" y="240057"/>
            <a:ext cx="5127897" cy="553998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Bernard MT Condensed" panose="02050806060905020404" pitchFamily="18" charset="0"/>
              </a:rPr>
              <a:t>EXERCÍCIOS DE FIXAÇÃO</a:t>
            </a:r>
          </a:p>
        </p:txBody>
      </p:sp>
    </p:spTree>
    <p:extLst>
      <p:ext uri="{BB962C8B-B14F-4D97-AF65-F5344CB8AC3E}">
        <p14:creationId xmlns:p14="http://schemas.microsoft.com/office/powerpoint/2010/main" val="3003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D16DC-3C70-4234-BEAB-946CD91B9317}" type="slidenum">
              <a:rPr lang="pt-BR" smtClean="0"/>
              <a:pPr/>
              <a:t>37</a:t>
            </a:fld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C8B9451-2853-4027-84BF-5587AF014A44}"/>
              </a:ext>
            </a:extLst>
          </p:cNvPr>
          <p:cNvSpPr txBox="1"/>
          <p:nvPr/>
        </p:nvSpPr>
        <p:spPr>
          <a:xfrm>
            <a:off x="3532051" y="240057"/>
            <a:ext cx="5127897" cy="553998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Bernard MT Condensed" panose="02050806060905020404" pitchFamily="18" charset="0"/>
              </a:rPr>
              <a:t>EXERCÍCIOS DE FIXAÇÃO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66530F93-590B-4AE2-8649-BE47A4739BB0}"/>
              </a:ext>
            </a:extLst>
          </p:cNvPr>
          <p:cNvSpPr/>
          <p:nvPr/>
        </p:nvSpPr>
        <p:spPr>
          <a:xfrm>
            <a:off x="1314984" y="811729"/>
            <a:ext cx="9071889" cy="6046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/>
              <a:t>(UFPE) A </a:t>
            </a:r>
            <a:r>
              <a:rPr lang="pt-BR" sz="2000" dirty="0" err="1"/>
              <a:t>azida</a:t>
            </a:r>
            <a:r>
              <a:rPr lang="pt-BR" sz="2000" dirty="0"/>
              <a:t> de sódio, NaN3, quando inflamada sofre decomposição rápida fornecendo nitrogênio gasoso que é utilizado para inflar os sacos de ar ("</a:t>
            </a:r>
            <a:r>
              <a:rPr lang="pt-BR" sz="2000" dirty="0" err="1"/>
              <a:t>air</a:t>
            </a:r>
            <a:r>
              <a:rPr lang="pt-BR" sz="2000" dirty="0"/>
              <a:t>-bags") de automóveis, de acordo com a reação: </a:t>
            </a:r>
          </a:p>
          <a:p>
            <a:pPr algn="just"/>
            <a:endParaRPr lang="pt-BR" sz="2000" dirty="0"/>
          </a:p>
          <a:p>
            <a:pPr algn="ctr"/>
            <a:r>
              <a:rPr lang="pt-BR" sz="2000" dirty="0"/>
              <a:t>2 NaN</a:t>
            </a:r>
            <a:r>
              <a:rPr lang="pt-BR" sz="2000" baseline="-25000" dirty="0"/>
              <a:t>3(s) </a:t>
            </a:r>
            <a:r>
              <a:rPr lang="pt-BR" sz="2000" dirty="0">
                <a:sym typeface="Wingdings" panose="05000000000000000000" pitchFamily="2" charset="2"/>
              </a:rPr>
              <a:t></a:t>
            </a:r>
            <a:r>
              <a:rPr lang="pt-BR" sz="2000" dirty="0"/>
              <a:t> 2 Na</a:t>
            </a:r>
            <a:r>
              <a:rPr lang="pt-BR" sz="2000" baseline="-25000" dirty="0"/>
              <a:t>(s) </a:t>
            </a:r>
            <a:r>
              <a:rPr lang="pt-BR" sz="2000" dirty="0"/>
              <a:t>+ 3N</a:t>
            </a:r>
            <a:r>
              <a:rPr lang="pt-BR" sz="2000" baseline="-25000" dirty="0"/>
              <a:t>2(g). </a:t>
            </a:r>
          </a:p>
          <a:p>
            <a:pPr algn="just"/>
            <a:endParaRPr lang="pt-BR" sz="2000" dirty="0"/>
          </a:p>
          <a:p>
            <a:pPr algn="just"/>
            <a:r>
              <a:rPr lang="pt-BR" sz="2000" dirty="0"/>
              <a:t>Quantos mols de </a:t>
            </a:r>
            <a:r>
              <a:rPr lang="pt-BR" sz="2000" dirty="0" err="1"/>
              <a:t>azida</a:t>
            </a:r>
            <a:r>
              <a:rPr lang="pt-BR" sz="2000" dirty="0"/>
              <a:t> de sódio são necessários para gerar nitrogênio suficiente para encher um saco de plástico de 44,8 L a 0 </a:t>
            </a:r>
            <a:r>
              <a:rPr lang="pt-BR" sz="2000" baseline="30000" dirty="0" err="1"/>
              <a:t>o</a:t>
            </a:r>
            <a:r>
              <a:rPr lang="pt-BR" sz="2000" dirty="0" err="1"/>
              <a:t>C</a:t>
            </a:r>
            <a:r>
              <a:rPr lang="pt-BR" sz="2000" dirty="0"/>
              <a:t> e à pressão atmosférica?</a:t>
            </a:r>
          </a:p>
          <a:p>
            <a:pPr algn="just"/>
            <a:endParaRPr lang="pt-BR" sz="2000" dirty="0"/>
          </a:p>
          <a:p>
            <a:pPr algn="just"/>
            <a:r>
              <a:rPr lang="pt-BR" sz="2000" dirty="0"/>
              <a:t>Dados: R = 0,082 L </a:t>
            </a:r>
            <a:r>
              <a:rPr lang="pt-BR" sz="2000" dirty="0" err="1"/>
              <a:t>atm</a:t>
            </a:r>
            <a:r>
              <a:rPr lang="pt-BR" sz="2000" dirty="0"/>
              <a:t> mol</a:t>
            </a:r>
            <a:r>
              <a:rPr lang="pt-BR" sz="2000" baseline="30000" dirty="0"/>
              <a:t>-1</a:t>
            </a:r>
            <a:r>
              <a:rPr lang="pt-BR" sz="2000" dirty="0"/>
              <a:t>K</a:t>
            </a:r>
            <a:r>
              <a:rPr lang="pt-BR" sz="2000" baseline="30000" dirty="0"/>
              <a:t>-1 </a:t>
            </a:r>
            <a:r>
              <a:rPr lang="pt-BR" sz="2000" dirty="0"/>
              <a:t>. Massa atômica (g.mol</a:t>
            </a:r>
            <a:r>
              <a:rPr lang="pt-BR" sz="2000" baseline="30000" dirty="0"/>
              <a:t>-1</a:t>
            </a:r>
            <a:r>
              <a:rPr lang="pt-BR" sz="2000" dirty="0"/>
              <a:t> ): N = 14; Na = 23. Considere que o nitrogênio gasoso tem comportamento ideal nas condições acima.</a:t>
            </a:r>
          </a:p>
          <a:p>
            <a:pPr algn="just"/>
            <a:endParaRPr lang="pt-BR" sz="2000" dirty="0"/>
          </a:p>
          <a:p>
            <a:pPr algn="just">
              <a:lnSpc>
                <a:spcPct val="150000"/>
              </a:lnSpc>
            </a:pPr>
            <a:r>
              <a:rPr lang="pt-BR" sz="2000" dirty="0"/>
              <a:t> a) 1/3</a:t>
            </a:r>
          </a:p>
          <a:p>
            <a:pPr algn="just">
              <a:lnSpc>
                <a:spcPct val="150000"/>
              </a:lnSpc>
            </a:pPr>
            <a:r>
              <a:rPr lang="pt-BR" sz="2000" dirty="0"/>
              <a:t> b) 2 </a:t>
            </a:r>
          </a:p>
          <a:p>
            <a:pPr algn="just">
              <a:lnSpc>
                <a:spcPct val="150000"/>
              </a:lnSpc>
            </a:pPr>
            <a:r>
              <a:rPr lang="pt-BR" sz="2000" dirty="0"/>
              <a:t>c) 3 </a:t>
            </a:r>
          </a:p>
          <a:p>
            <a:pPr algn="just">
              <a:lnSpc>
                <a:spcPct val="150000"/>
              </a:lnSpc>
            </a:pPr>
            <a:r>
              <a:rPr lang="pt-BR" sz="2000" dirty="0"/>
              <a:t>d) 2/3 </a:t>
            </a:r>
          </a:p>
          <a:p>
            <a:pPr algn="just">
              <a:lnSpc>
                <a:spcPct val="150000"/>
              </a:lnSpc>
            </a:pPr>
            <a:r>
              <a:rPr lang="pt-BR" sz="2000" dirty="0"/>
              <a:t>e) 4/3</a:t>
            </a:r>
          </a:p>
        </p:txBody>
      </p:sp>
    </p:spTree>
    <p:extLst>
      <p:ext uri="{BB962C8B-B14F-4D97-AF65-F5344CB8AC3E}">
        <p14:creationId xmlns:p14="http://schemas.microsoft.com/office/powerpoint/2010/main" val="20049880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B16F3A73-3E69-472F-B1D7-45B186CE27C0}"/>
              </a:ext>
            </a:extLst>
          </p:cNvPr>
          <p:cNvSpPr txBox="1"/>
          <p:nvPr/>
        </p:nvSpPr>
        <p:spPr>
          <a:xfrm>
            <a:off x="3485331" y="233980"/>
            <a:ext cx="5221332" cy="553998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Bernard MT Condensed" panose="02050806060905020404" pitchFamily="18" charset="0"/>
              </a:rPr>
              <a:t>REAGENTE LIMITANTE E EM EXCESSO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8AB7040-5146-4EBE-B5AB-66B3E41D3376}"/>
              </a:ext>
            </a:extLst>
          </p:cNvPr>
          <p:cNvSpPr txBox="1"/>
          <p:nvPr/>
        </p:nvSpPr>
        <p:spPr>
          <a:xfrm>
            <a:off x="2133413" y="1082155"/>
            <a:ext cx="7925171" cy="1200329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pt-BR" b="1" i="0" dirty="0">
                <a:solidFill>
                  <a:srgbClr val="212529"/>
                </a:solidFill>
                <a:effectLst/>
                <a:latin typeface="Abadi Extra Light" panose="020B0204020104020204" pitchFamily="34" charset="0"/>
              </a:rPr>
              <a:t>Reagente limitante é aquele que limita a quantidade de produto que pode ser produzido na reação. Isso significa que quando o reagente limitante é totalmente consumido, a reação para, mesmo tendo ainda outros reagentes. Todos os outros reagentes que sobrarem são considerados reagentes em excesso.</a:t>
            </a:r>
            <a:endParaRPr lang="pt-BR" dirty="0">
              <a:latin typeface="Abadi Extra Light" panose="020B0204020104020204" pitchFamily="34" charset="0"/>
            </a:endParaRP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89505AB7-71B8-4233-8818-E78A8F896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5073" y="2612201"/>
            <a:ext cx="7181849" cy="346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7689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88AB7040-5146-4EBE-B5AB-66B3E41D3376}"/>
              </a:ext>
            </a:extLst>
          </p:cNvPr>
          <p:cNvSpPr txBox="1"/>
          <p:nvPr/>
        </p:nvSpPr>
        <p:spPr>
          <a:xfrm>
            <a:off x="2133413" y="1082155"/>
            <a:ext cx="7925171" cy="1200329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pt-BR" b="1" i="0" dirty="0">
                <a:solidFill>
                  <a:srgbClr val="212529"/>
                </a:solidFill>
                <a:effectLst/>
                <a:latin typeface="Abadi Extra Light" panose="020B0204020104020204" pitchFamily="34" charset="0"/>
              </a:rPr>
              <a:t>Reagente limitante é aquele que limita a quantidade de produto que pode ser produzido na reação. Isso significa que quando o reagente limitante é totalmente consumido, a reação para, mesmo tendo ainda outros reagentes. Todos os outros reagentes que sobrarem são considerados reagentes em excesso.</a:t>
            </a:r>
            <a:endParaRPr lang="pt-BR" dirty="0">
              <a:latin typeface="Abadi Extra Light" panose="020B0204020104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B8C5BC3-1549-435A-A0DD-B44D0CDD3FCB}"/>
              </a:ext>
            </a:extLst>
          </p:cNvPr>
          <p:cNvSpPr txBox="1"/>
          <p:nvPr/>
        </p:nvSpPr>
        <p:spPr>
          <a:xfrm>
            <a:off x="1641256" y="2521076"/>
            <a:ext cx="8909484" cy="203132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l"/>
            <a:r>
              <a:rPr lang="pt-BR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Considere a seguinte reação corretamente balanceada:</a:t>
            </a:r>
            <a:endParaRPr lang="pt-BR" b="0" i="0" dirty="0">
              <a:solidFill>
                <a:srgbClr val="212529"/>
              </a:solidFill>
              <a:effectLst/>
              <a:latin typeface="Source Sans Pro" panose="020B0503030403020204" pitchFamily="34" charset="0"/>
            </a:endParaRPr>
          </a:p>
          <a:p>
            <a:pPr algn="ctr"/>
            <a:r>
              <a:rPr lang="pt-BR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6 Na</a:t>
            </a:r>
            <a:r>
              <a:rPr lang="pt-BR" b="1" i="0" baseline="-2500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(l)</a:t>
            </a:r>
            <a:r>
              <a:rPr lang="pt-BR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 + Al</a:t>
            </a:r>
            <a:r>
              <a:rPr lang="pt-BR" b="1" i="0" baseline="-2500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2</a:t>
            </a:r>
            <a:r>
              <a:rPr lang="pt-BR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O</a:t>
            </a:r>
            <a:r>
              <a:rPr lang="pt-BR" b="1" i="0" baseline="-2500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3(s)</a:t>
            </a:r>
            <a:r>
              <a:rPr lang="pt-BR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 → 2 Al</a:t>
            </a:r>
            <a:r>
              <a:rPr lang="pt-BR" b="1" i="0" baseline="-2500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(l)</a:t>
            </a:r>
            <a:r>
              <a:rPr lang="pt-BR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 + 3 Na</a:t>
            </a:r>
            <a:r>
              <a:rPr lang="pt-BR" b="1" i="0" baseline="-2500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2</a:t>
            </a:r>
            <a:r>
              <a:rPr lang="pt-BR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O</a:t>
            </a:r>
            <a:r>
              <a:rPr lang="pt-BR" b="1" i="0" baseline="-2500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(s)</a:t>
            </a:r>
            <a:endParaRPr lang="pt-BR" b="0" i="0" dirty="0">
              <a:solidFill>
                <a:srgbClr val="212529"/>
              </a:solidFill>
              <a:effectLst/>
              <a:latin typeface="Source Sans Pro" panose="020B0503030403020204" pitchFamily="34" charset="0"/>
            </a:endParaRPr>
          </a:p>
          <a:p>
            <a:pPr algn="just"/>
            <a:r>
              <a:rPr lang="pt-BR" b="1" i="0" dirty="0">
                <a:solidFill>
                  <a:srgbClr val="FF0000"/>
                </a:solidFill>
                <a:effectLst/>
                <a:latin typeface="Source Sans Pro" panose="020B0503030403020204" pitchFamily="34" charset="0"/>
              </a:rPr>
              <a:t>a)</a:t>
            </a:r>
            <a:r>
              <a:rPr lang="pt-BR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 Determine o reagente limitante e o reagente em excesso dessa reação quando 5,52g de sódio reage com 5,10 g de Al</a:t>
            </a:r>
            <a:r>
              <a:rPr lang="pt-BR" b="1" i="0" baseline="-2500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2</a:t>
            </a:r>
            <a:r>
              <a:rPr lang="pt-BR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O</a:t>
            </a:r>
            <a:r>
              <a:rPr lang="pt-BR" b="1" i="0" baseline="-2500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3</a:t>
            </a:r>
            <a:r>
              <a:rPr lang="pt-BR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pt-BR" b="0" i="0" dirty="0">
              <a:solidFill>
                <a:srgbClr val="212529"/>
              </a:solidFill>
              <a:effectLst/>
              <a:latin typeface="Source Sans Pro" panose="020B0503030403020204" pitchFamily="34" charset="0"/>
            </a:endParaRPr>
          </a:p>
          <a:p>
            <a:pPr algn="just"/>
            <a:r>
              <a:rPr lang="pt-BR" b="1" i="0" dirty="0">
                <a:solidFill>
                  <a:srgbClr val="FF0000"/>
                </a:solidFill>
                <a:effectLst/>
                <a:latin typeface="Source Sans Pro" panose="020B0503030403020204" pitchFamily="34" charset="0"/>
              </a:rPr>
              <a:t>b)</a:t>
            </a:r>
            <a:r>
              <a:rPr lang="pt-BR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 Qual é a massa de alumínio produzida?</a:t>
            </a:r>
            <a:endParaRPr lang="pt-BR" b="0" i="0" dirty="0">
              <a:solidFill>
                <a:srgbClr val="212529"/>
              </a:solidFill>
              <a:effectLst/>
              <a:latin typeface="Source Sans Pro" panose="020B0503030403020204" pitchFamily="34" charset="0"/>
            </a:endParaRPr>
          </a:p>
          <a:p>
            <a:pPr algn="just"/>
            <a:r>
              <a:rPr lang="pt-BR" b="1" i="0" dirty="0">
                <a:solidFill>
                  <a:srgbClr val="FF0000"/>
                </a:solidFill>
                <a:effectLst/>
                <a:latin typeface="Source Sans Pro" panose="020B0503030403020204" pitchFamily="34" charset="0"/>
              </a:rPr>
              <a:t>c) </a:t>
            </a:r>
            <a:r>
              <a:rPr lang="pt-BR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Qual é a massa do reagente em excesso que permanecerá sem reagir no final do processo?</a:t>
            </a:r>
            <a:endParaRPr lang="pt-BR" b="0" i="0" dirty="0">
              <a:solidFill>
                <a:srgbClr val="212529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49E1079-960B-0EE9-4C51-6097EEEEBA1B}"/>
              </a:ext>
            </a:extLst>
          </p:cNvPr>
          <p:cNvSpPr txBox="1"/>
          <p:nvPr/>
        </p:nvSpPr>
        <p:spPr>
          <a:xfrm>
            <a:off x="3485331" y="233980"/>
            <a:ext cx="5221332" cy="553998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Bernard MT Condensed" panose="02050806060905020404" pitchFamily="18" charset="0"/>
              </a:rPr>
              <a:t>REAGENTE LIMITANTE E EM EXCESSO</a:t>
            </a:r>
          </a:p>
        </p:txBody>
      </p:sp>
    </p:spTree>
    <p:extLst>
      <p:ext uri="{BB962C8B-B14F-4D97-AF65-F5344CB8AC3E}">
        <p14:creationId xmlns:p14="http://schemas.microsoft.com/office/powerpoint/2010/main" val="3935351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79A4B8F-DF5E-4A0D-99F5-B0569C64311C}"/>
              </a:ext>
            </a:extLst>
          </p:cNvPr>
          <p:cNvSpPr txBox="1"/>
          <p:nvPr/>
        </p:nvSpPr>
        <p:spPr>
          <a:xfrm>
            <a:off x="3910012" y="426488"/>
            <a:ext cx="3405188" cy="553998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Bernard MT Condensed" panose="02050806060905020404" pitchFamily="18" charset="0"/>
              </a:rPr>
              <a:t>MASSA ATÔMICA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D0A783D-90F5-4023-8B3E-83CADBD3837A}"/>
              </a:ext>
            </a:extLst>
          </p:cNvPr>
          <p:cNvSpPr txBox="1"/>
          <p:nvPr/>
        </p:nvSpPr>
        <p:spPr>
          <a:xfrm>
            <a:off x="606270" y="1336064"/>
            <a:ext cx="10979459" cy="923330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pt-BR" sz="1800" b="1" i="0" u="none" strike="noStrike" baseline="0" dirty="0">
                <a:latin typeface="Abadi Extra Light" panose="020B0204020104020204" pitchFamily="34" charset="0"/>
              </a:rPr>
              <a:t>Massa atômica 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é a massa de um átomo. Por questão de conveniência, ela costuma ser expressa em unidades de massa atômica (u). </a:t>
            </a:r>
            <a:r>
              <a:rPr lang="pt-BR" i="1" dirty="0">
                <a:latin typeface="Abadi Extra Light" panose="020B0204020104020204" pitchFamily="34" charset="0"/>
              </a:rPr>
              <a:t>É</a:t>
            </a:r>
            <a:r>
              <a:rPr lang="pt-BR" sz="1800" b="0" i="1" u="none" strike="noStrike" baseline="0" dirty="0">
                <a:latin typeface="Abadi Extra Light" panose="020B0204020104020204" pitchFamily="34" charset="0"/>
              </a:rPr>
              <a:t> o número que indica quantas vezes um elemento qualquer pesa mais que 1/12 do </a:t>
            </a:r>
            <a:r>
              <a:rPr lang="pt-BR" sz="1800" b="1" i="0" u="none" strike="noStrike" baseline="0" dirty="0">
                <a:latin typeface="Abadi Extra Light" panose="020B0204020104020204" pitchFamily="34" charset="0"/>
              </a:rPr>
              <a:t>C – 12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, </a:t>
            </a:r>
            <a:r>
              <a:rPr lang="pt-BR" sz="1800" b="0" i="1" u="none" strike="noStrike" baseline="0" dirty="0">
                <a:latin typeface="Abadi Extra Light" panose="020B0204020104020204" pitchFamily="34" charset="0"/>
              </a:rPr>
              <a:t>por exemplo: a massa atômica do Hélio = </a:t>
            </a:r>
            <a:r>
              <a:rPr lang="pt-BR" sz="1800" b="1" i="1" u="none" strike="noStrike" baseline="0" dirty="0">
                <a:latin typeface="Abadi Extra Light" panose="020B0204020104020204" pitchFamily="34" charset="0"/>
              </a:rPr>
              <a:t>4 u. m. a</a:t>
            </a:r>
            <a:r>
              <a:rPr lang="pt-BR" sz="1800" b="0" i="1" u="none" strike="noStrike" baseline="0" dirty="0">
                <a:latin typeface="Abadi Extra Light" panose="020B0204020104020204" pitchFamily="34" charset="0"/>
              </a:rPr>
              <a:t>., significa que o Hélio tem 4 vezes a massa de 1/12 do C – 12.</a:t>
            </a:r>
            <a:endParaRPr lang="pt-BR" dirty="0">
              <a:latin typeface="Abadi Extra Light" panose="020B0204020104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3C5C58D-406E-46A4-B51C-FE6910E1A3F0}"/>
              </a:ext>
            </a:extLst>
          </p:cNvPr>
          <p:cNvSpPr txBox="1"/>
          <p:nvPr/>
        </p:nvSpPr>
        <p:spPr>
          <a:xfrm>
            <a:off x="1676469" y="2584260"/>
            <a:ext cx="7872274" cy="646331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l"/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Vamos supor que existisse uma balança com sensibilidade suficiente para </a:t>
            </a:r>
            <a:r>
              <a:rPr lang="pt-BR" sz="1800" b="1" i="0" u="none" strike="noStrike" baseline="0" dirty="0">
                <a:latin typeface="Abadi Extra Light" panose="020B0204020104020204" pitchFamily="34" charset="0"/>
              </a:rPr>
              <a:t>pesar um único átomo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. Vamos supor, ainda, que fosse possível realizar a seguinte pesagem:</a:t>
            </a:r>
            <a:endParaRPr lang="pt-BR" dirty="0">
              <a:latin typeface="Abadi Extra Light" panose="020B0204020104020204" pitchFamily="34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CD932DE3-8B77-48A5-8278-D7069C097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109" y="3439303"/>
            <a:ext cx="6729353" cy="231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7568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B16F3A73-3E69-472F-B1D7-45B186CE27C0}"/>
              </a:ext>
            </a:extLst>
          </p:cNvPr>
          <p:cNvSpPr txBox="1"/>
          <p:nvPr/>
        </p:nvSpPr>
        <p:spPr>
          <a:xfrm>
            <a:off x="3387678" y="186791"/>
            <a:ext cx="5416640" cy="553998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Bernard MT Condensed" panose="02050806060905020404" pitchFamily="18" charset="0"/>
              </a:rPr>
              <a:t>REAGENTE LIMITANTE E EM EXCESSO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8AB7040-5146-4EBE-B5AB-66B3E41D3376}"/>
              </a:ext>
            </a:extLst>
          </p:cNvPr>
          <p:cNvSpPr txBox="1"/>
          <p:nvPr/>
        </p:nvSpPr>
        <p:spPr>
          <a:xfrm>
            <a:off x="2133413" y="1082155"/>
            <a:ext cx="7925171" cy="1200329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pt-BR" b="1" i="0" dirty="0">
                <a:solidFill>
                  <a:srgbClr val="212529"/>
                </a:solidFill>
                <a:effectLst/>
                <a:latin typeface="Abadi Extra Light" panose="020B0204020104020204" pitchFamily="34" charset="0"/>
              </a:rPr>
              <a:t>Reagente limitante é aquele que limita a quantidade de produto que pode ser produzido na reação. Isso significa que quando o reagente limitante é totalmente consumido, a reação para, mesmo tendo ainda outros reagentes. Todos os outros reagentes que sobrarem são considerados reagentes em excesso.</a:t>
            </a:r>
            <a:endParaRPr lang="pt-BR" dirty="0">
              <a:latin typeface="Abadi Extra Light" panose="020B0204020104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135D6A3-6FD0-4E33-9CBB-70A483C62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84" y="2535958"/>
            <a:ext cx="10926625" cy="262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288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B16F3A73-3E69-472F-B1D7-45B186CE27C0}"/>
              </a:ext>
            </a:extLst>
          </p:cNvPr>
          <p:cNvSpPr txBox="1"/>
          <p:nvPr/>
        </p:nvSpPr>
        <p:spPr>
          <a:xfrm>
            <a:off x="3532051" y="240057"/>
            <a:ext cx="5127897" cy="553998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Bernard MT Condensed" panose="02050806060905020404" pitchFamily="18" charset="0"/>
              </a:rPr>
              <a:t>EXERCÍCIOS DE FIXAÇÃO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3106AA2-692C-4027-BB75-CAFDAC730BD4}"/>
              </a:ext>
            </a:extLst>
          </p:cNvPr>
          <p:cNvSpPr/>
          <p:nvPr/>
        </p:nvSpPr>
        <p:spPr>
          <a:xfrm>
            <a:off x="2115523" y="881100"/>
            <a:ext cx="8943416" cy="6200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/>
              <a:t>(UFAL) A combustão incompleta de combustíveis fósseis produz monóxido de carbono(CO), um gás tóxico que, quando inalado, penetra nos pulmões, reduzindo a capacidade do sangue de transportar oxigênio através do corpo, pois o complexo formado com a hemoglobina é mais estável que o formado com o oxigênio. Admitindo que a reação:</a:t>
            </a:r>
          </a:p>
          <a:p>
            <a:pPr algn="just"/>
            <a:endParaRPr lang="pt-BR" sz="2000" dirty="0"/>
          </a:p>
          <a:p>
            <a:pPr algn="ctr"/>
            <a:r>
              <a:rPr lang="pt-BR" sz="2000" dirty="0"/>
              <a:t>2 CO</a:t>
            </a:r>
            <a:r>
              <a:rPr lang="pt-BR" sz="2000" baseline="-25000" dirty="0"/>
              <a:t>(g)</a:t>
            </a:r>
            <a:r>
              <a:rPr lang="pt-BR" sz="2000" dirty="0"/>
              <a:t> + O</a:t>
            </a:r>
            <a:r>
              <a:rPr lang="pt-BR" sz="2000" baseline="-25000" dirty="0"/>
              <a:t>2(g)</a:t>
            </a:r>
            <a:r>
              <a:rPr lang="pt-BR" sz="2000" dirty="0"/>
              <a:t> → 2 CO</a:t>
            </a:r>
            <a:r>
              <a:rPr lang="pt-BR" sz="2000" baseline="-25000" dirty="0"/>
              <a:t>2(g)</a:t>
            </a:r>
          </a:p>
          <a:p>
            <a:pPr algn="just"/>
            <a:endParaRPr lang="pt-BR" sz="2000" dirty="0"/>
          </a:p>
          <a:p>
            <a:pPr algn="just"/>
            <a:r>
              <a:rPr lang="pt-BR" sz="2000" dirty="0"/>
              <a:t>é completa, qual a quantidade de matéria de oxigênio presente no final da reação quando 9,0 mols de monóxido de carbono reagem com 6,0 mols de oxigênio em um recipiente fechado? Dados: C = 12 e O = 16</a:t>
            </a:r>
          </a:p>
          <a:p>
            <a:pPr>
              <a:lnSpc>
                <a:spcPct val="150000"/>
              </a:lnSpc>
            </a:pPr>
            <a:r>
              <a:rPr lang="pt-BR" sz="2000" dirty="0"/>
              <a:t>a) 2,0</a:t>
            </a:r>
          </a:p>
          <a:p>
            <a:pPr>
              <a:lnSpc>
                <a:spcPct val="150000"/>
              </a:lnSpc>
            </a:pPr>
            <a:r>
              <a:rPr lang="pt-BR" sz="2000" dirty="0"/>
              <a:t>b) 3,0</a:t>
            </a:r>
          </a:p>
          <a:p>
            <a:pPr>
              <a:lnSpc>
                <a:spcPct val="150000"/>
              </a:lnSpc>
            </a:pPr>
            <a:r>
              <a:rPr lang="pt-BR" sz="2000" dirty="0"/>
              <a:t>c) 4,5</a:t>
            </a:r>
          </a:p>
          <a:p>
            <a:pPr>
              <a:lnSpc>
                <a:spcPct val="150000"/>
              </a:lnSpc>
            </a:pPr>
            <a:r>
              <a:rPr lang="pt-BR" sz="2000" dirty="0"/>
              <a:t>d) 6,0</a:t>
            </a:r>
          </a:p>
          <a:p>
            <a:pPr>
              <a:lnSpc>
                <a:spcPct val="150000"/>
              </a:lnSpc>
            </a:pPr>
            <a:r>
              <a:rPr lang="pt-BR" sz="2000" dirty="0"/>
              <a:t>e) 1,5</a:t>
            </a:r>
          </a:p>
          <a:p>
            <a:pPr algn="just">
              <a:lnSpc>
                <a:spcPct val="150000"/>
              </a:lnSpc>
            </a:pP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2087612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BBBFF66C-9C25-4911-8B51-F96B6279928E}"/>
              </a:ext>
            </a:extLst>
          </p:cNvPr>
          <p:cNvSpPr/>
          <p:nvPr/>
        </p:nvSpPr>
        <p:spPr>
          <a:xfrm>
            <a:off x="1866948" y="1070182"/>
            <a:ext cx="9144000" cy="5738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/>
              <a:t>(UFC) O ferro metálico pode ser produzido a partir da reação do Fe</a:t>
            </a:r>
            <a:r>
              <a:rPr lang="pt-BR" sz="2000" baseline="-25000" dirty="0"/>
              <a:t>2</a:t>
            </a:r>
            <a:r>
              <a:rPr lang="pt-BR" sz="2000" dirty="0"/>
              <a:t>O</a:t>
            </a:r>
            <a:r>
              <a:rPr lang="pt-BR" sz="2000" baseline="-25000" dirty="0"/>
              <a:t>3</a:t>
            </a:r>
            <a:r>
              <a:rPr lang="pt-BR" sz="2000" dirty="0"/>
              <a:t> com CO de acordo com a seguinte equação química não balanceada:</a:t>
            </a:r>
          </a:p>
          <a:p>
            <a:pPr algn="ctr"/>
            <a:endParaRPr lang="pt-BR" sz="2000" dirty="0"/>
          </a:p>
          <a:p>
            <a:pPr algn="ctr"/>
            <a:r>
              <a:rPr lang="pt-BR" sz="2000" dirty="0"/>
              <a:t>x Fe</a:t>
            </a:r>
            <a:r>
              <a:rPr lang="pt-BR" sz="2000" baseline="-25000" dirty="0"/>
              <a:t>2</a:t>
            </a:r>
            <a:r>
              <a:rPr lang="pt-BR" sz="2000" dirty="0"/>
              <a:t>O</a:t>
            </a:r>
            <a:r>
              <a:rPr lang="pt-BR" sz="2000" baseline="-25000" dirty="0"/>
              <a:t>3(s)</a:t>
            </a:r>
            <a:r>
              <a:rPr lang="pt-BR" sz="2000" dirty="0"/>
              <a:t> + y CO</a:t>
            </a:r>
            <a:r>
              <a:rPr lang="pt-BR" sz="2000" baseline="-25000" dirty="0"/>
              <a:t>(g)</a:t>
            </a:r>
            <a:r>
              <a:rPr lang="pt-BR" sz="2000" dirty="0"/>
              <a:t> → w Fe</a:t>
            </a:r>
            <a:r>
              <a:rPr lang="pt-BR" sz="2000" baseline="-25000" dirty="0"/>
              <a:t>(s)</a:t>
            </a:r>
            <a:r>
              <a:rPr lang="pt-BR" sz="2000" dirty="0"/>
              <a:t> + z CO</a:t>
            </a:r>
            <a:r>
              <a:rPr lang="pt-BR" sz="2000" baseline="-25000" dirty="0"/>
              <a:t>2(g)</a:t>
            </a:r>
          </a:p>
          <a:p>
            <a:endParaRPr lang="pt-BR" sz="2000" dirty="0"/>
          </a:p>
          <a:p>
            <a:r>
              <a:rPr lang="pt-BR" sz="2000" dirty="0"/>
              <a:t>Considere a reação completa entre 1,60 g de Fe</a:t>
            </a:r>
            <a:r>
              <a:rPr lang="pt-BR" sz="2000" baseline="-25000" dirty="0"/>
              <a:t>2</a:t>
            </a:r>
            <a:r>
              <a:rPr lang="pt-BR" sz="2000" dirty="0"/>
              <a:t>O</a:t>
            </a:r>
            <a:r>
              <a:rPr lang="pt-BR" sz="2000" baseline="-25000" dirty="0"/>
              <a:t>3</a:t>
            </a:r>
            <a:r>
              <a:rPr lang="pt-BR" sz="2000" dirty="0"/>
              <a:t> e 3,00 g de CO e assinale a alternativa correta.</a:t>
            </a:r>
          </a:p>
          <a:p>
            <a:endParaRPr lang="pt-BR" sz="2000" dirty="0"/>
          </a:p>
          <a:p>
            <a:endParaRPr lang="pt-BR" sz="2000" dirty="0"/>
          </a:p>
          <a:p>
            <a:r>
              <a:rPr lang="pt-BR" sz="2000" dirty="0"/>
              <a:t>a) O reagente limitante dessa reação é o monóxido de carbono.</a:t>
            </a:r>
          </a:p>
          <a:p>
            <a:r>
              <a:rPr lang="pt-BR" sz="2000" dirty="0"/>
              <a:t>b) A quantidade máxima de ferro metálico produzida será de aproximadamente 1,12 g.</a:t>
            </a:r>
          </a:p>
          <a:p>
            <a:r>
              <a:rPr lang="pt-BR" sz="2000" dirty="0"/>
              <a:t>c) Após a reação se completar, restará 0,58 g de monóxido de carbono no meio reacional.</a:t>
            </a:r>
          </a:p>
          <a:p>
            <a:r>
              <a:rPr lang="pt-BR" sz="2000" dirty="0"/>
              <a:t>d) A quantidade máxima de dióxido de carbono produzida será de aproximadamente 4,60 g.</a:t>
            </a:r>
          </a:p>
          <a:p>
            <a:r>
              <a:rPr lang="pt-BR" sz="2000" dirty="0"/>
              <a:t>e) Se o rendimento for de 80%, serão produzidos aproximadamente 2,50 g de ferro metálico.</a:t>
            </a:r>
          </a:p>
          <a:p>
            <a:pPr algn="just">
              <a:lnSpc>
                <a:spcPct val="150000"/>
              </a:lnSpc>
            </a:pPr>
            <a:endParaRPr lang="pt-BR" sz="20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816EA1E-42A5-4EB4-AACF-87EB0B92C730}"/>
              </a:ext>
            </a:extLst>
          </p:cNvPr>
          <p:cNvSpPr txBox="1"/>
          <p:nvPr/>
        </p:nvSpPr>
        <p:spPr>
          <a:xfrm>
            <a:off x="3532051" y="240057"/>
            <a:ext cx="5127897" cy="553998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Bernard MT Condensed" panose="02050806060905020404" pitchFamily="18" charset="0"/>
              </a:rPr>
              <a:t>EXERCÍCIOS DE FIXAÇÃO</a:t>
            </a:r>
          </a:p>
        </p:txBody>
      </p:sp>
    </p:spTree>
    <p:extLst>
      <p:ext uri="{BB962C8B-B14F-4D97-AF65-F5344CB8AC3E}">
        <p14:creationId xmlns:p14="http://schemas.microsoft.com/office/powerpoint/2010/main" val="3228510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FD3D4C8B-5050-423A-8D79-1DFB0948BCC5}"/>
              </a:ext>
            </a:extLst>
          </p:cNvPr>
          <p:cNvSpPr/>
          <p:nvPr/>
        </p:nvSpPr>
        <p:spPr>
          <a:xfrm>
            <a:off x="1822560" y="1157371"/>
            <a:ext cx="8720180" cy="5892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/>
              <a:t>O ácido acetilsalicílico (AAS-C</a:t>
            </a:r>
            <a:r>
              <a:rPr lang="pt-BR" sz="2000" baseline="-25000" dirty="0"/>
              <a:t>9</a:t>
            </a:r>
            <a:r>
              <a:rPr lang="pt-BR" sz="2000" dirty="0"/>
              <a:t>H</a:t>
            </a:r>
            <a:r>
              <a:rPr lang="pt-BR" sz="2000" baseline="-25000" dirty="0"/>
              <a:t>8</a:t>
            </a:r>
            <a:r>
              <a:rPr lang="pt-BR" sz="2000" dirty="0"/>
              <a:t>O</a:t>
            </a:r>
            <a:r>
              <a:rPr lang="pt-BR" sz="2000" baseline="-25000" dirty="0"/>
              <a:t>4</a:t>
            </a:r>
            <a:r>
              <a:rPr lang="pt-BR" sz="2000" dirty="0"/>
              <a:t>), comumente chamado de aspirina, é obtido com o ácido acético (C</a:t>
            </a:r>
            <a:r>
              <a:rPr lang="pt-BR" sz="2000" baseline="-25000" dirty="0"/>
              <a:t>2</a:t>
            </a:r>
            <a:r>
              <a:rPr lang="pt-BR" sz="2000" dirty="0"/>
              <a:t>H</a:t>
            </a:r>
            <a:r>
              <a:rPr lang="pt-BR" sz="2000" baseline="-25000" dirty="0"/>
              <a:t>4</a:t>
            </a:r>
            <a:r>
              <a:rPr lang="pt-BR" sz="2000" dirty="0"/>
              <a:t>O</a:t>
            </a:r>
            <a:r>
              <a:rPr lang="pt-BR" sz="2000" baseline="-25000" dirty="0"/>
              <a:t>2</a:t>
            </a:r>
            <a:r>
              <a:rPr lang="pt-BR" sz="2000" dirty="0"/>
              <a:t>) a partir da reação do ácido salicílico (C</a:t>
            </a:r>
            <a:r>
              <a:rPr lang="pt-BR" sz="2000" baseline="-25000" dirty="0"/>
              <a:t>7</a:t>
            </a:r>
            <a:r>
              <a:rPr lang="pt-BR" sz="2000" dirty="0"/>
              <a:t>H</a:t>
            </a:r>
            <a:r>
              <a:rPr lang="pt-BR" sz="2000" baseline="-25000" dirty="0"/>
              <a:t>6</a:t>
            </a:r>
            <a:r>
              <a:rPr lang="pt-BR" sz="2000" dirty="0"/>
              <a:t>O</a:t>
            </a:r>
            <a:r>
              <a:rPr lang="pt-BR" sz="2000" baseline="-25000" dirty="0"/>
              <a:t>3</a:t>
            </a:r>
            <a:r>
              <a:rPr lang="pt-BR" sz="2000" dirty="0"/>
              <a:t>) com anidrido acético (C</a:t>
            </a:r>
            <a:r>
              <a:rPr lang="pt-BR" sz="2000" baseline="-25000" dirty="0"/>
              <a:t>4</a:t>
            </a:r>
            <a:r>
              <a:rPr lang="pt-BR" sz="2000" dirty="0"/>
              <a:t>H</a:t>
            </a:r>
            <a:r>
              <a:rPr lang="pt-BR" sz="2000" baseline="-25000" dirty="0"/>
              <a:t>6</a:t>
            </a:r>
            <a:r>
              <a:rPr lang="pt-BR" sz="2000" dirty="0"/>
              <a:t>O</a:t>
            </a:r>
            <a:r>
              <a:rPr lang="pt-BR" sz="2000" baseline="-25000" dirty="0"/>
              <a:t>3</a:t>
            </a:r>
            <a:r>
              <a:rPr lang="pt-BR" sz="2000" dirty="0"/>
              <a:t>), como podemos observar na equação proposta a seguir:</a:t>
            </a:r>
          </a:p>
          <a:p>
            <a:pPr algn="just"/>
            <a:endParaRPr lang="pt-BR" sz="2000" dirty="0"/>
          </a:p>
          <a:p>
            <a:pPr algn="just"/>
            <a:r>
              <a:rPr lang="pt-BR" sz="2000" dirty="0"/>
              <a:t>C</a:t>
            </a:r>
            <a:r>
              <a:rPr lang="pt-BR" sz="2000" baseline="-25000" dirty="0"/>
              <a:t>7</a:t>
            </a:r>
            <a:r>
              <a:rPr lang="pt-BR" sz="2000" dirty="0"/>
              <a:t>H</a:t>
            </a:r>
            <a:r>
              <a:rPr lang="pt-BR" sz="2000" baseline="-25000" dirty="0"/>
              <a:t>6</a:t>
            </a:r>
            <a:r>
              <a:rPr lang="pt-BR" sz="2000" dirty="0"/>
              <a:t>O</a:t>
            </a:r>
            <a:r>
              <a:rPr lang="pt-BR" sz="2000" baseline="-25000" dirty="0"/>
              <a:t>3</a:t>
            </a:r>
            <a:r>
              <a:rPr lang="pt-BR" sz="2000" dirty="0"/>
              <a:t> + C</a:t>
            </a:r>
            <a:r>
              <a:rPr lang="pt-BR" sz="2000" baseline="-25000" dirty="0"/>
              <a:t>4</a:t>
            </a:r>
            <a:r>
              <a:rPr lang="pt-BR" sz="2000" dirty="0"/>
              <a:t>H</a:t>
            </a:r>
            <a:r>
              <a:rPr lang="pt-BR" sz="2000" baseline="-25000" dirty="0"/>
              <a:t>6</a:t>
            </a:r>
            <a:r>
              <a:rPr lang="pt-BR" sz="2000" dirty="0"/>
              <a:t>O</a:t>
            </a:r>
            <a:r>
              <a:rPr lang="pt-BR" sz="2000" baseline="-25000" dirty="0"/>
              <a:t>3</a:t>
            </a:r>
            <a:r>
              <a:rPr lang="pt-BR" sz="2000" dirty="0"/>
              <a:t> → C</a:t>
            </a:r>
            <a:r>
              <a:rPr lang="pt-BR" sz="2000" baseline="-25000" dirty="0"/>
              <a:t>9</a:t>
            </a:r>
            <a:r>
              <a:rPr lang="pt-BR" sz="2000" dirty="0"/>
              <a:t>H</a:t>
            </a:r>
            <a:r>
              <a:rPr lang="pt-BR" sz="2000" baseline="-25000" dirty="0"/>
              <a:t>8</a:t>
            </a:r>
            <a:r>
              <a:rPr lang="pt-BR" sz="2000" dirty="0"/>
              <a:t>O</a:t>
            </a:r>
            <a:r>
              <a:rPr lang="pt-BR" sz="2000" baseline="-25000" dirty="0"/>
              <a:t>4</a:t>
            </a:r>
            <a:r>
              <a:rPr lang="pt-BR" sz="2000" dirty="0"/>
              <a:t> + C</a:t>
            </a:r>
            <a:r>
              <a:rPr lang="pt-BR" sz="2000" baseline="-25000" dirty="0"/>
              <a:t>2</a:t>
            </a:r>
            <a:r>
              <a:rPr lang="pt-BR" sz="2000" dirty="0"/>
              <a:t>H</a:t>
            </a:r>
            <a:r>
              <a:rPr lang="pt-BR" sz="2000" baseline="-25000" dirty="0"/>
              <a:t>4</a:t>
            </a:r>
            <a:r>
              <a:rPr lang="pt-BR" sz="2000" dirty="0"/>
              <a:t>O</a:t>
            </a:r>
            <a:r>
              <a:rPr lang="pt-BR" sz="2000" baseline="-25000" dirty="0"/>
              <a:t>2</a:t>
            </a:r>
          </a:p>
          <a:p>
            <a:pPr algn="just"/>
            <a:endParaRPr lang="pt-BR" sz="2000" dirty="0"/>
          </a:p>
          <a:p>
            <a:pPr algn="just"/>
            <a:r>
              <a:rPr lang="pt-BR" sz="2000" dirty="0"/>
              <a:t>Qual será o valor da massa do reagente limitante, sabendo que em uma determinada reação foi utilizado 12,5 g de ácido salicílico e 15,80 g de anidrido acético?</a:t>
            </a:r>
          </a:p>
          <a:p>
            <a:endParaRPr lang="pt-BR" sz="2000" dirty="0"/>
          </a:p>
          <a:p>
            <a:pPr>
              <a:lnSpc>
                <a:spcPct val="150000"/>
              </a:lnSpc>
            </a:pPr>
            <a:r>
              <a:rPr lang="pt-BR" sz="2000" dirty="0"/>
              <a:t>a) 6,3g</a:t>
            </a:r>
          </a:p>
          <a:p>
            <a:pPr>
              <a:lnSpc>
                <a:spcPct val="150000"/>
              </a:lnSpc>
            </a:pPr>
            <a:r>
              <a:rPr lang="pt-BR" sz="2000" dirty="0"/>
              <a:t>b) 7,8g</a:t>
            </a:r>
          </a:p>
          <a:p>
            <a:pPr>
              <a:lnSpc>
                <a:spcPct val="150000"/>
              </a:lnSpc>
            </a:pPr>
            <a:r>
              <a:rPr lang="pt-BR" sz="2000" dirty="0"/>
              <a:t>c) 15,8g</a:t>
            </a:r>
          </a:p>
          <a:p>
            <a:pPr>
              <a:lnSpc>
                <a:spcPct val="150000"/>
              </a:lnSpc>
            </a:pPr>
            <a:r>
              <a:rPr lang="pt-BR" sz="2000" dirty="0"/>
              <a:t>d) 12,5g</a:t>
            </a:r>
          </a:p>
          <a:p>
            <a:pPr>
              <a:lnSpc>
                <a:spcPct val="150000"/>
              </a:lnSpc>
            </a:pPr>
            <a:r>
              <a:rPr lang="pt-BR" sz="2000" dirty="0"/>
              <a:t>e) 8,7g</a:t>
            </a:r>
          </a:p>
          <a:p>
            <a:pPr algn="just">
              <a:lnSpc>
                <a:spcPct val="150000"/>
              </a:lnSpc>
            </a:pPr>
            <a:endParaRPr lang="pt-BR" sz="20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4A7318C-D460-408D-B465-3C0124442280}"/>
              </a:ext>
            </a:extLst>
          </p:cNvPr>
          <p:cNvSpPr txBox="1"/>
          <p:nvPr/>
        </p:nvSpPr>
        <p:spPr>
          <a:xfrm>
            <a:off x="3532051" y="240057"/>
            <a:ext cx="5127897" cy="553998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Bernard MT Condensed" panose="02050806060905020404" pitchFamily="18" charset="0"/>
              </a:rPr>
              <a:t>EXERCÍCIOS DE FIXAÇÃO</a:t>
            </a:r>
          </a:p>
        </p:txBody>
      </p:sp>
    </p:spTree>
    <p:extLst>
      <p:ext uri="{BB962C8B-B14F-4D97-AF65-F5344CB8AC3E}">
        <p14:creationId xmlns:p14="http://schemas.microsoft.com/office/powerpoint/2010/main" val="38266203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DD22B60B-6979-4C85-8045-E9E89DA0B4A4}"/>
              </a:ext>
            </a:extLst>
          </p:cNvPr>
          <p:cNvSpPr/>
          <p:nvPr/>
        </p:nvSpPr>
        <p:spPr>
          <a:xfrm>
            <a:off x="1735909" y="1352680"/>
            <a:ext cx="8720180" cy="5353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/>
              <a:t>Quando o composto inorgânico </a:t>
            </a:r>
            <a:r>
              <a:rPr lang="pt-BR" dirty="0" err="1"/>
              <a:t>fluoropatita</a:t>
            </a:r>
            <a:r>
              <a:rPr lang="pt-BR" dirty="0"/>
              <a:t> (Ca</a:t>
            </a:r>
            <a:r>
              <a:rPr lang="pt-BR" baseline="-25000" dirty="0"/>
              <a:t>5</a:t>
            </a:r>
            <a:r>
              <a:rPr lang="pt-BR" dirty="0"/>
              <a:t>(PO</a:t>
            </a:r>
            <a:r>
              <a:rPr lang="pt-BR" baseline="-25000" dirty="0"/>
              <a:t>4</a:t>
            </a:r>
            <a:r>
              <a:rPr lang="pt-BR" dirty="0"/>
              <a:t>)</a:t>
            </a:r>
            <a:r>
              <a:rPr lang="pt-BR" baseline="-25000" dirty="0"/>
              <a:t>3</a:t>
            </a:r>
            <a:r>
              <a:rPr lang="pt-BR" dirty="0"/>
              <a:t>F) é colocado na presença do ácido sulfúrico (H</a:t>
            </a:r>
            <a:r>
              <a:rPr lang="pt-BR" baseline="-25000" dirty="0"/>
              <a:t>2</a:t>
            </a:r>
            <a:r>
              <a:rPr lang="pt-BR" dirty="0"/>
              <a:t>SO</a:t>
            </a:r>
            <a:r>
              <a:rPr lang="pt-BR" baseline="-25000" dirty="0"/>
              <a:t>4</a:t>
            </a:r>
            <a:r>
              <a:rPr lang="pt-BR" dirty="0"/>
              <a:t>), ocorre uma reação química com a consequente formação de ácido fosfórico (H</a:t>
            </a:r>
            <a:r>
              <a:rPr lang="pt-BR" baseline="-25000" dirty="0"/>
              <a:t>3</a:t>
            </a:r>
            <a:r>
              <a:rPr lang="pt-BR" dirty="0"/>
              <a:t>PO</a:t>
            </a:r>
            <a:r>
              <a:rPr lang="pt-BR" baseline="-25000" dirty="0"/>
              <a:t>4</a:t>
            </a:r>
            <a:r>
              <a:rPr lang="pt-BR" dirty="0"/>
              <a:t>), sulfato de cálcio (CaSO</a:t>
            </a:r>
            <a:r>
              <a:rPr lang="pt-BR" baseline="-25000" dirty="0"/>
              <a:t>4</a:t>
            </a:r>
            <a:r>
              <a:rPr lang="pt-BR" dirty="0"/>
              <a:t>) e ácido fluorídrico (HF). Veja a equação química balanceada que representa o processo: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Ca</a:t>
            </a:r>
            <a:r>
              <a:rPr lang="pt-BR" baseline="-25000" dirty="0"/>
              <a:t>5</a:t>
            </a:r>
            <a:r>
              <a:rPr lang="pt-BR" dirty="0"/>
              <a:t>(PO</a:t>
            </a:r>
            <a:r>
              <a:rPr lang="pt-BR" baseline="-25000" dirty="0"/>
              <a:t>4</a:t>
            </a:r>
            <a:r>
              <a:rPr lang="pt-BR" dirty="0"/>
              <a:t>)</a:t>
            </a:r>
            <a:r>
              <a:rPr lang="pt-BR" baseline="-25000" dirty="0"/>
              <a:t>3</a:t>
            </a:r>
            <a:r>
              <a:rPr lang="pt-BR" dirty="0"/>
              <a:t>F + 5 H</a:t>
            </a:r>
            <a:r>
              <a:rPr lang="pt-BR" baseline="-25000" dirty="0"/>
              <a:t>2</a:t>
            </a:r>
            <a:r>
              <a:rPr lang="pt-BR" dirty="0"/>
              <a:t>SO</a:t>
            </a:r>
            <a:r>
              <a:rPr lang="pt-BR" baseline="-25000" dirty="0"/>
              <a:t>4 </a:t>
            </a:r>
            <a:r>
              <a:rPr lang="pt-BR" dirty="0"/>
              <a:t>→ 3 H</a:t>
            </a:r>
            <a:r>
              <a:rPr lang="pt-BR" baseline="-25000" dirty="0"/>
              <a:t>3</a:t>
            </a:r>
            <a:r>
              <a:rPr lang="pt-BR" dirty="0"/>
              <a:t>PO</a:t>
            </a:r>
            <a:r>
              <a:rPr lang="pt-BR" baseline="-25000" dirty="0"/>
              <a:t>4 </a:t>
            </a:r>
            <a:r>
              <a:rPr lang="pt-BR" dirty="0"/>
              <a:t>+ 5 CaSO</a:t>
            </a:r>
            <a:r>
              <a:rPr lang="pt-BR" baseline="-25000" dirty="0"/>
              <a:t>4</a:t>
            </a:r>
            <a:r>
              <a:rPr lang="pt-BR" dirty="0"/>
              <a:t> + HF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Se uma massa de 18,5 g de </a:t>
            </a:r>
            <a:r>
              <a:rPr lang="pt-BR" dirty="0" err="1"/>
              <a:t>fluoropatita</a:t>
            </a:r>
            <a:r>
              <a:rPr lang="pt-BR" dirty="0"/>
              <a:t> reagir com 49 g de ácido sulfúrico, qual será a massa em gramas do reagente em excesso que sobrará na reação?</a:t>
            </a:r>
          </a:p>
          <a:p>
            <a:endParaRPr lang="pt-BR" dirty="0"/>
          </a:p>
          <a:p>
            <a:pPr>
              <a:lnSpc>
                <a:spcPct val="150000"/>
              </a:lnSpc>
            </a:pPr>
            <a:r>
              <a:rPr lang="pt-BR" dirty="0"/>
              <a:t>a) 17,98 g</a:t>
            </a:r>
          </a:p>
          <a:p>
            <a:pPr>
              <a:lnSpc>
                <a:spcPct val="150000"/>
              </a:lnSpc>
            </a:pPr>
            <a:r>
              <a:rPr lang="pt-BR" dirty="0"/>
              <a:t>b) 0,25 g</a:t>
            </a:r>
          </a:p>
          <a:p>
            <a:pPr>
              <a:lnSpc>
                <a:spcPct val="150000"/>
              </a:lnSpc>
            </a:pPr>
            <a:r>
              <a:rPr lang="pt-BR" dirty="0"/>
              <a:t>c) 17,48 g</a:t>
            </a:r>
          </a:p>
          <a:p>
            <a:pPr>
              <a:lnSpc>
                <a:spcPct val="150000"/>
              </a:lnSpc>
            </a:pPr>
            <a:r>
              <a:rPr lang="pt-BR" dirty="0"/>
              <a:t>d) 0,52 g</a:t>
            </a:r>
          </a:p>
          <a:p>
            <a:pPr>
              <a:lnSpc>
                <a:spcPct val="150000"/>
              </a:lnSpc>
            </a:pPr>
            <a:r>
              <a:rPr lang="pt-BR" dirty="0"/>
              <a:t>e) 17,58 g</a:t>
            </a:r>
          </a:p>
          <a:p>
            <a:pPr algn="just">
              <a:lnSpc>
                <a:spcPct val="150000"/>
              </a:lnSpc>
            </a:pPr>
            <a:endParaRPr lang="pt-BR" sz="20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7C6166E-B11C-4E2E-85AF-ECE7BAF72A93}"/>
              </a:ext>
            </a:extLst>
          </p:cNvPr>
          <p:cNvSpPr txBox="1"/>
          <p:nvPr/>
        </p:nvSpPr>
        <p:spPr>
          <a:xfrm>
            <a:off x="3532051" y="240057"/>
            <a:ext cx="5127897" cy="553998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Bernard MT Condensed" panose="02050806060905020404" pitchFamily="18" charset="0"/>
              </a:rPr>
              <a:t>EXERCÍCIOS DE FIXAÇÃO</a:t>
            </a:r>
          </a:p>
        </p:txBody>
      </p:sp>
    </p:spTree>
    <p:extLst>
      <p:ext uri="{BB962C8B-B14F-4D97-AF65-F5344CB8AC3E}">
        <p14:creationId xmlns:p14="http://schemas.microsoft.com/office/powerpoint/2010/main" val="13023693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B16F3A73-3E69-472F-B1D7-45B186CE27C0}"/>
              </a:ext>
            </a:extLst>
          </p:cNvPr>
          <p:cNvSpPr txBox="1"/>
          <p:nvPr/>
        </p:nvSpPr>
        <p:spPr>
          <a:xfrm>
            <a:off x="3532051" y="240057"/>
            <a:ext cx="5127897" cy="553998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Bernard MT Condensed" panose="02050806060905020404" pitchFamily="18" charset="0"/>
              </a:rPr>
              <a:t>GRAU DE PUREZA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E2519A6E-5A54-4C74-83FC-0C0AEC9F1B16}"/>
              </a:ext>
            </a:extLst>
          </p:cNvPr>
          <p:cNvSpPr/>
          <p:nvPr/>
        </p:nvSpPr>
        <p:spPr>
          <a:xfrm>
            <a:off x="1631503" y="1395414"/>
            <a:ext cx="8928992" cy="94877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000" dirty="0">
                <a:solidFill>
                  <a:schemeClr val="tx1"/>
                </a:solidFill>
                <a:latin typeface="Abadi Extra Light" panose="020B0204020104020204" pitchFamily="34" charset="0"/>
              </a:rPr>
              <a:t>Em geral, as substâncias apesentam impurezas. Assim, para muitos cálculos estequiométricos deverá ser levado em conta o seu grau de pureza. </a:t>
            </a:r>
          </a:p>
        </p:txBody>
      </p:sp>
      <p:pic>
        <p:nvPicPr>
          <p:cNvPr id="14338" name="Picture 2" descr="Minério de ouro imagens de stock, fotos de Minério de ouro | Baixar no  Depositphotos">
            <a:extLst>
              <a:ext uri="{FF2B5EF4-FFF2-40B4-BE49-F238E27FC236}">
                <a16:creationId xmlns:a16="http://schemas.microsoft.com/office/drawing/2014/main" id="{E0866090-4DC8-4502-859B-F8E6BE5CF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6" y="2786061"/>
            <a:ext cx="3448050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Mineral - Cuprita">
            <a:extLst>
              <a:ext uri="{FF2B5EF4-FFF2-40B4-BE49-F238E27FC236}">
                <a16:creationId xmlns:a16="http://schemas.microsoft.com/office/drawing/2014/main" id="{1A440E1A-B47B-445D-A7B5-609F9AF5B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4" y="3557586"/>
            <a:ext cx="23050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 descr="Foto preta e branca de uma rocha&#10;&#10;Descrição gerada automaticamente com confiança baixa">
            <a:extLst>
              <a:ext uri="{FF2B5EF4-FFF2-40B4-BE49-F238E27FC236}">
                <a16:creationId xmlns:a16="http://schemas.microsoft.com/office/drawing/2014/main" id="{D234220C-6D7B-49D7-8208-FD174DD9EA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794" y="3509962"/>
            <a:ext cx="3012156" cy="1743075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6DA9042F-B9BC-42C5-8268-707817033958}"/>
              </a:ext>
            </a:extLst>
          </p:cNvPr>
          <p:cNvSpPr txBox="1"/>
          <p:nvPr/>
        </p:nvSpPr>
        <p:spPr>
          <a:xfrm>
            <a:off x="693290" y="5676900"/>
            <a:ext cx="2582570" cy="369332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Minério de ouro-Quartzo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12777B0-A4EC-4FE3-B26B-7BD5DDA50DC5}"/>
              </a:ext>
            </a:extLst>
          </p:cNvPr>
          <p:cNvSpPr txBox="1"/>
          <p:nvPr/>
        </p:nvSpPr>
        <p:spPr>
          <a:xfrm>
            <a:off x="4725257" y="5676900"/>
            <a:ext cx="2741484" cy="369332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Minério de cobre-</a:t>
            </a:r>
            <a:r>
              <a:rPr lang="pt-BR" dirty="0" err="1"/>
              <a:t>Cuprita</a:t>
            </a:r>
            <a:endParaRPr lang="pt-BR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7112C66-03AF-456F-B833-427412A3A044}"/>
              </a:ext>
            </a:extLst>
          </p:cNvPr>
          <p:cNvSpPr txBox="1"/>
          <p:nvPr/>
        </p:nvSpPr>
        <p:spPr>
          <a:xfrm>
            <a:off x="9179844" y="5676900"/>
            <a:ext cx="2741484" cy="369332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Minério de ferro-Hematita</a:t>
            </a:r>
          </a:p>
        </p:txBody>
      </p:sp>
    </p:spTree>
    <p:extLst>
      <p:ext uri="{BB962C8B-B14F-4D97-AF65-F5344CB8AC3E}">
        <p14:creationId xmlns:p14="http://schemas.microsoft.com/office/powerpoint/2010/main" val="13908511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B16F3A73-3E69-472F-B1D7-45B186CE27C0}"/>
              </a:ext>
            </a:extLst>
          </p:cNvPr>
          <p:cNvSpPr txBox="1"/>
          <p:nvPr/>
        </p:nvSpPr>
        <p:spPr>
          <a:xfrm>
            <a:off x="3532051" y="240057"/>
            <a:ext cx="5127897" cy="553998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Bernard MT Condensed" panose="02050806060905020404" pitchFamily="18" charset="0"/>
              </a:rPr>
              <a:t>GRAU DE PUREZA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A1E172C-7BEB-4522-92B5-12F7A3E3C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530" y="1333500"/>
            <a:ext cx="10886940" cy="136086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FA9A333-E931-49C9-B23C-F54B09C9A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00" y="2839790"/>
            <a:ext cx="11229119" cy="196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1982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A7C32DBB-F374-40CF-BC4D-868A65A34689}"/>
              </a:ext>
            </a:extLst>
          </p:cNvPr>
          <p:cNvSpPr/>
          <p:nvPr/>
        </p:nvSpPr>
        <p:spPr>
          <a:xfrm>
            <a:off x="1703511" y="989704"/>
            <a:ext cx="8784976" cy="5276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/>
              <a:t>(UFRGS-RS) O gás hilariante, N</a:t>
            </a:r>
            <a:r>
              <a:rPr lang="pt-BR" sz="2000" baseline="-25000" dirty="0"/>
              <a:t>2</a:t>
            </a:r>
            <a:r>
              <a:rPr lang="pt-BR" sz="2000" dirty="0"/>
              <a:t>O</a:t>
            </a:r>
            <a:r>
              <a:rPr lang="pt-BR" sz="2000" baseline="-25000" dirty="0"/>
              <a:t>(g)</a:t>
            </a:r>
            <a:r>
              <a:rPr lang="pt-BR" sz="2000" dirty="0"/>
              <a:t>, pode ser obtido pela decomposição térmica do nitrato de amônio, NH</a:t>
            </a:r>
            <a:r>
              <a:rPr lang="pt-BR" sz="2000" baseline="-25000" dirty="0"/>
              <a:t>4</a:t>
            </a:r>
            <a:r>
              <a:rPr lang="pt-BR" sz="2000" dirty="0"/>
              <a:t>NO</a:t>
            </a:r>
            <a:r>
              <a:rPr lang="pt-BR" sz="2000" baseline="-25000" dirty="0"/>
              <a:t>3(s)</a:t>
            </a:r>
            <a:r>
              <a:rPr lang="pt-BR" sz="2000" dirty="0"/>
              <a:t>, conforme mostra a reação a seguir:</a:t>
            </a:r>
          </a:p>
          <a:p>
            <a:pPr algn="just"/>
            <a:endParaRPr lang="pt-BR" sz="2000" dirty="0"/>
          </a:p>
          <a:p>
            <a:pPr algn="just"/>
            <a:r>
              <a:rPr lang="pt-BR" sz="2000" dirty="0"/>
              <a:t>NH</a:t>
            </a:r>
            <a:r>
              <a:rPr lang="pt-BR" sz="2000" baseline="-25000" dirty="0"/>
              <a:t>4</a:t>
            </a:r>
            <a:r>
              <a:rPr lang="pt-BR" sz="2000" dirty="0"/>
              <a:t>NO</a:t>
            </a:r>
            <a:r>
              <a:rPr lang="pt-BR" sz="2000" baseline="-25000" dirty="0"/>
              <a:t>3(s)</a:t>
            </a:r>
            <a:r>
              <a:rPr lang="pt-BR" sz="2000" dirty="0"/>
              <a:t> → N</a:t>
            </a:r>
            <a:r>
              <a:rPr lang="pt-BR" sz="2000" baseline="-25000" dirty="0"/>
              <a:t>2</a:t>
            </a:r>
            <a:r>
              <a:rPr lang="pt-BR" sz="2000" dirty="0"/>
              <a:t>O</a:t>
            </a:r>
            <a:r>
              <a:rPr lang="pt-BR" sz="2000" baseline="-25000" dirty="0"/>
              <a:t>(g)</a:t>
            </a:r>
            <a:r>
              <a:rPr lang="pt-BR" sz="2000" dirty="0"/>
              <a:t> + 2 H</a:t>
            </a:r>
            <a:r>
              <a:rPr lang="pt-BR" sz="2000" baseline="-25000" dirty="0"/>
              <a:t>2</a:t>
            </a:r>
            <a:r>
              <a:rPr lang="pt-BR" sz="2000" dirty="0"/>
              <a:t>O</a:t>
            </a:r>
            <a:r>
              <a:rPr lang="pt-BR" sz="2000" baseline="-25000" dirty="0"/>
              <a:t>(ℓ)</a:t>
            </a:r>
          </a:p>
          <a:p>
            <a:pPr algn="just"/>
            <a:endParaRPr lang="pt-BR" sz="2000" dirty="0"/>
          </a:p>
          <a:p>
            <a:pPr algn="just"/>
            <a:r>
              <a:rPr lang="pt-BR" sz="2000" dirty="0"/>
              <a:t>Se de 4,0 g do NH</a:t>
            </a:r>
            <a:r>
              <a:rPr lang="pt-BR" sz="2000" baseline="-25000" dirty="0"/>
              <a:t>4</a:t>
            </a:r>
            <a:r>
              <a:rPr lang="pt-BR" sz="2000" dirty="0"/>
              <a:t>NO</a:t>
            </a:r>
            <a:r>
              <a:rPr lang="pt-BR" sz="2000" baseline="-25000" dirty="0"/>
              <a:t>3(s)</a:t>
            </a:r>
            <a:r>
              <a:rPr lang="pt-BR" sz="2000" dirty="0"/>
              <a:t> obtivemos 2,0 g de gás hilariante, podemos prever que a pureza do sal é de ordem:</a:t>
            </a:r>
          </a:p>
          <a:p>
            <a:endParaRPr lang="pt-BR" sz="2000" dirty="0"/>
          </a:p>
          <a:p>
            <a:pPr>
              <a:lnSpc>
                <a:spcPct val="150000"/>
              </a:lnSpc>
            </a:pPr>
            <a:r>
              <a:rPr lang="pt-BR" sz="2000" dirty="0"/>
              <a:t>a) 100% </a:t>
            </a:r>
          </a:p>
          <a:p>
            <a:pPr>
              <a:lnSpc>
                <a:spcPct val="150000"/>
              </a:lnSpc>
            </a:pPr>
            <a:r>
              <a:rPr lang="pt-BR" sz="2000" dirty="0"/>
              <a:t>b) 90%</a:t>
            </a:r>
          </a:p>
          <a:p>
            <a:pPr>
              <a:lnSpc>
                <a:spcPct val="150000"/>
              </a:lnSpc>
            </a:pPr>
            <a:r>
              <a:rPr lang="pt-BR" sz="2000" dirty="0"/>
              <a:t> c) 75% </a:t>
            </a:r>
          </a:p>
          <a:p>
            <a:pPr>
              <a:lnSpc>
                <a:spcPct val="150000"/>
              </a:lnSpc>
            </a:pPr>
            <a:r>
              <a:rPr lang="pt-BR" sz="2000" dirty="0"/>
              <a:t>d) 50% </a:t>
            </a:r>
          </a:p>
          <a:p>
            <a:pPr>
              <a:lnSpc>
                <a:spcPct val="150000"/>
              </a:lnSpc>
            </a:pPr>
            <a:r>
              <a:rPr lang="pt-BR" sz="2000" dirty="0"/>
              <a:t>e) 20%</a:t>
            </a:r>
          </a:p>
          <a:p>
            <a:pPr algn="just">
              <a:lnSpc>
                <a:spcPct val="150000"/>
              </a:lnSpc>
            </a:pPr>
            <a:endParaRPr lang="pt-BR" sz="200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8949664-19E6-4710-BF01-FEA7219452AB}"/>
              </a:ext>
            </a:extLst>
          </p:cNvPr>
          <p:cNvSpPr txBox="1"/>
          <p:nvPr/>
        </p:nvSpPr>
        <p:spPr>
          <a:xfrm>
            <a:off x="3532051" y="240057"/>
            <a:ext cx="5127897" cy="553998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Bernard MT Condensed" panose="02050806060905020404" pitchFamily="18" charset="0"/>
              </a:rPr>
              <a:t>EXERCÍCIOS DE FIXAÇÃO</a:t>
            </a:r>
          </a:p>
        </p:txBody>
      </p:sp>
    </p:spTree>
    <p:extLst>
      <p:ext uri="{BB962C8B-B14F-4D97-AF65-F5344CB8AC3E}">
        <p14:creationId xmlns:p14="http://schemas.microsoft.com/office/powerpoint/2010/main" val="36387296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DD54E26C-C79E-4E88-8D8C-094CD366649B}"/>
              </a:ext>
            </a:extLst>
          </p:cNvPr>
          <p:cNvSpPr/>
          <p:nvPr/>
        </p:nvSpPr>
        <p:spPr>
          <a:xfrm>
            <a:off x="1703511" y="999229"/>
            <a:ext cx="8784976" cy="5076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/>
              <a:t>Uma das formas de produção da amônia é a partir da reação entre a cal viva (óxido de cálcio) e o cloreto de amônio. Veja essa reação a seguir:</a:t>
            </a:r>
          </a:p>
          <a:p>
            <a:pPr algn="just"/>
            <a:endParaRPr lang="pt-BR" dirty="0"/>
          </a:p>
          <a:p>
            <a:pPr algn="ctr"/>
            <a:r>
              <a:rPr lang="pt-BR" dirty="0" err="1"/>
              <a:t>CaO</a:t>
            </a:r>
            <a:r>
              <a:rPr lang="pt-BR" baseline="-25000" dirty="0"/>
              <a:t>(s) </a:t>
            </a:r>
            <a:r>
              <a:rPr lang="pt-BR" dirty="0"/>
              <a:t>+ 2 NH</a:t>
            </a:r>
            <a:r>
              <a:rPr lang="pt-BR" baseline="-25000" dirty="0"/>
              <a:t>4</a:t>
            </a:r>
            <a:r>
              <a:rPr lang="pt-BR" dirty="0"/>
              <a:t>Cl</a:t>
            </a:r>
            <a:r>
              <a:rPr lang="pt-BR" baseline="-25000" dirty="0"/>
              <a:t>(s)</a:t>
            </a:r>
            <a:r>
              <a:rPr lang="pt-BR" dirty="0"/>
              <a:t> → 2 NH</a:t>
            </a:r>
            <a:r>
              <a:rPr lang="pt-BR" baseline="-25000" dirty="0"/>
              <a:t>3(g)</a:t>
            </a:r>
            <a:r>
              <a:rPr lang="pt-BR" dirty="0"/>
              <a:t> + H</a:t>
            </a:r>
            <a:r>
              <a:rPr lang="pt-BR" baseline="-25000" dirty="0"/>
              <a:t>2</a:t>
            </a:r>
            <a:r>
              <a:rPr lang="pt-BR" dirty="0"/>
              <a:t>O</a:t>
            </a:r>
            <a:r>
              <a:rPr lang="pt-BR" baseline="-25000" dirty="0"/>
              <a:t>(g) </a:t>
            </a:r>
            <a:r>
              <a:rPr lang="pt-BR" dirty="0"/>
              <a:t>+ CaCl</a:t>
            </a:r>
            <a:r>
              <a:rPr lang="pt-BR" baseline="-25000" dirty="0"/>
              <a:t>2(s)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10,5 g de uma amostra de cal viva foram colocados para reagir com excesso de cloreto de amônio e foram produzidos 5,1 g de amônia. Qual é o grau de pureza em óxido de cálcio dessa amostra de cal viva usada?</a:t>
            </a:r>
          </a:p>
          <a:p>
            <a:pPr algn="just"/>
            <a:endParaRPr lang="pt-BR" dirty="0"/>
          </a:p>
          <a:p>
            <a:pPr algn="just">
              <a:lnSpc>
                <a:spcPct val="150000"/>
              </a:lnSpc>
            </a:pPr>
            <a:r>
              <a:rPr lang="pt-BR" dirty="0"/>
              <a:t>a) 60%</a:t>
            </a:r>
          </a:p>
          <a:p>
            <a:pPr algn="just">
              <a:lnSpc>
                <a:spcPct val="150000"/>
              </a:lnSpc>
            </a:pPr>
            <a:r>
              <a:rPr lang="pt-BR" dirty="0"/>
              <a:t>b) 73%</a:t>
            </a:r>
          </a:p>
          <a:p>
            <a:pPr algn="just">
              <a:lnSpc>
                <a:spcPct val="150000"/>
              </a:lnSpc>
            </a:pPr>
            <a:r>
              <a:rPr lang="pt-BR" dirty="0"/>
              <a:t>c) 80%</a:t>
            </a:r>
          </a:p>
          <a:p>
            <a:pPr algn="just">
              <a:lnSpc>
                <a:spcPct val="150000"/>
              </a:lnSpc>
            </a:pPr>
            <a:r>
              <a:rPr lang="pt-BR" dirty="0"/>
              <a:t>d) 90%</a:t>
            </a:r>
          </a:p>
          <a:p>
            <a:pPr algn="just">
              <a:lnSpc>
                <a:spcPct val="150000"/>
              </a:lnSpc>
            </a:pPr>
            <a:r>
              <a:rPr lang="pt-BR" dirty="0"/>
              <a:t>e) 125%</a:t>
            </a:r>
          </a:p>
          <a:p>
            <a:pPr algn="just">
              <a:lnSpc>
                <a:spcPct val="150000"/>
              </a:lnSpc>
            </a:pPr>
            <a:endParaRPr lang="pt-BR" sz="200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E0A0D34-63FF-415B-BD4F-920B3F63F4A5}"/>
              </a:ext>
            </a:extLst>
          </p:cNvPr>
          <p:cNvSpPr txBox="1"/>
          <p:nvPr/>
        </p:nvSpPr>
        <p:spPr>
          <a:xfrm>
            <a:off x="3532051" y="240057"/>
            <a:ext cx="5127897" cy="553998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Bernard MT Condensed" panose="02050806060905020404" pitchFamily="18" charset="0"/>
              </a:rPr>
              <a:t>EXERCÍCIOS DE FIXAÇÃO</a:t>
            </a:r>
          </a:p>
        </p:txBody>
      </p:sp>
    </p:spTree>
    <p:extLst>
      <p:ext uri="{BB962C8B-B14F-4D97-AF65-F5344CB8AC3E}">
        <p14:creationId xmlns:p14="http://schemas.microsoft.com/office/powerpoint/2010/main" val="12845816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FEE0A04A-5367-4D2F-9574-F11385ED5C6F}"/>
              </a:ext>
            </a:extLst>
          </p:cNvPr>
          <p:cNvSpPr/>
          <p:nvPr/>
        </p:nvSpPr>
        <p:spPr>
          <a:xfrm>
            <a:off x="1519517" y="794055"/>
            <a:ext cx="8943416" cy="6461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/>
              <a:t>O dióxido de titânio é um pó branco, sendo o pigmento mais utilizado no mundo em tintas para superfícies metálicas e em plásticos. Ele apresenta muitas vantagens, como alta durabilidade e resistência ao calor. Esse composto passa por análises de pureza, e uma delas consiste em reagir uma amostra sua com </a:t>
            </a:r>
            <a:r>
              <a:rPr lang="pt-BR" dirty="0" err="1"/>
              <a:t>trifluoreto</a:t>
            </a:r>
            <a:r>
              <a:rPr lang="pt-BR" dirty="0"/>
              <a:t> de bromo com a formação de oxigênio como um dos produtos, como mostra a reação logo mais abaixo. A massa de oxigênio produzida é determinada e, com isso, pode-se verificar a pureza do dióxido de titânio.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		3 TiO</a:t>
            </a:r>
            <a:r>
              <a:rPr lang="pt-BR" baseline="-25000" dirty="0"/>
              <a:t>2(s)</a:t>
            </a:r>
            <a:r>
              <a:rPr lang="pt-BR" dirty="0"/>
              <a:t> + 4 BrF</a:t>
            </a:r>
            <a:r>
              <a:rPr lang="pt-BR" baseline="-25000" dirty="0"/>
              <a:t>3(l)</a:t>
            </a:r>
            <a:r>
              <a:rPr lang="pt-BR" dirty="0"/>
              <a:t> → 3 TiF</a:t>
            </a:r>
            <a:r>
              <a:rPr lang="pt-BR" baseline="-25000" dirty="0"/>
              <a:t>4(s)</a:t>
            </a:r>
            <a:r>
              <a:rPr lang="pt-BR" dirty="0"/>
              <a:t> + 2 Br</a:t>
            </a:r>
            <a:r>
              <a:rPr lang="pt-BR" baseline="-25000" dirty="0"/>
              <a:t>2(l)</a:t>
            </a:r>
            <a:r>
              <a:rPr lang="pt-BR" dirty="0"/>
              <a:t> + 3 O</a:t>
            </a:r>
            <a:r>
              <a:rPr lang="pt-BR" baseline="-25000" dirty="0"/>
              <a:t>2(g)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50g de uma amostra de dióxido de titânio foram analisados dessa forma, tendo sido produzidos 14 g de gás oxigênio. Qual é a porcentagem, em massa, de dióxido de titânio nessa amostra?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(Dadas as massas molares em g/mol: Ti = 47,88; O = 16; </a:t>
            </a:r>
            <a:r>
              <a:rPr lang="pt-BR" dirty="0" err="1"/>
              <a:t>Br</a:t>
            </a:r>
            <a:r>
              <a:rPr lang="pt-BR" dirty="0"/>
              <a:t> = 79,9; F = 19).</a:t>
            </a:r>
          </a:p>
          <a:p>
            <a:pPr algn="just">
              <a:lnSpc>
                <a:spcPct val="150000"/>
              </a:lnSpc>
            </a:pPr>
            <a:r>
              <a:rPr lang="pt-BR" dirty="0"/>
              <a:t>a) 60%</a:t>
            </a:r>
          </a:p>
          <a:p>
            <a:pPr algn="just">
              <a:lnSpc>
                <a:spcPct val="150000"/>
              </a:lnSpc>
            </a:pPr>
            <a:r>
              <a:rPr lang="pt-BR" dirty="0"/>
              <a:t>b) 70%</a:t>
            </a:r>
          </a:p>
          <a:p>
            <a:pPr algn="just">
              <a:lnSpc>
                <a:spcPct val="150000"/>
              </a:lnSpc>
            </a:pPr>
            <a:r>
              <a:rPr lang="pt-BR" dirty="0"/>
              <a:t>c) 80%</a:t>
            </a:r>
          </a:p>
          <a:p>
            <a:pPr algn="just">
              <a:lnSpc>
                <a:spcPct val="150000"/>
              </a:lnSpc>
            </a:pPr>
            <a:r>
              <a:rPr lang="pt-BR" dirty="0"/>
              <a:t>d) 90%</a:t>
            </a:r>
          </a:p>
          <a:p>
            <a:pPr algn="just">
              <a:lnSpc>
                <a:spcPct val="150000"/>
              </a:lnSpc>
            </a:pPr>
            <a:r>
              <a:rPr lang="pt-BR" dirty="0"/>
              <a:t>e) 100%</a:t>
            </a:r>
          </a:p>
          <a:p>
            <a:pPr algn="just">
              <a:lnSpc>
                <a:spcPct val="150000"/>
              </a:lnSpc>
            </a:pPr>
            <a:endParaRPr lang="pt-BR" sz="20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20A96A6-B55F-4CD7-A50E-D16AB9FAB1C9}"/>
              </a:ext>
            </a:extLst>
          </p:cNvPr>
          <p:cNvSpPr txBox="1"/>
          <p:nvPr/>
        </p:nvSpPr>
        <p:spPr>
          <a:xfrm>
            <a:off x="3532051" y="240057"/>
            <a:ext cx="5127897" cy="553998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Bernard MT Condensed" panose="02050806060905020404" pitchFamily="18" charset="0"/>
              </a:rPr>
              <a:t>EXERCÍCIOS DE FIXAÇÃO</a:t>
            </a:r>
          </a:p>
        </p:txBody>
      </p:sp>
    </p:spTree>
    <p:extLst>
      <p:ext uri="{BB962C8B-B14F-4D97-AF65-F5344CB8AC3E}">
        <p14:creationId xmlns:p14="http://schemas.microsoft.com/office/powerpoint/2010/main" val="2086253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9A060AD-8928-495C-9A67-F6BFDE99D058}"/>
              </a:ext>
            </a:extLst>
          </p:cNvPr>
          <p:cNvSpPr txBox="1"/>
          <p:nvPr/>
        </p:nvSpPr>
        <p:spPr>
          <a:xfrm>
            <a:off x="3838551" y="319956"/>
            <a:ext cx="4514897" cy="553998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Bernard MT Condensed" panose="02050806060905020404" pitchFamily="18" charset="0"/>
              </a:rPr>
              <a:t>CÁLCULO DA MASSA ATÔMICA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79304A5-7079-49CE-A653-79A2E2592E0B}"/>
              </a:ext>
            </a:extLst>
          </p:cNvPr>
          <p:cNvSpPr txBox="1"/>
          <p:nvPr/>
        </p:nvSpPr>
        <p:spPr>
          <a:xfrm>
            <a:off x="446102" y="1404851"/>
            <a:ext cx="6094520" cy="646331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l"/>
            <a:r>
              <a:rPr lang="pt-BR" sz="1800" b="0" u="none" strike="noStrike" baseline="0" dirty="0">
                <a:latin typeface="Abadi Extra Light" panose="020B0204020104020204" pitchFamily="34" charset="0"/>
              </a:rPr>
              <a:t>Todo elemento químico é uma mistura, portanto a massa atômica é calculada da média ponderada das massas dos seus isótopos.</a:t>
            </a:r>
            <a:endParaRPr lang="pt-BR" dirty="0">
              <a:latin typeface="Abadi Extra Light" panose="020B0204020104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C70D499-744A-4074-AB9C-52B4E3906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91" y="2582079"/>
            <a:ext cx="8928817" cy="127554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EE7295A-B5A1-49CA-9D81-E52C770F0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921" y="4137713"/>
            <a:ext cx="5154033" cy="605709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669D2FF6-BE85-47F8-B051-AAC960C2E420}"/>
              </a:ext>
            </a:extLst>
          </p:cNvPr>
          <p:cNvSpPr txBox="1"/>
          <p:nvPr/>
        </p:nvSpPr>
        <p:spPr>
          <a:xfrm>
            <a:off x="331433" y="5401607"/>
            <a:ext cx="6096000" cy="1200329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pt-BR" sz="1800" b="1" i="0" u="none" strike="noStrike" baseline="0" dirty="0">
                <a:latin typeface="Abadi Extra Light" panose="020B0204020104020204" pitchFamily="34" charset="0"/>
              </a:rPr>
              <a:t>Não confunda número de massa com massa atômica</a:t>
            </a:r>
          </a:p>
          <a:p>
            <a:pPr algn="l"/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Evidências experimentais mostraram que a massa do próton e a do nêutron são próximas, mas não exatamente iguais, e que a massa do elétron é significativamente menor que ambas:</a:t>
            </a:r>
            <a:endParaRPr lang="pt-BR" dirty="0">
              <a:latin typeface="Abadi Extra Light" panose="020B0204020104020204" pitchFamily="34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755237A5-AE11-4BD1-A08C-C25618309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5528" y="5401607"/>
            <a:ext cx="3849775" cy="102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138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ED0C4449-E7CC-46C2-B5DB-72552F6DC6CE}"/>
              </a:ext>
            </a:extLst>
          </p:cNvPr>
          <p:cNvSpPr txBox="1"/>
          <p:nvPr/>
        </p:nvSpPr>
        <p:spPr>
          <a:xfrm>
            <a:off x="3532051" y="240057"/>
            <a:ext cx="5127897" cy="553998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Bernard MT Condensed" panose="02050806060905020404" pitchFamily="18" charset="0"/>
              </a:rPr>
              <a:t>RENDIMENTO DA REAÇÃO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B96D28C-E17D-4336-9F43-8DF4D77D17D3}"/>
              </a:ext>
            </a:extLst>
          </p:cNvPr>
          <p:cNvSpPr txBox="1"/>
          <p:nvPr/>
        </p:nvSpPr>
        <p:spPr>
          <a:xfrm>
            <a:off x="2679204" y="2730942"/>
            <a:ext cx="6833587" cy="923330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l"/>
            <a:r>
              <a:rPr lang="pt-BR" sz="1800" i="0" u="none" strike="noStrike" baseline="0" dirty="0">
                <a:latin typeface="Abadi Extra Light" panose="020B0204020104020204" pitchFamily="34" charset="0"/>
              </a:rPr>
              <a:t>Rendimento (</a:t>
            </a:r>
            <a:r>
              <a:rPr lang="pt-BR" sz="1800" i="1" u="none" strike="noStrike" baseline="0" dirty="0">
                <a:latin typeface="Abadi Extra Light" panose="020B0204020104020204" pitchFamily="34" charset="0"/>
              </a:rPr>
              <a:t>r</a:t>
            </a:r>
            <a:r>
              <a:rPr lang="pt-BR" sz="1800" i="0" u="none" strike="noStrike" baseline="0" dirty="0">
                <a:latin typeface="Abadi Extra Light" panose="020B0204020104020204" pitchFamily="34" charset="0"/>
              </a:rPr>
              <a:t>) é o quociente entre a quantidade de produto realmente obtida em uma reação e a quantidade que teoricamente seria obtida, de acordo com a equação química correspondente.</a:t>
            </a:r>
            <a:endParaRPr lang="pt-BR" dirty="0">
              <a:latin typeface="Abadi Extra Light" panose="020B0204020104020204" pitchFamily="34" charset="0"/>
            </a:endParaRP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439FCD05-865F-493F-ADBB-57592CE43EAE}"/>
              </a:ext>
            </a:extLst>
          </p:cNvPr>
          <p:cNvSpPr/>
          <p:nvPr/>
        </p:nvSpPr>
        <p:spPr>
          <a:xfrm>
            <a:off x="1387372" y="1228478"/>
            <a:ext cx="9417249" cy="106804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000" dirty="0">
                <a:solidFill>
                  <a:schemeClr val="tx1"/>
                </a:solidFill>
                <a:latin typeface="Abadi Extra Light" panose="020B0204020104020204" pitchFamily="34" charset="0"/>
              </a:rPr>
              <a:t>As reações químicas jamais conseguirão obter totalidade no rendimento, embora que muitas consigam alto rendimento, próximo a 100%. Assim, as reações sempre irão apresentar quantidade de produtos menores de o esperado pela estequiometria.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E7F013CE-7D92-46BA-BEA2-4C15309D1981}"/>
                  </a:ext>
                </a:extLst>
              </p:cNvPr>
              <p:cNvSpPr txBox="1"/>
              <p:nvPr/>
            </p:nvSpPr>
            <p:spPr>
              <a:xfrm>
                <a:off x="2135556" y="4229020"/>
                <a:ext cx="7920880" cy="664926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𝐺𝑟𝑎𝑢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𝑑𝑒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𝑟𝑒𝑛𝑑𝑖𝑚𝑒𝑛𝑡𝑜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𝑄𝑢𝑎𝑛𝑡𝑖𝑑𝑎𝑑𝑒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𝑑𝑒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𝑝𝑟𝑜𝑑𝑢𝑡𝑜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𝑜𝑏𝑡𝑖𝑑𝑎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𝑄𝑢𝑎𝑛𝑡𝑖𝑑𝑎𝑑𝑒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𝑑𝑒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𝑝𝑟𝑜𝑑𝑢𝑡𝑜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𝑒𝑠𝑝𝑒𝑟𝑎𝑑𝑎</m:t>
                          </m:r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. 100%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E7F013CE-7D92-46BA-BEA2-4C15309D19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5556" y="4229020"/>
                <a:ext cx="7920880" cy="66492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535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B40D4765-CD58-4D90-96EA-0412C5296972}"/>
              </a:ext>
            </a:extLst>
          </p:cNvPr>
          <p:cNvSpPr/>
          <p:nvPr/>
        </p:nvSpPr>
        <p:spPr>
          <a:xfrm>
            <a:off x="1624291" y="1067417"/>
            <a:ext cx="8943416" cy="5276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/>
              <a:t>(</a:t>
            </a:r>
            <a:r>
              <a:rPr lang="pt-BR" sz="2000" dirty="0" err="1"/>
              <a:t>Cesgranrio</a:t>
            </a:r>
            <a:r>
              <a:rPr lang="pt-BR" sz="2000" dirty="0"/>
              <a:t>-RJ) Em um processo de obtenção de ferro a partir da hematita (Fe</a:t>
            </a:r>
            <a:r>
              <a:rPr lang="pt-BR" sz="2000" baseline="-25000" dirty="0"/>
              <a:t>2</a:t>
            </a:r>
            <a:r>
              <a:rPr lang="pt-BR" sz="2000" dirty="0"/>
              <a:t>O</a:t>
            </a:r>
            <a:r>
              <a:rPr lang="pt-BR" sz="2000" baseline="-25000" dirty="0"/>
              <a:t>3(s)</a:t>
            </a:r>
            <a:r>
              <a:rPr lang="pt-BR" sz="2000" dirty="0"/>
              <a:t>), considere a equação não balanceada:</a:t>
            </a:r>
          </a:p>
          <a:p>
            <a:pPr algn="just"/>
            <a:endParaRPr lang="pt-BR" sz="2000" dirty="0"/>
          </a:p>
          <a:p>
            <a:pPr algn="just"/>
            <a:r>
              <a:rPr lang="pt-BR" sz="2000" dirty="0"/>
              <a:t>Fe</a:t>
            </a:r>
            <a:r>
              <a:rPr lang="pt-BR" sz="2000" baseline="-25000" dirty="0"/>
              <a:t>2</a:t>
            </a:r>
            <a:r>
              <a:rPr lang="pt-BR" sz="2000" dirty="0"/>
              <a:t>O</a:t>
            </a:r>
            <a:r>
              <a:rPr lang="pt-BR" sz="2000" baseline="-25000" dirty="0"/>
              <a:t>3(s)</a:t>
            </a:r>
            <a:r>
              <a:rPr lang="pt-BR" sz="2000" dirty="0"/>
              <a:t> + C</a:t>
            </a:r>
            <a:r>
              <a:rPr lang="pt-BR" sz="2000" baseline="-25000" dirty="0"/>
              <a:t>(s)</a:t>
            </a:r>
            <a:r>
              <a:rPr lang="pt-BR" sz="2000" dirty="0"/>
              <a:t> → Fe</a:t>
            </a:r>
            <a:r>
              <a:rPr lang="pt-BR" sz="2000" baseline="-25000" dirty="0"/>
              <a:t>(s)</a:t>
            </a:r>
            <a:r>
              <a:rPr lang="pt-BR" sz="2000" dirty="0"/>
              <a:t> + CO</a:t>
            </a:r>
            <a:r>
              <a:rPr lang="pt-BR" sz="2000" baseline="-25000" dirty="0"/>
              <a:t>(g)</a:t>
            </a:r>
          </a:p>
          <a:p>
            <a:pPr algn="just"/>
            <a:endParaRPr lang="pt-BR" sz="2000" dirty="0"/>
          </a:p>
          <a:p>
            <a:pPr algn="just"/>
            <a:r>
              <a:rPr lang="pt-BR" sz="2000" dirty="0"/>
              <a:t>Utilizando-se 4,8 t de minério e admitindo-se um rendimento de 80% na reação, a quantidade de ferro produzida será de:</a:t>
            </a:r>
          </a:p>
          <a:p>
            <a:pPr algn="just"/>
            <a:endParaRPr lang="pt-BR" sz="2000" dirty="0"/>
          </a:p>
          <a:p>
            <a:pPr algn="just">
              <a:lnSpc>
                <a:spcPct val="150000"/>
              </a:lnSpc>
            </a:pPr>
            <a:r>
              <a:rPr lang="pt-BR" sz="2000" dirty="0"/>
              <a:t>a) 2688 kg</a:t>
            </a:r>
          </a:p>
          <a:p>
            <a:pPr algn="just">
              <a:lnSpc>
                <a:spcPct val="150000"/>
              </a:lnSpc>
            </a:pPr>
            <a:r>
              <a:rPr lang="pt-BR" sz="2000" dirty="0"/>
              <a:t>b) 3360 kg</a:t>
            </a:r>
          </a:p>
          <a:p>
            <a:pPr algn="just">
              <a:lnSpc>
                <a:spcPct val="150000"/>
              </a:lnSpc>
            </a:pPr>
            <a:r>
              <a:rPr lang="pt-BR" sz="2000" dirty="0"/>
              <a:t>c) 1344 t</a:t>
            </a:r>
          </a:p>
          <a:p>
            <a:pPr algn="just">
              <a:lnSpc>
                <a:spcPct val="150000"/>
              </a:lnSpc>
            </a:pPr>
            <a:r>
              <a:rPr lang="pt-BR" sz="2000" dirty="0"/>
              <a:t>d) 2688 t</a:t>
            </a:r>
          </a:p>
          <a:p>
            <a:pPr algn="just">
              <a:lnSpc>
                <a:spcPct val="150000"/>
              </a:lnSpc>
            </a:pPr>
            <a:r>
              <a:rPr lang="pt-BR" sz="2000" dirty="0"/>
              <a:t>e) 3360 t</a:t>
            </a:r>
          </a:p>
          <a:p>
            <a:pPr algn="just">
              <a:lnSpc>
                <a:spcPct val="150000"/>
              </a:lnSpc>
            </a:pPr>
            <a:endParaRPr lang="pt-BR" sz="20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0A41450-0CAE-4955-B46A-F20EFFD27DFD}"/>
              </a:ext>
            </a:extLst>
          </p:cNvPr>
          <p:cNvSpPr txBox="1"/>
          <p:nvPr/>
        </p:nvSpPr>
        <p:spPr>
          <a:xfrm>
            <a:off x="3532051" y="240057"/>
            <a:ext cx="5127897" cy="553998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Bernard MT Condensed" panose="02050806060905020404" pitchFamily="18" charset="0"/>
              </a:rPr>
              <a:t>EXERCÍCIOS DE FIXAÇÃO</a:t>
            </a:r>
          </a:p>
        </p:txBody>
      </p:sp>
    </p:spTree>
    <p:extLst>
      <p:ext uri="{BB962C8B-B14F-4D97-AF65-F5344CB8AC3E}">
        <p14:creationId xmlns:p14="http://schemas.microsoft.com/office/powerpoint/2010/main" val="2123210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0B8D9CF4-C37D-45C3-8409-7D1B01BD8D6B}"/>
              </a:ext>
            </a:extLst>
          </p:cNvPr>
          <p:cNvSpPr/>
          <p:nvPr/>
        </p:nvSpPr>
        <p:spPr>
          <a:xfrm>
            <a:off x="1624291" y="917912"/>
            <a:ext cx="894341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/>
              <a:t>(</a:t>
            </a:r>
            <a:r>
              <a:rPr lang="pt-BR" sz="2000" dirty="0" err="1"/>
              <a:t>Unirio</a:t>
            </a:r>
            <a:r>
              <a:rPr lang="pt-BR" sz="2000" dirty="0"/>
              <a:t>-RJ) Soluções de amônia são utilizadas com frequência em produtos de limpeza doméstica. A amônia pode ser preparada por inúmeras formas. Dentre elas:</a:t>
            </a:r>
          </a:p>
          <a:p>
            <a:endParaRPr lang="pt-BR" sz="2000" dirty="0"/>
          </a:p>
          <a:p>
            <a:r>
              <a:rPr lang="pt-BR" sz="2000" dirty="0" err="1"/>
              <a:t>CaO</a:t>
            </a:r>
            <a:r>
              <a:rPr lang="pt-BR" sz="2000" baseline="-25000" dirty="0"/>
              <a:t>(s) </a:t>
            </a:r>
            <a:r>
              <a:rPr lang="pt-BR" sz="2000" dirty="0"/>
              <a:t>+ 2 NH</a:t>
            </a:r>
            <a:r>
              <a:rPr lang="pt-BR" sz="2000" baseline="-25000" dirty="0"/>
              <a:t>4</a:t>
            </a:r>
            <a:r>
              <a:rPr lang="pt-BR" sz="2000" dirty="0"/>
              <a:t>Cl</a:t>
            </a:r>
            <a:r>
              <a:rPr lang="pt-BR" sz="2000" baseline="-25000" dirty="0"/>
              <a:t>(s)</a:t>
            </a:r>
            <a:r>
              <a:rPr lang="pt-BR" sz="2000" dirty="0"/>
              <a:t> → 2NH</a:t>
            </a:r>
            <a:r>
              <a:rPr lang="pt-BR" sz="2000" baseline="-25000" dirty="0"/>
              <a:t>3(g)</a:t>
            </a:r>
            <a:r>
              <a:rPr lang="pt-BR" sz="2000" dirty="0"/>
              <a:t> + H</a:t>
            </a:r>
            <a:r>
              <a:rPr lang="pt-BR" sz="2000" baseline="-25000" dirty="0"/>
              <a:t>2</a:t>
            </a:r>
            <a:r>
              <a:rPr lang="pt-BR" sz="2000" dirty="0"/>
              <a:t>O</a:t>
            </a:r>
            <a:r>
              <a:rPr lang="pt-BR" sz="2000" baseline="-25000" dirty="0"/>
              <a:t>(g) </a:t>
            </a:r>
            <a:r>
              <a:rPr lang="pt-BR" sz="2000" dirty="0"/>
              <a:t>+ CaCl</a:t>
            </a:r>
            <a:r>
              <a:rPr lang="pt-BR" sz="2000" baseline="-25000" dirty="0"/>
              <a:t>2(s)</a:t>
            </a:r>
          </a:p>
          <a:p>
            <a:endParaRPr lang="pt-BR" sz="2000" dirty="0"/>
          </a:p>
          <a:p>
            <a:r>
              <a:rPr lang="pt-BR" sz="2000" dirty="0"/>
              <a:t>Partindo-se de 224 g de </a:t>
            </a:r>
            <a:r>
              <a:rPr lang="pt-BR" sz="2000" dirty="0" err="1"/>
              <a:t>CaO</a:t>
            </a:r>
            <a:r>
              <a:rPr lang="pt-BR" sz="2000" baseline="-25000" dirty="0"/>
              <a:t>(s)</a:t>
            </a:r>
            <a:r>
              <a:rPr lang="pt-BR" sz="2000" dirty="0"/>
              <a:t>, obtiveram-se 102 g de NH</a:t>
            </a:r>
            <a:r>
              <a:rPr lang="pt-BR" sz="2000" baseline="-25000" dirty="0"/>
              <a:t>3</a:t>
            </a:r>
            <a:r>
              <a:rPr lang="pt-BR" sz="2000" dirty="0"/>
              <a:t>. O rendimento percentual da reação foi de:</a:t>
            </a:r>
          </a:p>
          <a:p>
            <a:endParaRPr lang="pt-BR" sz="2000" dirty="0"/>
          </a:p>
          <a:p>
            <a:r>
              <a:rPr lang="pt-BR" sz="2000" dirty="0"/>
              <a:t>(Dadas as massas molares em g/mol: H = 1; N = 14; O = 16, Cl= 35,5; Ca = 40).</a:t>
            </a:r>
          </a:p>
          <a:p>
            <a:pPr>
              <a:lnSpc>
                <a:spcPct val="150000"/>
              </a:lnSpc>
            </a:pPr>
            <a:endParaRPr lang="pt-BR" sz="2000" dirty="0"/>
          </a:p>
          <a:p>
            <a:pPr>
              <a:lnSpc>
                <a:spcPct val="150000"/>
              </a:lnSpc>
            </a:pPr>
            <a:r>
              <a:rPr lang="pt-BR" sz="2000" dirty="0"/>
              <a:t>a) 100</a:t>
            </a:r>
          </a:p>
          <a:p>
            <a:pPr>
              <a:lnSpc>
                <a:spcPct val="150000"/>
              </a:lnSpc>
            </a:pPr>
            <a:r>
              <a:rPr lang="pt-BR" sz="2000" dirty="0"/>
              <a:t>b) 90</a:t>
            </a:r>
          </a:p>
          <a:p>
            <a:pPr>
              <a:lnSpc>
                <a:spcPct val="150000"/>
              </a:lnSpc>
            </a:pPr>
            <a:r>
              <a:rPr lang="pt-BR" sz="2000" dirty="0"/>
              <a:t>c) 80</a:t>
            </a:r>
          </a:p>
          <a:p>
            <a:pPr>
              <a:lnSpc>
                <a:spcPct val="150000"/>
              </a:lnSpc>
            </a:pPr>
            <a:r>
              <a:rPr lang="pt-BR" sz="2000" dirty="0"/>
              <a:t>d) 75</a:t>
            </a:r>
          </a:p>
          <a:p>
            <a:pPr>
              <a:lnSpc>
                <a:spcPct val="150000"/>
              </a:lnSpc>
            </a:pPr>
            <a:r>
              <a:rPr lang="pt-BR" sz="2000" dirty="0"/>
              <a:t>e) 70</a:t>
            </a:r>
          </a:p>
          <a:p>
            <a:pPr algn="just"/>
            <a:endParaRPr lang="pt-BR" sz="20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20CE5E7-A77D-4586-96A4-DA1D217C0B74}"/>
              </a:ext>
            </a:extLst>
          </p:cNvPr>
          <p:cNvSpPr txBox="1"/>
          <p:nvPr/>
        </p:nvSpPr>
        <p:spPr>
          <a:xfrm>
            <a:off x="3532051" y="240057"/>
            <a:ext cx="5127897" cy="553998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Bernard MT Condensed" panose="02050806060905020404" pitchFamily="18" charset="0"/>
              </a:rPr>
              <a:t>EXERCÍCIOS DE FIXAÇÃO</a:t>
            </a:r>
          </a:p>
        </p:txBody>
      </p:sp>
    </p:spTree>
    <p:extLst>
      <p:ext uri="{BB962C8B-B14F-4D97-AF65-F5344CB8AC3E}">
        <p14:creationId xmlns:p14="http://schemas.microsoft.com/office/powerpoint/2010/main" val="30108742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457A54B4-92DC-4518-B647-61D57FBDD7B5}"/>
              </a:ext>
            </a:extLst>
          </p:cNvPr>
          <p:cNvSpPr/>
          <p:nvPr/>
        </p:nvSpPr>
        <p:spPr>
          <a:xfrm>
            <a:off x="1967900" y="1168173"/>
            <a:ext cx="9022655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/>
              <a:t>A reação entre o sulfato de cobre II e a amônia origina o composto Cu(NH</a:t>
            </a:r>
            <a:r>
              <a:rPr lang="pt-BR" sz="2000" baseline="-25000" dirty="0"/>
              <a:t>3</a:t>
            </a:r>
            <a:r>
              <a:rPr lang="pt-BR" sz="2000" dirty="0"/>
              <a:t>)</a:t>
            </a:r>
            <a:r>
              <a:rPr lang="pt-BR" sz="2000" baseline="-25000" dirty="0"/>
              <a:t>4</a:t>
            </a:r>
            <a:r>
              <a:rPr lang="pt-BR" sz="2000" dirty="0"/>
              <a:t>SO</a:t>
            </a:r>
            <a:r>
              <a:rPr lang="pt-BR" sz="2000" baseline="-25000" dirty="0"/>
              <a:t>4</a:t>
            </a:r>
            <a:r>
              <a:rPr lang="pt-BR" sz="2000" dirty="0"/>
              <a:t>:</a:t>
            </a:r>
          </a:p>
          <a:p>
            <a:endParaRPr lang="pt-BR" sz="2000" dirty="0"/>
          </a:p>
          <a:p>
            <a:r>
              <a:rPr lang="pt-BR" sz="2000" dirty="0"/>
              <a:t>CuSO</a:t>
            </a:r>
            <a:r>
              <a:rPr lang="pt-BR" sz="2000" baseline="-25000" dirty="0"/>
              <a:t>4(</a:t>
            </a:r>
            <a:r>
              <a:rPr lang="pt-BR" sz="2000" baseline="-25000" dirty="0" err="1"/>
              <a:t>aq</a:t>
            </a:r>
            <a:r>
              <a:rPr lang="pt-BR" sz="2000" baseline="-25000" dirty="0"/>
              <a:t>)</a:t>
            </a:r>
            <a:r>
              <a:rPr lang="pt-BR" sz="2000" dirty="0"/>
              <a:t>+ 4 NH</a:t>
            </a:r>
            <a:r>
              <a:rPr lang="pt-BR" sz="2000" baseline="-25000" dirty="0"/>
              <a:t>3(g)</a:t>
            </a:r>
            <a:r>
              <a:rPr lang="pt-BR" sz="2000" dirty="0"/>
              <a:t> → Cu(NH</a:t>
            </a:r>
            <a:r>
              <a:rPr lang="pt-BR" sz="2000" baseline="-25000" dirty="0"/>
              <a:t>3</a:t>
            </a:r>
            <a:r>
              <a:rPr lang="pt-BR" sz="2000" dirty="0"/>
              <a:t>)</a:t>
            </a:r>
            <a:r>
              <a:rPr lang="pt-BR" sz="2000" baseline="-25000" dirty="0"/>
              <a:t>4</a:t>
            </a:r>
            <a:r>
              <a:rPr lang="pt-BR" sz="2000" dirty="0"/>
              <a:t>SO</a:t>
            </a:r>
            <a:r>
              <a:rPr lang="pt-BR" sz="2000" baseline="-25000" dirty="0"/>
              <a:t>4(</a:t>
            </a:r>
            <a:r>
              <a:rPr lang="pt-BR" sz="2000" baseline="-25000" dirty="0" err="1"/>
              <a:t>aq</a:t>
            </a:r>
            <a:r>
              <a:rPr lang="pt-BR" sz="2000" baseline="-25000" dirty="0"/>
              <a:t>)</a:t>
            </a:r>
          </a:p>
          <a:p>
            <a:endParaRPr lang="pt-BR" sz="2000" dirty="0"/>
          </a:p>
          <a:p>
            <a:r>
              <a:rPr lang="pt-BR" sz="2000" dirty="0"/>
              <a:t>Determine o rendimento aproximado do processo quando são obtidos 31,5 g de Cu(NH</a:t>
            </a:r>
            <a:r>
              <a:rPr lang="pt-BR" sz="2000" baseline="-25000" dirty="0"/>
              <a:t>3</a:t>
            </a:r>
            <a:r>
              <a:rPr lang="pt-BR" sz="2000" dirty="0"/>
              <a:t>)</a:t>
            </a:r>
            <a:r>
              <a:rPr lang="pt-BR" sz="2000" baseline="-25000" dirty="0"/>
              <a:t>4</a:t>
            </a:r>
            <a:r>
              <a:rPr lang="pt-BR" sz="2000" dirty="0"/>
              <a:t>SO</a:t>
            </a:r>
            <a:r>
              <a:rPr lang="pt-BR" sz="2000" baseline="-25000" dirty="0"/>
              <a:t>4(</a:t>
            </a:r>
            <a:r>
              <a:rPr lang="pt-BR" sz="2000" baseline="-25000" dirty="0" err="1"/>
              <a:t>aq</a:t>
            </a:r>
            <a:r>
              <a:rPr lang="pt-BR" sz="2000" baseline="-25000" dirty="0"/>
              <a:t>) </a:t>
            </a:r>
            <a:r>
              <a:rPr lang="pt-BR" sz="2000" dirty="0"/>
              <a:t>a partir de 25 g de sulfato de cobre II com excesso de amônia.</a:t>
            </a:r>
          </a:p>
          <a:p>
            <a:endParaRPr lang="pt-BR" sz="2000" dirty="0"/>
          </a:p>
          <a:p>
            <a:pPr>
              <a:lnSpc>
                <a:spcPct val="150000"/>
              </a:lnSpc>
            </a:pPr>
            <a:r>
              <a:rPr lang="pt-BR" sz="2000" dirty="0"/>
              <a:t>a) 59%</a:t>
            </a:r>
          </a:p>
          <a:p>
            <a:pPr>
              <a:lnSpc>
                <a:spcPct val="150000"/>
              </a:lnSpc>
            </a:pPr>
            <a:r>
              <a:rPr lang="pt-BR" sz="2000" dirty="0"/>
              <a:t>b) 68%</a:t>
            </a:r>
          </a:p>
          <a:p>
            <a:pPr>
              <a:lnSpc>
                <a:spcPct val="150000"/>
              </a:lnSpc>
            </a:pPr>
            <a:r>
              <a:rPr lang="pt-BR" sz="2000" dirty="0"/>
              <a:t>c) 73%</a:t>
            </a:r>
          </a:p>
          <a:p>
            <a:pPr>
              <a:lnSpc>
                <a:spcPct val="150000"/>
              </a:lnSpc>
            </a:pPr>
            <a:r>
              <a:rPr lang="pt-BR" sz="2000" dirty="0"/>
              <a:t>d) 80%</a:t>
            </a:r>
          </a:p>
          <a:p>
            <a:pPr>
              <a:lnSpc>
                <a:spcPct val="150000"/>
              </a:lnSpc>
            </a:pPr>
            <a:r>
              <a:rPr lang="pt-BR" sz="2000" dirty="0"/>
              <a:t>e) 88%</a:t>
            </a:r>
          </a:p>
          <a:p>
            <a:pPr algn="just"/>
            <a:endParaRPr lang="pt-BR" sz="20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39E8905-5AF7-47EA-92FA-5344469D2F65}"/>
              </a:ext>
            </a:extLst>
          </p:cNvPr>
          <p:cNvSpPr txBox="1"/>
          <p:nvPr/>
        </p:nvSpPr>
        <p:spPr>
          <a:xfrm>
            <a:off x="3532051" y="240057"/>
            <a:ext cx="5127897" cy="553998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Bernard MT Condensed" panose="02050806060905020404" pitchFamily="18" charset="0"/>
              </a:rPr>
              <a:t>EXERCÍCIOS DE FIXAÇÃO</a:t>
            </a:r>
          </a:p>
        </p:txBody>
      </p:sp>
    </p:spTree>
    <p:extLst>
      <p:ext uri="{BB962C8B-B14F-4D97-AF65-F5344CB8AC3E}">
        <p14:creationId xmlns:p14="http://schemas.microsoft.com/office/powerpoint/2010/main" val="7056376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A39E8905-5AF7-47EA-92FA-5344469D2F65}"/>
              </a:ext>
            </a:extLst>
          </p:cNvPr>
          <p:cNvSpPr txBox="1"/>
          <p:nvPr/>
        </p:nvSpPr>
        <p:spPr>
          <a:xfrm>
            <a:off x="3532051" y="240057"/>
            <a:ext cx="5127897" cy="553998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Bernard MT Condensed" panose="02050806060905020404" pitchFamily="18" charset="0"/>
              </a:rPr>
              <a:t>BIBLIOGRAFIA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B9929B1-BA1E-4A5B-BE5D-209883A31069}"/>
              </a:ext>
            </a:extLst>
          </p:cNvPr>
          <p:cNvSpPr txBox="1"/>
          <p:nvPr/>
        </p:nvSpPr>
        <p:spPr>
          <a:xfrm>
            <a:off x="2306424" y="1736382"/>
            <a:ext cx="7579150" cy="3139321"/>
          </a:xfrm>
          <a:prstGeom prst="rect">
            <a:avLst/>
          </a:prstGeom>
          <a:solidFill>
            <a:srgbClr val="FF6699"/>
          </a:solidFill>
        </p:spPr>
        <p:txBody>
          <a:bodyPr wrap="square">
            <a:spAutoFit/>
          </a:bodyPr>
          <a:lstStyle/>
          <a:p>
            <a:r>
              <a:rPr lang="pt-BR" b="0" i="0" dirty="0">
                <a:effectLst/>
                <a:latin typeface="Arial" panose="020B0604020202020204" pitchFamily="34" charset="0"/>
              </a:rPr>
              <a:t>PERUZZO. F.M.; CANTO. E.L., </a:t>
            </a:r>
            <a:r>
              <a:rPr lang="pt-BR" b="1" i="0" dirty="0">
                <a:effectLst/>
                <a:latin typeface="Arial" panose="020B0604020202020204" pitchFamily="34" charset="0"/>
              </a:rPr>
              <a:t>Química na abordagem do cotidiano</a:t>
            </a:r>
            <a:r>
              <a:rPr lang="pt-BR" b="0" i="0" dirty="0">
                <a:effectLst/>
                <a:latin typeface="Arial" panose="020B0604020202020204" pitchFamily="34" charset="0"/>
              </a:rPr>
              <a:t>, volume 1, 4ª edição, </a:t>
            </a:r>
            <a:r>
              <a:rPr lang="pt-BR" b="0" i="0" dirty="0" err="1">
                <a:effectLst/>
                <a:latin typeface="Arial" panose="020B0604020202020204" pitchFamily="34" charset="0"/>
              </a:rPr>
              <a:t>ed</a:t>
            </a:r>
            <a:r>
              <a:rPr lang="pt-BR" b="0" i="0" dirty="0">
                <a:effectLst/>
                <a:latin typeface="Arial" panose="020B0604020202020204" pitchFamily="34" charset="0"/>
              </a:rPr>
              <a:t> moderna, São Paulo, 2006;</a:t>
            </a:r>
          </a:p>
          <a:p>
            <a:endParaRPr lang="pt-BR" dirty="0">
              <a:latin typeface="Arial" panose="020B0604020202020204" pitchFamily="34" charset="0"/>
            </a:endParaRPr>
          </a:p>
          <a:p>
            <a:r>
              <a:rPr lang="pt-BR" b="0" i="0" dirty="0">
                <a:effectLst/>
                <a:latin typeface="Arial" panose="020B0604020202020204" pitchFamily="34" charset="0"/>
              </a:rPr>
              <a:t>USBERCO, João; Salvador, Edgard. </a:t>
            </a:r>
            <a:r>
              <a:rPr lang="pt-BR" b="1" i="0" dirty="0">
                <a:effectLst/>
                <a:latin typeface="Arial" panose="020B0604020202020204" pitchFamily="34" charset="0"/>
              </a:rPr>
              <a:t>Química Geral</a:t>
            </a:r>
            <a:r>
              <a:rPr lang="pt-BR" b="0" i="0" dirty="0">
                <a:effectLst/>
                <a:latin typeface="Arial" panose="020B0604020202020204" pitchFamily="34" charset="0"/>
              </a:rPr>
              <a:t>. 12ª.ed. São Paulo: Saraiva, 2006. 480 p;</a:t>
            </a:r>
          </a:p>
          <a:p>
            <a:endParaRPr lang="pt-BR" dirty="0">
              <a:latin typeface="Arial" panose="020B0604020202020204" pitchFamily="34" charset="0"/>
            </a:endParaRPr>
          </a:p>
          <a:p>
            <a:r>
              <a:rPr lang="pt-BR" b="0" i="0" dirty="0">
                <a:effectLst/>
                <a:latin typeface="Arial" panose="020B0604020202020204" pitchFamily="34" charset="0"/>
              </a:rPr>
              <a:t>FELTRE, Ricardo. </a:t>
            </a:r>
            <a:r>
              <a:rPr lang="pt-BR" b="1" i="0" dirty="0">
                <a:effectLst/>
                <a:latin typeface="Arial" panose="020B0604020202020204" pitchFamily="34" charset="0"/>
              </a:rPr>
              <a:t>Fundamentos de Química: </a:t>
            </a:r>
            <a:r>
              <a:rPr lang="pt-BR" b="0" i="0" dirty="0">
                <a:effectLst/>
                <a:latin typeface="Arial" panose="020B0604020202020204" pitchFamily="34" charset="0"/>
              </a:rPr>
              <a:t>vol. </a:t>
            </a:r>
            <a:r>
              <a:rPr lang="pt-BR" dirty="0">
                <a:latin typeface="Arial" panose="020B0604020202020204" pitchFamily="34" charset="0"/>
              </a:rPr>
              <a:t>01</a:t>
            </a:r>
            <a:r>
              <a:rPr lang="pt-BR" b="0" i="0" dirty="0">
                <a:effectLst/>
                <a:latin typeface="Arial" panose="020B0604020202020204" pitchFamily="34" charset="0"/>
              </a:rPr>
              <a:t>. 7ª.ed. São Paulo: Moderna, 2008. </a:t>
            </a:r>
            <a:r>
              <a:rPr lang="pt-BR" dirty="0">
                <a:latin typeface="Arial" panose="020B0604020202020204" pitchFamily="34" charset="0"/>
              </a:rPr>
              <a:t>440p;</a:t>
            </a:r>
          </a:p>
          <a:p>
            <a:endParaRPr lang="pt-BR" dirty="0">
              <a:latin typeface="Arial" panose="020B0604020202020204" pitchFamily="34" charset="0"/>
            </a:endParaRPr>
          </a:p>
          <a:p>
            <a:r>
              <a:rPr lang="pt-BR" dirty="0"/>
              <a:t>REIS, Martha. </a:t>
            </a:r>
            <a:r>
              <a:rPr lang="pt-BR" b="1" dirty="0"/>
              <a:t>QUÍMICA</a:t>
            </a:r>
            <a:r>
              <a:rPr lang="pt-BR" dirty="0"/>
              <a:t>. Vol. 01.Editora Ática, 1ª edição, 2013.</a:t>
            </a:r>
            <a:endParaRPr lang="pt-BR" dirty="0">
              <a:latin typeface="Arial" panose="020B060402020202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07312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854B827-EAC5-4EE7-8F2E-4E469BB1BC77}"/>
              </a:ext>
            </a:extLst>
          </p:cNvPr>
          <p:cNvSpPr txBox="1"/>
          <p:nvPr/>
        </p:nvSpPr>
        <p:spPr>
          <a:xfrm>
            <a:off x="2217567" y="1359154"/>
            <a:ext cx="7756864" cy="369332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l"/>
            <a:r>
              <a:rPr lang="pt-BR" dirty="0">
                <a:latin typeface="Abadi Extra Light" panose="020B0204020104020204" pitchFamily="34" charset="0"/>
              </a:rPr>
              <a:t>É </a:t>
            </a:r>
            <a:r>
              <a:rPr lang="pt-BR" sz="1800" b="0" u="none" strike="noStrike" baseline="0" dirty="0">
                <a:latin typeface="Abadi Extra Light" panose="020B0204020104020204" pitchFamily="34" charset="0"/>
              </a:rPr>
              <a:t>a soma das massas de todos os elementos que constituem uma espécie química</a:t>
            </a:r>
            <a:r>
              <a:rPr lang="pt-BR" sz="1800" b="0" i="1" u="none" strike="noStrike" baseline="0" dirty="0">
                <a:latin typeface="TimesNewRomanPS-ItalicMT"/>
              </a:rPr>
              <a:t>.</a:t>
            </a: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2CF65BA-2A39-415E-A07B-2BFF42288C01}"/>
              </a:ext>
            </a:extLst>
          </p:cNvPr>
          <p:cNvSpPr txBox="1"/>
          <p:nvPr/>
        </p:nvSpPr>
        <p:spPr>
          <a:xfrm>
            <a:off x="3838551" y="319956"/>
            <a:ext cx="4514897" cy="553998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Bernard MT Condensed" panose="02050806060905020404" pitchFamily="18" charset="0"/>
              </a:rPr>
              <a:t>MASSA MOLECULAR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0F69832-1E3C-4B33-92A1-4415AAB937D7}"/>
              </a:ext>
            </a:extLst>
          </p:cNvPr>
          <p:cNvSpPr txBox="1"/>
          <p:nvPr/>
        </p:nvSpPr>
        <p:spPr>
          <a:xfrm>
            <a:off x="1027959" y="1902803"/>
            <a:ext cx="3904944" cy="1477328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l"/>
            <a:r>
              <a:rPr lang="pt-BR" sz="1800" b="1" i="0" u="none" strike="noStrike" baseline="0" dirty="0">
                <a:latin typeface="Arial-BoldMT"/>
              </a:rPr>
              <a:t>Exemplo:</a:t>
            </a:r>
          </a:p>
          <a:p>
            <a:pPr algn="l"/>
            <a:r>
              <a:rPr lang="pt-BR" sz="1800" b="0" i="1" u="none" strike="noStrike" baseline="0" dirty="0">
                <a:latin typeface="TimesNewRomanPS-ItalicMT"/>
              </a:rPr>
              <a:t>Massa Molecular da água (H</a:t>
            </a:r>
            <a:r>
              <a:rPr lang="pt-BR" sz="1400" b="0" i="1" u="none" strike="noStrike" baseline="0" dirty="0">
                <a:latin typeface="TimesNewRomanPS-ItalicMT"/>
              </a:rPr>
              <a:t>2</a:t>
            </a:r>
            <a:r>
              <a:rPr lang="pt-BR" sz="1800" b="0" i="1" u="none" strike="noStrike" baseline="0" dirty="0">
                <a:latin typeface="TimesNewRomanPS-ItalicMT"/>
              </a:rPr>
              <a:t>O):</a:t>
            </a:r>
          </a:p>
          <a:p>
            <a:pPr algn="l"/>
            <a:r>
              <a:rPr lang="pt-BR" sz="1800" b="0" i="1" u="none" strike="noStrike" baseline="0" dirty="0">
                <a:latin typeface="TimesNewRomanPS-ItalicMT"/>
              </a:rPr>
              <a:t>A – H = 1 x 2</a:t>
            </a:r>
          </a:p>
          <a:p>
            <a:pPr algn="l"/>
            <a:r>
              <a:rPr lang="pt-BR" sz="1800" b="0" i="1" u="none" strike="noStrike" baseline="0" dirty="0">
                <a:latin typeface="TimesNewRomanPS-ItalicMT"/>
              </a:rPr>
              <a:t>A – O = 16 x1</a:t>
            </a:r>
          </a:p>
          <a:p>
            <a:pPr algn="l"/>
            <a:r>
              <a:rPr lang="pt-BR" sz="1800" b="0" i="1" u="none" strike="noStrike" baseline="0" dirty="0">
                <a:latin typeface="TimesNewRomanPS-ItalicMT"/>
              </a:rPr>
              <a:t>M – H</a:t>
            </a:r>
            <a:r>
              <a:rPr lang="pt-BR" sz="1400" b="0" i="1" u="none" strike="noStrike" baseline="0" dirty="0">
                <a:latin typeface="TimesNewRomanPS-ItalicMT"/>
              </a:rPr>
              <a:t>2</a:t>
            </a:r>
            <a:r>
              <a:rPr lang="pt-BR" sz="1800" b="0" i="1" u="none" strike="noStrike" baseline="0" dirty="0">
                <a:latin typeface="TimesNewRomanPS-ItalicMT"/>
              </a:rPr>
              <a:t>O = 1 x 2 + 16 x 1 = </a:t>
            </a:r>
            <a:r>
              <a:rPr lang="pt-BR" sz="1800" b="1" i="1" u="none" strike="noStrike" baseline="0" dirty="0">
                <a:latin typeface="TimesNewRomanPS-BoldItalicMT"/>
              </a:rPr>
              <a:t>18 u. m. a.</a:t>
            </a:r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A714ACA-9D5E-4703-8A32-37B601FBA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579" y="3855568"/>
            <a:ext cx="3904944" cy="257371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59C4440-0FE8-4099-B132-F2990715D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6703" y="4487067"/>
            <a:ext cx="5742646" cy="165187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92E48C9-AF8E-4650-B90B-32BC1D2BB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5672" y="1921712"/>
            <a:ext cx="5833677" cy="145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50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A097DC8-CED2-4830-AD75-17EECD843F74}"/>
              </a:ext>
            </a:extLst>
          </p:cNvPr>
          <p:cNvSpPr txBox="1"/>
          <p:nvPr/>
        </p:nvSpPr>
        <p:spPr>
          <a:xfrm>
            <a:off x="3838551" y="319956"/>
            <a:ext cx="4514897" cy="553998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Bernard MT Condensed" panose="02050806060905020404" pitchFamily="18" charset="0"/>
              </a:rPr>
              <a:t>QUANTIDADE DE MATÉRIA-MOL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430D28E-7B46-4C0D-A517-A44791075D7C}"/>
              </a:ext>
            </a:extLst>
          </p:cNvPr>
          <p:cNvSpPr txBox="1"/>
          <p:nvPr/>
        </p:nvSpPr>
        <p:spPr>
          <a:xfrm>
            <a:off x="1253229" y="1106996"/>
            <a:ext cx="9685539" cy="923330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l"/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Várias mercadorias do cotidiano são vendidas “em conjunto” ou “por atacado”. Normalmente não se</a:t>
            </a:r>
          </a:p>
          <a:p>
            <a:pPr algn="l"/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compra </a:t>
            </a:r>
            <a:r>
              <a:rPr lang="pt-BR" sz="1800" b="1" i="0" u="none" strike="noStrike" baseline="0" dirty="0">
                <a:latin typeface="Abadi Extra Light" panose="020B0204020104020204" pitchFamily="34" charset="0"/>
              </a:rPr>
              <a:t>um 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ovo, mas sim uma </a:t>
            </a:r>
            <a:r>
              <a:rPr lang="pt-BR" sz="1800" b="1" i="0" u="none" strike="noStrike" baseline="0" dirty="0">
                <a:latin typeface="Abadi Extra Light" panose="020B0204020104020204" pitchFamily="34" charset="0"/>
              </a:rPr>
              <a:t>dúzia 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de ovos; não se compra </a:t>
            </a:r>
            <a:r>
              <a:rPr lang="pt-BR" sz="1800" b="1" i="0" u="none" strike="noStrike" baseline="0" dirty="0">
                <a:latin typeface="Abadi Extra Light" panose="020B0204020104020204" pitchFamily="34" charset="0"/>
              </a:rPr>
              <a:t>uma 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folha de papel, mas uma </a:t>
            </a:r>
            <a:r>
              <a:rPr lang="pt-BR" sz="1800" b="1" i="0" u="none" strike="noStrike" baseline="0" dirty="0">
                <a:latin typeface="Abadi Extra Light" panose="020B0204020104020204" pitchFamily="34" charset="0"/>
              </a:rPr>
              <a:t>resma 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(pacote com 500 folhas); não se compra </a:t>
            </a:r>
            <a:r>
              <a:rPr lang="pt-BR" sz="1800" b="1" i="0" u="none" strike="noStrike" baseline="0" dirty="0">
                <a:latin typeface="Abadi Extra Light" panose="020B0204020104020204" pitchFamily="34" charset="0"/>
              </a:rPr>
              <a:t>um 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tijolo, mas um </a:t>
            </a:r>
            <a:r>
              <a:rPr lang="pt-BR" sz="1800" b="1" i="0" u="none" strike="noStrike" baseline="0" dirty="0">
                <a:latin typeface="Abadi Extra Light" panose="020B0204020104020204" pitchFamily="34" charset="0"/>
              </a:rPr>
              <a:t>milheiro 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de tijolos (1.000 tijolos); e assim por diante.</a:t>
            </a:r>
            <a:endParaRPr lang="pt-BR" dirty="0">
              <a:latin typeface="Abadi Extra Light" panose="020B0204020104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DE73465-6721-4B53-A7DC-79D6C3713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229" y="2745054"/>
            <a:ext cx="2477476" cy="236029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3BB699D-9B13-440A-B059-3FF86A248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160" y="2811633"/>
            <a:ext cx="2603679" cy="201604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CC307EB-0062-4ABC-9E77-2ACBCC646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6464" y="2745279"/>
            <a:ext cx="3015940" cy="2150571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DBE695A1-0FC1-404D-AE78-21753CBA9166}"/>
              </a:ext>
            </a:extLst>
          </p:cNvPr>
          <p:cNvSpPr txBox="1"/>
          <p:nvPr/>
        </p:nvSpPr>
        <p:spPr>
          <a:xfrm>
            <a:off x="2491967" y="5563493"/>
            <a:ext cx="7440334" cy="64633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l"/>
            <a:r>
              <a:rPr lang="pt-BR" sz="1800" b="1" i="0" u="none" strike="noStrike" baseline="0" dirty="0">
                <a:latin typeface="UnitedSansReg-Bold2"/>
              </a:rPr>
              <a:t>Mol </a:t>
            </a:r>
            <a:r>
              <a:rPr lang="pt-BR" sz="1800" b="0" i="0" u="none" strike="noStrike" baseline="0" dirty="0">
                <a:latin typeface="UnitedSansReg-Medium2"/>
              </a:rPr>
              <a:t>é a quantidade de matéria de um sistema que contém tantas entidades elementares quantos átomos existem em 0,012 kg de carbono-12.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2390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7E9D60E-463C-413A-A969-31702372D471}"/>
              </a:ext>
            </a:extLst>
          </p:cNvPr>
          <p:cNvSpPr txBox="1"/>
          <p:nvPr/>
        </p:nvSpPr>
        <p:spPr>
          <a:xfrm>
            <a:off x="3838551" y="319956"/>
            <a:ext cx="4514897" cy="553998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Bernard MT Condensed" panose="02050806060905020404" pitchFamily="18" charset="0"/>
              </a:rPr>
              <a:t>QUANTIDADE DE MATÉRIA-MOL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38BDEB9-5BB3-4689-B7EA-358BC256B0A4}"/>
              </a:ext>
            </a:extLst>
          </p:cNvPr>
          <p:cNvSpPr txBox="1"/>
          <p:nvPr/>
        </p:nvSpPr>
        <p:spPr>
          <a:xfrm>
            <a:off x="568239" y="1655123"/>
            <a:ext cx="6540623" cy="1200329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l"/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A palavra </a:t>
            </a:r>
            <a:r>
              <a:rPr lang="pt-BR" sz="1800" b="1" i="0" u="none" strike="noStrike" baseline="0" dirty="0">
                <a:latin typeface="Abadi Extra Light" panose="020B0204020104020204" pitchFamily="34" charset="0"/>
              </a:rPr>
              <a:t>mol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, introduzida em 1896 na Química por Wilhelm </a:t>
            </a:r>
            <a:r>
              <a:rPr lang="pt-BR" sz="1800" b="0" i="0" u="none" strike="noStrike" baseline="0" dirty="0" err="1">
                <a:latin typeface="Abadi Extra Light" panose="020B0204020104020204" pitchFamily="34" charset="0"/>
              </a:rPr>
              <a:t>Ostwald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 (1853-1932), vem do latim </a:t>
            </a:r>
            <a:r>
              <a:rPr lang="pt-BR" sz="1800" b="0" i="1" u="none" strike="noStrike" baseline="0" dirty="0">
                <a:latin typeface="Abadi Extra Light" panose="020B0204020104020204" pitchFamily="34" charset="0"/>
              </a:rPr>
              <a:t>mole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, que significa “monte”, “amontoado” ou “quantidade”; observamos também que foi da palavra </a:t>
            </a:r>
            <a:r>
              <a:rPr lang="pt-BR" sz="1800" b="0" i="1" u="none" strike="noStrike" baseline="0" dirty="0">
                <a:latin typeface="Abadi Extra Light" panose="020B0204020104020204" pitchFamily="34" charset="0"/>
              </a:rPr>
              <a:t>mole 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que</a:t>
            </a:r>
          </a:p>
          <a:p>
            <a:pPr algn="l"/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se originou </a:t>
            </a:r>
            <a:r>
              <a:rPr lang="pt-BR" sz="1800" b="1" i="0" u="none" strike="noStrike" baseline="0" dirty="0">
                <a:latin typeface="Abadi Extra Light" panose="020B0204020104020204" pitchFamily="34" charset="0"/>
              </a:rPr>
              <a:t>molécula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, significando </a:t>
            </a:r>
            <a:r>
              <a:rPr lang="pt-BR" sz="1800" b="1" i="0" u="none" strike="noStrike" baseline="0" dirty="0">
                <a:latin typeface="Abadi Extra Light" panose="020B0204020104020204" pitchFamily="34" charset="0"/>
              </a:rPr>
              <a:t>pequena quantidade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.</a:t>
            </a:r>
            <a:endParaRPr lang="pt-BR" dirty="0">
              <a:latin typeface="Abadi Extra Light" panose="020B0204020104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D20E7D5-80A1-4E98-A643-E18F69093A17}"/>
              </a:ext>
            </a:extLst>
          </p:cNvPr>
          <p:cNvSpPr txBox="1"/>
          <p:nvPr/>
        </p:nvSpPr>
        <p:spPr>
          <a:xfrm>
            <a:off x="2630145" y="4477651"/>
            <a:ext cx="4478717" cy="1200329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l"/>
            <a:r>
              <a:rPr lang="pt-BR" sz="1800" b="0" i="0" u="none" strike="noStrike" baseline="0" dirty="0">
                <a:latin typeface="UnitedSansReg-Medium2"/>
              </a:rPr>
              <a:t>O italiano </a:t>
            </a:r>
            <a:r>
              <a:rPr lang="pt-BR" sz="1800" b="0" i="0" u="none" strike="noStrike" baseline="0" dirty="0" err="1">
                <a:latin typeface="UnitedSansReg-Medium2"/>
              </a:rPr>
              <a:t>Amedeo</a:t>
            </a:r>
            <a:r>
              <a:rPr lang="pt-BR" sz="1800" b="0" i="0" u="none" strike="noStrike" baseline="0" dirty="0">
                <a:latin typeface="UnitedSansReg-Medium2"/>
              </a:rPr>
              <a:t> Avogadro calculou o número de mol que corresponde a 602.000.000.000.000.000.000.000 ou</a:t>
            </a:r>
            <a:r>
              <a:rPr lang="pt-BR" dirty="0">
                <a:latin typeface="UnitedSansReg-Medium2"/>
              </a:rPr>
              <a:t> </a:t>
            </a:r>
            <a:r>
              <a:rPr lang="pt-BR" sz="1800" b="0" i="0" u="none" strike="noStrike" baseline="0" dirty="0">
                <a:latin typeface="UnitedSansReg-Medium2"/>
              </a:rPr>
              <a:t>abreviadamente 6,02 </a:t>
            </a:r>
            <a:r>
              <a:rPr lang="pt-BR" dirty="0">
                <a:latin typeface="MathematicalPi-Four"/>
              </a:rPr>
              <a:t>x</a:t>
            </a:r>
            <a:r>
              <a:rPr lang="pt-BR" sz="1800" b="0" i="0" u="none" strike="noStrike" baseline="0" dirty="0">
                <a:latin typeface="MathematicalPi-Four"/>
              </a:rPr>
              <a:t> </a:t>
            </a:r>
            <a:r>
              <a:rPr lang="pt-BR" sz="1800" b="0" i="0" u="none" strike="noStrike" baseline="0" dirty="0">
                <a:latin typeface="UnitedSansReg-Medium2"/>
              </a:rPr>
              <a:t>10</a:t>
            </a:r>
            <a:r>
              <a:rPr lang="pt-BR" sz="800" b="0" i="0" u="none" strike="noStrike" baseline="0" dirty="0">
                <a:latin typeface="UnitedSansReg-Medium2"/>
              </a:rPr>
              <a:t>23 </a:t>
            </a:r>
            <a:r>
              <a:rPr lang="pt-BR" sz="1800" b="0" i="0" u="none" strike="noStrike" baseline="0" dirty="0">
                <a:latin typeface="UnitedSansReg-Medium2"/>
              </a:rPr>
              <a:t>partículas/mol</a:t>
            </a:r>
            <a:r>
              <a:rPr lang="pt-BR" dirty="0">
                <a:latin typeface="UnitedSansReg-Medium2"/>
              </a:rPr>
              <a:t>.</a:t>
            </a:r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54011EB-A858-46D7-AB86-914F4C76F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0619" y="2101427"/>
            <a:ext cx="4313415" cy="1203744"/>
          </a:xfrm>
          <a:prstGeom prst="rect">
            <a:avLst/>
          </a:prstGeom>
        </p:spPr>
      </p:pic>
      <p:pic>
        <p:nvPicPr>
          <p:cNvPr id="11" name="Imagem 10" descr="Foto preta e branca de rosto de pessoa&#10;&#10;Descrição gerada automaticamente">
            <a:extLst>
              <a:ext uri="{FF2B5EF4-FFF2-40B4-BE49-F238E27FC236}">
                <a16:creationId xmlns:a16="http://schemas.microsoft.com/office/drawing/2014/main" id="{5CCA91D8-61EF-4784-A762-730EA7F316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02" y="3513007"/>
            <a:ext cx="2390867" cy="3129618"/>
          </a:xfrm>
          <a:prstGeom prst="rect">
            <a:avLst/>
          </a:prstGeom>
        </p:spPr>
      </p:pic>
      <p:graphicFrame>
        <p:nvGraphicFramePr>
          <p:cNvPr id="14" name="Tabela 13">
            <a:extLst>
              <a:ext uri="{FF2B5EF4-FFF2-40B4-BE49-F238E27FC236}">
                <a16:creationId xmlns:a16="http://schemas.microsoft.com/office/drawing/2014/main" id="{83BEBF91-A588-424B-9660-C94CEC2041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8054007"/>
              </p:ext>
            </p:extLst>
          </p:nvPr>
        </p:nvGraphicFramePr>
        <p:xfrm>
          <a:off x="7412854" y="3552830"/>
          <a:ext cx="4613244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6622">
                  <a:extLst>
                    <a:ext uri="{9D8B030D-6E8A-4147-A177-3AD203B41FA5}">
                      <a16:colId xmlns:a16="http://schemas.microsoft.com/office/drawing/2014/main" val="1640016947"/>
                    </a:ext>
                  </a:extLst>
                </a:gridCol>
                <a:gridCol w="2306622">
                  <a:extLst>
                    <a:ext uri="{9D8B030D-6E8A-4147-A177-3AD203B41FA5}">
                      <a16:colId xmlns:a16="http://schemas.microsoft.com/office/drawing/2014/main" val="2776784450"/>
                    </a:ext>
                  </a:extLst>
                </a:gridCol>
              </a:tblGrid>
              <a:tr h="310971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Unidade </a:t>
                      </a: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Quantidade</a:t>
                      </a: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3343261"/>
                  </a:ext>
                </a:extLst>
              </a:tr>
              <a:tr h="310971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 dúzia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12 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176026"/>
                  </a:ext>
                </a:extLst>
              </a:tr>
              <a:tr h="310971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 Centena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100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1702820"/>
                  </a:ext>
                </a:extLst>
              </a:tr>
              <a:tr h="310971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 Resma 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500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204557"/>
                  </a:ext>
                </a:extLst>
              </a:tr>
              <a:tr h="310971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 Milheiro 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1000 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28150"/>
                  </a:ext>
                </a:extLst>
              </a:tr>
              <a:tr h="310971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 Mol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6,02.10</a:t>
                      </a:r>
                      <a:r>
                        <a:rPr lang="pt-BR" baseline="30000" dirty="0"/>
                        <a:t>23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0862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8701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28E9FF81-B67A-49E3-A697-DBC9780F3B31}"/>
              </a:ext>
            </a:extLst>
          </p:cNvPr>
          <p:cNvSpPr txBox="1"/>
          <p:nvPr/>
        </p:nvSpPr>
        <p:spPr>
          <a:xfrm>
            <a:off x="1049784" y="1433718"/>
            <a:ext cx="6094520" cy="923330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l"/>
            <a:r>
              <a:rPr lang="pt-BR" sz="1800" b="1" i="0" u="none" strike="noStrike" baseline="0" dirty="0">
                <a:latin typeface="Arial-BoldMT"/>
              </a:rPr>
              <a:t>Volume Molar: </a:t>
            </a:r>
            <a:r>
              <a:rPr lang="pt-BR" sz="1800" b="0" i="1" u="none" strike="noStrike" baseline="0" dirty="0">
                <a:latin typeface="TimesNewRomanPS-ItalicMT"/>
              </a:rPr>
              <a:t>é o volume ocupado por um mol de uma substância. Nas CNTP (T = 0°C e P = 1 atm.) as substâncias gasosas ocupam 22,4 L.</a:t>
            </a: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0941AED-93D6-4D51-8741-AB750A8760E5}"/>
              </a:ext>
            </a:extLst>
          </p:cNvPr>
          <p:cNvSpPr txBox="1"/>
          <p:nvPr/>
        </p:nvSpPr>
        <p:spPr>
          <a:xfrm>
            <a:off x="3838551" y="319956"/>
            <a:ext cx="4514897" cy="553998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Bernard MT Condensed" panose="02050806060905020404" pitchFamily="18" charset="0"/>
              </a:rPr>
              <a:t>QUANTIDADE DE MATÉRIA-MOL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EE2022A-6961-465F-9160-9A2BA0F3D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900" y="2735598"/>
            <a:ext cx="6774287" cy="39280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9EBD7059-C5B9-49F2-A164-AC18E7CC2B41}"/>
              </a:ext>
            </a:extLst>
          </p:cNvPr>
          <p:cNvSpPr txBox="1"/>
          <p:nvPr/>
        </p:nvSpPr>
        <p:spPr>
          <a:xfrm>
            <a:off x="5123581" y="3873438"/>
            <a:ext cx="6774286" cy="369332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l"/>
            <a:r>
              <a:rPr lang="pt-BR" sz="1800" b="1" i="0" u="none" strike="noStrike" baseline="0" dirty="0">
                <a:latin typeface="Arial-BoldMT"/>
              </a:rPr>
              <a:t>RELAÇÃO DE UNIDADE DE MASSA (U) E MASSA ATÔMICA</a:t>
            </a:r>
            <a:endParaRPr lang="pt-BR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6FF70C57-4C36-4C68-8523-B08D10F9C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3581" y="4735419"/>
            <a:ext cx="6874276" cy="124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64118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4683</TotalTime>
  <Words>4519</Words>
  <Application>Microsoft Office PowerPoint</Application>
  <PresentationFormat>Widescreen</PresentationFormat>
  <Paragraphs>397</Paragraphs>
  <Slides>54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54</vt:i4>
      </vt:variant>
    </vt:vector>
  </HeadingPairs>
  <TitlesOfParts>
    <vt:vector size="73" baseType="lpstr">
      <vt:lpstr>Abadi Extra Light</vt:lpstr>
      <vt:lpstr>Agency FB</vt:lpstr>
      <vt:lpstr>Arial</vt:lpstr>
      <vt:lpstr>Arial-BoldMT</vt:lpstr>
      <vt:lpstr>ArialMT</vt:lpstr>
      <vt:lpstr>Bernard MT Condensed</vt:lpstr>
      <vt:lpstr>Calibri</vt:lpstr>
      <vt:lpstr>Calibri Light</vt:lpstr>
      <vt:lpstr>Cambria Math</vt:lpstr>
      <vt:lpstr>Lucida Calligraphy</vt:lpstr>
      <vt:lpstr>MathematicalPi-Four</vt:lpstr>
      <vt:lpstr>Source Sans Pro</vt:lpstr>
      <vt:lpstr>StoneSansStd-Medium</vt:lpstr>
      <vt:lpstr>TimesNewRomanPS-BoldItalicMT</vt:lpstr>
      <vt:lpstr>TimesNewRomanPS-BoldMT</vt:lpstr>
      <vt:lpstr>TimesNewRomanPS-ItalicMT</vt:lpstr>
      <vt:lpstr>UnitedSansReg-Bold2</vt:lpstr>
      <vt:lpstr>UnitedSansReg-Medium2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Carlos Antonio Barros e Silva Junior</dc:creator>
  <cp:lastModifiedBy>Carlos Antonio Barros e Silva Junior</cp:lastModifiedBy>
  <cp:revision>15</cp:revision>
  <dcterms:created xsi:type="dcterms:W3CDTF">2021-07-27T18:27:31Z</dcterms:created>
  <dcterms:modified xsi:type="dcterms:W3CDTF">2022-08-03T19:41:31Z</dcterms:modified>
</cp:coreProperties>
</file>