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9" r:id="rId8"/>
    <p:sldId id="267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75" r:id="rId22"/>
    <p:sldId id="283" r:id="rId23"/>
    <p:sldId id="268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A710F-C5FD-487B-BB9D-98E0D1EEA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A1BCA6-DE4B-45C3-9F96-4DAAE36D5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F08B0E-279D-4493-997E-75D462C6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B71E-463A-41FA-BAFF-9CB652DB5A2D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E82C4B-B236-47CE-BDE3-C0E59EC5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FC0881-0B03-417C-A2A8-40F626CE6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9F05-E665-475B-8EA1-52310A7B0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52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91433-36FB-4D55-9DDF-AA9C9E9E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ED5679-3704-40CE-82F1-5621AC31A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21AF8D-4B41-4F8E-B79E-CC7ADE86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B71E-463A-41FA-BAFF-9CB652DB5A2D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3A1B52-10C8-4E78-84E4-B9BF7362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53A548-4415-4DFA-9D04-85D0339A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9F05-E665-475B-8EA1-52310A7B0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2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5758D-9067-46D2-9B12-DDA443D62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8D75BF-BF7A-4945-A138-0C36B6A7D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6ABD0F-C7BD-44BC-8F73-1390FD20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B71E-463A-41FA-BAFF-9CB652DB5A2D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F5616B-F7B5-4328-B707-4200FB7B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84CAA7-006F-4A4F-96DA-78F09EE5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9F05-E665-475B-8EA1-52310A7B0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57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5A395-9EBC-450A-A043-DC3C3472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47F14C-FC38-4B79-A7BB-2D1764BE9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A9E301-CBCA-4D11-BF5E-4709FD6AC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B71E-463A-41FA-BAFF-9CB652DB5A2D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F75693-73C0-49B2-B8BB-AE4D1ADA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CC2585-C6E5-49E9-A7CD-012AEACB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9F05-E665-475B-8EA1-52310A7B0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92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4F9C5-A649-4DF0-AA3D-B532BFF9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0D6D9F-A3B5-4EDD-8B73-82800FE29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C50DA0-617B-4E33-AACC-5E1BC56D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B71E-463A-41FA-BAFF-9CB652DB5A2D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87EB9-0F91-42B3-B21F-4F517AD8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4D254E-E882-41ED-90E1-AC646C5A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9F05-E665-475B-8EA1-52310A7B0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68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7B126-ED80-41A9-83BE-A0B5144E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4DA1D5-D8AB-4AD8-9F47-3B18E21EA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61721B-8374-46D2-B7B5-92275F5FC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42BBFC-119B-46BD-B52B-75C01D14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B71E-463A-41FA-BAFF-9CB652DB5A2D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9BC706-4923-4DDA-ACEB-5D85137F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C9758B-775F-42F7-B620-1E547081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9F05-E665-475B-8EA1-52310A7B0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62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72D23-4B97-4AD7-82F8-67ADD289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8A4DBF-9CF9-4F03-A65E-1D88EBC65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9974BB-00DD-4AB2-8156-EDC3BD6D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3F252B-4257-48FB-9B77-2A163021F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D1ADA0C-2DDE-444C-8778-D028B39CE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C0A1B1-1BD8-4AA6-B290-0AF4B44A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B71E-463A-41FA-BAFF-9CB652DB5A2D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5A885E7-6285-4581-96B8-D24E40DF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68F53E7-4F67-4FB8-8A6C-3F17B393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9F05-E665-475B-8EA1-52310A7B0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44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7E1E6-B3C2-4CF7-8C33-D0ABAD19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DBC4C3-CC73-4706-93D1-3FEF6F21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B71E-463A-41FA-BAFF-9CB652DB5A2D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009D42F-694C-4805-AD58-5C8A4AB1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81C1F0-36BA-469D-A6AB-7D7493EC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9F05-E665-475B-8EA1-52310A7B0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65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9470D9C-190B-418B-B021-253A6126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B71E-463A-41FA-BAFF-9CB652DB5A2D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9B24D1-E2AC-40DD-B6DD-98D2E313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64D654-1878-44DD-97E6-C6BD1BB0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9F05-E665-475B-8EA1-52310A7B0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2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CD0BA-B3EF-451E-A13D-D2B42D03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BA4781-4CEF-4307-B287-3953B2D0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C05497-0DBD-4ECB-8CB7-5C4ECE95A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068E40-EEEB-4E17-9396-52E2AA21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B71E-463A-41FA-BAFF-9CB652DB5A2D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741D58-2D32-456C-86D5-737CBA10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48F18F-AF15-4B33-97F2-72549042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9F05-E665-475B-8EA1-52310A7B0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81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D6DB2-2D68-4B28-9708-01914360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A9EE90-A13D-4DC2-B2AB-A3DAD10E0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18E6CC-1198-4749-8913-9B8A7808A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CB4D84-4666-4D0F-BEA9-C6643C3C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B71E-463A-41FA-BAFF-9CB652DB5A2D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E8CE68-BCFE-4FC2-86F2-FAA2AEF9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F61BA4-DB2C-4FDC-8FF2-C0389867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9F05-E665-475B-8EA1-52310A7B0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18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B3BB94E-7563-478E-9AF6-D888C49D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0F6373-45BE-4F36-834F-FA0FC7F96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EB292A-81A8-4877-BE56-FF41D91BB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2B71E-463A-41FA-BAFF-9CB652DB5A2D}" type="datetimeFigureOut">
              <a:rPr lang="pt-BR" smtClean="0"/>
              <a:t>30/04/2020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0BF19D-B2BB-42A0-88E9-3FC11BDAF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765AD5-BA1D-40A2-ABE3-21D1B34E2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29F05-E665-475B-8EA1-52310A7B0B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24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riança aprendendo tabela periódica na sala de aula na escola">
            <a:extLst>
              <a:ext uri="{FF2B5EF4-FFF2-40B4-BE49-F238E27FC236}">
                <a16:creationId xmlns:a16="http://schemas.microsoft.com/office/drawing/2014/main" id="{E0675AF5-8C3D-4290-B6CE-AA550688E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custGeom>
            <a:avLst/>
            <a:gdLst>
              <a:gd name="connsiteX0" fmla="*/ 0 w 12191980"/>
              <a:gd name="connsiteY0" fmla="*/ 0 h 6857990"/>
              <a:gd name="connsiteX1" fmla="*/ 12191980 w 12191980"/>
              <a:gd name="connsiteY1" fmla="*/ 0 h 6857990"/>
              <a:gd name="connsiteX2" fmla="*/ 12191980 w 12191980"/>
              <a:gd name="connsiteY2" fmla="*/ 6857990 h 6857990"/>
              <a:gd name="connsiteX3" fmla="*/ 0 w 12191980"/>
              <a:gd name="connsiteY3" fmla="*/ 6857990 h 6857990"/>
              <a:gd name="connsiteX4" fmla="*/ 0 w 12191980"/>
              <a:gd name="connsiteY4" fmla="*/ 0 h 6857990"/>
              <a:gd name="connsiteX5" fmla="*/ 8775067 w 12191980"/>
              <a:gd name="connsiteY5" fmla="*/ 137193 h 6857990"/>
              <a:gd name="connsiteX6" fmla="*/ 6939358 w 12191980"/>
              <a:gd name="connsiteY6" fmla="*/ 4702581 h 6857990"/>
              <a:gd name="connsiteX7" fmla="*/ 8360548 w 12191980"/>
              <a:gd name="connsiteY7" fmla="*/ 5114191 h 6857990"/>
              <a:gd name="connsiteX8" fmla="*/ 10196257 w 12191980"/>
              <a:gd name="connsiteY8" fmla="*/ 548803 h 6857990"/>
              <a:gd name="connsiteX9" fmla="*/ 8775067 w 12191980"/>
              <a:gd name="connsiteY9" fmla="*/ 137193 h 6857990"/>
              <a:gd name="connsiteX10" fmla="*/ 10403516 w 12191980"/>
              <a:gd name="connsiteY10" fmla="*/ 1680191 h 6857990"/>
              <a:gd name="connsiteX11" fmla="*/ 8567807 w 12191980"/>
              <a:gd name="connsiteY11" fmla="*/ 6245579 h 6857990"/>
              <a:gd name="connsiteX12" fmla="*/ 9988997 w 12191980"/>
              <a:gd name="connsiteY12" fmla="*/ 6657189 h 6857990"/>
              <a:gd name="connsiteX13" fmla="*/ 11824706 w 12191980"/>
              <a:gd name="connsiteY13" fmla="*/ 2091801 h 6857990"/>
              <a:gd name="connsiteX14" fmla="*/ 10403516 w 12191980"/>
              <a:gd name="connsiteY14" fmla="*/ 1680191 h 6857990"/>
              <a:gd name="connsiteX15" fmla="*/ 6471914 w 12191980"/>
              <a:gd name="connsiteY15" fmla="*/ 272074 h 6857990"/>
              <a:gd name="connsiteX16" fmla="*/ 4636205 w 12191980"/>
              <a:gd name="connsiteY16" fmla="*/ 4837462 h 6857990"/>
              <a:gd name="connsiteX17" fmla="*/ 6057395 w 12191980"/>
              <a:gd name="connsiteY17" fmla="*/ 5249072 h 6857990"/>
              <a:gd name="connsiteX18" fmla="*/ 7893104 w 12191980"/>
              <a:gd name="connsiteY18" fmla="*/ 683684 h 6857990"/>
              <a:gd name="connsiteX19" fmla="*/ 6471914 w 12191980"/>
              <a:gd name="connsiteY19" fmla="*/ 272074 h 685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1980" h="6857990">
                <a:moveTo>
                  <a:pt x="0" y="0"/>
                </a:moveTo>
                <a:lnTo>
                  <a:pt x="12191980" y="0"/>
                </a:lnTo>
                <a:lnTo>
                  <a:pt x="12191980" y="6857990"/>
                </a:lnTo>
                <a:lnTo>
                  <a:pt x="0" y="6857990"/>
                </a:lnTo>
                <a:lnTo>
                  <a:pt x="0" y="0"/>
                </a:lnTo>
                <a:close/>
                <a:moveTo>
                  <a:pt x="8775067" y="137193"/>
                </a:moveTo>
                <a:lnTo>
                  <a:pt x="6939358" y="4702581"/>
                </a:lnTo>
                <a:lnTo>
                  <a:pt x="8360548" y="5114191"/>
                </a:lnTo>
                <a:lnTo>
                  <a:pt x="10196257" y="548803"/>
                </a:lnTo>
                <a:lnTo>
                  <a:pt x="8775067" y="137193"/>
                </a:lnTo>
                <a:close/>
                <a:moveTo>
                  <a:pt x="10403516" y="1680191"/>
                </a:moveTo>
                <a:lnTo>
                  <a:pt x="8567807" y="6245579"/>
                </a:lnTo>
                <a:lnTo>
                  <a:pt x="9988997" y="6657189"/>
                </a:lnTo>
                <a:lnTo>
                  <a:pt x="11824706" y="2091801"/>
                </a:lnTo>
                <a:lnTo>
                  <a:pt x="10403516" y="1680191"/>
                </a:lnTo>
                <a:close/>
                <a:moveTo>
                  <a:pt x="6471914" y="272074"/>
                </a:moveTo>
                <a:lnTo>
                  <a:pt x="4636205" y="4837462"/>
                </a:lnTo>
                <a:lnTo>
                  <a:pt x="6057395" y="5249072"/>
                </a:lnTo>
                <a:lnTo>
                  <a:pt x="7893104" y="683684"/>
                </a:lnTo>
                <a:lnTo>
                  <a:pt x="6471914" y="27207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4798E84-5E29-499B-AB01-4C7AA37598BA}"/>
              </a:ext>
            </a:extLst>
          </p:cNvPr>
          <p:cNvSpPr/>
          <p:nvPr/>
        </p:nvSpPr>
        <p:spPr>
          <a:xfrm>
            <a:off x="0" y="-1"/>
            <a:ext cx="12192000" cy="6857989"/>
          </a:xfrm>
          <a:prstGeom prst="rect">
            <a:avLst/>
          </a:prstGeom>
          <a:solidFill>
            <a:schemeClr val="tx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Criança aprendendo tabela periódica na sala de aula na escola">
            <a:extLst>
              <a:ext uri="{FF2B5EF4-FFF2-40B4-BE49-F238E27FC236}">
                <a16:creationId xmlns:a16="http://schemas.microsoft.com/office/drawing/2014/main" id="{750F6D68-BEF1-41DF-870E-4A3457C6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7" t="17105" r="16369" b="21508"/>
          <a:stretch/>
        </p:blipFill>
        <p:spPr bwMode="auto">
          <a:xfrm>
            <a:off x="6939379" y="137203"/>
            <a:ext cx="3256899" cy="4976998"/>
          </a:xfrm>
          <a:custGeom>
            <a:avLst/>
            <a:gdLst>
              <a:gd name="connsiteX0" fmla="*/ 1835709 w 3256899"/>
              <a:gd name="connsiteY0" fmla="*/ 0 h 4976998"/>
              <a:gd name="connsiteX1" fmla="*/ 3256899 w 3256899"/>
              <a:gd name="connsiteY1" fmla="*/ 411610 h 4976998"/>
              <a:gd name="connsiteX2" fmla="*/ 1421190 w 3256899"/>
              <a:gd name="connsiteY2" fmla="*/ 4976998 h 4976998"/>
              <a:gd name="connsiteX3" fmla="*/ 0 w 3256899"/>
              <a:gd name="connsiteY3" fmla="*/ 4565388 h 4976998"/>
              <a:gd name="connsiteX4" fmla="*/ 1835709 w 3256899"/>
              <a:gd name="connsiteY4" fmla="*/ 0 h 497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899" h="4976998">
                <a:moveTo>
                  <a:pt x="1835709" y="0"/>
                </a:moveTo>
                <a:lnTo>
                  <a:pt x="3256899" y="411610"/>
                </a:lnTo>
                <a:lnTo>
                  <a:pt x="1421190" y="4976998"/>
                </a:lnTo>
                <a:lnTo>
                  <a:pt x="0" y="4565388"/>
                </a:lnTo>
                <a:lnTo>
                  <a:pt x="1835709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Criança aprendendo tabela periódica na sala de aula na escola">
            <a:extLst>
              <a:ext uri="{FF2B5EF4-FFF2-40B4-BE49-F238E27FC236}">
                <a16:creationId xmlns:a16="http://schemas.microsoft.com/office/drawing/2014/main" id="{DDF95CE0-FF53-4C4A-9ED7-B143398C6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7" t="18769" r="35260" b="19845"/>
          <a:stretch/>
        </p:blipFill>
        <p:spPr bwMode="auto">
          <a:xfrm>
            <a:off x="4636226" y="272084"/>
            <a:ext cx="3256899" cy="4976998"/>
          </a:xfrm>
          <a:custGeom>
            <a:avLst/>
            <a:gdLst>
              <a:gd name="connsiteX0" fmla="*/ 1835709 w 3256899"/>
              <a:gd name="connsiteY0" fmla="*/ 0 h 4976998"/>
              <a:gd name="connsiteX1" fmla="*/ 3256899 w 3256899"/>
              <a:gd name="connsiteY1" fmla="*/ 411610 h 4976998"/>
              <a:gd name="connsiteX2" fmla="*/ 1421190 w 3256899"/>
              <a:gd name="connsiteY2" fmla="*/ 4976998 h 4976998"/>
              <a:gd name="connsiteX3" fmla="*/ 0 w 3256899"/>
              <a:gd name="connsiteY3" fmla="*/ 4565388 h 4976998"/>
              <a:gd name="connsiteX4" fmla="*/ 1835709 w 3256899"/>
              <a:gd name="connsiteY4" fmla="*/ 0 h 497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899" h="4976998">
                <a:moveTo>
                  <a:pt x="1835709" y="0"/>
                </a:moveTo>
                <a:lnTo>
                  <a:pt x="3256899" y="411610"/>
                </a:lnTo>
                <a:lnTo>
                  <a:pt x="1421190" y="4976998"/>
                </a:lnTo>
                <a:lnTo>
                  <a:pt x="0" y="4565388"/>
                </a:lnTo>
                <a:lnTo>
                  <a:pt x="1835709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Criança aprendendo tabela periódica na sala de aula na escola">
            <a:extLst>
              <a:ext uri="{FF2B5EF4-FFF2-40B4-BE49-F238E27FC236}">
                <a16:creationId xmlns:a16="http://schemas.microsoft.com/office/drawing/2014/main" id="{2B324F7D-C9D2-4CD2-AA73-EDC594B50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4" t="36137" r="3012" b="2477"/>
          <a:stretch/>
        </p:blipFill>
        <p:spPr bwMode="auto">
          <a:xfrm>
            <a:off x="8567828" y="1648549"/>
            <a:ext cx="3256899" cy="4976998"/>
          </a:xfrm>
          <a:custGeom>
            <a:avLst/>
            <a:gdLst>
              <a:gd name="connsiteX0" fmla="*/ 1835709 w 3256899"/>
              <a:gd name="connsiteY0" fmla="*/ 0 h 4976998"/>
              <a:gd name="connsiteX1" fmla="*/ 3256899 w 3256899"/>
              <a:gd name="connsiteY1" fmla="*/ 411610 h 4976998"/>
              <a:gd name="connsiteX2" fmla="*/ 1421190 w 3256899"/>
              <a:gd name="connsiteY2" fmla="*/ 4976998 h 4976998"/>
              <a:gd name="connsiteX3" fmla="*/ 0 w 3256899"/>
              <a:gd name="connsiteY3" fmla="*/ 4565388 h 4976998"/>
              <a:gd name="connsiteX4" fmla="*/ 1835709 w 3256899"/>
              <a:gd name="connsiteY4" fmla="*/ 0 h 497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6899" h="4976998">
                <a:moveTo>
                  <a:pt x="1835709" y="0"/>
                </a:moveTo>
                <a:lnTo>
                  <a:pt x="3256899" y="411610"/>
                </a:lnTo>
                <a:lnTo>
                  <a:pt x="1421190" y="4976998"/>
                </a:lnTo>
                <a:lnTo>
                  <a:pt x="0" y="4565388"/>
                </a:lnTo>
                <a:lnTo>
                  <a:pt x="183570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A6A5EED-5814-47C2-A03A-688C9096885F}"/>
              </a:ext>
            </a:extLst>
          </p:cNvPr>
          <p:cNvSpPr txBox="1"/>
          <p:nvPr/>
        </p:nvSpPr>
        <p:spPr>
          <a:xfrm>
            <a:off x="252439" y="708551"/>
            <a:ext cx="4902744" cy="101566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  <a:latin typeface="Agency FB" panose="020B0503020202020204" pitchFamily="34" charset="0"/>
              </a:rPr>
              <a:t>TABELA PERIÓDICA</a:t>
            </a:r>
          </a:p>
        </p:txBody>
      </p:sp>
      <p:sp>
        <p:nvSpPr>
          <p:cNvPr id="12" name="Listra Diagonal 11">
            <a:extLst>
              <a:ext uri="{FF2B5EF4-FFF2-40B4-BE49-F238E27FC236}">
                <a16:creationId xmlns:a16="http://schemas.microsoft.com/office/drawing/2014/main" id="{4F6AD976-6670-4387-8DE9-D4543452251F}"/>
              </a:ext>
            </a:extLst>
          </p:cNvPr>
          <p:cNvSpPr/>
          <p:nvPr/>
        </p:nvSpPr>
        <p:spPr>
          <a:xfrm>
            <a:off x="367273" y="2760583"/>
            <a:ext cx="3323348" cy="1990725"/>
          </a:xfrm>
          <a:prstGeom prst="diagStrip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inal de Subtração 12">
            <a:extLst>
              <a:ext uri="{FF2B5EF4-FFF2-40B4-BE49-F238E27FC236}">
                <a16:creationId xmlns:a16="http://schemas.microsoft.com/office/drawing/2014/main" id="{AB03FDE0-BAB9-4837-9E58-CE467BC375BA}"/>
              </a:ext>
            </a:extLst>
          </p:cNvPr>
          <p:cNvSpPr/>
          <p:nvPr/>
        </p:nvSpPr>
        <p:spPr>
          <a:xfrm>
            <a:off x="463966" y="1791655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01B754D-CDAD-4978-ACEA-31FC23AA0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3" y="5114201"/>
            <a:ext cx="3238500" cy="14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98087C0-2A1B-4295-96B0-437DE2BB4E06}"/>
              </a:ext>
            </a:extLst>
          </p:cNvPr>
          <p:cNvSpPr txBox="1"/>
          <p:nvPr/>
        </p:nvSpPr>
        <p:spPr>
          <a:xfrm>
            <a:off x="2357040" y="3936993"/>
            <a:ext cx="1604483" cy="40011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pt-BR" sz="2000" dirty="0"/>
              <a:t>Carlos Júnior</a:t>
            </a:r>
          </a:p>
        </p:txBody>
      </p:sp>
    </p:spTree>
    <p:extLst>
      <p:ext uri="{BB962C8B-B14F-4D97-AF65-F5344CB8AC3E}">
        <p14:creationId xmlns:p14="http://schemas.microsoft.com/office/powerpoint/2010/main" val="185182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BF3BE19-19B0-4B8E-82F8-6B597EC71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211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B29D589-8EF8-48F1-BD2E-8C831E87A37A}"/>
              </a:ext>
            </a:extLst>
          </p:cNvPr>
          <p:cNvSpPr/>
          <p:nvPr/>
        </p:nvSpPr>
        <p:spPr>
          <a:xfrm>
            <a:off x="7501" y="0"/>
            <a:ext cx="12191980" cy="685799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D7479F-DD8B-48EF-AFE0-B90216F4F5AD}"/>
              </a:ext>
            </a:extLst>
          </p:cNvPr>
          <p:cNvSpPr/>
          <p:nvPr/>
        </p:nvSpPr>
        <p:spPr>
          <a:xfrm>
            <a:off x="3929370" y="454199"/>
            <a:ext cx="4333238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EVOLUÇÃO HISTÓRICA</a:t>
            </a:r>
          </a:p>
        </p:txBody>
      </p:sp>
      <p:sp>
        <p:nvSpPr>
          <p:cNvPr id="11" name="Sinal de Subtração 10">
            <a:extLst>
              <a:ext uri="{FF2B5EF4-FFF2-40B4-BE49-F238E27FC236}">
                <a16:creationId xmlns:a16="http://schemas.microsoft.com/office/drawing/2014/main" id="{01F35E0D-9FCB-433B-93C7-358762C0903F}"/>
              </a:ext>
            </a:extLst>
          </p:cNvPr>
          <p:cNvSpPr/>
          <p:nvPr/>
        </p:nvSpPr>
        <p:spPr>
          <a:xfrm>
            <a:off x="3856143" y="1575652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Listra Diagonal 11">
            <a:extLst>
              <a:ext uri="{FF2B5EF4-FFF2-40B4-BE49-F238E27FC236}">
                <a16:creationId xmlns:a16="http://schemas.microsoft.com/office/drawing/2014/main" id="{92AD7C89-C7C2-4EDC-884C-3F9FE053D9AE}"/>
              </a:ext>
            </a:extLst>
          </p:cNvPr>
          <p:cNvSpPr/>
          <p:nvPr/>
        </p:nvSpPr>
        <p:spPr>
          <a:xfrm>
            <a:off x="178854" y="2134795"/>
            <a:ext cx="3109352" cy="2190750"/>
          </a:xfrm>
          <a:prstGeom prst="diagStrip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86D0C4-345F-473F-ABDA-2572D3C2DFE5}"/>
              </a:ext>
            </a:extLst>
          </p:cNvPr>
          <p:cNvSpPr/>
          <p:nvPr/>
        </p:nvSpPr>
        <p:spPr>
          <a:xfrm>
            <a:off x="3944375" y="1999098"/>
            <a:ext cx="4228465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Ordem de Número Atômico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pt-BR" alt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Moseley</a:t>
            </a:r>
            <a:endParaRPr lang="pt-BR" dirty="0"/>
          </a:p>
        </p:txBody>
      </p:sp>
      <p:pic>
        <p:nvPicPr>
          <p:cNvPr id="15362" name="Picture 2" descr="Foto de Henry Moseley">
            <a:extLst>
              <a:ext uri="{FF2B5EF4-FFF2-40B4-BE49-F238E27FC236}">
                <a16:creationId xmlns:a16="http://schemas.microsoft.com/office/drawing/2014/main" id="{255487DC-6D11-4FF0-9E18-A7CFEBD4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59" y="3524250"/>
            <a:ext cx="190500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5778930-503D-42E4-9B8B-B8A807F6EA51}"/>
              </a:ext>
            </a:extLst>
          </p:cNvPr>
          <p:cNvSpPr/>
          <p:nvPr/>
        </p:nvSpPr>
        <p:spPr>
          <a:xfrm>
            <a:off x="3730513" y="2965160"/>
            <a:ext cx="8019180" cy="1200329"/>
          </a:xfrm>
          <a:prstGeom prst="rect">
            <a:avLst/>
          </a:prstGeom>
          <a:solidFill>
            <a:schemeClr val="accent4">
              <a:lumMod val="60000"/>
              <a:lumOff val="40000"/>
              <a:alpha val="5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b="0" i="0" dirty="0">
                <a:effectLst/>
                <a:latin typeface="Helvetica Neue"/>
              </a:rPr>
              <a:t>A aplicação desse padrão corrigiu as falhas existentes nas tabelas de </a:t>
            </a:r>
            <a:r>
              <a:rPr lang="pt-BR" b="0" i="0" dirty="0" err="1">
                <a:effectLst/>
                <a:latin typeface="Helvetica Neue"/>
              </a:rPr>
              <a:t>Mendeleiev</a:t>
            </a:r>
            <a:r>
              <a:rPr lang="pt-BR" b="0" i="0" dirty="0">
                <a:effectLst/>
                <a:latin typeface="Helvetica Neue"/>
              </a:rPr>
              <a:t> e de Meyer. As poucas lacunas que ainda persistiram na Tabela foram preenchidas mais tarde por alguns elementos descobertos e outros sintetizados em laboratório. </a:t>
            </a:r>
            <a:endParaRPr lang="pt-BR" dirty="0"/>
          </a:p>
        </p:txBody>
      </p:sp>
      <p:pic>
        <p:nvPicPr>
          <p:cNvPr id="16386" name="Picture 2" descr="Da antiguidade à atualidade - história de uma tabela: História de ...">
            <a:extLst>
              <a:ext uri="{FF2B5EF4-FFF2-40B4-BE49-F238E27FC236}">
                <a16:creationId xmlns:a16="http://schemas.microsoft.com/office/drawing/2014/main" id="{A21D48F4-AF66-48BB-A4CE-004FF965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63" y="4325545"/>
            <a:ext cx="6124575" cy="1990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85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BF3BE19-19B0-4B8E-82F8-6B597EC71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211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B29D589-8EF8-48F1-BD2E-8C831E87A37A}"/>
              </a:ext>
            </a:extLst>
          </p:cNvPr>
          <p:cNvSpPr/>
          <p:nvPr/>
        </p:nvSpPr>
        <p:spPr>
          <a:xfrm>
            <a:off x="7501" y="0"/>
            <a:ext cx="12191980" cy="685799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D7479F-DD8B-48EF-AFE0-B90216F4F5AD}"/>
              </a:ext>
            </a:extLst>
          </p:cNvPr>
          <p:cNvSpPr/>
          <p:nvPr/>
        </p:nvSpPr>
        <p:spPr>
          <a:xfrm>
            <a:off x="3929370" y="454199"/>
            <a:ext cx="4333238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EVOLUÇÃO HISTÓRICA</a:t>
            </a:r>
          </a:p>
        </p:txBody>
      </p:sp>
      <p:sp>
        <p:nvSpPr>
          <p:cNvPr id="11" name="Sinal de Subtração 10">
            <a:extLst>
              <a:ext uri="{FF2B5EF4-FFF2-40B4-BE49-F238E27FC236}">
                <a16:creationId xmlns:a16="http://schemas.microsoft.com/office/drawing/2014/main" id="{01F35E0D-9FCB-433B-93C7-358762C0903F}"/>
              </a:ext>
            </a:extLst>
          </p:cNvPr>
          <p:cNvSpPr/>
          <p:nvPr/>
        </p:nvSpPr>
        <p:spPr>
          <a:xfrm>
            <a:off x="3856143" y="1575652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Listra Diagonal 11">
            <a:extLst>
              <a:ext uri="{FF2B5EF4-FFF2-40B4-BE49-F238E27FC236}">
                <a16:creationId xmlns:a16="http://schemas.microsoft.com/office/drawing/2014/main" id="{92AD7C89-C7C2-4EDC-884C-3F9FE053D9AE}"/>
              </a:ext>
            </a:extLst>
          </p:cNvPr>
          <p:cNvSpPr/>
          <p:nvPr/>
        </p:nvSpPr>
        <p:spPr>
          <a:xfrm>
            <a:off x="178854" y="2134795"/>
            <a:ext cx="3109352" cy="2190750"/>
          </a:xfrm>
          <a:prstGeom prst="diagStrip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86D0C4-345F-473F-ABDA-2572D3C2DFE5}"/>
              </a:ext>
            </a:extLst>
          </p:cNvPr>
          <p:cNvSpPr/>
          <p:nvPr/>
        </p:nvSpPr>
        <p:spPr>
          <a:xfrm>
            <a:off x="3944375" y="1999098"/>
            <a:ext cx="3792320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Seaborg e os elementos transurânicos</a:t>
            </a:r>
          </a:p>
        </p:txBody>
      </p:sp>
      <p:pic>
        <p:nvPicPr>
          <p:cNvPr id="10" name="Picture 4" descr="Glenn Seaborg - Brasil Escola">
            <a:extLst>
              <a:ext uri="{FF2B5EF4-FFF2-40B4-BE49-F238E27FC236}">
                <a16:creationId xmlns:a16="http://schemas.microsoft.com/office/drawing/2014/main" id="{F9E6E6C1-E420-40F4-AB5E-794C48FF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429000"/>
            <a:ext cx="2286000" cy="2969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B568400-318D-43E7-9835-79D8FEFF4948}"/>
              </a:ext>
            </a:extLst>
          </p:cNvPr>
          <p:cNvSpPr/>
          <p:nvPr/>
        </p:nvSpPr>
        <p:spPr>
          <a:xfrm>
            <a:off x="4688695" y="3116301"/>
            <a:ext cx="6096000" cy="1477328"/>
          </a:xfrm>
          <a:prstGeom prst="rect">
            <a:avLst/>
          </a:prstGeom>
          <a:solidFill>
            <a:schemeClr val="accent4">
              <a:lumMod val="60000"/>
              <a:lumOff val="40000"/>
              <a:alpha val="5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pt-BR" b="0" i="0" dirty="0">
                <a:effectLst/>
                <a:latin typeface="Helvetica Neue"/>
              </a:rPr>
              <a:t>A última grande alteração aplicada à Tabela Periódica foi resultado do trabalho de </a:t>
            </a:r>
            <a:r>
              <a:rPr lang="pt-BR" b="1" i="0" dirty="0">
                <a:effectLst/>
                <a:latin typeface="Helvetica Neue"/>
              </a:rPr>
              <a:t>Glenn Theodore Seaborg</a:t>
            </a:r>
            <a:r>
              <a:rPr lang="pt-BR" dirty="0">
                <a:latin typeface="Helvetica Neue"/>
              </a:rPr>
              <a:t>, </a:t>
            </a:r>
            <a:r>
              <a:rPr lang="pt-BR" dirty="0"/>
              <a:t>chefe da divisão que lidava com os elementos transurânicos (ou seja, os elementos com número atômico superior a 92, que é o número atômico do urânio).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9CD9E9C-FBEC-4131-A050-E1D0201F851D}"/>
              </a:ext>
            </a:extLst>
          </p:cNvPr>
          <p:cNvSpPr/>
          <p:nvPr/>
        </p:nvSpPr>
        <p:spPr>
          <a:xfrm>
            <a:off x="4688695" y="4710147"/>
            <a:ext cx="6096000" cy="2031325"/>
          </a:xfrm>
          <a:prstGeom prst="rect">
            <a:avLst/>
          </a:prstGeom>
          <a:solidFill>
            <a:schemeClr val="accent4">
              <a:lumMod val="60000"/>
              <a:lumOff val="40000"/>
              <a:alpha val="5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pt-BR" b="0" i="0" dirty="0">
                <a:effectLst/>
                <a:latin typeface="Helvetica Neue"/>
              </a:rPr>
              <a:t>Em 1944, Seaborg levantou a hipótese de que os elementos com número atômico superior ao do actínio (que é igual a 98) formavam uma série de elementos semelhante à série dos lantanídeos. A partir dessa hipótese foi possível explicar propriedades químicas de alguns elementos já conhecidos e até a de outros que ainda não tinham sido identificados.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10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BF3BE19-19B0-4B8E-82F8-6B597EC71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211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B29D589-8EF8-48F1-BD2E-8C831E87A37A}"/>
              </a:ext>
            </a:extLst>
          </p:cNvPr>
          <p:cNvSpPr/>
          <p:nvPr/>
        </p:nvSpPr>
        <p:spPr>
          <a:xfrm>
            <a:off x="7501" y="0"/>
            <a:ext cx="12191980" cy="685799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D7479F-DD8B-48EF-AFE0-B90216F4F5AD}"/>
              </a:ext>
            </a:extLst>
          </p:cNvPr>
          <p:cNvSpPr/>
          <p:nvPr/>
        </p:nvSpPr>
        <p:spPr>
          <a:xfrm>
            <a:off x="3929370" y="454199"/>
            <a:ext cx="4333238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EVOLUÇÃO HISTÓRICA</a:t>
            </a:r>
          </a:p>
        </p:txBody>
      </p:sp>
      <p:sp>
        <p:nvSpPr>
          <p:cNvPr id="11" name="Sinal de Subtração 10">
            <a:extLst>
              <a:ext uri="{FF2B5EF4-FFF2-40B4-BE49-F238E27FC236}">
                <a16:creationId xmlns:a16="http://schemas.microsoft.com/office/drawing/2014/main" id="{01F35E0D-9FCB-433B-93C7-358762C0903F}"/>
              </a:ext>
            </a:extLst>
          </p:cNvPr>
          <p:cNvSpPr/>
          <p:nvPr/>
        </p:nvSpPr>
        <p:spPr>
          <a:xfrm>
            <a:off x="3856143" y="1575652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Listra Diagonal 11">
            <a:extLst>
              <a:ext uri="{FF2B5EF4-FFF2-40B4-BE49-F238E27FC236}">
                <a16:creationId xmlns:a16="http://schemas.microsoft.com/office/drawing/2014/main" id="{92AD7C89-C7C2-4EDC-884C-3F9FE053D9AE}"/>
              </a:ext>
            </a:extLst>
          </p:cNvPr>
          <p:cNvSpPr/>
          <p:nvPr/>
        </p:nvSpPr>
        <p:spPr>
          <a:xfrm>
            <a:off x="178854" y="2134795"/>
            <a:ext cx="3109352" cy="2190750"/>
          </a:xfrm>
          <a:prstGeom prst="diagStrip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86D0C4-345F-473F-ABDA-2572D3C2DFE5}"/>
              </a:ext>
            </a:extLst>
          </p:cNvPr>
          <p:cNvSpPr/>
          <p:nvPr/>
        </p:nvSpPr>
        <p:spPr>
          <a:xfrm>
            <a:off x="3944375" y="1999098"/>
            <a:ext cx="3792320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Seaborg e os elementos transurânicos</a:t>
            </a:r>
          </a:p>
        </p:txBody>
      </p:sp>
      <p:pic>
        <p:nvPicPr>
          <p:cNvPr id="10" name="Picture 4" descr="Glenn Seaborg - Brasil Escola">
            <a:extLst>
              <a:ext uri="{FF2B5EF4-FFF2-40B4-BE49-F238E27FC236}">
                <a16:creationId xmlns:a16="http://schemas.microsoft.com/office/drawing/2014/main" id="{F9E6E6C1-E420-40F4-AB5E-794C48FF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429000"/>
            <a:ext cx="2286000" cy="2969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8FDFD97-EB54-4D80-A845-799ACF6C934F}"/>
              </a:ext>
            </a:extLst>
          </p:cNvPr>
          <p:cNvSpPr/>
          <p:nvPr/>
        </p:nvSpPr>
        <p:spPr>
          <a:xfrm>
            <a:off x="4257675" y="2502998"/>
            <a:ext cx="7755471" cy="1477328"/>
          </a:xfrm>
          <a:prstGeom prst="rect">
            <a:avLst/>
          </a:prstGeom>
          <a:solidFill>
            <a:schemeClr val="accent4">
              <a:lumMod val="60000"/>
              <a:lumOff val="40000"/>
              <a:alpha val="5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b="0" i="0" dirty="0">
                <a:effectLst/>
                <a:latin typeface="Helvetica Neue"/>
              </a:rPr>
              <a:t>Em 1945, publicou uma versão da Tabela Periódica incluindo os elementos transurânicos recentemente descobertos. Ela diferia da anterior por trazer a série dos actinídeos abaixo da série dos lantanídeos. Em 1951, Seaborg recebeu o Prêmio Nobel de Química. O elemento 106 Tabela Periódica chama-se </a:t>
            </a:r>
            <a:r>
              <a:rPr lang="pt-BR" b="0" i="0" dirty="0" err="1">
                <a:effectLst/>
                <a:latin typeface="Helvetica Neue"/>
              </a:rPr>
              <a:t>seabórgio</a:t>
            </a:r>
            <a:r>
              <a:rPr lang="pt-BR" b="0" i="0" dirty="0">
                <a:effectLst/>
                <a:latin typeface="Helvetica Neue"/>
              </a:rPr>
              <a:t> em homenagem a ele.</a:t>
            </a:r>
            <a:endParaRPr lang="pt-BR" dirty="0"/>
          </a:p>
        </p:txBody>
      </p:sp>
      <p:pic>
        <p:nvPicPr>
          <p:cNvPr id="18434" name="Picture 2" descr="Glenn Seaborg - Brasil Escola">
            <a:extLst>
              <a:ext uri="{FF2B5EF4-FFF2-40B4-BE49-F238E27FC236}">
                <a16:creationId xmlns:a16="http://schemas.microsoft.com/office/drawing/2014/main" id="{C2E60E6E-89E3-4FFE-A9EB-324A0A7FB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 b="1028"/>
          <a:stretch/>
        </p:blipFill>
        <p:spPr bwMode="auto">
          <a:xfrm>
            <a:off x="5399041" y="4114894"/>
            <a:ext cx="4675308" cy="253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16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Uma imagem contendo copo&#10;&#10;Descrição gerada automaticamente">
            <a:extLst>
              <a:ext uri="{FF2B5EF4-FFF2-40B4-BE49-F238E27FC236}">
                <a16:creationId xmlns:a16="http://schemas.microsoft.com/office/drawing/2014/main" id="{87584A14-CF84-4497-97CD-66DA01CD9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b="102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078A5D-0D68-4496-8058-E97BA14080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C7CEA99-F43D-49DB-9C60-601F94C2F293}"/>
              </a:ext>
            </a:extLst>
          </p:cNvPr>
          <p:cNvSpPr/>
          <p:nvPr/>
        </p:nvSpPr>
        <p:spPr>
          <a:xfrm>
            <a:off x="2296700" y="407797"/>
            <a:ext cx="8363187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CARACTERÍSTICAS GERAIS DOS ELEMENTOS</a:t>
            </a:r>
          </a:p>
        </p:txBody>
      </p:sp>
      <p:grpSp>
        <p:nvGrpSpPr>
          <p:cNvPr id="6" name="Group 272">
            <a:extLst>
              <a:ext uri="{FF2B5EF4-FFF2-40B4-BE49-F238E27FC236}">
                <a16:creationId xmlns:a16="http://schemas.microsoft.com/office/drawing/2014/main" id="{7146EFA8-CCB9-4E1C-B186-D9518A1052FA}"/>
              </a:ext>
            </a:extLst>
          </p:cNvPr>
          <p:cNvGrpSpPr>
            <a:grpSpLocks/>
          </p:cNvGrpSpPr>
          <p:nvPr/>
        </p:nvGrpSpPr>
        <p:grpSpPr bwMode="auto">
          <a:xfrm>
            <a:off x="2215855" y="1720335"/>
            <a:ext cx="8524875" cy="4850959"/>
            <a:chOff x="96" y="642"/>
            <a:chExt cx="5664" cy="3548"/>
          </a:xfrm>
        </p:grpSpPr>
        <p:sp>
          <p:nvSpPr>
            <p:cNvPr id="7" name="Rectangle 251">
              <a:extLst>
                <a:ext uri="{FF2B5EF4-FFF2-40B4-BE49-F238E27FC236}">
                  <a16:creationId xmlns:a16="http://schemas.microsoft.com/office/drawing/2014/main" id="{2FA60BFB-BE97-47E7-B001-214A27AAC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930"/>
              <a:ext cx="280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8" name="Rectangle 147">
              <a:extLst>
                <a:ext uri="{FF2B5EF4-FFF2-40B4-BE49-F238E27FC236}">
                  <a16:creationId xmlns:a16="http://schemas.microsoft.com/office/drawing/2014/main" id="{2450018C-9C1A-41D7-8409-8B31F90C4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2411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9" name="Rectangle 146">
              <a:extLst>
                <a:ext uri="{FF2B5EF4-FFF2-40B4-BE49-F238E27FC236}">
                  <a16:creationId xmlns:a16="http://schemas.microsoft.com/office/drawing/2014/main" id="{FF0B4808-DFE2-4885-A537-12EC07CE7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2411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10" name="Rectangle 145">
              <a:extLst>
                <a:ext uri="{FF2B5EF4-FFF2-40B4-BE49-F238E27FC236}">
                  <a16:creationId xmlns:a16="http://schemas.microsoft.com/office/drawing/2014/main" id="{D7CAA9E4-C981-4A95-9460-34DDADB5D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11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11" name="Rectangle 144">
              <a:extLst>
                <a:ext uri="{FF2B5EF4-FFF2-40B4-BE49-F238E27FC236}">
                  <a16:creationId xmlns:a16="http://schemas.microsoft.com/office/drawing/2014/main" id="{02C2E68B-7743-4576-90F3-1EA147D23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411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12" name="Rectangle 143">
              <a:extLst>
                <a:ext uri="{FF2B5EF4-FFF2-40B4-BE49-F238E27FC236}">
                  <a16:creationId xmlns:a16="http://schemas.microsoft.com/office/drawing/2014/main" id="{6FD7FD09-6075-4845-9953-BBACDADD3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411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13" name="Rectangle 142">
              <a:extLst>
                <a:ext uri="{FF2B5EF4-FFF2-40B4-BE49-F238E27FC236}">
                  <a16:creationId xmlns:a16="http://schemas.microsoft.com/office/drawing/2014/main" id="{4CFE3096-011B-4488-913A-EE813CE02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2411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14" name="Rectangle 141">
              <a:extLst>
                <a:ext uri="{FF2B5EF4-FFF2-40B4-BE49-F238E27FC236}">
                  <a16:creationId xmlns:a16="http://schemas.microsoft.com/office/drawing/2014/main" id="{34E18549-356A-45B9-A595-74D4D661C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411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15" name="Rectangle 140">
              <a:extLst>
                <a:ext uri="{FF2B5EF4-FFF2-40B4-BE49-F238E27FC236}">
                  <a16:creationId xmlns:a16="http://schemas.microsoft.com/office/drawing/2014/main" id="{AC115CC8-6183-4412-BBCA-027E19C29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2411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16" name="Rectangle 139">
              <a:extLst>
                <a:ext uri="{FF2B5EF4-FFF2-40B4-BE49-F238E27FC236}">
                  <a16:creationId xmlns:a16="http://schemas.microsoft.com/office/drawing/2014/main" id="{557FF641-B9C3-43C4-9B5E-585E42B24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411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17" name="Rectangle 137">
              <a:extLst>
                <a:ext uri="{FF2B5EF4-FFF2-40B4-BE49-F238E27FC236}">
                  <a16:creationId xmlns:a16="http://schemas.microsoft.com/office/drawing/2014/main" id="{1FCA1619-E298-46AA-9B3F-1E2B60758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2117"/>
              <a:ext cx="280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18" name="Rectangle 135">
              <a:extLst>
                <a:ext uri="{FF2B5EF4-FFF2-40B4-BE49-F238E27FC236}">
                  <a16:creationId xmlns:a16="http://schemas.microsoft.com/office/drawing/2014/main" id="{E7C2B107-6DEE-43B3-9FD7-7CA433D92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19" name="Rectangle 134">
              <a:extLst>
                <a:ext uri="{FF2B5EF4-FFF2-40B4-BE49-F238E27FC236}">
                  <a16:creationId xmlns:a16="http://schemas.microsoft.com/office/drawing/2014/main" id="{DDD47F2A-EB9F-4A51-974D-119551754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20" name="Rectangle 133">
              <a:extLst>
                <a:ext uri="{FF2B5EF4-FFF2-40B4-BE49-F238E27FC236}">
                  <a16:creationId xmlns:a16="http://schemas.microsoft.com/office/drawing/2014/main" id="{5B049714-BA3E-4321-B3F7-206400B89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EAEAEA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21" name="Rectangle 132">
              <a:extLst>
                <a:ext uri="{FF2B5EF4-FFF2-40B4-BE49-F238E27FC236}">
                  <a16:creationId xmlns:a16="http://schemas.microsoft.com/office/drawing/2014/main" id="{205C2341-DD87-4EFE-9105-F5E013499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22" name="Rectangle 131">
              <a:extLst>
                <a:ext uri="{FF2B5EF4-FFF2-40B4-BE49-F238E27FC236}">
                  <a16:creationId xmlns:a16="http://schemas.microsoft.com/office/drawing/2014/main" id="{A13B9D5D-6F69-4C8F-BE22-B70DBCD82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23" name="Rectangle 130">
              <a:extLst>
                <a:ext uri="{FF2B5EF4-FFF2-40B4-BE49-F238E27FC236}">
                  <a16:creationId xmlns:a16="http://schemas.microsoft.com/office/drawing/2014/main" id="{2A8A96B7-11AB-4B55-89FD-223CE823D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24" name="Rectangle 129">
              <a:extLst>
                <a:ext uri="{FF2B5EF4-FFF2-40B4-BE49-F238E27FC236}">
                  <a16:creationId xmlns:a16="http://schemas.microsoft.com/office/drawing/2014/main" id="{5B8547B9-95FB-4E7B-A0D5-8DCB0478D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25" name="Rectangle 128">
              <a:extLst>
                <a:ext uri="{FF2B5EF4-FFF2-40B4-BE49-F238E27FC236}">
                  <a16:creationId xmlns:a16="http://schemas.microsoft.com/office/drawing/2014/main" id="{4A336A2B-4034-492F-95D0-0582E1B34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26" name="Rectangle 127">
              <a:extLst>
                <a:ext uri="{FF2B5EF4-FFF2-40B4-BE49-F238E27FC236}">
                  <a16:creationId xmlns:a16="http://schemas.microsoft.com/office/drawing/2014/main" id="{72D11F2D-AB78-478E-8E2B-99F2BDA8D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27" name="Rectangle 126">
              <a:extLst>
                <a:ext uri="{FF2B5EF4-FFF2-40B4-BE49-F238E27FC236}">
                  <a16:creationId xmlns:a16="http://schemas.microsoft.com/office/drawing/2014/main" id="{E93262E7-6A2C-4402-A634-A6D4910EB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28" name="Rectangle 125">
              <a:extLst>
                <a:ext uri="{FF2B5EF4-FFF2-40B4-BE49-F238E27FC236}">
                  <a16:creationId xmlns:a16="http://schemas.microsoft.com/office/drawing/2014/main" id="{7224E377-BBE6-45B3-A4B6-AC7F29896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29" name="Rectangle 124">
              <a:extLst>
                <a:ext uri="{FF2B5EF4-FFF2-40B4-BE49-F238E27FC236}">
                  <a16:creationId xmlns:a16="http://schemas.microsoft.com/office/drawing/2014/main" id="{839690CD-B3BC-4692-B4F6-935B08FCF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30" name="Rectangle 123">
              <a:extLst>
                <a:ext uri="{FF2B5EF4-FFF2-40B4-BE49-F238E27FC236}">
                  <a16:creationId xmlns:a16="http://schemas.microsoft.com/office/drawing/2014/main" id="{C10EA7DB-F839-4D29-A1A3-AAD1950EB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31" name="Rectangle 122">
              <a:extLst>
                <a:ext uri="{FF2B5EF4-FFF2-40B4-BE49-F238E27FC236}">
                  <a16:creationId xmlns:a16="http://schemas.microsoft.com/office/drawing/2014/main" id="{1D1E1CB4-6F59-4F93-B322-19F182C62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32" name="Rectangle 121">
              <a:extLst>
                <a:ext uri="{FF2B5EF4-FFF2-40B4-BE49-F238E27FC236}">
                  <a16:creationId xmlns:a16="http://schemas.microsoft.com/office/drawing/2014/main" id="{2CFA2457-8300-472C-95E5-B1129E117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11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33" name="Rectangle 119">
              <a:extLst>
                <a:ext uri="{FF2B5EF4-FFF2-40B4-BE49-F238E27FC236}">
                  <a16:creationId xmlns:a16="http://schemas.microsoft.com/office/drawing/2014/main" id="{29E8398B-5CDB-4A49-B461-F0062FB49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1822"/>
              <a:ext cx="280" cy="29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34" name="Rectangle 116">
              <a:extLst>
                <a:ext uri="{FF2B5EF4-FFF2-40B4-BE49-F238E27FC236}">
                  <a16:creationId xmlns:a16="http://schemas.microsoft.com/office/drawing/2014/main" id="{4F74DB79-4078-4341-A6B9-957BF21A0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822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35" name="Rectangle 115">
              <a:extLst>
                <a:ext uri="{FF2B5EF4-FFF2-40B4-BE49-F238E27FC236}">
                  <a16:creationId xmlns:a16="http://schemas.microsoft.com/office/drawing/2014/main" id="{A011C5FD-EFCB-4E06-818D-45218E06F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822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EAEAEA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36" name="Rectangle 114">
              <a:extLst>
                <a:ext uri="{FF2B5EF4-FFF2-40B4-BE49-F238E27FC236}">
                  <a16:creationId xmlns:a16="http://schemas.microsoft.com/office/drawing/2014/main" id="{BC8C742B-D49E-46F6-93B5-ED3860C1B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" y="1822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37" name="Rectangle 113">
              <a:extLst>
                <a:ext uri="{FF2B5EF4-FFF2-40B4-BE49-F238E27FC236}">
                  <a16:creationId xmlns:a16="http://schemas.microsoft.com/office/drawing/2014/main" id="{9686B7ED-C723-4009-82CE-A717D8615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" y="1822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38" name="Rectangle 112">
              <a:extLst>
                <a:ext uri="{FF2B5EF4-FFF2-40B4-BE49-F238E27FC236}">
                  <a16:creationId xmlns:a16="http://schemas.microsoft.com/office/drawing/2014/main" id="{638C8C4F-ABD8-4FFB-8737-1FA21E475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822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39" name="Rectangle 111">
              <a:extLst>
                <a:ext uri="{FF2B5EF4-FFF2-40B4-BE49-F238E27FC236}">
                  <a16:creationId xmlns:a16="http://schemas.microsoft.com/office/drawing/2014/main" id="{78A80AE7-6CC8-4B02-8B11-7AA8D7C0D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1822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40" name="Rectangle 110">
              <a:extLst>
                <a:ext uri="{FF2B5EF4-FFF2-40B4-BE49-F238E27FC236}">
                  <a16:creationId xmlns:a16="http://schemas.microsoft.com/office/drawing/2014/main" id="{2498FB52-AD1D-44D7-AC59-33E38B013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1822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41" name="Rectangle 109">
              <a:extLst>
                <a:ext uri="{FF2B5EF4-FFF2-40B4-BE49-F238E27FC236}">
                  <a16:creationId xmlns:a16="http://schemas.microsoft.com/office/drawing/2014/main" id="{E92D24F6-5796-434A-904E-550E41A97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822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42" name="Rectangle 108">
              <a:extLst>
                <a:ext uri="{FF2B5EF4-FFF2-40B4-BE49-F238E27FC236}">
                  <a16:creationId xmlns:a16="http://schemas.microsoft.com/office/drawing/2014/main" id="{A6159F85-ACDB-4C4A-8C2F-84BC5A5FF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822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43" name="Rectangle 107">
              <a:extLst>
                <a:ext uri="{FF2B5EF4-FFF2-40B4-BE49-F238E27FC236}">
                  <a16:creationId xmlns:a16="http://schemas.microsoft.com/office/drawing/2014/main" id="{5B12C1F4-0C1D-4BDD-8DB6-46AD4D0AF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1822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44" name="Rectangle 106">
              <a:extLst>
                <a:ext uri="{FF2B5EF4-FFF2-40B4-BE49-F238E27FC236}">
                  <a16:creationId xmlns:a16="http://schemas.microsoft.com/office/drawing/2014/main" id="{75D5F3BB-9553-41BA-8CE3-868CB8BE2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1822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45" name="Rectangle 105">
              <a:extLst>
                <a:ext uri="{FF2B5EF4-FFF2-40B4-BE49-F238E27FC236}">
                  <a16:creationId xmlns:a16="http://schemas.microsoft.com/office/drawing/2014/main" id="{BCAB4858-1C37-4A8E-BAE5-72CE00A3F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1822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46" name="Rectangle 104">
              <a:extLst>
                <a:ext uri="{FF2B5EF4-FFF2-40B4-BE49-F238E27FC236}">
                  <a16:creationId xmlns:a16="http://schemas.microsoft.com/office/drawing/2014/main" id="{0905BC80-3B3C-413A-ADF8-A9712AEDF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1822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47" name="Rectangle 103">
              <a:extLst>
                <a:ext uri="{FF2B5EF4-FFF2-40B4-BE49-F238E27FC236}">
                  <a16:creationId xmlns:a16="http://schemas.microsoft.com/office/drawing/2014/main" id="{ABBA1ABF-B61E-45B2-A8E5-BDD3DB06D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822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48" name="Rectangle 101">
              <a:extLst>
                <a:ext uri="{FF2B5EF4-FFF2-40B4-BE49-F238E27FC236}">
                  <a16:creationId xmlns:a16="http://schemas.microsoft.com/office/drawing/2014/main" id="{4A7FB082-FFC9-4D06-A711-3B64D1DD8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1526"/>
              <a:ext cx="280" cy="2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49" name="Rectangle 100">
              <a:extLst>
                <a:ext uri="{FF2B5EF4-FFF2-40B4-BE49-F238E27FC236}">
                  <a16:creationId xmlns:a16="http://schemas.microsoft.com/office/drawing/2014/main" id="{4788341C-7376-42D9-9791-52CB02923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526"/>
              <a:ext cx="280" cy="2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50" name="Rectangle 97">
              <a:extLst>
                <a:ext uri="{FF2B5EF4-FFF2-40B4-BE49-F238E27FC236}">
                  <a16:creationId xmlns:a16="http://schemas.microsoft.com/office/drawing/2014/main" id="{9603D201-792D-45F1-BDBE-1035BA885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526"/>
              <a:ext cx="280" cy="296"/>
            </a:xfrm>
            <a:prstGeom prst="re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EAEAEA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51" name="Rectangle 96">
              <a:extLst>
                <a:ext uri="{FF2B5EF4-FFF2-40B4-BE49-F238E27FC236}">
                  <a16:creationId xmlns:a16="http://schemas.microsoft.com/office/drawing/2014/main" id="{70E752C8-8F9B-4037-BE09-02C85E0FA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" y="1526"/>
              <a:ext cx="280" cy="2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52" name="Rectangle 95">
              <a:extLst>
                <a:ext uri="{FF2B5EF4-FFF2-40B4-BE49-F238E27FC236}">
                  <a16:creationId xmlns:a16="http://schemas.microsoft.com/office/drawing/2014/main" id="{0A39C694-8E06-441E-8696-061ECD46C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" y="1526"/>
              <a:ext cx="280" cy="2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53" name="Rectangle 94">
              <a:extLst>
                <a:ext uri="{FF2B5EF4-FFF2-40B4-BE49-F238E27FC236}">
                  <a16:creationId xmlns:a16="http://schemas.microsoft.com/office/drawing/2014/main" id="{79970EE5-AFB7-47B8-9567-0869BE000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526"/>
              <a:ext cx="280" cy="2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54" name="Rectangle 93">
              <a:extLst>
                <a:ext uri="{FF2B5EF4-FFF2-40B4-BE49-F238E27FC236}">
                  <a16:creationId xmlns:a16="http://schemas.microsoft.com/office/drawing/2014/main" id="{CBB0F022-C716-4FB2-8EFE-7D80E511D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1526"/>
              <a:ext cx="280" cy="2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55" name="Rectangle 92">
              <a:extLst>
                <a:ext uri="{FF2B5EF4-FFF2-40B4-BE49-F238E27FC236}">
                  <a16:creationId xmlns:a16="http://schemas.microsoft.com/office/drawing/2014/main" id="{F23BF823-1F89-4408-8958-9A9ABB41E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1526"/>
              <a:ext cx="280" cy="2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56" name="Rectangle 91">
              <a:extLst>
                <a:ext uri="{FF2B5EF4-FFF2-40B4-BE49-F238E27FC236}">
                  <a16:creationId xmlns:a16="http://schemas.microsoft.com/office/drawing/2014/main" id="{6219ED04-DBB3-46DE-A1FB-162231C84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526"/>
              <a:ext cx="280" cy="2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57" name="Rectangle 90">
              <a:extLst>
                <a:ext uri="{FF2B5EF4-FFF2-40B4-BE49-F238E27FC236}">
                  <a16:creationId xmlns:a16="http://schemas.microsoft.com/office/drawing/2014/main" id="{E2810240-1D4E-4190-AD56-353B2A25B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6" y="1526"/>
              <a:ext cx="280" cy="2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F4833684-E90C-41E7-B7D4-F642633DC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1526"/>
              <a:ext cx="280" cy="2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59" name="Rectangle 88">
              <a:extLst>
                <a:ext uri="{FF2B5EF4-FFF2-40B4-BE49-F238E27FC236}">
                  <a16:creationId xmlns:a16="http://schemas.microsoft.com/office/drawing/2014/main" id="{03728BE0-C7E5-42E8-9AAE-301475CDB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1526"/>
              <a:ext cx="280" cy="2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60" name="Rectangle 87">
              <a:extLst>
                <a:ext uri="{FF2B5EF4-FFF2-40B4-BE49-F238E27FC236}">
                  <a16:creationId xmlns:a16="http://schemas.microsoft.com/office/drawing/2014/main" id="{E45E6AAA-D766-4803-B04B-4A7C0BAE5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1526"/>
              <a:ext cx="280" cy="2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61" name="Rectangle 86">
              <a:extLst>
                <a:ext uri="{FF2B5EF4-FFF2-40B4-BE49-F238E27FC236}">
                  <a16:creationId xmlns:a16="http://schemas.microsoft.com/office/drawing/2014/main" id="{DEA5FAF3-CD22-4BB6-872F-42F319F1C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1526"/>
              <a:ext cx="280" cy="2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62" name="Rectangle 85">
              <a:extLst>
                <a:ext uri="{FF2B5EF4-FFF2-40B4-BE49-F238E27FC236}">
                  <a16:creationId xmlns:a16="http://schemas.microsoft.com/office/drawing/2014/main" id="{2828A085-65E4-40DF-98FB-485A7AD92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26"/>
              <a:ext cx="280" cy="2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63" name="Rectangle 83">
              <a:extLst>
                <a:ext uri="{FF2B5EF4-FFF2-40B4-BE49-F238E27FC236}">
                  <a16:creationId xmlns:a16="http://schemas.microsoft.com/office/drawing/2014/main" id="{672FD4C7-DF06-4976-892A-4A6F1E78B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1231"/>
              <a:ext cx="280" cy="29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64" name="Rectangle 82">
              <a:extLst>
                <a:ext uri="{FF2B5EF4-FFF2-40B4-BE49-F238E27FC236}">
                  <a16:creationId xmlns:a16="http://schemas.microsoft.com/office/drawing/2014/main" id="{235878C8-7099-4E9D-B021-C3331F227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231"/>
              <a:ext cx="280" cy="29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65" name="Rectangle 81">
              <a:extLst>
                <a:ext uri="{FF2B5EF4-FFF2-40B4-BE49-F238E27FC236}">
                  <a16:creationId xmlns:a16="http://schemas.microsoft.com/office/drawing/2014/main" id="{C80526D0-ABF8-4DFC-BB4A-4E604A5AE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1231"/>
              <a:ext cx="280" cy="295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66" name="Rectangle 79">
              <a:extLst>
                <a:ext uri="{FF2B5EF4-FFF2-40B4-BE49-F238E27FC236}">
                  <a16:creationId xmlns:a16="http://schemas.microsoft.com/office/drawing/2014/main" id="{08076432-859D-4CC4-9417-61391342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231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EAEAEA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67" name="Rectangle 68">
              <a:extLst>
                <a:ext uri="{FF2B5EF4-FFF2-40B4-BE49-F238E27FC236}">
                  <a16:creationId xmlns:a16="http://schemas.microsoft.com/office/drawing/2014/main" id="{470EF0E9-12A2-430E-B7FF-45ACB2F78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1231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2F75A2-A4F6-444C-B5A0-FB8A476AA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231"/>
              <a:ext cx="280" cy="295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69" name="Rectangle 65">
              <a:extLst>
                <a:ext uri="{FF2B5EF4-FFF2-40B4-BE49-F238E27FC236}">
                  <a16:creationId xmlns:a16="http://schemas.microsoft.com/office/drawing/2014/main" id="{22D0D7B9-41EF-45B3-9221-50EDF425B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937"/>
              <a:ext cx="280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F2FABDCC-7EB5-4F48-B0A3-42EE19ADE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937"/>
              <a:ext cx="280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71" name="Rectangle 63">
              <a:extLst>
                <a:ext uri="{FF2B5EF4-FFF2-40B4-BE49-F238E27FC236}">
                  <a16:creationId xmlns:a16="http://schemas.microsoft.com/office/drawing/2014/main" id="{C1131530-6634-4FBA-8E96-A72432040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937"/>
              <a:ext cx="280" cy="29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72" name="Rectangle 50">
              <a:extLst>
                <a:ext uri="{FF2B5EF4-FFF2-40B4-BE49-F238E27FC236}">
                  <a16:creationId xmlns:a16="http://schemas.microsoft.com/office/drawing/2014/main" id="{A3059347-272E-4543-8BA3-9FBEEF6E5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93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73" name="Rectangle 49">
              <a:extLst>
                <a:ext uri="{FF2B5EF4-FFF2-40B4-BE49-F238E27FC236}">
                  <a16:creationId xmlns:a16="http://schemas.microsoft.com/office/drawing/2014/main" id="{22091B9C-CE87-4085-988E-104A881EE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37"/>
              <a:ext cx="280" cy="294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DDDDDD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74" name="Rectangle 31">
              <a:extLst>
                <a:ext uri="{FF2B5EF4-FFF2-40B4-BE49-F238E27FC236}">
                  <a16:creationId xmlns:a16="http://schemas.microsoft.com/office/drawing/2014/main" id="{44FF378F-44EE-4BAE-B537-B503BACE7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642"/>
              <a:ext cx="280" cy="295"/>
            </a:xfrm>
            <a:prstGeom prst="rect">
              <a:avLst/>
            </a:prstGeom>
            <a:solidFill>
              <a:srgbClr val="9966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solidFill>
                  <a:srgbClr val="00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Line 157">
              <a:extLst>
                <a:ext uri="{FF2B5EF4-FFF2-40B4-BE49-F238E27FC236}">
                  <a16:creationId xmlns:a16="http://schemas.microsoft.com/office/drawing/2014/main" id="{8EEA191A-4376-47AD-9770-FBD8178D5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642"/>
              <a:ext cx="28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6" name="Line 165">
              <a:extLst>
                <a:ext uri="{FF2B5EF4-FFF2-40B4-BE49-F238E27FC236}">
                  <a16:creationId xmlns:a16="http://schemas.microsoft.com/office/drawing/2014/main" id="{106EAEB1-6B9C-490E-96E3-B25822BF9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642"/>
              <a:ext cx="1" cy="2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Line 166">
              <a:extLst>
                <a:ext uri="{FF2B5EF4-FFF2-40B4-BE49-F238E27FC236}">
                  <a16:creationId xmlns:a16="http://schemas.microsoft.com/office/drawing/2014/main" id="{BEE3979B-A519-4403-8529-AFE66A51C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" y="642"/>
              <a:ext cx="1" cy="206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8" name="Group 254">
              <a:extLst>
                <a:ext uri="{FF2B5EF4-FFF2-40B4-BE49-F238E27FC236}">
                  <a16:creationId xmlns:a16="http://schemas.microsoft.com/office/drawing/2014/main" id="{748F5BD6-5971-4E9F-BC8F-3A60EDE6A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948"/>
              <a:ext cx="3840" cy="574"/>
              <a:chOff x="1536" y="3266"/>
              <a:chExt cx="3840" cy="574"/>
            </a:xfrm>
          </p:grpSpPr>
          <p:sp>
            <p:nvSpPr>
              <p:cNvPr id="102" name="Rectangle 230">
                <a:extLst>
                  <a:ext uri="{FF2B5EF4-FFF2-40B4-BE49-F238E27FC236}">
                    <a16:creationId xmlns:a16="http://schemas.microsoft.com/office/drawing/2014/main" id="{0C8BA84A-8B66-4859-902A-1C434E50F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2" y="3553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 229">
                <a:extLst>
                  <a:ext uri="{FF2B5EF4-FFF2-40B4-BE49-F238E27FC236}">
                    <a16:creationId xmlns:a16="http://schemas.microsoft.com/office/drawing/2014/main" id="{3195BCF6-AB4B-4BEE-B335-7F41ECCF6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7" y="3553"/>
                <a:ext cx="275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228">
                <a:extLst>
                  <a:ext uri="{FF2B5EF4-FFF2-40B4-BE49-F238E27FC236}">
                    <a16:creationId xmlns:a16="http://schemas.microsoft.com/office/drawing/2014/main" id="{89860FB8-8161-4FC9-8356-FE9062F42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3553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227">
                <a:extLst>
                  <a:ext uri="{FF2B5EF4-FFF2-40B4-BE49-F238E27FC236}">
                    <a16:creationId xmlns:a16="http://schemas.microsoft.com/office/drawing/2014/main" id="{7B1022CF-D3B0-417E-9204-DC6A9B07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9" y="3553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226">
                <a:extLst>
                  <a:ext uri="{FF2B5EF4-FFF2-40B4-BE49-F238E27FC236}">
                    <a16:creationId xmlns:a16="http://schemas.microsoft.com/office/drawing/2014/main" id="{63DCDE97-4F97-44EA-BE84-724E5E68C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553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225">
                <a:extLst>
                  <a:ext uri="{FF2B5EF4-FFF2-40B4-BE49-F238E27FC236}">
                    <a16:creationId xmlns:a16="http://schemas.microsoft.com/office/drawing/2014/main" id="{0E05D45D-26E2-446E-AD2A-361E4CFF1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3553"/>
                <a:ext cx="275" cy="287"/>
              </a:xfrm>
              <a:prstGeom prst="rect">
                <a:avLst/>
              </a:prstGeom>
              <a:gradFill rotWithShape="0">
                <a:gsLst>
                  <a:gs pos="0">
                    <a:srgbClr val="C0C0C0"/>
                  </a:gs>
                  <a:gs pos="50000">
                    <a:srgbClr val="EAEAEA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224">
                <a:extLst>
                  <a:ext uri="{FF2B5EF4-FFF2-40B4-BE49-F238E27FC236}">
                    <a16:creationId xmlns:a16="http://schemas.microsoft.com/office/drawing/2014/main" id="{CE6586E0-5618-42BF-9032-6462913C1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553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C0C0C0"/>
                  </a:gs>
                  <a:gs pos="50000">
                    <a:srgbClr val="EAEAEA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223">
                <a:extLst>
                  <a:ext uri="{FF2B5EF4-FFF2-40B4-BE49-F238E27FC236}">
                    <a16:creationId xmlns:a16="http://schemas.microsoft.com/office/drawing/2014/main" id="{C9862BA9-B977-4550-86EA-0E46C6CB7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2" y="3553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DDDDDD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222">
                <a:extLst>
                  <a:ext uri="{FF2B5EF4-FFF2-40B4-BE49-F238E27FC236}">
                    <a16:creationId xmlns:a16="http://schemas.microsoft.com/office/drawing/2014/main" id="{726F6937-8B58-4B1F-B961-9FC114CD1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7" y="3553"/>
                <a:ext cx="275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DDDDDD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221">
                <a:extLst>
                  <a:ext uri="{FF2B5EF4-FFF2-40B4-BE49-F238E27FC236}">
                    <a16:creationId xmlns:a16="http://schemas.microsoft.com/office/drawing/2014/main" id="{B453130B-C35C-4FD3-BA79-C39A415DA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3" y="3553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DDDDDD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220">
                <a:extLst>
                  <a:ext uri="{FF2B5EF4-FFF2-40B4-BE49-F238E27FC236}">
                    <a16:creationId xmlns:a16="http://schemas.microsoft.com/office/drawing/2014/main" id="{95253DCB-47DF-4F04-954E-F6477D54D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3553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DDDDDD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219">
                <a:extLst>
                  <a:ext uri="{FF2B5EF4-FFF2-40B4-BE49-F238E27FC236}">
                    <a16:creationId xmlns:a16="http://schemas.microsoft.com/office/drawing/2014/main" id="{BD989EC9-1165-40A7-8ECA-AF312E446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" y="3553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DDDDDD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218">
                <a:extLst>
                  <a:ext uri="{FF2B5EF4-FFF2-40B4-BE49-F238E27FC236}">
                    <a16:creationId xmlns:a16="http://schemas.microsoft.com/office/drawing/2014/main" id="{C9629B70-DDDD-4E4F-9E45-69E739AD8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0" y="3553"/>
                <a:ext cx="275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DDDDDD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217">
                <a:extLst>
                  <a:ext uri="{FF2B5EF4-FFF2-40B4-BE49-F238E27FC236}">
                    <a16:creationId xmlns:a16="http://schemas.microsoft.com/office/drawing/2014/main" id="{437439EB-6709-42EF-9698-A83BFD62F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553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DDDDDD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216">
                <a:extLst>
                  <a:ext uri="{FF2B5EF4-FFF2-40B4-BE49-F238E27FC236}">
                    <a16:creationId xmlns:a16="http://schemas.microsoft.com/office/drawing/2014/main" id="{BF648078-C432-42A0-A87C-220526EF9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02" y="3266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215">
                <a:extLst>
                  <a:ext uri="{FF2B5EF4-FFF2-40B4-BE49-F238E27FC236}">
                    <a16:creationId xmlns:a16="http://schemas.microsoft.com/office/drawing/2014/main" id="{73FAD726-7AC0-4477-9C28-6682446AA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7" y="3266"/>
                <a:ext cx="275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Rectangle 214">
                <a:extLst>
                  <a:ext uri="{FF2B5EF4-FFF2-40B4-BE49-F238E27FC236}">
                    <a16:creationId xmlns:a16="http://schemas.microsoft.com/office/drawing/2014/main" id="{402B92A5-EA2F-41CE-ADAB-1AF575977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3266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213">
                <a:extLst>
                  <a:ext uri="{FF2B5EF4-FFF2-40B4-BE49-F238E27FC236}">
                    <a16:creationId xmlns:a16="http://schemas.microsoft.com/office/drawing/2014/main" id="{81258B34-E70B-48EF-99FE-D784778AA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9" y="3266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212">
                <a:extLst>
                  <a:ext uri="{FF2B5EF4-FFF2-40B4-BE49-F238E27FC236}">
                    <a16:creationId xmlns:a16="http://schemas.microsoft.com/office/drawing/2014/main" id="{3FED4F1A-E869-4824-910A-75C1440A9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266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211">
                <a:extLst>
                  <a:ext uri="{FF2B5EF4-FFF2-40B4-BE49-F238E27FC236}">
                    <a16:creationId xmlns:a16="http://schemas.microsoft.com/office/drawing/2014/main" id="{EB8CB197-48C8-429B-A476-0F67D0357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3266"/>
                <a:ext cx="275" cy="287"/>
              </a:xfrm>
              <a:prstGeom prst="rect">
                <a:avLst/>
              </a:prstGeom>
              <a:gradFill rotWithShape="0">
                <a:gsLst>
                  <a:gs pos="0">
                    <a:srgbClr val="C0C0C0"/>
                  </a:gs>
                  <a:gs pos="50000">
                    <a:srgbClr val="EAEAEA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Rectangle 210">
                <a:extLst>
                  <a:ext uri="{FF2B5EF4-FFF2-40B4-BE49-F238E27FC236}">
                    <a16:creationId xmlns:a16="http://schemas.microsoft.com/office/drawing/2014/main" id="{75EF8FB1-E46E-49A0-A752-6973A6FD9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3266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C0C0C0"/>
                  </a:gs>
                  <a:gs pos="50000">
                    <a:srgbClr val="EAEAEA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209">
                <a:extLst>
                  <a:ext uri="{FF2B5EF4-FFF2-40B4-BE49-F238E27FC236}">
                    <a16:creationId xmlns:a16="http://schemas.microsoft.com/office/drawing/2014/main" id="{75AD19DC-1F7C-442B-A36D-1D0A2F5E0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2" y="3266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DDDDDD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208">
                <a:extLst>
                  <a:ext uri="{FF2B5EF4-FFF2-40B4-BE49-F238E27FC236}">
                    <a16:creationId xmlns:a16="http://schemas.microsoft.com/office/drawing/2014/main" id="{731558A4-A44A-4C65-A2CA-92E75FBAC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7" y="3266"/>
                <a:ext cx="275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DDDDDD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207">
                <a:extLst>
                  <a:ext uri="{FF2B5EF4-FFF2-40B4-BE49-F238E27FC236}">
                    <a16:creationId xmlns:a16="http://schemas.microsoft.com/office/drawing/2014/main" id="{833D0807-1BC3-4E50-B087-43CBF43EA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3" y="3266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DDDDDD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206">
                <a:extLst>
                  <a:ext uri="{FF2B5EF4-FFF2-40B4-BE49-F238E27FC236}">
                    <a16:creationId xmlns:a16="http://schemas.microsoft.com/office/drawing/2014/main" id="{906081D3-4A0C-4B23-9DD3-6550E33C3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3266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DDDDDD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205">
                <a:extLst>
                  <a:ext uri="{FF2B5EF4-FFF2-40B4-BE49-F238E27FC236}">
                    <a16:creationId xmlns:a16="http://schemas.microsoft.com/office/drawing/2014/main" id="{E22A4F74-CF5E-4813-9A4D-98E4BAD4A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" y="3266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DDDDDD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Rectangle 204">
                <a:extLst>
                  <a:ext uri="{FF2B5EF4-FFF2-40B4-BE49-F238E27FC236}">
                    <a16:creationId xmlns:a16="http://schemas.microsoft.com/office/drawing/2014/main" id="{EED2EA24-1074-47EA-ACDD-004687B3C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0" y="3266"/>
                <a:ext cx="275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DDDDDD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203">
                <a:extLst>
                  <a:ext uri="{FF2B5EF4-FFF2-40B4-BE49-F238E27FC236}">
                    <a16:creationId xmlns:a16="http://schemas.microsoft.com/office/drawing/2014/main" id="{62026897-2BC2-4019-B949-611BD9F2E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266"/>
                <a:ext cx="274" cy="287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DDDDDD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pt-BR" altLang="pt-BR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Line 236">
                <a:extLst>
                  <a:ext uri="{FF2B5EF4-FFF2-40B4-BE49-F238E27FC236}">
                    <a16:creationId xmlns:a16="http://schemas.microsoft.com/office/drawing/2014/main" id="{E810BF3D-DD9D-4594-9690-10E4A58C0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5" y="3266"/>
                <a:ext cx="1" cy="57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1" name="Line 237">
                <a:extLst>
                  <a:ext uri="{FF2B5EF4-FFF2-40B4-BE49-F238E27FC236}">
                    <a16:creationId xmlns:a16="http://schemas.microsoft.com/office/drawing/2014/main" id="{FB553FED-B6A9-4825-B2FE-EE832B703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9" y="3266"/>
                <a:ext cx="1" cy="57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2" name="Line 238">
                <a:extLst>
                  <a:ext uri="{FF2B5EF4-FFF2-40B4-BE49-F238E27FC236}">
                    <a16:creationId xmlns:a16="http://schemas.microsoft.com/office/drawing/2014/main" id="{3143C6FF-7826-401A-A128-A9940E655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3" y="3266"/>
                <a:ext cx="1" cy="57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" name="Line 239">
                <a:extLst>
                  <a:ext uri="{FF2B5EF4-FFF2-40B4-BE49-F238E27FC236}">
                    <a16:creationId xmlns:a16="http://schemas.microsoft.com/office/drawing/2014/main" id="{9A282CC5-814C-4D0E-890A-C0D1865A8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7" y="3266"/>
                <a:ext cx="1" cy="57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" name="Line 240">
                <a:extLst>
                  <a:ext uri="{FF2B5EF4-FFF2-40B4-BE49-F238E27FC236}">
                    <a16:creationId xmlns:a16="http://schemas.microsoft.com/office/drawing/2014/main" id="{A36D772E-441D-4DBE-9238-48F1F5A2C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2" y="3266"/>
                <a:ext cx="1" cy="57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" name="Line 241">
                <a:extLst>
                  <a:ext uri="{FF2B5EF4-FFF2-40B4-BE49-F238E27FC236}">
                    <a16:creationId xmlns:a16="http://schemas.microsoft.com/office/drawing/2014/main" id="{5ADADA33-2522-4AB2-9DFA-44EC4925F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3266"/>
                <a:ext cx="1" cy="57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" name="Line 243">
                <a:extLst>
                  <a:ext uri="{FF2B5EF4-FFF2-40B4-BE49-F238E27FC236}">
                    <a16:creationId xmlns:a16="http://schemas.microsoft.com/office/drawing/2014/main" id="{77273105-AD8A-4A71-9D93-45E358BC2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5" y="3266"/>
                <a:ext cx="1" cy="57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7" name="Line 245">
                <a:extLst>
                  <a:ext uri="{FF2B5EF4-FFF2-40B4-BE49-F238E27FC236}">
                    <a16:creationId xmlns:a16="http://schemas.microsoft.com/office/drawing/2014/main" id="{036DB46C-B2F6-4EDE-8A6A-F3BE208CC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3" y="3266"/>
                <a:ext cx="1" cy="57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8" name="Line 247">
                <a:extLst>
                  <a:ext uri="{FF2B5EF4-FFF2-40B4-BE49-F238E27FC236}">
                    <a16:creationId xmlns:a16="http://schemas.microsoft.com/office/drawing/2014/main" id="{3CBB29F7-E60E-4451-BD6C-D4156F93E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2" y="3266"/>
                <a:ext cx="1" cy="57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9" name="Rectangle 80">
              <a:extLst>
                <a:ext uri="{FF2B5EF4-FFF2-40B4-BE49-F238E27FC236}">
                  <a16:creationId xmlns:a16="http://schemas.microsoft.com/office/drawing/2014/main" id="{F3CDF3C6-1716-4F0C-AE24-E21621C59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231"/>
              <a:ext cx="280" cy="295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80" name="Rectangle 98">
              <a:extLst>
                <a:ext uri="{FF2B5EF4-FFF2-40B4-BE49-F238E27FC236}">
                  <a16:creationId xmlns:a16="http://schemas.microsoft.com/office/drawing/2014/main" id="{55D9B46E-D53E-48DA-93A0-30412F02F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1526"/>
              <a:ext cx="280" cy="296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81" name="Rectangle 99">
              <a:extLst>
                <a:ext uri="{FF2B5EF4-FFF2-40B4-BE49-F238E27FC236}">
                  <a16:creationId xmlns:a16="http://schemas.microsoft.com/office/drawing/2014/main" id="{BC613ECB-E600-4C8F-B796-DE45643C5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1526"/>
              <a:ext cx="280" cy="296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82" name="Rectangle 117">
              <a:extLst>
                <a:ext uri="{FF2B5EF4-FFF2-40B4-BE49-F238E27FC236}">
                  <a16:creationId xmlns:a16="http://schemas.microsoft.com/office/drawing/2014/main" id="{D7C66D13-49C6-4401-A1A0-89D889C53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1822"/>
              <a:ext cx="280" cy="295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83" name="Rectangle 118">
              <a:extLst>
                <a:ext uri="{FF2B5EF4-FFF2-40B4-BE49-F238E27FC236}">
                  <a16:creationId xmlns:a16="http://schemas.microsoft.com/office/drawing/2014/main" id="{CCF95A56-CD60-4622-838B-651BC758D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1822"/>
              <a:ext cx="280" cy="295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84" name="Rectangle 136">
              <a:extLst>
                <a:ext uri="{FF2B5EF4-FFF2-40B4-BE49-F238E27FC236}">
                  <a16:creationId xmlns:a16="http://schemas.microsoft.com/office/drawing/2014/main" id="{3E833F6A-70B6-447E-8BA5-A3033B532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2117"/>
              <a:ext cx="280" cy="294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85" name="Rectangle 252">
              <a:extLst>
                <a:ext uri="{FF2B5EF4-FFF2-40B4-BE49-F238E27FC236}">
                  <a16:creationId xmlns:a16="http://schemas.microsoft.com/office/drawing/2014/main" id="{558E9499-C537-4073-B979-FB4AA4F79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4" y="930"/>
              <a:ext cx="280" cy="295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86" name="Rectangle 255">
              <a:extLst>
                <a:ext uri="{FF2B5EF4-FFF2-40B4-BE49-F238E27FC236}">
                  <a16:creationId xmlns:a16="http://schemas.microsoft.com/office/drawing/2014/main" id="{245FE44C-A25E-4B44-9A81-A57E96B6F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803"/>
              <a:ext cx="144" cy="151"/>
            </a:xfrm>
            <a:prstGeom prst="rect">
              <a:avLst/>
            </a:prstGeom>
            <a:solidFill>
              <a:srgbClr val="9966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solidFill>
                  <a:srgbClr val="00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Text Box 257">
              <a:extLst>
                <a:ext uri="{FF2B5EF4-FFF2-40B4-BE49-F238E27FC236}">
                  <a16:creationId xmlns:a16="http://schemas.microsoft.com/office/drawing/2014/main" id="{5388E5A6-1471-4EA4-A130-09A9CF1D6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" y="3762"/>
              <a:ext cx="920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600" b="1" dirty="0">
                  <a:solidFill>
                    <a:schemeClr val="bg1"/>
                  </a:solidFill>
                </a:rPr>
                <a:t>: Hidrogênio       1 elemento  </a:t>
              </a:r>
            </a:p>
          </p:txBody>
        </p:sp>
        <p:sp>
          <p:nvSpPr>
            <p:cNvPr id="88" name="Text Box 262">
              <a:extLst>
                <a:ext uri="{FF2B5EF4-FFF2-40B4-BE49-F238E27FC236}">
                  <a16:creationId xmlns:a16="http://schemas.microsoft.com/office/drawing/2014/main" id="{199A58DE-3C57-4ED2-B582-9AABC3049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762"/>
              <a:ext cx="960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600" b="1" dirty="0">
                  <a:solidFill>
                    <a:schemeClr val="bg1"/>
                  </a:solidFill>
                </a:rPr>
                <a:t>: Metais              84 elementos</a:t>
              </a:r>
            </a:p>
          </p:txBody>
        </p:sp>
        <p:sp>
          <p:nvSpPr>
            <p:cNvPr id="89" name="Text Box 263">
              <a:extLst>
                <a:ext uri="{FF2B5EF4-FFF2-40B4-BE49-F238E27FC236}">
                  <a16:creationId xmlns:a16="http://schemas.microsoft.com/office/drawing/2014/main" id="{B93127C2-9E71-4394-ABB8-36FC95548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762"/>
              <a:ext cx="1008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600" b="1" dirty="0">
                  <a:solidFill>
                    <a:schemeClr val="bg1"/>
                  </a:solidFill>
                </a:rPr>
                <a:t>: Ametais             11 elementos</a:t>
              </a:r>
            </a:p>
          </p:txBody>
        </p:sp>
        <p:sp>
          <p:nvSpPr>
            <p:cNvPr id="90" name="Text Box 264">
              <a:extLst>
                <a:ext uri="{FF2B5EF4-FFF2-40B4-BE49-F238E27FC236}">
                  <a16:creationId xmlns:a16="http://schemas.microsoft.com/office/drawing/2014/main" id="{4CD7DC53-E67A-4758-8413-16D89AC8E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762"/>
              <a:ext cx="1008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600" b="1" dirty="0">
                  <a:solidFill>
                    <a:schemeClr val="bg1"/>
                  </a:solidFill>
                </a:rPr>
                <a:t>: Semimetais          7 elementos  </a:t>
              </a:r>
            </a:p>
          </p:txBody>
        </p:sp>
        <p:sp>
          <p:nvSpPr>
            <p:cNvPr id="91" name="Rectangle 265">
              <a:extLst>
                <a:ext uri="{FF2B5EF4-FFF2-40B4-BE49-F238E27FC236}">
                  <a16:creationId xmlns:a16="http://schemas.microsoft.com/office/drawing/2014/main" id="{338164D9-C241-4771-A2FE-9AC2E38D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810"/>
              <a:ext cx="144" cy="151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EAEAEA"/>
                </a:gs>
                <a:gs pos="100000">
                  <a:srgbClr val="B2B2B2"/>
                </a:gs>
              </a:gsLst>
              <a:lin ang="5400000" scaled="1"/>
            </a:gra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solidFill>
                  <a:srgbClr val="00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Rectangle 266">
              <a:extLst>
                <a:ext uri="{FF2B5EF4-FFF2-40B4-BE49-F238E27FC236}">
                  <a16:creationId xmlns:a16="http://schemas.microsoft.com/office/drawing/2014/main" id="{8F001145-C361-4B69-B125-3A3D1D528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810"/>
              <a:ext cx="144" cy="151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solidFill>
                  <a:srgbClr val="00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Rectangle 267">
              <a:extLst>
                <a:ext uri="{FF2B5EF4-FFF2-40B4-BE49-F238E27FC236}">
                  <a16:creationId xmlns:a16="http://schemas.microsoft.com/office/drawing/2014/main" id="{8CB422FB-7BF8-4A50-A78E-D5083D3B0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810"/>
              <a:ext cx="144" cy="1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 dirty="0">
                <a:solidFill>
                  <a:srgbClr val="00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Text Box 268">
              <a:extLst>
                <a:ext uri="{FF2B5EF4-FFF2-40B4-BE49-F238E27FC236}">
                  <a16:creationId xmlns:a16="http://schemas.microsoft.com/office/drawing/2014/main" id="{79CD7515-CD62-409C-8C30-AC90ABC62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762"/>
              <a:ext cx="1104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1600" b="1" dirty="0">
                  <a:solidFill>
                    <a:schemeClr val="bg1"/>
                  </a:solidFill>
                </a:rPr>
                <a:t>: Gases nobres      6 elementos</a:t>
              </a:r>
            </a:p>
          </p:txBody>
        </p:sp>
        <p:sp>
          <p:nvSpPr>
            <p:cNvPr id="95" name="Rectangle 269">
              <a:extLst>
                <a:ext uri="{FF2B5EF4-FFF2-40B4-BE49-F238E27FC236}">
                  <a16:creationId xmlns:a16="http://schemas.microsoft.com/office/drawing/2014/main" id="{9A4DBACD-C219-4CB5-AD88-A01B527F5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810"/>
              <a:ext cx="144" cy="151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solidFill>
                  <a:srgbClr val="00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Rectangle 138">
              <a:extLst>
                <a:ext uri="{FF2B5EF4-FFF2-40B4-BE49-F238E27FC236}">
                  <a16:creationId xmlns:a16="http://schemas.microsoft.com/office/drawing/2014/main" id="{0C3575F8-2EBA-4DF7-B2DB-A2FDAE6AC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2117"/>
              <a:ext cx="280" cy="294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97" name="Rectangle 120">
              <a:extLst>
                <a:ext uri="{FF2B5EF4-FFF2-40B4-BE49-F238E27FC236}">
                  <a16:creationId xmlns:a16="http://schemas.microsoft.com/office/drawing/2014/main" id="{FB55FAC1-7439-481C-83AC-2C064520C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822"/>
              <a:ext cx="280" cy="295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98" name="Rectangle 102">
              <a:extLst>
                <a:ext uri="{FF2B5EF4-FFF2-40B4-BE49-F238E27FC236}">
                  <a16:creationId xmlns:a16="http://schemas.microsoft.com/office/drawing/2014/main" id="{6B5CA82B-F9DF-4126-B908-48A7F3916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526"/>
              <a:ext cx="280" cy="296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99" name="Rectangle 84">
              <a:extLst>
                <a:ext uri="{FF2B5EF4-FFF2-40B4-BE49-F238E27FC236}">
                  <a16:creationId xmlns:a16="http://schemas.microsoft.com/office/drawing/2014/main" id="{F1944396-44B8-4A3A-A3AE-970515E85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1231"/>
              <a:ext cx="280" cy="295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538A1DB0-27BA-4430-BB98-C7054F176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937"/>
              <a:ext cx="280" cy="294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>
                <a:latin typeface="Arial" panose="020B0604020202020204" pitchFamily="34" charset="0"/>
              </a:endParaRPr>
            </a:p>
          </p:txBody>
        </p:sp>
        <p:sp>
          <p:nvSpPr>
            <p:cNvPr id="101" name="Rectangle 48">
              <a:extLst>
                <a:ext uri="{FF2B5EF4-FFF2-40B4-BE49-F238E27FC236}">
                  <a16:creationId xmlns:a16="http://schemas.microsoft.com/office/drawing/2014/main" id="{974E958B-6E77-4001-88DD-C5B361969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642"/>
              <a:ext cx="280" cy="295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pt-BR" altLang="pt-BR" sz="2000" b="1"/>
            </a:p>
          </p:txBody>
        </p:sp>
      </p:grpSp>
      <p:sp>
        <p:nvSpPr>
          <p:cNvPr id="153" name="Sinal de Subtração 152">
            <a:extLst>
              <a:ext uri="{FF2B5EF4-FFF2-40B4-BE49-F238E27FC236}">
                <a16:creationId xmlns:a16="http://schemas.microsoft.com/office/drawing/2014/main" id="{D0B80909-FBE8-464F-BDD0-6EA469DC4115}"/>
              </a:ext>
            </a:extLst>
          </p:cNvPr>
          <p:cNvSpPr/>
          <p:nvPr/>
        </p:nvSpPr>
        <p:spPr>
          <a:xfrm>
            <a:off x="4340792" y="1308667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Meio-quadro 2">
            <a:extLst>
              <a:ext uri="{FF2B5EF4-FFF2-40B4-BE49-F238E27FC236}">
                <a16:creationId xmlns:a16="http://schemas.microsoft.com/office/drawing/2014/main" id="{D1BBE421-D542-49D1-8BBF-4EE656B42432}"/>
              </a:ext>
            </a:extLst>
          </p:cNvPr>
          <p:cNvSpPr/>
          <p:nvPr/>
        </p:nvSpPr>
        <p:spPr>
          <a:xfrm rot="10800000">
            <a:off x="10334625" y="5217705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5" name="Meio-quadro 154">
            <a:extLst>
              <a:ext uri="{FF2B5EF4-FFF2-40B4-BE49-F238E27FC236}">
                <a16:creationId xmlns:a16="http://schemas.microsoft.com/office/drawing/2014/main" id="{C9CEB2FC-4F7D-402A-8873-3F5C2CECE61B}"/>
              </a:ext>
            </a:extLst>
          </p:cNvPr>
          <p:cNvSpPr/>
          <p:nvPr/>
        </p:nvSpPr>
        <p:spPr>
          <a:xfrm>
            <a:off x="0" y="5229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Uma imagem contendo copo&#10;&#10;Descrição gerada automaticamente">
            <a:extLst>
              <a:ext uri="{FF2B5EF4-FFF2-40B4-BE49-F238E27FC236}">
                <a16:creationId xmlns:a16="http://schemas.microsoft.com/office/drawing/2014/main" id="{87584A14-CF84-4497-97CD-66DA01CD9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b="102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078A5D-0D68-4496-8058-E97BA14080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C7CEA99-F43D-49DB-9C60-601F94C2F293}"/>
              </a:ext>
            </a:extLst>
          </p:cNvPr>
          <p:cNvSpPr/>
          <p:nvPr/>
        </p:nvSpPr>
        <p:spPr>
          <a:xfrm>
            <a:off x="1914403" y="454199"/>
            <a:ext cx="8363187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CARACTERÍSTICAS GERAIS DOS ELEMENTOS</a:t>
            </a:r>
          </a:p>
        </p:txBody>
      </p:sp>
      <p:sp>
        <p:nvSpPr>
          <p:cNvPr id="139" name="Rectangle 147">
            <a:extLst>
              <a:ext uri="{FF2B5EF4-FFF2-40B4-BE49-F238E27FC236}">
                <a16:creationId xmlns:a16="http://schemas.microsoft.com/office/drawing/2014/main" id="{25C18AC9-1E16-4F6C-9D72-84BE3B6DB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396985"/>
            <a:ext cx="63246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b="1" dirty="0">
                <a:latin typeface="Arial" panose="020B0604020202020204" pitchFamily="34" charset="0"/>
              </a:rPr>
              <a:t>Obs. </a:t>
            </a:r>
            <a:r>
              <a:rPr lang="pt-BR" altLang="pt-BR" i="1" dirty="0"/>
              <a:t>Os semimetais apresentam propriedades intermediárias entre os metais e os ametais</a:t>
            </a:r>
            <a:r>
              <a:rPr lang="pt-BR" altLang="pt-BR" i="1" dirty="0">
                <a:solidFill>
                  <a:schemeClr val="bg2"/>
                </a:solidFill>
              </a:rPr>
              <a:t>.</a:t>
            </a:r>
            <a:endParaRPr lang="pt-BR" altLang="pt-BR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pSp>
        <p:nvGrpSpPr>
          <p:cNvPr id="140" name="Group 177">
            <a:extLst>
              <a:ext uri="{FF2B5EF4-FFF2-40B4-BE49-F238E27FC236}">
                <a16:creationId xmlns:a16="http://schemas.microsoft.com/office/drawing/2014/main" id="{0E49469E-ADB6-45AC-BF11-3CD6D5B81A80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739385"/>
            <a:ext cx="5334000" cy="3276600"/>
            <a:chOff x="1248" y="912"/>
            <a:chExt cx="3360" cy="206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1" name="Rectangle 146">
              <a:extLst>
                <a:ext uri="{FF2B5EF4-FFF2-40B4-BE49-F238E27FC236}">
                  <a16:creationId xmlns:a16="http://schemas.microsoft.com/office/drawing/2014/main" id="{A79D9E8E-47D0-4F8D-8AB1-068CEEEBA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453"/>
              <a:ext cx="1680" cy="5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dirty="0"/>
                <a:t>Uso em pólvora            e pneus</a:t>
              </a:r>
            </a:p>
          </p:txBody>
        </p:sp>
        <p:sp>
          <p:nvSpPr>
            <p:cNvPr id="142" name="Rectangle 145">
              <a:extLst>
                <a:ext uri="{FF2B5EF4-FFF2-40B4-BE49-F238E27FC236}">
                  <a16:creationId xmlns:a16="http://schemas.microsoft.com/office/drawing/2014/main" id="{4573F386-48B7-4B90-B338-20CB3EC06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53"/>
              <a:ext cx="1680" cy="5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dirty="0"/>
                <a:t>Uso em moedas              e </a:t>
              </a:r>
              <a:r>
                <a:rPr lang="pt-BR" altLang="pt-BR" dirty="0" err="1"/>
                <a:t>jóias</a:t>
              </a:r>
              <a:endParaRPr lang="pt-BR" altLang="pt-BR" dirty="0"/>
            </a:p>
          </p:txBody>
        </p:sp>
        <p:sp>
          <p:nvSpPr>
            <p:cNvPr id="143" name="Rectangle 144">
              <a:extLst>
                <a:ext uri="{FF2B5EF4-FFF2-40B4-BE49-F238E27FC236}">
                  <a16:creationId xmlns:a16="http://schemas.microsoft.com/office/drawing/2014/main" id="{6D103508-BEC7-4EBD-81B1-4AACB5308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111"/>
              <a:ext cx="1680" cy="3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dirty="0"/>
                <a:t>Quebradiços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4D89BD3-3086-427F-8696-7D7326699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111"/>
              <a:ext cx="1680" cy="3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dirty="0"/>
                <a:t>Maleáveis e dúcteis</a:t>
              </a:r>
            </a:p>
          </p:txBody>
        </p:sp>
        <p:sp>
          <p:nvSpPr>
            <p:cNvPr id="145" name="Rectangle 142">
              <a:extLst>
                <a:ext uri="{FF2B5EF4-FFF2-40B4-BE49-F238E27FC236}">
                  <a16:creationId xmlns:a16="http://schemas.microsoft.com/office/drawing/2014/main" id="{F5FC41DD-54C0-45C1-A139-4B87DFA67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594"/>
              <a:ext cx="1680" cy="5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dirty="0"/>
                <a:t>Não condutores</a:t>
              </a:r>
            </a:p>
          </p:txBody>
        </p:sp>
        <p:sp>
          <p:nvSpPr>
            <p:cNvPr id="146" name="Rectangle 141">
              <a:extLst>
                <a:ext uri="{FF2B5EF4-FFF2-40B4-BE49-F238E27FC236}">
                  <a16:creationId xmlns:a16="http://schemas.microsoft.com/office/drawing/2014/main" id="{0A2E27A6-4121-4875-B035-8CE04C7E2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594"/>
              <a:ext cx="1680" cy="5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dirty="0"/>
                <a:t>Condutores de eletricidade e calor</a:t>
              </a:r>
            </a:p>
          </p:txBody>
        </p:sp>
        <p:sp>
          <p:nvSpPr>
            <p:cNvPr id="147" name="Rectangle 140">
              <a:extLst>
                <a:ext uri="{FF2B5EF4-FFF2-40B4-BE49-F238E27FC236}">
                  <a16:creationId xmlns:a16="http://schemas.microsoft.com/office/drawing/2014/main" id="{D44468BC-7856-4628-B2C2-9AEE70FCF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254"/>
              <a:ext cx="1680" cy="3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dirty="0"/>
                <a:t>Sem brilho</a:t>
              </a:r>
            </a:p>
          </p:txBody>
        </p:sp>
        <p:sp>
          <p:nvSpPr>
            <p:cNvPr id="148" name="Rectangle 139">
              <a:extLst>
                <a:ext uri="{FF2B5EF4-FFF2-40B4-BE49-F238E27FC236}">
                  <a16:creationId xmlns:a16="http://schemas.microsoft.com/office/drawing/2014/main" id="{1F6B85B6-72C8-4EC5-8AD3-575622DC9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254"/>
              <a:ext cx="1680" cy="3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dirty="0"/>
                <a:t>Brilhantes</a:t>
              </a:r>
            </a:p>
          </p:txBody>
        </p:sp>
        <p:sp>
          <p:nvSpPr>
            <p:cNvPr id="149" name="Rectangle 138">
              <a:extLst>
                <a:ext uri="{FF2B5EF4-FFF2-40B4-BE49-F238E27FC236}">
                  <a16:creationId xmlns:a16="http://schemas.microsoft.com/office/drawing/2014/main" id="{C6A677E3-E449-4CE6-A255-C97B95F71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912"/>
              <a:ext cx="1680" cy="342"/>
            </a:xfrm>
            <a:prstGeom prst="rect">
              <a:avLst/>
            </a:prstGeom>
            <a:solidFill>
              <a:srgbClr val="9933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chemeClr val="bg2"/>
                  </a:solidFill>
                  <a:latin typeface="Arial" panose="020B0604020202020204" pitchFamily="34" charset="0"/>
                </a:rPr>
                <a:t>AMETAIS</a:t>
              </a:r>
            </a:p>
          </p:txBody>
        </p:sp>
        <p:sp>
          <p:nvSpPr>
            <p:cNvPr id="150" name="Rectangle 137">
              <a:extLst>
                <a:ext uri="{FF2B5EF4-FFF2-40B4-BE49-F238E27FC236}">
                  <a16:creationId xmlns:a16="http://schemas.microsoft.com/office/drawing/2014/main" id="{2D20554D-9E64-4387-952D-C9A03B025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912"/>
              <a:ext cx="1680" cy="342"/>
            </a:xfrm>
            <a:prstGeom prst="rect">
              <a:avLst/>
            </a:prstGeom>
            <a:solidFill>
              <a:srgbClr val="9933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chemeClr val="bg2"/>
                  </a:solidFill>
                  <a:latin typeface="Arial" panose="020B0604020202020204" pitchFamily="34" charset="0"/>
                </a:rPr>
                <a:t>METAIS</a:t>
              </a:r>
            </a:p>
          </p:txBody>
        </p:sp>
        <p:sp>
          <p:nvSpPr>
            <p:cNvPr id="151" name="Line 157">
              <a:extLst>
                <a:ext uri="{FF2B5EF4-FFF2-40B4-BE49-F238E27FC236}">
                  <a16:creationId xmlns:a16="http://schemas.microsoft.com/office/drawing/2014/main" id="{133DA03C-E5A6-4CF4-A192-77306CC14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912"/>
              <a:ext cx="1" cy="2058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2" name="Line 176">
              <a:extLst>
                <a:ext uri="{FF2B5EF4-FFF2-40B4-BE49-F238E27FC236}">
                  <a16:creationId xmlns:a16="http://schemas.microsoft.com/office/drawing/2014/main" id="{D4B474A2-DC50-4705-A22B-20CD19C6A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336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Sinal de Subtração 18">
            <a:extLst>
              <a:ext uri="{FF2B5EF4-FFF2-40B4-BE49-F238E27FC236}">
                <a16:creationId xmlns:a16="http://schemas.microsoft.com/office/drawing/2014/main" id="{D675FA14-CFD4-4B70-AB75-1ADE5950ABC8}"/>
              </a:ext>
            </a:extLst>
          </p:cNvPr>
          <p:cNvSpPr/>
          <p:nvPr/>
        </p:nvSpPr>
        <p:spPr>
          <a:xfrm>
            <a:off x="3856150" y="1370865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Meio-quadro 19">
            <a:extLst>
              <a:ext uri="{FF2B5EF4-FFF2-40B4-BE49-F238E27FC236}">
                <a16:creationId xmlns:a16="http://schemas.microsoft.com/office/drawing/2014/main" id="{E0BCA331-14CD-4A5F-B6EC-BC2781090273}"/>
              </a:ext>
            </a:extLst>
          </p:cNvPr>
          <p:cNvSpPr/>
          <p:nvPr/>
        </p:nvSpPr>
        <p:spPr>
          <a:xfrm rot="10800000">
            <a:off x="10334625" y="5217705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Meio-quadro 20">
            <a:extLst>
              <a:ext uri="{FF2B5EF4-FFF2-40B4-BE49-F238E27FC236}">
                <a16:creationId xmlns:a16="http://schemas.microsoft.com/office/drawing/2014/main" id="{D6FB2F48-891B-4272-945F-666B4B40DC25}"/>
              </a:ext>
            </a:extLst>
          </p:cNvPr>
          <p:cNvSpPr/>
          <p:nvPr/>
        </p:nvSpPr>
        <p:spPr>
          <a:xfrm>
            <a:off x="0" y="0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Uma imagem contendo copo&#10;&#10;Descrição gerada automaticamente">
            <a:extLst>
              <a:ext uri="{FF2B5EF4-FFF2-40B4-BE49-F238E27FC236}">
                <a16:creationId xmlns:a16="http://schemas.microsoft.com/office/drawing/2014/main" id="{87584A14-CF84-4497-97CD-66DA01CD9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b="102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078A5D-0D68-4496-8058-E97BA14080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C7CEA99-F43D-49DB-9C60-601F94C2F293}"/>
              </a:ext>
            </a:extLst>
          </p:cNvPr>
          <p:cNvSpPr/>
          <p:nvPr/>
        </p:nvSpPr>
        <p:spPr>
          <a:xfrm>
            <a:off x="2745567" y="454199"/>
            <a:ext cx="670087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ESTRUTURA DA TABELA PERIÓDICA</a:t>
            </a:r>
          </a:p>
        </p:txBody>
      </p:sp>
      <p:sp>
        <p:nvSpPr>
          <p:cNvPr id="19" name="Sinal de Subtração 18">
            <a:extLst>
              <a:ext uri="{FF2B5EF4-FFF2-40B4-BE49-F238E27FC236}">
                <a16:creationId xmlns:a16="http://schemas.microsoft.com/office/drawing/2014/main" id="{D675FA14-CFD4-4B70-AB75-1ADE5950ABC8}"/>
              </a:ext>
            </a:extLst>
          </p:cNvPr>
          <p:cNvSpPr/>
          <p:nvPr/>
        </p:nvSpPr>
        <p:spPr>
          <a:xfrm>
            <a:off x="3856150" y="1370865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Meio-quadro 19">
            <a:extLst>
              <a:ext uri="{FF2B5EF4-FFF2-40B4-BE49-F238E27FC236}">
                <a16:creationId xmlns:a16="http://schemas.microsoft.com/office/drawing/2014/main" id="{E0BCA331-14CD-4A5F-B6EC-BC2781090273}"/>
              </a:ext>
            </a:extLst>
          </p:cNvPr>
          <p:cNvSpPr/>
          <p:nvPr/>
        </p:nvSpPr>
        <p:spPr>
          <a:xfrm rot="10800000">
            <a:off x="10334625" y="5217705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Meio-quadro 20">
            <a:extLst>
              <a:ext uri="{FF2B5EF4-FFF2-40B4-BE49-F238E27FC236}">
                <a16:creationId xmlns:a16="http://schemas.microsoft.com/office/drawing/2014/main" id="{D6FB2F48-891B-4272-945F-666B4B40DC25}"/>
              </a:ext>
            </a:extLst>
          </p:cNvPr>
          <p:cNvSpPr/>
          <p:nvPr/>
        </p:nvSpPr>
        <p:spPr>
          <a:xfrm>
            <a:off x="0" y="-2934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4E724DDD-9213-4EB4-8A67-311189DCB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7924800" cy="51911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 Ordem crescente de </a:t>
            </a:r>
            <a:r>
              <a:rPr lang="pt-BR" altLang="pt-BR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Número Atômico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b="1" dirty="0">
                <a:solidFill>
                  <a:schemeClr val="bg1"/>
                </a:solidFill>
                <a:latin typeface="Bazooka" pitchFamily="2" charset="0"/>
              </a:rPr>
              <a:t> (Z)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Group 4">
            <a:extLst>
              <a:ext uri="{FF2B5EF4-FFF2-40B4-BE49-F238E27FC236}">
                <a16:creationId xmlns:a16="http://schemas.microsoft.com/office/drawing/2014/main" id="{4AEF4755-45E6-4D0B-B9C4-61A4C19F1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22045"/>
              </p:ext>
            </p:extLst>
          </p:nvPr>
        </p:nvGraphicFramePr>
        <p:xfrm>
          <a:off x="990600" y="3046413"/>
          <a:ext cx="1752600" cy="1908175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   26,9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4" name="Group 10">
            <a:extLst>
              <a:ext uri="{FF2B5EF4-FFF2-40B4-BE49-F238E27FC236}">
                <a16:creationId xmlns:a16="http://schemas.microsoft.com/office/drawing/2014/main" id="{194CB8A0-EC7F-40F9-B4A2-526B7A4C3F55}"/>
              </a:ext>
            </a:extLst>
          </p:cNvPr>
          <p:cNvGrpSpPr>
            <a:grpSpLocks/>
          </p:cNvGrpSpPr>
          <p:nvPr/>
        </p:nvGrpSpPr>
        <p:grpSpPr bwMode="auto">
          <a:xfrm>
            <a:off x="2239841" y="3046413"/>
            <a:ext cx="6096000" cy="519112"/>
            <a:chOff x="1488" y="1824"/>
            <a:chExt cx="3840" cy="327"/>
          </a:xfrm>
        </p:grpSpPr>
        <p:sp>
          <p:nvSpPr>
            <p:cNvPr id="25" name="Line 11">
              <a:extLst>
                <a:ext uri="{FF2B5EF4-FFF2-40B4-BE49-F238E27FC236}">
                  <a16:creationId xmlns:a16="http://schemas.microsoft.com/office/drawing/2014/main" id="{456892F6-5118-46A1-B6DA-CE7C1117E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968"/>
              <a:ext cx="1056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587FC56F-9548-4C3E-BF84-CD3D93CBC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824"/>
              <a:ext cx="26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800" b="1" dirty="0">
                  <a:solidFill>
                    <a:schemeClr val="bg1"/>
                  </a:solidFill>
                  <a:latin typeface="Bazooka" pitchFamily="2" charset="0"/>
                </a:rPr>
                <a:t>Z </a:t>
              </a:r>
              <a:r>
                <a:rPr lang="pt-BR" altLang="pt-BR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= </a:t>
              </a:r>
              <a:r>
                <a:rPr lang="pt-BR" altLang="pt-BR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n° de prótons = n° e</a:t>
              </a:r>
              <a:r>
                <a:rPr lang="pt-BR" altLang="pt-BR" sz="2800" baseline="30000" dirty="0">
                  <a:solidFill>
                    <a:schemeClr val="bg1"/>
                  </a:solidFill>
                  <a:latin typeface="Arial" panose="020B0604020202020204" pitchFamily="34" charset="0"/>
                </a:rPr>
                <a:t>-</a:t>
              </a:r>
              <a:endParaRPr lang="pt-BR" altLang="pt-BR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" name="Group 13">
            <a:extLst>
              <a:ext uri="{FF2B5EF4-FFF2-40B4-BE49-F238E27FC236}">
                <a16:creationId xmlns:a16="http://schemas.microsoft.com/office/drawing/2014/main" id="{DAEA9A95-3605-4F55-9F4A-643557CF461E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4418013"/>
            <a:ext cx="6096000" cy="1373187"/>
            <a:chOff x="1488" y="2640"/>
            <a:chExt cx="3840" cy="865"/>
          </a:xfrm>
        </p:grpSpPr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E2D8A4BB-9E90-4D4B-9765-3DF6CE62D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640"/>
              <a:ext cx="2688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 = </a:t>
              </a:r>
              <a:r>
                <a:rPr lang="pt-BR" altLang="pt-BR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média ponderada das massas atômicas dos isótopos</a:t>
              </a:r>
              <a:r>
                <a:rPr lang="pt-BR" altLang="pt-BR" sz="2800" dirty="0">
                  <a:solidFill>
                    <a:srgbClr val="0033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29" name="Line 15">
              <a:extLst>
                <a:ext uri="{FF2B5EF4-FFF2-40B4-BE49-F238E27FC236}">
                  <a16:creationId xmlns:a16="http://schemas.microsoft.com/office/drawing/2014/main" id="{319C8799-D538-41FC-ADD8-9A00895B5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832"/>
              <a:ext cx="1056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219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Uma imagem contendo copo&#10;&#10;Descrição gerada automaticamente">
            <a:extLst>
              <a:ext uri="{FF2B5EF4-FFF2-40B4-BE49-F238E27FC236}">
                <a16:creationId xmlns:a16="http://schemas.microsoft.com/office/drawing/2014/main" id="{87584A14-CF84-4497-97CD-66DA01CD9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b="102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078A5D-0D68-4496-8058-E97BA14080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C7CEA99-F43D-49DB-9C60-601F94C2F293}"/>
              </a:ext>
            </a:extLst>
          </p:cNvPr>
          <p:cNvSpPr/>
          <p:nvPr/>
        </p:nvSpPr>
        <p:spPr>
          <a:xfrm>
            <a:off x="2745567" y="454199"/>
            <a:ext cx="670087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ESTRUTURA DA TABELA PERIÓDICA</a:t>
            </a:r>
          </a:p>
        </p:txBody>
      </p:sp>
      <p:sp>
        <p:nvSpPr>
          <p:cNvPr id="19" name="Sinal de Subtração 18">
            <a:extLst>
              <a:ext uri="{FF2B5EF4-FFF2-40B4-BE49-F238E27FC236}">
                <a16:creationId xmlns:a16="http://schemas.microsoft.com/office/drawing/2014/main" id="{D675FA14-CFD4-4B70-AB75-1ADE5950ABC8}"/>
              </a:ext>
            </a:extLst>
          </p:cNvPr>
          <p:cNvSpPr/>
          <p:nvPr/>
        </p:nvSpPr>
        <p:spPr>
          <a:xfrm>
            <a:off x="3856150" y="1370865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Meio-quadro 19">
            <a:extLst>
              <a:ext uri="{FF2B5EF4-FFF2-40B4-BE49-F238E27FC236}">
                <a16:creationId xmlns:a16="http://schemas.microsoft.com/office/drawing/2014/main" id="{E0BCA331-14CD-4A5F-B6EC-BC2781090273}"/>
              </a:ext>
            </a:extLst>
          </p:cNvPr>
          <p:cNvSpPr/>
          <p:nvPr/>
        </p:nvSpPr>
        <p:spPr>
          <a:xfrm rot="10800000">
            <a:off x="10334625" y="5217705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Meio-quadro 20">
            <a:extLst>
              <a:ext uri="{FF2B5EF4-FFF2-40B4-BE49-F238E27FC236}">
                <a16:creationId xmlns:a16="http://schemas.microsoft.com/office/drawing/2014/main" id="{D6FB2F48-891B-4272-945F-666B4B40DC25}"/>
              </a:ext>
            </a:extLst>
          </p:cNvPr>
          <p:cNvSpPr/>
          <p:nvPr/>
        </p:nvSpPr>
        <p:spPr>
          <a:xfrm>
            <a:off x="0" y="-2934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B350FAE-ECA3-4914-A460-D7F257884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040" y="1865018"/>
            <a:ext cx="5867400" cy="180181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 Existência dos Elementos: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800" dirty="0">
                <a:solidFill>
                  <a:schemeClr val="bg1"/>
                </a:solidFill>
                <a:latin typeface="Arial" panose="020B0604020202020204" pitchFamily="34" charset="0"/>
              </a:rPr>
              <a:t>Elementos Naturais: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 Z 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 92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8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Elementos Artificiais: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Z  92</a:t>
            </a:r>
            <a:endParaRPr lang="pt-BR" altLang="pt-BR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7D79FE41-4B0B-488E-82F6-E86558E1D239}"/>
              </a:ext>
            </a:extLst>
          </p:cNvPr>
          <p:cNvGrpSpPr>
            <a:grpSpLocks/>
          </p:cNvGrpSpPr>
          <p:nvPr/>
        </p:nvGrpSpPr>
        <p:grpSpPr bwMode="auto">
          <a:xfrm>
            <a:off x="2514595" y="5000127"/>
            <a:ext cx="7162800" cy="1357312"/>
            <a:chOff x="768" y="2544"/>
            <a:chExt cx="4512" cy="855"/>
          </a:xfrm>
        </p:grpSpPr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9DCFE6FC-BCFB-40D1-A4CD-886D82B69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976"/>
              <a:ext cx="4032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Line 18">
              <a:extLst>
                <a:ext uri="{FF2B5EF4-FFF2-40B4-BE49-F238E27FC236}">
                  <a16:creationId xmlns:a16="http://schemas.microsoft.com/office/drawing/2014/main" id="{A1647A81-7D23-49EB-B8F5-02EED493F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2880"/>
              <a:ext cx="0" cy="144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 Box 19">
              <a:extLst>
                <a:ext uri="{FF2B5EF4-FFF2-40B4-BE49-F238E27FC236}">
                  <a16:creationId xmlns:a16="http://schemas.microsoft.com/office/drawing/2014/main" id="{A234FA62-4531-4A50-B40B-ABEB54AC8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544"/>
              <a:ext cx="45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H     </a:t>
              </a:r>
              <a:r>
                <a:rPr lang="pt-BR" altLang="pt-BR" sz="2800" b="1" i="1" dirty="0">
                  <a:solidFill>
                    <a:schemeClr val="bg1"/>
                  </a:solidFill>
                </a:rPr>
                <a:t>Cisurânicos </a:t>
              </a:r>
              <a:r>
                <a:rPr lang="pt-BR" altLang="pt-BR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     U   </a:t>
              </a:r>
              <a:r>
                <a:rPr lang="pt-BR" altLang="pt-BR" sz="2800" b="1" dirty="0">
                  <a:solidFill>
                    <a:schemeClr val="bg1"/>
                  </a:solidFill>
                </a:rPr>
                <a:t>Transurânicos</a:t>
              </a:r>
              <a:r>
                <a:rPr lang="pt-BR" altLang="pt-BR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   </a:t>
              </a:r>
              <a:r>
                <a:rPr lang="pt-BR" altLang="pt-BR" sz="28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Mt</a:t>
              </a:r>
              <a:endPara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Line 20">
              <a:extLst>
                <a:ext uri="{FF2B5EF4-FFF2-40B4-BE49-F238E27FC236}">
                  <a16:creationId xmlns:a16="http://schemas.microsoft.com/office/drawing/2014/main" id="{7BBAB662-8A93-4D9F-B7D6-87FD74AB26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2880"/>
              <a:ext cx="0" cy="144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Line 21">
              <a:extLst>
                <a:ext uri="{FF2B5EF4-FFF2-40B4-BE49-F238E27FC236}">
                  <a16:creationId xmlns:a16="http://schemas.microsoft.com/office/drawing/2014/main" id="{7C0AAB50-8F2D-4BF2-B78B-5C924993B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2880"/>
              <a:ext cx="0" cy="144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Text Box 22">
              <a:extLst>
                <a:ext uri="{FF2B5EF4-FFF2-40B4-BE49-F238E27FC236}">
                  <a16:creationId xmlns:a16="http://schemas.microsoft.com/office/drawing/2014/main" id="{3691D994-17B0-497C-8E26-70C2C1A8A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072"/>
              <a:ext cx="44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1                              92                          109   </a:t>
              </a:r>
            </a:p>
          </p:txBody>
        </p:sp>
      </p:grpSp>
      <p:sp>
        <p:nvSpPr>
          <p:cNvPr id="35" name="Text Box 25">
            <a:extLst>
              <a:ext uri="{FF2B5EF4-FFF2-40B4-BE49-F238E27FC236}">
                <a16:creationId xmlns:a16="http://schemas.microsoft.com/office/drawing/2014/main" id="{256689ED-A198-4E80-BAB7-1BE596A12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495" y="3916182"/>
            <a:ext cx="7086600" cy="51911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Classificação dos Elementos Artificiais:</a:t>
            </a:r>
          </a:p>
        </p:txBody>
      </p:sp>
    </p:spTree>
    <p:extLst>
      <p:ext uri="{BB962C8B-B14F-4D97-AF65-F5344CB8AC3E}">
        <p14:creationId xmlns:p14="http://schemas.microsoft.com/office/powerpoint/2010/main" val="321370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Uma imagem contendo copo&#10;&#10;Descrição gerada automaticamente">
            <a:extLst>
              <a:ext uri="{FF2B5EF4-FFF2-40B4-BE49-F238E27FC236}">
                <a16:creationId xmlns:a16="http://schemas.microsoft.com/office/drawing/2014/main" id="{87584A14-CF84-4497-97CD-66DA01CD9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b="102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078A5D-0D68-4496-8058-E97BA14080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C7CEA99-F43D-49DB-9C60-601F94C2F293}"/>
              </a:ext>
            </a:extLst>
          </p:cNvPr>
          <p:cNvSpPr/>
          <p:nvPr/>
        </p:nvSpPr>
        <p:spPr>
          <a:xfrm>
            <a:off x="2745567" y="454199"/>
            <a:ext cx="670087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ESTRUTURA DA TABELA PERIÓDICA</a:t>
            </a:r>
          </a:p>
        </p:txBody>
      </p:sp>
      <p:sp>
        <p:nvSpPr>
          <p:cNvPr id="19" name="Sinal de Subtração 18">
            <a:extLst>
              <a:ext uri="{FF2B5EF4-FFF2-40B4-BE49-F238E27FC236}">
                <a16:creationId xmlns:a16="http://schemas.microsoft.com/office/drawing/2014/main" id="{D675FA14-CFD4-4B70-AB75-1ADE5950ABC8}"/>
              </a:ext>
            </a:extLst>
          </p:cNvPr>
          <p:cNvSpPr/>
          <p:nvPr/>
        </p:nvSpPr>
        <p:spPr>
          <a:xfrm>
            <a:off x="3856150" y="1370865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Meio-quadro 19">
            <a:extLst>
              <a:ext uri="{FF2B5EF4-FFF2-40B4-BE49-F238E27FC236}">
                <a16:creationId xmlns:a16="http://schemas.microsoft.com/office/drawing/2014/main" id="{E0BCA331-14CD-4A5F-B6EC-BC2781090273}"/>
              </a:ext>
            </a:extLst>
          </p:cNvPr>
          <p:cNvSpPr/>
          <p:nvPr/>
        </p:nvSpPr>
        <p:spPr>
          <a:xfrm rot="10800000">
            <a:off x="10334625" y="5217705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Meio-quadro 20">
            <a:extLst>
              <a:ext uri="{FF2B5EF4-FFF2-40B4-BE49-F238E27FC236}">
                <a16:creationId xmlns:a16="http://schemas.microsoft.com/office/drawing/2014/main" id="{D6FB2F48-891B-4272-945F-666B4B40DC25}"/>
              </a:ext>
            </a:extLst>
          </p:cNvPr>
          <p:cNvSpPr/>
          <p:nvPr/>
        </p:nvSpPr>
        <p:spPr>
          <a:xfrm>
            <a:off x="0" y="-2934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25C7EE4A-AFA2-4997-BB79-07D016046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861" y="2732996"/>
            <a:ext cx="79741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dirty="0">
                <a:latin typeface="Arial" panose="020B0604020202020204" pitchFamily="34" charset="0"/>
              </a:rPr>
              <a:t>Período</a:t>
            </a:r>
          </a:p>
        </p:txBody>
      </p:sp>
      <p:sp>
        <p:nvSpPr>
          <p:cNvPr id="44" name="Text Box 40">
            <a:extLst>
              <a:ext uri="{FF2B5EF4-FFF2-40B4-BE49-F238E27FC236}">
                <a16:creationId xmlns:a16="http://schemas.microsoft.com/office/drawing/2014/main" id="{B64D50DF-A87C-41ED-B047-23E13B658562}"/>
              </a:ext>
            </a:extLst>
          </p:cNvPr>
          <p:cNvSpPr txBox="1">
            <a:spLocks noChangeArrowheads="1"/>
          </p:cNvSpPr>
          <p:nvPr/>
        </p:nvSpPr>
        <p:spPr bwMode="auto">
          <a:xfrm rot="5394074">
            <a:off x="4277498" y="5825632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dirty="0"/>
              <a:t>Família</a:t>
            </a: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73803C70-CFDA-4CA5-86E0-1CE42008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765911"/>
            <a:ext cx="11249025" cy="52322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 Períodos: </a:t>
            </a:r>
            <a:r>
              <a:rPr lang="pt-BR" altLang="pt-BR" i="1" dirty="0">
                <a:solidFill>
                  <a:schemeClr val="bg1"/>
                </a:solidFill>
              </a:rPr>
              <a:t>são as linhas horizontais, definem o número de camadas dos elementos.</a:t>
            </a:r>
            <a:endParaRPr lang="pt-BR" altLang="pt-BR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 Box 21">
            <a:extLst>
              <a:ext uri="{FF2B5EF4-FFF2-40B4-BE49-F238E27FC236}">
                <a16:creationId xmlns:a16="http://schemas.microsoft.com/office/drawing/2014/main" id="{B916C133-9E86-4C7C-AD07-44610E9F4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2561435"/>
            <a:ext cx="11249024" cy="884237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 Grupos ou Famílias: </a:t>
            </a:r>
            <a:r>
              <a:rPr lang="pt-BR" altLang="pt-BR" i="1" dirty="0">
                <a:solidFill>
                  <a:schemeClr val="bg1"/>
                </a:solidFill>
              </a:rPr>
              <a:t>são as linhas verticais, definem o número de elétrons da camada de valência.</a:t>
            </a:r>
            <a:endParaRPr lang="pt-BR" altLang="pt-BR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860157A2-4BA2-46C6-9FAF-51ECF979E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344" y="4131086"/>
            <a:ext cx="304800" cy="1752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pic>
        <p:nvPicPr>
          <p:cNvPr id="49" name="Picture 2" descr="Glenn Seaborg - Brasil Escola">
            <a:extLst>
              <a:ext uri="{FF2B5EF4-FFF2-40B4-BE49-F238E27FC236}">
                <a16:creationId xmlns:a16="http://schemas.microsoft.com/office/drawing/2014/main" id="{976C8448-3B29-4B2B-A73F-6FD80B040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 b="1028"/>
          <a:stretch/>
        </p:blipFill>
        <p:spPr bwMode="auto">
          <a:xfrm>
            <a:off x="3758341" y="3852563"/>
            <a:ext cx="4675308" cy="253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" name="Rectangle 17">
            <a:extLst>
              <a:ext uri="{FF2B5EF4-FFF2-40B4-BE49-F238E27FC236}">
                <a16:creationId xmlns:a16="http://schemas.microsoft.com/office/drawing/2014/main" id="{87BCBAD6-34D5-48D2-9775-BA80B68BA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738" y="3519786"/>
            <a:ext cx="2541762" cy="228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50" name="Text Box 40">
            <a:extLst>
              <a:ext uri="{FF2B5EF4-FFF2-40B4-BE49-F238E27FC236}">
                <a16:creationId xmlns:a16="http://schemas.microsoft.com/office/drawing/2014/main" id="{8FCC3F35-971B-4AF2-BB04-382CB5CB0D30}"/>
              </a:ext>
            </a:extLst>
          </p:cNvPr>
          <p:cNvSpPr txBox="1">
            <a:spLocks noChangeArrowheads="1"/>
          </p:cNvSpPr>
          <p:nvPr/>
        </p:nvSpPr>
        <p:spPr bwMode="auto">
          <a:xfrm rot="5394074">
            <a:off x="2989617" y="4833681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dirty="0"/>
              <a:t>Família</a:t>
            </a:r>
          </a:p>
        </p:txBody>
      </p:sp>
      <p:sp>
        <p:nvSpPr>
          <p:cNvPr id="51" name="Text Box 19">
            <a:extLst>
              <a:ext uri="{FF2B5EF4-FFF2-40B4-BE49-F238E27FC236}">
                <a16:creationId xmlns:a16="http://schemas.microsoft.com/office/drawing/2014/main" id="{A77DB2B8-65D2-435D-B8BF-91B36458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7" y="3441208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dirty="0">
                <a:cs typeface="Times New Roman" panose="02020603050405020304" pitchFamily="18" charset="0"/>
              </a:rPr>
              <a:t>Período</a:t>
            </a:r>
          </a:p>
        </p:txBody>
      </p:sp>
    </p:spTree>
    <p:extLst>
      <p:ext uri="{BB962C8B-B14F-4D97-AF65-F5344CB8AC3E}">
        <p14:creationId xmlns:p14="http://schemas.microsoft.com/office/powerpoint/2010/main" val="28893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Uma imagem contendo copo&#10;&#10;Descrição gerada automaticamente">
            <a:extLst>
              <a:ext uri="{FF2B5EF4-FFF2-40B4-BE49-F238E27FC236}">
                <a16:creationId xmlns:a16="http://schemas.microsoft.com/office/drawing/2014/main" id="{87584A14-CF84-4497-97CD-66DA01CD9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b="102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078A5D-0D68-4496-8058-E97BA14080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C7CEA99-F43D-49DB-9C60-601F94C2F293}"/>
              </a:ext>
            </a:extLst>
          </p:cNvPr>
          <p:cNvSpPr/>
          <p:nvPr/>
        </p:nvSpPr>
        <p:spPr>
          <a:xfrm>
            <a:off x="2745567" y="454199"/>
            <a:ext cx="670087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ESTRUTURA DA TABELA PERIÓDICA</a:t>
            </a:r>
          </a:p>
        </p:txBody>
      </p:sp>
      <p:sp>
        <p:nvSpPr>
          <p:cNvPr id="19" name="Sinal de Subtração 18">
            <a:extLst>
              <a:ext uri="{FF2B5EF4-FFF2-40B4-BE49-F238E27FC236}">
                <a16:creationId xmlns:a16="http://schemas.microsoft.com/office/drawing/2014/main" id="{D675FA14-CFD4-4B70-AB75-1ADE5950ABC8}"/>
              </a:ext>
            </a:extLst>
          </p:cNvPr>
          <p:cNvSpPr/>
          <p:nvPr/>
        </p:nvSpPr>
        <p:spPr>
          <a:xfrm>
            <a:off x="3856150" y="1370865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Meio-quadro 19">
            <a:extLst>
              <a:ext uri="{FF2B5EF4-FFF2-40B4-BE49-F238E27FC236}">
                <a16:creationId xmlns:a16="http://schemas.microsoft.com/office/drawing/2014/main" id="{E0BCA331-14CD-4A5F-B6EC-BC2781090273}"/>
              </a:ext>
            </a:extLst>
          </p:cNvPr>
          <p:cNvSpPr/>
          <p:nvPr/>
        </p:nvSpPr>
        <p:spPr>
          <a:xfrm rot="10800000">
            <a:off x="10334625" y="5217705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Meio-quadro 20">
            <a:extLst>
              <a:ext uri="{FF2B5EF4-FFF2-40B4-BE49-F238E27FC236}">
                <a16:creationId xmlns:a16="http://schemas.microsoft.com/office/drawing/2014/main" id="{D6FB2F48-891B-4272-945F-666B4B40DC25}"/>
              </a:ext>
            </a:extLst>
          </p:cNvPr>
          <p:cNvSpPr/>
          <p:nvPr/>
        </p:nvSpPr>
        <p:spPr>
          <a:xfrm>
            <a:off x="0" y="-2934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1412B328-A30A-4554-A0D0-52A413287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92" y="1698330"/>
            <a:ext cx="6549725" cy="501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403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Uma imagem contendo copo&#10;&#10;Descrição gerada automaticamente">
            <a:extLst>
              <a:ext uri="{FF2B5EF4-FFF2-40B4-BE49-F238E27FC236}">
                <a16:creationId xmlns:a16="http://schemas.microsoft.com/office/drawing/2014/main" id="{87584A14-CF84-4497-97CD-66DA01CD9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b="102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078A5D-0D68-4496-8058-E97BA14080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C7CEA99-F43D-49DB-9C60-601F94C2F293}"/>
              </a:ext>
            </a:extLst>
          </p:cNvPr>
          <p:cNvSpPr/>
          <p:nvPr/>
        </p:nvSpPr>
        <p:spPr>
          <a:xfrm>
            <a:off x="2811297" y="454199"/>
            <a:ext cx="6569427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FORMAÇÃO DA TABELA PERIÓDICA</a:t>
            </a:r>
          </a:p>
        </p:txBody>
      </p:sp>
      <p:sp>
        <p:nvSpPr>
          <p:cNvPr id="19" name="Sinal de Subtração 18">
            <a:extLst>
              <a:ext uri="{FF2B5EF4-FFF2-40B4-BE49-F238E27FC236}">
                <a16:creationId xmlns:a16="http://schemas.microsoft.com/office/drawing/2014/main" id="{D675FA14-CFD4-4B70-AB75-1ADE5950ABC8}"/>
              </a:ext>
            </a:extLst>
          </p:cNvPr>
          <p:cNvSpPr/>
          <p:nvPr/>
        </p:nvSpPr>
        <p:spPr>
          <a:xfrm>
            <a:off x="3856150" y="1370865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Meio-quadro 19">
            <a:extLst>
              <a:ext uri="{FF2B5EF4-FFF2-40B4-BE49-F238E27FC236}">
                <a16:creationId xmlns:a16="http://schemas.microsoft.com/office/drawing/2014/main" id="{E0BCA331-14CD-4A5F-B6EC-BC2781090273}"/>
              </a:ext>
            </a:extLst>
          </p:cNvPr>
          <p:cNvSpPr/>
          <p:nvPr/>
        </p:nvSpPr>
        <p:spPr>
          <a:xfrm rot="10800000">
            <a:off x="10334625" y="5217705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Meio-quadro 20">
            <a:extLst>
              <a:ext uri="{FF2B5EF4-FFF2-40B4-BE49-F238E27FC236}">
                <a16:creationId xmlns:a16="http://schemas.microsoft.com/office/drawing/2014/main" id="{D6FB2F48-891B-4272-945F-666B4B40DC25}"/>
              </a:ext>
            </a:extLst>
          </p:cNvPr>
          <p:cNvSpPr/>
          <p:nvPr/>
        </p:nvSpPr>
        <p:spPr>
          <a:xfrm>
            <a:off x="0" y="-2934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1" name="Text Box 19">
            <a:extLst>
              <a:ext uri="{FF2B5EF4-FFF2-40B4-BE49-F238E27FC236}">
                <a16:creationId xmlns:a16="http://schemas.microsoft.com/office/drawing/2014/main" id="{A77DB2B8-65D2-435D-B8BF-91B36458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7" y="3441208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dirty="0">
                <a:cs typeface="Times New Roman" panose="02020603050405020304" pitchFamily="18" charset="0"/>
              </a:rPr>
              <a:t>Período</a:t>
            </a:r>
          </a:p>
        </p:txBody>
      </p:sp>
      <p:grpSp>
        <p:nvGrpSpPr>
          <p:cNvPr id="13" name="Group 353">
            <a:extLst>
              <a:ext uri="{FF2B5EF4-FFF2-40B4-BE49-F238E27FC236}">
                <a16:creationId xmlns:a16="http://schemas.microsoft.com/office/drawing/2014/main" id="{6B81AEA2-CE7E-48C1-BD8C-E3BAB3F91A66}"/>
              </a:ext>
            </a:extLst>
          </p:cNvPr>
          <p:cNvGrpSpPr>
            <a:grpSpLocks/>
          </p:cNvGrpSpPr>
          <p:nvPr/>
        </p:nvGrpSpPr>
        <p:grpSpPr bwMode="auto">
          <a:xfrm>
            <a:off x="3066349" y="2252835"/>
            <a:ext cx="6096000" cy="3581400"/>
            <a:chOff x="960" y="1104"/>
            <a:chExt cx="3840" cy="2256"/>
          </a:xfrm>
        </p:grpSpPr>
        <p:sp>
          <p:nvSpPr>
            <p:cNvPr id="14" name="Rectangle 254">
              <a:extLst>
                <a:ext uri="{FF2B5EF4-FFF2-40B4-BE49-F238E27FC236}">
                  <a16:creationId xmlns:a16="http://schemas.microsoft.com/office/drawing/2014/main" id="{D6CEE29D-77DD-42DF-B58C-395D755F3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8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15" name="Rectangle 253">
              <a:extLst>
                <a:ext uri="{FF2B5EF4-FFF2-40B4-BE49-F238E27FC236}">
                  <a16:creationId xmlns:a16="http://schemas.microsoft.com/office/drawing/2014/main" id="{59E2F134-6317-4694-8201-58594AF40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248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16" name="Rectangle 252">
              <a:extLst>
                <a:ext uri="{FF2B5EF4-FFF2-40B4-BE49-F238E27FC236}">
                  <a16:creationId xmlns:a16="http://schemas.microsoft.com/office/drawing/2014/main" id="{0D262685-FB0C-495B-9D7C-264B96B86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" y="2484"/>
              <a:ext cx="214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18" name="Rectangle 251">
              <a:extLst>
                <a:ext uri="{FF2B5EF4-FFF2-40B4-BE49-F238E27FC236}">
                  <a16:creationId xmlns:a16="http://schemas.microsoft.com/office/drawing/2014/main" id="{A4BDA7E4-5D53-4E7E-84B0-DE8138C97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48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22" name="Rectangle 250">
              <a:extLst>
                <a:ext uri="{FF2B5EF4-FFF2-40B4-BE49-F238E27FC236}">
                  <a16:creationId xmlns:a16="http://schemas.microsoft.com/office/drawing/2014/main" id="{9CD0E08B-407C-4F48-BBE0-8F0A1E6C2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248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23" name="Rectangle 249">
              <a:extLst>
                <a:ext uri="{FF2B5EF4-FFF2-40B4-BE49-F238E27FC236}">
                  <a16:creationId xmlns:a16="http://schemas.microsoft.com/office/drawing/2014/main" id="{FDF3D8A7-4D1F-4F90-85BB-F5C1A1B83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2484"/>
              <a:ext cx="214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24" name="Rectangle 248">
              <a:extLst>
                <a:ext uri="{FF2B5EF4-FFF2-40B4-BE49-F238E27FC236}">
                  <a16:creationId xmlns:a16="http://schemas.microsoft.com/office/drawing/2014/main" id="{79F9D40A-C0C1-4592-A28D-BD921E4DD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248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25" name="Rectangle 247">
              <a:extLst>
                <a:ext uri="{FF2B5EF4-FFF2-40B4-BE49-F238E27FC236}">
                  <a16:creationId xmlns:a16="http://schemas.microsoft.com/office/drawing/2014/main" id="{5B470002-7232-47A9-A218-EDB327CC1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248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26" name="Rectangle 246">
              <a:extLst>
                <a:ext uri="{FF2B5EF4-FFF2-40B4-BE49-F238E27FC236}">
                  <a16:creationId xmlns:a16="http://schemas.microsoft.com/office/drawing/2014/main" id="{F081DEA9-C415-4021-A3EA-5B5D76A41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484"/>
              <a:ext cx="214" cy="23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27" name="Rectangle 245">
              <a:extLst>
                <a:ext uri="{FF2B5EF4-FFF2-40B4-BE49-F238E27FC236}">
                  <a16:creationId xmlns:a16="http://schemas.microsoft.com/office/drawing/2014/main" id="{16045606-4CD9-43CB-AA21-B643FCBFA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484"/>
              <a:ext cx="213" cy="23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29" name="Rectangle 244">
              <a:extLst>
                <a:ext uri="{FF2B5EF4-FFF2-40B4-BE49-F238E27FC236}">
                  <a16:creationId xmlns:a16="http://schemas.microsoft.com/office/drawing/2014/main" id="{CF1DF110-9984-4B82-AE21-D18624F2A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225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30" name="Rectangle 243">
              <a:extLst>
                <a:ext uri="{FF2B5EF4-FFF2-40B4-BE49-F238E27FC236}">
                  <a16:creationId xmlns:a16="http://schemas.microsoft.com/office/drawing/2014/main" id="{815F3DD4-7202-45C2-BF5E-35D0F315B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2254"/>
              <a:ext cx="214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31" name="Rectangle 242">
              <a:extLst>
                <a:ext uri="{FF2B5EF4-FFF2-40B4-BE49-F238E27FC236}">
                  <a16:creationId xmlns:a16="http://schemas.microsoft.com/office/drawing/2014/main" id="{923E0EE8-04F2-495D-855A-95F8C8950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225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32" name="Rectangle 241">
              <a:extLst>
                <a:ext uri="{FF2B5EF4-FFF2-40B4-BE49-F238E27FC236}">
                  <a16:creationId xmlns:a16="http://schemas.microsoft.com/office/drawing/2014/main" id="{42292DA2-1FC5-4A84-81DF-C3F65C554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225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33" name="Rectangle 240">
              <a:extLst>
                <a:ext uri="{FF2B5EF4-FFF2-40B4-BE49-F238E27FC236}">
                  <a16:creationId xmlns:a16="http://schemas.microsoft.com/office/drawing/2014/main" id="{D131A1D2-9F92-40FF-AB66-455590477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2254"/>
              <a:ext cx="214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34" name="Rectangle 239">
              <a:extLst>
                <a:ext uri="{FF2B5EF4-FFF2-40B4-BE49-F238E27FC236}">
                  <a16:creationId xmlns:a16="http://schemas.microsoft.com/office/drawing/2014/main" id="{4387674F-1574-413B-935C-09B1D7E64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225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35" name="Rectangle 238">
              <a:extLst>
                <a:ext uri="{FF2B5EF4-FFF2-40B4-BE49-F238E27FC236}">
                  <a16:creationId xmlns:a16="http://schemas.microsoft.com/office/drawing/2014/main" id="{62EE4D7F-9A3A-4EE2-A0B0-F53BC2F4E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" y="225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36" name="Rectangle 237">
              <a:extLst>
                <a:ext uri="{FF2B5EF4-FFF2-40B4-BE49-F238E27FC236}">
                  <a16:creationId xmlns:a16="http://schemas.microsoft.com/office/drawing/2014/main" id="{FBC0BB5E-862D-43B8-B2B0-33D0E671D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2254"/>
              <a:ext cx="214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37" name="Rectangle 236">
              <a:extLst>
                <a:ext uri="{FF2B5EF4-FFF2-40B4-BE49-F238E27FC236}">
                  <a16:creationId xmlns:a16="http://schemas.microsoft.com/office/drawing/2014/main" id="{8B8551EB-A347-4225-8047-6D85DCEFE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25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38" name="Rectangle 235">
              <a:extLst>
                <a:ext uri="{FF2B5EF4-FFF2-40B4-BE49-F238E27FC236}">
                  <a16:creationId xmlns:a16="http://schemas.microsoft.com/office/drawing/2014/main" id="{5A73BD2A-00AD-4812-B452-E8BC34D7E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225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39" name="Rectangle 234">
              <a:extLst>
                <a:ext uri="{FF2B5EF4-FFF2-40B4-BE49-F238E27FC236}">
                  <a16:creationId xmlns:a16="http://schemas.microsoft.com/office/drawing/2014/main" id="{88B05435-A170-4338-8EB7-D95543C1F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" y="2254"/>
              <a:ext cx="214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40" name="Rectangle 233">
              <a:extLst>
                <a:ext uri="{FF2B5EF4-FFF2-40B4-BE49-F238E27FC236}">
                  <a16:creationId xmlns:a16="http://schemas.microsoft.com/office/drawing/2014/main" id="{75525AA7-0F6C-4ACF-9BBA-27CC7BC3E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25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F31A3537-42D7-46FD-ADA3-112290BC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225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42" name="Rectangle 231">
              <a:extLst>
                <a:ext uri="{FF2B5EF4-FFF2-40B4-BE49-F238E27FC236}">
                  <a16:creationId xmlns:a16="http://schemas.microsoft.com/office/drawing/2014/main" id="{3480C959-F958-454F-B9ED-2EC0D2160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2254"/>
              <a:ext cx="214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43" name="Rectangle 230">
              <a:extLst>
                <a:ext uri="{FF2B5EF4-FFF2-40B4-BE49-F238E27FC236}">
                  <a16:creationId xmlns:a16="http://schemas.microsoft.com/office/drawing/2014/main" id="{560FFA78-3F98-40A6-868E-DDBFEB658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225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45" name="Rectangle 229">
              <a:extLst>
                <a:ext uri="{FF2B5EF4-FFF2-40B4-BE49-F238E27FC236}">
                  <a16:creationId xmlns:a16="http://schemas.microsoft.com/office/drawing/2014/main" id="{E109DFAD-4F14-4CBC-BD86-F6E0E422B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225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46" name="Rectangle 228">
              <a:extLst>
                <a:ext uri="{FF2B5EF4-FFF2-40B4-BE49-F238E27FC236}">
                  <a16:creationId xmlns:a16="http://schemas.microsoft.com/office/drawing/2014/main" id="{E4225C66-97EA-47A4-B39B-DF54F87B9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254"/>
              <a:ext cx="214" cy="23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47" name="Rectangle 227">
              <a:extLst>
                <a:ext uri="{FF2B5EF4-FFF2-40B4-BE49-F238E27FC236}">
                  <a16:creationId xmlns:a16="http://schemas.microsoft.com/office/drawing/2014/main" id="{1E9A2048-A066-409D-9695-27F299D5C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254"/>
              <a:ext cx="213" cy="23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48" name="Rectangle 226">
              <a:extLst>
                <a:ext uri="{FF2B5EF4-FFF2-40B4-BE49-F238E27FC236}">
                  <a16:creationId xmlns:a16="http://schemas.microsoft.com/office/drawing/2014/main" id="{695EF987-4562-4A06-82F2-EC1B45C29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202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49" name="Rectangle 225">
              <a:extLst>
                <a:ext uri="{FF2B5EF4-FFF2-40B4-BE49-F238E27FC236}">
                  <a16:creationId xmlns:a16="http://schemas.microsoft.com/office/drawing/2014/main" id="{521CDFF0-8F76-4E30-B441-33F6B5AE4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2024"/>
              <a:ext cx="214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52" name="Rectangle 224">
              <a:extLst>
                <a:ext uri="{FF2B5EF4-FFF2-40B4-BE49-F238E27FC236}">
                  <a16:creationId xmlns:a16="http://schemas.microsoft.com/office/drawing/2014/main" id="{010F83D7-561E-4401-A53F-9128C0E70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202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53" name="Rectangle 223">
              <a:extLst>
                <a:ext uri="{FF2B5EF4-FFF2-40B4-BE49-F238E27FC236}">
                  <a16:creationId xmlns:a16="http://schemas.microsoft.com/office/drawing/2014/main" id="{EAA41592-5616-40B5-9F9D-C4B667C81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202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54" name="Rectangle 222">
              <a:extLst>
                <a:ext uri="{FF2B5EF4-FFF2-40B4-BE49-F238E27FC236}">
                  <a16:creationId xmlns:a16="http://schemas.microsoft.com/office/drawing/2014/main" id="{7B301555-23FF-427C-954F-5C30AA031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2024"/>
              <a:ext cx="214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55" name="Rectangle 221">
              <a:extLst>
                <a:ext uri="{FF2B5EF4-FFF2-40B4-BE49-F238E27FC236}">
                  <a16:creationId xmlns:a16="http://schemas.microsoft.com/office/drawing/2014/main" id="{B34B11F9-C744-405A-ADCA-1258C6B8B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202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56" name="Rectangle 220">
              <a:extLst>
                <a:ext uri="{FF2B5EF4-FFF2-40B4-BE49-F238E27FC236}">
                  <a16:creationId xmlns:a16="http://schemas.microsoft.com/office/drawing/2014/main" id="{6685C105-9623-49CE-AD27-DC311BC89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" y="202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57" name="Rectangle 219">
              <a:extLst>
                <a:ext uri="{FF2B5EF4-FFF2-40B4-BE49-F238E27FC236}">
                  <a16:creationId xmlns:a16="http://schemas.microsoft.com/office/drawing/2014/main" id="{60075555-F33B-45F3-B666-6CAAA0709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2024"/>
              <a:ext cx="214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58" name="Rectangle 218">
              <a:extLst>
                <a:ext uri="{FF2B5EF4-FFF2-40B4-BE49-F238E27FC236}">
                  <a16:creationId xmlns:a16="http://schemas.microsoft.com/office/drawing/2014/main" id="{AE33A31F-7A84-421F-AC65-67BB9EDCA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02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59" name="Rectangle 217">
              <a:extLst>
                <a:ext uri="{FF2B5EF4-FFF2-40B4-BE49-F238E27FC236}">
                  <a16:creationId xmlns:a16="http://schemas.microsoft.com/office/drawing/2014/main" id="{E738C52A-75E8-4D43-A2C7-D1FA9D6A4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202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60" name="Rectangle 216">
              <a:extLst>
                <a:ext uri="{FF2B5EF4-FFF2-40B4-BE49-F238E27FC236}">
                  <a16:creationId xmlns:a16="http://schemas.microsoft.com/office/drawing/2014/main" id="{240BA5B4-EF2B-43FD-92F9-58AC1E320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" y="2024"/>
              <a:ext cx="214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61" name="Rectangle 215">
              <a:extLst>
                <a:ext uri="{FF2B5EF4-FFF2-40B4-BE49-F238E27FC236}">
                  <a16:creationId xmlns:a16="http://schemas.microsoft.com/office/drawing/2014/main" id="{ADE0D391-5DEF-4A2B-84DD-2B723F090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02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62" name="Rectangle 214">
              <a:extLst>
                <a:ext uri="{FF2B5EF4-FFF2-40B4-BE49-F238E27FC236}">
                  <a16:creationId xmlns:a16="http://schemas.microsoft.com/office/drawing/2014/main" id="{0CAECB7A-5EC3-48DE-AEFC-90D5FC7B4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202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63" name="Rectangle 213">
              <a:extLst>
                <a:ext uri="{FF2B5EF4-FFF2-40B4-BE49-F238E27FC236}">
                  <a16:creationId xmlns:a16="http://schemas.microsoft.com/office/drawing/2014/main" id="{A0F1C72B-FA5B-417B-B907-E7755A9B5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2024"/>
              <a:ext cx="214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64" name="Rectangle 212">
              <a:extLst>
                <a:ext uri="{FF2B5EF4-FFF2-40B4-BE49-F238E27FC236}">
                  <a16:creationId xmlns:a16="http://schemas.microsoft.com/office/drawing/2014/main" id="{FD291663-112B-48D9-BCA1-D9221770C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202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65" name="Rectangle 211">
              <a:extLst>
                <a:ext uri="{FF2B5EF4-FFF2-40B4-BE49-F238E27FC236}">
                  <a16:creationId xmlns:a16="http://schemas.microsoft.com/office/drawing/2014/main" id="{BCC64546-C668-4D6A-9807-0AA914803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202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66" name="Rectangle 210">
              <a:extLst>
                <a:ext uri="{FF2B5EF4-FFF2-40B4-BE49-F238E27FC236}">
                  <a16:creationId xmlns:a16="http://schemas.microsoft.com/office/drawing/2014/main" id="{9B01AD8D-36CA-468A-8E32-FBEB590C7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024"/>
              <a:ext cx="214" cy="23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67" name="Rectangle 209">
              <a:extLst>
                <a:ext uri="{FF2B5EF4-FFF2-40B4-BE49-F238E27FC236}">
                  <a16:creationId xmlns:a16="http://schemas.microsoft.com/office/drawing/2014/main" id="{551570C1-D890-46CF-A0F2-CCC302E8A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24"/>
              <a:ext cx="213" cy="23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68" name="Rectangle 208">
              <a:extLst>
                <a:ext uri="{FF2B5EF4-FFF2-40B4-BE49-F238E27FC236}">
                  <a16:creationId xmlns:a16="http://schemas.microsoft.com/office/drawing/2014/main" id="{F202BBC1-5EA6-447B-9AEA-CBD55F0E4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79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69" name="Rectangle 207">
              <a:extLst>
                <a:ext uri="{FF2B5EF4-FFF2-40B4-BE49-F238E27FC236}">
                  <a16:creationId xmlns:a16="http://schemas.microsoft.com/office/drawing/2014/main" id="{053936AD-6250-4E8C-B0E3-DD4B552AC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794"/>
              <a:ext cx="214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70" name="Rectangle 206">
              <a:extLst>
                <a:ext uri="{FF2B5EF4-FFF2-40B4-BE49-F238E27FC236}">
                  <a16:creationId xmlns:a16="http://schemas.microsoft.com/office/drawing/2014/main" id="{58DD33D9-E760-46C0-AEB4-05D03E6BE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179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71" name="Rectangle 205">
              <a:extLst>
                <a:ext uri="{FF2B5EF4-FFF2-40B4-BE49-F238E27FC236}">
                  <a16:creationId xmlns:a16="http://schemas.microsoft.com/office/drawing/2014/main" id="{F64179FA-322E-424C-A43D-BBDD24CFF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179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72" name="Rectangle 204">
              <a:extLst>
                <a:ext uri="{FF2B5EF4-FFF2-40B4-BE49-F238E27FC236}">
                  <a16:creationId xmlns:a16="http://schemas.microsoft.com/office/drawing/2014/main" id="{99DA5CBE-FA18-400E-9738-46AD4918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1794"/>
              <a:ext cx="214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73" name="Rectangle 203">
              <a:extLst>
                <a:ext uri="{FF2B5EF4-FFF2-40B4-BE49-F238E27FC236}">
                  <a16:creationId xmlns:a16="http://schemas.microsoft.com/office/drawing/2014/main" id="{C05246DE-4ED6-47A1-8F6D-2CA141252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179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74" name="Rectangle 202">
              <a:extLst>
                <a:ext uri="{FF2B5EF4-FFF2-40B4-BE49-F238E27FC236}">
                  <a16:creationId xmlns:a16="http://schemas.microsoft.com/office/drawing/2014/main" id="{A05A5EF1-83FB-49F6-BFC4-4B2FBA6F9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" y="179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75" name="Rectangle 201">
              <a:extLst>
                <a:ext uri="{FF2B5EF4-FFF2-40B4-BE49-F238E27FC236}">
                  <a16:creationId xmlns:a16="http://schemas.microsoft.com/office/drawing/2014/main" id="{63FCE8DE-8FAE-45AF-A70F-1520BBBED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1794"/>
              <a:ext cx="214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76" name="Rectangle 200">
              <a:extLst>
                <a:ext uri="{FF2B5EF4-FFF2-40B4-BE49-F238E27FC236}">
                  <a16:creationId xmlns:a16="http://schemas.microsoft.com/office/drawing/2014/main" id="{A17D66F7-A82E-47F2-A742-2CD6429A6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9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77" name="Rectangle 199">
              <a:extLst>
                <a:ext uri="{FF2B5EF4-FFF2-40B4-BE49-F238E27FC236}">
                  <a16:creationId xmlns:a16="http://schemas.microsoft.com/office/drawing/2014/main" id="{7CC69EC4-1736-4DDF-AE65-04D5D4641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179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78" name="Rectangle 198">
              <a:extLst>
                <a:ext uri="{FF2B5EF4-FFF2-40B4-BE49-F238E27FC236}">
                  <a16:creationId xmlns:a16="http://schemas.microsoft.com/office/drawing/2014/main" id="{A8E3F8F7-2160-4D2D-8BEA-9F3E207BE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" y="1794"/>
              <a:ext cx="214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79" name="Rectangle 197">
              <a:extLst>
                <a:ext uri="{FF2B5EF4-FFF2-40B4-BE49-F238E27FC236}">
                  <a16:creationId xmlns:a16="http://schemas.microsoft.com/office/drawing/2014/main" id="{7851D47C-A838-4B10-B916-86D44D81B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179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80" name="Rectangle 196">
              <a:extLst>
                <a:ext uri="{FF2B5EF4-FFF2-40B4-BE49-F238E27FC236}">
                  <a16:creationId xmlns:a16="http://schemas.microsoft.com/office/drawing/2014/main" id="{1E8ED196-8D5D-4039-84D6-CB0383DC5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7" y="179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81" name="Rectangle 195">
              <a:extLst>
                <a:ext uri="{FF2B5EF4-FFF2-40B4-BE49-F238E27FC236}">
                  <a16:creationId xmlns:a16="http://schemas.microsoft.com/office/drawing/2014/main" id="{4C8C3622-7224-4F19-9EDC-7E6670C5B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794"/>
              <a:ext cx="214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82" name="Rectangle 194">
              <a:extLst>
                <a:ext uri="{FF2B5EF4-FFF2-40B4-BE49-F238E27FC236}">
                  <a16:creationId xmlns:a16="http://schemas.microsoft.com/office/drawing/2014/main" id="{C3CF5E51-9E5B-4517-B212-3F35E57C8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179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83" name="Rectangle 193">
              <a:extLst>
                <a:ext uri="{FF2B5EF4-FFF2-40B4-BE49-F238E27FC236}">
                  <a16:creationId xmlns:a16="http://schemas.microsoft.com/office/drawing/2014/main" id="{5A1CF19B-60D5-4257-AC05-DD8E992E1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1794"/>
              <a:ext cx="213" cy="23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84" name="Rectangle 192">
              <a:extLst>
                <a:ext uri="{FF2B5EF4-FFF2-40B4-BE49-F238E27FC236}">
                  <a16:creationId xmlns:a16="http://schemas.microsoft.com/office/drawing/2014/main" id="{07D222F8-7F99-4158-ABA2-2FBD6A56B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794"/>
              <a:ext cx="214" cy="23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85" name="Rectangle 191">
              <a:extLst>
                <a:ext uri="{FF2B5EF4-FFF2-40B4-BE49-F238E27FC236}">
                  <a16:creationId xmlns:a16="http://schemas.microsoft.com/office/drawing/2014/main" id="{E8E0D623-07ED-4522-BB7C-C58D16323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794"/>
              <a:ext cx="213" cy="23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86" name="Rectangle 190">
              <a:extLst>
                <a:ext uri="{FF2B5EF4-FFF2-40B4-BE49-F238E27FC236}">
                  <a16:creationId xmlns:a16="http://schemas.microsoft.com/office/drawing/2014/main" id="{23AF8A88-3A87-439E-91D1-D13743A22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56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87" name="Rectangle 189">
              <a:extLst>
                <a:ext uri="{FF2B5EF4-FFF2-40B4-BE49-F238E27FC236}">
                  <a16:creationId xmlns:a16="http://schemas.microsoft.com/office/drawing/2014/main" id="{AA122E82-9FF4-4DAB-9909-D9528CD27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564"/>
              <a:ext cx="214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88" name="Rectangle 188">
              <a:extLst>
                <a:ext uri="{FF2B5EF4-FFF2-40B4-BE49-F238E27FC236}">
                  <a16:creationId xmlns:a16="http://schemas.microsoft.com/office/drawing/2014/main" id="{048CE12B-B63F-4E9F-ADA2-BCDD58721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156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89" name="Rectangle 187">
              <a:extLst>
                <a:ext uri="{FF2B5EF4-FFF2-40B4-BE49-F238E27FC236}">
                  <a16:creationId xmlns:a16="http://schemas.microsoft.com/office/drawing/2014/main" id="{E60FB331-F88D-4D86-B891-5FFDD096A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156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90" name="Rectangle 186">
              <a:extLst>
                <a:ext uri="{FF2B5EF4-FFF2-40B4-BE49-F238E27FC236}">
                  <a16:creationId xmlns:a16="http://schemas.microsoft.com/office/drawing/2014/main" id="{BA276FE2-D1BA-4209-8CC2-D622E5F35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1564"/>
              <a:ext cx="214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91" name="Rectangle 185">
              <a:extLst>
                <a:ext uri="{FF2B5EF4-FFF2-40B4-BE49-F238E27FC236}">
                  <a16:creationId xmlns:a16="http://schemas.microsoft.com/office/drawing/2014/main" id="{60E067BC-D53E-4141-854A-10C024288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156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92" name="Rectangle 174">
              <a:extLst>
                <a:ext uri="{FF2B5EF4-FFF2-40B4-BE49-F238E27FC236}">
                  <a16:creationId xmlns:a16="http://schemas.microsoft.com/office/drawing/2014/main" id="{034C921D-23ED-4636-B4B1-F8423E6FD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564"/>
              <a:ext cx="214" cy="23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93" name="Rectangle 173">
              <a:extLst>
                <a:ext uri="{FF2B5EF4-FFF2-40B4-BE49-F238E27FC236}">
                  <a16:creationId xmlns:a16="http://schemas.microsoft.com/office/drawing/2014/main" id="{2231B8CD-E760-424F-812A-40D5E3993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564"/>
              <a:ext cx="213" cy="23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94" name="Rectangle 172">
              <a:extLst>
                <a:ext uri="{FF2B5EF4-FFF2-40B4-BE49-F238E27FC236}">
                  <a16:creationId xmlns:a16="http://schemas.microsoft.com/office/drawing/2014/main" id="{6A3E3B0F-E06C-46AE-A86A-462E1C722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33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95" name="Rectangle 171">
              <a:extLst>
                <a:ext uri="{FF2B5EF4-FFF2-40B4-BE49-F238E27FC236}">
                  <a16:creationId xmlns:a16="http://schemas.microsoft.com/office/drawing/2014/main" id="{F43540A7-9812-40E8-AEA7-DDAEF45D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1334"/>
              <a:ext cx="214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96" name="Rectangle 170">
              <a:extLst>
                <a:ext uri="{FF2B5EF4-FFF2-40B4-BE49-F238E27FC236}">
                  <a16:creationId xmlns:a16="http://schemas.microsoft.com/office/drawing/2014/main" id="{AFC58384-FE97-49F3-815C-6B3F3B4C5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133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97" name="Rectangle 169">
              <a:extLst>
                <a:ext uri="{FF2B5EF4-FFF2-40B4-BE49-F238E27FC236}">
                  <a16:creationId xmlns:a16="http://schemas.microsoft.com/office/drawing/2014/main" id="{EAEC9F82-813F-4DCE-964D-B7D1DB650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133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98" name="Rectangle 168">
              <a:extLst>
                <a:ext uri="{FF2B5EF4-FFF2-40B4-BE49-F238E27FC236}">
                  <a16:creationId xmlns:a16="http://schemas.microsoft.com/office/drawing/2014/main" id="{72B1C696-4FD6-4E8B-B2D8-4687340F6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1334"/>
              <a:ext cx="214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99" name="Rectangle 167">
              <a:extLst>
                <a:ext uri="{FF2B5EF4-FFF2-40B4-BE49-F238E27FC236}">
                  <a16:creationId xmlns:a16="http://schemas.microsoft.com/office/drawing/2014/main" id="{9A25C2E4-2D59-485A-855E-0A05BB6CE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133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100" name="Rectangle 156">
              <a:extLst>
                <a:ext uri="{FF2B5EF4-FFF2-40B4-BE49-F238E27FC236}">
                  <a16:creationId xmlns:a16="http://schemas.microsoft.com/office/drawing/2014/main" id="{11402F22-400F-4139-9962-FF26A010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334"/>
              <a:ext cx="214" cy="23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101" name="Rectangle 155">
              <a:extLst>
                <a:ext uri="{FF2B5EF4-FFF2-40B4-BE49-F238E27FC236}">
                  <a16:creationId xmlns:a16="http://schemas.microsoft.com/office/drawing/2014/main" id="{165D967B-C49E-4302-AAFC-EF82D92AB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334"/>
              <a:ext cx="213" cy="23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102" name="Rectangle 154">
              <a:extLst>
                <a:ext uri="{FF2B5EF4-FFF2-40B4-BE49-F238E27FC236}">
                  <a16:creationId xmlns:a16="http://schemas.microsoft.com/office/drawing/2014/main" id="{74AE8327-F37C-4C47-A729-3C8D0815B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104"/>
              <a:ext cx="213" cy="23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>
                <a:solidFill>
                  <a:schemeClr val="accent2"/>
                </a:solidFill>
              </a:endParaRPr>
            </a:p>
          </p:txBody>
        </p:sp>
        <p:sp>
          <p:nvSpPr>
            <p:cNvPr id="103" name="Rectangle 137">
              <a:extLst>
                <a:ext uri="{FF2B5EF4-FFF2-40B4-BE49-F238E27FC236}">
                  <a16:creationId xmlns:a16="http://schemas.microsoft.com/office/drawing/2014/main" id="{97460B4F-781A-4BF8-B631-0979D8E33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04"/>
              <a:ext cx="213" cy="23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800"/>
            </a:p>
          </p:txBody>
        </p:sp>
        <p:sp>
          <p:nvSpPr>
            <p:cNvPr id="104" name="Rectangle 320">
              <a:extLst>
                <a:ext uri="{FF2B5EF4-FFF2-40B4-BE49-F238E27FC236}">
                  <a16:creationId xmlns:a16="http://schemas.microsoft.com/office/drawing/2014/main" id="{30472023-3FB9-4050-B2BB-B432659F2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3096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05" name="Rectangle 319">
              <a:extLst>
                <a:ext uri="{FF2B5EF4-FFF2-40B4-BE49-F238E27FC236}">
                  <a16:creationId xmlns:a16="http://schemas.microsoft.com/office/drawing/2014/main" id="{0AD0DDCA-09AF-4FDC-93A1-ECC6DDAED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096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06" name="Rectangle 318">
              <a:extLst>
                <a:ext uri="{FF2B5EF4-FFF2-40B4-BE49-F238E27FC236}">
                  <a16:creationId xmlns:a16="http://schemas.microsoft.com/office/drawing/2014/main" id="{01C163D5-5404-4321-AD59-1B3429E51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3096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07" name="Rectangle 317">
              <a:extLst>
                <a:ext uri="{FF2B5EF4-FFF2-40B4-BE49-F238E27FC236}">
                  <a16:creationId xmlns:a16="http://schemas.microsoft.com/office/drawing/2014/main" id="{6BD26A4E-9055-4ED5-83C6-3336413E0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096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08" name="Rectangle 316">
              <a:extLst>
                <a:ext uri="{FF2B5EF4-FFF2-40B4-BE49-F238E27FC236}">
                  <a16:creationId xmlns:a16="http://schemas.microsoft.com/office/drawing/2014/main" id="{9476D5EE-1655-4D62-854D-9070B784F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3096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09" name="Rectangle 315">
              <a:extLst>
                <a:ext uri="{FF2B5EF4-FFF2-40B4-BE49-F238E27FC236}">
                  <a16:creationId xmlns:a16="http://schemas.microsoft.com/office/drawing/2014/main" id="{9456035A-BA50-457D-B027-10D7A7354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096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10" name="Rectangle 314">
              <a:extLst>
                <a:ext uri="{FF2B5EF4-FFF2-40B4-BE49-F238E27FC236}">
                  <a16:creationId xmlns:a16="http://schemas.microsoft.com/office/drawing/2014/main" id="{98FC9DDF-DAA4-4FEF-AA55-F9FAE8B69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096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11" name="Rectangle 313">
              <a:extLst>
                <a:ext uri="{FF2B5EF4-FFF2-40B4-BE49-F238E27FC236}">
                  <a16:creationId xmlns:a16="http://schemas.microsoft.com/office/drawing/2014/main" id="{2FF77828-C274-4F62-BE01-0BA01CE17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096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12" name="Rectangle 312">
              <a:extLst>
                <a:ext uri="{FF2B5EF4-FFF2-40B4-BE49-F238E27FC236}">
                  <a16:creationId xmlns:a16="http://schemas.microsoft.com/office/drawing/2014/main" id="{F5931054-5AE0-46A4-A20A-0A0968061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3096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13" name="Rectangle 311">
              <a:extLst>
                <a:ext uri="{FF2B5EF4-FFF2-40B4-BE49-F238E27FC236}">
                  <a16:creationId xmlns:a16="http://schemas.microsoft.com/office/drawing/2014/main" id="{A0C389E8-C2BB-416C-834C-F680090AC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96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14" name="Rectangle 310">
              <a:extLst>
                <a:ext uri="{FF2B5EF4-FFF2-40B4-BE49-F238E27FC236}">
                  <a16:creationId xmlns:a16="http://schemas.microsoft.com/office/drawing/2014/main" id="{F143CEA6-B77E-45C6-9D2E-C9793291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3096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15" name="Rectangle 309">
              <a:extLst>
                <a:ext uri="{FF2B5EF4-FFF2-40B4-BE49-F238E27FC236}">
                  <a16:creationId xmlns:a16="http://schemas.microsoft.com/office/drawing/2014/main" id="{4E8BC6CA-EED6-414A-9D23-A5D44B37B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096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16" name="Rectangle 308">
              <a:extLst>
                <a:ext uri="{FF2B5EF4-FFF2-40B4-BE49-F238E27FC236}">
                  <a16:creationId xmlns:a16="http://schemas.microsoft.com/office/drawing/2014/main" id="{38712162-F481-4C3B-805D-A7D97DC95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3096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17" name="Rectangle 307">
              <a:extLst>
                <a:ext uri="{FF2B5EF4-FFF2-40B4-BE49-F238E27FC236}">
                  <a16:creationId xmlns:a16="http://schemas.microsoft.com/office/drawing/2014/main" id="{7FD46FEF-6D57-4730-8074-75938E904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096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18" name="Rectangle 306">
              <a:extLst>
                <a:ext uri="{FF2B5EF4-FFF2-40B4-BE49-F238E27FC236}">
                  <a16:creationId xmlns:a16="http://schemas.microsoft.com/office/drawing/2014/main" id="{25871971-A789-4C5D-B2C0-EA8736E9D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" y="2880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19" name="Rectangle 305">
              <a:extLst>
                <a:ext uri="{FF2B5EF4-FFF2-40B4-BE49-F238E27FC236}">
                  <a16:creationId xmlns:a16="http://schemas.microsoft.com/office/drawing/2014/main" id="{5E8FBE21-2992-42E5-8331-D8912BBB2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880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20" name="Rectangle 304">
              <a:extLst>
                <a:ext uri="{FF2B5EF4-FFF2-40B4-BE49-F238E27FC236}">
                  <a16:creationId xmlns:a16="http://schemas.microsoft.com/office/drawing/2014/main" id="{DEB14DA5-530A-4E02-A060-68FE0503A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" y="2880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21" name="Rectangle 303">
              <a:extLst>
                <a:ext uri="{FF2B5EF4-FFF2-40B4-BE49-F238E27FC236}">
                  <a16:creationId xmlns:a16="http://schemas.microsoft.com/office/drawing/2014/main" id="{7D7D0B2B-0FBC-4523-962E-6677BEE6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880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22" name="Rectangle 302">
              <a:extLst>
                <a:ext uri="{FF2B5EF4-FFF2-40B4-BE49-F238E27FC236}">
                  <a16:creationId xmlns:a16="http://schemas.microsoft.com/office/drawing/2014/main" id="{710995CF-2CD1-42C1-9994-F8B5D2DDD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2880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23" name="Rectangle 301">
              <a:extLst>
                <a:ext uri="{FF2B5EF4-FFF2-40B4-BE49-F238E27FC236}">
                  <a16:creationId xmlns:a16="http://schemas.microsoft.com/office/drawing/2014/main" id="{66076174-CC89-46E1-8618-343ABD24B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880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24" name="Rectangle 300">
              <a:extLst>
                <a:ext uri="{FF2B5EF4-FFF2-40B4-BE49-F238E27FC236}">
                  <a16:creationId xmlns:a16="http://schemas.microsoft.com/office/drawing/2014/main" id="{124B82EC-739D-43F2-8440-0115F94AF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880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25" name="Rectangle 299">
              <a:extLst>
                <a:ext uri="{FF2B5EF4-FFF2-40B4-BE49-F238E27FC236}">
                  <a16:creationId xmlns:a16="http://schemas.microsoft.com/office/drawing/2014/main" id="{1B0526F5-864A-40C6-AB73-FA9729074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880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26" name="Rectangle 298">
              <a:extLst>
                <a:ext uri="{FF2B5EF4-FFF2-40B4-BE49-F238E27FC236}">
                  <a16:creationId xmlns:a16="http://schemas.microsoft.com/office/drawing/2014/main" id="{97206E3A-33EA-45B5-BBB7-4272FD3EE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880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27" name="Rectangle 297">
              <a:extLst>
                <a:ext uri="{FF2B5EF4-FFF2-40B4-BE49-F238E27FC236}">
                  <a16:creationId xmlns:a16="http://schemas.microsoft.com/office/drawing/2014/main" id="{7A5B805A-1741-47EF-935B-5894E8AFC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880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28" name="Rectangle 296">
              <a:extLst>
                <a:ext uri="{FF2B5EF4-FFF2-40B4-BE49-F238E27FC236}">
                  <a16:creationId xmlns:a16="http://schemas.microsoft.com/office/drawing/2014/main" id="{22DF5DA6-818F-49D0-B307-D69D853E7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880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29" name="Rectangle 295">
              <a:extLst>
                <a:ext uri="{FF2B5EF4-FFF2-40B4-BE49-F238E27FC236}">
                  <a16:creationId xmlns:a16="http://schemas.microsoft.com/office/drawing/2014/main" id="{6FC2D62F-2BA5-45D9-9721-5AC3B752E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80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30" name="Rectangle 294">
              <a:extLst>
                <a:ext uri="{FF2B5EF4-FFF2-40B4-BE49-F238E27FC236}">
                  <a16:creationId xmlns:a16="http://schemas.microsoft.com/office/drawing/2014/main" id="{D54411F8-3AEC-4E03-880C-02584B248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2880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31" name="Rectangle 293">
              <a:extLst>
                <a:ext uri="{FF2B5EF4-FFF2-40B4-BE49-F238E27FC236}">
                  <a16:creationId xmlns:a16="http://schemas.microsoft.com/office/drawing/2014/main" id="{D68D562D-2543-492A-B94E-B79E6C22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80"/>
              <a:ext cx="216" cy="21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sz="1600"/>
            </a:p>
          </p:txBody>
        </p:sp>
        <p:sp>
          <p:nvSpPr>
            <p:cNvPr id="132" name="Line 321">
              <a:extLst>
                <a:ext uri="{FF2B5EF4-FFF2-40B4-BE49-F238E27FC236}">
                  <a16:creationId xmlns:a16="http://schemas.microsoft.com/office/drawing/2014/main" id="{40648105-D805-4C65-9B02-3FFD31B62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880"/>
              <a:ext cx="3024" cy="0"/>
            </a:xfrm>
            <a:prstGeom prst="line">
              <a:avLst/>
            </a:prstGeom>
            <a:noFill/>
            <a:ln w="28575" cap="sq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Line 322">
              <a:extLst>
                <a:ext uri="{FF2B5EF4-FFF2-40B4-BE49-F238E27FC236}">
                  <a16:creationId xmlns:a16="http://schemas.microsoft.com/office/drawing/2014/main" id="{B499C98B-8B97-48E3-95B3-A49C1D268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096"/>
              <a:ext cx="3024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Line 323">
              <a:extLst>
                <a:ext uri="{FF2B5EF4-FFF2-40B4-BE49-F238E27FC236}">
                  <a16:creationId xmlns:a16="http://schemas.microsoft.com/office/drawing/2014/main" id="{B3D6B530-8FC2-4A54-84DC-D9F9C19C3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312"/>
              <a:ext cx="3024" cy="0"/>
            </a:xfrm>
            <a:prstGeom prst="line">
              <a:avLst/>
            </a:prstGeom>
            <a:noFill/>
            <a:ln w="28575" cap="sq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Line 324">
              <a:extLst>
                <a:ext uri="{FF2B5EF4-FFF2-40B4-BE49-F238E27FC236}">
                  <a16:creationId xmlns:a16="http://schemas.microsoft.com/office/drawing/2014/main" id="{8EFA0110-9B34-4952-940B-91A231304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880"/>
              <a:ext cx="0" cy="432"/>
            </a:xfrm>
            <a:prstGeom prst="line">
              <a:avLst/>
            </a:prstGeom>
            <a:noFill/>
            <a:ln w="28575" cap="sq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Line 325">
              <a:extLst>
                <a:ext uri="{FF2B5EF4-FFF2-40B4-BE49-F238E27FC236}">
                  <a16:creationId xmlns:a16="http://schemas.microsoft.com/office/drawing/2014/main" id="{05C97836-39D6-444E-8ACB-77E5328BD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2" y="2880"/>
              <a:ext cx="0" cy="432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Line 326">
              <a:extLst>
                <a:ext uri="{FF2B5EF4-FFF2-40B4-BE49-F238E27FC236}">
                  <a16:creationId xmlns:a16="http://schemas.microsoft.com/office/drawing/2014/main" id="{8940A58A-B15F-4563-9C68-FA9CA5C7A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880"/>
              <a:ext cx="0" cy="432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Line 327">
              <a:extLst>
                <a:ext uri="{FF2B5EF4-FFF2-40B4-BE49-F238E27FC236}">
                  <a16:creationId xmlns:a16="http://schemas.microsoft.com/office/drawing/2014/main" id="{7ECCD4AA-B70A-48D2-A7C0-8C4E35A93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4" y="2880"/>
              <a:ext cx="0" cy="432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Line 328">
              <a:extLst>
                <a:ext uri="{FF2B5EF4-FFF2-40B4-BE49-F238E27FC236}">
                  <a16:creationId xmlns:a16="http://schemas.microsoft.com/office/drawing/2014/main" id="{AECE2145-5848-4033-859E-26B0A6A4A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880"/>
              <a:ext cx="0" cy="432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Line 329">
              <a:extLst>
                <a:ext uri="{FF2B5EF4-FFF2-40B4-BE49-F238E27FC236}">
                  <a16:creationId xmlns:a16="http://schemas.microsoft.com/office/drawing/2014/main" id="{23CA23F6-2BE2-48DE-89CE-ADA3304A4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6" y="2880"/>
              <a:ext cx="0" cy="432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Line 330">
              <a:extLst>
                <a:ext uri="{FF2B5EF4-FFF2-40B4-BE49-F238E27FC236}">
                  <a16:creationId xmlns:a16="http://schemas.microsoft.com/office/drawing/2014/main" id="{DE15A0F6-2D74-419B-9324-521AADE31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0" cy="432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2" name="Line 331">
              <a:extLst>
                <a:ext uri="{FF2B5EF4-FFF2-40B4-BE49-F238E27FC236}">
                  <a16:creationId xmlns:a16="http://schemas.microsoft.com/office/drawing/2014/main" id="{9A62B585-CA2F-4F1C-B0B4-F6190A0C9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2880"/>
              <a:ext cx="0" cy="432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" name="Line 332">
              <a:extLst>
                <a:ext uri="{FF2B5EF4-FFF2-40B4-BE49-F238E27FC236}">
                  <a16:creationId xmlns:a16="http://schemas.microsoft.com/office/drawing/2014/main" id="{1C581B21-90C8-482D-A0FC-A3F5AE27D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880"/>
              <a:ext cx="0" cy="432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4" name="Line 333">
              <a:extLst>
                <a:ext uri="{FF2B5EF4-FFF2-40B4-BE49-F238E27FC236}">
                  <a16:creationId xmlns:a16="http://schemas.microsoft.com/office/drawing/2014/main" id="{2051FE53-7A7B-42AF-A0F8-E6B720316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0" y="2880"/>
              <a:ext cx="0" cy="432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5" name="Line 334">
              <a:extLst>
                <a:ext uri="{FF2B5EF4-FFF2-40B4-BE49-F238E27FC236}">
                  <a16:creationId xmlns:a16="http://schemas.microsoft.com/office/drawing/2014/main" id="{F434C619-DE3E-47E2-A968-3785A4B1D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880"/>
              <a:ext cx="0" cy="432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6" name="Line 335">
              <a:extLst>
                <a:ext uri="{FF2B5EF4-FFF2-40B4-BE49-F238E27FC236}">
                  <a16:creationId xmlns:a16="http://schemas.microsoft.com/office/drawing/2014/main" id="{BF2A2ACE-D981-4960-9ED5-4E6510658A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" y="2880"/>
              <a:ext cx="0" cy="432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Line 336">
              <a:extLst>
                <a:ext uri="{FF2B5EF4-FFF2-40B4-BE49-F238E27FC236}">
                  <a16:creationId xmlns:a16="http://schemas.microsoft.com/office/drawing/2014/main" id="{113B1897-29B0-4F4D-96B8-963F76CE5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880"/>
              <a:ext cx="0" cy="432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Line 337">
              <a:extLst>
                <a:ext uri="{FF2B5EF4-FFF2-40B4-BE49-F238E27FC236}">
                  <a16:creationId xmlns:a16="http://schemas.microsoft.com/office/drawing/2014/main" id="{ABBA9DAE-FA8F-481B-BFA2-D420D1196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" y="2880"/>
              <a:ext cx="0" cy="432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9" name="Line 338">
              <a:extLst>
                <a:ext uri="{FF2B5EF4-FFF2-40B4-BE49-F238E27FC236}">
                  <a16:creationId xmlns:a16="http://schemas.microsoft.com/office/drawing/2014/main" id="{DE4D8D5B-F222-4576-8638-7BE92154A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2880"/>
              <a:ext cx="0" cy="432"/>
            </a:xfrm>
            <a:prstGeom prst="line">
              <a:avLst/>
            </a:prstGeom>
            <a:noFill/>
            <a:ln w="28575" cap="sq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0" name="Text Box 343">
              <a:extLst>
                <a:ext uri="{FF2B5EF4-FFF2-40B4-BE49-F238E27FC236}">
                  <a16:creationId xmlns:a16="http://schemas.microsoft.com/office/drawing/2014/main" id="{3B7BEDB5-9BBD-4F49-B6B4-AEB80671F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728"/>
              <a:ext cx="33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4400" b="1">
                  <a:solidFill>
                    <a:schemeClr val="bg2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151" name="Text Box 344">
              <a:extLst>
                <a:ext uri="{FF2B5EF4-FFF2-40B4-BE49-F238E27FC236}">
                  <a16:creationId xmlns:a16="http://schemas.microsoft.com/office/drawing/2014/main" id="{77B5B4E5-0EAD-4DC2-8C4D-50259630C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016"/>
              <a:ext cx="33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4400" b="1">
                  <a:solidFill>
                    <a:schemeClr val="hlink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152" name="Text Box 345">
              <a:extLst>
                <a:ext uri="{FF2B5EF4-FFF2-40B4-BE49-F238E27FC236}">
                  <a16:creationId xmlns:a16="http://schemas.microsoft.com/office/drawing/2014/main" id="{88B7F46A-C92A-4598-BFDC-CF2AF4009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680"/>
              <a:ext cx="33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4400" b="1">
                  <a:solidFill>
                    <a:srgbClr val="FFFFCC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153" name="Text Box 346">
              <a:extLst>
                <a:ext uri="{FF2B5EF4-FFF2-40B4-BE49-F238E27FC236}">
                  <a16:creationId xmlns:a16="http://schemas.microsoft.com/office/drawing/2014/main" id="{39ABBEC6-26A3-4FF8-A68B-1D22A9785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880"/>
              <a:ext cx="33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4400" b="1">
                  <a:solidFill>
                    <a:srgbClr val="000099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</p:grpSp>
      <p:sp>
        <p:nvSpPr>
          <p:cNvPr id="154" name="Text Box 348">
            <a:extLst>
              <a:ext uri="{FF2B5EF4-FFF2-40B4-BE49-F238E27FC236}">
                <a16:creationId xmlns:a16="http://schemas.microsoft.com/office/drawing/2014/main" id="{63675577-3111-45D6-ACD9-C0437B11E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08" y="1665237"/>
            <a:ext cx="11607883" cy="40011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pt-BR" altLang="pt-BR" sz="2000" b="1" i="1" dirty="0">
                <a:solidFill>
                  <a:schemeClr val="bg1"/>
                </a:solidFill>
              </a:rPr>
              <a:t> Sua estrutura é baseada na distribuição eletrônica dos elementos em ordem de número atômico.</a:t>
            </a:r>
          </a:p>
        </p:txBody>
      </p:sp>
      <p:sp>
        <p:nvSpPr>
          <p:cNvPr id="155" name="Text Box 349">
            <a:extLst>
              <a:ext uri="{FF2B5EF4-FFF2-40B4-BE49-F238E27FC236}">
                <a16:creationId xmlns:a16="http://schemas.microsoft.com/office/drawing/2014/main" id="{D66B867B-6152-43E8-8F3C-2C1E28225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57" y="5135767"/>
            <a:ext cx="4031103" cy="8617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Exemplo: </a:t>
            </a:r>
            <a:r>
              <a:rPr lang="pt-BR" altLang="pt-BR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Li   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1s</a:t>
            </a:r>
            <a:r>
              <a:rPr lang="pt-BR" altLang="pt-BR" sz="2000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2s</a:t>
            </a:r>
            <a:r>
              <a:rPr lang="pt-BR" altLang="pt-BR" sz="2000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        </a:t>
            </a:r>
            <a:r>
              <a:rPr lang="pt-BR" altLang="pt-BR" sz="20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11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Na  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1s</a:t>
            </a:r>
            <a:r>
              <a:rPr lang="pt-BR" altLang="pt-BR" sz="2000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2s</a:t>
            </a:r>
            <a:r>
              <a:rPr lang="pt-BR" altLang="pt-BR" sz="2000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  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2p</a:t>
            </a:r>
            <a:r>
              <a:rPr lang="pt-BR" altLang="pt-BR" sz="2000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6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3s</a:t>
            </a:r>
            <a:r>
              <a:rPr lang="pt-BR" altLang="pt-BR" sz="2000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156" name="Group 352">
            <a:extLst>
              <a:ext uri="{FF2B5EF4-FFF2-40B4-BE49-F238E27FC236}">
                <a16:creationId xmlns:a16="http://schemas.microsoft.com/office/drawing/2014/main" id="{F82862BE-277B-46F7-B88F-338228708CC5}"/>
              </a:ext>
            </a:extLst>
          </p:cNvPr>
          <p:cNvGrpSpPr>
            <a:grpSpLocks/>
          </p:cNvGrpSpPr>
          <p:nvPr/>
        </p:nvGrpSpPr>
        <p:grpSpPr bwMode="auto">
          <a:xfrm>
            <a:off x="5809549" y="5574174"/>
            <a:ext cx="3962400" cy="1311275"/>
            <a:chOff x="2976" y="3350"/>
            <a:chExt cx="2496" cy="826"/>
          </a:xfrm>
        </p:grpSpPr>
        <p:sp>
          <p:nvSpPr>
            <p:cNvPr id="157" name="Text Box 350">
              <a:extLst>
                <a:ext uri="{FF2B5EF4-FFF2-40B4-BE49-F238E27FC236}">
                  <a16:creationId xmlns:a16="http://schemas.microsoft.com/office/drawing/2014/main" id="{62F806BE-E3C3-4752-888F-9FC62954C6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542"/>
              <a:ext cx="2256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Grupo 1A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BR" altLang="pt-BR" sz="2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Configuração geral: ns</a:t>
              </a:r>
              <a:r>
                <a:rPr lang="pt-BR" altLang="pt-BR" sz="2200" b="1" baseline="30000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8" name="Text Box 351">
              <a:extLst>
                <a:ext uri="{FF2B5EF4-FFF2-40B4-BE49-F238E27FC236}">
                  <a16:creationId xmlns:a16="http://schemas.microsoft.com/office/drawing/2014/main" id="{2A69ED5C-4697-4D67-88B9-C2C220426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350"/>
              <a:ext cx="42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t-BR" altLang="pt-BR" sz="80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{</a:t>
              </a:r>
              <a:endParaRPr lang="pt-BR" altLang="pt-BR" sz="8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0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BF3BE19-19B0-4B8E-82F8-6B597EC71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211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B29D589-8EF8-48F1-BD2E-8C831E87A37A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D7479F-DD8B-48EF-AFE0-B90216F4F5AD}"/>
              </a:ext>
            </a:extLst>
          </p:cNvPr>
          <p:cNvSpPr/>
          <p:nvPr/>
        </p:nvSpPr>
        <p:spPr>
          <a:xfrm>
            <a:off x="3929370" y="454199"/>
            <a:ext cx="4333238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EVOLUÇÃO HISTÓRICA</a:t>
            </a:r>
          </a:p>
        </p:txBody>
      </p:sp>
      <p:sp>
        <p:nvSpPr>
          <p:cNvPr id="11" name="Sinal de Subtração 10">
            <a:extLst>
              <a:ext uri="{FF2B5EF4-FFF2-40B4-BE49-F238E27FC236}">
                <a16:creationId xmlns:a16="http://schemas.microsoft.com/office/drawing/2014/main" id="{01F35E0D-9FCB-433B-93C7-358762C0903F}"/>
              </a:ext>
            </a:extLst>
          </p:cNvPr>
          <p:cNvSpPr/>
          <p:nvPr/>
        </p:nvSpPr>
        <p:spPr>
          <a:xfrm>
            <a:off x="3856143" y="1575652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Listra Diagonal 11">
            <a:extLst>
              <a:ext uri="{FF2B5EF4-FFF2-40B4-BE49-F238E27FC236}">
                <a16:creationId xmlns:a16="http://schemas.microsoft.com/office/drawing/2014/main" id="{92AD7C89-C7C2-4EDC-884C-3F9FE053D9AE}"/>
              </a:ext>
            </a:extLst>
          </p:cNvPr>
          <p:cNvSpPr/>
          <p:nvPr/>
        </p:nvSpPr>
        <p:spPr>
          <a:xfrm>
            <a:off x="310123" y="2454350"/>
            <a:ext cx="3323348" cy="1990725"/>
          </a:xfrm>
          <a:prstGeom prst="diagStrip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943384-52B6-497F-89E8-9BEB22361A54}"/>
              </a:ext>
            </a:extLst>
          </p:cNvPr>
          <p:cNvSpPr txBox="1"/>
          <p:nvPr/>
        </p:nvSpPr>
        <p:spPr>
          <a:xfrm>
            <a:off x="2174228" y="3800722"/>
            <a:ext cx="7843519" cy="272382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1817 – Lei das Tríades / </a:t>
            </a:r>
            <a:r>
              <a:rPr lang="pt-BR" alt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Dobereiner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(alemão)</a:t>
            </a:r>
          </a:p>
          <a:p>
            <a:pPr>
              <a:spcBef>
                <a:spcPct val="50000"/>
              </a:spcBef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1862 – Parafuso Telúrico / </a:t>
            </a:r>
            <a:r>
              <a:rPr lang="pt-BR" alt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Chancourtois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(francês)</a:t>
            </a:r>
          </a:p>
          <a:p>
            <a:pPr>
              <a:spcBef>
                <a:spcPct val="50000"/>
              </a:spcBef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1864 – Lei das Oitavas / </a:t>
            </a:r>
            <a:r>
              <a:rPr lang="pt-BR" alt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Newlands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(inglês)</a:t>
            </a:r>
          </a:p>
          <a:p>
            <a:pPr>
              <a:spcBef>
                <a:spcPct val="50000"/>
              </a:spcBef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1871 – Ordem de Massa Atômica / </a:t>
            </a:r>
            <a:r>
              <a:rPr lang="pt-BR" alt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Mendeleiev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(russo) e Meyer (alemão)</a:t>
            </a:r>
          </a:p>
          <a:p>
            <a:pPr>
              <a:spcBef>
                <a:spcPct val="50000"/>
              </a:spcBef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1913 – Ordem de Número Atômico / </a:t>
            </a:r>
            <a:r>
              <a:rPr lang="pt-BR" alt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Moseley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(inglês)</a:t>
            </a:r>
          </a:p>
          <a:p>
            <a:pPr>
              <a:spcBef>
                <a:spcPct val="50000"/>
              </a:spcBef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1944- 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elementos transurânicos/ Seaborg (americano)</a:t>
            </a:r>
            <a:endParaRPr lang="pt-BR" alt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08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Uma imagem contendo copo&#10;&#10;Descrição gerada automaticamente">
            <a:extLst>
              <a:ext uri="{FF2B5EF4-FFF2-40B4-BE49-F238E27FC236}">
                <a16:creationId xmlns:a16="http://schemas.microsoft.com/office/drawing/2014/main" id="{87584A14-CF84-4497-97CD-66DA01CD9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b="102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078A5D-0D68-4496-8058-E97BA14080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C7CEA99-F43D-49DB-9C60-601F94C2F293}"/>
              </a:ext>
            </a:extLst>
          </p:cNvPr>
          <p:cNvSpPr/>
          <p:nvPr/>
        </p:nvSpPr>
        <p:spPr>
          <a:xfrm>
            <a:off x="2178118" y="454199"/>
            <a:ext cx="7835799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ELEMENTOS REPRESENTATIVOS GRUPO A</a:t>
            </a:r>
          </a:p>
        </p:txBody>
      </p:sp>
      <p:sp>
        <p:nvSpPr>
          <p:cNvPr id="19" name="Sinal de Subtração 18">
            <a:extLst>
              <a:ext uri="{FF2B5EF4-FFF2-40B4-BE49-F238E27FC236}">
                <a16:creationId xmlns:a16="http://schemas.microsoft.com/office/drawing/2014/main" id="{D675FA14-CFD4-4B70-AB75-1ADE5950ABC8}"/>
              </a:ext>
            </a:extLst>
          </p:cNvPr>
          <p:cNvSpPr/>
          <p:nvPr/>
        </p:nvSpPr>
        <p:spPr>
          <a:xfrm>
            <a:off x="3856150" y="1370865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Meio-quadro 19">
            <a:extLst>
              <a:ext uri="{FF2B5EF4-FFF2-40B4-BE49-F238E27FC236}">
                <a16:creationId xmlns:a16="http://schemas.microsoft.com/office/drawing/2014/main" id="{E0BCA331-14CD-4A5F-B6EC-BC2781090273}"/>
              </a:ext>
            </a:extLst>
          </p:cNvPr>
          <p:cNvSpPr/>
          <p:nvPr/>
        </p:nvSpPr>
        <p:spPr>
          <a:xfrm rot="10800000">
            <a:off x="10334625" y="5217705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Meio-quadro 20">
            <a:extLst>
              <a:ext uri="{FF2B5EF4-FFF2-40B4-BE49-F238E27FC236}">
                <a16:creationId xmlns:a16="http://schemas.microsoft.com/office/drawing/2014/main" id="{D6FB2F48-891B-4272-945F-666B4B40DC25}"/>
              </a:ext>
            </a:extLst>
          </p:cNvPr>
          <p:cNvSpPr/>
          <p:nvPr/>
        </p:nvSpPr>
        <p:spPr>
          <a:xfrm>
            <a:off x="0" y="-2934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1" name="Text Box 19">
            <a:extLst>
              <a:ext uri="{FF2B5EF4-FFF2-40B4-BE49-F238E27FC236}">
                <a16:creationId xmlns:a16="http://schemas.microsoft.com/office/drawing/2014/main" id="{A77DB2B8-65D2-435D-B8BF-91B36458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7" y="3441208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dirty="0">
                <a:cs typeface="Times New Roman" panose="02020603050405020304" pitchFamily="18" charset="0"/>
              </a:rPr>
              <a:t>Período</a:t>
            </a:r>
          </a:p>
        </p:txBody>
      </p:sp>
      <p:sp>
        <p:nvSpPr>
          <p:cNvPr id="159" name="Text Box 136">
            <a:extLst>
              <a:ext uri="{FF2B5EF4-FFF2-40B4-BE49-F238E27FC236}">
                <a16:creationId xmlns:a16="http://schemas.microsoft.com/office/drawing/2014/main" id="{C1744F91-74F2-4C6E-8523-8C57FF494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679129"/>
            <a:ext cx="11515725" cy="40011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pt-BR" altLang="pt-BR" sz="2000" b="1" i="1" dirty="0">
                <a:solidFill>
                  <a:schemeClr val="bg1"/>
                </a:solidFill>
              </a:rPr>
              <a:t> Todos os elementos cujo elétron de maior energia se encontra na camada de valência em subnível 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s </a:t>
            </a:r>
            <a:r>
              <a:rPr lang="pt-BR" altLang="pt-BR" sz="2000" b="1" i="1" dirty="0">
                <a:solidFill>
                  <a:schemeClr val="bg1"/>
                </a:solidFill>
              </a:rPr>
              <a:t>ou 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p.</a:t>
            </a:r>
            <a:endParaRPr lang="pt-BR" altLang="pt-BR" sz="2000" b="1" i="1" dirty="0">
              <a:solidFill>
                <a:schemeClr val="bg1"/>
              </a:solidFill>
            </a:endParaRPr>
          </a:p>
        </p:txBody>
      </p:sp>
      <p:grpSp>
        <p:nvGrpSpPr>
          <p:cNvPr id="160" name="Group 225">
            <a:extLst>
              <a:ext uri="{FF2B5EF4-FFF2-40B4-BE49-F238E27FC236}">
                <a16:creationId xmlns:a16="http://schemas.microsoft.com/office/drawing/2014/main" id="{3F786C12-FFAF-41A2-BC52-E862EC680233}"/>
              </a:ext>
            </a:extLst>
          </p:cNvPr>
          <p:cNvGrpSpPr>
            <a:grpSpLocks/>
          </p:cNvGrpSpPr>
          <p:nvPr/>
        </p:nvGrpSpPr>
        <p:grpSpPr bwMode="auto">
          <a:xfrm>
            <a:off x="2276477" y="2204358"/>
            <a:ext cx="7010400" cy="4414838"/>
            <a:chOff x="816" y="1395"/>
            <a:chExt cx="4416" cy="2781"/>
          </a:xfrm>
          <a:solidFill>
            <a:schemeClr val="accent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1" name="Rectangle 177">
              <a:extLst>
                <a:ext uri="{FF2B5EF4-FFF2-40B4-BE49-F238E27FC236}">
                  <a16:creationId xmlns:a16="http://schemas.microsoft.com/office/drawing/2014/main" id="{8FF89520-241A-4957-8A0C-1059737E3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889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A50021"/>
                  </a:solidFill>
                </a:rPr>
                <a:t>Gases nobres</a:t>
              </a:r>
            </a:p>
          </p:txBody>
        </p:sp>
        <p:sp>
          <p:nvSpPr>
            <p:cNvPr id="162" name="Rectangle 176">
              <a:extLst>
                <a:ext uri="{FF2B5EF4-FFF2-40B4-BE49-F238E27FC236}">
                  <a16:creationId xmlns:a16="http://schemas.microsoft.com/office/drawing/2014/main" id="{51853946-0C31-48AF-ABCF-AE354BA1A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889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ns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2 </a:t>
              </a:r>
              <a:r>
                <a:rPr lang="pt-BR" altLang="pt-BR" b="1">
                  <a:solidFill>
                    <a:srgbClr val="A50021"/>
                  </a:solidFill>
                </a:rPr>
                <a:t>np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6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63" name="Rectangle 175">
              <a:extLst>
                <a:ext uri="{FF2B5EF4-FFF2-40B4-BE49-F238E27FC236}">
                  <a16:creationId xmlns:a16="http://schemas.microsoft.com/office/drawing/2014/main" id="{8AE192DA-E729-4920-AA54-DE450D386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3889"/>
              <a:ext cx="94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8</a:t>
              </a:r>
            </a:p>
          </p:txBody>
        </p:sp>
        <p:sp>
          <p:nvSpPr>
            <p:cNvPr id="164" name="Rectangle 174">
              <a:extLst>
                <a:ext uri="{FF2B5EF4-FFF2-40B4-BE49-F238E27FC236}">
                  <a16:creationId xmlns:a16="http://schemas.microsoft.com/office/drawing/2014/main" id="{3BB53AD6-446B-4225-8FF7-D0EF85166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889"/>
              <a:ext cx="106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66"/>
                  </a:solidFill>
                </a:rPr>
                <a:t>8A ou zero</a:t>
              </a:r>
            </a:p>
          </p:txBody>
        </p:sp>
        <p:sp>
          <p:nvSpPr>
            <p:cNvPr id="165" name="Rectangle 173">
              <a:extLst>
                <a:ext uri="{FF2B5EF4-FFF2-40B4-BE49-F238E27FC236}">
                  <a16:creationId xmlns:a16="http://schemas.microsoft.com/office/drawing/2014/main" id="{1C6EECB7-4603-440A-A5C3-F736220F3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602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A50021"/>
                  </a:solidFill>
                </a:rPr>
                <a:t>Halogênios</a:t>
              </a:r>
            </a:p>
          </p:txBody>
        </p:sp>
        <p:sp>
          <p:nvSpPr>
            <p:cNvPr id="166" name="Rectangle 172">
              <a:extLst>
                <a:ext uri="{FF2B5EF4-FFF2-40B4-BE49-F238E27FC236}">
                  <a16:creationId xmlns:a16="http://schemas.microsoft.com/office/drawing/2014/main" id="{08B38B06-2E8A-4B73-9A90-44C9466C7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602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ns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2 </a:t>
              </a:r>
              <a:r>
                <a:rPr lang="pt-BR" altLang="pt-BR" b="1">
                  <a:solidFill>
                    <a:srgbClr val="A50021"/>
                  </a:solidFill>
                </a:rPr>
                <a:t>np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5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67" name="Rectangle 171">
              <a:extLst>
                <a:ext uri="{FF2B5EF4-FFF2-40B4-BE49-F238E27FC236}">
                  <a16:creationId xmlns:a16="http://schemas.microsoft.com/office/drawing/2014/main" id="{3AD8338F-CB43-47CF-9E51-1B9ED9358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3602"/>
              <a:ext cx="94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7</a:t>
              </a:r>
            </a:p>
          </p:txBody>
        </p:sp>
        <p:sp>
          <p:nvSpPr>
            <p:cNvPr id="168" name="Rectangle 170">
              <a:extLst>
                <a:ext uri="{FF2B5EF4-FFF2-40B4-BE49-F238E27FC236}">
                  <a16:creationId xmlns:a16="http://schemas.microsoft.com/office/drawing/2014/main" id="{B7ADE59B-A302-404F-9EFD-8462B1AD5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602"/>
              <a:ext cx="106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66"/>
                  </a:solidFill>
                </a:rPr>
                <a:t>7A</a:t>
              </a:r>
            </a:p>
          </p:txBody>
        </p:sp>
        <p:sp>
          <p:nvSpPr>
            <p:cNvPr id="169" name="Rectangle 169">
              <a:extLst>
                <a:ext uri="{FF2B5EF4-FFF2-40B4-BE49-F238E27FC236}">
                  <a16:creationId xmlns:a16="http://schemas.microsoft.com/office/drawing/2014/main" id="{6C42F757-3B5B-4A70-84FF-4A47474EB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315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A50021"/>
                  </a:solidFill>
                </a:rPr>
                <a:t>Calcogênios</a:t>
              </a:r>
            </a:p>
          </p:txBody>
        </p:sp>
        <p:sp>
          <p:nvSpPr>
            <p:cNvPr id="170" name="Rectangle 168">
              <a:extLst>
                <a:ext uri="{FF2B5EF4-FFF2-40B4-BE49-F238E27FC236}">
                  <a16:creationId xmlns:a16="http://schemas.microsoft.com/office/drawing/2014/main" id="{3F5DC510-69A4-48D9-A6D9-3EDEAE30E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315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ns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2 </a:t>
              </a:r>
              <a:r>
                <a:rPr lang="pt-BR" altLang="pt-BR" b="1">
                  <a:solidFill>
                    <a:srgbClr val="A50021"/>
                  </a:solidFill>
                </a:rPr>
                <a:t>np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4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71" name="Rectangle 167">
              <a:extLst>
                <a:ext uri="{FF2B5EF4-FFF2-40B4-BE49-F238E27FC236}">
                  <a16:creationId xmlns:a16="http://schemas.microsoft.com/office/drawing/2014/main" id="{5FF3B6A7-2797-4874-9133-B5A6686AD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3315"/>
              <a:ext cx="94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6</a:t>
              </a:r>
            </a:p>
          </p:txBody>
        </p:sp>
        <p:sp>
          <p:nvSpPr>
            <p:cNvPr id="172" name="Rectangle 166">
              <a:extLst>
                <a:ext uri="{FF2B5EF4-FFF2-40B4-BE49-F238E27FC236}">
                  <a16:creationId xmlns:a16="http://schemas.microsoft.com/office/drawing/2014/main" id="{4BDE251A-5AA3-4F9E-B9E4-91F7469D5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315"/>
              <a:ext cx="106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66"/>
                  </a:solidFill>
                </a:rPr>
                <a:t>6A</a:t>
              </a:r>
            </a:p>
          </p:txBody>
        </p:sp>
        <p:sp>
          <p:nvSpPr>
            <p:cNvPr id="173" name="Rectangle 165">
              <a:extLst>
                <a:ext uri="{FF2B5EF4-FFF2-40B4-BE49-F238E27FC236}">
                  <a16:creationId xmlns:a16="http://schemas.microsoft.com/office/drawing/2014/main" id="{6420CA32-FE5A-4C59-9753-CB081F88E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028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A50021"/>
                  </a:solidFill>
                </a:rPr>
                <a:t>Família do </a:t>
              </a:r>
              <a:r>
                <a:rPr lang="pt-BR" altLang="pt-BR" b="1">
                  <a:solidFill>
                    <a:srgbClr val="A50021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74" name="Rectangle 164">
              <a:extLst>
                <a:ext uri="{FF2B5EF4-FFF2-40B4-BE49-F238E27FC236}">
                  <a16:creationId xmlns:a16="http://schemas.microsoft.com/office/drawing/2014/main" id="{5E44BBDB-6A02-4DB2-9D5B-658075F8F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028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ns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2 </a:t>
              </a:r>
              <a:r>
                <a:rPr lang="pt-BR" altLang="pt-BR" b="1">
                  <a:solidFill>
                    <a:srgbClr val="A50021"/>
                  </a:solidFill>
                </a:rPr>
                <a:t>np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3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75" name="Rectangle 163">
              <a:extLst>
                <a:ext uri="{FF2B5EF4-FFF2-40B4-BE49-F238E27FC236}">
                  <a16:creationId xmlns:a16="http://schemas.microsoft.com/office/drawing/2014/main" id="{96C12C64-666A-470A-B599-03A9D9FE8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3028"/>
              <a:ext cx="94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5</a:t>
              </a:r>
            </a:p>
          </p:txBody>
        </p:sp>
        <p:sp>
          <p:nvSpPr>
            <p:cNvPr id="176" name="Rectangle 162">
              <a:extLst>
                <a:ext uri="{FF2B5EF4-FFF2-40B4-BE49-F238E27FC236}">
                  <a16:creationId xmlns:a16="http://schemas.microsoft.com/office/drawing/2014/main" id="{373CF18B-BA97-4B6B-AAEA-F24040E09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028"/>
              <a:ext cx="106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66"/>
                  </a:solidFill>
                </a:rPr>
                <a:t>5A</a:t>
              </a:r>
            </a:p>
          </p:txBody>
        </p:sp>
        <p:sp>
          <p:nvSpPr>
            <p:cNvPr id="177" name="Rectangle 161">
              <a:extLst>
                <a:ext uri="{FF2B5EF4-FFF2-40B4-BE49-F238E27FC236}">
                  <a16:creationId xmlns:a16="http://schemas.microsoft.com/office/drawing/2014/main" id="{E73BB9E3-2AAB-4C3B-B6D6-4157E74BA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741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A50021"/>
                  </a:solidFill>
                </a:rPr>
                <a:t>Família do </a:t>
              </a:r>
              <a:r>
                <a:rPr lang="pt-BR" altLang="pt-BR" b="1">
                  <a:solidFill>
                    <a:srgbClr val="A5002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78" name="Rectangle 160">
              <a:extLst>
                <a:ext uri="{FF2B5EF4-FFF2-40B4-BE49-F238E27FC236}">
                  <a16:creationId xmlns:a16="http://schemas.microsoft.com/office/drawing/2014/main" id="{98ECBBFB-D969-4490-A1AA-1A1D99360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41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ns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2 </a:t>
              </a:r>
              <a:r>
                <a:rPr lang="pt-BR" altLang="pt-BR" b="1">
                  <a:solidFill>
                    <a:srgbClr val="A50021"/>
                  </a:solidFill>
                </a:rPr>
                <a:t>np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2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79" name="Rectangle 159">
              <a:extLst>
                <a:ext uri="{FF2B5EF4-FFF2-40B4-BE49-F238E27FC236}">
                  <a16:creationId xmlns:a16="http://schemas.microsoft.com/office/drawing/2014/main" id="{958B8EC2-A834-4693-A900-DF63096D7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2741"/>
              <a:ext cx="94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4</a:t>
              </a:r>
            </a:p>
          </p:txBody>
        </p:sp>
        <p:sp>
          <p:nvSpPr>
            <p:cNvPr id="180" name="Rectangle 158">
              <a:extLst>
                <a:ext uri="{FF2B5EF4-FFF2-40B4-BE49-F238E27FC236}">
                  <a16:creationId xmlns:a16="http://schemas.microsoft.com/office/drawing/2014/main" id="{750A9975-BFB9-40E9-9D9A-9E2E289D0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741"/>
              <a:ext cx="106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66"/>
                  </a:solidFill>
                </a:rPr>
                <a:t>4A</a:t>
              </a:r>
            </a:p>
          </p:txBody>
        </p:sp>
        <p:sp>
          <p:nvSpPr>
            <p:cNvPr id="181" name="Rectangle 157">
              <a:extLst>
                <a:ext uri="{FF2B5EF4-FFF2-40B4-BE49-F238E27FC236}">
                  <a16:creationId xmlns:a16="http://schemas.microsoft.com/office/drawing/2014/main" id="{90150D46-2BE7-4DFB-BC55-EA8DD3F3D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454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A50021"/>
                  </a:solidFill>
                </a:rPr>
                <a:t>Família do </a:t>
              </a:r>
              <a:r>
                <a:rPr lang="pt-BR" altLang="pt-BR" b="1">
                  <a:solidFill>
                    <a:srgbClr val="A50021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82" name="Rectangle 156">
              <a:extLst>
                <a:ext uri="{FF2B5EF4-FFF2-40B4-BE49-F238E27FC236}">
                  <a16:creationId xmlns:a16="http://schemas.microsoft.com/office/drawing/2014/main" id="{3846B1C5-4DE3-4272-AB8D-AB797B112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454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ns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2 </a:t>
              </a:r>
              <a:r>
                <a:rPr lang="pt-BR" altLang="pt-BR" b="1">
                  <a:solidFill>
                    <a:srgbClr val="A50021"/>
                  </a:solidFill>
                </a:rPr>
                <a:t>np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1</a:t>
              </a:r>
            </a:p>
          </p:txBody>
        </p:sp>
        <p:sp>
          <p:nvSpPr>
            <p:cNvPr id="183" name="Rectangle 155">
              <a:extLst>
                <a:ext uri="{FF2B5EF4-FFF2-40B4-BE49-F238E27FC236}">
                  <a16:creationId xmlns:a16="http://schemas.microsoft.com/office/drawing/2014/main" id="{61AEE8CA-E6D9-4A22-BB72-683DD46BE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2454"/>
              <a:ext cx="94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3</a:t>
              </a:r>
            </a:p>
          </p:txBody>
        </p:sp>
        <p:sp>
          <p:nvSpPr>
            <p:cNvPr id="184" name="Rectangle 154">
              <a:extLst>
                <a:ext uri="{FF2B5EF4-FFF2-40B4-BE49-F238E27FC236}">
                  <a16:creationId xmlns:a16="http://schemas.microsoft.com/office/drawing/2014/main" id="{2F2BC213-14B3-4984-9B48-A5D6C2719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54"/>
              <a:ext cx="106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66"/>
                  </a:solidFill>
                </a:rPr>
                <a:t>3A</a:t>
              </a:r>
            </a:p>
          </p:txBody>
        </p:sp>
        <p:sp>
          <p:nvSpPr>
            <p:cNvPr id="185" name="Rectangle 153">
              <a:extLst>
                <a:ext uri="{FF2B5EF4-FFF2-40B4-BE49-F238E27FC236}">
                  <a16:creationId xmlns:a16="http://schemas.microsoft.com/office/drawing/2014/main" id="{2FBD3DC6-9299-422E-8E1B-B76362272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167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A50021"/>
                  </a:solidFill>
                </a:rPr>
                <a:t>Alc. terrosos</a:t>
              </a:r>
            </a:p>
          </p:txBody>
        </p:sp>
        <p:sp>
          <p:nvSpPr>
            <p:cNvPr id="186" name="Rectangle 152">
              <a:extLst>
                <a:ext uri="{FF2B5EF4-FFF2-40B4-BE49-F238E27FC236}">
                  <a16:creationId xmlns:a16="http://schemas.microsoft.com/office/drawing/2014/main" id="{68E7B67B-A394-4D40-A6AC-6D05DB948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167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ns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2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87" name="Rectangle 151">
              <a:extLst>
                <a:ext uri="{FF2B5EF4-FFF2-40B4-BE49-F238E27FC236}">
                  <a16:creationId xmlns:a16="http://schemas.microsoft.com/office/drawing/2014/main" id="{16C4F5A9-BBAC-4015-8B12-DC79A46F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2167"/>
              <a:ext cx="94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2</a:t>
              </a:r>
            </a:p>
          </p:txBody>
        </p:sp>
        <p:sp>
          <p:nvSpPr>
            <p:cNvPr id="188" name="Rectangle 150">
              <a:extLst>
                <a:ext uri="{FF2B5EF4-FFF2-40B4-BE49-F238E27FC236}">
                  <a16:creationId xmlns:a16="http://schemas.microsoft.com/office/drawing/2014/main" id="{D7119D4D-A2CA-4D04-B0B8-5FED1B9E8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167"/>
              <a:ext cx="106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66"/>
                  </a:solidFill>
                </a:rPr>
                <a:t>2A</a:t>
              </a:r>
            </a:p>
          </p:txBody>
        </p:sp>
        <p:sp>
          <p:nvSpPr>
            <p:cNvPr id="189" name="Rectangle 149">
              <a:extLst>
                <a:ext uri="{FF2B5EF4-FFF2-40B4-BE49-F238E27FC236}">
                  <a16:creationId xmlns:a16="http://schemas.microsoft.com/office/drawing/2014/main" id="{858B18BD-2A6B-4EBC-AF4D-C9B503013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80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rgbClr val="A50021"/>
                  </a:solidFill>
                </a:rPr>
                <a:t>Alcalinos</a:t>
              </a:r>
            </a:p>
          </p:txBody>
        </p:sp>
        <p:sp>
          <p:nvSpPr>
            <p:cNvPr id="190" name="Rectangle 148">
              <a:extLst>
                <a:ext uri="{FF2B5EF4-FFF2-40B4-BE49-F238E27FC236}">
                  <a16:creationId xmlns:a16="http://schemas.microsoft.com/office/drawing/2014/main" id="{1AF4BEB3-0CD2-4D1A-8EEE-37C404800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880"/>
              <a:ext cx="1200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ns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1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91" name="Rectangle 147">
              <a:extLst>
                <a:ext uri="{FF2B5EF4-FFF2-40B4-BE49-F238E27FC236}">
                  <a16:creationId xmlns:a16="http://schemas.microsoft.com/office/drawing/2014/main" id="{8EE33129-EB7C-454A-9B1E-79E702A94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1880"/>
              <a:ext cx="94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1</a:t>
              </a:r>
            </a:p>
          </p:txBody>
        </p:sp>
        <p:sp>
          <p:nvSpPr>
            <p:cNvPr id="192" name="Rectangle 146">
              <a:extLst>
                <a:ext uri="{FF2B5EF4-FFF2-40B4-BE49-F238E27FC236}">
                  <a16:creationId xmlns:a16="http://schemas.microsoft.com/office/drawing/2014/main" id="{E15F8D0B-CCFC-4863-A1DC-8BAAC89B4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80"/>
              <a:ext cx="1068" cy="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66"/>
                  </a:solidFill>
                </a:rPr>
                <a:t>1A</a:t>
              </a:r>
            </a:p>
          </p:txBody>
        </p:sp>
        <p:sp>
          <p:nvSpPr>
            <p:cNvPr id="193" name="Rectangle 145">
              <a:extLst>
                <a:ext uri="{FF2B5EF4-FFF2-40B4-BE49-F238E27FC236}">
                  <a16:creationId xmlns:a16="http://schemas.microsoft.com/office/drawing/2014/main" id="{C35EE388-D59C-4036-9DE8-2974B1191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5"/>
              <a:ext cx="1200" cy="4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sz="2000" b="1">
                  <a:solidFill>
                    <a:srgbClr val="000066"/>
                  </a:solidFill>
                  <a:latin typeface="Arial" panose="020B0604020202020204" pitchFamily="34" charset="0"/>
                </a:rPr>
                <a:t>Nome do grupo</a:t>
              </a:r>
            </a:p>
          </p:txBody>
        </p:sp>
        <p:sp>
          <p:nvSpPr>
            <p:cNvPr id="194" name="Rectangle 144">
              <a:extLst>
                <a:ext uri="{FF2B5EF4-FFF2-40B4-BE49-F238E27FC236}">
                  <a16:creationId xmlns:a16="http://schemas.microsoft.com/office/drawing/2014/main" id="{5B827A7C-5407-4C3C-AE19-DDEBA2F0D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395"/>
              <a:ext cx="1200" cy="4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sz="2000" b="1">
                  <a:solidFill>
                    <a:srgbClr val="000066"/>
                  </a:solidFill>
                  <a:latin typeface="Arial" panose="020B0604020202020204" pitchFamily="34" charset="0"/>
                </a:rPr>
                <a:t>Configuração e</a:t>
              </a:r>
              <a:r>
                <a:rPr lang="pt-BR" altLang="pt-BR" sz="2000" b="1" baseline="30000">
                  <a:solidFill>
                    <a:srgbClr val="000066"/>
                  </a:solidFill>
                  <a:latin typeface="Arial" panose="020B0604020202020204" pitchFamily="34" charset="0"/>
                </a:rPr>
                <a:t>- </a:t>
              </a:r>
              <a:r>
                <a:rPr lang="pt-BR" altLang="pt-BR" sz="2000" b="1">
                  <a:solidFill>
                    <a:srgbClr val="000066"/>
                  </a:solidFill>
                  <a:latin typeface="Arial" panose="020B0604020202020204" pitchFamily="34" charset="0"/>
                </a:rPr>
                <a:t>de valência</a:t>
              </a:r>
            </a:p>
          </p:txBody>
        </p:sp>
        <p:sp>
          <p:nvSpPr>
            <p:cNvPr id="195" name="Rectangle 143">
              <a:extLst>
                <a:ext uri="{FF2B5EF4-FFF2-40B4-BE49-F238E27FC236}">
                  <a16:creationId xmlns:a16="http://schemas.microsoft.com/office/drawing/2014/main" id="{31F9CA43-5FF9-4FED-8E32-214A5925A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1395"/>
              <a:ext cx="948" cy="4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sz="2000" b="1">
                  <a:solidFill>
                    <a:srgbClr val="000066"/>
                  </a:solidFill>
                  <a:latin typeface="Arial" panose="020B0604020202020204" pitchFamily="34" charset="0"/>
                </a:rPr>
                <a:t>N° e</a:t>
              </a:r>
              <a:r>
                <a:rPr lang="pt-BR" altLang="pt-BR" sz="2000" b="1" baseline="30000">
                  <a:solidFill>
                    <a:srgbClr val="000066"/>
                  </a:solidFill>
                  <a:latin typeface="Arial" panose="020B0604020202020204" pitchFamily="34" charset="0"/>
                </a:rPr>
                <a:t>-</a:t>
              </a:r>
              <a:r>
                <a:rPr lang="pt-BR" altLang="pt-BR" sz="2000" b="1">
                  <a:solidFill>
                    <a:srgbClr val="000066"/>
                  </a:solidFill>
                  <a:latin typeface="Arial" panose="020B0604020202020204" pitchFamily="34" charset="0"/>
                </a:rPr>
                <a:t> de valência</a:t>
              </a:r>
            </a:p>
          </p:txBody>
        </p:sp>
        <p:sp>
          <p:nvSpPr>
            <p:cNvPr id="196" name="Rectangle 142">
              <a:extLst>
                <a:ext uri="{FF2B5EF4-FFF2-40B4-BE49-F238E27FC236}">
                  <a16:creationId xmlns:a16="http://schemas.microsoft.com/office/drawing/2014/main" id="{697E19CA-C48F-4BB9-8935-0EBC19554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395"/>
              <a:ext cx="1068" cy="4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sz="2000" b="1">
                  <a:solidFill>
                    <a:srgbClr val="000066"/>
                  </a:solidFill>
                  <a:latin typeface="Arial" panose="020B0604020202020204" pitchFamily="34" charset="0"/>
                </a:rPr>
                <a:t>GRUPO</a:t>
              </a:r>
            </a:p>
          </p:txBody>
        </p:sp>
        <p:sp>
          <p:nvSpPr>
            <p:cNvPr id="197" name="Line 178">
              <a:extLst>
                <a:ext uri="{FF2B5EF4-FFF2-40B4-BE49-F238E27FC236}">
                  <a16:creationId xmlns:a16="http://schemas.microsoft.com/office/drawing/2014/main" id="{F6C51865-D7B4-4672-A2CF-AA41DB606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395"/>
              <a:ext cx="1068" cy="0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98" name="Line 179">
              <a:extLst>
                <a:ext uri="{FF2B5EF4-FFF2-40B4-BE49-F238E27FC236}">
                  <a16:creationId xmlns:a16="http://schemas.microsoft.com/office/drawing/2014/main" id="{F9D033F5-1022-4E17-A28E-F68F8BE8DB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880"/>
              <a:ext cx="4416" cy="0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99" name="Line 180">
              <a:extLst>
                <a:ext uri="{FF2B5EF4-FFF2-40B4-BE49-F238E27FC236}">
                  <a16:creationId xmlns:a16="http://schemas.microsoft.com/office/drawing/2014/main" id="{E2F683A1-8C92-4179-BEB2-301F34AB0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167"/>
              <a:ext cx="4416" cy="0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200" name="Line 181">
              <a:extLst>
                <a:ext uri="{FF2B5EF4-FFF2-40B4-BE49-F238E27FC236}">
                  <a16:creationId xmlns:a16="http://schemas.microsoft.com/office/drawing/2014/main" id="{89F77892-6639-4F60-BEC9-93E4E7F2FA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454"/>
              <a:ext cx="4416" cy="0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201" name="Line 182">
              <a:extLst>
                <a:ext uri="{FF2B5EF4-FFF2-40B4-BE49-F238E27FC236}">
                  <a16:creationId xmlns:a16="http://schemas.microsoft.com/office/drawing/2014/main" id="{B48BD2B8-C9DE-43EF-A8FB-6BF6C00A3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2741"/>
              <a:ext cx="4416" cy="0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202" name="Line 183">
              <a:extLst>
                <a:ext uri="{FF2B5EF4-FFF2-40B4-BE49-F238E27FC236}">
                  <a16:creationId xmlns:a16="http://schemas.microsoft.com/office/drawing/2014/main" id="{60522791-42DB-4415-834E-DE5BC5429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028"/>
              <a:ext cx="4416" cy="0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203" name="Line 184">
              <a:extLst>
                <a:ext uri="{FF2B5EF4-FFF2-40B4-BE49-F238E27FC236}">
                  <a16:creationId xmlns:a16="http://schemas.microsoft.com/office/drawing/2014/main" id="{1A5CC6F9-27F5-4455-B9A7-0E7EE05AB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315"/>
              <a:ext cx="4416" cy="0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204" name="Line 185">
              <a:extLst>
                <a:ext uri="{FF2B5EF4-FFF2-40B4-BE49-F238E27FC236}">
                  <a16:creationId xmlns:a16="http://schemas.microsoft.com/office/drawing/2014/main" id="{8634FD77-FD3A-4818-AA97-CFF89C70E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602"/>
              <a:ext cx="4416" cy="0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205" name="Line 186">
              <a:extLst>
                <a:ext uri="{FF2B5EF4-FFF2-40B4-BE49-F238E27FC236}">
                  <a16:creationId xmlns:a16="http://schemas.microsoft.com/office/drawing/2014/main" id="{925C3D60-E6CB-427F-B396-1A41D6232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889"/>
              <a:ext cx="4416" cy="0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206" name="Line 187">
              <a:extLst>
                <a:ext uri="{FF2B5EF4-FFF2-40B4-BE49-F238E27FC236}">
                  <a16:creationId xmlns:a16="http://schemas.microsoft.com/office/drawing/2014/main" id="{CCE4462D-0F8F-44AE-BB22-CFD60149E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4176"/>
              <a:ext cx="4416" cy="0"/>
            </a:xfrm>
            <a:prstGeom prst="line">
              <a:avLst/>
            </a:prstGeom>
            <a:grpFill/>
            <a:ln w="28575" cap="sq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207" name="Line 188">
              <a:extLst>
                <a:ext uri="{FF2B5EF4-FFF2-40B4-BE49-F238E27FC236}">
                  <a16:creationId xmlns:a16="http://schemas.microsoft.com/office/drawing/2014/main" id="{CBF3AAF4-45BD-427F-AED9-9F106DAFBE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395"/>
              <a:ext cx="0" cy="2781"/>
            </a:xfrm>
            <a:prstGeom prst="line">
              <a:avLst/>
            </a:prstGeom>
            <a:grpFill/>
            <a:ln w="28575" cap="sq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208" name="Line 189">
              <a:extLst>
                <a:ext uri="{FF2B5EF4-FFF2-40B4-BE49-F238E27FC236}">
                  <a16:creationId xmlns:a16="http://schemas.microsoft.com/office/drawing/2014/main" id="{678F8FC8-DD80-4D64-BCEF-6EC62CEDE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1395"/>
              <a:ext cx="0" cy="2781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209" name="Line 190">
              <a:extLst>
                <a:ext uri="{FF2B5EF4-FFF2-40B4-BE49-F238E27FC236}">
                  <a16:creationId xmlns:a16="http://schemas.microsoft.com/office/drawing/2014/main" id="{216F6517-6C3A-4819-A1CF-B72097AA3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395"/>
              <a:ext cx="0" cy="2781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210" name="Line 191">
              <a:extLst>
                <a:ext uri="{FF2B5EF4-FFF2-40B4-BE49-F238E27FC236}">
                  <a16:creationId xmlns:a16="http://schemas.microsoft.com/office/drawing/2014/main" id="{0C3D3B4E-F9D7-4B49-A8E6-630D11D63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395"/>
              <a:ext cx="0" cy="2781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211" name="Line 192">
              <a:extLst>
                <a:ext uri="{FF2B5EF4-FFF2-40B4-BE49-F238E27FC236}">
                  <a16:creationId xmlns:a16="http://schemas.microsoft.com/office/drawing/2014/main" id="{04994C0C-C2AF-4E21-8355-EDAB449C0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1395"/>
              <a:ext cx="0" cy="2781"/>
            </a:xfrm>
            <a:prstGeom prst="line">
              <a:avLst/>
            </a:prstGeom>
            <a:grpFill/>
            <a:ln w="28575" cap="sq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212" name="Line 194">
              <a:extLst>
                <a:ext uri="{FF2B5EF4-FFF2-40B4-BE49-F238E27FC236}">
                  <a16:creationId xmlns:a16="http://schemas.microsoft.com/office/drawing/2014/main" id="{F89ECEE0-767B-4349-AFAA-86BA5B390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4" y="1395"/>
              <a:ext cx="3348" cy="0"/>
            </a:xfrm>
            <a:prstGeom prst="line">
              <a:avLst/>
            </a:prstGeom>
            <a:grpFill/>
            <a:ln w="28575" cap="sq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3282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Uma imagem contendo copo&#10;&#10;Descrição gerada automaticamente">
            <a:extLst>
              <a:ext uri="{FF2B5EF4-FFF2-40B4-BE49-F238E27FC236}">
                <a16:creationId xmlns:a16="http://schemas.microsoft.com/office/drawing/2014/main" id="{87584A14-CF84-4497-97CD-66DA01CD9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b="102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078A5D-0D68-4496-8058-E97BA14080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C7CEA99-F43D-49DB-9C60-601F94C2F293}"/>
              </a:ext>
            </a:extLst>
          </p:cNvPr>
          <p:cNvSpPr/>
          <p:nvPr/>
        </p:nvSpPr>
        <p:spPr>
          <a:xfrm>
            <a:off x="2570209" y="298932"/>
            <a:ext cx="7080786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ELEMENTOS DE TRANSIÇÃO GRUPO B</a:t>
            </a:r>
          </a:p>
        </p:txBody>
      </p:sp>
      <p:sp>
        <p:nvSpPr>
          <p:cNvPr id="139" name="Text Box 3">
            <a:extLst>
              <a:ext uri="{FF2B5EF4-FFF2-40B4-BE49-F238E27FC236}">
                <a16:creationId xmlns:a16="http://schemas.microsoft.com/office/drawing/2014/main" id="{08DC2B18-3E1C-4F42-964C-C4C10C30E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1536700"/>
            <a:ext cx="7924800" cy="762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pt-BR" altLang="pt-BR" sz="2200" b="1" i="1" dirty="0">
                <a:solidFill>
                  <a:schemeClr val="bg1"/>
                </a:solidFill>
              </a:rPr>
              <a:t> </a:t>
            </a:r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Transição externa: </a:t>
            </a:r>
            <a:r>
              <a:rPr lang="pt-BR" altLang="pt-BR" sz="2200" b="1" i="1" dirty="0">
                <a:solidFill>
                  <a:schemeClr val="bg1"/>
                </a:solidFill>
              </a:rPr>
              <a:t>todos os elementos cujo elétron de maior energia se encontra na penúltima camada no subnível d</a:t>
            </a:r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pt-BR" altLang="pt-BR" sz="2200" b="1" i="1" dirty="0">
              <a:solidFill>
                <a:schemeClr val="bg1"/>
              </a:solidFill>
            </a:endParaRPr>
          </a:p>
        </p:txBody>
      </p:sp>
      <p:grpSp>
        <p:nvGrpSpPr>
          <p:cNvPr id="140" name="Group 117">
            <a:extLst>
              <a:ext uri="{FF2B5EF4-FFF2-40B4-BE49-F238E27FC236}">
                <a16:creationId xmlns:a16="http://schemas.microsoft.com/office/drawing/2014/main" id="{C15AA3B8-61DC-42AC-8D38-C7AA5DAF8590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2615583"/>
            <a:ext cx="7162800" cy="965200"/>
            <a:chOff x="576" y="1264"/>
            <a:chExt cx="4512" cy="608"/>
          </a:xfrm>
          <a:solidFill>
            <a:schemeClr val="accent4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1" name="Rectangle 77">
              <a:extLst>
                <a:ext uri="{FF2B5EF4-FFF2-40B4-BE49-F238E27FC236}">
                  <a16:creationId xmlns:a16="http://schemas.microsoft.com/office/drawing/2014/main" id="{0BB6283E-208B-41F1-957C-FCF2F8A31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" y="1568"/>
              <a:ext cx="451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d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10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42" name="Rectangle 76">
              <a:extLst>
                <a:ext uri="{FF2B5EF4-FFF2-40B4-BE49-F238E27FC236}">
                  <a16:creationId xmlns:a16="http://schemas.microsoft.com/office/drawing/2014/main" id="{36A7A51E-0723-466B-8714-33152A36C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568"/>
              <a:ext cx="451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d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9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43" name="Rectangle 75">
              <a:extLst>
                <a:ext uri="{FF2B5EF4-FFF2-40B4-BE49-F238E27FC236}">
                  <a16:creationId xmlns:a16="http://schemas.microsoft.com/office/drawing/2014/main" id="{796C3B3E-8B67-4ECA-B733-0E326DDA1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" y="1568"/>
              <a:ext cx="452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d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8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44" name="Rectangle 74">
              <a:extLst>
                <a:ext uri="{FF2B5EF4-FFF2-40B4-BE49-F238E27FC236}">
                  <a16:creationId xmlns:a16="http://schemas.microsoft.com/office/drawing/2014/main" id="{C51A9569-091D-4BC9-BF83-2FE5DE60A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3" y="1568"/>
              <a:ext cx="451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d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7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45" name="Rectangle 73">
              <a:extLst>
                <a:ext uri="{FF2B5EF4-FFF2-40B4-BE49-F238E27FC236}">
                  <a16:creationId xmlns:a16="http://schemas.microsoft.com/office/drawing/2014/main" id="{71BFC44B-9CD2-42FC-A2FE-B32A6C8E5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568"/>
              <a:ext cx="451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d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6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46" name="Rectangle 72">
              <a:extLst>
                <a:ext uri="{FF2B5EF4-FFF2-40B4-BE49-F238E27FC236}">
                  <a16:creationId xmlns:a16="http://schemas.microsoft.com/office/drawing/2014/main" id="{B27FBC82-8058-4A11-9642-E81AAFA1B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568"/>
              <a:ext cx="451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d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5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47" name="Rectangle 71">
              <a:extLst>
                <a:ext uri="{FF2B5EF4-FFF2-40B4-BE49-F238E27FC236}">
                  <a16:creationId xmlns:a16="http://schemas.microsoft.com/office/drawing/2014/main" id="{79E9F6A3-4AF3-46E5-A386-140755592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1568"/>
              <a:ext cx="451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d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4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48" name="Rectangle 70">
              <a:extLst>
                <a:ext uri="{FF2B5EF4-FFF2-40B4-BE49-F238E27FC236}">
                  <a16:creationId xmlns:a16="http://schemas.microsoft.com/office/drawing/2014/main" id="{A7A6A137-CC57-4ED7-89C4-FEC714F19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1568"/>
              <a:ext cx="452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d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3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49" name="Rectangle 69">
              <a:extLst>
                <a:ext uri="{FF2B5EF4-FFF2-40B4-BE49-F238E27FC236}">
                  <a16:creationId xmlns:a16="http://schemas.microsoft.com/office/drawing/2014/main" id="{A6480305-7C3E-4568-B0D9-D3E5A6BD8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1568"/>
              <a:ext cx="451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d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2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50" name="Rectangle 68">
              <a:extLst>
                <a:ext uri="{FF2B5EF4-FFF2-40B4-BE49-F238E27FC236}">
                  <a16:creationId xmlns:a16="http://schemas.microsoft.com/office/drawing/2014/main" id="{8AF876C1-9C0B-4085-8722-B96D02FC5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568"/>
              <a:ext cx="451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A50021"/>
                  </a:solidFill>
                </a:rPr>
                <a:t>d</a:t>
              </a:r>
              <a:r>
                <a:rPr lang="pt-BR" altLang="pt-BR" b="1" baseline="30000">
                  <a:solidFill>
                    <a:srgbClr val="A50021"/>
                  </a:solidFill>
                </a:rPr>
                <a:t>1</a:t>
              </a:r>
              <a:endParaRPr lang="pt-BR" altLang="pt-BR" b="1">
                <a:solidFill>
                  <a:srgbClr val="A50021"/>
                </a:solidFill>
              </a:endParaRPr>
            </a:p>
          </p:txBody>
        </p:sp>
        <p:sp>
          <p:nvSpPr>
            <p:cNvPr id="151" name="Rectangle 67">
              <a:extLst>
                <a:ext uri="{FF2B5EF4-FFF2-40B4-BE49-F238E27FC236}">
                  <a16:creationId xmlns:a16="http://schemas.microsoft.com/office/drawing/2014/main" id="{820CCBED-0530-4561-A55C-4E881F207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" y="1264"/>
              <a:ext cx="451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66"/>
                  </a:solidFill>
                  <a:latin typeface="Arial" panose="020B0604020202020204" pitchFamily="34" charset="0"/>
                </a:rPr>
                <a:t>2B</a:t>
              </a:r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E237B00-AF2B-4B6F-8342-447352EF3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264"/>
              <a:ext cx="451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66"/>
                  </a:solidFill>
                  <a:latin typeface="Arial" panose="020B0604020202020204" pitchFamily="34" charset="0"/>
                </a:rPr>
                <a:t>1B</a:t>
              </a:r>
            </a:p>
          </p:txBody>
        </p:sp>
        <p:sp>
          <p:nvSpPr>
            <p:cNvPr id="153" name="Rectangle 63">
              <a:extLst>
                <a:ext uri="{FF2B5EF4-FFF2-40B4-BE49-F238E27FC236}">
                  <a16:creationId xmlns:a16="http://schemas.microsoft.com/office/drawing/2014/main" id="{643E19A2-1110-402A-A736-9AF66B119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64"/>
              <a:ext cx="1354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66"/>
                  </a:solidFill>
                  <a:latin typeface="Arial" panose="020B0604020202020204" pitchFamily="34" charset="0"/>
                </a:rPr>
                <a:t>8B</a:t>
              </a:r>
            </a:p>
          </p:txBody>
        </p:sp>
        <p:sp>
          <p:nvSpPr>
            <p:cNvPr id="154" name="Rectangle 62">
              <a:extLst>
                <a:ext uri="{FF2B5EF4-FFF2-40B4-BE49-F238E27FC236}">
                  <a16:creationId xmlns:a16="http://schemas.microsoft.com/office/drawing/2014/main" id="{AD1580DE-407C-4C08-B473-01A66F7E8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1264"/>
              <a:ext cx="451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66"/>
                  </a:solidFill>
                  <a:latin typeface="Arial" panose="020B0604020202020204" pitchFamily="34" charset="0"/>
                </a:rPr>
                <a:t>7B</a:t>
              </a:r>
            </a:p>
          </p:txBody>
        </p:sp>
        <p:sp>
          <p:nvSpPr>
            <p:cNvPr id="155" name="Rectangle 61">
              <a:extLst>
                <a:ext uri="{FF2B5EF4-FFF2-40B4-BE49-F238E27FC236}">
                  <a16:creationId xmlns:a16="http://schemas.microsoft.com/office/drawing/2014/main" id="{41B0E9B4-10E1-4E79-BB5A-E684220E9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1264"/>
              <a:ext cx="451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66"/>
                  </a:solidFill>
                  <a:latin typeface="Arial" panose="020B0604020202020204" pitchFamily="34" charset="0"/>
                </a:rPr>
                <a:t>6B</a:t>
              </a:r>
            </a:p>
          </p:txBody>
        </p:sp>
        <p:sp>
          <p:nvSpPr>
            <p:cNvPr id="156" name="Rectangle 60">
              <a:extLst>
                <a:ext uri="{FF2B5EF4-FFF2-40B4-BE49-F238E27FC236}">
                  <a16:creationId xmlns:a16="http://schemas.microsoft.com/office/drawing/2014/main" id="{8BA03650-A55B-4BF6-A397-29837A05A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1264"/>
              <a:ext cx="452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5B</a:t>
              </a:r>
            </a:p>
          </p:txBody>
        </p:sp>
        <p:sp>
          <p:nvSpPr>
            <p:cNvPr id="157" name="Rectangle 59">
              <a:extLst>
                <a:ext uri="{FF2B5EF4-FFF2-40B4-BE49-F238E27FC236}">
                  <a16:creationId xmlns:a16="http://schemas.microsoft.com/office/drawing/2014/main" id="{49F2070F-67E9-4FD0-8E81-B3D981BA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" y="1264"/>
              <a:ext cx="451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66"/>
                  </a:solidFill>
                  <a:latin typeface="Arial" panose="020B0604020202020204" pitchFamily="34" charset="0"/>
                </a:rPr>
                <a:t>4B</a:t>
              </a:r>
            </a:p>
          </p:txBody>
        </p:sp>
        <p:sp>
          <p:nvSpPr>
            <p:cNvPr id="158" name="Rectangle 58">
              <a:extLst>
                <a:ext uri="{FF2B5EF4-FFF2-40B4-BE49-F238E27FC236}">
                  <a16:creationId xmlns:a16="http://schemas.microsoft.com/office/drawing/2014/main" id="{03A6D49B-A1C8-4AC8-A9EE-35345D480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264"/>
              <a:ext cx="451" cy="3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pt-BR" altLang="pt-BR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3B</a:t>
              </a:r>
            </a:p>
          </p:txBody>
        </p:sp>
        <p:sp>
          <p:nvSpPr>
            <p:cNvPr id="159" name="Line 78">
              <a:extLst>
                <a:ext uri="{FF2B5EF4-FFF2-40B4-BE49-F238E27FC236}">
                  <a16:creationId xmlns:a16="http://schemas.microsoft.com/office/drawing/2014/main" id="{64E2AE17-231D-469D-BD2F-0BAE155D1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264"/>
              <a:ext cx="4512" cy="0"/>
            </a:xfrm>
            <a:prstGeom prst="line">
              <a:avLst/>
            </a:prstGeom>
            <a:grpFill/>
            <a:ln w="28575" cap="sq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60" name="Line 79">
              <a:extLst>
                <a:ext uri="{FF2B5EF4-FFF2-40B4-BE49-F238E27FC236}">
                  <a16:creationId xmlns:a16="http://schemas.microsoft.com/office/drawing/2014/main" id="{9BBD6C47-8172-4646-9E13-44443FEF3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568"/>
              <a:ext cx="4512" cy="0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61" name="Line 80">
              <a:extLst>
                <a:ext uri="{FF2B5EF4-FFF2-40B4-BE49-F238E27FC236}">
                  <a16:creationId xmlns:a16="http://schemas.microsoft.com/office/drawing/2014/main" id="{5FAE83EB-2468-43E6-B97C-2F67D9F19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872"/>
              <a:ext cx="4512" cy="0"/>
            </a:xfrm>
            <a:prstGeom prst="line">
              <a:avLst/>
            </a:prstGeom>
            <a:grpFill/>
            <a:ln w="28575" cap="sq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62" name="Line 81">
              <a:extLst>
                <a:ext uri="{FF2B5EF4-FFF2-40B4-BE49-F238E27FC236}">
                  <a16:creationId xmlns:a16="http://schemas.microsoft.com/office/drawing/2014/main" id="{EE3C4875-3C7E-4F86-B6F4-747989E49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264"/>
              <a:ext cx="0" cy="608"/>
            </a:xfrm>
            <a:prstGeom prst="line">
              <a:avLst/>
            </a:prstGeom>
            <a:grpFill/>
            <a:ln w="28575" cap="sq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63" name="Line 82">
              <a:extLst>
                <a:ext uri="{FF2B5EF4-FFF2-40B4-BE49-F238E27FC236}">
                  <a16:creationId xmlns:a16="http://schemas.microsoft.com/office/drawing/2014/main" id="{913AB862-BCFD-43E8-9563-4FAB424CE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7" y="1264"/>
              <a:ext cx="0" cy="608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64" name="Line 83">
              <a:extLst>
                <a:ext uri="{FF2B5EF4-FFF2-40B4-BE49-F238E27FC236}">
                  <a16:creationId xmlns:a16="http://schemas.microsoft.com/office/drawing/2014/main" id="{D7FBE9CC-958B-46B6-BB25-7840E85F5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8" y="1264"/>
              <a:ext cx="0" cy="608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65" name="Line 84">
              <a:extLst>
                <a:ext uri="{FF2B5EF4-FFF2-40B4-BE49-F238E27FC236}">
                  <a16:creationId xmlns:a16="http://schemas.microsoft.com/office/drawing/2014/main" id="{8AFBCD54-2E65-40C1-AA35-0AE47219C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" y="1264"/>
              <a:ext cx="0" cy="608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66" name="Line 85">
              <a:extLst>
                <a:ext uri="{FF2B5EF4-FFF2-40B4-BE49-F238E27FC236}">
                  <a16:creationId xmlns:a16="http://schemas.microsoft.com/office/drawing/2014/main" id="{4B3281F7-54BD-4EC4-8EDC-EF1E3AE03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" y="1264"/>
              <a:ext cx="0" cy="608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67" name="Line 86">
              <a:extLst>
                <a:ext uri="{FF2B5EF4-FFF2-40B4-BE49-F238E27FC236}">
                  <a16:creationId xmlns:a16="http://schemas.microsoft.com/office/drawing/2014/main" id="{B5325873-CD68-4503-84BE-6BEF16B4D4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1264"/>
              <a:ext cx="0" cy="608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68" name="Line 89">
              <a:extLst>
                <a:ext uri="{FF2B5EF4-FFF2-40B4-BE49-F238E27FC236}">
                  <a16:creationId xmlns:a16="http://schemas.microsoft.com/office/drawing/2014/main" id="{2E61F9EB-F210-4526-B753-70E6AC13C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6" y="1264"/>
              <a:ext cx="0" cy="608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69" name="Line 90">
              <a:extLst>
                <a:ext uri="{FF2B5EF4-FFF2-40B4-BE49-F238E27FC236}">
                  <a16:creationId xmlns:a16="http://schemas.microsoft.com/office/drawing/2014/main" id="{9D7A78D2-C75E-46E0-B8D9-343F19E0B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7" y="1264"/>
              <a:ext cx="0" cy="608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70" name="Line 91">
              <a:extLst>
                <a:ext uri="{FF2B5EF4-FFF2-40B4-BE49-F238E27FC236}">
                  <a16:creationId xmlns:a16="http://schemas.microsoft.com/office/drawing/2014/main" id="{EFBC1249-BDCF-4293-A1AD-91AD7C5E7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1264"/>
              <a:ext cx="0" cy="608"/>
            </a:xfrm>
            <a:prstGeom prst="line">
              <a:avLst/>
            </a:prstGeom>
            <a:grpFill/>
            <a:ln w="28575" cap="sq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71" name="Line 96">
              <a:extLst>
                <a:ext uri="{FF2B5EF4-FFF2-40B4-BE49-F238E27FC236}">
                  <a16:creationId xmlns:a16="http://schemas.microsoft.com/office/drawing/2014/main" id="{9C6FE306-FA54-43CF-9EB9-0716E794C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3" y="1568"/>
              <a:ext cx="0" cy="304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  <p:sp>
          <p:nvSpPr>
            <p:cNvPr id="172" name="Line 97">
              <a:extLst>
                <a:ext uri="{FF2B5EF4-FFF2-40B4-BE49-F238E27FC236}">
                  <a16:creationId xmlns:a16="http://schemas.microsoft.com/office/drawing/2014/main" id="{955F77F1-6000-499C-A43E-967765C23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" y="1568"/>
              <a:ext cx="0" cy="304"/>
            </a:xfrm>
            <a:prstGeom prst="line">
              <a:avLst/>
            </a:prstGeom>
            <a:grp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3" name="Text Box 118">
            <a:extLst>
              <a:ext uri="{FF2B5EF4-FFF2-40B4-BE49-F238E27FC236}">
                <a16:creationId xmlns:a16="http://schemas.microsoft.com/office/drawing/2014/main" id="{5AC13D56-B9D0-40C1-84F6-1F478ED7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194" y="4725061"/>
            <a:ext cx="5063346" cy="46166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</a:rPr>
              <a:t>Configuração geral:   </a:t>
            </a:r>
            <a:r>
              <a:rPr lang="pt-BR" altLang="pt-BR" b="1" dirty="0">
                <a:solidFill>
                  <a:schemeClr val="bg1"/>
                </a:solidFill>
              </a:rPr>
              <a:t>ns</a:t>
            </a:r>
            <a:r>
              <a:rPr lang="pt-BR" altLang="pt-BR" b="1" baseline="30000" dirty="0">
                <a:solidFill>
                  <a:schemeClr val="bg1"/>
                </a:solidFill>
              </a:rPr>
              <a:t>2 </a:t>
            </a:r>
            <a:r>
              <a:rPr lang="pt-BR" altLang="pt-BR" b="1" dirty="0">
                <a:solidFill>
                  <a:schemeClr val="bg1"/>
                </a:solidFill>
              </a:rPr>
              <a:t>(n – 2) f</a:t>
            </a:r>
            <a:r>
              <a:rPr lang="pt-BR" altLang="pt-BR" b="1" baseline="30000" dirty="0">
                <a:solidFill>
                  <a:schemeClr val="bg1"/>
                </a:solidFill>
              </a:rPr>
              <a:t>1 a 14</a:t>
            </a:r>
            <a:endParaRPr lang="pt-BR" altLang="pt-BR" sz="2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" name="Meio-quadro 173">
            <a:extLst>
              <a:ext uri="{FF2B5EF4-FFF2-40B4-BE49-F238E27FC236}">
                <a16:creationId xmlns:a16="http://schemas.microsoft.com/office/drawing/2014/main" id="{3186F3A0-12AF-4CFE-9EFD-30722BBB86B7}"/>
              </a:ext>
            </a:extLst>
          </p:cNvPr>
          <p:cNvSpPr/>
          <p:nvPr/>
        </p:nvSpPr>
        <p:spPr>
          <a:xfrm rot="10800000">
            <a:off x="10334625" y="5217705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5" name="Meio-quadro 174">
            <a:extLst>
              <a:ext uri="{FF2B5EF4-FFF2-40B4-BE49-F238E27FC236}">
                <a16:creationId xmlns:a16="http://schemas.microsoft.com/office/drawing/2014/main" id="{D79AA9B8-0E29-4978-AB26-5C254C12D2E4}"/>
              </a:ext>
            </a:extLst>
          </p:cNvPr>
          <p:cNvSpPr/>
          <p:nvPr/>
        </p:nvSpPr>
        <p:spPr>
          <a:xfrm>
            <a:off x="0" y="-2934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6" name="Sinal de Subtração 175">
            <a:extLst>
              <a:ext uri="{FF2B5EF4-FFF2-40B4-BE49-F238E27FC236}">
                <a16:creationId xmlns:a16="http://schemas.microsoft.com/office/drawing/2014/main" id="{DCBAF44F-DB1B-4F0C-8C7B-0F8B2D0BE97D}"/>
              </a:ext>
            </a:extLst>
          </p:cNvPr>
          <p:cNvSpPr/>
          <p:nvPr/>
        </p:nvSpPr>
        <p:spPr>
          <a:xfrm>
            <a:off x="3856154" y="1209135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6CE0A5A-350A-419D-8071-60C0E83E6325}"/>
              </a:ext>
            </a:extLst>
          </p:cNvPr>
          <p:cNvSpPr/>
          <p:nvPr/>
        </p:nvSpPr>
        <p:spPr>
          <a:xfrm>
            <a:off x="4286338" y="3738447"/>
            <a:ext cx="4049507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Configuração geral:   </a:t>
            </a:r>
            <a:r>
              <a:rPr lang="pt-BR" altLang="pt-BR" b="1" dirty="0">
                <a:solidFill>
                  <a:schemeClr val="bg1"/>
                </a:solidFill>
              </a:rPr>
              <a:t>ns</a:t>
            </a:r>
            <a:r>
              <a:rPr lang="pt-BR" altLang="pt-BR" b="1" baseline="30000" dirty="0">
                <a:solidFill>
                  <a:schemeClr val="bg1"/>
                </a:solidFill>
              </a:rPr>
              <a:t>2 </a:t>
            </a:r>
            <a:r>
              <a:rPr lang="pt-BR" altLang="pt-BR" b="1" dirty="0">
                <a:solidFill>
                  <a:schemeClr val="bg1"/>
                </a:solidFill>
              </a:rPr>
              <a:t>(n – 1) d</a:t>
            </a:r>
            <a:r>
              <a:rPr lang="pt-BR" altLang="pt-BR" b="1" baseline="30000" dirty="0">
                <a:solidFill>
                  <a:schemeClr val="bg1"/>
                </a:solidFill>
              </a:rPr>
              <a:t>1 a 10</a:t>
            </a:r>
            <a:endParaRPr lang="pt-BR" alt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9F8B3D9-A6B5-4B43-AFC6-E5A538280DAA}"/>
              </a:ext>
            </a:extLst>
          </p:cNvPr>
          <p:cNvSpPr/>
          <p:nvPr/>
        </p:nvSpPr>
        <p:spPr>
          <a:xfrm>
            <a:off x="342900" y="4228786"/>
            <a:ext cx="6096000" cy="1738938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 sz="8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pt-BR" altLang="pt-BR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Transição interna:  </a:t>
            </a:r>
            <a:r>
              <a:rPr lang="pt-BR" altLang="pt-BR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todos os elementos cujo elétron de maior energia se encontra na antepenúltima camada no subnível f, série dos Lantanídeos ou Terras raras (4f) e Actinídeos (5f)</a:t>
            </a:r>
            <a:r>
              <a:rPr lang="pt-BR" altLang="pt-BR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517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73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Uma imagem contendo copo&#10;&#10;Descrição gerada automaticamente">
            <a:extLst>
              <a:ext uri="{FF2B5EF4-FFF2-40B4-BE49-F238E27FC236}">
                <a16:creationId xmlns:a16="http://schemas.microsoft.com/office/drawing/2014/main" id="{87584A14-CF84-4497-97CD-66DA01CD9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6" b="102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078A5D-0D68-4496-8058-E97BA14080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C7CEA99-F43D-49DB-9C60-601F94C2F293}"/>
              </a:ext>
            </a:extLst>
          </p:cNvPr>
          <p:cNvSpPr/>
          <p:nvPr/>
        </p:nvSpPr>
        <p:spPr>
          <a:xfrm>
            <a:off x="2745567" y="454199"/>
            <a:ext cx="670087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ESTRUTURA DA TABELA PERIÓDICA</a:t>
            </a:r>
          </a:p>
        </p:txBody>
      </p:sp>
      <p:sp>
        <p:nvSpPr>
          <p:cNvPr id="19" name="Sinal de Subtração 18">
            <a:extLst>
              <a:ext uri="{FF2B5EF4-FFF2-40B4-BE49-F238E27FC236}">
                <a16:creationId xmlns:a16="http://schemas.microsoft.com/office/drawing/2014/main" id="{D675FA14-CFD4-4B70-AB75-1ADE5950ABC8}"/>
              </a:ext>
            </a:extLst>
          </p:cNvPr>
          <p:cNvSpPr/>
          <p:nvPr/>
        </p:nvSpPr>
        <p:spPr>
          <a:xfrm>
            <a:off x="3856150" y="1370865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Meio-quadro 19">
            <a:extLst>
              <a:ext uri="{FF2B5EF4-FFF2-40B4-BE49-F238E27FC236}">
                <a16:creationId xmlns:a16="http://schemas.microsoft.com/office/drawing/2014/main" id="{E0BCA331-14CD-4A5F-B6EC-BC2781090273}"/>
              </a:ext>
            </a:extLst>
          </p:cNvPr>
          <p:cNvSpPr/>
          <p:nvPr/>
        </p:nvSpPr>
        <p:spPr>
          <a:xfrm rot="10800000">
            <a:off x="10334625" y="5217705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Meio-quadro 20">
            <a:extLst>
              <a:ext uri="{FF2B5EF4-FFF2-40B4-BE49-F238E27FC236}">
                <a16:creationId xmlns:a16="http://schemas.microsoft.com/office/drawing/2014/main" id="{D6FB2F48-891B-4272-945F-666B4B40DC25}"/>
              </a:ext>
            </a:extLst>
          </p:cNvPr>
          <p:cNvSpPr/>
          <p:nvPr/>
        </p:nvSpPr>
        <p:spPr>
          <a:xfrm>
            <a:off x="0" y="-2934"/>
            <a:ext cx="1857375" cy="1636132"/>
          </a:xfrm>
          <a:prstGeom prst="halfFrame">
            <a:avLst>
              <a:gd name="adj1" fmla="val 18197"/>
              <a:gd name="adj2" fmla="val 199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661F51FD-BE5B-44DC-8ABC-CCDCFEEFE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49" y="4258623"/>
            <a:ext cx="8305800" cy="181588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 i="1" dirty="0">
                <a:solidFill>
                  <a:schemeClr val="bg1"/>
                </a:solidFill>
              </a:rPr>
              <a:t>Classificação dos elementos quanto ao estado físico: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Gasosos: </a:t>
            </a:r>
            <a:r>
              <a:rPr lang="pt-BR" altLang="pt-BR" b="1" i="1" dirty="0">
                <a:solidFill>
                  <a:schemeClr val="bg1"/>
                </a:solidFill>
              </a:rPr>
              <a:t>todos do grupo 8A, H, N, O, F e Cl.                  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Líquidos: </a:t>
            </a:r>
            <a:r>
              <a:rPr lang="pt-BR" altLang="pt-BR" b="1" i="1" dirty="0">
                <a:solidFill>
                  <a:schemeClr val="bg1"/>
                </a:solidFill>
              </a:rPr>
              <a:t>Hg e Br.                                                                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Sólidos:</a:t>
            </a:r>
            <a:r>
              <a:rPr lang="pt-BR" altLang="pt-BR" b="1" i="1" dirty="0">
                <a:solidFill>
                  <a:schemeClr val="bg1"/>
                </a:solidFill>
              </a:rPr>
              <a:t> os demais.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E8B93C7-9C4A-47A0-88F8-6F3B50B30D17}"/>
              </a:ext>
            </a:extLst>
          </p:cNvPr>
          <p:cNvSpPr/>
          <p:nvPr/>
        </p:nvSpPr>
        <p:spPr>
          <a:xfrm>
            <a:off x="4386133" y="1791175"/>
            <a:ext cx="3762633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OBSERVAÇÕES IMPORTANTES: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1D8CEC8-E0CA-4B3F-A8B9-F1C03E1C853F}"/>
              </a:ext>
            </a:extLst>
          </p:cNvPr>
          <p:cNvSpPr/>
          <p:nvPr/>
        </p:nvSpPr>
        <p:spPr>
          <a:xfrm>
            <a:off x="1983511" y="2448744"/>
            <a:ext cx="8224967" cy="646331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Grupo B - </a:t>
            </a:r>
            <a:r>
              <a:rPr lang="pt-BR" altLang="pt-BR" b="1" i="1" dirty="0">
                <a:solidFill>
                  <a:schemeClr val="bg1"/>
                </a:solidFill>
              </a:rPr>
              <a:t>o número do grupo é diferente do número de elétrons d</a:t>
            </a:r>
            <a:r>
              <a:rPr lang="pt-PT" altLang="pt-BR" b="1" i="1" dirty="0">
                <a:solidFill>
                  <a:schemeClr val="bg1"/>
                </a:solidFill>
              </a:rPr>
              <a:t>a última camada e todo elemento de transição possui sempre 2 elétrons de valência</a:t>
            </a:r>
            <a:r>
              <a:rPr lang="pt-BR" altLang="pt-BR" b="1" i="1" dirty="0">
                <a:solidFill>
                  <a:schemeClr val="bg1"/>
                </a:solidFill>
              </a:rPr>
              <a:t>.</a:t>
            </a:r>
            <a:endParaRPr lang="pt-BR" altLang="pt-BR" b="1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6BFFBE9-FC8D-4486-8889-B207C7F8CBC3}"/>
              </a:ext>
            </a:extLst>
          </p:cNvPr>
          <p:cNvSpPr/>
          <p:nvPr/>
        </p:nvSpPr>
        <p:spPr>
          <a:xfrm>
            <a:off x="2414587" y="3441804"/>
            <a:ext cx="7705724" cy="40011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1B e 2B - </a:t>
            </a:r>
            <a:r>
              <a:rPr lang="pt-BR" altLang="pt-BR" b="1" i="1" dirty="0">
                <a:solidFill>
                  <a:schemeClr val="bg1"/>
                </a:solidFill>
              </a:rPr>
              <a:t>são os metais nobres e raros, possuem o subnível - </a:t>
            </a:r>
            <a:r>
              <a:rPr lang="pt-BR" altLang="pt-BR" sz="2000" b="1" i="1" dirty="0">
                <a:solidFill>
                  <a:schemeClr val="bg1"/>
                </a:solidFill>
              </a:rPr>
              <a:t>d </a:t>
            </a:r>
            <a:r>
              <a:rPr lang="pt-BR" altLang="pt-BR" b="1" i="1" dirty="0">
                <a:solidFill>
                  <a:schemeClr val="bg1"/>
                </a:solidFill>
              </a:rPr>
              <a:t>completo.</a:t>
            </a:r>
          </a:p>
        </p:txBody>
      </p:sp>
    </p:spTree>
    <p:extLst>
      <p:ext uri="{BB962C8B-B14F-4D97-AF65-F5344CB8AC3E}">
        <p14:creationId xmlns:p14="http://schemas.microsoft.com/office/powerpoint/2010/main" val="40168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Picture 6" descr="192721702">
            <a:extLst>
              <a:ext uri="{FF2B5EF4-FFF2-40B4-BE49-F238E27FC236}">
                <a16:creationId xmlns:a16="http://schemas.microsoft.com/office/drawing/2014/main" id="{992498C7-DB22-41D0-BF2E-2D17613EE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" b="76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4" name="Retângulo 383">
            <a:extLst>
              <a:ext uri="{FF2B5EF4-FFF2-40B4-BE49-F238E27FC236}">
                <a16:creationId xmlns:a16="http://schemas.microsoft.com/office/drawing/2014/main" id="{9834278E-8D13-4DD3-941B-AD98A3E49FD1}"/>
              </a:ext>
            </a:extLst>
          </p:cNvPr>
          <p:cNvSpPr/>
          <p:nvPr/>
        </p:nvSpPr>
        <p:spPr>
          <a:xfrm>
            <a:off x="-2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5" name="Retângulo 384">
            <a:extLst>
              <a:ext uri="{FF2B5EF4-FFF2-40B4-BE49-F238E27FC236}">
                <a16:creationId xmlns:a16="http://schemas.microsoft.com/office/drawing/2014/main" id="{F1146E8D-3A12-42A0-BBCD-270C125D2684}"/>
              </a:ext>
            </a:extLst>
          </p:cNvPr>
          <p:cNvSpPr/>
          <p:nvPr/>
        </p:nvSpPr>
        <p:spPr>
          <a:xfrm>
            <a:off x="3453298" y="454199"/>
            <a:ext cx="5285421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DISTRIBUIÇÃO ELETRÔNICA</a:t>
            </a:r>
          </a:p>
        </p:txBody>
      </p:sp>
      <p:sp>
        <p:nvSpPr>
          <p:cNvPr id="386" name="Sinal de Subtração 385">
            <a:extLst>
              <a:ext uri="{FF2B5EF4-FFF2-40B4-BE49-F238E27FC236}">
                <a16:creationId xmlns:a16="http://schemas.microsoft.com/office/drawing/2014/main" id="{63DA6519-375B-4E85-9628-E122A94BCF6D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88" name="Triângulo Retângulo 12287">
            <a:extLst>
              <a:ext uri="{FF2B5EF4-FFF2-40B4-BE49-F238E27FC236}">
                <a16:creationId xmlns:a16="http://schemas.microsoft.com/office/drawing/2014/main" id="{1B7636A6-5315-455A-9E3E-61B9FA3496BA}"/>
              </a:ext>
            </a:extLst>
          </p:cNvPr>
          <p:cNvSpPr/>
          <p:nvPr/>
        </p:nvSpPr>
        <p:spPr>
          <a:xfrm rot="5400000">
            <a:off x="219035" y="-219075"/>
            <a:ext cx="1371600" cy="1809750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3" name="Triângulo Retângulo 392">
            <a:extLst>
              <a:ext uri="{FF2B5EF4-FFF2-40B4-BE49-F238E27FC236}">
                <a16:creationId xmlns:a16="http://schemas.microsoft.com/office/drawing/2014/main" id="{9E250FA7-BA60-4B43-B6FB-DB075BBE7F4F}"/>
              </a:ext>
            </a:extLst>
          </p:cNvPr>
          <p:cNvSpPr/>
          <p:nvPr/>
        </p:nvSpPr>
        <p:spPr>
          <a:xfrm rot="10800000">
            <a:off x="10820400" y="0"/>
            <a:ext cx="1371600" cy="1809750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5" name="Text Box 25">
            <a:extLst>
              <a:ext uri="{FF2B5EF4-FFF2-40B4-BE49-F238E27FC236}">
                <a16:creationId xmlns:a16="http://schemas.microsoft.com/office/drawing/2014/main" id="{691BEBAF-9ABF-4D94-9C5B-3833E52E1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1839289"/>
            <a:ext cx="6629400" cy="146526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8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82</a:t>
            </a: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</a:rPr>
              <a:t>Pb 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(6° período)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K   L   M    N   O   P</a:t>
            </a:r>
            <a:endParaRPr lang="pt-BR" altLang="pt-BR" sz="2800" b="1" baseline="30000" dirty="0">
              <a:solidFill>
                <a:schemeClr val="bg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800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       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Grupo 4A   </a:t>
            </a: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2e</a:t>
            </a:r>
            <a:r>
              <a:rPr lang="pt-BR" altLang="pt-BR" sz="2000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  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8e</a:t>
            </a:r>
            <a:r>
              <a:rPr lang="pt-BR" altLang="pt-BR" sz="2000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  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18e</a:t>
            </a:r>
            <a:r>
              <a:rPr lang="pt-BR" altLang="pt-BR" sz="2000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  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32e</a:t>
            </a:r>
            <a:r>
              <a:rPr lang="pt-BR" altLang="pt-BR" sz="2000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          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96" name="Text Box 30">
            <a:extLst>
              <a:ext uri="{FF2B5EF4-FFF2-40B4-BE49-F238E27FC236}">
                <a16:creationId xmlns:a16="http://schemas.microsoft.com/office/drawing/2014/main" id="{954AEA9D-1D53-4939-B3A9-D91BE0CFE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3515689"/>
            <a:ext cx="6629400" cy="146526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PT" altLang="pt-BR" sz="28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56</a:t>
            </a:r>
            <a:r>
              <a:rPr lang="pt-PT" altLang="pt-BR" sz="3600" b="1" dirty="0">
                <a:solidFill>
                  <a:schemeClr val="bg1"/>
                </a:solidFill>
                <a:latin typeface="Arial" panose="020B0604020202020204" pitchFamily="34" charset="0"/>
              </a:rPr>
              <a:t>Ba</a:t>
            </a: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(6° período)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K   L   M    N   O   P</a:t>
            </a:r>
            <a:endParaRPr lang="pt-BR" altLang="pt-BR" sz="2800" b="1" baseline="30000" dirty="0">
              <a:solidFill>
                <a:schemeClr val="bg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800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       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Grupo </a:t>
            </a:r>
            <a:r>
              <a:rPr lang="pt-PT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   </a:t>
            </a: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2e</a:t>
            </a:r>
            <a:r>
              <a:rPr lang="pt-BR" altLang="pt-BR" sz="2000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  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8e</a:t>
            </a:r>
            <a:r>
              <a:rPr lang="pt-BR" altLang="pt-BR" sz="2000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  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18e</a:t>
            </a:r>
            <a:r>
              <a:rPr lang="pt-BR" altLang="pt-BR" sz="2000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   </a:t>
            </a:r>
            <a:r>
              <a:rPr lang="pt-PT" altLang="pt-BR" sz="2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18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</a:t>
            </a:r>
            <a:r>
              <a:rPr lang="pt-BR" altLang="pt-BR" sz="2000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          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97" name="Text Box 39">
            <a:extLst>
              <a:ext uri="{FF2B5EF4-FFF2-40B4-BE49-F238E27FC236}">
                <a16:creationId xmlns:a16="http://schemas.microsoft.com/office/drawing/2014/main" id="{8DD2D8EB-D25B-4F1F-A126-41171A17F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5160339"/>
            <a:ext cx="6629400" cy="146526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PT" altLang="pt-BR" sz="28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76</a:t>
            </a:r>
            <a:r>
              <a:rPr lang="pt-PT" altLang="pt-BR" sz="3600" b="1" dirty="0">
                <a:solidFill>
                  <a:schemeClr val="bg1"/>
                </a:solidFill>
                <a:latin typeface="Arial" panose="020B0604020202020204" pitchFamily="34" charset="0"/>
              </a:rPr>
              <a:t>Os</a:t>
            </a: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(6° período)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K   L   M    N   O   P</a:t>
            </a:r>
            <a:endParaRPr lang="pt-BR" altLang="pt-BR" sz="2800" b="1" baseline="30000" dirty="0">
              <a:solidFill>
                <a:schemeClr val="bg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800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       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Grupo </a:t>
            </a:r>
            <a:r>
              <a:rPr lang="pt-PT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8B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</a:t>
            </a:r>
            <a:r>
              <a:rPr lang="pt-BR" altLang="pt-BR" sz="36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2e</a:t>
            </a:r>
            <a:r>
              <a:rPr lang="pt-BR" altLang="pt-BR" sz="2000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  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8e</a:t>
            </a:r>
            <a:r>
              <a:rPr lang="pt-BR" altLang="pt-BR" sz="2000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   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18e</a:t>
            </a:r>
            <a:r>
              <a:rPr lang="pt-BR" altLang="pt-BR" sz="2000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r>
              <a:rPr lang="pt-PT" altLang="pt-BR" sz="2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32e</a:t>
            </a:r>
            <a:r>
              <a:rPr lang="pt-PT" altLang="pt-BR" sz="2000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021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0" animBg="1"/>
      <p:bldP spid="396" grpId="0" animBg="1"/>
      <p:bldP spid="3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Óculos cirúrgicos ou de laboratório de proteção, deitado na mesa periódica">
            <a:extLst>
              <a:ext uri="{FF2B5EF4-FFF2-40B4-BE49-F238E27FC236}">
                <a16:creationId xmlns:a16="http://schemas.microsoft.com/office/drawing/2014/main" id="{F78CDCCC-4B23-4F90-A9E8-65C1814D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F0B73C-C6AF-45D2-9442-8F22020E1FD8}"/>
              </a:ext>
            </a:extLst>
          </p:cNvPr>
          <p:cNvSpPr/>
          <p:nvPr/>
        </p:nvSpPr>
        <p:spPr>
          <a:xfrm>
            <a:off x="0" y="0"/>
            <a:ext cx="12191980" cy="685800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602A31-9BE0-4F9A-8C26-3A693AD8C5A3}"/>
              </a:ext>
            </a:extLst>
          </p:cNvPr>
          <p:cNvSpPr/>
          <p:nvPr/>
        </p:nvSpPr>
        <p:spPr>
          <a:xfrm>
            <a:off x="1844693" y="454199"/>
            <a:ext cx="8502649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PROPRIEDADES PERIÓDICAS E APERIÓDICAS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3E35CB5-A3DA-48AF-AE3F-2D22B238A833}"/>
              </a:ext>
            </a:extLst>
          </p:cNvPr>
          <p:cNvSpPr/>
          <p:nvPr/>
        </p:nvSpPr>
        <p:spPr>
          <a:xfrm>
            <a:off x="10477500" y="588709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4F5BE474-E927-4D01-96A1-4849AE0DC1C1}"/>
              </a:ext>
            </a:extLst>
          </p:cNvPr>
          <p:cNvSpPr/>
          <p:nvPr/>
        </p:nvSpPr>
        <p:spPr>
          <a:xfrm>
            <a:off x="828675" y="588709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inal de Subtração 8">
            <a:extLst>
              <a:ext uri="{FF2B5EF4-FFF2-40B4-BE49-F238E27FC236}">
                <a16:creationId xmlns:a16="http://schemas.microsoft.com/office/drawing/2014/main" id="{3AD98D73-27B2-4D66-A0F1-BB666665CF5F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25AB91AC-FC07-4E8D-A32A-7155F070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279" y="3423816"/>
            <a:ext cx="8153400" cy="28931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Aperiódicas: </a:t>
            </a:r>
            <a:r>
              <a:rPr lang="pt-BR" altLang="pt-BR" sz="2800" i="1" dirty="0">
                <a:solidFill>
                  <a:schemeClr val="bg1"/>
                </a:solidFill>
              </a:rPr>
              <a:t>são as propriedades cujos valores aumentam ou diminuem continuamente com o aumento do número atômico.</a:t>
            </a:r>
            <a:endParaRPr lang="pt-BR" altLang="pt-BR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Periódicas: </a:t>
            </a:r>
            <a:r>
              <a:rPr lang="pt-BR" altLang="pt-BR" sz="2800" i="1" dirty="0">
                <a:solidFill>
                  <a:schemeClr val="bg1"/>
                </a:solidFill>
              </a:rPr>
              <a:t>são as propriedades que oscilam em valores mínimos e máximos, repetidos regularmente com o aumento do número atômico.</a:t>
            </a:r>
            <a:r>
              <a:rPr lang="pt-BR" altLang="pt-BR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4734018-B264-4F44-824B-F14D0D86CCA8}"/>
              </a:ext>
            </a:extLst>
          </p:cNvPr>
          <p:cNvSpPr/>
          <p:nvPr/>
        </p:nvSpPr>
        <p:spPr>
          <a:xfrm>
            <a:off x="2733654" y="1717959"/>
            <a:ext cx="6724650" cy="138499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</a:rPr>
              <a:t>Definição: </a:t>
            </a:r>
            <a:r>
              <a:rPr lang="pt-BR" altLang="pt-BR" sz="2400" i="1" dirty="0">
                <a:solidFill>
                  <a:schemeClr val="bg1"/>
                </a:solidFill>
              </a:rPr>
              <a:t>são as propriedades que variam em função dos números atômicos dos elementos.</a:t>
            </a:r>
            <a:endParaRPr lang="pt-BR" altLang="pt-B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2400" b="1" dirty="0">
                <a:solidFill>
                  <a:schemeClr val="bg1"/>
                </a:solidFill>
              </a:rPr>
              <a:t>Podem ser de dois tipos:</a:t>
            </a:r>
            <a:endParaRPr lang="pt-BR" altLang="pt-BR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Óculos cirúrgicos ou de laboratório de proteção, deitado na mesa periódica">
            <a:extLst>
              <a:ext uri="{FF2B5EF4-FFF2-40B4-BE49-F238E27FC236}">
                <a16:creationId xmlns:a16="http://schemas.microsoft.com/office/drawing/2014/main" id="{F78CDCCC-4B23-4F90-A9E8-65C1814D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F0B73C-C6AF-45D2-9442-8F22020E1FD8}"/>
              </a:ext>
            </a:extLst>
          </p:cNvPr>
          <p:cNvSpPr/>
          <p:nvPr/>
        </p:nvSpPr>
        <p:spPr>
          <a:xfrm>
            <a:off x="0" y="0"/>
            <a:ext cx="12191980" cy="6858000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602A31-9BE0-4F9A-8C26-3A693AD8C5A3}"/>
              </a:ext>
            </a:extLst>
          </p:cNvPr>
          <p:cNvSpPr/>
          <p:nvPr/>
        </p:nvSpPr>
        <p:spPr>
          <a:xfrm>
            <a:off x="3220070" y="454199"/>
            <a:ext cx="5751895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PROPRIEDADES APERIÓDICAS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3E35CB5-A3DA-48AF-AE3F-2D22B238A833}"/>
              </a:ext>
            </a:extLst>
          </p:cNvPr>
          <p:cNvSpPr/>
          <p:nvPr/>
        </p:nvSpPr>
        <p:spPr>
          <a:xfrm>
            <a:off x="9077325" y="588708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4F5BE474-E927-4D01-96A1-4849AE0DC1C1}"/>
              </a:ext>
            </a:extLst>
          </p:cNvPr>
          <p:cNvSpPr/>
          <p:nvPr/>
        </p:nvSpPr>
        <p:spPr>
          <a:xfrm>
            <a:off x="2228850" y="588707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inal de Subtração 8">
            <a:extLst>
              <a:ext uri="{FF2B5EF4-FFF2-40B4-BE49-F238E27FC236}">
                <a16:creationId xmlns:a16="http://schemas.microsoft.com/office/drawing/2014/main" id="{3AD98D73-27B2-4D66-A0F1-BB666665CF5F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oup 20">
            <a:extLst>
              <a:ext uri="{FF2B5EF4-FFF2-40B4-BE49-F238E27FC236}">
                <a16:creationId xmlns:a16="http://schemas.microsoft.com/office/drawing/2014/main" id="{EC3A58C7-5DB7-48F8-BC13-CB8CD7E840F7}"/>
              </a:ext>
            </a:extLst>
          </p:cNvPr>
          <p:cNvGrpSpPr>
            <a:grpSpLocks/>
          </p:cNvGrpSpPr>
          <p:nvPr/>
        </p:nvGrpSpPr>
        <p:grpSpPr bwMode="auto">
          <a:xfrm>
            <a:off x="4784028" y="1928442"/>
            <a:ext cx="3276600" cy="3505200"/>
            <a:chOff x="528" y="1440"/>
            <a:chExt cx="2064" cy="2208"/>
          </a:xfrm>
        </p:grpSpPr>
        <p:sp>
          <p:nvSpPr>
            <p:cNvPr id="12" name="Line 4">
              <a:extLst>
                <a:ext uri="{FF2B5EF4-FFF2-40B4-BE49-F238E27FC236}">
                  <a16:creationId xmlns:a16="http://schemas.microsoft.com/office/drawing/2014/main" id="{B28B63C4-AB04-49A6-95C3-D3DA119AD4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1440"/>
              <a:ext cx="0" cy="220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E446C387-2C6C-4E79-9FF1-BA91244F3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264"/>
              <a:ext cx="206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493F8F28-E935-47AC-8047-354A9201E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2064"/>
              <a:ext cx="1296" cy="8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F92DA2AB-ACC3-411C-A528-4FB93253AD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254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000" b="1" dirty="0">
                  <a:solidFill>
                    <a:schemeClr val="bg1"/>
                  </a:solidFill>
                </a:rPr>
                <a:t>n° atômico</a:t>
              </a: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15E6A915-17F3-44D5-B6B9-C7C168A46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 flipH="1">
              <a:off x="105" y="2121"/>
              <a:ext cx="13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000" b="1" dirty="0">
                  <a:solidFill>
                    <a:schemeClr val="bg1"/>
                  </a:solidFill>
                </a:rPr>
                <a:t>Valor numérico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16D30D0E-9318-4A1A-A2F3-260CE4539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989937">
              <a:off x="1056" y="2246"/>
              <a:ext cx="12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000" b="1" dirty="0">
                  <a:solidFill>
                    <a:schemeClr val="bg1"/>
                  </a:solidFill>
                </a:rPr>
                <a:t>Massa Atômica</a:t>
              </a: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92EA87EF-9E7D-43FC-8509-335ADF913B58}"/>
              </a:ext>
            </a:extLst>
          </p:cNvPr>
          <p:cNvGrpSpPr>
            <a:grpSpLocks/>
          </p:cNvGrpSpPr>
          <p:nvPr/>
        </p:nvGrpSpPr>
        <p:grpSpPr bwMode="auto">
          <a:xfrm>
            <a:off x="8335825" y="1928442"/>
            <a:ext cx="3276600" cy="3505200"/>
            <a:chOff x="2976" y="1440"/>
            <a:chExt cx="2064" cy="2208"/>
          </a:xfrm>
        </p:grpSpPr>
        <p:sp>
          <p:nvSpPr>
            <p:cNvPr id="19" name="Line 5">
              <a:extLst>
                <a:ext uri="{FF2B5EF4-FFF2-40B4-BE49-F238E27FC236}">
                  <a16:creationId xmlns:a16="http://schemas.microsoft.com/office/drawing/2014/main" id="{52AAD07C-6BAF-4D6F-89B4-7FC0664EC6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1440"/>
              <a:ext cx="0" cy="220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91BC64BE-43FB-4B67-B386-C7E3B8CE6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264"/>
              <a:ext cx="206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Arc 12">
              <a:extLst>
                <a:ext uri="{FF2B5EF4-FFF2-40B4-BE49-F238E27FC236}">
                  <a16:creationId xmlns:a16="http://schemas.microsoft.com/office/drawing/2014/main" id="{01DD2BB2-44E9-4E9E-A3B5-45E3125F15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744" y="1776"/>
              <a:ext cx="864" cy="1200"/>
            </a:xfrm>
            <a:custGeom>
              <a:avLst/>
              <a:gdLst>
                <a:gd name="T0" fmla="*/ 0 w 21600"/>
                <a:gd name="T1" fmla="*/ 0 h 21600"/>
                <a:gd name="T2" fmla="*/ 864 w 21600"/>
                <a:gd name="T3" fmla="*/ 1200 h 21600"/>
                <a:gd name="T4" fmla="*/ 0 w 21600"/>
                <a:gd name="T5" fmla="*/ 12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E7AAD33A-1E9D-46B9-9159-11973B035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254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000" b="1" dirty="0">
                  <a:solidFill>
                    <a:schemeClr val="bg1"/>
                  </a:solidFill>
                </a:rPr>
                <a:t>n° atômico</a:t>
              </a:r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1AB0F0A5-AB03-4111-B08E-8322D0E48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 flipH="1">
              <a:off x="2552" y="2169"/>
              <a:ext cx="13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000" b="1" dirty="0">
                  <a:solidFill>
                    <a:schemeClr val="bg1"/>
                  </a:solidFill>
                </a:rPr>
                <a:t>Valor numérico</a:t>
              </a:r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5D6FC80E-2A32-4719-A605-EEECD3A3B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485320">
              <a:off x="3605" y="2251"/>
              <a:ext cx="12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000" b="1" dirty="0">
                  <a:solidFill>
                    <a:schemeClr val="bg1"/>
                  </a:solidFill>
                </a:rPr>
                <a:t>Calor Específico</a:t>
              </a: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EBFEC4B5-A88F-414F-91E7-F24ABDF67BCD}"/>
              </a:ext>
            </a:extLst>
          </p:cNvPr>
          <p:cNvSpPr/>
          <p:nvPr/>
        </p:nvSpPr>
        <p:spPr>
          <a:xfrm>
            <a:off x="1120703" y="5705898"/>
            <a:ext cx="10374649" cy="92333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Raleway"/>
              </a:rPr>
              <a:t>Exemplos de propriedades aperiódicas: calor específico, índice de refração, dureza e massa atômica. É válido ressaltar que a massa atômica sempre aumenta de acordo com o número atômico do elemento, e não diz respeito à posição deste elemento na Tabela.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29F47FD-2B12-4C59-A66B-7F8EE88046A1}"/>
              </a:ext>
            </a:extLst>
          </p:cNvPr>
          <p:cNvSpPr/>
          <p:nvPr/>
        </p:nvSpPr>
        <p:spPr>
          <a:xfrm>
            <a:off x="352639" y="2889514"/>
            <a:ext cx="4210050" cy="1477328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chemeClr val="bg1"/>
                </a:solidFill>
                <a:effectLst/>
                <a:latin typeface="Raleway"/>
              </a:rPr>
              <a:t>Os valores desta propriedade variam à medida que o número atômico aumenta, mas não obedecem à posição na Tabela, ou seja, não se repetem em períodos regulares.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35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Óculos cirúrgicos ou de laboratório de proteção, deitado na mesa periódica">
            <a:extLst>
              <a:ext uri="{FF2B5EF4-FFF2-40B4-BE49-F238E27FC236}">
                <a16:creationId xmlns:a16="http://schemas.microsoft.com/office/drawing/2014/main" id="{F78CDCCC-4B23-4F90-A9E8-65C1814D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F0B73C-C6AF-45D2-9442-8F22020E1FD8}"/>
              </a:ext>
            </a:extLst>
          </p:cNvPr>
          <p:cNvSpPr/>
          <p:nvPr/>
        </p:nvSpPr>
        <p:spPr>
          <a:xfrm>
            <a:off x="0" y="0"/>
            <a:ext cx="1219198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602A31-9BE0-4F9A-8C26-3A693AD8C5A3}"/>
              </a:ext>
            </a:extLst>
          </p:cNvPr>
          <p:cNvSpPr/>
          <p:nvPr/>
        </p:nvSpPr>
        <p:spPr>
          <a:xfrm>
            <a:off x="3343501" y="454199"/>
            <a:ext cx="550503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PROPRIEDADES PERIÓDICAS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3E35CB5-A3DA-48AF-AE3F-2D22B238A833}"/>
              </a:ext>
            </a:extLst>
          </p:cNvPr>
          <p:cNvSpPr/>
          <p:nvPr/>
        </p:nvSpPr>
        <p:spPr>
          <a:xfrm>
            <a:off x="9077325" y="588708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4F5BE474-E927-4D01-96A1-4849AE0DC1C1}"/>
              </a:ext>
            </a:extLst>
          </p:cNvPr>
          <p:cNvSpPr/>
          <p:nvPr/>
        </p:nvSpPr>
        <p:spPr>
          <a:xfrm>
            <a:off x="2228850" y="588707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inal de Subtração 8">
            <a:extLst>
              <a:ext uri="{FF2B5EF4-FFF2-40B4-BE49-F238E27FC236}">
                <a16:creationId xmlns:a16="http://schemas.microsoft.com/office/drawing/2014/main" id="{3AD98D73-27B2-4D66-A0F1-BB666665CF5F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412DE47-86A9-44BD-8738-1BB993DDC3C2}"/>
              </a:ext>
            </a:extLst>
          </p:cNvPr>
          <p:cNvSpPr/>
          <p:nvPr/>
        </p:nvSpPr>
        <p:spPr>
          <a:xfrm>
            <a:off x="242888" y="4402078"/>
            <a:ext cx="6096000" cy="120032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Raleway"/>
              </a:rPr>
              <a:t>Entre as propriedades periódicas temos: raio atômico, energia de ionização, </a:t>
            </a:r>
            <a:r>
              <a:rPr lang="pt-BR" b="0" i="0" dirty="0" err="1">
                <a:solidFill>
                  <a:schemeClr val="bg1"/>
                </a:solidFill>
                <a:effectLst/>
                <a:latin typeface="Raleway"/>
              </a:rPr>
              <a:t>eletroafinidade</a:t>
            </a:r>
            <a:r>
              <a:rPr lang="pt-BR" b="0" i="0" dirty="0">
                <a:solidFill>
                  <a:schemeClr val="bg1"/>
                </a:solidFill>
                <a:effectLst/>
                <a:latin typeface="Raleway"/>
              </a:rPr>
              <a:t>, eletronegatividade, densidade, temperatura de fusão e ebulição e volume atômico.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27DEF33-7098-4311-9C1E-16F76D3FD959}"/>
              </a:ext>
            </a:extLst>
          </p:cNvPr>
          <p:cNvSpPr/>
          <p:nvPr/>
        </p:nvSpPr>
        <p:spPr>
          <a:xfrm>
            <a:off x="185738" y="2217915"/>
            <a:ext cx="6305550" cy="92333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Raleway"/>
              </a:rPr>
              <a:t>O</a:t>
            </a:r>
            <a:r>
              <a:rPr lang="pt-BR" b="0" i="0" dirty="0">
                <a:solidFill>
                  <a:schemeClr val="bg1"/>
                </a:solidFill>
                <a:effectLst/>
                <a:latin typeface="Raleway"/>
              </a:rPr>
              <a:t>correm à medida que o número atômico de um elemento químico aumenta, ou seja, assume valores que crescem e decrescem em cada período da Tabela Periódica.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3A494BCA-5408-4F14-A6C2-B7458494C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7" y="1837309"/>
            <a:ext cx="2971800" cy="51911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Variação Típica:</a:t>
            </a:r>
          </a:p>
        </p:txBody>
      </p:sp>
      <p:grpSp>
        <p:nvGrpSpPr>
          <p:cNvPr id="26" name="Group 19">
            <a:extLst>
              <a:ext uri="{FF2B5EF4-FFF2-40B4-BE49-F238E27FC236}">
                <a16:creationId xmlns:a16="http://schemas.microsoft.com/office/drawing/2014/main" id="{093A6396-6F8E-4688-88B3-74C0B4915EDF}"/>
              </a:ext>
            </a:extLst>
          </p:cNvPr>
          <p:cNvGrpSpPr>
            <a:grpSpLocks/>
          </p:cNvGrpSpPr>
          <p:nvPr/>
        </p:nvGrpSpPr>
        <p:grpSpPr bwMode="auto">
          <a:xfrm>
            <a:off x="7234237" y="2537192"/>
            <a:ext cx="4572000" cy="3505200"/>
            <a:chOff x="1248" y="1536"/>
            <a:chExt cx="2880" cy="2208"/>
          </a:xfrm>
        </p:grpSpPr>
        <p:sp>
          <p:nvSpPr>
            <p:cNvPr id="27" name="Line 4">
              <a:extLst>
                <a:ext uri="{FF2B5EF4-FFF2-40B4-BE49-F238E27FC236}">
                  <a16:creationId xmlns:a16="http://schemas.microsoft.com/office/drawing/2014/main" id="{5A193DCB-D8A5-4EC2-8324-1C9C5AC03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1536"/>
              <a:ext cx="0" cy="220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Line 5">
              <a:extLst>
                <a:ext uri="{FF2B5EF4-FFF2-40B4-BE49-F238E27FC236}">
                  <a16:creationId xmlns:a16="http://schemas.microsoft.com/office/drawing/2014/main" id="{213C1C60-DAF3-4DF6-ACDE-C4F970206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360"/>
              <a:ext cx="288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id="{D7544198-8F78-4B02-9258-4A643F295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350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000" b="1" dirty="0">
                  <a:solidFill>
                    <a:schemeClr val="bg1"/>
                  </a:solidFill>
                </a:rPr>
                <a:t>n° atômico</a:t>
              </a:r>
            </a:p>
          </p:txBody>
        </p:sp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F54DAAF6-0ABC-4F1A-A35C-2AC526721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 flipH="1">
              <a:off x="825" y="2217"/>
              <a:ext cx="13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000" b="1" dirty="0">
                  <a:solidFill>
                    <a:schemeClr val="bg1"/>
                  </a:solidFill>
                </a:rPr>
                <a:t>Valor numérico</a:t>
              </a: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EA95CA1B-0C55-4804-ACCB-9B28A4799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" y="1920"/>
              <a:ext cx="2010" cy="1087"/>
            </a:xfrm>
            <a:custGeom>
              <a:avLst/>
              <a:gdLst>
                <a:gd name="T0" fmla="*/ 177 w 2010"/>
                <a:gd name="T1" fmla="*/ 0 h 1087"/>
                <a:gd name="T2" fmla="*/ 229 w 2010"/>
                <a:gd name="T3" fmla="*/ 855 h 1087"/>
                <a:gd name="T4" fmla="*/ 351 w 2010"/>
                <a:gd name="T5" fmla="*/ 733 h 1087"/>
                <a:gd name="T6" fmla="*/ 456 w 2010"/>
                <a:gd name="T7" fmla="*/ 629 h 1087"/>
                <a:gd name="T8" fmla="*/ 474 w 2010"/>
                <a:gd name="T9" fmla="*/ 576 h 1087"/>
                <a:gd name="T10" fmla="*/ 491 w 2010"/>
                <a:gd name="T11" fmla="*/ 663 h 1087"/>
                <a:gd name="T12" fmla="*/ 509 w 2010"/>
                <a:gd name="T13" fmla="*/ 908 h 1087"/>
                <a:gd name="T14" fmla="*/ 648 w 2010"/>
                <a:gd name="T15" fmla="*/ 873 h 1087"/>
                <a:gd name="T16" fmla="*/ 823 w 2010"/>
                <a:gd name="T17" fmla="*/ 716 h 1087"/>
                <a:gd name="T18" fmla="*/ 945 w 2010"/>
                <a:gd name="T19" fmla="*/ 489 h 1087"/>
                <a:gd name="T20" fmla="*/ 1067 w 2010"/>
                <a:gd name="T21" fmla="*/ 1047 h 1087"/>
                <a:gd name="T22" fmla="*/ 1207 w 2010"/>
                <a:gd name="T23" fmla="*/ 943 h 1087"/>
                <a:gd name="T24" fmla="*/ 1311 w 2010"/>
                <a:gd name="T25" fmla="*/ 925 h 1087"/>
                <a:gd name="T26" fmla="*/ 1469 w 2010"/>
                <a:gd name="T27" fmla="*/ 768 h 1087"/>
                <a:gd name="T28" fmla="*/ 1556 w 2010"/>
                <a:gd name="T29" fmla="*/ 559 h 1087"/>
                <a:gd name="T30" fmla="*/ 1573 w 2010"/>
                <a:gd name="T31" fmla="*/ 890 h 1087"/>
                <a:gd name="T32" fmla="*/ 1591 w 2010"/>
                <a:gd name="T33" fmla="*/ 1030 h 1087"/>
                <a:gd name="T34" fmla="*/ 1800 w 2010"/>
                <a:gd name="T35" fmla="*/ 873 h 1087"/>
                <a:gd name="T36" fmla="*/ 2010 w 2010"/>
                <a:gd name="T37" fmla="*/ 646 h 10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10" h="1087">
                  <a:moveTo>
                    <a:pt x="177" y="0"/>
                  </a:moveTo>
                  <a:cubicBezTo>
                    <a:pt x="194" y="285"/>
                    <a:pt x="0" y="1025"/>
                    <a:pt x="229" y="855"/>
                  </a:cubicBezTo>
                  <a:cubicBezTo>
                    <a:pt x="367" y="752"/>
                    <a:pt x="237" y="860"/>
                    <a:pt x="351" y="733"/>
                  </a:cubicBezTo>
                  <a:cubicBezTo>
                    <a:pt x="384" y="696"/>
                    <a:pt x="456" y="629"/>
                    <a:pt x="456" y="629"/>
                  </a:cubicBezTo>
                  <a:cubicBezTo>
                    <a:pt x="462" y="611"/>
                    <a:pt x="461" y="563"/>
                    <a:pt x="474" y="576"/>
                  </a:cubicBezTo>
                  <a:cubicBezTo>
                    <a:pt x="495" y="597"/>
                    <a:pt x="488" y="634"/>
                    <a:pt x="491" y="663"/>
                  </a:cubicBezTo>
                  <a:cubicBezTo>
                    <a:pt x="500" y="744"/>
                    <a:pt x="503" y="826"/>
                    <a:pt x="509" y="908"/>
                  </a:cubicBezTo>
                  <a:cubicBezTo>
                    <a:pt x="555" y="896"/>
                    <a:pt x="607" y="897"/>
                    <a:pt x="648" y="873"/>
                  </a:cubicBezTo>
                  <a:cubicBezTo>
                    <a:pt x="716" y="834"/>
                    <a:pt x="760" y="763"/>
                    <a:pt x="823" y="716"/>
                  </a:cubicBezTo>
                  <a:cubicBezTo>
                    <a:pt x="870" y="645"/>
                    <a:pt x="917" y="569"/>
                    <a:pt x="945" y="489"/>
                  </a:cubicBezTo>
                  <a:cubicBezTo>
                    <a:pt x="956" y="631"/>
                    <a:pt x="962" y="950"/>
                    <a:pt x="1067" y="1047"/>
                  </a:cubicBezTo>
                  <a:cubicBezTo>
                    <a:pt x="1110" y="1087"/>
                    <a:pt x="1155" y="969"/>
                    <a:pt x="1207" y="943"/>
                  </a:cubicBezTo>
                  <a:cubicBezTo>
                    <a:pt x="1238" y="927"/>
                    <a:pt x="1276" y="931"/>
                    <a:pt x="1311" y="925"/>
                  </a:cubicBezTo>
                  <a:cubicBezTo>
                    <a:pt x="1369" y="868"/>
                    <a:pt x="1419" y="833"/>
                    <a:pt x="1469" y="768"/>
                  </a:cubicBezTo>
                  <a:cubicBezTo>
                    <a:pt x="1493" y="695"/>
                    <a:pt x="1522" y="627"/>
                    <a:pt x="1556" y="559"/>
                  </a:cubicBezTo>
                  <a:cubicBezTo>
                    <a:pt x="1562" y="669"/>
                    <a:pt x="1565" y="780"/>
                    <a:pt x="1573" y="890"/>
                  </a:cubicBezTo>
                  <a:cubicBezTo>
                    <a:pt x="1576" y="937"/>
                    <a:pt x="1544" y="1034"/>
                    <a:pt x="1591" y="1030"/>
                  </a:cubicBezTo>
                  <a:cubicBezTo>
                    <a:pt x="1678" y="1023"/>
                    <a:pt x="1734" y="930"/>
                    <a:pt x="1800" y="873"/>
                  </a:cubicBezTo>
                  <a:cubicBezTo>
                    <a:pt x="1977" y="719"/>
                    <a:pt x="1954" y="755"/>
                    <a:pt x="2010" y="646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5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Óculos cirúrgicos ou de laboratório de proteção, deitado na mesa periódica">
            <a:extLst>
              <a:ext uri="{FF2B5EF4-FFF2-40B4-BE49-F238E27FC236}">
                <a16:creationId xmlns:a16="http://schemas.microsoft.com/office/drawing/2014/main" id="{F78CDCCC-4B23-4F90-A9E8-65C1814D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F0B73C-C6AF-45D2-9442-8F22020E1FD8}"/>
              </a:ext>
            </a:extLst>
          </p:cNvPr>
          <p:cNvSpPr/>
          <p:nvPr/>
        </p:nvSpPr>
        <p:spPr>
          <a:xfrm>
            <a:off x="0" y="0"/>
            <a:ext cx="1219198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602A31-9BE0-4F9A-8C26-3A693AD8C5A3}"/>
              </a:ext>
            </a:extLst>
          </p:cNvPr>
          <p:cNvSpPr/>
          <p:nvPr/>
        </p:nvSpPr>
        <p:spPr>
          <a:xfrm>
            <a:off x="3343501" y="454199"/>
            <a:ext cx="550503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PROPRIEDADES PERIÓDICAS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3E35CB5-A3DA-48AF-AE3F-2D22B238A833}"/>
              </a:ext>
            </a:extLst>
          </p:cNvPr>
          <p:cNvSpPr/>
          <p:nvPr/>
        </p:nvSpPr>
        <p:spPr>
          <a:xfrm>
            <a:off x="9077325" y="588708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4F5BE474-E927-4D01-96A1-4849AE0DC1C1}"/>
              </a:ext>
            </a:extLst>
          </p:cNvPr>
          <p:cNvSpPr/>
          <p:nvPr/>
        </p:nvSpPr>
        <p:spPr>
          <a:xfrm>
            <a:off x="2228850" y="588707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inal de Subtração 8">
            <a:extLst>
              <a:ext uri="{FF2B5EF4-FFF2-40B4-BE49-F238E27FC236}">
                <a16:creationId xmlns:a16="http://schemas.microsoft.com/office/drawing/2014/main" id="{3AD98D73-27B2-4D66-A0F1-BB666665CF5F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Group 38">
            <a:extLst>
              <a:ext uri="{FF2B5EF4-FFF2-40B4-BE49-F238E27FC236}">
                <a16:creationId xmlns:a16="http://schemas.microsoft.com/office/drawing/2014/main" id="{85E50694-FF89-459A-9ADE-B0C909FE97C1}"/>
              </a:ext>
            </a:extLst>
          </p:cNvPr>
          <p:cNvGrpSpPr>
            <a:grpSpLocks/>
          </p:cNvGrpSpPr>
          <p:nvPr/>
        </p:nvGrpSpPr>
        <p:grpSpPr bwMode="auto">
          <a:xfrm>
            <a:off x="2414188" y="5050093"/>
            <a:ext cx="838200" cy="1219200"/>
            <a:chOff x="816" y="1440"/>
            <a:chExt cx="528" cy="768"/>
          </a:xfrm>
          <a:noFill/>
        </p:grpSpPr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297C3B4A-8A13-4405-B067-D6CB35D27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680"/>
              <a:ext cx="528" cy="52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48E0CF8C-5071-4C46-8169-DAD1526A4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920"/>
              <a:ext cx="48" cy="4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80914647-9070-414C-BD17-9864405E0F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30816">
              <a:off x="1104" y="1968"/>
              <a:ext cx="240" cy="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35251064-8B99-45E0-9018-4B0B3DF75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440"/>
              <a:ext cx="288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22" name="Group 62">
            <a:extLst>
              <a:ext uri="{FF2B5EF4-FFF2-40B4-BE49-F238E27FC236}">
                <a16:creationId xmlns:a16="http://schemas.microsoft.com/office/drawing/2014/main" id="{9A18ECF2-D777-4690-94EC-95630C00BD13}"/>
              </a:ext>
            </a:extLst>
          </p:cNvPr>
          <p:cNvGrpSpPr>
            <a:grpSpLocks/>
          </p:cNvGrpSpPr>
          <p:nvPr/>
        </p:nvGrpSpPr>
        <p:grpSpPr bwMode="auto">
          <a:xfrm>
            <a:off x="4040832" y="5029200"/>
            <a:ext cx="685800" cy="1143000"/>
            <a:chOff x="1680" y="672"/>
            <a:chExt cx="432" cy="720"/>
          </a:xfrm>
          <a:noFill/>
        </p:grpSpPr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E825C852-D2EE-47D8-B0EF-6BC2A849F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960"/>
              <a:ext cx="432" cy="432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630FFE57-892A-49B5-ADED-36BC33A2D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152"/>
              <a:ext cx="48" cy="48"/>
            </a:xfrm>
            <a:prstGeom prst="ellipse">
              <a:avLst/>
            </a:prstGeom>
            <a:grpFill/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2" name="Text Box 28">
              <a:extLst>
                <a:ext uri="{FF2B5EF4-FFF2-40B4-BE49-F238E27FC236}">
                  <a16:creationId xmlns:a16="http://schemas.microsoft.com/office/drawing/2014/main" id="{18F8DD13-1077-4EF8-8B5F-3BA52583E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672"/>
              <a:ext cx="384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He</a:t>
              </a:r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D41F095E-69D1-4F18-B5C9-304568E0A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152"/>
              <a:ext cx="240" cy="96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</p:grpSp>
      <p:grpSp>
        <p:nvGrpSpPr>
          <p:cNvPr id="34" name="Group 60">
            <a:extLst>
              <a:ext uri="{FF2B5EF4-FFF2-40B4-BE49-F238E27FC236}">
                <a16:creationId xmlns:a16="http://schemas.microsoft.com/office/drawing/2014/main" id="{BBF028E3-338B-46B3-BBBC-1EF6FE22438C}"/>
              </a:ext>
            </a:extLst>
          </p:cNvPr>
          <p:cNvGrpSpPr>
            <a:grpSpLocks/>
          </p:cNvGrpSpPr>
          <p:nvPr/>
        </p:nvGrpSpPr>
        <p:grpSpPr bwMode="auto">
          <a:xfrm>
            <a:off x="5355377" y="4712705"/>
            <a:ext cx="1447800" cy="1828800"/>
            <a:chOff x="624" y="1536"/>
            <a:chExt cx="912" cy="1152"/>
          </a:xfrm>
          <a:noFill/>
        </p:grpSpPr>
        <p:sp>
          <p:nvSpPr>
            <p:cNvPr id="35" name="Oval 35">
              <a:extLst>
                <a:ext uri="{FF2B5EF4-FFF2-40B4-BE49-F238E27FC236}">
                  <a16:creationId xmlns:a16="http://schemas.microsoft.com/office/drawing/2014/main" id="{C845CFEE-CCA5-48F1-BB00-DA34B5301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016"/>
              <a:ext cx="432" cy="43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 dirty="0"/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128E5450-4F8C-450A-9D69-C80042636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776"/>
              <a:ext cx="912" cy="91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id="{4CB8D166-85A1-4A42-92B7-9082335D9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208"/>
              <a:ext cx="48" cy="4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8" name="Text Box 40">
              <a:extLst>
                <a:ext uri="{FF2B5EF4-FFF2-40B4-BE49-F238E27FC236}">
                  <a16:creationId xmlns:a16="http://schemas.microsoft.com/office/drawing/2014/main" id="{ECE3927D-BB72-4232-B912-56D9BB425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536"/>
              <a:ext cx="336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Li</a:t>
              </a:r>
            </a:p>
          </p:txBody>
        </p:sp>
        <p:sp>
          <p:nvSpPr>
            <p:cNvPr id="39" name="Line 54">
              <a:extLst>
                <a:ext uri="{FF2B5EF4-FFF2-40B4-BE49-F238E27FC236}">
                  <a16:creationId xmlns:a16="http://schemas.microsoft.com/office/drawing/2014/main" id="{E9A3554F-FC6F-47D9-99CE-FCFDC4D77D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29101">
              <a:off x="1104" y="2253"/>
              <a:ext cx="432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0" name="Group 61">
            <a:extLst>
              <a:ext uri="{FF2B5EF4-FFF2-40B4-BE49-F238E27FC236}">
                <a16:creationId xmlns:a16="http://schemas.microsoft.com/office/drawing/2014/main" id="{27655680-93AB-47C7-BA44-14B2406FFB26}"/>
              </a:ext>
            </a:extLst>
          </p:cNvPr>
          <p:cNvGrpSpPr>
            <a:grpSpLocks/>
          </p:cNvGrpSpPr>
          <p:nvPr/>
        </p:nvGrpSpPr>
        <p:grpSpPr bwMode="auto">
          <a:xfrm>
            <a:off x="8843644" y="4488994"/>
            <a:ext cx="1752600" cy="2133600"/>
            <a:chOff x="528" y="2784"/>
            <a:chExt cx="1104" cy="1344"/>
          </a:xfrm>
          <a:noFill/>
        </p:grpSpPr>
        <p:sp>
          <p:nvSpPr>
            <p:cNvPr id="41" name="Oval 41">
              <a:extLst>
                <a:ext uri="{FF2B5EF4-FFF2-40B4-BE49-F238E27FC236}">
                  <a16:creationId xmlns:a16="http://schemas.microsoft.com/office/drawing/2014/main" id="{58B4D278-33F1-4C1B-ADFA-1E204ACA4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360"/>
              <a:ext cx="432" cy="43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ED2D163D-D3AF-4AE4-BA21-C2DD935E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168"/>
              <a:ext cx="816" cy="816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id="{33E75A76-5218-446A-909A-A0C58F33E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552"/>
              <a:ext cx="48" cy="4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4" name="Oval 45">
              <a:extLst>
                <a:ext uri="{FF2B5EF4-FFF2-40B4-BE49-F238E27FC236}">
                  <a16:creationId xmlns:a16="http://schemas.microsoft.com/office/drawing/2014/main" id="{A9C266F0-24B1-4B0E-A4F7-BE34BB2FB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024"/>
              <a:ext cx="1104" cy="110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5" name="Text Box 46">
              <a:extLst>
                <a:ext uri="{FF2B5EF4-FFF2-40B4-BE49-F238E27FC236}">
                  <a16:creationId xmlns:a16="http://schemas.microsoft.com/office/drawing/2014/main" id="{30B951AC-264B-48D6-90A1-F3D3CC858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784"/>
              <a:ext cx="384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Na</a:t>
              </a:r>
            </a:p>
          </p:txBody>
        </p:sp>
        <p:sp>
          <p:nvSpPr>
            <p:cNvPr id="46" name="Line 55">
              <a:extLst>
                <a:ext uri="{FF2B5EF4-FFF2-40B4-BE49-F238E27FC236}">
                  <a16:creationId xmlns:a16="http://schemas.microsoft.com/office/drawing/2014/main" id="{AF63959D-4F6A-4852-BED7-4995EF4F4C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4520">
              <a:off x="1104" y="3600"/>
              <a:ext cx="528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7" name="Group 63">
            <a:extLst>
              <a:ext uri="{FF2B5EF4-FFF2-40B4-BE49-F238E27FC236}">
                <a16:creationId xmlns:a16="http://schemas.microsoft.com/office/drawing/2014/main" id="{FD451381-CE0F-4113-8918-F175A11188F3}"/>
              </a:ext>
            </a:extLst>
          </p:cNvPr>
          <p:cNvGrpSpPr>
            <a:grpSpLocks/>
          </p:cNvGrpSpPr>
          <p:nvPr/>
        </p:nvGrpSpPr>
        <p:grpSpPr bwMode="auto">
          <a:xfrm>
            <a:off x="7314682" y="4888047"/>
            <a:ext cx="990600" cy="1447800"/>
            <a:chOff x="1776" y="1680"/>
            <a:chExt cx="624" cy="912"/>
          </a:xfrm>
          <a:noFill/>
        </p:grpSpPr>
        <p:sp>
          <p:nvSpPr>
            <p:cNvPr id="48" name="Oval 49">
              <a:extLst>
                <a:ext uri="{FF2B5EF4-FFF2-40B4-BE49-F238E27FC236}">
                  <a16:creationId xmlns:a16="http://schemas.microsoft.com/office/drawing/2014/main" id="{053C28C3-3F94-47DF-8844-40A456160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112"/>
              <a:ext cx="336" cy="336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49" name="Oval 50">
              <a:extLst>
                <a:ext uri="{FF2B5EF4-FFF2-40B4-BE49-F238E27FC236}">
                  <a16:creationId xmlns:a16="http://schemas.microsoft.com/office/drawing/2014/main" id="{EBD88131-1DE9-40BA-B3D3-5246F6AFF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968"/>
              <a:ext cx="624" cy="624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0" name="Oval 51">
              <a:extLst>
                <a:ext uri="{FF2B5EF4-FFF2-40B4-BE49-F238E27FC236}">
                  <a16:creationId xmlns:a16="http://schemas.microsoft.com/office/drawing/2014/main" id="{B90B63C8-5506-4494-9540-43986CAB4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256"/>
              <a:ext cx="48" cy="4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" name="Text Box 52">
              <a:extLst>
                <a:ext uri="{FF2B5EF4-FFF2-40B4-BE49-F238E27FC236}">
                  <a16:creationId xmlns:a16="http://schemas.microsoft.com/office/drawing/2014/main" id="{FD1CF34F-4B30-4767-AB78-CA9F8460D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680"/>
              <a:ext cx="240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52" name="Line 57">
              <a:extLst>
                <a:ext uri="{FF2B5EF4-FFF2-40B4-BE49-F238E27FC236}">
                  <a16:creationId xmlns:a16="http://schemas.microsoft.com/office/drawing/2014/main" id="{6EC3710F-8466-4415-A966-48FF3E388A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80102">
              <a:off x="2112" y="2304"/>
              <a:ext cx="288" cy="1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3" name="Oval 51">
            <a:extLst>
              <a:ext uri="{FF2B5EF4-FFF2-40B4-BE49-F238E27FC236}">
                <a16:creationId xmlns:a16="http://schemas.microsoft.com/office/drawing/2014/main" id="{A764479D-ABDE-4FD8-8195-29A5BB222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687" y="5791200"/>
            <a:ext cx="76200" cy="762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84CDFEA-44C3-4F5E-85B5-1BC95C77FA87}"/>
              </a:ext>
            </a:extLst>
          </p:cNvPr>
          <p:cNvSpPr/>
          <p:nvPr/>
        </p:nvSpPr>
        <p:spPr>
          <a:xfrm>
            <a:off x="5647683" y="1949663"/>
            <a:ext cx="6096000" cy="1523494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RAIO ATÔMICO: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 i="1" dirty="0">
                <a:solidFill>
                  <a:schemeClr val="bg1"/>
                </a:solidFill>
              </a:rPr>
              <a:t> Cresce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 i="1" dirty="0">
                <a:solidFill>
                  <a:schemeClr val="bg1"/>
                </a:solidFill>
              </a:rPr>
              <a:t>com o aumento do número de camadas.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b="1" i="1" dirty="0">
                <a:solidFill>
                  <a:schemeClr val="bg1"/>
                </a:solidFill>
              </a:rPr>
              <a:t> Quando o número de camadas é igual , diminui com o aumento do número atômico.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4" name="Picture 2" descr="Glenn Seaborg - Brasil Escola">
            <a:extLst>
              <a:ext uri="{FF2B5EF4-FFF2-40B4-BE49-F238E27FC236}">
                <a16:creationId xmlns:a16="http://schemas.microsoft.com/office/drawing/2014/main" id="{99D745A5-2F69-4326-A5B3-9A0A8D6E2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 b="1028"/>
          <a:stretch/>
        </p:blipFill>
        <p:spPr bwMode="auto">
          <a:xfrm>
            <a:off x="632444" y="2136647"/>
            <a:ext cx="4675308" cy="253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CDA30C93-F0D6-4932-8BFB-D9F658EC5FDF}"/>
              </a:ext>
            </a:extLst>
          </p:cNvPr>
          <p:cNvCxnSpPr/>
          <p:nvPr/>
        </p:nvCxnSpPr>
        <p:spPr>
          <a:xfrm flipH="1" flipV="1">
            <a:off x="971550" y="1807907"/>
            <a:ext cx="3895725" cy="1342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97F7DA0E-803C-4B22-8602-EA413ECED2B9}"/>
              </a:ext>
            </a:extLst>
          </p:cNvPr>
          <p:cNvCxnSpPr/>
          <p:nvPr/>
        </p:nvCxnSpPr>
        <p:spPr>
          <a:xfrm>
            <a:off x="400050" y="2203648"/>
            <a:ext cx="0" cy="241018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6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Óculos cirúrgicos ou de laboratório de proteção, deitado na mesa periódica">
            <a:extLst>
              <a:ext uri="{FF2B5EF4-FFF2-40B4-BE49-F238E27FC236}">
                <a16:creationId xmlns:a16="http://schemas.microsoft.com/office/drawing/2014/main" id="{F78CDCCC-4B23-4F90-A9E8-65C1814D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F0B73C-C6AF-45D2-9442-8F22020E1FD8}"/>
              </a:ext>
            </a:extLst>
          </p:cNvPr>
          <p:cNvSpPr/>
          <p:nvPr/>
        </p:nvSpPr>
        <p:spPr>
          <a:xfrm>
            <a:off x="0" y="0"/>
            <a:ext cx="1219198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602A31-9BE0-4F9A-8C26-3A693AD8C5A3}"/>
              </a:ext>
            </a:extLst>
          </p:cNvPr>
          <p:cNvSpPr/>
          <p:nvPr/>
        </p:nvSpPr>
        <p:spPr>
          <a:xfrm>
            <a:off x="3343501" y="454199"/>
            <a:ext cx="550503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PROPRIEDADES PERIÓDICAS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3E35CB5-A3DA-48AF-AE3F-2D22B238A833}"/>
              </a:ext>
            </a:extLst>
          </p:cNvPr>
          <p:cNvSpPr/>
          <p:nvPr/>
        </p:nvSpPr>
        <p:spPr>
          <a:xfrm>
            <a:off x="9077325" y="588708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4F5BE474-E927-4D01-96A1-4849AE0DC1C1}"/>
              </a:ext>
            </a:extLst>
          </p:cNvPr>
          <p:cNvSpPr/>
          <p:nvPr/>
        </p:nvSpPr>
        <p:spPr>
          <a:xfrm>
            <a:off x="2228850" y="588707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inal de Subtração 8">
            <a:extLst>
              <a:ext uri="{FF2B5EF4-FFF2-40B4-BE49-F238E27FC236}">
                <a16:creationId xmlns:a16="http://schemas.microsoft.com/office/drawing/2014/main" id="{3AD98D73-27B2-4D66-A0F1-BB666665CF5F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Picture 4" descr="sentido do crescimento do raio atomico - Química Inorgânica I">
            <a:extLst>
              <a:ext uri="{FF2B5EF4-FFF2-40B4-BE49-F238E27FC236}">
                <a16:creationId xmlns:a16="http://schemas.microsoft.com/office/drawing/2014/main" id="{7E059EF2-4998-4CB7-9ED2-3FF8C8D7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66" y="1636731"/>
            <a:ext cx="6313625" cy="4735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04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Óculos cirúrgicos ou de laboratório de proteção, deitado na mesa periódica">
            <a:extLst>
              <a:ext uri="{FF2B5EF4-FFF2-40B4-BE49-F238E27FC236}">
                <a16:creationId xmlns:a16="http://schemas.microsoft.com/office/drawing/2014/main" id="{F78CDCCC-4B23-4F90-A9E8-65C1814D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F0B73C-C6AF-45D2-9442-8F22020E1FD8}"/>
              </a:ext>
            </a:extLst>
          </p:cNvPr>
          <p:cNvSpPr/>
          <p:nvPr/>
        </p:nvSpPr>
        <p:spPr>
          <a:xfrm>
            <a:off x="0" y="0"/>
            <a:ext cx="1219198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602A31-9BE0-4F9A-8C26-3A693AD8C5A3}"/>
              </a:ext>
            </a:extLst>
          </p:cNvPr>
          <p:cNvSpPr/>
          <p:nvPr/>
        </p:nvSpPr>
        <p:spPr>
          <a:xfrm>
            <a:off x="3343501" y="454199"/>
            <a:ext cx="550503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PROPRIEDADES PERIÓDICAS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3E35CB5-A3DA-48AF-AE3F-2D22B238A833}"/>
              </a:ext>
            </a:extLst>
          </p:cNvPr>
          <p:cNvSpPr/>
          <p:nvPr/>
        </p:nvSpPr>
        <p:spPr>
          <a:xfrm>
            <a:off x="9077325" y="588708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4F5BE474-E927-4D01-96A1-4849AE0DC1C1}"/>
              </a:ext>
            </a:extLst>
          </p:cNvPr>
          <p:cNvSpPr/>
          <p:nvPr/>
        </p:nvSpPr>
        <p:spPr>
          <a:xfrm>
            <a:off x="2228850" y="588707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inal de Subtração 8">
            <a:extLst>
              <a:ext uri="{FF2B5EF4-FFF2-40B4-BE49-F238E27FC236}">
                <a16:creationId xmlns:a16="http://schemas.microsoft.com/office/drawing/2014/main" id="{3AD98D73-27B2-4D66-A0F1-BB666665CF5F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CC8F3C3-EAF5-4239-9D91-7C14A1C20497}"/>
              </a:ext>
            </a:extLst>
          </p:cNvPr>
          <p:cNvSpPr/>
          <p:nvPr/>
        </p:nvSpPr>
        <p:spPr>
          <a:xfrm>
            <a:off x="2228850" y="3405853"/>
            <a:ext cx="6096001" cy="120032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Sendo assim, se o átomo perde elétron, ele se transforma em um cátion e consequentemente o seu tamanho diminui. O raio de um cátion será sempre menor do que o raio do seu átomo neutro.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FEF1257-6E29-4B4B-8D36-016BFED38D83}"/>
              </a:ext>
            </a:extLst>
          </p:cNvPr>
          <p:cNvSpPr/>
          <p:nvPr/>
        </p:nvSpPr>
        <p:spPr>
          <a:xfrm>
            <a:off x="476058" y="5279564"/>
            <a:ext cx="6096000" cy="120032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Nunito"/>
              </a:rPr>
              <a:t>Já quando ele ganha elétrons o seu tamanho aumenta, pois aumenta também a repulsão dos elétrons da última camada.</a:t>
            </a:r>
          </a:p>
          <a:p>
            <a:r>
              <a:rPr lang="pt-BR" dirty="0">
                <a:solidFill>
                  <a:schemeClr val="bg1"/>
                </a:solidFill>
              </a:rPr>
              <a:t>O raio de um ânion será sempre maior do que o raio do seu átomo neutro.</a:t>
            </a:r>
          </a:p>
        </p:txBody>
      </p:sp>
      <p:pic>
        <p:nvPicPr>
          <p:cNvPr id="34818" name="Picture 2" descr="Raio Atômico - Química | Manual do Enem">
            <a:extLst>
              <a:ext uri="{FF2B5EF4-FFF2-40B4-BE49-F238E27FC236}">
                <a16:creationId xmlns:a16="http://schemas.microsoft.com/office/drawing/2014/main" id="{87345FE5-D7E9-4AC2-94B2-F1F2C1612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109" y="3184137"/>
            <a:ext cx="3076575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4" descr="Ânions - Química | Manual do Enem">
            <a:extLst>
              <a:ext uri="{FF2B5EF4-FFF2-40B4-BE49-F238E27FC236}">
                <a16:creationId xmlns:a16="http://schemas.microsoft.com/office/drawing/2014/main" id="{6A427ABD-B4E5-4A63-9452-9B179E134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71" y="5132015"/>
            <a:ext cx="3057525" cy="1495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19528B3-0169-4A38-909A-52D41C65C281}"/>
              </a:ext>
            </a:extLst>
          </p:cNvPr>
          <p:cNvSpPr/>
          <p:nvPr/>
        </p:nvSpPr>
        <p:spPr>
          <a:xfrm>
            <a:off x="2871595" y="1823610"/>
            <a:ext cx="6096000" cy="92333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RAIO IÔNICO</a:t>
            </a:r>
          </a:p>
          <a:p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 </a:t>
            </a:r>
            <a:r>
              <a:rPr lang="pt-BR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raio iônico</a:t>
            </a:r>
            <a:r>
              <a:rPr lang="pt-B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está relacionado com o tamanho do átomo quando ele perde ou ganha elétrons.</a:t>
            </a:r>
          </a:p>
        </p:txBody>
      </p:sp>
    </p:spTree>
    <p:extLst>
      <p:ext uri="{BB962C8B-B14F-4D97-AF65-F5344CB8AC3E}">
        <p14:creationId xmlns:p14="http://schemas.microsoft.com/office/powerpoint/2010/main" val="32550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BF3BE19-19B0-4B8E-82F8-6B597EC71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211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B29D589-8EF8-48F1-BD2E-8C831E87A37A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D7479F-DD8B-48EF-AFE0-B90216F4F5AD}"/>
              </a:ext>
            </a:extLst>
          </p:cNvPr>
          <p:cNvSpPr/>
          <p:nvPr/>
        </p:nvSpPr>
        <p:spPr>
          <a:xfrm>
            <a:off x="3929370" y="454199"/>
            <a:ext cx="4333238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EVOLUÇÃO HISTÓRICA</a:t>
            </a:r>
          </a:p>
        </p:txBody>
      </p:sp>
      <p:sp>
        <p:nvSpPr>
          <p:cNvPr id="11" name="Sinal de Subtração 10">
            <a:extLst>
              <a:ext uri="{FF2B5EF4-FFF2-40B4-BE49-F238E27FC236}">
                <a16:creationId xmlns:a16="http://schemas.microsoft.com/office/drawing/2014/main" id="{01F35E0D-9FCB-433B-93C7-358762C0903F}"/>
              </a:ext>
            </a:extLst>
          </p:cNvPr>
          <p:cNvSpPr/>
          <p:nvPr/>
        </p:nvSpPr>
        <p:spPr>
          <a:xfrm>
            <a:off x="3856143" y="1575652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Listra Diagonal 11">
            <a:extLst>
              <a:ext uri="{FF2B5EF4-FFF2-40B4-BE49-F238E27FC236}">
                <a16:creationId xmlns:a16="http://schemas.microsoft.com/office/drawing/2014/main" id="{92AD7C89-C7C2-4EDC-884C-3F9FE053D9AE}"/>
              </a:ext>
            </a:extLst>
          </p:cNvPr>
          <p:cNvSpPr/>
          <p:nvPr/>
        </p:nvSpPr>
        <p:spPr>
          <a:xfrm>
            <a:off x="178854" y="2134795"/>
            <a:ext cx="3109352" cy="2190750"/>
          </a:xfrm>
          <a:prstGeom prst="diagStrip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86D0C4-345F-473F-ABDA-2572D3C2DFE5}"/>
              </a:ext>
            </a:extLst>
          </p:cNvPr>
          <p:cNvSpPr/>
          <p:nvPr/>
        </p:nvSpPr>
        <p:spPr>
          <a:xfrm>
            <a:off x="5110008" y="2491506"/>
            <a:ext cx="3249672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Lei das Tríades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pt-BR" alt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Dobereiner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pt-BR" dirty="0"/>
          </a:p>
        </p:txBody>
      </p:sp>
      <p:pic>
        <p:nvPicPr>
          <p:cNvPr id="9" name="Picture 4" descr="Frontier Chemists: The Wonders of the Periodic Table">
            <a:extLst>
              <a:ext uri="{FF2B5EF4-FFF2-40B4-BE49-F238E27FC236}">
                <a16:creationId xmlns:a16="http://schemas.microsoft.com/office/drawing/2014/main" id="{9F6386AB-5500-46A7-95A5-CF664DD74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06" y="3665931"/>
            <a:ext cx="1790700" cy="256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84A3ACB-1560-401F-B659-C7DF6A2700AB}"/>
              </a:ext>
            </a:extLst>
          </p:cNvPr>
          <p:cNvSpPr/>
          <p:nvPr/>
        </p:nvSpPr>
        <p:spPr>
          <a:xfrm>
            <a:off x="3524178" y="3230170"/>
            <a:ext cx="6421332" cy="1754326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b="0" i="0" dirty="0">
                <a:effectLst/>
                <a:latin typeface="Lucida Grande"/>
              </a:rPr>
              <a:t>Ao analisar os elementos químicos cálcio (Ca), estrôncio (</a:t>
            </a:r>
            <a:r>
              <a:rPr lang="pt-BR" b="0" i="0" dirty="0" err="1">
                <a:effectLst/>
                <a:latin typeface="Lucida Grande"/>
              </a:rPr>
              <a:t>Sr</a:t>
            </a:r>
            <a:r>
              <a:rPr lang="pt-BR" b="0" i="0" dirty="0">
                <a:effectLst/>
                <a:latin typeface="Lucida Grande"/>
              </a:rPr>
              <a:t>) e bário (Ba), percebeu uma relação simples entre suas massas atômicas: a massa do átomo de estrôncio apresentava um valor bastante próximo da média das massas dos outros dois elementos. A esta observação deu o nome de </a:t>
            </a:r>
            <a:r>
              <a:rPr lang="pt-BR" b="1" i="1" dirty="0">
                <a:effectLst/>
                <a:latin typeface="Lucida Grande"/>
              </a:rPr>
              <a:t>Tríades de Elementos Químicos</a:t>
            </a:r>
            <a:r>
              <a:rPr lang="pt-BR" b="0" i="0" dirty="0">
                <a:effectLst/>
                <a:latin typeface="Lucida Grande"/>
              </a:rPr>
              <a:t>.</a:t>
            </a:r>
            <a:endParaRPr lang="pt-BR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EC1A60B-D27C-4DCB-805B-EDFC9332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78" y="5523803"/>
            <a:ext cx="6421332" cy="957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4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Óculos cirúrgicos ou de laboratório de proteção, deitado na mesa periódica">
            <a:extLst>
              <a:ext uri="{FF2B5EF4-FFF2-40B4-BE49-F238E27FC236}">
                <a16:creationId xmlns:a16="http://schemas.microsoft.com/office/drawing/2014/main" id="{F78CDCCC-4B23-4F90-A9E8-65C1814D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F0B73C-C6AF-45D2-9442-8F22020E1FD8}"/>
              </a:ext>
            </a:extLst>
          </p:cNvPr>
          <p:cNvSpPr/>
          <p:nvPr/>
        </p:nvSpPr>
        <p:spPr>
          <a:xfrm>
            <a:off x="0" y="0"/>
            <a:ext cx="1219198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602A31-9BE0-4F9A-8C26-3A693AD8C5A3}"/>
              </a:ext>
            </a:extLst>
          </p:cNvPr>
          <p:cNvSpPr/>
          <p:nvPr/>
        </p:nvSpPr>
        <p:spPr>
          <a:xfrm>
            <a:off x="3343501" y="454199"/>
            <a:ext cx="550503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PROPRIEDADES PERIÓDICAS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3E35CB5-A3DA-48AF-AE3F-2D22B238A833}"/>
              </a:ext>
            </a:extLst>
          </p:cNvPr>
          <p:cNvSpPr/>
          <p:nvPr/>
        </p:nvSpPr>
        <p:spPr>
          <a:xfrm>
            <a:off x="9077325" y="588708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4F5BE474-E927-4D01-96A1-4849AE0DC1C1}"/>
              </a:ext>
            </a:extLst>
          </p:cNvPr>
          <p:cNvSpPr/>
          <p:nvPr/>
        </p:nvSpPr>
        <p:spPr>
          <a:xfrm>
            <a:off x="2228850" y="588707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inal de Subtração 8">
            <a:extLst>
              <a:ext uri="{FF2B5EF4-FFF2-40B4-BE49-F238E27FC236}">
                <a16:creationId xmlns:a16="http://schemas.microsoft.com/office/drawing/2014/main" id="{3AD98D73-27B2-4D66-A0F1-BB666665CF5F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4" descr="CAP0707">
            <a:extLst>
              <a:ext uri="{FF2B5EF4-FFF2-40B4-BE49-F238E27FC236}">
                <a16:creationId xmlns:a16="http://schemas.microsoft.com/office/drawing/2014/main" id="{3F9A7515-BC9D-4B6C-8D28-B56E4AD5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41" y="1825505"/>
            <a:ext cx="5675476" cy="481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6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Óculos cirúrgicos ou de laboratório de proteção, deitado na mesa periódica">
            <a:extLst>
              <a:ext uri="{FF2B5EF4-FFF2-40B4-BE49-F238E27FC236}">
                <a16:creationId xmlns:a16="http://schemas.microsoft.com/office/drawing/2014/main" id="{F78CDCCC-4B23-4F90-A9E8-65C1814D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F0B73C-C6AF-45D2-9442-8F22020E1FD8}"/>
              </a:ext>
            </a:extLst>
          </p:cNvPr>
          <p:cNvSpPr/>
          <p:nvPr/>
        </p:nvSpPr>
        <p:spPr>
          <a:xfrm>
            <a:off x="0" y="0"/>
            <a:ext cx="1219198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602A31-9BE0-4F9A-8C26-3A693AD8C5A3}"/>
              </a:ext>
            </a:extLst>
          </p:cNvPr>
          <p:cNvSpPr/>
          <p:nvPr/>
        </p:nvSpPr>
        <p:spPr>
          <a:xfrm>
            <a:off x="3343501" y="454199"/>
            <a:ext cx="550503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PROPRIEDADES PERIÓDICAS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3E35CB5-A3DA-48AF-AE3F-2D22B238A833}"/>
              </a:ext>
            </a:extLst>
          </p:cNvPr>
          <p:cNvSpPr/>
          <p:nvPr/>
        </p:nvSpPr>
        <p:spPr>
          <a:xfrm>
            <a:off x="9077325" y="588708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4F5BE474-E927-4D01-96A1-4849AE0DC1C1}"/>
              </a:ext>
            </a:extLst>
          </p:cNvPr>
          <p:cNvSpPr/>
          <p:nvPr/>
        </p:nvSpPr>
        <p:spPr>
          <a:xfrm>
            <a:off x="2228850" y="588707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inal de Subtração 8">
            <a:extLst>
              <a:ext uri="{FF2B5EF4-FFF2-40B4-BE49-F238E27FC236}">
                <a16:creationId xmlns:a16="http://schemas.microsoft.com/office/drawing/2014/main" id="{3AD98D73-27B2-4D66-A0F1-BB666665CF5F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48">
            <a:extLst>
              <a:ext uri="{FF2B5EF4-FFF2-40B4-BE49-F238E27FC236}">
                <a16:creationId xmlns:a16="http://schemas.microsoft.com/office/drawing/2014/main" id="{D512CEB6-6A1B-4D03-99AF-3C8098A1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571" y="3443682"/>
            <a:ext cx="8153400" cy="51911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  <a:r>
              <a:rPr lang="pt-BR" altLang="pt-BR" sz="28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(g)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</a:rPr>
              <a:t>   +    Energia    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  X</a:t>
            </a:r>
            <a:r>
              <a:rPr lang="pt-BR" altLang="pt-BR" sz="2800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pt-BR" altLang="pt-BR" sz="2800" b="1" baseline="-25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(g)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+    e</a:t>
            </a:r>
            <a:r>
              <a:rPr lang="pt-BR" altLang="pt-BR" sz="2800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t-BR" altLang="pt-BR" i="1" dirty="0">
                <a:solidFill>
                  <a:schemeClr val="bg1"/>
                </a:solidFill>
                <a:sym typeface="Symbol" panose="05050102010706020507" pitchFamily="18" charset="2"/>
              </a:rPr>
              <a:t>(endotérmica)</a:t>
            </a: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11" name="Group 66">
            <a:extLst>
              <a:ext uri="{FF2B5EF4-FFF2-40B4-BE49-F238E27FC236}">
                <a16:creationId xmlns:a16="http://schemas.microsoft.com/office/drawing/2014/main" id="{432CB85B-8035-4B69-A077-5171ABFA8C77}"/>
              </a:ext>
            </a:extLst>
          </p:cNvPr>
          <p:cNvGrpSpPr>
            <a:grpSpLocks/>
          </p:cNvGrpSpPr>
          <p:nvPr/>
        </p:nvGrpSpPr>
        <p:grpSpPr bwMode="auto">
          <a:xfrm>
            <a:off x="381371" y="4721470"/>
            <a:ext cx="4648200" cy="1828800"/>
            <a:chOff x="624" y="1536"/>
            <a:chExt cx="2928" cy="1152"/>
          </a:xfrm>
        </p:grpSpPr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23EB1D71-52B7-4C8E-AD73-F4AD2D0D5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728"/>
              <a:ext cx="432" cy="720"/>
              <a:chOff x="2064" y="1824"/>
              <a:chExt cx="432" cy="720"/>
            </a:xfrm>
          </p:grpSpPr>
          <p:sp>
            <p:nvSpPr>
              <p:cNvPr id="24" name="Oval 10">
                <a:extLst>
                  <a:ext uri="{FF2B5EF4-FFF2-40B4-BE49-F238E27FC236}">
                    <a16:creationId xmlns:a16="http://schemas.microsoft.com/office/drawing/2014/main" id="{2B3B1440-CAD6-4C5C-8938-CB159F445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112"/>
                <a:ext cx="432" cy="43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" name="Oval 11">
                <a:extLst>
                  <a:ext uri="{FF2B5EF4-FFF2-40B4-BE49-F238E27FC236}">
                    <a16:creationId xmlns:a16="http://schemas.microsoft.com/office/drawing/2014/main" id="{01DE279E-E5EC-44B3-A01F-A7D3AE675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304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" name="Text Box 12">
                <a:extLst>
                  <a:ext uri="{FF2B5EF4-FFF2-40B4-BE49-F238E27FC236}">
                    <a16:creationId xmlns:a16="http://schemas.microsoft.com/office/drawing/2014/main" id="{F58E58FA-A89E-4347-A6A7-20B9AA329F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82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Li</a:t>
                </a:r>
                <a:r>
                  <a:rPr lang="pt-BR" altLang="pt-BR" b="1" baseline="300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+</a:t>
                </a:r>
                <a:endPara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Line 13">
                <a:extLst>
                  <a:ext uri="{FF2B5EF4-FFF2-40B4-BE49-F238E27FC236}">
                    <a16:creationId xmlns:a16="http://schemas.microsoft.com/office/drawing/2014/main" id="{F0BB6A38-CCFE-4216-9833-A0AF13AE8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312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BBF76E79-8FE8-47F1-84B0-BF120CC7F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536"/>
              <a:ext cx="912" cy="1152"/>
              <a:chOff x="624" y="1536"/>
              <a:chExt cx="912" cy="1152"/>
            </a:xfrm>
          </p:grpSpPr>
          <p:sp>
            <p:nvSpPr>
              <p:cNvPr id="19" name="Oval 15">
                <a:extLst>
                  <a:ext uri="{FF2B5EF4-FFF2-40B4-BE49-F238E27FC236}">
                    <a16:creationId xmlns:a16="http://schemas.microsoft.com/office/drawing/2014/main" id="{A8B235EC-8935-4B0E-9EF2-512CA561E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432" cy="432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" name="Oval 16">
                <a:extLst>
                  <a:ext uri="{FF2B5EF4-FFF2-40B4-BE49-F238E27FC236}">
                    <a16:creationId xmlns:a16="http://schemas.microsoft.com/office/drawing/2014/main" id="{3795674F-0794-4A08-82D2-319AA9B70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12" cy="912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" name="Oval 17">
                <a:extLst>
                  <a:ext uri="{FF2B5EF4-FFF2-40B4-BE49-F238E27FC236}">
                    <a16:creationId xmlns:a16="http://schemas.microsoft.com/office/drawing/2014/main" id="{0ACDA5E4-F5BE-4EC5-9CEF-15404C633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20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3742AC9C-2E0F-41DC-A2AB-0AE6CE106D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1536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Li</a:t>
                </a:r>
              </a:p>
            </p:txBody>
          </p:sp>
          <p:sp>
            <p:nvSpPr>
              <p:cNvPr id="23" name="Line 19">
                <a:extLst>
                  <a:ext uri="{FF2B5EF4-FFF2-40B4-BE49-F238E27FC236}">
                    <a16:creationId xmlns:a16="http://schemas.microsoft.com/office/drawing/2014/main" id="{46517C71-7A86-40D6-97C2-67E7875BF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9101">
                <a:off x="1104" y="2253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5" name="AutoShape 53">
              <a:extLst>
                <a:ext uri="{FF2B5EF4-FFF2-40B4-BE49-F238E27FC236}">
                  <a16:creationId xmlns:a16="http://schemas.microsoft.com/office/drawing/2014/main" id="{BBE93171-F56E-4C0C-9D75-D8675E68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accent4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6" name="Text Box 55">
              <a:extLst>
                <a:ext uri="{FF2B5EF4-FFF2-40B4-BE49-F238E27FC236}">
                  <a16:creationId xmlns:a16="http://schemas.microsoft.com/office/drawing/2014/main" id="{906F211C-5E30-4239-93BA-BF7B67248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06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+</a:t>
              </a:r>
              <a:r>
                <a:rPr lang="pt-BR" altLang="pt-BR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    </a:t>
              </a: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</a:t>
              </a:r>
              <a:r>
                <a:rPr lang="pt-BR" altLang="pt-BR" b="1" baseline="30000" dirty="0">
                  <a:solidFill>
                    <a:schemeClr val="bg1"/>
                  </a:solidFill>
                  <a:latin typeface="Arial" panose="020B0604020202020204" pitchFamily="34" charset="0"/>
                </a:rPr>
                <a:t>-</a:t>
              </a:r>
              <a:endParaRPr lang="pt-BR" altLang="pt-BR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58">
              <a:extLst>
                <a:ext uri="{FF2B5EF4-FFF2-40B4-BE49-F238E27FC236}">
                  <a16:creationId xmlns:a16="http://schemas.microsoft.com/office/drawing/2014/main" id="{BAF136EF-DC72-4CAE-80BD-E881F9B4C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63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</a:t>
              </a:r>
              <a:r>
                <a:rPr lang="pt-BR" altLang="pt-BR" b="1" baseline="-25000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pt-BR" altLang="pt-BR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D2F64A74-017F-4071-BEAA-FF1ACACCE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1824"/>
              <a:ext cx="144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8" name="Group 88">
            <a:extLst>
              <a:ext uri="{FF2B5EF4-FFF2-40B4-BE49-F238E27FC236}">
                <a16:creationId xmlns:a16="http://schemas.microsoft.com/office/drawing/2014/main" id="{BD73C934-5E99-4BF6-94B5-BA21F1191715}"/>
              </a:ext>
            </a:extLst>
          </p:cNvPr>
          <p:cNvGrpSpPr>
            <a:grpSpLocks/>
          </p:cNvGrpSpPr>
          <p:nvPr/>
        </p:nvGrpSpPr>
        <p:grpSpPr bwMode="auto">
          <a:xfrm>
            <a:off x="5791571" y="4492870"/>
            <a:ext cx="5638800" cy="2133600"/>
            <a:chOff x="432" y="2736"/>
            <a:chExt cx="3552" cy="1344"/>
          </a:xfrm>
        </p:grpSpPr>
        <p:grpSp>
          <p:nvGrpSpPr>
            <p:cNvPr id="29" name="Group 20">
              <a:extLst>
                <a:ext uri="{FF2B5EF4-FFF2-40B4-BE49-F238E27FC236}">
                  <a16:creationId xmlns:a16="http://schemas.microsoft.com/office/drawing/2014/main" id="{8AAF4C24-77D8-4A1D-BE5F-AA0D2F7620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736"/>
              <a:ext cx="1104" cy="1344"/>
              <a:chOff x="528" y="2784"/>
              <a:chExt cx="1104" cy="1344"/>
            </a:xfrm>
          </p:grpSpPr>
          <p:sp>
            <p:nvSpPr>
              <p:cNvPr id="40" name="Oval 21">
                <a:extLst>
                  <a:ext uri="{FF2B5EF4-FFF2-40B4-BE49-F238E27FC236}">
                    <a16:creationId xmlns:a16="http://schemas.microsoft.com/office/drawing/2014/main" id="{F37D56B7-2C60-4EF3-9D1B-6D029CC58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360"/>
                <a:ext cx="432" cy="432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41" name="Oval 22">
                <a:extLst>
                  <a:ext uri="{FF2B5EF4-FFF2-40B4-BE49-F238E27FC236}">
                    <a16:creationId xmlns:a16="http://schemas.microsoft.com/office/drawing/2014/main" id="{554EE4BA-0A01-44DA-B6B5-01AF9059E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168"/>
                <a:ext cx="816" cy="816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42" name="Oval 23">
                <a:extLst>
                  <a:ext uri="{FF2B5EF4-FFF2-40B4-BE49-F238E27FC236}">
                    <a16:creationId xmlns:a16="http://schemas.microsoft.com/office/drawing/2014/main" id="{EF824ADC-9DCC-4502-A732-DD223C7E9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552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43" name="Oval 24">
                <a:extLst>
                  <a:ext uri="{FF2B5EF4-FFF2-40B4-BE49-F238E27FC236}">
                    <a16:creationId xmlns:a16="http://schemas.microsoft.com/office/drawing/2014/main" id="{1BAE30F9-0A93-46BA-8259-0C3B26399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3024"/>
                <a:ext cx="1104" cy="1104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44" name="Text Box 25">
                <a:extLst>
                  <a:ext uri="{FF2B5EF4-FFF2-40B4-BE49-F238E27FC236}">
                    <a16:creationId xmlns:a16="http://schemas.microsoft.com/office/drawing/2014/main" id="{151EAE4B-16E9-4614-AD24-F61FA9BE64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278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Na</a:t>
                </a:r>
              </a:p>
            </p:txBody>
          </p:sp>
          <p:sp>
            <p:nvSpPr>
              <p:cNvPr id="45" name="Line 26">
                <a:extLst>
                  <a:ext uri="{FF2B5EF4-FFF2-40B4-BE49-F238E27FC236}">
                    <a16:creationId xmlns:a16="http://schemas.microsoft.com/office/drawing/2014/main" id="{F0871FB5-3A72-419C-B85A-8884B7F60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364520">
                <a:off x="1104" y="3600"/>
                <a:ext cx="528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0" name="Group 87">
              <a:extLst>
                <a:ext uri="{FF2B5EF4-FFF2-40B4-BE49-F238E27FC236}">
                  <a16:creationId xmlns:a16="http://schemas.microsoft.com/office/drawing/2014/main" id="{5514D494-974D-427B-BFA3-BE7DCA140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880"/>
              <a:ext cx="912" cy="1152"/>
              <a:chOff x="2112" y="2880"/>
              <a:chExt cx="912" cy="1152"/>
            </a:xfrm>
          </p:grpSpPr>
          <p:sp>
            <p:nvSpPr>
              <p:cNvPr id="35" name="Oval 43">
                <a:extLst>
                  <a:ext uri="{FF2B5EF4-FFF2-40B4-BE49-F238E27FC236}">
                    <a16:creationId xmlns:a16="http://schemas.microsoft.com/office/drawing/2014/main" id="{8F2A461B-BDB6-4306-A0BD-E412A8770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3360"/>
                <a:ext cx="432" cy="432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6" name="Oval 44">
                <a:extLst>
                  <a:ext uri="{FF2B5EF4-FFF2-40B4-BE49-F238E27FC236}">
                    <a16:creationId xmlns:a16="http://schemas.microsoft.com/office/drawing/2014/main" id="{A2D0AAF8-9763-447A-903A-60A4A3D0B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120"/>
                <a:ext cx="912" cy="912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7" name="Oval 45">
                <a:extLst>
                  <a:ext uri="{FF2B5EF4-FFF2-40B4-BE49-F238E27FC236}">
                    <a16:creationId xmlns:a16="http://schemas.microsoft.com/office/drawing/2014/main" id="{57FF69F3-4129-4BEA-9C7B-901FAFFCD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552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8" name="Text Box 46">
                <a:extLst>
                  <a:ext uri="{FF2B5EF4-FFF2-40B4-BE49-F238E27FC236}">
                    <a16:creationId xmlns:a16="http://schemas.microsoft.com/office/drawing/2014/main" id="{617FD482-C7A4-4604-837E-FAEF922D45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2880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Na</a:t>
                </a:r>
                <a:r>
                  <a:rPr lang="pt-BR" altLang="pt-BR" sz="2800" b="1" baseline="30000" dirty="0">
                    <a:solidFill>
                      <a:schemeClr val="bg1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+</a:t>
                </a:r>
              </a:p>
            </p:txBody>
          </p:sp>
          <p:sp>
            <p:nvSpPr>
              <p:cNvPr id="39" name="Line 47">
                <a:extLst>
                  <a:ext uri="{FF2B5EF4-FFF2-40B4-BE49-F238E27FC236}">
                    <a16:creationId xmlns:a16="http://schemas.microsoft.com/office/drawing/2014/main" id="{B331CBD2-7CE3-42E1-8FCB-F5B7C2C47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29101">
                <a:off x="2592" y="3597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" name="AutoShape 54">
              <a:extLst>
                <a:ext uri="{FF2B5EF4-FFF2-40B4-BE49-F238E27FC236}">
                  <a16:creationId xmlns:a16="http://schemas.microsoft.com/office/drawing/2014/main" id="{C65EBB93-80DC-49CB-ABA8-D7FFE1500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504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2" name="Text Box 56">
              <a:extLst>
                <a:ext uri="{FF2B5EF4-FFF2-40B4-BE49-F238E27FC236}">
                  <a16:creationId xmlns:a16="http://schemas.microsoft.com/office/drawing/2014/main" id="{8ED240F2-960E-4CEA-AD52-270B0276A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456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+    e</a:t>
              </a:r>
              <a:r>
                <a:rPr lang="pt-BR" altLang="pt-BR" b="1" baseline="30000" dirty="0">
                  <a:solidFill>
                    <a:schemeClr val="bg1"/>
                  </a:solidFill>
                  <a:latin typeface="Arial" panose="020B0604020202020204" pitchFamily="34" charset="0"/>
                </a:rPr>
                <a:t>-</a:t>
              </a:r>
              <a:endParaRPr lang="pt-BR" altLang="pt-BR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Text Box 59">
              <a:extLst>
                <a:ext uri="{FF2B5EF4-FFF2-40B4-BE49-F238E27FC236}">
                  <a16:creationId xmlns:a16="http://schemas.microsoft.com/office/drawing/2014/main" id="{72714834-68DA-42AB-A198-9FE93A46A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97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</a:t>
              </a:r>
              <a:r>
                <a:rPr lang="pt-BR" altLang="pt-BR" b="1" baseline="-250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endParaRPr lang="pt-BR" altLang="pt-BR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Line 61">
              <a:extLst>
                <a:ext uri="{FF2B5EF4-FFF2-40B4-BE49-F238E27FC236}">
                  <a16:creationId xmlns:a16="http://schemas.microsoft.com/office/drawing/2014/main" id="{EDB5EB68-B4D4-4305-9885-EB38ADFD2E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3168"/>
              <a:ext cx="144" cy="14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6" name="Text Box 68">
            <a:extLst>
              <a:ext uri="{FF2B5EF4-FFF2-40B4-BE49-F238E27FC236}">
                <a16:creationId xmlns:a16="http://schemas.microsoft.com/office/drawing/2014/main" id="{977A4AEA-A19E-4160-8D45-07CA475C9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683" y="1882852"/>
            <a:ext cx="9172575" cy="1200329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POTENCIAL OU ENERGIA DE IONIZAÇÃO: </a:t>
            </a:r>
            <a:r>
              <a:rPr lang="pt-BR" altLang="pt-BR" i="1" dirty="0">
                <a:solidFill>
                  <a:schemeClr val="bg1"/>
                </a:solidFill>
              </a:rPr>
              <a:t>é a energia necessária para retirar um elétron do átomo no seu </a:t>
            </a:r>
            <a:r>
              <a:rPr lang="pt-BR" altLang="pt-BR" b="1" i="1" dirty="0">
                <a:solidFill>
                  <a:schemeClr val="bg1"/>
                </a:solidFill>
              </a:rPr>
              <a:t>estado gasoso, ou </a:t>
            </a:r>
            <a:r>
              <a:rPr lang="pt-BR" altLang="pt-BR" b="1" i="1" dirty="0" err="1">
                <a:solidFill>
                  <a:schemeClr val="bg1"/>
                </a:solidFill>
              </a:rPr>
              <a:t>seja,em</a:t>
            </a:r>
            <a:r>
              <a:rPr lang="pt-BR" altLang="pt-BR" b="1" i="1" dirty="0">
                <a:solidFill>
                  <a:schemeClr val="bg1"/>
                </a:solidFill>
              </a:rPr>
              <a:t> seu estado fundamental.</a:t>
            </a:r>
          </a:p>
        </p:txBody>
      </p:sp>
      <p:sp>
        <p:nvSpPr>
          <p:cNvPr id="47" name="Text Box 70">
            <a:extLst>
              <a:ext uri="{FF2B5EF4-FFF2-40B4-BE49-F238E27FC236}">
                <a16:creationId xmlns:a16="http://schemas.microsoft.com/office/drawing/2014/main" id="{D82A02F0-D5F7-4B9A-A114-1BABA8A5B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2171" y="4820606"/>
            <a:ext cx="1295400" cy="4572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pt-BR" altLang="pt-BR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1 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&gt; E</a:t>
            </a:r>
            <a:r>
              <a:rPr lang="pt-BR" altLang="pt-BR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pt-BR" altLang="pt-B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2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6" grpId="0" animBg="1"/>
      <p:bldP spid="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Óculos cirúrgicos ou de laboratório de proteção, deitado na mesa periódica">
            <a:extLst>
              <a:ext uri="{FF2B5EF4-FFF2-40B4-BE49-F238E27FC236}">
                <a16:creationId xmlns:a16="http://schemas.microsoft.com/office/drawing/2014/main" id="{F78CDCCC-4B23-4F90-A9E8-65C1814D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F0B73C-C6AF-45D2-9442-8F22020E1FD8}"/>
              </a:ext>
            </a:extLst>
          </p:cNvPr>
          <p:cNvSpPr/>
          <p:nvPr/>
        </p:nvSpPr>
        <p:spPr>
          <a:xfrm>
            <a:off x="0" y="0"/>
            <a:ext cx="1219198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602A31-9BE0-4F9A-8C26-3A693AD8C5A3}"/>
              </a:ext>
            </a:extLst>
          </p:cNvPr>
          <p:cNvSpPr/>
          <p:nvPr/>
        </p:nvSpPr>
        <p:spPr>
          <a:xfrm>
            <a:off x="3343501" y="454199"/>
            <a:ext cx="550503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PROPRIEDADES PERIÓDICAS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3E35CB5-A3DA-48AF-AE3F-2D22B238A833}"/>
              </a:ext>
            </a:extLst>
          </p:cNvPr>
          <p:cNvSpPr/>
          <p:nvPr/>
        </p:nvSpPr>
        <p:spPr>
          <a:xfrm>
            <a:off x="9077325" y="588708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4F5BE474-E927-4D01-96A1-4849AE0DC1C1}"/>
              </a:ext>
            </a:extLst>
          </p:cNvPr>
          <p:cNvSpPr/>
          <p:nvPr/>
        </p:nvSpPr>
        <p:spPr>
          <a:xfrm>
            <a:off x="2228850" y="588707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inal de Subtração 8">
            <a:extLst>
              <a:ext uri="{FF2B5EF4-FFF2-40B4-BE49-F238E27FC236}">
                <a16:creationId xmlns:a16="http://schemas.microsoft.com/office/drawing/2014/main" id="{3AD98D73-27B2-4D66-A0F1-BB666665CF5F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7B0FB57-E0AD-45BE-AD24-B234A96DD9EF}"/>
              </a:ext>
            </a:extLst>
          </p:cNvPr>
          <p:cNvSpPr/>
          <p:nvPr/>
        </p:nvSpPr>
        <p:spPr>
          <a:xfrm>
            <a:off x="571500" y="1626893"/>
            <a:ext cx="10848974" cy="646331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SEGUNDO POTENCIAL OU ENERGIA DE IONIZAÇÃO: </a:t>
            </a:r>
            <a:r>
              <a:rPr lang="pt-BR" altLang="pt-BR" i="1" dirty="0">
                <a:solidFill>
                  <a:schemeClr val="bg1"/>
                </a:solidFill>
              </a:rPr>
              <a:t>é a energia necessária para retirar um segundo elétron do átomo (agora íon). </a:t>
            </a:r>
            <a:r>
              <a:rPr lang="pt-BR" dirty="0">
                <a:solidFill>
                  <a:schemeClr val="bg1"/>
                </a:solidFill>
              </a:rPr>
              <a:t>será necessária mais energia para retirar o próximo elétron e assim sucessivamente.</a:t>
            </a:r>
            <a:endParaRPr lang="pt-BR" altLang="pt-BR" b="1" i="1" dirty="0">
              <a:solidFill>
                <a:schemeClr val="bg1"/>
              </a:solidFill>
            </a:endParaRPr>
          </a:p>
        </p:txBody>
      </p:sp>
      <p:grpSp>
        <p:nvGrpSpPr>
          <p:cNvPr id="10" name="Group 45">
            <a:extLst>
              <a:ext uri="{FF2B5EF4-FFF2-40B4-BE49-F238E27FC236}">
                <a16:creationId xmlns:a16="http://schemas.microsoft.com/office/drawing/2014/main" id="{12C6FA7B-F891-4983-891F-C2B507ABE08D}"/>
              </a:ext>
            </a:extLst>
          </p:cNvPr>
          <p:cNvGrpSpPr>
            <a:grpSpLocks/>
          </p:cNvGrpSpPr>
          <p:nvPr/>
        </p:nvGrpSpPr>
        <p:grpSpPr bwMode="auto">
          <a:xfrm>
            <a:off x="3900487" y="2680005"/>
            <a:ext cx="762000" cy="685800"/>
            <a:chOff x="1392" y="2304"/>
            <a:chExt cx="480" cy="432"/>
          </a:xfrm>
        </p:grpSpPr>
        <p:sp>
          <p:nvSpPr>
            <p:cNvPr id="11" name="Text Box 41">
              <a:extLst>
                <a:ext uri="{FF2B5EF4-FFF2-40B4-BE49-F238E27FC236}">
                  <a16:creationId xmlns:a16="http://schemas.microsoft.com/office/drawing/2014/main" id="{259AF500-46C3-456D-A3ED-B05748466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3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</a:t>
              </a:r>
              <a:r>
                <a:rPr lang="pt-BR" altLang="pt-BR" b="1" baseline="-25000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endParaRPr lang="pt-BR" altLang="pt-BR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Line 42">
              <a:extLst>
                <a:ext uri="{FF2B5EF4-FFF2-40B4-BE49-F238E27FC236}">
                  <a16:creationId xmlns:a16="http://schemas.microsoft.com/office/drawing/2014/main" id="{7F35482C-EEE4-4554-B73F-583DFDCA56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2544"/>
              <a:ext cx="144" cy="19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" name="Group 46">
            <a:extLst>
              <a:ext uri="{FF2B5EF4-FFF2-40B4-BE49-F238E27FC236}">
                <a16:creationId xmlns:a16="http://schemas.microsoft.com/office/drawing/2014/main" id="{892AD631-5908-4277-BDE6-5EF10D38BF5E}"/>
              </a:ext>
            </a:extLst>
          </p:cNvPr>
          <p:cNvGrpSpPr>
            <a:grpSpLocks/>
          </p:cNvGrpSpPr>
          <p:nvPr/>
        </p:nvGrpSpPr>
        <p:grpSpPr bwMode="auto">
          <a:xfrm>
            <a:off x="4129087" y="4280205"/>
            <a:ext cx="1143000" cy="457200"/>
            <a:chOff x="2304" y="3312"/>
            <a:chExt cx="720" cy="288"/>
          </a:xfrm>
        </p:grpSpPr>
        <p:sp>
          <p:nvSpPr>
            <p:cNvPr id="15" name="Text Box 39">
              <a:extLst>
                <a:ext uri="{FF2B5EF4-FFF2-40B4-BE49-F238E27FC236}">
                  <a16:creationId xmlns:a16="http://schemas.microsoft.com/office/drawing/2014/main" id="{9D80826A-1DB5-4845-8926-4C9890AF4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1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</a:t>
              </a:r>
              <a:r>
                <a:rPr lang="pt-BR" altLang="pt-BR" b="1" baseline="-25000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pt-BR" altLang="pt-BR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Line 43">
              <a:extLst>
                <a:ext uri="{FF2B5EF4-FFF2-40B4-BE49-F238E27FC236}">
                  <a16:creationId xmlns:a16="http://schemas.microsoft.com/office/drawing/2014/main" id="{1D866AC0-D98B-448E-A23B-0D1DFF2B41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3456"/>
              <a:ext cx="38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" name="Group 51">
            <a:extLst>
              <a:ext uri="{FF2B5EF4-FFF2-40B4-BE49-F238E27FC236}">
                <a16:creationId xmlns:a16="http://schemas.microsoft.com/office/drawing/2014/main" id="{7C12530B-F477-4302-BA9B-7B3F9EFCAEAE}"/>
              </a:ext>
            </a:extLst>
          </p:cNvPr>
          <p:cNvGrpSpPr>
            <a:grpSpLocks/>
          </p:cNvGrpSpPr>
          <p:nvPr/>
        </p:nvGrpSpPr>
        <p:grpSpPr bwMode="auto">
          <a:xfrm>
            <a:off x="2147887" y="2832405"/>
            <a:ext cx="2209800" cy="2590800"/>
            <a:chOff x="288" y="2400"/>
            <a:chExt cx="1392" cy="1632"/>
          </a:xfrm>
        </p:grpSpPr>
        <p:sp>
          <p:nvSpPr>
            <p:cNvPr id="18" name="Oval 25">
              <a:extLst>
                <a:ext uri="{FF2B5EF4-FFF2-40B4-BE49-F238E27FC236}">
                  <a16:creationId xmlns:a16="http://schemas.microsoft.com/office/drawing/2014/main" id="{F9EC0042-2240-41FB-ABEE-B54D39C72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120"/>
              <a:ext cx="432" cy="43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" name="Oval 26">
              <a:extLst>
                <a:ext uri="{FF2B5EF4-FFF2-40B4-BE49-F238E27FC236}">
                  <a16:creationId xmlns:a16="http://schemas.microsoft.com/office/drawing/2014/main" id="{7A9A9E42-56C8-4A23-9347-1B9D95C33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928"/>
              <a:ext cx="816" cy="81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" name="Oval 27">
              <a:extLst>
                <a:ext uri="{FF2B5EF4-FFF2-40B4-BE49-F238E27FC236}">
                  <a16:creationId xmlns:a16="http://schemas.microsoft.com/office/drawing/2014/main" id="{BDEC5DB5-C69A-4091-8425-1DB604B1E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31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" name="Oval 28">
              <a:extLst>
                <a:ext uri="{FF2B5EF4-FFF2-40B4-BE49-F238E27FC236}">
                  <a16:creationId xmlns:a16="http://schemas.microsoft.com/office/drawing/2014/main" id="{3C619BC8-C518-45B0-889F-25C4B2A0D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784"/>
              <a:ext cx="1104" cy="110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2" name="Text Box 29">
              <a:extLst>
                <a:ext uri="{FF2B5EF4-FFF2-40B4-BE49-F238E27FC236}">
                  <a16:creationId xmlns:a16="http://schemas.microsoft.com/office/drawing/2014/main" id="{8366432C-40E1-4A49-9C70-8FAB633B7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40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Ca</a:t>
              </a:r>
            </a:p>
          </p:txBody>
        </p:sp>
        <p:sp>
          <p:nvSpPr>
            <p:cNvPr id="23" name="Oval 44">
              <a:extLst>
                <a:ext uri="{FF2B5EF4-FFF2-40B4-BE49-F238E27FC236}">
                  <a16:creationId xmlns:a16="http://schemas.microsoft.com/office/drawing/2014/main" id="{168EBE09-A444-40B1-A05F-870D37CE0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640"/>
              <a:ext cx="1392" cy="139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grpSp>
        <p:nvGrpSpPr>
          <p:cNvPr id="24" name="Group 50">
            <a:extLst>
              <a:ext uri="{FF2B5EF4-FFF2-40B4-BE49-F238E27FC236}">
                <a16:creationId xmlns:a16="http://schemas.microsoft.com/office/drawing/2014/main" id="{BF3A5F4D-64E3-4C7B-AC7D-318500DD57AE}"/>
              </a:ext>
            </a:extLst>
          </p:cNvPr>
          <p:cNvGrpSpPr>
            <a:grpSpLocks/>
          </p:cNvGrpSpPr>
          <p:nvPr/>
        </p:nvGrpSpPr>
        <p:grpSpPr bwMode="auto">
          <a:xfrm>
            <a:off x="1995487" y="2680005"/>
            <a:ext cx="609600" cy="762000"/>
            <a:chOff x="192" y="2304"/>
            <a:chExt cx="384" cy="480"/>
          </a:xfrm>
        </p:grpSpPr>
        <p:sp>
          <p:nvSpPr>
            <p:cNvPr id="25" name="Text Box 48">
              <a:extLst>
                <a:ext uri="{FF2B5EF4-FFF2-40B4-BE49-F238E27FC236}">
                  <a16:creationId xmlns:a16="http://schemas.microsoft.com/office/drawing/2014/main" id="{C1C46D8F-0215-424B-810B-973223FAC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30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</a:t>
              </a:r>
              <a:r>
                <a:rPr lang="pt-BR" altLang="pt-BR" b="1" baseline="-250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endParaRPr lang="pt-BR" altLang="pt-BR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Line 49">
              <a:extLst>
                <a:ext uri="{FF2B5EF4-FFF2-40B4-BE49-F238E27FC236}">
                  <a16:creationId xmlns:a16="http://schemas.microsoft.com/office/drawing/2014/main" id="{762F09AA-D8A6-4CD6-B972-4CEA7A806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592"/>
              <a:ext cx="144" cy="19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7" name="Text Box 52">
            <a:extLst>
              <a:ext uri="{FF2B5EF4-FFF2-40B4-BE49-F238E27FC236}">
                <a16:creationId xmlns:a16="http://schemas.microsoft.com/office/drawing/2014/main" id="{AA380941-3CBA-4159-A3BD-9F278F10E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987" y="2698078"/>
            <a:ext cx="5029200" cy="156966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Ca</a:t>
            </a:r>
            <a:r>
              <a:rPr lang="pt-BR" altLang="pt-BR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(g)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   +   E</a:t>
            </a:r>
            <a:r>
              <a:rPr lang="pt-BR" altLang="pt-BR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   Ca</a:t>
            </a:r>
            <a:r>
              <a:rPr lang="pt-BR" altLang="pt-BR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pt-BR" altLang="pt-BR" b="1" baseline="-25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(g)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+    e</a:t>
            </a:r>
            <a:r>
              <a:rPr lang="pt-BR" altLang="pt-BR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Ca</a:t>
            </a:r>
            <a:r>
              <a:rPr lang="pt-BR" altLang="pt-BR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+</a:t>
            </a:r>
            <a:r>
              <a:rPr lang="pt-BR" altLang="pt-BR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(g)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   +   E</a:t>
            </a:r>
            <a:r>
              <a:rPr lang="pt-BR" altLang="pt-BR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   Ca</a:t>
            </a:r>
            <a:r>
              <a:rPr lang="pt-BR" altLang="pt-BR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+2</a:t>
            </a:r>
            <a:r>
              <a:rPr lang="pt-BR" altLang="pt-BR" b="1" baseline="-25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(g)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+    e</a:t>
            </a:r>
            <a:r>
              <a:rPr lang="pt-BR" altLang="pt-BR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Ca</a:t>
            </a:r>
            <a:r>
              <a:rPr lang="pt-BR" altLang="pt-BR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+2</a:t>
            </a:r>
            <a:r>
              <a:rPr lang="pt-BR" altLang="pt-BR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(g)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   +   E</a:t>
            </a:r>
            <a:r>
              <a:rPr lang="pt-BR" altLang="pt-BR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   Ca</a:t>
            </a:r>
            <a:r>
              <a:rPr lang="pt-BR" altLang="pt-BR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+3</a:t>
            </a:r>
            <a:r>
              <a:rPr lang="pt-BR" altLang="pt-BR" b="1" baseline="-25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(g)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+    e</a:t>
            </a:r>
            <a:r>
              <a:rPr lang="pt-BR" altLang="pt-BR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</a:t>
            </a:r>
          </a:p>
        </p:txBody>
      </p:sp>
      <p:grpSp>
        <p:nvGrpSpPr>
          <p:cNvPr id="28" name="Group 56">
            <a:extLst>
              <a:ext uri="{FF2B5EF4-FFF2-40B4-BE49-F238E27FC236}">
                <a16:creationId xmlns:a16="http://schemas.microsoft.com/office/drawing/2014/main" id="{E157094C-CA6A-4FA3-A62B-D8A12B28CFD1}"/>
              </a:ext>
            </a:extLst>
          </p:cNvPr>
          <p:cNvGrpSpPr>
            <a:grpSpLocks/>
          </p:cNvGrpSpPr>
          <p:nvPr/>
        </p:nvGrpSpPr>
        <p:grpSpPr bwMode="auto">
          <a:xfrm>
            <a:off x="5805487" y="4218293"/>
            <a:ext cx="3962400" cy="519112"/>
            <a:chOff x="2784" y="2457"/>
            <a:chExt cx="2496" cy="327"/>
          </a:xfrm>
        </p:grpSpPr>
        <p:sp>
          <p:nvSpPr>
            <p:cNvPr id="29" name="AutoShape 53">
              <a:extLst>
                <a:ext uri="{FF2B5EF4-FFF2-40B4-BE49-F238E27FC236}">
                  <a16:creationId xmlns:a16="http://schemas.microsoft.com/office/drawing/2014/main" id="{81FA202B-755D-4DB0-87D9-F1242BDFC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553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accent4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0" name="Text Box 54">
              <a:extLst>
                <a:ext uri="{FF2B5EF4-FFF2-40B4-BE49-F238E27FC236}">
                  <a16:creationId xmlns:a16="http://schemas.microsoft.com/office/drawing/2014/main" id="{58A3204B-7AC2-452A-A7C3-54A612429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2457"/>
              <a:ext cx="19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</a:t>
              </a:r>
              <a:r>
                <a:rPr lang="pt-BR" altLang="pt-BR" sz="2800" b="1" baseline="-25000" dirty="0">
                  <a:solidFill>
                    <a:schemeClr val="bg1"/>
                  </a:solidFill>
                  <a:latin typeface="Arial" panose="020B0604020202020204" pitchFamily="34" charset="0"/>
                </a:rPr>
                <a:t>3  </a:t>
              </a:r>
              <a:r>
                <a:rPr lang="pt-BR" altLang="pt-BR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&gt;&gt;&gt;&gt;&gt; E</a:t>
              </a:r>
              <a:r>
                <a:rPr lang="pt-BR" altLang="pt-BR" sz="2800" b="1" baseline="-250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pt-BR" altLang="pt-BR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&gt; E</a:t>
              </a:r>
              <a:r>
                <a:rPr lang="pt-BR" altLang="pt-BR" sz="2800" b="1" baseline="-25000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  <a:r>
                <a:rPr lang="pt-BR" altLang="pt-BR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1" name="Text Box 55">
            <a:extLst>
              <a:ext uri="{FF2B5EF4-FFF2-40B4-BE49-F238E27FC236}">
                <a16:creationId xmlns:a16="http://schemas.microsoft.com/office/drawing/2014/main" id="{15427797-56C8-4256-AAF1-2256A52EA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679" y="5737911"/>
            <a:ext cx="8610600" cy="10064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Obs. </a:t>
            </a:r>
            <a:r>
              <a:rPr lang="pt-BR" altLang="pt-BR" sz="2000" i="1" dirty="0">
                <a:solidFill>
                  <a:schemeClr val="bg1"/>
                </a:solidFill>
              </a:rPr>
              <a:t>Os gases nobres por terem uma configuração eletrônica </a:t>
            </a:r>
            <a:r>
              <a:rPr lang="pt-BR" altLang="pt-BR" sz="2000" i="1" dirty="0" err="1">
                <a:solidFill>
                  <a:schemeClr val="bg1"/>
                </a:solidFill>
              </a:rPr>
              <a:t>estavel</a:t>
            </a:r>
            <a:r>
              <a:rPr lang="pt-BR" altLang="pt-BR" sz="2000" i="1" dirty="0">
                <a:solidFill>
                  <a:schemeClr val="bg1"/>
                </a:solidFill>
              </a:rPr>
              <a:t> dificilmente perdem elétrons e ao serem comparados com outros elementos eles sempre terão o maior potencial de ionização, portanto não </a:t>
            </a:r>
            <a:r>
              <a:rPr lang="pt-BR" altLang="pt-BR" sz="2000" i="1" dirty="0" err="1">
                <a:solidFill>
                  <a:schemeClr val="bg1"/>
                </a:solidFill>
              </a:rPr>
              <a:t>depedem</a:t>
            </a:r>
            <a:r>
              <a:rPr lang="pt-BR" altLang="pt-BR" sz="2000" i="1" dirty="0">
                <a:solidFill>
                  <a:schemeClr val="bg1"/>
                </a:solidFill>
              </a:rPr>
              <a:t> do raio atômico.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995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Óculos cirúrgicos ou de laboratório de proteção, deitado na mesa periódica">
            <a:extLst>
              <a:ext uri="{FF2B5EF4-FFF2-40B4-BE49-F238E27FC236}">
                <a16:creationId xmlns:a16="http://schemas.microsoft.com/office/drawing/2014/main" id="{F78CDCCC-4B23-4F90-A9E8-65C1814D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F0B73C-C6AF-45D2-9442-8F22020E1FD8}"/>
              </a:ext>
            </a:extLst>
          </p:cNvPr>
          <p:cNvSpPr/>
          <p:nvPr/>
        </p:nvSpPr>
        <p:spPr>
          <a:xfrm>
            <a:off x="0" y="0"/>
            <a:ext cx="1219198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602A31-9BE0-4F9A-8C26-3A693AD8C5A3}"/>
              </a:ext>
            </a:extLst>
          </p:cNvPr>
          <p:cNvSpPr/>
          <p:nvPr/>
        </p:nvSpPr>
        <p:spPr>
          <a:xfrm>
            <a:off x="3343501" y="454199"/>
            <a:ext cx="550503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PROPRIEDADES PERIÓDICAS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3E35CB5-A3DA-48AF-AE3F-2D22B238A833}"/>
              </a:ext>
            </a:extLst>
          </p:cNvPr>
          <p:cNvSpPr/>
          <p:nvPr/>
        </p:nvSpPr>
        <p:spPr>
          <a:xfrm>
            <a:off x="9077325" y="588708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4F5BE474-E927-4D01-96A1-4849AE0DC1C1}"/>
              </a:ext>
            </a:extLst>
          </p:cNvPr>
          <p:cNvSpPr/>
          <p:nvPr/>
        </p:nvSpPr>
        <p:spPr>
          <a:xfrm>
            <a:off x="2228850" y="588707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inal de Subtração 8">
            <a:extLst>
              <a:ext uri="{FF2B5EF4-FFF2-40B4-BE49-F238E27FC236}">
                <a16:creationId xmlns:a16="http://schemas.microsoft.com/office/drawing/2014/main" id="{3AD98D73-27B2-4D66-A0F1-BB666665CF5F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A95DA4B-B1C8-4757-A9DE-7E5719DDA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87812"/>
            <a:ext cx="5790457" cy="1200329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AFINIDADE ELETRÔNICA: </a:t>
            </a:r>
            <a:r>
              <a:rPr lang="pt-BR" altLang="pt-BR" i="1" dirty="0">
                <a:solidFill>
                  <a:schemeClr val="bg1"/>
                </a:solidFill>
              </a:rPr>
              <a:t>é a energia liberada quando um átomo ganha um elétron, no estado gasoso.</a:t>
            </a:r>
            <a:endParaRPr lang="pt-BR" altLang="pt-B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B0B305A8-1D6E-43A3-A216-EC65C8C0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16567"/>
            <a:ext cx="8915400" cy="193899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Observações: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i="1" dirty="0">
                <a:solidFill>
                  <a:schemeClr val="bg1"/>
                </a:solidFill>
              </a:rPr>
              <a:t>1) 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i="1" dirty="0">
                <a:solidFill>
                  <a:schemeClr val="bg1"/>
                </a:solidFill>
              </a:rPr>
              <a:t>A afinidade eletrônica numericamente é igual ao potencial de ionização.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i="1" dirty="0">
                <a:solidFill>
                  <a:schemeClr val="bg1"/>
                </a:solidFill>
              </a:rPr>
              <a:t>2) Os gases nobres apresentam afinidade eletrônica igual a zero.</a:t>
            </a: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D8AE5A53-A37C-46B3-8C10-BB953988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24" y="3913680"/>
            <a:ext cx="5790455" cy="33855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pt-BR" altLang="pt-BR" sz="1600" b="1" baseline="-25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(g)</a:t>
            </a: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+   e</a:t>
            </a:r>
            <a:r>
              <a:rPr lang="pt-BR" altLang="pt-BR" sz="1600" b="1" baseline="30000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     </a:t>
            </a: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   </a:t>
            </a: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X</a:t>
            </a:r>
            <a:r>
              <a:rPr lang="pt-BR" altLang="pt-BR" sz="16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pt-BR" altLang="pt-BR" sz="1600" b="1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(g)</a:t>
            </a: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</a:rPr>
              <a:t>   +   Energia    </a:t>
            </a:r>
            <a:r>
              <a:rPr lang="pt-BR" altLang="pt-BR" sz="1600" i="1" dirty="0">
                <a:solidFill>
                  <a:schemeClr val="bg1"/>
                </a:solidFill>
              </a:rPr>
              <a:t>(exotérmica)</a:t>
            </a: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 descr="Glenn Seaborg - Brasil Escola">
            <a:extLst>
              <a:ext uri="{FF2B5EF4-FFF2-40B4-BE49-F238E27FC236}">
                <a16:creationId xmlns:a16="http://schemas.microsoft.com/office/drawing/2014/main" id="{BE46D7CA-848E-4C7A-8457-22E4BDFF8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 b="1028"/>
          <a:stretch/>
        </p:blipFill>
        <p:spPr bwMode="auto">
          <a:xfrm>
            <a:off x="7352840" y="1981680"/>
            <a:ext cx="4675308" cy="253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ECF54587-099B-4EB5-8B7D-C7FBE064A9BC}"/>
              </a:ext>
            </a:extLst>
          </p:cNvPr>
          <p:cNvCxnSpPr>
            <a:cxnSpLocks/>
          </p:cNvCxnSpPr>
          <p:nvPr/>
        </p:nvCxnSpPr>
        <p:spPr>
          <a:xfrm>
            <a:off x="7629618" y="1792515"/>
            <a:ext cx="4080029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27379994-7387-4F47-9D70-580027A050DB}"/>
              </a:ext>
            </a:extLst>
          </p:cNvPr>
          <p:cNvCxnSpPr>
            <a:cxnSpLocks/>
          </p:cNvCxnSpPr>
          <p:nvPr/>
        </p:nvCxnSpPr>
        <p:spPr>
          <a:xfrm flipV="1">
            <a:off x="7049424" y="1985351"/>
            <a:ext cx="0" cy="234695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8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Óculos cirúrgicos ou de laboratório de proteção, deitado na mesa periódica">
            <a:extLst>
              <a:ext uri="{FF2B5EF4-FFF2-40B4-BE49-F238E27FC236}">
                <a16:creationId xmlns:a16="http://schemas.microsoft.com/office/drawing/2014/main" id="{F78CDCCC-4B23-4F90-A9E8-65C1814D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F0B73C-C6AF-45D2-9442-8F22020E1FD8}"/>
              </a:ext>
            </a:extLst>
          </p:cNvPr>
          <p:cNvSpPr/>
          <p:nvPr/>
        </p:nvSpPr>
        <p:spPr>
          <a:xfrm>
            <a:off x="0" y="0"/>
            <a:ext cx="1219198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602A31-9BE0-4F9A-8C26-3A693AD8C5A3}"/>
              </a:ext>
            </a:extLst>
          </p:cNvPr>
          <p:cNvSpPr/>
          <p:nvPr/>
        </p:nvSpPr>
        <p:spPr>
          <a:xfrm>
            <a:off x="3343501" y="454199"/>
            <a:ext cx="550503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PROPRIEDADES PERIÓDICAS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3E35CB5-A3DA-48AF-AE3F-2D22B238A833}"/>
              </a:ext>
            </a:extLst>
          </p:cNvPr>
          <p:cNvSpPr/>
          <p:nvPr/>
        </p:nvSpPr>
        <p:spPr>
          <a:xfrm>
            <a:off x="9077325" y="588708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4F5BE474-E927-4D01-96A1-4849AE0DC1C1}"/>
              </a:ext>
            </a:extLst>
          </p:cNvPr>
          <p:cNvSpPr/>
          <p:nvPr/>
        </p:nvSpPr>
        <p:spPr>
          <a:xfrm>
            <a:off x="2228850" y="588707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inal de Subtração 8">
            <a:extLst>
              <a:ext uri="{FF2B5EF4-FFF2-40B4-BE49-F238E27FC236}">
                <a16:creationId xmlns:a16="http://schemas.microsoft.com/office/drawing/2014/main" id="{3AD98D73-27B2-4D66-A0F1-BB666665CF5F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05835B39-1570-47B9-8FFA-3EAF39522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01" y="1812576"/>
            <a:ext cx="7135711" cy="830997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Eletropositividade: </a:t>
            </a:r>
            <a:r>
              <a:rPr lang="pt-BR" altLang="pt-BR" i="1" dirty="0">
                <a:solidFill>
                  <a:schemeClr val="bg1"/>
                </a:solidFill>
              </a:rPr>
              <a:t>mede a tendência do elemento em perder elétrons, define o seu caráter metálico.</a:t>
            </a:r>
            <a:endParaRPr lang="pt-BR" altLang="pt-B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F8F7148E-02A4-4610-AD21-08319A10A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01" y="2859945"/>
            <a:ext cx="7135711" cy="830997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Eletronegatividade: </a:t>
            </a:r>
            <a:r>
              <a:rPr lang="pt-BR" altLang="pt-BR" i="1" dirty="0">
                <a:solidFill>
                  <a:schemeClr val="bg1"/>
                </a:solidFill>
              </a:rPr>
              <a:t>mede a tendência do elemento em ganhar elétrons, define o seu caráter </a:t>
            </a:r>
            <a:r>
              <a:rPr lang="pt-BR" altLang="pt-BR" i="1" dirty="0" err="1">
                <a:solidFill>
                  <a:schemeClr val="bg1"/>
                </a:solidFill>
              </a:rPr>
              <a:t>ametálico</a:t>
            </a:r>
            <a:r>
              <a:rPr lang="pt-BR" altLang="pt-BR" i="1" dirty="0">
                <a:solidFill>
                  <a:schemeClr val="bg1"/>
                </a:solidFill>
              </a:rPr>
              <a:t>.</a:t>
            </a:r>
            <a:endParaRPr lang="pt-BR" altLang="pt-B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38">
            <a:extLst>
              <a:ext uri="{FF2B5EF4-FFF2-40B4-BE49-F238E27FC236}">
                <a16:creationId xmlns:a16="http://schemas.microsoft.com/office/drawing/2014/main" id="{4B020E7D-B59F-4EBA-B3BA-A0667E2C2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096" y="2368530"/>
            <a:ext cx="4038600" cy="762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i="1" dirty="0">
                <a:solidFill>
                  <a:schemeClr val="bg1"/>
                </a:solidFill>
              </a:rPr>
              <a:t>Ordem de eletronegatividade:            </a:t>
            </a:r>
            <a:r>
              <a:rPr lang="pt-BR" altLang="pt-BR" sz="2000" b="1" i="1" dirty="0">
                <a:solidFill>
                  <a:schemeClr val="bg1"/>
                </a:solidFill>
                <a:latin typeface="Arial" panose="020B0604020202020204" pitchFamily="34" charset="0"/>
              </a:rPr>
              <a:t>F / O / N /Cl / Br / I / S / P / C / H</a:t>
            </a:r>
            <a:endParaRPr lang="pt-BR" altLang="pt-BR" i="1" dirty="0">
              <a:solidFill>
                <a:schemeClr val="bg1"/>
              </a:solidFill>
            </a:endParaRPr>
          </a:p>
        </p:txBody>
      </p:sp>
      <p:pic>
        <p:nvPicPr>
          <p:cNvPr id="14" name="Picture 2" descr="Glenn Seaborg - Brasil Escola">
            <a:extLst>
              <a:ext uri="{FF2B5EF4-FFF2-40B4-BE49-F238E27FC236}">
                <a16:creationId xmlns:a16="http://schemas.microsoft.com/office/drawing/2014/main" id="{A32971F8-9D3A-4531-8F01-051FA20E6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 b="1028"/>
          <a:stretch/>
        </p:blipFill>
        <p:spPr bwMode="auto">
          <a:xfrm>
            <a:off x="1076885" y="4171002"/>
            <a:ext cx="4675308" cy="253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78C5B0D2-03AC-499F-8F43-BC1D2F90872E}"/>
              </a:ext>
            </a:extLst>
          </p:cNvPr>
          <p:cNvCxnSpPr>
            <a:cxnSpLocks/>
          </p:cNvCxnSpPr>
          <p:nvPr/>
        </p:nvCxnSpPr>
        <p:spPr>
          <a:xfrm>
            <a:off x="1353663" y="3981837"/>
            <a:ext cx="4080029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F865809B-9E3F-4F83-8D00-4B52E13C9423}"/>
              </a:ext>
            </a:extLst>
          </p:cNvPr>
          <p:cNvCxnSpPr>
            <a:cxnSpLocks/>
          </p:cNvCxnSpPr>
          <p:nvPr/>
        </p:nvCxnSpPr>
        <p:spPr>
          <a:xfrm flipV="1">
            <a:off x="773469" y="4174673"/>
            <a:ext cx="0" cy="234695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Glenn Seaborg - Brasil Escola">
            <a:extLst>
              <a:ext uri="{FF2B5EF4-FFF2-40B4-BE49-F238E27FC236}">
                <a16:creationId xmlns:a16="http://schemas.microsoft.com/office/drawing/2014/main" id="{E43F556C-7333-4894-A96A-4A2EDDC5A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 b="1028"/>
          <a:stretch/>
        </p:blipFill>
        <p:spPr bwMode="auto">
          <a:xfrm>
            <a:off x="6829058" y="4171002"/>
            <a:ext cx="4675308" cy="253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20AD3BF-9752-47A1-B9D1-31268AAB05F8}"/>
              </a:ext>
            </a:extLst>
          </p:cNvPr>
          <p:cNvCxnSpPr>
            <a:cxnSpLocks/>
          </p:cNvCxnSpPr>
          <p:nvPr/>
        </p:nvCxnSpPr>
        <p:spPr>
          <a:xfrm flipH="1">
            <a:off x="7270812" y="3950966"/>
            <a:ext cx="3567527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2CBE92BF-411B-4D6C-A52C-4C9801331D0A}"/>
              </a:ext>
            </a:extLst>
          </p:cNvPr>
          <p:cNvCxnSpPr>
            <a:cxnSpLocks/>
          </p:cNvCxnSpPr>
          <p:nvPr/>
        </p:nvCxnSpPr>
        <p:spPr>
          <a:xfrm>
            <a:off x="6623296" y="4311085"/>
            <a:ext cx="0" cy="221054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7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Óculos cirúrgicos ou de laboratório de proteção, deitado na mesa periódica">
            <a:extLst>
              <a:ext uri="{FF2B5EF4-FFF2-40B4-BE49-F238E27FC236}">
                <a16:creationId xmlns:a16="http://schemas.microsoft.com/office/drawing/2014/main" id="{F78CDCCC-4B23-4F90-A9E8-65C1814D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F0B73C-C6AF-45D2-9442-8F22020E1FD8}"/>
              </a:ext>
            </a:extLst>
          </p:cNvPr>
          <p:cNvSpPr/>
          <p:nvPr/>
        </p:nvSpPr>
        <p:spPr>
          <a:xfrm>
            <a:off x="0" y="0"/>
            <a:ext cx="1219198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602A31-9BE0-4F9A-8C26-3A693AD8C5A3}"/>
              </a:ext>
            </a:extLst>
          </p:cNvPr>
          <p:cNvSpPr/>
          <p:nvPr/>
        </p:nvSpPr>
        <p:spPr>
          <a:xfrm>
            <a:off x="3343501" y="454199"/>
            <a:ext cx="550503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PROPRIEDADES PERIÓDICAS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3E35CB5-A3DA-48AF-AE3F-2D22B238A833}"/>
              </a:ext>
            </a:extLst>
          </p:cNvPr>
          <p:cNvSpPr/>
          <p:nvPr/>
        </p:nvSpPr>
        <p:spPr>
          <a:xfrm>
            <a:off x="9077325" y="588708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4F5BE474-E927-4D01-96A1-4849AE0DC1C1}"/>
              </a:ext>
            </a:extLst>
          </p:cNvPr>
          <p:cNvSpPr/>
          <p:nvPr/>
        </p:nvSpPr>
        <p:spPr>
          <a:xfrm>
            <a:off x="2228850" y="588707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inal de Subtração 8">
            <a:extLst>
              <a:ext uri="{FF2B5EF4-FFF2-40B4-BE49-F238E27FC236}">
                <a16:creationId xmlns:a16="http://schemas.microsoft.com/office/drawing/2014/main" id="{3AD98D73-27B2-4D66-A0F1-BB666665CF5F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DCA8F8E-59AF-4747-B19A-29A3D763D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61" y="1677113"/>
            <a:ext cx="5963575" cy="830997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Reatividade Química: </a:t>
            </a:r>
            <a:r>
              <a:rPr lang="pt-BR" altLang="pt-BR" i="1" dirty="0">
                <a:solidFill>
                  <a:schemeClr val="bg1"/>
                </a:solidFill>
              </a:rPr>
              <a:t>indica a capacidade de combinação do elemento químico.</a:t>
            </a:r>
            <a:endParaRPr lang="pt-BR" altLang="pt-B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BC363201-8682-4B7A-AE69-80E5846F9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61" y="2772517"/>
            <a:ext cx="8534400" cy="101566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Metais: </a:t>
            </a:r>
            <a:r>
              <a:rPr lang="pt-BR" altLang="pt-BR" i="1" dirty="0">
                <a:solidFill>
                  <a:schemeClr val="bg1"/>
                </a:solidFill>
              </a:rPr>
              <a:t>maior eletropositividade, implica em maior reatividade.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Ametais: </a:t>
            </a:r>
            <a:r>
              <a:rPr lang="pt-BR" altLang="pt-BR" i="1" dirty="0">
                <a:solidFill>
                  <a:schemeClr val="bg1"/>
                </a:solidFill>
              </a:rPr>
              <a:t>maior eletronegatividade, implica em maior reatividade</a:t>
            </a:r>
            <a:r>
              <a:rPr lang="pt-BR" altLang="pt-BR" i="1" dirty="0">
                <a:solidFill>
                  <a:srgbClr val="003300"/>
                </a:solidFill>
              </a:rPr>
              <a:t>.</a:t>
            </a:r>
            <a:endParaRPr lang="pt-BR" altLang="pt-BR" b="1" dirty="0">
              <a:solidFill>
                <a:srgbClr val="0033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40">
            <a:extLst>
              <a:ext uri="{FF2B5EF4-FFF2-40B4-BE49-F238E27FC236}">
                <a16:creationId xmlns:a16="http://schemas.microsoft.com/office/drawing/2014/main" id="{5FC83296-1A2D-4490-87C1-CA46AB7F9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61" y="4117039"/>
            <a:ext cx="4724400" cy="830997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Obs.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i="1" dirty="0">
                <a:solidFill>
                  <a:schemeClr val="bg1"/>
                </a:solidFill>
              </a:rPr>
              <a:t>Os metais nobres são menos eletropositivos que o hidrogênio.</a:t>
            </a:r>
          </a:p>
        </p:txBody>
      </p:sp>
      <p:pic>
        <p:nvPicPr>
          <p:cNvPr id="14" name="Picture 2" descr="Glenn Seaborg - Brasil Escola">
            <a:extLst>
              <a:ext uri="{FF2B5EF4-FFF2-40B4-BE49-F238E27FC236}">
                <a16:creationId xmlns:a16="http://schemas.microsoft.com/office/drawing/2014/main" id="{07D27015-9D44-459E-B7EE-612848327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 b="1028"/>
          <a:stretch/>
        </p:blipFill>
        <p:spPr bwMode="auto">
          <a:xfrm>
            <a:off x="5844193" y="4027269"/>
            <a:ext cx="4675308" cy="253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Line 26">
            <a:extLst>
              <a:ext uri="{FF2B5EF4-FFF2-40B4-BE49-F238E27FC236}">
                <a16:creationId xmlns:a16="http://schemas.microsoft.com/office/drawing/2014/main" id="{6B1657B1-D403-464A-A144-AB332CCB47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5747" y="4988692"/>
            <a:ext cx="1295400" cy="6096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Line 27">
            <a:extLst>
              <a:ext uri="{FF2B5EF4-FFF2-40B4-BE49-F238E27FC236}">
                <a16:creationId xmlns:a16="http://schemas.microsoft.com/office/drawing/2014/main" id="{9A1C55C0-5875-46E9-9962-0AE20B3DC7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67750" y="4607692"/>
            <a:ext cx="1295400" cy="7620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7" name="Group 38">
            <a:extLst>
              <a:ext uri="{FF2B5EF4-FFF2-40B4-BE49-F238E27FC236}">
                <a16:creationId xmlns:a16="http://schemas.microsoft.com/office/drawing/2014/main" id="{6260C928-D6D7-40CE-9ECC-17A2E514436A}"/>
              </a:ext>
            </a:extLst>
          </p:cNvPr>
          <p:cNvGrpSpPr>
            <a:grpSpLocks/>
          </p:cNvGrpSpPr>
          <p:nvPr/>
        </p:nvGrpSpPr>
        <p:grpSpPr bwMode="auto">
          <a:xfrm>
            <a:off x="1322773" y="5074987"/>
            <a:ext cx="1676400" cy="1600200"/>
            <a:chOff x="2304" y="3072"/>
            <a:chExt cx="1056" cy="1008"/>
          </a:xfrm>
        </p:grpSpPr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5EB0F93D-CAAD-422F-AC82-D830020BB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408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" name="Rectangle 30">
              <a:extLst>
                <a:ext uri="{FF2B5EF4-FFF2-40B4-BE49-F238E27FC236}">
                  <a16:creationId xmlns:a16="http://schemas.microsoft.com/office/drawing/2014/main" id="{A3F61CD9-6B00-4C84-8311-7CFD7BC76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744"/>
              <a:ext cx="100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" name="Rectangle 31">
              <a:extLst>
                <a:ext uri="{FF2B5EF4-FFF2-40B4-BE49-F238E27FC236}">
                  <a16:creationId xmlns:a16="http://schemas.microsoft.com/office/drawing/2014/main" id="{AB2C31F9-EA51-48E8-A4FA-C7AC9DF03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072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" name="Rectangle 32">
              <a:extLst>
                <a:ext uri="{FF2B5EF4-FFF2-40B4-BE49-F238E27FC236}">
                  <a16:creationId xmlns:a16="http://schemas.microsoft.com/office/drawing/2014/main" id="{2B2C210C-6701-499C-BA9B-D8C9189D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744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AFB81AB5-438E-48E0-8F02-66C3DC79E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072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Cu</a:t>
              </a:r>
            </a:p>
          </p:txBody>
        </p:sp>
        <p:sp>
          <p:nvSpPr>
            <p:cNvPr id="23" name="Text Box 34">
              <a:extLst>
                <a:ext uri="{FF2B5EF4-FFF2-40B4-BE49-F238E27FC236}">
                  <a16:creationId xmlns:a16="http://schemas.microsoft.com/office/drawing/2014/main" id="{479928C0-5EE8-4363-AB5D-697F9D190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40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>
                  <a:solidFill>
                    <a:srgbClr val="003300"/>
                  </a:solidFill>
                  <a:latin typeface="Arial" panose="020B0604020202020204" pitchFamily="34" charset="0"/>
                </a:rPr>
                <a:t>Ag</a:t>
              </a:r>
            </a:p>
          </p:txBody>
        </p:sp>
        <p:sp>
          <p:nvSpPr>
            <p:cNvPr id="24" name="Text Box 35">
              <a:extLst>
                <a:ext uri="{FF2B5EF4-FFF2-40B4-BE49-F238E27FC236}">
                  <a16:creationId xmlns:a16="http://schemas.microsoft.com/office/drawing/2014/main" id="{F5C5DAE9-3842-48F6-8867-EB6CE01FA5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74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>
                  <a:solidFill>
                    <a:srgbClr val="003300"/>
                  </a:solidFill>
                  <a:latin typeface="Arial" panose="020B0604020202020204" pitchFamily="34" charset="0"/>
                </a:rPr>
                <a:t>Au</a:t>
              </a:r>
            </a:p>
          </p:txBody>
        </p:sp>
        <p:sp>
          <p:nvSpPr>
            <p:cNvPr id="25" name="Text Box 36">
              <a:extLst>
                <a:ext uri="{FF2B5EF4-FFF2-40B4-BE49-F238E27FC236}">
                  <a16:creationId xmlns:a16="http://schemas.microsoft.com/office/drawing/2014/main" id="{8D44E766-322C-4971-8A33-AD35E5DBA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74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 dirty="0" err="1">
                  <a:solidFill>
                    <a:srgbClr val="003300"/>
                  </a:solidFill>
                  <a:latin typeface="Arial" panose="020B0604020202020204" pitchFamily="34" charset="0"/>
                </a:rPr>
                <a:t>Pt</a:t>
              </a:r>
              <a:endParaRPr lang="pt-BR" altLang="pt-BR" b="1" dirty="0">
                <a:solidFill>
                  <a:srgbClr val="00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Text Box 37">
              <a:extLst>
                <a:ext uri="{FF2B5EF4-FFF2-40B4-BE49-F238E27FC236}">
                  <a16:creationId xmlns:a16="http://schemas.microsoft.com/office/drawing/2014/main" id="{54DC4C38-1595-4A6B-921D-3BAB54837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74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b="1">
                  <a:solidFill>
                    <a:srgbClr val="003300"/>
                  </a:solidFill>
                  <a:latin typeface="Arial" panose="020B0604020202020204" pitchFamily="34" charset="0"/>
                </a:rPr>
                <a:t>Hg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52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Óculos cirúrgicos ou de laboratório de proteção, deitado na mesa periódica">
            <a:extLst>
              <a:ext uri="{FF2B5EF4-FFF2-40B4-BE49-F238E27FC236}">
                <a16:creationId xmlns:a16="http://schemas.microsoft.com/office/drawing/2014/main" id="{F78CDCCC-4B23-4F90-A9E8-65C1814D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F0B73C-C6AF-45D2-9442-8F22020E1FD8}"/>
              </a:ext>
            </a:extLst>
          </p:cNvPr>
          <p:cNvSpPr/>
          <p:nvPr/>
        </p:nvSpPr>
        <p:spPr>
          <a:xfrm>
            <a:off x="0" y="0"/>
            <a:ext cx="1219198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602A31-9BE0-4F9A-8C26-3A693AD8C5A3}"/>
              </a:ext>
            </a:extLst>
          </p:cNvPr>
          <p:cNvSpPr/>
          <p:nvPr/>
        </p:nvSpPr>
        <p:spPr>
          <a:xfrm>
            <a:off x="3343501" y="454199"/>
            <a:ext cx="550503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PROPRIEDADES PERIÓDICAS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3E35CB5-A3DA-48AF-AE3F-2D22B238A833}"/>
              </a:ext>
            </a:extLst>
          </p:cNvPr>
          <p:cNvSpPr/>
          <p:nvPr/>
        </p:nvSpPr>
        <p:spPr>
          <a:xfrm>
            <a:off x="9077325" y="588708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4F5BE474-E927-4D01-96A1-4849AE0DC1C1}"/>
              </a:ext>
            </a:extLst>
          </p:cNvPr>
          <p:cNvSpPr/>
          <p:nvPr/>
        </p:nvSpPr>
        <p:spPr>
          <a:xfrm>
            <a:off x="2228850" y="588707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inal de Subtração 8">
            <a:extLst>
              <a:ext uri="{FF2B5EF4-FFF2-40B4-BE49-F238E27FC236}">
                <a16:creationId xmlns:a16="http://schemas.microsoft.com/office/drawing/2014/main" id="{3AD98D73-27B2-4D66-A0F1-BB666665CF5F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062E66A7-8987-4057-B29C-4CD1E3EF1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13" y="1890839"/>
            <a:ext cx="5395041" cy="46166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Densidade: </a:t>
            </a:r>
            <a:r>
              <a:rPr lang="pt-BR" altLang="pt-BR" sz="2000" i="1" dirty="0">
                <a:solidFill>
                  <a:schemeClr val="bg1"/>
                </a:solidFill>
              </a:rPr>
              <a:t>relação entre a massa e o volume.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ECDD295-BFF8-4FB5-874A-91DF4ABFE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57" y="5298187"/>
            <a:ext cx="5322184" cy="46166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Obs. </a:t>
            </a:r>
            <a:r>
              <a:rPr lang="pt-BR" altLang="pt-BR" i="1" dirty="0">
                <a:solidFill>
                  <a:schemeClr val="bg1"/>
                </a:solidFill>
              </a:rPr>
              <a:t>O Ósmio é o elemento mais denso.</a:t>
            </a:r>
            <a:r>
              <a:rPr lang="pt-BR" altLang="pt-BR" b="1" i="1" dirty="0">
                <a:solidFill>
                  <a:schemeClr val="bg1"/>
                </a:solidFill>
              </a:rPr>
              <a:t> </a:t>
            </a:r>
            <a:endParaRPr lang="pt-BR" altLang="pt-B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9C1A9D18-51CF-4B15-BCE6-470D7F0C5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088" y="5501553"/>
            <a:ext cx="6201855" cy="1200329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Obs.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i="1" dirty="0">
                <a:solidFill>
                  <a:schemeClr val="bg1"/>
                </a:solidFill>
              </a:rPr>
              <a:t>Nas famílias o volume atômico não obedece a variação da densidade e sim a massa atômica. </a:t>
            </a:r>
          </a:p>
        </p:txBody>
      </p:sp>
      <p:sp>
        <p:nvSpPr>
          <p:cNvPr id="14" name="Text Box 40">
            <a:extLst>
              <a:ext uri="{FF2B5EF4-FFF2-40B4-BE49-F238E27FC236}">
                <a16:creationId xmlns:a16="http://schemas.microsoft.com/office/drawing/2014/main" id="{4BEEECEF-3BE3-4724-BC34-ABD5A185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381" y="1890839"/>
            <a:ext cx="6093267" cy="830997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Volume Atômico:</a:t>
            </a:r>
            <a:r>
              <a:rPr lang="pt-BR" altLang="pt-BR" i="1" dirty="0">
                <a:solidFill>
                  <a:schemeClr val="bg1"/>
                </a:solidFill>
              </a:rPr>
              <a:t> é o volume ocupado por um átomo-grama do elemento no estado sólido.</a:t>
            </a:r>
            <a:endParaRPr lang="pt-BR" altLang="pt-B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2" descr="Glenn Seaborg - Brasil Escola">
            <a:extLst>
              <a:ext uri="{FF2B5EF4-FFF2-40B4-BE49-F238E27FC236}">
                <a16:creationId xmlns:a16="http://schemas.microsoft.com/office/drawing/2014/main" id="{2D70ECBB-2342-4309-9C45-18BAD526A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 b="1028"/>
          <a:stretch/>
        </p:blipFill>
        <p:spPr bwMode="auto">
          <a:xfrm>
            <a:off x="251866" y="2568216"/>
            <a:ext cx="4675308" cy="253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Line 35">
            <a:extLst>
              <a:ext uri="{FF2B5EF4-FFF2-40B4-BE49-F238E27FC236}">
                <a16:creationId xmlns:a16="http://schemas.microsoft.com/office/drawing/2014/main" id="{07D23D91-885C-4B68-A8CB-439E11665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4378" y="3082032"/>
            <a:ext cx="0" cy="8382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Line 37">
            <a:extLst>
              <a:ext uri="{FF2B5EF4-FFF2-40B4-BE49-F238E27FC236}">
                <a16:creationId xmlns:a16="http://schemas.microsoft.com/office/drawing/2014/main" id="{256BDB6C-4E21-43A8-82B8-A48ABE610196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3138778" y="3310632"/>
            <a:ext cx="0" cy="13716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Line 38">
            <a:extLst>
              <a:ext uri="{FF2B5EF4-FFF2-40B4-BE49-F238E27FC236}">
                <a16:creationId xmlns:a16="http://schemas.microsoft.com/office/drawing/2014/main" id="{903FC4D3-A49D-4BE8-BEEF-97C961C92CA4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1309978" y="3310632"/>
            <a:ext cx="0" cy="13716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9" name="Picture 2" descr="Glenn Seaborg - Brasil Escola">
            <a:extLst>
              <a:ext uri="{FF2B5EF4-FFF2-40B4-BE49-F238E27FC236}">
                <a16:creationId xmlns:a16="http://schemas.microsoft.com/office/drawing/2014/main" id="{516FE32E-E559-4476-BEE9-0FE49852B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 b="1028"/>
          <a:stretch/>
        </p:blipFill>
        <p:spPr bwMode="auto">
          <a:xfrm>
            <a:off x="6842597" y="2812989"/>
            <a:ext cx="4675308" cy="253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Line 48">
            <a:extLst>
              <a:ext uri="{FF2B5EF4-FFF2-40B4-BE49-F238E27FC236}">
                <a16:creationId xmlns:a16="http://schemas.microsoft.com/office/drawing/2014/main" id="{48D67E9D-8DEA-4360-BE83-DEE6B4AAA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8534" y="3337264"/>
            <a:ext cx="0" cy="8382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Line 49">
            <a:extLst>
              <a:ext uri="{FF2B5EF4-FFF2-40B4-BE49-F238E27FC236}">
                <a16:creationId xmlns:a16="http://schemas.microsoft.com/office/drawing/2014/main" id="{252EF787-EA57-45FF-95EC-14B11DBEFCC3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9839134" y="3565864"/>
            <a:ext cx="0" cy="13716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Line 50">
            <a:extLst>
              <a:ext uri="{FF2B5EF4-FFF2-40B4-BE49-F238E27FC236}">
                <a16:creationId xmlns:a16="http://schemas.microsoft.com/office/drawing/2014/main" id="{85BD770F-8537-4116-B158-E436807334B5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934134" y="3565864"/>
            <a:ext cx="0" cy="13716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Óculos cirúrgicos ou de laboratório de proteção, deitado na mesa periódica">
            <a:extLst>
              <a:ext uri="{FF2B5EF4-FFF2-40B4-BE49-F238E27FC236}">
                <a16:creationId xmlns:a16="http://schemas.microsoft.com/office/drawing/2014/main" id="{F78CDCCC-4B23-4F90-A9E8-65C1814D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2F0B73C-C6AF-45D2-9442-8F22020E1FD8}"/>
              </a:ext>
            </a:extLst>
          </p:cNvPr>
          <p:cNvSpPr/>
          <p:nvPr/>
        </p:nvSpPr>
        <p:spPr>
          <a:xfrm>
            <a:off x="0" y="0"/>
            <a:ext cx="1219198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2602A31-9BE0-4F9A-8C26-3A693AD8C5A3}"/>
              </a:ext>
            </a:extLst>
          </p:cNvPr>
          <p:cNvSpPr/>
          <p:nvPr/>
        </p:nvSpPr>
        <p:spPr>
          <a:xfrm>
            <a:off x="3343501" y="454199"/>
            <a:ext cx="550503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PROPRIEDADES PERIÓDICAS</a:t>
            </a:r>
          </a:p>
        </p:txBody>
      </p:sp>
      <p:sp>
        <p:nvSpPr>
          <p:cNvPr id="2" name="Losango 1">
            <a:extLst>
              <a:ext uri="{FF2B5EF4-FFF2-40B4-BE49-F238E27FC236}">
                <a16:creationId xmlns:a16="http://schemas.microsoft.com/office/drawing/2014/main" id="{23E35CB5-A3DA-48AF-AE3F-2D22B238A833}"/>
              </a:ext>
            </a:extLst>
          </p:cNvPr>
          <p:cNvSpPr/>
          <p:nvPr/>
        </p:nvSpPr>
        <p:spPr>
          <a:xfrm>
            <a:off x="9077325" y="588708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osango 7">
            <a:extLst>
              <a:ext uri="{FF2B5EF4-FFF2-40B4-BE49-F238E27FC236}">
                <a16:creationId xmlns:a16="http://schemas.microsoft.com/office/drawing/2014/main" id="{4F5BE474-E927-4D01-96A1-4849AE0DC1C1}"/>
              </a:ext>
            </a:extLst>
          </p:cNvPr>
          <p:cNvSpPr/>
          <p:nvPr/>
        </p:nvSpPr>
        <p:spPr>
          <a:xfrm>
            <a:off x="2228850" y="588707"/>
            <a:ext cx="885825" cy="561975"/>
          </a:xfrm>
          <a:prstGeom prst="diamon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inal de Subtração 8">
            <a:extLst>
              <a:ext uri="{FF2B5EF4-FFF2-40B4-BE49-F238E27FC236}">
                <a16:creationId xmlns:a16="http://schemas.microsoft.com/office/drawing/2014/main" id="{3AD98D73-27B2-4D66-A0F1-BB666665CF5F}"/>
              </a:ext>
            </a:extLst>
          </p:cNvPr>
          <p:cNvSpPr/>
          <p:nvPr/>
        </p:nvSpPr>
        <p:spPr>
          <a:xfrm>
            <a:off x="3856134" y="1285196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48F9EFA-B744-49B2-A088-CACCFBE77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27" y="2024211"/>
            <a:ext cx="4343400" cy="4572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Ponto de Fusão e Ebulição: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ED959637-2C79-4749-B1A9-2D77550E0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740" y="3171917"/>
            <a:ext cx="6786877" cy="2400657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Observações: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000" i="1" dirty="0">
                <a:solidFill>
                  <a:schemeClr val="bg1"/>
                </a:solidFill>
              </a:rPr>
              <a:t>1) O elemento de maior ponto de fusão é o Carbono - 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C, </a:t>
            </a:r>
            <a:r>
              <a:rPr lang="pt-BR" altLang="pt-BR" sz="2000" i="1" dirty="0">
                <a:solidFill>
                  <a:schemeClr val="bg1"/>
                </a:solidFill>
              </a:rPr>
              <a:t>este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i="1" dirty="0">
                <a:solidFill>
                  <a:schemeClr val="bg1"/>
                </a:solidFill>
              </a:rPr>
              <a:t>não obedece a regra de posicionamento na tabela.</a:t>
            </a:r>
            <a:endParaRPr lang="pt-BR" altLang="pt-BR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pt-BR" sz="2000" i="1" dirty="0">
                <a:solidFill>
                  <a:schemeClr val="bg1"/>
                </a:solidFill>
              </a:rPr>
              <a:t>2) O elemento de</a:t>
            </a: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i="1" dirty="0">
                <a:solidFill>
                  <a:schemeClr val="bg1"/>
                </a:solidFill>
              </a:rPr>
              <a:t> maior ponto de ebulição é o Tungstênio - </a:t>
            </a:r>
            <a:r>
              <a:rPr lang="pt-BR" altLang="pt-BR" sz="2000" b="1" dirty="0">
                <a:solidFill>
                  <a:schemeClr val="bg1"/>
                </a:solidFill>
                <a:latin typeface="Arial" panose="020B0604020202020204" pitchFamily="34" charset="0"/>
              </a:rPr>
              <a:t>W</a:t>
            </a:r>
            <a:r>
              <a:rPr lang="pt-BR" altLang="pt-BR" sz="2000" i="1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000" i="1" dirty="0">
                <a:solidFill>
                  <a:schemeClr val="bg1"/>
                </a:solidFill>
              </a:rPr>
              <a:t>3) Os metais alcalinos e alcalinos terrosos contrariam a regra, o PF e o PE crescem de baixo para cima.</a:t>
            </a:r>
          </a:p>
        </p:txBody>
      </p:sp>
      <p:pic>
        <p:nvPicPr>
          <p:cNvPr id="17" name="Picture 2" descr="Glenn Seaborg - Brasil Escola">
            <a:extLst>
              <a:ext uri="{FF2B5EF4-FFF2-40B4-BE49-F238E27FC236}">
                <a16:creationId xmlns:a16="http://schemas.microsoft.com/office/drawing/2014/main" id="{40F54BCA-08B2-4C49-867A-B03AEEAE4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 b="1028"/>
          <a:stretch/>
        </p:blipFill>
        <p:spPr bwMode="auto">
          <a:xfrm>
            <a:off x="7292337" y="1847575"/>
            <a:ext cx="4675308" cy="253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Line 12">
            <a:extLst>
              <a:ext uri="{FF2B5EF4-FFF2-40B4-BE49-F238E27FC236}">
                <a16:creationId xmlns:a16="http://schemas.microsoft.com/office/drawing/2014/main" id="{1DDB8A73-644A-47C3-82D2-0A595B628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77704" y="2333717"/>
            <a:ext cx="0" cy="8382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ACCA4D0B-AC1E-4F80-881B-7984CD9C30FF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9763125" y="2642586"/>
            <a:ext cx="0" cy="13716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D10C4453-670D-407F-9123-77F0E4743C39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8162925" y="2871186"/>
            <a:ext cx="0" cy="914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D2555BFC-4006-4FC7-94FA-5DF329A1B4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7125" y="2566386"/>
            <a:ext cx="0" cy="8382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2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CEB3AC-2FC5-4C1C-8CB3-9017E8EFC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AD85913-50C8-4BF6-BD9D-E926D22FCF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68DDD9-5FAE-41B8-B484-B663FEA1740A}"/>
              </a:ext>
            </a:extLst>
          </p:cNvPr>
          <p:cNvSpPr/>
          <p:nvPr/>
        </p:nvSpPr>
        <p:spPr>
          <a:xfrm>
            <a:off x="2849785" y="454199"/>
            <a:ext cx="649248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A DESCOBERTA DA LEI PERIÓDICA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FFCC416-9F0B-4CEB-B09A-7229D3C6079C}"/>
              </a:ext>
            </a:extLst>
          </p:cNvPr>
          <p:cNvSpPr/>
          <p:nvPr/>
        </p:nvSpPr>
        <p:spPr>
          <a:xfrm>
            <a:off x="1514475" y="1596199"/>
            <a:ext cx="9163049" cy="1754326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</a:rPr>
              <a:t>O alemão Lothar Meyer e o russo Dmitri </a:t>
            </a:r>
            <a:r>
              <a:rPr lang="pt-BR" dirty="0" err="1">
                <a:latin typeface="Times New Roman" panose="02020603050405020304" pitchFamily="18" charset="0"/>
              </a:rPr>
              <a:t>Mendeleev</a:t>
            </a:r>
            <a:r>
              <a:rPr lang="pt-BR" dirty="0">
                <a:latin typeface="Times New Roman" panose="02020603050405020304" pitchFamily="18" charset="0"/>
              </a:rPr>
              <a:t>, trabalhando independentemente, descobriram a lei periódica e publicaram a tabela periódica dos elementos. Meyer publicou primeiro em 1864 e em 1869 expandiu sua tabela para mais de 50 elementos. Ele demonstrou a variação de propriedades periódicas, como o volume molar, o ponto de ebulição e a dureza, como uma função de massa atômica. No mesmo ano </a:t>
            </a:r>
            <a:r>
              <a:rPr lang="pt-BR" dirty="0" err="1">
                <a:latin typeface="Times New Roman" panose="02020603050405020304" pitchFamily="18" charset="0"/>
              </a:rPr>
              <a:t>Mendeleev</a:t>
            </a:r>
            <a:r>
              <a:rPr lang="pt-BR" dirty="0">
                <a:latin typeface="Times New Roman" panose="02020603050405020304" pitchFamily="18" charset="0"/>
              </a:rPr>
              <a:t> publicou os resultados de seu trabalho, incluindo sua própria versão de tabela periódica.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D1A0B78-32E8-47B5-82A7-BC015811086D}"/>
              </a:ext>
            </a:extLst>
          </p:cNvPr>
          <p:cNvSpPr/>
          <p:nvPr/>
        </p:nvSpPr>
        <p:spPr>
          <a:xfrm>
            <a:off x="1514475" y="3592342"/>
            <a:ext cx="9163049" cy="1200329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</a:rPr>
              <a:t>Em suas tabelas periódicas, Meyer e </a:t>
            </a:r>
            <a:r>
              <a:rPr lang="pt-BR" dirty="0" err="1">
                <a:latin typeface="Times New Roman" panose="02020603050405020304" pitchFamily="18" charset="0"/>
              </a:rPr>
              <a:t>Mendeleev</a:t>
            </a:r>
            <a:r>
              <a:rPr lang="pt-BR" dirty="0">
                <a:latin typeface="Times New Roman" panose="02020603050405020304" pitchFamily="18" charset="0"/>
              </a:rPr>
              <a:t> listaram os elementos em ordem</a:t>
            </a:r>
          </a:p>
          <a:p>
            <a:r>
              <a:rPr lang="pt-BR" dirty="0">
                <a:latin typeface="Times New Roman" panose="02020603050405020304" pitchFamily="18" charset="0"/>
              </a:rPr>
              <a:t>crescente de massa atômica. (Nesta época, as massas atômicas eram conhecidas, mas os números</a:t>
            </a:r>
          </a:p>
          <a:p>
            <a:r>
              <a:rPr lang="pt-BR" dirty="0">
                <a:latin typeface="Times New Roman" panose="02020603050405020304" pitchFamily="18" charset="0"/>
              </a:rPr>
              <a:t>atômicos não). Atualmente sabemos que a periodicidade é mais facilmente visualizada se a</a:t>
            </a:r>
          </a:p>
          <a:p>
            <a:r>
              <a:rPr lang="pt-BR" dirty="0">
                <a:latin typeface="Times New Roman" panose="02020603050405020304" pitchFamily="18" charset="0"/>
              </a:rPr>
              <a:t>listagem for feita em ordem crescente do </a:t>
            </a:r>
            <a:r>
              <a:rPr lang="pt-BR" i="1" dirty="0">
                <a:latin typeface="Times New Roman" panose="02020603050405020304" pitchFamily="18" charset="0"/>
              </a:rPr>
              <a:t>número atômico.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65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CEB3AC-2FC5-4C1C-8CB3-9017E8EFC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AD85913-50C8-4BF6-BD9D-E926D22FCF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68DDD9-5FAE-41B8-B484-B663FEA1740A}"/>
              </a:ext>
            </a:extLst>
          </p:cNvPr>
          <p:cNvSpPr/>
          <p:nvPr/>
        </p:nvSpPr>
        <p:spPr>
          <a:xfrm>
            <a:off x="5568538" y="128073"/>
            <a:ext cx="6492483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A DESCOBERTA DA LEI PERIÓDICA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F2E0FF-5349-48A0-967E-622A65EDB494}"/>
              </a:ext>
            </a:extLst>
          </p:cNvPr>
          <p:cNvSpPr txBox="1"/>
          <p:nvPr/>
        </p:nvSpPr>
        <p:spPr>
          <a:xfrm>
            <a:off x="5653088" y="3105833"/>
            <a:ext cx="3483759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Tabela periódica de </a:t>
            </a:r>
            <a:r>
              <a:rPr lang="pt-BR" dirty="0" err="1">
                <a:solidFill>
                  <a:schemeClr val="bg1"/>
                </a:solidFill>
              </a:rPr>
              <a:t>Mendeleev</a:t>
            </a:r>
            <a:r>
              <a:rPr lang="pt-BR" dirty="0">
                <a:solidFill>
                  <a:schemeClr val="bg1"/>
                </a:solidFill>
              </a:rPr>
              <a:t> com "pesos atômicos" (1871).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EE2CBC4-D231-4EF0-8465-68A06A4D37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30980" y="128073"/>
            <a:ext cx="5306580" cy="6601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842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BF3BE19-19B0-4B8E-82F8-6B597EC71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211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B29D589-8EF8-48F1-BD2E-8C831E87A37A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D7479F-DD8B-48EF-AFE0-B90216F4F5AD}"/>
              </a:ext>
            </a:extLst>
          </p:cNvPr>
          <p:cNvSpPr/>
          <p:nvPr/>
        </p:nvSpPr>
        <p:spPr>
          <a:xfrm>
            <a:off x="3929370" y="454199"/>
            <a:ext cx="4333238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EVOLUÇÃO HISTÓRICA</a:t>
            </a:r>
          </a:p>
        </p:txBody>
      </p:sp>
      <p:sp>
        <p:nvSpPr>
          <p:cNvPr id="11" name="Sinal de Subtração 10">
            <a:extLst>
              <a:ext uri="{FF2B5EF4-FFF2-40B4-BE49-F238E27FC236}">
                <a16:creationId xmlns:a16="http://schemas.microsoft.com/office/drawing/2014/main" id="{01F35E0D-9FCB-433B-93C7-358762C0903F}"/>
              </a:ext>
            </a:extLst>
          </p:cNvPr>
          <p:cNvSpPr/>
          <p:nvPr/>
        </p:nvSpPr>
        <p:spPr>
          <a:xfrm>
            <a:off x="3856143" y="1575652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Listra Diagonal 11">
            <a:extLst>
              <a:ext uri="{FF2B5EF4-FFF2-40B4-BE49-F238E27FC236}">
                <a16:creationId xmlns:a16="http://schemas.microsoft.com/office/drawing/2014/main" id="{92AD7C89-C7C2-4EDC-884C-3F9FE053D9AE}"/>
              </a:ext>
            </a:extLst>
          </p:cNvPr>
          <p:cNvSpPr/>
          <p:nvPr/>
        </p:nvSpPr>
        <p:spPr>
          <a:xfrm>
            <a:off x="178854" y="2134795"/>
            <a:ext cx="3109352" cy="2190750"/>
          </a:xfrm>
          <a:prstGeom prst="diagStrip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86D0C4-345F-473F-ABDA-2572D3C2DFE5}"/>
              </a:ext>
            </a:extLst>
          </p:cNvPr>
          <p:cNvSpPr/>
          <p:nvPr/>
        </p:nvSpPr>
        <p:spPr>
          <a:xfrm>
            <a:off x="4385560" y="2012645"/>
            <a:ext cx="3668505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Parafuso Telúrico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pt-BR" alt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Chancourtois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84A3ACB-1560-401F-B659-C7DF6A2700AB}"/>
              </a:ext>
            </a:extLst>
          </p:cNvPr>
          <p:cNvSpPr/>
          <p:nvPr/>
        </p:nvSpPr>
        <p:spPr>
          <a:xfrm>
            <a:off x="3467040" y="2514308"/>
            <a:ext cx="6421332" cy="1477328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/>
              <a:t>Os elementos eram agrupados em ordem crescente de massa atômica em formato de um parafuso, ou seja, na forma de um espiral de 45°, em que havia 16 elementos em cada volta. Os elementos com características semelhantes ficavam um embaixo do outro.</a:t>
            </a:r>
          </a:p>
        </p:txBody>
      </p:sp>
      <p:pic>
        <p:nvPicPr>
          <p:cNvPr id="9218" name="Picture 2" descr="Parafuso telúrico de Chancourtois. ">
            <a:extLst>
              <a:ext uri="{FF2B5EF4-FFF2-40B4-BE49-F238E27FC236}">
                <a16:creationId xmlns:a16="http://schemas.microsoft.com/office/drawing/2014/main" id="{FB944F5D-A5C2-4D6D-B812-FEB854BAE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92" y="4123967"/>
            <a:ext cx="3733800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Alexandre-Emile Béguyer de Chancourtois – Wikipédia, a ...">
            <a:extLst>
              <a:ext uri="{FF2B5EF4-FFF2-40B4-BE49-F238E27FC236}">
                <a16:creationId xmlns:a16="http://schemas.microsoft.com/office/drawing/2014/main" id="{7841D63D-2A43-419B-8E2B-434DE9137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12" y="3926680"/>
            <a:ext cx="1800225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42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CEB3AC-2FC5-4C1C-8CB3-9017E8EFC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AD85913-50C8-4BF6-BD9D-E926D22FCF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68DDD9-5FAE-41B8-B484-B663FEA1740A}"/>
              </a:ext>
            </a:extLst>
          </p:cNvPr>
          <p:cNvSpPr/>
          <p:nvPr/>
        </p:nvSpPr>
        <p:spPr>
          <a:xfrm>
            <a:off x="1708420" y="292274"/>
            <a:ext cx="8775159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A PERIODICIDADE: UMA DESCRIÇÃO MODERNA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EED62A6-4432-44AA-A3FA-769789CFDE40}"/>
              </a:ext>
            </a:extLst>
          </p:cNvPr>
          <p:cNvSpPr/>
          <p:nvPr/>
        </p:nvSpPr>
        <p:spPr>
          <a:xfrm>
            <a:off x="2500302" y="1499711"/>
            <a:ext cx="719137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</a:rPr>
              <a:t>A lei periódica estabelece que </a:t>
            </a:r>
            <a:r>
              <a:rPr lang="pt-BR" i="1" dirty="0">
                <a:latin typeface="Times New Roman" panose="02020603050405020304" pitchFamily="18" charset="0"/>
              </a:rPr>
              <a:t>quando </a:t>
            </a:r>
            <a:r>
              <a:rPr lang="pt-BR" dirty="0">
                <a:latin typeface="Times New Roman" panose="02020603050405020304" pitchFamily="18" charset="0"/>
              </a:rPr>
              <a:t>os </a:t>
            </a:r>
            <a:r>
              <a:rPr lang="pt-BR" i="1" dirty="0">
                <a:latin typeface="Times New Roman" panose="02020603050405020304" pitchFamily="18" charset="0"/>
              </a:rPr>
              <a:t>elementos são listados, </a:t>
            </a:r>
            <a:r>
              <a:rPr lang="pt-BR" i="1" dirty="0" err="1">
                <a:latin typeface="Times New Roman" panose="02020603050405020304" pitchFamily="18" charset="0"/>
              </a:rPr>
              <a:t>seqüencialmente</a:t>
            </a:r>
            <a:r>
              <a:rPr lang="pt-BR" i="1" dirty="0">
                <a:latin typeface="Times New Roman" panose="02020603050405020304" pitchFamily="18" charset="0"/>
              </a:rPr>
              <a:t>, </a:t>
            </a:r>
            <a:r>
              <a:rPr lang="pt-BR" dirty="0">
                <a:latin typeface="Times New Roman" panose="02020603050405020304" pitchFamily="18" charset="0"/>
              </a:rPr>
              <a:t>em </a:t>
            </a:r>
            <a:r>
              <a:rPr lang="pt-BR" i="1" dirty="0">
                <a:latin typeface="Times New Roman" panose="02020603050405020304" pitchFamily="18" charset="0"/>
              </a:rPr>
              <a:t>ordem crescente </a:t>
            </a:r>
            <a:r>
              <a:rPr lang="pt-BR" dirty="0">
                <a:latin typeface="Times New Roman" panose="02020603050405020304" pitchFamily="18" charset="0"/>
              </a:rPr>
              <a:t>do </a:t>
            </a:r>
            <a:r>
              <a:rPr lang="pt-BR" i="1" dirty="0">
                <a:latin typeface="Times New Roman" panose="02020603050405020304" pitchFamily="18" charset="0"/>
              </a:rPr>
              <a:t>número atômico, </a:t>
            </a:r>
            <a:r>
              <a:rPr lang="pt-BR" dirty="0">
                <a:latin typeface="Times New Roman" panose="02020603050405020304" pitchFamily="18" charset="0"/>
              </a:rPr>
              <a:t>é </a:t>
            </a:r>
            <a:r>
              <a:rPr lang="pt-BR" i="1" dirty="0">
                <a:latin typeface="Times New Roman" panose="02020603050405020304" pitchFamily="18" charset="0"/>
              </a:rPr>
              <a:t>observada uma repetição periódica em suas propriedades.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067EEF-6CF7-4330-856B-0EE4E0FFD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500" y="2850739"/>
            <a:ext cx="3580950" cy="3168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DDE1878-01B1-43DA-9EFA-E35CFFFE4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530" y="2850739"/>
            <a:ext cx="3619216" cy="3168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48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5CEB3AC-2FC5-4C1C-8CB3-9017E8EFC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AD85913-50C8-4BF6-BD9D-E926D22FCF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68DDD9-5FAE-41B8-B484-B663FEA1740A}"/>
              </a:ext>
            </a:extLst>
          </p:cNvPr>
          <p:cNvSpPr/>
          <p:nvPr/>
        </p:nvSpPr>
        <p:spPr>
          <a:xfrm>
            <a:off x="3062961" y="292274"/>
            <a:ext cx="6066084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A TABELA PERIÓDICA MODERNA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59D3A9-DB6B-4E42-8379-0FA46B1A58DC}"/>
              </a:ext>
            </a:extLst>
          </p:cNvPr>
          <p:cNvSpPr/>
          <p:nvPr/>
        </p:nvSpPr>
        <p:spPr>
          <a:xfrm>
            <a:off x="1390649" y="1959310"/>
            <a:ext cx="9820275" cy="224676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A repetição verificada na lei periódica é a base da estrutura da tabela periódica moderna,</a:t>
            </a:r>
          </a:p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na qual as famílias de elementos com propriedades químicas semelhantes são distribuídas ,em</a:t>
            </a:r>
          </a:p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colunas verticais chamadas grupos. </a:t>
            </a:r>
            <a:r>
              <a:rPr lang="pt-BR" sz="2000" dirty="0">
                <a:solidFill>
                  <a:schemeClr val="bg1"/>
                </a:solidFill>
              </a:rPr>
              <a:t>grupos representativos, principais ou grupos A. São enumerados de IA até VIIA, mais o grupo 0. (O grupo 0 consiste nos gases nobres e algumas vezes é chamado grupo VIIIA.) Comumente, o "A" é omitido nestas designações, e assim </a:t>
            </a:r>
            <a:r>
              <a:rPr lang="pt-BR" sz="2000" i="1" dirty="0">
                <a:solidFill>
                  <a:schemeClr val="bg1"/>
                </a:solidFill>
              </a:rPr>
              <a:t>os </a:t>
            </a:r>
            <a:r>
              <a:rPr lang="pt-BR" sz="2000" dirty="0">
                <a:solidFill>
                  <a:schemeClr val="bg1"/>
                </a:solidFill>
              </a:rPr>
              <a:t>halogênios correspondem ao grupo VIIA ou grupo VII. Os elementos destes grupos são conhecidos como elementos representativos.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545F652-CE08-4601-88E5-E53FECE25630}"/>
              </a:ext>
            </a:extLst>
          </p:cNvPr>
          <p:cNvSpPr/>
          <p:nvPr/>
        </p:nvSpPr>
        <p:spPr>
          <a:xfrm>
            <a:off x="1390650" y="4533037"/>
            <a:ext cx="9820274" cy="101566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Os grupos menores encontrados na região central da tabela periódica são chamados grupos de transição, subgrupos ou grupos B. São enumerados por algarismos romanos e pela letra</a:t>
            </a:r>
          </a:p>
          <a:p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B. Os elementos deste grupo são conhecidos como elementos de transição.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svende os mistérios da Tabela Periódica – Química Enem">
            <a:extLst>
              <a:ext uri="{FF2B5EF4-FFF2-40B4-BE49-F238E27FC236}">
                <a16:creationId xmlns:a16="http://schemas.microsoft.com/office/drawing/2014/main" id="{21BE05CC-B9AB-4C2F-829E-1342AD457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7"/>
          <a:stretch/>
        </p:blipFill>
        <p:spPr bwMode="auto">
          <a:xfrm>
            <a:off x="1800225" y="135605"/>
            <a:ext cx="8591550" cy="65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6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BF3BE19-19B0-4B8E-82F8-6B597EC71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211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B29D589-8EF8-48F1-BD2E-8C831E87A37A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D7479F-DD8B-48EF-AFE0-B90216F4F5AD}"/>
              </a:ext>
            </a:extLst>
          </p:cNvPr>
          <p:cNvSpPr/>
          <p:nvPr/>
        </p:nvSpPr>
        <p:spPr>
          <a:xfrm>
            <a:off x="3929370" y="454199"/>
            <a:ext cx="4333238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EVOLUÇÃO HISTÓRICA</a:t>
            </a:r>
          </a:p>
        </p:txBody>
      </p:sp>
      <p:sp>
        <p:nvSpPr>
          <p:cNvPr id="11" name="Sinal de Subtração 10">
            <a:extLst>
              <a:ext uri="{FF2B5EF4-FFF2-40B4-BE49-F238E27FC236}">
                <a16:creationId xmlns:a16="http://schemas.microsoft.com/office/drawing/2014/main" id="{01F35E0D-9FCB-433B-93C7-358762C0903F}"/>
              </a:ext>
            </a:extLst>
          </p:cNvPr>
          <p:cNvSpPr/>
          <p:nvPr/>
        </p:nvSpPr>
        <p:spPr>
          <a:xfrm>
            <a:off x="3856143" y="1575652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Listra Diagonal 11">
            <a:extLst>
              <a:ext uri="{FF2B5EF4-FFF2-40B4-BE49-F238E27FC236}">
                <a16:creationId xmlns:a16="http://schemas.microsoft.com/office/drawing/2014/main" id="{92AD7C89-C7C2-4EDC-884C-3F9FE053D9AE}"/>
              </a:ext>
            </a:extLst>
          </p:cNvPr>
          <p:cNvSpPr/>
          <p:nvPr/>
        </p:nvSpPr>
        <p:spPr>
          <a:xfrm>
            <a:off x="178854" y="2134795"/>
            <a:ext cx="3109352" cy="2190750"/>
          </a:xfrm>
          <a:prstGeom prst="diagStrip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86D0C4-345F-473F-ABDA-2572D3C2DFE5}"/>
              </a:ext>
            </a:extLst>
          </p:cNvPr>
          <p:cNvSpPr/>
          <p:nvPr/>
        </p:nvSpPr>
        <p:spPr>
          <a:xfrm>
            <a:off x="4554540" y="2008907"/>
            <a:ext cx="3082895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Lei das Oitavas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pt-BR" alt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Newlands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84A3ACB-1560-401F-B659-C7DF6A2700AB}"/>
              </a:ext>
            </a:extLst>
          </p:cNvPr>
          <p:cNvSpPr/>
          <p:nvPr/>
        </p:nvSpPr>
        <p:spPr>
          <a:xfrm>
            <a:off x="3073027" y="2540783"/>
            <a:ext cx="6421332" cy="1477328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/>
              <a:t>Ele colocou os elementos agrupados de sete em sete, em ordem crescente de massa atômica, e observou que o primeiro elemento tinha propriedades semelhantes ao oitavo, e assim por diante. Ele chamou de Lei das oitavas porque as características se repetiam de sete em sete, como as notas musicais.</a:t>
            </a:r>
          </a:p>
        </p:txBody>
      </p:sp>
      <p:pic>
        <p:nvPicPr>
          <p:cNvPr id="10242" name="Picture 2" descr="John Alexander Reina Newlands – Wikipédia, a enciclopédia livre">
            <a:extLst>
              <a:ext uri="{FF2B5EF4-FFF2-40B4-BE49-F238E27FC236}">
                <a16:creationId xmlns:a16="http://schemas.microsoft.com/office/drawing/2014/main" id="{76D5031D-EB91-49C2-8C65-C3429075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37" y="3955255"/>
            <a:ext cx="1819275" cy="250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História da Tabela Periódica | TABELA PERIÓDICA COMPLETA">
            <a:extLst>
              <a:ext uri="{FF2B5EF4-FFF2-40B4-BE49-F238E27FC236}">
                <a16:creationId xmlns:a16="http://schemas.microsoft.com/office/drawing/2014/main" id="{BADC15D1-54EE-4113-944A-4A1604D3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80" y="4304649"/>
            <a:ext cx="3705225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BF3BE19-19B0-4B8E-82F8-6B597EC71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211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B29D589-8EF8-48F1-BD2E-8C831E87A37A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D7479F-DD8B-48EF-AFE0-B90216F4F5AD}"/>
              </a:ext>
            </a:extLst>
          </p:cNvPr>
          <p:cNvSpPr/>
          <p:nvPr/>
        </p:nvSpPr>
        <p:spPr>
          <a:xfrm>
            <a:off x="3929370" y="454199"/>
            <a:ext cx="4333238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EVOLUÇÃO HISTÓRICA</a:t>
            </a:r>
          </a:p>
        </p:txBody>
      </p:sp>
      <p:sp>
        <p:nvSpPr>
          <p:cNvPr id="11" name="Sinal de Subtração 10">
            <a:extLst>
              <a:ext uri="{FF2B5EF4-FFF2-40B4-BE49-F238E27FC236}">
                <a16:creationId xmlns:a16="http://schemas.microsoft.com/office/drawing/2014/main" id="{01F35E0D-9FCB-433B-93C7-358762C0903F}"/>
              </a:ext>
            </a:extLst>
          </p:cNvPr>
          <p:cNvSpPr/>
          <p:nvPr/>
        </p:nvSpPr>
        <p:spPr>
          <a:xfrm>
            <a:off x="3856143" y="1575652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Listra Diagonal 11">
            <a:extLst>
              <a:ext uri="{FF2B5EF4-FFF2-40B4-BE49-F238E27FC236}">
                <a16:creationId xmlns:a16="http://schemas.microsoft.com/office/drawing/2014/main" id="{92AD7C89-C7C2-4EDC-884C-3F9FE053D9AE}"/>
              </a:ext>
            </a:extLst>
          </p:cNvPr>
          <p:cNvSpPr/>
          <p:nvPr/>
        </p:nvSpPr>
        <p:spPr>
          <a:xfrm>
            <a:off x="178854" y="2134795"/>
            <a:ext cx="3109352" cy="2190750"/>
          </a:xfrm>
          <a:prstGeom prst="diagStrip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86D0C4-345F-473F-ABDA-2572D3C2DFE5}"/>
              </a:ext>
            </a:extLst>
          </p:cNvPr>
          <p:cNvSpPr/>
          <p:nvPr/>
        </p:nvSpPr>
        <p:spPr>
          <a:xfrm>
            <a:off x="3944375" y="1999098"/>
            <a:ext cx="4484946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Ordem de Massa Atômica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pt-BR" alt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Mendeleiev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84A3ACB-1560-401F-B659-C7DF6A2700AB}"/>
              </a:ext>
            </a:extLst>
          </p:cNvPr>
          <p:cNvSpPr/>
          <p:nvPr/>
        </p:nvSpPr>
        <p:spPr>
          <a:xfrm>
            <a:off x="2916731" y="2585650"/>
            <a:ext cx="8427544" cy="1200329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/>
              <a:t>Teve um sonho. “Vi num sonho uma tabela em que todos os elementos se encaixavam como requerido. Ao despertar, escrevi-a imediatamente em uma folha de papel.” Assim, ele compreendeu que as propriedades das substâncias dos elementos se apresentam em função dos seus pesos atômicos, repetindo suas propriedades periodicamente. </a:t>
            </a:r>
          </a:p>
        </p:txBody>
      </p:sp>
      <p:pic>
        <p:nvPicPr>
          <p:cNvPr id="11266" name="Picture 2" descr="Resultado de imagem para mendeleiev">
            <a:extLst>
              <a:ext uri="{FF2B5EF4-FFF2-40B4-BE49-F238E27FC236}">
                <a16:creationId xmlns:a16="http://schemas.microsoft.com/office/drawing/2014/main" id="{AE16C94C-0F64-47FC-B1CC-D3573E79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98" y="4123967"/>
            <a:ext cx="2475425" cy="2190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6F1FBC4-5E7B-44E0-B570-F1A532B672BD}"/>
              </a:ext>
            </a:extLst>
          </p:cNvPr>
          <p:cNvSpPr/>
          <p:nvPr/>
        </p:nvSpPr>
        <p:spPr>
          <a:xfrm>
            <a:off x="3709108" y="4006394"/>
            <a:ext cx="8006642" cy="2308324"/>
          </a:xfrm>
          <a:prstGeom prst="rect">
            <a:avLst/>
          </a:prstGeom>
          <a:solidFill>
            <a:schemeClr val="accent4">
              <a:lumMod val="60000"/>
              <a:lumOff val="40000"/>
              <a:alpha val="5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>
                <a:latin typeface="Trebuchet Ms" panose="020B0603020202020204" pitchFamily="34" charset="0"/>
              </a:rPr>
              <a:t>A</a:t>
            </a:r>
            <a:r>
              <a:rPr lang="pt-BR" b="0" i="0" dirty="0">
                <a:effectLst/>
                <a:latin typeface="Trebuchet Ms" panose="020B0603020202020204" pitchFamily="34" charset="0"/>
              </a:rPr>
              <a:t>pesar de não ter descoberto nenhum elemento, que previu diversos deles, inclusive com suas propriedades físicas e químicas. Sua tabela tinha lacunas entre os elementos Silício e Estanho e ao elemento faltante chamou de </a:t>
            </a:r>
            <a:r>
              <a:rPr lang="pt-BR" b="0" i="0" dirty="0" err="1">
                <a:effectLst/>
                <a:latin typeface="Trebuchet Ms" panose="020B0603020202020204" pitchFamily="34" charset="0"/>
              </a:rPr>
              <a:t>Ekasilício</a:t>
            </a:r>
            <a:r>
              <a:rPr lang="pt-BR" b="0" i="0" dirty="0">
                <a:effectLst/>
                <a:latin typeface="Trebuchet Ms" panose="020B0603020202020204" pitchFamily="34" charset="0"/>
              </a:rPr>
              <a:t> que depois foi descoberto e denominado Germânio. Também, havia outra lacuna após o elemento Alumínio que o chamou de </a:t>
            </a:r>
            <a:r>
              <a:rPr lang="pt-BR" b="0" i="0" dirty="0" err="1">
                <a:effectLst/>
                <a:latin typeface="Trebuchet Ms" panose="020B0603020202020204" pitchFamily="34" charset="0"/>
              </a:rPr>
              <a:t>Ekaalumínio</a:t>
            </a:r>
            <a:r>
              <a:rPr lang="pt-BR" b="0" i="0" dirty="0">
                <a:effectLst/>
                <a:latin typeface="Trebuchet Ms" panose="020B0603020202020204" pitchFamily="34" charset="0"/>
              </a:rPr>
              <a:t>, que depois de descoberto foi chamado de Gálio. Assim como com o Escândio também foi previsto por </a:t>
            </a:r>
            <a:r>
              <a:rPr lang="pt-BR" b="0" i="0" dirty="0" err="1">
                <a:effectLst/>
                <a:latin typeface="Trebuchet Ms" panose="020B0603020202020204" pitchFamily="34" charset="0"/>
              </a:rPr>
              <a:t>Mendeleev</a:t>
            </a:r>
            <a:r>
              <a:rPr lang="pt-BR" b="0" i="0" dirty="0">
                <a:effectLst/>
                <a:latin typeface="Trebuchet Ms" panose="020B0603020202020204" pitchFamily="34" charset="0"/>
              </a:rPr>
              <a:t>, tendo sido chamado por este de </a:t>
            </a:r>
            <a:r>
              <a:rPr lang="pt-BR" b="0" i="0" dirty="0" err="1">
                <a:effectLst/>
                <a:latin typeface="Trebuchet Ms" panose="020B0603020202020204" pitchFamily="34" charset="0"/>
              </a:rPr>
              <a:t>Ekaboro</a:t>
            </a:r>
            <a:r>
              <a:rPr lang="pt-BR" b="0" i="0" dirty="0">
                <a:effectLst/>
                <a:latin typeface="Trebuchet Ms" panose="020B0603020202020204" pitchFamily="34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2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BF3BE19-19B0-4B8E-82F8-6B597EC71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211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B29D589-8EF8-48F1-BD2E-8C831E87A37A}"/>
              </a:ext>
            </a:extLst>
          </p:cNvPr>
          <p:cNvSpPr/>
          <p:nvPr/>
        </p:nvSpPr>
        <p:spPr>
          <a:xfrm>
            <a:off x="7501" y="0"/>
            <a:ext cx="12191980" cy="685799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D7479F-DD8B-48EF-AFE0-B90216F4F5AD}"/>
              </a:ext>
            </a:extLst>
          </p:cNvPr>
          <p:cNvSpPr/>
          <p:nvPr/>
        </p:nvSpPr>
        <p:spPr>
          <a:xfrm>
            <a:off x="3929370" y="454199"/>
            <a:ext cx="4333238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EVOLUÇÃO HISTÓRICA</a:t>
            </a:r>
          </a:p>
        </p:txBody>
      </p:sp>
      <p:sp>
        <p:nvSpPr>
          <p:cNvPr id="11" name="Sinal de Subtração 10">
            <a:extLst>
              <a:ext uri="{FF2B5EF4-FFF2-40B4-BE49-F238E27FC236}">
                <a16:creationId xmlns:a16="http://schemas.microsoft.com/office/drawing/2014/main" id="{01F35E0D-9FCB-433B-93C7-358762C0903F}"/>
              </a:ext>
            </a:extLst>
          </p:cNvPr>
          <p:cNvSpPr/>
          <p:nvPr/>
        </p:nvSpPr>
        <p:spPr>
          <a:xfrm>
            <a:off x="3856143" y="1575652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Listra Diagonal 11">
            <a:extLst>
              <a:ext uri="{FF2B5EF4-FFF2-40B4-BE49-F238E27FC236}">
                <a16:creationId xmlns:a16="http://schemas.microsoft.com/office/drawing/2014/main" id="{92AD7C89-C7C2-4EDC-884C-3F9FE053D9AE}"/>
              </a:ext>
            </a:extLst>
          </p:cNvPr>
          <p:cNvSpPr/>
          <p:nvPr/>
        </p:nvSpPr>
        <p:spPr>
          <a:xfrm>
            <a:off x="178854" y="2134795"/>
            <a:ext cx="3109352" cy="2190750"/>
          </a:xfrm>
          <a:prstGeom prst="diagStrip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86D0C4-345F-473F-ABDA-2572D3C2DFE5}"/>
              </a:ext>
            </a:extLst>
          </p:cNvPr>
          <p:cNvSpPr/>
          <p:nvPr/>
        </p:nvSpPr>
        <p:spPr>
          <a:xfrm>
            <a:off x="3944375" y="1999098"/>
            <a:ext cx="4497770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Ordem de Massa Atômica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pt-BR" alt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Mendeleiev</a:t>
            </a:r>
            <a:endParaRPr lang="pt-BR" dirty="0"/>
          </a:p>
        </p:txBody>
      </p:sp>
      <p:pic>
        <p:nvPicPr>
          <p:cNvPr id="11266" name="Picture 2" descr="Resultado de imagem para mendeleiev">
            <a:extLst>
              <a:ext uri="{FF2B5EF4-FFF2-40B4-BE49-F238E27FC236}">
                <a16:creationId xmlns:a16="http://schemas.microsoft.com/office/drawing/2014/main" id="{AE16C94C-0F64-47FC-B1CC-D3573E79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98" y="4123967"/>
            <a:ext cx="2475425" cy="2190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Classificação periódica de Mendeleev - Estudo Prático">
            <a:extLst>
              <a:ext uri="{FF2B5EF4-FFF2-40B4-BE49-F238E27FC236}">
                <a16:creationId xmlns:a16="http://schemas.microsoft.com/office/drawing/2014/main" id="{200A5938-1B16-496F-8322-9461921B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80" y="2798089"/>
            <a:ext cx="5626540" cy="3164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79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BF3BE19-19B0-4B8E-82F8-6B597EC71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211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B29D589-8EF8-48F1-BD2E-8C831E87A37A}"/>
              </a:ext>
            </a:extLst>
          </p:cNvPr>
          <p:cNvSpPr/>
          <p:nvPr/>
        </p:nvSpPr>
        <p:spPr>
          <a:xfrm>
            <a:off x="0" y="0"/>
            <a:ext cx="12191980" cy="685799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D7479F-DD8B-48EF-AFE0-B90216F4F5AD}"/>
              </a:ext>
            </a:extLst>
          </p:cNvPr>
          <p:cNvSpPr/>
          <p:nvPr/>
        </p:nvSpPr>
        <p:spPr>
          <a:xfrm>
            <a:off x="3929370" y="454199"/>
            <a:ext cx="4333238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EVOLUÇÃO HISTÓRICA</a:t>
            </a:r>
          </a:p>
        </p:txBody>
      </p:sp>
      <p:sp>
        <p:nvSpPr>
          <p:cNvPr id="11" name="Sinal de Subtração 10">
            <a:extLst>
              <a:ext uri="{FF2B5EF4-FFF2-40B4-BE49-F238E27FC236}">
                <a16:creationId xmlns:a16="http://schemas.microsoft.com/office/drawing/2014/main" id="{01F35E0D-9FCB-433B-93C7-358762C0903F}"/>
              </a:ext>
            </a:extLst>
          </p:cNvPr>
          <p:cNvSpPr/>
          <p:nvPr/>
        </p:nvSpPr>
        <p:spPr>
          <a:xfrm>
            <a:off x="3856143" y="1575652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Listra Diagonal 11">
            <a:extLst>
              <a:ext uri="{FF2B5EF4-FFF2-40B4-BE49-F238E27FC236}">
                <a16:creationId xmlns:a16="http://schemas.microsoft.com/office/drawing/2014/main" id="{92AD7C89-C7C2-4EDC-884C-3F9FE053D9AE}"/>
              </a:ext>
            </a:extLst>
          </p:cNvPr>
          <p:cNvSpPr/>
          <p:nvPr/>
        </p:nvSpPr>
        <p:spPr>
          <a:xfrm>
            <a:off x="178854" y="2134795"/>
            <a:ext cx="3109352" cy="2190750"/>
          </a:xfrm>
          <a:prstGeom prst="diagStrip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86D0C4-345F-473F-ABDA-2572D3C2DFE5}"/>
              </a:ext>
            </a:extLst>
          </p:cNvPr>
          <p:cNvSpPr/>
          <p:nvPr/>
        </p:nvSpPr>
        <p:spPr>
          <a:xfrm>
            <a:off x="3944375" y="1999098"/>
            <a:ext cx="3830921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Ordem de Massa Atômica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 / Meyer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84A3ACB-1560-401F-B659-C7DF6A2700AB}"/>
              </a:ext>
            </a:extLst>
          </p:cNvPr>
          <p:cNvSpPr/>
          <p:nvPr/>
        </p:nvSpPr>
        <p:spPr>
          <a:xfrm>
            <a:off x="3127182" y="2786731"/>
            <a:ext cx="8427544" cy="1754326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/>
              <a:t>Alguns anos antes de </a:t>
            </a:r>
            <a:r>
              <a:rPr lang="pt-BR" dirty="0" err="1"/>
              <a:t>Mendeleiev</a:t>
            </a:r>
            <a:r>
              <a:rPr lang="pt-BR" dirty="0"/>
              <a:t>, em 1864, o químico alemão </a:t>
            </a:r>
            <a:r>
              <a:rPr lang="pt-BR" b="1" dirty="0"/>
              <a:t>Julius Lothar Meyer</a:t>
            </a:r>
            <a:r>
              <a:rPr lang="pt-BR" dirty="0"/>
              <a:t> estudou a relação entre as massas e os volumes atômicos dos elementos e construiu um gráfico baseado nessas duas grandezas. Meyer elaborou uma classificação periódica dos elementos, levando em consideração as propriedades apresentadas por eles. A linha de investigação seguida por ele era bem próxima à de </a:t>
            </a:r>
            <a:r>
              <a:rPr lang="pt-BR" dirty="0" err="1"/>
              <a:t>Mendeleiev</a:t>
            </a:r>
            <a:r>
              <a:rPr lang="pt-BR" dirty="0"/>
              <a:t> e os resultados obtidos pelos dois foram bastante parecidos.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6F1FBC4-5E7B-44E0-B570-F1A532B672BD}"/>
              </a:ext>
            </a:extLst>
          </p:cNvPr>
          <p:cNvSpPr/>
          <p:nvPr/>
        </p:nvSpPr>
        <p:spPr>
          <a:xfrm>
            <a:off x="3337633" y="5097682"/>
            <a:ext cx="8006642" cy="1477328"/>
          </a:xfrm>
          <a:prstGeom prst="rect">
            <a:avLst/>
          </a:prstGeom>
          <a:solidFill>
            <a:schemeClr val="accent4">
              <a:lumMod val="60000"/>
              <a:lumOff val="40000"/>
              <a:alpha val="5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dirty="0"/>
              <a:t>Meyer duvidou de suas conclusões. O químico alemão levou muito tempo revisando seus resultados e só os publicou cerca de um ano depois. Além disso, depois da publicação, Meyer hesitou diante dos questionamentos da comunidade científica, que lançava dúvidas sobre a aparente desordem dos elementos.  Já </a:t>
            </a:r>
            <a:r>
              <a:rPr lang="pt-BR" dirty="0" err="1"/>
              <a:t>Mendeleiev</a:t>
            </a:r>
            <a:r>
              <a:rPr lang="pt-BR" dirty="0"/>
              <a:t>, soube defender suas descobertas com convicção.  </a:t>
            </a:r>
          </a:p>
        </p:txBody>
      </p:sp>
      <p:pic>
        <p:nvPicPr>
          <p:cNvPr id="13316" name="Picture 4" descr="Biografia Julius Meyer">
            <a:extLst>
              <a:ext uri="{FF2B5EF4-FFF2-40B4-BE49-F238E27FC236}">
                <a16:creationId xmlns:a16="http://schemas.microsoft.com/office/drawing/2014/main" id="{E93B695C-AE83-4380-8B7E-B57169C7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3971568"/>
            <a:ext cx="1952625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11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BF3BE19-19B0-4B8E-82F8-6B597EC71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211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B29D589-8EF8-48F1-BD2E-8C831E87A37A}"/>
              </a:ext>
            </a:extLst>
          </p:cNvPr>
          <p:cNvSpPr/>
          <p:nvPr/>
        </p:nvSpPr>
        <p:spPr>
          <a:xfrm>
            <a:off x="7501" y="0"/>
            <a:ext cx="12191980" cy="6857990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D7479F-DD8B-48EF-AFE0-B90216F4F5AD}"/>
              </a:ext>
            </a:extLst>
          </p:cNvPr>
          <p:cNvSpPr/>
          <p:nvPr/>
        </p:nvSpPr>
        <p:spPr>
          <a:xfrm>
            <a:off x="3929370" y="454199"/>
            <a:ext cx="4333238" cy="83099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Agency FB" panose="020B0503020202020204" pitchFamily="34" charset="0"/>
              </a:rPr>
              <a:t>EVOLUÇÃO HISTÓRICA</a:t>
            </a:r>
          </a:p>
        </p:txBody>
      </p:sp>
      <p:sp>
        <p:nvSpPr>
          <p:cNvPr id="11" name="Sinal de Subtração 10">
            <a:extLst>
              <a:ext uri="{FF2B5EF4-FFF2-40B4-BE49-F238E27FC236}">
                <a16:creationId xmlns:a16="http://schemas.microsoft.com/office/drawing/2014/main" id="{01F35E0D-9FCB-433B-93C7-358762C0903F}"/>
              </a:ext>
            </a:extLst>
          </p:cNvPr>
          <p:cNvSpPr/>
          <p:nvPr/>
        </p:nvSpPr>
        <p:spPr>
          <a:xfrm>
            <a:off x="3856143" y="1575652"/>
            <a:ext cx="4479691" cy="327465"/>
          </a:xfrm>
          <a:prstGeom prst="mathMinus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Listra Diagonal 11">
            <a:extLst>
              <a:ext uri="{FF2B5EF4-FFF2-40B4-BE49-F238E27FC236}">
                <a16:creationId xmlns:a16="http://schemas.microsoft.com/office/drawing/2014/main" id="{92AD7C89-C7C2-4EDC-884C-3F9FE053D9AE}"/>
              </a:ext>
            </a:extLst>
          </p:cNvPr>
          <p:cNvSpPr/>
          <p:nvPr/>
        </p:nvSpPr>
        <p:spPr>
          <a:xfrm>
            <a:off x="178854" y="2134795"/>
            <a:ext cx="3109352" cy="2190750"/>
          </a:xfrm>
          <a:prstGeom prst="diagStrip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86D0C4-345F-473F-ABDA-2572D3C2DFE5}"/>
              </a:ext>
            </a:extLst>
          </p:cNvPr>
          <p:cNvSpPr/>
          <p:nvPr/>
        </p:nvSpPr>
        <p:spPr>
          <a:xfrm>
            <a:off x="3944375" y="1999098"/>
            <a:ext cx="4228465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pt-BR" altLang="pt-BR" b="1" dirty="0">
                <a:solidFill>
                  <a:schemeClr val="bg1"/>
                </a:solidFill>
                <a:latin typeface="Arial" panose="020B0604020202020204" pitchFamily="34" charset="0"/>
              </a:rPr>
              <a:t>Ordem de Número Atômico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pt-BR" alt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Moseley</a:t>
            </a:r>
            <a:endParaRPr lang="pt-BR" dirty="0"/>
          </a:p>
        </p:txBody>
      </p:sp>
      <p:pic>
        <p:nvPicPr>
          <p:cNvPr id="15362" name="Picture 2" descr="Foto de Henry Moseley">
            <a:extLst>
              <a:ext uri="{FF2B5EF4-FFF2-40B4-BE49-F238E27FC236}">
                <a16:creationId xmlns:a16="http://schemas.microsoft.com/office/drawing/2014/main" id="{255487DC-6D11-4FF0-9E18-A7CFEBD4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59" y="3524250"/>
            <a:ext cx="190500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5778930-503D-42E4-9B8B-B8A807F6EA51}"/>
              </a:ext>
            </a:extLst>
          </p:cNvPr>
          <p:cNvSpPr/>
          <p:nvPr/>
        </p:nvSpPr>
        <p:spPr>
          <a:xfrm>
            <a:off x="3730513" y="2965160"/>
            <a:ext cx="8019180" cy="2308324"/>
          </a:xfrm>
          <a:prstGeom prst="rect">
            <a:avLst/>
          </a:prstGeom>
          <a:solidFill>
            <a:schemeClr val="accent4">
              <a:lumMod val="60000"/>
              <a:lumOff val="40000"/>
              <a:alpha val="5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b="0" i="0" dirty="0">
                <a:effectLst/>
                <a:latin typeface="Helvetica Neue"/>
              </a:rPr>
              <a:t>1913, o físico inglês </a:t>
            </a:r>
            <a:r>
              <a:rPr lang="pt-BR" b="1" i="0" dirty="0">
                <a:effectLst/>
                <a:latin typeface="Helvetica Neue"/>
              </a:rPr>
              <a:t>Henry </a:t>
            </a:r>
            <a:r>
              <a:rPr lang="pt-BR" b="1" i="0" dirty="0" err="1">
                <a:effectLst/>
                <a:latin typeface="Helvetica Neue"/>
              </a:rPr>
              <a:t>Gwyn-Jeffreys</a:t>
            </a:r>
            <a:r>
              <a:rPr lang="pt-BR" b="1" i="0" dirty="0">
                <a:effectLst/>
                <a:latin typeface="Helvetica Neue"/>
              </a:rPr>
              <a:t> </a:t>
            </a:r>
            <a:r>
              <a:rPr lang="pt-BR" b="1" i="0" dirty="0" err="1">
                <a:effectLst/>
                <a:latin typeface="Helvetica Neue"/>
              </a:rPr>
              <a:t>Moseley</a:t>
            </a:r>
            <a:r>
              <a:rPr lang="pt-BR" b="0" i="0" dirty="0">
                <a:effectLst/>
                <a:latin typeface="Helvetica Neue"/>
              </a:rPr>
              <a:t> examinou os espectros dos raios-X característicos de cerca de 40 elementos. Neste estudo, descobriu que todos os átomos de um mesmo elemento químico tinham carga nuclear idêntica, o que indicava que possuíam o mesmo número de prótons em seus núcleos. O número de prótons que um elemento possui em seu núcleo corresponde ao seu número atômico. O físico observou que quando os elementos eram colocados em ordem crescente de números atômicos, suas propriedades se repetiam periodicamente.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43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2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2672</Words>
  <Application>Microsoft Office PowerPoint</Application>
  <PresentationFormat>Widescreen</PresentationFormat>
  <Paragraphs>276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6" baseType="lpstr">
      <vt:lpstr>Agency FB</vt:lpstr>
      <vt:lpstr>Arial</vt:lpstr>
      <vt:lpstr>Arial</vt:lpstr>
      <vt:lpstr>Bazooka</vt:lpstr>
      <vt:lpstr>Calibri</vt:lpstr>
      <vt:lpstr>Calibri Light</vt:lpstr>
      <vt:lpstr>Helvetica Neue</vt:lpstr>
      <vt:lpstr>Lucida Grande</vt:lpstr>
      <vt:lpstr>Nunito</vt:lpstr>
      <vt:lpstr>Raleway</vt:lpstr>
      <vt:lpstr>Times New Roman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Júnior</dc:creator>
  <cp:lastModifiedBy>Carlos Júnior</cp:lastModifiedBy>
  <cp:revision>58</cp:revision>
  <dcterms:created xsi:type="dcterms:W3CDTF">2020-04-29T13:38:46Z</dcterms:created>
  <dcterms:modified xsi:type="dcterms:W3CDTF">2020-05-01T15:27:13Z</dcterms:modified>
</cp:coreProperties>
</file>