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2"/>
  </p:sldMasterIdLst>
  <p:notesMasterIdLst>
    <p:notesMasterId r:id="rId67"/>
  </p:notesMasterIdLst>
  <p:handoutMasterIdLst>
    <p:handoutMasterId r:id="rId68"/>
  </p:handoutMasterIdLst>
  <p:sldIdLst>
    <p:sldId id="323" r:id="rId3"/>
    <p:sldId id="324" r:id="rId4"/>
    <p:sldId id="325" r:id="rId5"/>
    <p:sldId id="257" r:id="rId6"/>
    <p:sldId id="326" r:id="rId7"/>
    <p:sldId id="259" r:id="rId8"/>
    <p:sldId id="327" r:id="rId9"/>
    <p:sldId id="261" r:id="rId10"/>
    <p:sldId id="328" r:id="rId11"/>
    <p:sldId id="329" r:id="rId12"/>
    <p:sldId id="330" r:id="rId13"/>
    <p:sldId id="268" r:id="rId14"/>
    <p:sldId id="331" r:id="rId15"/>
    <p:sldId id="332" r:id="rId16"/>
    <p:sldId id="269" r:id="rId17"/>
    <p:sldId id="264" r:id="rId18"/>
    <p:sldId id="265" r:id="rId19"/>
    <p:sldId id="270" r:id="rId20"/>
    <p:sldId id="276" r:id="rId21"/>
    <p:sldId id="274" r:id="rId22"/>
    <p:sldId id="273" r:id="rId23"/>
    <p:sldId id="275" r:id="rId24"/>
    <p:sldId id="277" r:id="rId25"/>
    <p:sldId id="278" r:id="rId26"/>
    <p:sldId id="279" r:id="rId27"/>
    <p:sldId id="333" r:id="rId28"/>
    <p:sldId id="334" r:id="rId29"/>
    <p:sldId id="335" r:id="rId30"/>
    <p:sldId id="336" r:id="rId31"/>
    <p:sldId id="283" r:id="rId32"/>
    <p:sldId id="337" r:id="rId33"/>
    <p:sldId id="287" r:id="rId34"/>
    <p:sldId id="288" r:id="rId35"/>
    <p:sldId id="338" r:id="rId36"/>
    <p:sldId id="290" r:id="rId37"/>
    <p:sldId id="291" r:id="rId38"/>
    <p:sldId id="292" r:id="rId39"/>
    <p:sldId id="293" r:id="rId40"/>
    <p:sldId id="294" r:id="rId41"/>
    <p:sldId id="295" r:id="rId42"/>
    <p:sldId id="296" r:id="rId43"/>
    <p:sldId id="297" r:id="rId44"/>
    <p:sldId id="298" r:id="rId45"/>
    <p:sldId id="299" r:id="rId46"/>
    <p:sldId id="300" r:id="rId47"/>
    <p:sldId id="303" r:id="rId48"/>
    <p:sldId id="304" r:id="rId49"/>
    <p:sldId id="302" r:id="rId50"/>
    <p:sldId id="305" r:id="rId51"/>
    <p:sldId id="339" r:id="rId52"/>
    <p:sldId id="306" r:id="rId53"/>
    <p:sldId id="340" r:id="rId54"/>
    <p:sldId id="309" r:id="rId55"/>
    <p:sldId id="310" r:id="rId56"/>
    <p:sldId id="311" r:id="rId57"/>
    <p:sldId id="341" r:id="rId58"/>
    <p:sldId id="342" r:id="rId59"/>
    <p:sldId id="314" r:id="rId60"/>
    <p:sldId id="315" r:id="rId61"/>
    <p:sldId id="318" r:id="rId62"/>
    <p:sldId id="317" r:id="rId63"/>
    <p:sldId id="343" r:id="rId64"/>
    <p:sldId id="344" r:id="rId65"/>
    <p:sldId id="345" r:id="rId6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>
      <p:cViewPr varScale="1">
        <p:scale>
          <a:sx n="82" d="100"/>
          <a:sy n="82" d="100"/>
        </p:scale>
        <p:origin x="62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010A63A4-3572-4B27-B383-84D7D9E3D83F}" type="datetimeFigureOut">
              <a:rPr lang="pt-BR" smtClean="0"/>
              <a:pPr/>
              <a:t>27/11/2023</a:t>
            </a:fld>
            <a:endParaRPr lang="pt-BR"/>
          </a:p>
        </p:txBody>
      </p:sp>
      <p:sp>
        <p:nvSpPr>
          <p:cNvPr id="4" name="Rectangl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E10D0F4D-A9BC-4899-8372-3ED277D83E2A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Rectangl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rtlCol="0"/>
          <a:lstStyle>
            <a:lvl1pPr algn="r" latinLnBrk="0">
              <a:defRPr lang="pt-BR" sz="1200"/>
            </a:lvl1pPr>
          </a:lstStyle>
          <a:p>
            <a:fld id="{FE58EE69-A876-4E74-86C2-628494CDF3AA}" type="datetimeFigureOut">
              <a:pPr/>
              <a:t>27/11/2023</a:t>
            </a:fld>
            <a:endParaRPr lang="pt-BR"/>
          </a:p>
        </p:txBody>
      </p:sp>
      <p:sp>
        <p:nvSpPr>
          <p:cNvPr id="4" name="Rectangle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endParaRPr lang="pt-BR"/>
          </a:p>
        </p:txBody>
      </p:sp>
      <p:sp>
        <p:nvSpPr>
          <p:cNvPr id="5" name="Rectangl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lvl="0"/>
            <a:r>
              <a:rPr lang="pt-BR"/>
              <a:t>Clique para 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Rectangl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Rectangl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rtlCol="0" anchor="b"/>
          <a:lstStyle>
            <a:lvl1pPr algn="r" latinLnBrk="0">
              <a:defRPr lang="pt-BR" sz="1200"/>
            </a:lvl1pPr>
          </a:lstStyle>
          <a:p>
            <a:fld id="{FE16532C-7DFC-4EC2-AFA5-3731AA0E8AFA}" type="slidenum"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rtl="0" latinLnBrk="0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>
            <a:extLst>
              <a:ext uri="{FF2B5EF4-FFF2-40B4-BE49-F238E27FC236}">
                <a16:creationId xmlns:a16="http://schemas.microsoft.com/office/drawing/2014/main" id="{DEC74A56-BB32-4BB7-82B3-F9EF5BB9B62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Rectangle 3">
            <a:extLst>
              <a:ext uri="{FF2B5EF4-FFF2-40B4-BE49-F238E27FC236}">
                <a16:creationId xmlns:a16="http://schemas.microsoft.com/office/drawing/2014/main" id="{C32CE063-FDFE-4512-B850-D839FBBC45E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Figura: equilíbrio iônico da água (http://www.mundoeducacao.com.br/upload/conteudo/equilibrio-ionico-quimica.JPG, acesso em 16/05/2012)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>
            <a:extLst>
              <a:ext uri="{FF2B5EF4-FFF2-40B4-BE49-F238E27FC236}">
                <a16:creationId xmlns:a16="http://schemas.microsoft.com/office/drawing/2014/main" id="{6888BCA9-2092-48CD-99A8-2E986755134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Rectangle 3">
            <a:extLst>
              <a:ext uri="{FF2B5EF4-FFF2-40B4-BE49-F238E27FC236}">
                <a16:creationId xmlns:a16="http://schemas.microsoft.com/office/drawing/2014/main" id="{9567D397-B75F-4581-9490-CE2E0A249EC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Figura: própria autoria (usando recursos do prórpio Microsoft Ofiice)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>
            <a:extLst>
              <a:ext uri="{FF2B5EF4-FFF2-40B4-BE49-F238E27FC236}">
                <a16:creationId xmlns:a16="http://schemas.microsoft.com/office/drawing/2014/main" id="{36FF23A4-B746-43F8-AFDA-C6F9C870BC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Rectangle 3">
            <a:extLst>
              <a:ext uri="{FF2B5EF4-FFF2-40B4-BE49-F238E27FC236}">
                <a16:creationId xmlns:a16="http://schemas.microsoft.com/office/drawing/2014/main" id="{BCB4BBBF-E24B-4C94-920E-CA4BC8722D9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/>
              <a:t>Figura: auto-ionização da água (http://www.brasilescola.com/upload/conteudo/images/autoionizacao-da-agua.jpg, acesso em 16/05/2012)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3654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554331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8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390175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16532C-7DFC-4EC2-AFA5-3731AA0E8AFA}" type="slidenum">
              <a:rPr lang="pt-BR" smtClean="0"/>
              <a:pPr/>
              <a:t>16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F28A5-E0C8-4E46-8A3A-D96DD8214A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D039BC8-5BAF-4795-AE4B-7B6FCDCA4C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57CC60E-047B-46FB-AB39-DBB1BBAAC4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pt-BR" smtClean="0">
                <a:solidFill>
                  <a:schemeClr val="tx1"/>
                </a:solidFill>
              </a:rPr>
              <a:pPr/>
              <a:t>27/11/2023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3CF9613-8FAC-4ECD-8FDD-E90BFCB56A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AF0D1E5-9C81-41C3-82D2-0790E140A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370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B8E2C5-855B-40F3-981E-12536E0C63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1FCAF48-3FB6-4EED-B1E3-A0B14A38A47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1543C96-F5C4-40F9-B18C-98F0CDAA2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pt-BR" smtClean="0">
                <a:solidFill>
                  <a:schemeClr val="tx1"/>
                </a:solidFill>
              </a:rPr>
              <a:pPr/>
              <a:t>27/11/2023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B8EA18E-880B-405B-BC78-C4FD784F57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C51F660-D5AB-40B6-B6C9-3D5CDCA46E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46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819F71B-F347-4A7D-A029-AEC46AB475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BD953EF-C212-47A0-8CFA-06F78BEC7B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4EBE375-B5B9-462F-9AFC-9FAD873E09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pt-BR" smtClean="0">
                <a:solidFill>
                  <a:schemeClr val="tx1"/>
                </a:solidFill>
              </a:rPr>
              <a:pPr/>
              <a:t>27/11/2023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363189C-A8D3-4F27-AA58-896F543082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5862A1-3821-4206-B42D-A6774FE24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665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ítulo e texto em cima do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56673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24417" y="1628775"/>
            <a:ext cx="10972800" cy="24082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24417" y="4189414"/>
            <a:ext cx="10972800" cy="24082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259243275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ítulo e conteúdo em cima do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56673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624417" y="1628775"/>
            <a:ext cx="10972800" cy="24082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24417" y="4189414"/>
            <a:ext cx="10972800" cy="24082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612508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ítulo e texto e 2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990600"/>
            <a:ext cx="10972800" cy="56673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sz="half" idx="1"/>
          </p:nvPr>
        </p:nvSpPr>
        <p:spPr>
          <a:xfrm>
            <a:off x="624417" y="1628776"/>
            <a:ext cx="5384800" cy="4968875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quarter" idx="2"/>
          </p:nvPr>
        </p:nvSpPr>
        <p:spPr>
          <a:xfrm>
            <a:off x="6212417" y="1628775"/>
            <a:ext cx="5384800" cy="24082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3"/>
          </p:nvPr>
        </p:nvSpPr>
        <p:spPr>
          <a:xfrm>
            <a:off x="6212417" y="4189414"/>
            <a:ext cx="5384800" cy="2408237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</p:spTree>
    <p:extLst>
      <p:ext uri="{BB962C8B-B14F-4D97-AF65-F5344CB8AC3E}">
        <p14:creationId xmlns:p14="http://schemas.microsoft.com/office/powerpoint/2010/main" val="7672066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CCF674-94E9-47E8-B9BF-6A3C2B8F2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B5395C4-59E1-4713-A138-A2A0F2AA2C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0CEF937-E703-42E7-AEC8-7306071FB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pt-BR" smtClean="0">
                <a:solidFill>
                  <a:schemeClr val="tx1"/>
                </a:solidFill>
              </a:rPr>
              <a:pPr/>
              <a:t>27/11/2023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07D5581-BE7C-43EB-A372-79F9F9C616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6A1A646-7946-4D25-847A-9B38870A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538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ED1194-E306-41CC-9D1F-7316F1928D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BCB9D40D-62F3-4476-9258-1BE84A29EE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76EBE96-6749-4D89-9521-7CB0EF71D5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pt-BR" smtClean="0">
                <a:solidFill>
                  <a:schemeClr val="tx1"/>
                </a:solidFill>
              </a:rPr>
              <a:pPr/>
              <a:t>27/11/2023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6DDB078-C1F1-4921-A6D1-B491D1B88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9562EE3-5EAE-4899-9357-5D90A4C4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8562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87F835-4CE5-490B-ADF2-BBD392ADC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9BED284-1092-481E-9653-184978EFD4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FCF98E9D-35B1-4315-A586-00F190DCE5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87B4B6-E3D0-4FDA-8B5B-D6AB852529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pt-BR" smtClean="0">
                <a:solidFill>
                  <a:schemeClr val="tx1"/>
                </a:solidFill>
              </a:rPr>
              <a:pPr/>
              <a:t>27/11/2023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C47C0F1-1711-4413-B736-0789A2F3A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C907615F-D911-42ED-BACE-C44FC93C0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8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9EBAAC-747E-4B27-81CF-7D2A932DC5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8676666-105D-4504-AC1A-804F748A42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F50E99-26B8-4952-867F-3D0195CA01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86334081-CE59-4FA5-8903-BCDEDC67F0A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BEADBCE-F3E9-4FA6-902C-FFEAAC25F3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736C80BE-73F8-47FB-9F80-C95BB67B2C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pt-BR" smtClean="0"/>
              <a:pPr/>
              <a:t>27/11/2023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D6573F80-1BE3-46B5-9AE3-90D135D201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0AA6A6E6-D37C-4377-88A1-7C85BC01B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3932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241B802-1E1F-4F1E-87F5-1963757D66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598C49E-0C5C-43C9-B1AC-2CED9FA91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pt-BR" smtClean="0">
                <a:solidFill>
                  <a:schemeClr val="tx1"/>
                </a:solidFill>
              </a:rPr>
              <a:pPr/>
              <a:t>27/11/2023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BEC7AD70-42BC-45BE-8B0E-0F46A539E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679409B0-CBF0-4ECD-BBA4-8A3A60A48E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15254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84C4A5A6-D5ED-4360-9BD0-45628335ED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pt-BR" smtClean="0">
                <a:solidFill>
                  <a:schemeClr val="tx1"/>
                </a:solidFill>
              </a:rPr>
              <a:pPr/>
              <a:t>27/11/2023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61342875-EE24-4F0E-8017-92AD2069E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A0AB35C-7051-4128-B9DE-2BDFD017A7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9519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1DEF95-A4A5-4C9A-AB1F-9D382FE3B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5528274-8AF5-418F-B540-23A3A39A4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D1B959FC-8023-40A4-A06C-50A23816BB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4321F8F-409A-4AF4-8C28-CCAB1ACB9D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pt-BR" smtClean="0">
                <a:solidFill>
                  <a:schemeClr val="tx1"/>
                </a:solidFill>
              </a:rPr>
              <a:pPr/>
              <a:t>27/11/2023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FA58DBA-1230-4BF7-ACF2-645375B8B4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B3915D12-0C21-433B-BF3D-952F597C6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967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B90E1D-B962-4BCD-A89D-89B598EEA9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5821BA98-4577-4C1A-83FA-C63D793909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DAD15C4-E3EC-4DAD-B7F3-61556A8927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18B3BCF1-DC29-4BEA-A1A5-9F4EC5A851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C22852-A508-4967-A48D-48354254F1AE}" type="datetimeFigureOut">
              <a:rPr lang="pt-BR" smtClean="0">
                <a:solidFill>
                  <a:schemeClr val="tx1"/>
                </a:solidFill>
              </a:rPr>
              <a:pPr/>
              <a:t>27/11/2023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657931D9-19E2-4B3D-BE62-F8EA6B833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F517C44-99CC-4301-AEF0-21C807C91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EAAFC-84C7-4BE1-BC5E-CE208EE20C2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815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86044E-E014-4064-B0BA-8142545A30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AC4245A-EA1B-4E3F-BF5C-49E7C6AF1E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CD88343-070F-4EBD-8D39-0AB6A61BF1F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C22852-A508-4967-A48D-48354254F1AE}" type="datetimeFigureOut">
              <a:rPr lang="pt-BR" smtClean="0">
                <a:solidFill>
                  <a:schemeClr val="tx1"/>
                </a:solidFill>
              </a:rPr>
              <a:pPr/>
              <a:t>27/11/2023</a:t>
            </a:fld>
            <a:endParaRPr lang="pt-BR">
              <a:solidFill>
                <a:schemeClr val="tx1"/>
              </a:solidFill>
            </a:endParaRPr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13FAE96-167D-4A9B-862F-D6DAF5CB4C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>
              <a:solidFill>
                <a:schemeClr val="tx1"/>
              </a:solidFill>
            </a:endParaRPr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0AF6ABB-83A9-41F7-9C60-2B140ADDFE2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EAAFC-84C7-4BE1-BC5E-CE208EE20C26}" type="slidenum">
              <a:rPr lang="pt-BR" smtClean="0">
                <a:solidFill>
                  <a:schemeClr val="tx1"/>
                </a:solidFill>
              </a:rPr>
              <a:pPr/>
              <a:t>‹nº›</a:t>
            </a:fld>
            <a:endParaRPr lang="pt-B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662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ransition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oleObject" Target="../embeddings/oleObject4.bin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oleObject" Target="../embeddings/oleObject6.bin"/><Relationship Id="rId5" Type="http://schemas.openxmlformats.org/officeDocument/2006/relationships/oleObject" Target="../embeddings/oleObject5.bin"/><Relationship Id="rId4" Type="http://schemas.openxmlformats.org/officeDocument/2006/relationships/image" Target="../media/image18.wmf"/><Relationship Id="rId9" Type="http://schemas.openxmlformats.org/officeDocument/2006/relationships/image" Target="../media/image3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mf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emf"/><Relationship Id="rId2" Type="http://schemas.openxmlformats.org/officeDocument/2006/relationships/image" Target="../media/image50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emf"/><Relationship Id="rId2" Type="http://schemas.openxmlformats.org/officeDocument/2006/relationships/image" Target="../media/image52.e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0.wmf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1.wmf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gif"/><Relationship Id="rId2" Type="http://schemas.openxmlformats.org/officeDocument/2006/relationships/image" Target="../media/image62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7.jpe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emf"/><Relationship Id="rId2" Type="http://schemas.openxmlformats.org/officeDocument/2006/relationships/image" Target="../media/image68.e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emf"/><Relationship Id="rId2" Type="http://schemas.openxmlformats.org/officeDocument/2006/relationships/image" Target="../media/image70.e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w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3.png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Equilíbrio Químico : Colégio Americano Batista">
            <a:extLst>
              <a:ext uri="{FF2B5EF4-FFF2-40B4-BE49-F238E27FC236}">
                <a16:creationId xmlns:a16="http://schemas.microsoft.com/office/drawing/2014/main" id="{9D577E40-BFBF-4370-A5B4-9BA7687305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Forma Livre: Forma 9">
            <a:extLst>
              <a:ext uri="{FF2B5EF4-FFF2-40B4-BE49-F238E27FC236}">
                <a16:creationId xmlns:a16="http://schemas.microsoft.com/office/drawing/2014/main" id="{E2F45682-A179-4B97-97DE-A7AD90C76746}"/>
              </a:ext>
            </a:extLst>
          </p:cNvPr>
          <p:cNvSpPr/>
          <p:nvPr/>
        </p:nvSpPr>
        <p:spPr>
          <a:xfrm rot="5400000">
            <a:off x="-209355" y="-2710145"/>
            <a:ext cx="12610711" cy="12192000"/>
          </a:xfrm>
          <a:custGeom>
            <a:avLst/>
            <a:gdLst>
              <a:gd name="connsiteX0" fmla="*/ 9777500 w 12610711"/>
              <a:gd name="connsiteY0" fmla="*/ 10330437 h 12192000"/>
              <a:gd name="connsiteX1" fmla="*/ 9777500 w 12610711"/>
              <a:gd name="connsiteY1" fmla="*/ 6160513 h 12192000"/>
              <a:gd name="connsiteX2" fmla="*/ 9839908 w 12610711"/>
              <a:gd name="connsiteY2" fmla="*/ 6196610 h 12192000"/>
              <a:gd name="connsiteX3" fmla="*/ 12610711 w 12610711"/>
              <a:gd name="connsiteY3" fmla="*/ 9937956 h 12192000"/>
              <a:gd name="connsiteX4" fmla="*/ 9831633 w 12610711"/>
              <a:gd name="connsiteY4" fmla="*/ 10501835 h 12192000"/>
              <a:gd name="connsiteX5" fmla="*/ 9777500 w 12610711"/>
              <a:gd name="connsiteY5" fmla="*/ 12192000 h 12192000"/>
              <a:gd name="connsiteX6" fmla="*/ 9777500 w 12610711"/>
              <a:gd name="connsiteY6" fmla="*/ 11724419 h 12192000"/>
              <a:gd name="connsiteX7" fmla="*/ 9789807 w 12610711"/>
              <a:gd name="connsiteY7" fmla="*/ 11825280 h 12192000"/>
              <a:gd name="connsiteX8" fmla="*/ 9807588 w 12610711"/>
              <a:gd name="connsiteY8" fmla="*/ 12192000 h 12192000"/>
              <a:gd name="connsiteX9" fmla="*/ 2919500 w 12610711"/>
              <a:gd name="connsiteY9" fmla="*/ 6159435 h 12192000"/>
              <a:gd name="connsiteX10" fmla="*/ 2919500 w 12610711"/>
              <a:gd name="connsiteY10" fmla="*/ 0 h 12192000"/>
              <a:gd name="connsiteX11" fmla="*/ 9777500 w 12610711"/>
              <a:gd name="connsiteY11" fmla="*/ 0 h 12192000"/>
              <a:gd name="connsiteX12" fmla="*/ 9777500 w 12610711"/>
              <a:gd name="connsiteY12" fmla="*/ 6160513 h 12192000"/>
              <a:gd name="connsiteX13" fmla="*/ 9607342 w 12610711"/>
              <a:gd name="connsiteY13" fmla="*/ 6062095 h 12192000"/>
              <a:gd name="connsiteX14" fmla="*/ 6132946 w 12610711"/>
              <a:gd name="connsiteY14" fmla="*/ 5235286 h 12192000"/>
              <a:gd name="connsiteX15" fmla="*/ 2935001 w 12610711"/>
              <a:gd name="connsiteY15" fmla="*/ 6149888 h 12192000"/>
              <a:gd name="connsiteX16" fmla="*/ 2919500 w 12610711"/>
              <a:gd name="connsiteY16" fmla="*/ 12192000 h 12192000"/>
              <a:gd name="connsiteX17" fmla="*/ 2919500 w 12610711"/>
              <a:gd name="connsiteY17" fmla="*/ 10330659 h 12192000"/>
              <a:gd name="connsiteX18" fmla="*/ 2959691 w 12610711"/>
              <a:gd name="connsiteY18" fmla="*/ 10207398 h 12192000"/>
              <a:gd name="connsiteX19" fmla="*/ 6235151 w 12610711"/>
              <a:gd name="connsiteY19" fmla="*/ 8067500 h 12192000"/>
              <a:gd name="connsiteX20" fmla="*/ 9746725 w 12610711"/>
              <a:gd name="connsiteY20" fmla="*/ 10232993 h 12192000"/>
              <a:gd name="connsiteX21" fmla="*/ 9777500 w 12610711"/>
              <a:gd name="connsiteY21" fmla="*/ 10330437 h 12192000"/>
              <a:gd name="connsiteX22" fmla="*/ 9777500 w 12610711"/>
              <a:gd name="connsiteY22" fmla="*/ 11724419 h 12192000"/>
              <a:gd name="connsiteX23" fmla="*/ 9767905 w 12610711"/>
              <a:gd name="connsiteY23" fmla="*/ 11645779 h 12192000"/>
              <a:gd name="connsiteX24" fmla="*/ 6363544 w 12610711"/>
              <a:gd name="connsiteY24" fmla="*/ 8605292 h 12192000"/>
              <a:gd name="connsiteX25" fmla="*/ 2919500 w 12610711"/>
              <a:gd name="connsiteY25" fmla="*/ 12192000 h 12192000"/>
              <a:gd name="connsiteX26" fmla="*/ 4641522 w 12610711"/>
              <a:gd name="connsiteY26" fmla="*/ 12192000 h 12192000"/>
              <a:gd name="connsiteX27" fmla="*/ 6363544 w 12610711"/>
              <a:gd name="connsiteY27" fmla="*/ 10327314 h 12192000"/>
              <a:gd name="connsiteX28" fmla="*/ 8085566 w 12610711"/>
              <a:gd name="connsiteY28" fmla="*/ 12192000 h 12192000"/>
              <a:gd name="connsiteX29" fmla="*/ 9777500 w 12610711"/>
              <a:gd name="connsiteY29" fmla="*/ 12192000 h 12192000"/>
              <a:gd name="connsiteX30" fmla="*/ 9777500 w 12610711"/>
              <a:gd name="connsiteY30" fmla="*/ 12192000 h 12192000"/>
              <a:gd name="connsiteX31" fmla="*/ 0 w 12610711"/>
              <a:gd name="connsiteY31" fmla="*/ 10391222 h 12192000"/>
              <a:gd name="connsiteX32" fmla="*/ 2704833 w 12610711"/>
              <a:gd name="connsiteY32" fmla="*/ 6291650 h 12192000"/>
              <a:gd name="connsiteX33" fmla="*/ 2919500 w 12610711"/>
              <a:gd name="connsiteY33" fmla="*/ 6159435 h 12192000"/>
              <a:gd name="connsiteX34" fmla="*/ 2919500 w 12610711"/>
              <a:gd name="connsiteY34" fmla="*/ 10330659 h 12192000"/>
              <a:gd name="connsiteX35" fmla="*/ 2872309 w 12610711"/>
              <a:gd name="connsiteY35" fmla="*/ 10475389 h 12192000"/>
              <a:gd name="connsiteX36" fmla="*/ 2811530 w 12610711"/>
              <a:gd name="connsiteY36" fmla="*/ 10753197 h 12192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2610711" h="12192000">
                <a:moveTo>
                  <a:pt x="9777500" y="10330437"/>
                </a:moveTo>
                <a:lnTo>
                  <a:pt x="9777500" y="6160513"/>
                </a:lnTo>
                <a:lnTo>
                  <a:pt x="9839908" y="6196610"/>
                </a:lnTo>
                <a:cubicBezTo>
                  <a:pt x="11216076" y="7030923"/>
                  <a:pt x="12240540" y="8351262"/>
                  <a:pt x="12610711" y="9937956"/>
                </a:cubicBezTo>
                <a:lnTo>
                  <a:pt x="9831633" y="10501835"/>
                </a:lnTo>
                <a:close/>
                <a:moveTo>
                  <a:pt x="9777500" y="12192000"/>
                </a:moveTo>
                <a:lnTo>
                  <a:pt x="9777500" y="11724419"/>
                </a:lnTo>
                <a:lnTo>
                  <a:pt x="9789807" y="11825280"/>
                </a:lnTo>
                <a:cubicBezTo>
                  <a:pt x="9801565" y="11945854"/>
                  <a:pt x="9807588" y="12068194"/>
                  <a:pt x="9807588" y="12192000"/>
                </a:cubicBezTo>
                <a:close/>
                <a:moveTo>
                  <a:pt x="2919500" y="6159435"/>
                </a:moveTo>
                <a:lnTo>
                  <a:pt x="2919500" y="0"/>
                </a:lnTo>
                <a:lnTo>
                  <a:pt x="9777500" y="0"/>
                </a:lnTo>
                <a:lnTo>
                  <a:pt x="9777500" y="6160513"/>
                </a:lnTo>
                <a:lnTo>
                  <a:pt x="9607342" y="6062095"/>
                </a:lnTo>
                <a:cubicBezTo>
                  <a:pt x="8585895" y="5499028"/>
                  <a:pt x="7389766" y="5195841"/>
                  <a:pt x="6132946" y="5235286"/>
                </a:cubicBezTo>
                <a:cubicBezTo>
                  <a:pt x="4963954" y="5271975"/>
                  <a:pt x="3869244" y="5600993"/>
                  <a:pt x="2935001" y="6149888"/>
                </a:cubicBezTo>
                <a:close/>
                <a:moveTo>
                  <a:pt x="2919500" y="12192000"/>
                </a:moveTo>
                <a:lnTo>
                  <a:pt x="2919500" y="10330659"/>
                </a:lnTo>
                <a:lnTo>
                  <a:pt x="2959691" y="10207398"/>
                </a:lnTo>
                <a:cubicBezTo>
                  <a:pt x="3427482" y="8981287"/>
                  <a:pt x="4721044" y="8109729"/>
                  <a:pt x="6235151" y="8067500"/>
                </a:cubicBezTo>
                <a:cubicBezTo>
                  <a:pt x="7834716" y="8022886"/>
                  <a:pt x="9258662" y="8916250"/>
                  <a:pt x="9746725" y="10232993"/>
                </a:cubicBezTo>
                <a:lnTo>
                  <a:pt x="9777500" y="10330437"/>
                </a:lnTo>
                <a:lnTo>
                  <a:pt x="9777500" y="11724419"/>
                </a:lnTo>
                <a:lnTo>
                  <a:pt x="9767905" y="11645779"/>
                </a:lnTo>
                <a:cubicBezTo>
                  <a:pt x="9515307" y="9924137"/>
                  <a:pt x="8087316" y="8605292"/>
                  <a:pt x="6363544" y="8605292"/>
                </a:cubicBezTo>
                <a:cubicBezTo>
                  <a:pt x="4461451" y="8605292"/>
                  <a:pt x="2919500" y="10211116"/>
                  <a:pt x="2919500" y="12192000"/>
                </a:cubicBezTo>
                <a:lnTo>
                  <a:pt x="4641522" y="12192000"/>
                </a:lnTo>
                <a:cubicBezTo>
                  <a:pt x="4641522" y="11162162"/>
                  <a:pt x="5412499" y="10327314"/>
                  <a:pt x="6363544" y="10327314"/>
                </a:cubicBezTo>
                <a:cubicBezTo>
                  <a:pt x="7314590" y="10327314"/>
                  <a:pt x="8085566" y="11162162"/>
                  <a:pt x="8085566" y="12192000"/>
                </a:cubicBezTo>
                <a:lnTo>
                  <a:pt x="9777500" y="12192000"/>
                </a:lnTo>
                <a:lnTo>
                  <a:pt x="9777500" y="12192000"/>
                </a:lnTo>
                <a:close/>
                <a:moveTo>
                  <a:pt x="0" y="10391222"/>
                </a:moveTo>
                <a:cubicBezTo>
                  <a:pt x="253266" y="8680348"/>
                  <a:pt x="1268908" y="7217959"/>
                  <a:pt x="2704833" y="6291650"/>
                </a:cubicBezTo>
                <a:lnTo>
                  <a:pt x="2919500" y="6159435"/>
                </a:lnTo>
                <a:lnTo>
                  <a:pt x="2919500" y="10330659"/>
                </a:lnTo>
                <a:lnTo>
                  <a:pt x="2872309" y="10475389"/>
                </a:lnTo>
                <a:cubicBezTo>
                  <a:pt x="2847543" y="10566414"/>
                  <a:pt x="2827209" y="10659074"/>
                  <a:pt x="2811530" y="10753197"/>
                </a:cubicBezTo>
                <a:close/>
              </a:path>
            </a:pathLst>
          </a:custGeom>
          <a:solidFill>
            <a:schemeClr val="tx1">
              <a:alpha val="8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C7580C10-18A5-4B02-B1AD-D34178AD7289}"/>
              </a:ext>
            </a:extLst>
          </p:cNvPr>
          <p:cNvSpPr txBox="1"/>
          <p:nvPr/>
        </p:nvSpPr>
        <p:spPr>
          <a:xfrm>
            <a:off x="6672064" y="548680"/>
            <a:ext cx="576064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6600" dirty="0">
                <a:solidFill>
                  <a:schemeClr val="accent2"/>
                </a:solidFill>
                <a:latin typeface="Agency FB" panose="020B0503020202020204" pitchFamily="34" charset="0"/>
              </a:rPr>
              <a:t>EQUILÍBRIO</a:t>
            </a:r>
            <a:r>
              <a:rPr lang="pt-BR" sz="6600" dirty="0">
                <a:solidFill>
                  <a:schemeClr val="bg1"/>
                </a:solidFill>
                <a:latin typeface="Agency FB" panose="020B0503020202020204" pitchFamily="34" charset="0"/>
              </a:rPr>
              <a:t> QUÍMICO</a:t>
            </a:r>
          </a:p>
        </p:txBody>
      </p:sp>
      <p:sp>
        <p:nvSpPr>
          <p:cNvPr id="11" name="Seta: da Esquerda para a Direita 10">
            <a:extLst>
              <a:ext uri="{FF2B5EF4-FFF2-40B4-BE49-F238E27FC236}">
                <a16:creationId xmlns:a16="http://schemas.microsoft.com/office/drawing/2014/main" id="{19A03B9C-50B8-4505-B1EA-8302AC4C6D9B}"/>
              </a:ext>
            </a:extLst>
          </p:cNvPr>
          <p:cNvSpPr/>
          <p:nvPr/>
        </p:nvSpPr>
        <p:spPr>
          <a:xfrm>
            <a:off x="8340224" y="1577200"/>
            <a:ext cx="2868343" cy="628156"/>
          </a:xfrm>
          <a:prstGeom prst="left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dirty="0">
                <a:solidFill>
                  <a:schemeClr val="tx1"/>
                </a:solidFill>
                <a:latin typeface="Agency FB" panose="020B0503020202020204" pitchFamily="34" charset="0"/>
              </a:rPr>
              <a:t>CARLOS JÚNIOR</a:t>
            </a:r>
          </a:p>
        </p:txBody>
      </p:sp>
      <p:pic>
        <p:nvPicPr>
          <p:cNvPr id="13" name="Picture 4" descr="Resultado de imagem para equilibrio quimico gif">
            <a:extLst>
              <a:ext uri="{FF2B5EF4-FFF2-40B4-BE49-F238E27FC236}">
                <a16:creationId xmlns:a16="http://schemas.microsoft.com/office/drawing/2014/main" id="{50DEF172-5D59-4376-8EAA-93149BAC73E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520" y="3918725"/>
            <a:ext cx="3333750" cy="272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36A9CE5E-D206-4EE7-9755-3C34F0CC0661}"/>
              </a:ext>
            </a:extLst>
          </p:cNvPr>
          <p:cNvSpPr txBox="1"/>
          <p:nvPr/>
        </p:nvSpPr>
        <p:spPr>
          <a:xfrm>
            <a:off x="8841332" y="3233876"/>
            <a:ext cx="1866125" cy="4924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  <a:latin typeface="Agency FB" panose="020B0503020202020204" pitchFamily="34" charset="0"/>
              </a:rPr>
              <a:t>Química Geral II</a:t>
            </a:r>
          </a:p>
        </p:txBody>
      </p:sp>
    </p:spTree>
    <p:extLst>
      <p:ext uri="{BB962C8B-B14F-4D97-AF65-F5344CB8AC3E}">
        <p14:creationId xmlns:p14="http://schemas.microsoft.com/office/powerpoint/2010/main" val="295390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2D0364-8A1E-4A69-952C-AA27371F25F0}"/>
              </a:ext>
            </a:extLst>
          </p:cNvPr>
          <p:cNvSpPr txBox="1">
            <a:spLocks/>
          </p:cNvSpPr>
          <p:nvPr/>
        </p:nvSpPr>
        <p:spPr>
          <a:xfrm>
            <a:off x="1594892" y="476672"/>
            <a:ext cx="9002216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Reações em Equilíbrio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6D7F550C-B110-46E0-998F-A235BE016A29}"/>
              </a:ext>
            </a:extLst>
          </p:cNvPr>
          <p:cNvSpPr txBox="1"/>
          <p:nvPr/>
        </p:nvSpPr>
        <p:spPr>
          <a:xfrm>
            <a:off x="1919536" y="1773118"/>
            <a:ext cx="8208912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PT" altLang="pt-BR" dirty="0">
                <a:latin typeface="+mj-lt"/>
              </a:rPr>
              <a:t>O conceito de equilíbrio químico praticamente restringe-se às reações reversíveis.</a:t>
            </a: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64A02F4E-F77E-4DB1-8CD7-4FE6F0BA4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575" y="2679277"/>
            <a:ext cx="6546850" cy="3702050"/>
          </a:xfrm>
          <a:prstGeom prst="rect">
            <a:avLst/>
          </a:prstGeom>
          <a:noFill/>
          <a:ln w="9525">
            <a:solidFill>
              <a:srgbClr val="FFC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2127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2D0364-8A1E-4A69-952C-AA27371F25F0}"/>
              </a:ext>
            </a:extLst>
          </p:cNvPr>
          <p:cNvSpPr txBox="1">
            <a:spLocks/>
          </p:cNvSpPr>
          <p:nvPr/>
        </p:nvSpPr>
        <p:spPr>
          <a:xfrm>
            <a:off x="1594892" y="476672"/>
            <a:ext cx="9002216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Reações em Equilíbrio</a:t>
            </a:r>
          </a:p>
        </p:txBody>
      </p:sp>
      <p:sp>
        <p:nvSpPr>
          <p:cNvPr id="6" name="Arco 5">
            <a:extLst>
              <a:ext uri="{FF2B5EF4-FFF2-40B4-BE49-F238E27FC236}">
                <a16:creationId xmlns:a16="http://schemas.microsoft.com/office/drawing/2014/main" id="{B108ADCD-81C2-4C55-B17B-5311CD6AC1FC}"/>
              </a:ext>
            </a:extLst>
          </p:cNvPr>
          <p:cNvSpPr/>
          <p:nvPr/>
        </p:nvSpPr>
        <p:spPr>
          <a:xfrm flipH="1">
            <a:off x="2170114" y="3522663"/>
            <a:ext cx="6929437" cy="4000500"/>
          </a:xfrm>
          <a:prstGeom prst="arc">
            <a:avLst>
              <a:gd name="adj1" fmla="val 18850052"/>
              <a:gd name="adj2" fmla="val 0"/>
            </a:avLst>
          </a:prstGeom>
          <a:ln w="3492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sp>
        <p:nvSpPr>
          <p:cNvPr id="7" name="Arco 6">
            <a:extLst>
              <a:ext uri="{FF2B5EF4-FFF2-40B4-BE49-F238E27FC236}">
                <a16:creationId xmlns:a16="http://schemas.microsoft.com/office/drawing/2014/main" id="{0FE2C0AA-089A-43A0-8B29-38D0794603E8}"/>
              </a:ext>
            </a:extLst>
          </p:cNvPr>
          <p:cNvSpPr/>
          <p:nvPr/>
        </p:nvSpPr>
        <p:spPr>
          <a:xfrm flipH="1">
            <a:off x="2184400" y="44450"/>
            <a:ext cx="6929438" cy="4000500"/>
          </a:xfrm>
          <a:prstGeom prst="arc">
            <a:avLst>
              <a:gd name="adj1" fmla="val 21586867"/>
              <a:gd name="adj2" fmla="val 2691044"/>
            </a:avLst>
          </a:prstGeom>
          <a:ln w="349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 dirty="0"/>
          </a:p>
        </p:txBody>
      </p:sp>
      <p:cxnSp>
        <p:nvCxnSpPr>
          <p:cNvPr id="8" name="Conector de seta reta 6">
            <a:extLst>
              <a:ext uri="{FF2B5EF4-FFF2-40B4-BE49-F238E27FC236}">
                <a16:creationId xmlns:a16="http://schemas.microsoft.com/office/drawing/2014/main" id="{7CCE1E6F-26B1-49D8-95E2-5D1AE017097C}"/>
              </a:ext>
            </a:extLst>
          </p:cNvPr>
          <p:cNvCxnSpPr/>
          <p:nvPr/>
        </p:nvCxnSpPr>
        <p:spPr>
          <a:xfrm rot="16200000" flipV="1">
            <a:off x="237332" y="3572669"/>
            <a:ext cx="3859212" cy="0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de seta reta 9">
            <a:extLst>
              <a:ext uri="{FF2B5EF4-FFF2-40B4-BE49-F238E27FC236}">
                <a16:creationId xmlns:a16="http://schemas.microsoft.com/office/drawing/2014/main" id="{A25CBEE7-3DEF-40B9-8140-C3A4D3EC4A7B}"/>
              </a:ext>
            </a:extLst>
          </p:cNvPr>
          <p:cNvCxnSpPr/>
          <p:nvPr/>
        </p:nvCxnSpPr>
        <p:spPr>
          <a:xfrm>
            <a:off x="2166938" y="5551489"/>
            <a:ext cx="4152900" cy="9525"/>
          </a:xfrm>
          <a:prstGeom prst="straightConnector1">
            <a:avLst/>
          </a:prstGeom>
          <a:ln w="539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aixaDeTexto 11">
            <a:extLst>
              <a:ext uri="{FF2B5EF4-FFF2-40B4-BE49-F238E27FC236}">
                <a16:creationId xmlns:a16="http://schemas.microsoft.com/office/drawing/2014/main" id="{2742F370-C294-4384-94BC-F37F8ECC73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9813" y="1571625"/>
            <a:ext cx="25003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Velocidade das reações</a:t>
            </a:r>
          </a:p>
        </p:txBody>
      </p:sp>
      <p:sp>
        <p:nvSpPr>
          <p:cNvPr id="11" name="CaixaDeTexto 13">
            <a:extLst>
              <a:ext uri="{FF2B5EF4-FFF2-40B4-BE49-F238E27FC236}">
                <a16:creationId xmlns:a16="http://schemas.microsoft.com/office/drawing/2014/main" id="{6C82CFD9-977E-4C8D-A002-F955ED1D87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24501" y="5572125"/>
            <a:ext cx="25003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Tempo</a:t>
            </a:r>
          </a:p>
        </p:txBody>
      </p:sp>
      <p:cxnSp>
        <p:nvCxnSpPr>
          <p:cNvPr id="12" name="Conector reto 11">
            <a:extLst>
              <a:ext uri="{FF2B5EF4-FFF2-40B4-BE49-F238E27FC236}">
                <a16:creationId xmlns:a16="http://schemas.microsoft.com/office/drawing/2014/main" id="{8F82041C-F5A1-421F-95F8-727C69C14CB4}"/>
              </a:ext>
            </a:extLst>
          </p:cNvPr>
          <p:cNvCxnSpPr/>
          <p:nvPr/>
        </p:nvCxnSpPr>
        <p:spPr>
          <a:xfrm>
            <a:off x="3957639" y="3779838"/>
            <a:ext cx="2071687" cy="17462"/>
          </a:xfrm>
          <a:prstGeom prst="line">
            <a:avLst/>
          </a:prstGeom>
          <a:ln w="412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82A7588-AD4E-4260-BE6B-7F2CF091D3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0113" y="4724400"/>
            <a:ext cx="16938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/>
              <a:t>Velocidade da reação inversa (V</a:t>
            </a:r>
            <a:r>
              <a:rPr lang="pt-BR" altLang="pt-BR" sz="1400" baseline="-25000"/>
              <a:t>2</a:t>
            </a:r>
            <a:r>
              <a:rPr lang="pt-BR" altLang="pt-BR" sz="1400"/>
              <a:t>)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52F29CE9-5717-4FCD-8F22-850C975E72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25701" y="2263775"/>
            <a:ext cx="165417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1400"/>
              <a:t>Velocidade da reação direta (V</a:t>
            </a:r>
            <a:r>
              <a:rPr lang="pt-BR" altLang="pt-BR" sz="1400" baseline="-25000"/>
              <a:t>1</a:t>
            </a:r>
            <a:r>
              <a:rPr lang="pt-BR" altLang="pt-BR" sz="1400"/>
              <a:t>)</a:t>
            </a:r>
          </a:p>
        </p:txBody>
      </p:sp>
      <p:cxnSp>
        <p:nvCxnSpPr>
          <p:cNvPr id="15" name="Conector reto 14">
            <a:extLst>
              <a:ext uri="{FF2B5EF4-FFF2-40B4-BE49-F238E27FC236}">
                <a16:creationId xmlns:a16="http://schemas.microsoft.com/office/drawing/2014/main" id="{23069AEA-0768-46EB-9182-AD8AAB445B97}"/>
              </a:ext>
            </a:extLst>
          </p:cNvPr>
          <p:cNvCxnSpPr/>
          <p:nvPr/>
        </p:nvCxnSpPr>
        <p:spPr>
          <a:xfrm rot="5400000">
            <a:off x="3036888" y="4667251"/>
            <a:ext cx="1785938" cy="1587"/>
          </a:xfrm>
          <a:prstGeom prst="line">
            <a:avLst/>
          </a:prstGeom>
          <a:ln w="22225"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58EA151-6C5D-488F-A562-8AF1DBD05C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73488" y="5572125"/>
            <a:ext cx="1143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b="1"/>
              <a:t>T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B776A966-015F-4C7B-BF67-01843B548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0126" y="2147889"/>
            <a:ext cx="27146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/>
              <a:t>Em T temos que:</a:t>
            </a:r>
          </a:p>
          <a:p>
            <a:pPr algn="ctr" eaLnBrk="1" hangingPunct="1"/>
            <a:endParaRPr lang="pt-BR" altLang="pt-BR"/>
          </a:p>
          <a:p>
            <a:pPr algn="ctr" eaLnBrk="1" hangingPunct="1"/>
            <a:r>
              <a:rPr lang="pt-BR" altLang="pt-BR"/>
              <a:t>V</a:t>
            </a:r>
            <a:r>
              <a:rPr lang="pt-BR" altLang="pt-BR" baseline="-25000"/>
              <a:t>1 </a:t>
            </a:r>
            <a:r>
              <a:rPr lang="pt-BR" altLang="pt-BR"/>
              <a:t> = V</a:t>
            </a:r>
            <a:r>
              <a:rPr lang="pt-BR" altLang="pt-BR" baseline="-25000"/>
              <a:t>2</a:t>
            </a:r>
            <a:endParaRPr lang="pt-BR" altLang="pt-BR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B57872D5-8BAF-47B0-925E-70EF942D16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7808" y="5364957"/>
            <a:ext cx="27146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 i="1" dirty="0"/>
              <a:t>SISTEMA EM EQUILÍBRIO QUÍMICO </a:t>
            </a:r>
          </a:p>
        </p:txBody>
      </p:sp>
      <p:grpSp>
        <p:nvGrpSpPr>
          <p:cNvPr id="19" name="Grupo 35">
            <a:extLst>
              <a:ext uri="{FF2B5EF4-FFF2-40B4-BE49-F238E27FC236}">
                <a16:creationId xmlns:a16="http://schemas.microsoft.com/office/drawing/2014/main" id="{B3A8CB0C-C93B-48D2-8B18-5E75F5421888}"/>
              </a:ext>
            </a:extLst>
          </p:cNvPr>
          <p:cNvGrpSpPr>
            <a:grpSpLocks/>
          </p:cNvGrpSpPr>
          <p:nvPr/>
        </p:nvGrpSpPr>
        <p:grpSpPr bwMode="auto">
          <a:xfrm>
            <a:off x="4881564" y="1558925"/>
            <a:ext cx="4143375" cy="369888"/>
            <a:chOff x="1000100" y="5488560"/>
            <a:chExt cx="4143404" cy="369332"/>
          </a:xfrm>
        </p:grpSpPr>
        <p:sp>
          <p:nvSpPr>
            <p:cNvPr id="20" name="CaixaDeTexto 36">
              <a:extLst>
                <a:ext uri="{FF2B5EF4-FFF2-40B4-BE49-F238E27FC236}">
                  <a16:creationId xmlns:a16="http://schemas.microsoft.com/office/drawing/2014/main" id="{181DBC53-3574-4002-AC5D-54A830C6FB2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00" y="5488560"/>
              <a:ext cx="41434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altLang="pt-BR" dirty="0"/>
                <a:t>H</a:t>
              </a:r>
              <a:r>
                <a:rPr lang="pt-BR" altLang="pt-BR" baseline="-25000" dirty="0"/>
                <a:t>2</a:t>
              </a:r>
              <a:r>
                <a:rPr lang="pt-BR" altLang="pt-BR" dirty="0"/>
                <a:t>O (l)                    H</a:t>
              </a:r>
              <a:r>
                <a:rPr lang="pt-BR" altLang="pt-BR" baseline="-25000" dirty="0"/>
                <a:t>2</a:t>
              </a:r>
              <a:r>
                <a:rPr lang="pt-BR" altLang="pt-BR" dirty="0"/>
                <a:t>O (g)</a:t>
              </a:r>
            </a:p>
          </p:txBody>
        </p:sp>
        <p:graphicFrame>
          <p:nvGraphicFramePr>
            <p:cNvPr id="21" name="Object 2">
              <a:extLst>
                <a:ext uri="{FF2B5EF4-FFF2-40B4-BE49-F238E27FC236}">
                  <a16:creationId xmlns:a16="http://schemas.microsoft.com/office/drawing/2014/main" id="{A3DFB25F-CEBD-474E-A30F-9CD5B8C5D6B3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809737" y="5624529"/>
            <a:ext cx="90487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Sketch" r:id="rId2" imgW="905400" imgH="161640" progId="ACD.ChemSketch.20">
                    <p:embed/>
                  </p:oleObj>
                </mc:Choice>
                <mc:Fallback>
                  <p:oleObj name="ChemSketch" r:id="rId2" imgW="905400" imgH="161640" progId="ACD.ChemSketch.20">
                    <p:embed/>
                    <p:pic>
                      <p:nvPicPr>
                        <p:cNvPr id="2050" name="Object 2">
                          <a:extLst>
                            <a:ext uri="{FF2B5EF4-FFF2-40B4-BE49-F238E27FC236}">
                              <a16:creationId xmlns:a16="http://schemas.microsoft.com/office/drawing/2014/main" id="{664A2E54-2213-4DF8-937C-B2BB5F8E6517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09737" y="5624529"/>
                          <a:ext cx="904875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pic>
        <p:nvPicPr>
          <p:cNvPr id="22" name="Picture 4">
            <a:extLst>
              <a:ext uri="{FF2B5EF4-FFF2-40B4-BE49-F238E27FC236}">
                <a16:creationId xmlns:a16="http://schemas.microsoft.com/office/drawing/2014/main" id="{F3DC0877-D293-4FEA-915D-B922EB376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125" y="1500188"/>
            <a:ext cx="2325688" cy="377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Seta para cima 39">
            <a:extLst>
              <a:ext uri="{FF2B5EF4-FFF2-40B4-BE49-F238E27FC236}">
                <a16:creationId xmlns:a16="http://schemas.microsoft.com/office/drawing/2014/main" id="{88534720-2E2D-4AF6-90F0-3937FEE69D79}"/>
              </a:ext>
            </a:extLst>
          </p:cNvPr>
          <p:cNvSpPr/>
          <p:nvPr/>
        </p:nvSpPr>
        <p:spPr>
          <a:xfrm>
            <a:off x="8596313" y="3786189"/>
            <a:ext cx="214312" cy="642937"/>
          </a:xfrm>
          <a:prstGeom prst="upArrow">
            <a:avLst/>
          </a:prstGeom>
          <a:solidFill>
            <a:schemeClr val="accent3"/>
          </a:solidFill>
          <a:ln w="25400" cap="rnd" cmpd="sng" algn="ctr">
            <a:solidFill>
              <a:srgbClr val="002060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4" name="CaixaDeTexto 40">
            <a:extLst>
              <a:ext uri="{FF2B5EF4-FFF2-40B4-BE49-F238E27FC236}">
                <a16:creationId xmlns:a16="http://schemas.microsoft.com/office/drawing/2014/main" id="{91C04F45-071D-4D42-9C60-FCE9938A961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4" y="4429125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H</a:t>
            </a:r>
            <a:r>
              <a:rPr lang="pt-BR" altLang="pt-BR" baseline="-25000"/>
              <a:t>2</a:t>
            </a:r>
            <a:r>
              <a:rPr lang="pt-BR" altLang="pt-BR"/>
              <a:t>O (l)</a:t>
            </a:r>
          </a:p>
        </p:txBody>
      </p:sp>
      <p:sp>
        <p:nvSpPr>
          <p:cNvPr id="25" name="CaixaDeTexto 41">
            <a:extLst>
              <a:ext uri="{FF2B5EF4-FFF2-40B4-BE49-F238E27FC236}">
                <a16:creationId xmlns:a16="http://schemas.microsoft.com/office/drawing/2014/main" id="{CAF7591F-86D2-42BD-BF88-C37C45E8B7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167814" y="4429125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H</a:t>
            </a:r>
            <a:r>
              <a:rPr lang="pt-BR" altLang="pt-BR" baseline="-25000"/>
              <a:t>2</a:t>
            </a:r>
            <a:r>
              <a:rPr lang="pt-BR" altLang="pt-BR"/>
              <a:t>O (l)</a:t>
            </a:r>
          </a:p>
        </p:txBody>
      </p:sp>
      <p:sp>
        <p:nvSpPr>
          <p:cNvPr id="26" name="CaixaDeTexto 42">
            <a:extLst>
              <a:ext uri="{FF2B5EF4-FFF2-40B4-BE49-F238E27FC236}">
                <a16:creationId xmlns:a16="http://schemas.microsoft.com/office/drawing/2014/main" id="{03CF36A9-7C53-4AC3-BCB2-4D2C2D5939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76" y="3429000"/>
            <a:ext cx="10001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H</a:t>
            </a:r>
            <a:r>
              <a:rPr lang="pt-BR" altLang="pt-BR" baseline="-25000"/>
              <a:t>2</a:t>
            </a:r>
            <a:r>
              <a:rPr lang="pt-BR" altLang="pt-BR"/>
              <a:t>O (g)</a:t>
            </a:r>
          </a:p>
        </p:txBody>
      </p:sp>
      <p:sp>
        <p:nvSpPr>
          <p:cNvPr id="27" name="CaixaDeTexto 44">
            <a:extLst>
              <a:ext uri="{FF2B5EF4-FFF2-40B4-BE49-F238E27FC236}">
                <a16:creationId xmlns:a16="http://schemas.microsoft.com/office/drawing/2014/main" id="{A42D9B0C-E7FD-4B2F-B30D-4871B25063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4" y="3438525"/>
            <a:ext cx="1000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H</a:t>
            </a:r>
            <a:r>
              <a:rPr lang="pt-BR" altLang="pt-BR" baseline="-25000"/>
              <a:t>2</a:t>
            </a:r>
            <a:r>
              <a:rPr lang="pt-BR" altLang="pt-BR"/>
              <a:t>O (g)</a:t>
            </a:r>
          </a:p>
        </p:txBody>
      </p:sp>
      <p:sp>
        <p:nvSpPr>
          <p:cNvPr id="28" name="Seta para cima 45">
            <a:extLst>
              <a:ext uri="{FF2B5EF4-FFF2-40B4-BE49-F238E27FC236}">
                <a16:creationId xmlns:a16="http://schemas.microsoft.com/office/drawing/2014/main" id="{69BED1FD-5B68-4D07-8CA2-A62B2F66E342}"/>
              </a:ext>
            </a:extLst>
          </p:cNvPr>
          <p:cNvSpPr/>
          <p:nvPr/>
        </p:nvSpPr>
        <p:spPr>
          <a:xfrm flipV="1">
            <a:off x="9442451" y="3797300"/>
            <a:ext cx="214313" cy="642938"/>
          </a:xfrm>
          <a:prstGeom prst="upArrow">
            <a:avLst/>
          </a:prstGeom>
          <a:solidFill>
            <a:schemeClr val="accent3"/>
          </a:solidFill>
          <a:ln w="25400" cap="rnd" cmpd="sng" algn="ctr">
            <a:solidFill>
              <a:srgbClr val="002060"/>
            </a:solidFill>
            <a:prstDash val="solid"/>
          </a:ln>
          <a:effectLst/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sp>
        <p:nvSpPr>
          <p:cNvPr id="29" name="CaixaDeTexto 26">
            <a:extLst>
              <a:ext uri="{FF2B5EF4-FFF2-40B4-BE49-F238E27FC236}">
                <a16:creationId xmlns:a16="http://schemas.microsoft.com/office/drawing/2014/main" id="{7AD375E4-3707-452F-83DE-DE2D74337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1479550"/>
            <a:ext cx="5715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600"/>
              <a:t>1</a:t>
            </a:r>
          </a:p>
        </p:txBody>
      </p:sp>
      <p:sp>
        <p:nvSpPr>
          <p:cNvPr id="30" name="CaixaDeTexto 27">
            <a:extLst>
              <a:ext uri="{FF2B5EF4-FFF2-40B4-BE49-F238E27FC236}">
                <a16:creationId xmlns:a16="http://schemas.microsoft.com/office/drawing/2014/main" id="{5894BAA9-464B-4B7E-9B33-2CAF2A50B0C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73763" y="1739901"/>
            <a:ext cx="571500" cy="339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160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2152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/>
      <p:bldP spid="16" grpId="0"/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77">
            <a:extLst>
              <a:ext uri="{FF2B5EF4-FFF2-40B4-BE49-F238E27FC236}">
                <a16:creationId xmlns:a16="http://schemas.microsoft.com/office/drawing/2014/main" id="{60CA3197-4EF9-409A-B46C-A36E2A0E729A}"/>
              </a:ext>
            </a:extLst>
          </p:cNvPr>
          <p:cNvGrpSpPr>
            <a:grpSpLocks/>
          </p:cNvGrpSpPr>
          <p:nvPr/>
        </p:nvGrpSpPr>
        <p:grpSpPr bwMode="auto">
          <a:xfrm>
            <a:off x="8001001" y="4489451"/>
            <a:ext cx="2786063" cy="1573213"/>
            <a:chOff x="428596" y="4498982"/>
            <a:chExt cx="2786082" cy="1573224"/>
          </a:xfrm>
        </p:grpSpPr>
        <p:sp>
          <p:nvSpPr>
            <p:cNvPr id="79" name="Arco 78">
              <a:extLst>
                <a:ext uri="{FF2B5EF4-FFF2-40B4-BE49-F238E27FC236}">
                  <a16:creationId xmlns:a16="http://schemas.microsoft.com/office/drawing/2014/main" id="{30D4A8D3-F74E-4EBD-B383-74535DA4144B}"/>
                </a:ext>
              </a:extLst>
            </p:cNvPr>
            <p:cNvSpPr/>
            <p:nvPr/>
          </p:nvSpPr>
          <p:spPr>
            <a:xfrm>
              <a:off x="428596" y="4500570"/>
              <a:ext cx="2786082" cy="1571636"/>
            </a:xfrm>
            <a:prstGeom prst="arc">
              <a:avLst>
                <a:gd name="adj1" fmla="val 10860947"/>
                <a:gd name="adj2" fmla="val 1625097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cxnSp>
          <p:nvCxnSpPr>
            <p:cNvPr id="80" name="Conector reto 79">
              <a:extLst>
                <a:ext uri="{FF2B5EF4-FFF2-40B4-BE49-F238E27FC236}">
                  <a16:creationId xmlns:a16="http://schemas.microsoft.com/office/drawing/2014/main" id="{5078AF02-D5BC-4C58-ACAE-AC72DBD07560}"/>
                </a:ext>
              </a:extLst>
            </p:cNvPr>
            <p:cNvCxnSpPr/>
            <p:nvPr/>
          </p:nvCxnSpPr>
          <p:spPr>
            <a:xfrm>
              <a:off x="1860531" y="4498982"/>
              <a:ext cx="642942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upo 74">
            <a:extLst>
              <a:ext uri="{FF2B5EF4-FFF2-40B4-BE49-F238E27FC236}">
                <a16:creationId xmlns:a16="http://schemas.microsoft.com/office/drawing/2014/main" id="{EECE5D9E-FF56-49E0-87A5-87408BF0A535}"/>
              </a:ext>
            </a:extLst>
          </p:cNvPr>
          <p:cNvGrpSpPr>
            <a:grpSpLocks/>
          </p:cNvGrpSpPr>
          <p:nvPr/>
        </p:nvGrpSpPr>
        <p:grpSpPr bwMode="auto">
          <a:xfrm>
            <a:off x="7964488" y="3162301"/>
            <a:ext cx="2787650" cy="1287463"/>
            <a:chOff x="396697" y="2786058"/>
            <a:chExt cx="2786082" cy="1287472"/>
          </a:xfrm>
        </p:grpSpPr>
        <p:sp>
          <p:nvSpPr>
            <p:cNvPr id="76" name="Arco 75">
              <a:extLst>
                <a:ext uri="{FF2B5EF4-FFF2-40B4-BE49-F238E27FC236}">
                  <a16:creationId xmlns:a16="http://schemas.microsoft.com/office/drawing/2014/main" id="{2560053F-8084-49E3-BE04-D31E3C64EA09}"/>
                </a:ext>
              </a:extLst>
            </p:cNvPr>
            <p:cNvSpPr/>
            <p:nvPr/>
          </p:nvSpPr>
          <p:spPr>
            <a:xfrm>
              <a:off x="396697" y="2786058"/>
              <a:ext cx="2786082" cy="1285884"/>
            </a:xfrm>
            <a:prstGeom prst="arc">
              <a:avLst>
                <a:gd name="adj1" fmla="val 5251830"/>
                <a:gd name="adj2" fmla="val 1082411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cxnSp>
          <p:nvCxnSpPr>
            <p:cNvPr id="77" name="Conector reto 76">
              <a:extLst>
                <a:ext uri="{FF2B5EF4-FFF2-40B4-BE49-F238E27FC236}">
                  <a16:creationId xmlns:a16="http://schemas.microsoft.com/office/drawing/2014/main" id="{95E5FCC7-19D5-49E4-9DA9-7E766D94CB97}"/>
                </a:ext>
              </a:extLst>
            </p:cNvPr>
            <p:cNvCxnSpPr/>
            <p:nvPr/>
          </p:nvCxnSpPr>
          <p:spPr>
            <a:xfrm>
              <a:off x="1846856" y="4071942"/>
              <a:ext cx="642575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upo 67">
            <a:extLst>
              <a:ext uri="{FF2B5EF4-FFF2-40B4-BE49-F238E27FC236}">
                <a16:creationId xmlns:a16="http://schemas.microsoft.com/office/drawing/2014/main" id="{F5E52DFC-BD9A-4D4F-9DD4-B632CE824D0B}"/>
              </a:ext>
            </a:extLst>
          </p:cNvPr>
          <p:cNvGrpSpPr>
            <a:grpSpLocks/>
          </p:cNvGrpSpPr>
          <p:nvPr/>
        </p:nvGrpSpPr>
        <p:grpSpPr bwMode="auto">
          <a:xfrm>
            <a:off x="4810126" y="2643189"/>
            <a:ext cx="2405063" cy="2357437"/>
            <a:chOff x="3238616" y="2643182"/>
            <a:chExt cx="2404954" cy="2357454"/>
          </a:xfrm>
        </p:grpSpPr>
        <p:sp>
          <p:nvSpPr>
            <p:cNvPr id="58" name="Arco 57">
              <a:extLst>
                <a:ext uri="{FF2B5EF4-FFF2-40B4-BE49-F238E27FC236}">
                  <a16:creationId xmlns:a16="http://schemas.microsoft.com/office/drawing/2014/main" id="{CC889800-087F-46AC-A79A-362EC3037A77}"/>
                </a:ext>
              </a:extLst>
            </p:cNvPr>
            <p:cNvSpPr/>
            <p:nvPr/>
          </p:nvSpPr>
          <p:spPr>
            <a:xfrm>
              <a:off x="3238616" y="2643182"/>
              <a:ext cx="2404954" cy="2357454"/>
            </a:xfrm>
            <a:prstGeom prst="arc">
              <a:avLst>
                <a:gd name="adj1" fmla="val 5377861"/>
                <a:gd name="adj2" fmla="val 10829348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60" name="Conector reto 59">
              <a:extLst>
                <a:ext uri="{FF2B5EF4-FFF2-40B4-BE49-F238E27FC236}">
                  <a16:creationId xmlns:a16="http://schemas.microsoft.com/office/drawing/2014/main" id="{2D8D557F-3E86-4FCD-9130-DE46C9F12172}"/>
                </a:ext>
              </a:extLst>
            </p:cNvPr>
            <p:cNvCxnSpPr/>
            <p:nvPr/>
          </p:nvCxnSpPr>
          <p:spPr>
            <a:xfrm>
              <a:off x="4465698" y="5000636"/>
              <a:ext cx="785776" cy="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upo 68">
            <a:extLst>
              <a:ext uri="{FF2B5EF4-FFF2-40B4-BE49-F238E27FC236}">
                <a16:creationId xmlns:a16="http://schemas.microsoft.com/office/drawing/2014/main" id="{49301688-6C7F-405B-BA16-FB53DED886B7}"/>
              </a:ext>
            </a:extLst>
          </p:cNvPr>
          <p:cNvGrpSpPr>
            <a:grpSpLocks/>
          </p:cNvGrpSpPr>
          <p:nvPr/>
        </p:nvGrpSpPr>
        <p:grpSpPr bwMode="auto">
          <a:xfrm>
            <a:off x="4833938" y="4035425"/>
            <a:ext cx="2405062" cy="2357438"/>
            <a:chOff x="3238616" y="2276468"/>
            <a:chExt cx="2404954" cy="2357454"/>
          </a:xfrm>
        </p:grpSpPr>
        <p:sp>
          <p:nvSpPr>
            <p:cNvPr id="70" name="Arco 69">
              <a:extLst>
                <a:ext uri="{FF2B5EF4-FFF2-40B4-BE49-F238E27FC236}">
                  <a16:creationId xmlns:a16="http://schemas.microsoft.com/office/drawing/2014/main" id="{EBC46D21-8FFB-45FF-B8BD-6C431C6D289B}"/>
                </a:ext>
              </a:extLst>
            </p:cNvPr>
            <p:cNvSpPr/>
            <p:nvPr/>
          </p:nvSpPr>
          <p:spPr>
            <a:xfrm>
              <a:off x="3238616" y="2276468"/>
              <a:ext cx="2404954" cy="2357454"/>
            </a:xfrm>
            <a:prstGeom prst="arc">
              <a:avLst>
                <a:gd name="adj1" fmla="val 10825464"/>
                <a:gd name="adj2" fmla="val 16191058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cxnSp>
          <p:nvCxnSpPr>
            <p:cNvPr id="71" name="Conector reto 70">
              <a:extLst>
                <a:ext uri="{FF2B5EF4-FFF2-40B4-BE49-F238E27FC236}">
                  <a16:creationId xmlns:a16="http://schemas.microsoft.com/office/drawing/2014/main" id="{98875902-A6C3-4CCD-82F9-BD5E85E5FEB8}"/>
                </a:ext>
              </a:extLst>
            </p:cNvPr>
            <p:cNvCxnSpPr/>
            <p:nvPr/>
          </p:nvCxnSpPr>
          <p:spPr>
            <a:xfrm>
              <a:off x="4441887" y="2276468"/>
              <a:ext cx="785777" cy="0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upo 55">
            <a:extLst>
              <a:ext uri="{FF2B5EF4-FFF2-40B4-BE49-F238E27FC236}">
                <a16:creationId xmlns:a16="http://schemas.microsoft.com/office/drawing/2014/main" id="{46D13B69-9948-430D-BEDD-6E076DCDAEB2}"/>
              </a:ext>
            </a:extLst>
          </p:cNvPr>
          <p:cNvGrpSpPr>
            <a:grpSpLocks/>
          </p:cNvGrpSpPr>
          <p:nvPr/>
        </p:nvGrpSpPr>
        <p:grpSpPr bwMode="auto">
          <a:xfrm>
            <a:off x="1930401" y="4473576"/>
            <a:ext cx="2786063" cy="1573213"/>
            <a:chOff x="428596" y="4498982"/>
            <a:chExt cx="2786082" cy="1573224"/>
          </a:xfrm>
        </p:grpSpPr>
        <p:sp>
          <p:nvSpPr>
            <p:cNvPr id="46" name="Arco 45">
              <a:extLst>
                <a:ext uri="{FF2B5EF4-FFF2-40B4-BE49-F238E27FC236}">
                  <a16:creationId xmlns:a16="http://schemas.microsoft.com/office/drawing/2014/main" id="{51A0BE52-B985-47FE-9CA2-66BBF13B1039}"/>
                </a:ext>
              </a:extLst>
            </p:cNvPr>
            <p:cNvSpPr/>
            <p:nvPr/>
          </p:nvSpPr>
          <p:spPr>
            <a:xfrm>
              <a:off x="428596" y="4500570"/>
              <a:ext cx="2786082" cy="1571636"/>
            </a:xfrm>
            <a:prstGeom prst="arc">
              <a:avLst>
                <a:gd name="adj1" fmla="val 10860947"/>
                <a:gd name="adj2" fmla="val 16250970"/>
              </a:avLst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cxnSp>
          <p:nvCxnSpPr>
            <p:cNvPr id="50" name="Conector reto 49">
              <a:extLst>
                <a:ext uri="{FF2B5EF4-FFF2-40B4-BE49-F238E27FC236}">
                  <a16:creationId xmlns:a16="http://schemas.microsoft.com/office/drawing/2014/main" id="{B9C96908-3609-4039-B9EB-569FC55D8D9F}"/>
                </a:ext>
              </a:extLst>
            </p:cNvPr>
            <p:cNvCxnSpPr/>
            <p:nvPr/>
          </p:nvCxnSpPr>
          <p:spPr>
            <a:xfrm>
              <a:off x="1860531" y="4498982"/>
              <a:ext cx="642942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Grupo 54">
            <a:extLst>
              <a:ext uri="{FF2B5EF4-FFF2-40B4-BE49-F238E27FC236}">
                <a16:creationId xmlns:a16="http://schemas.microsoft.com/office/drawing/2014/main" id="{36180AFC-27B3-4954-93F7-26D3B3CDDF18}"/>
              </a:ext>
            </a:extLst>
          </p:cNvPr>
          <p:cNvGrpSpPr>
            <a:grpSpLocks/>
          </p:cNvGrpSpPr>
          <p:nvPr/>
        </p:nvGrpSpPr>
        <p:grpSpPr bwMode="auto">
          <a:xfrm>
            <a:off x="1908176" y="2784476"/>
            <a:ext cx="2786063" cy="1287463"/>
            <a:chOff x="396697" y="2786058"/>
            <a:chExt cx="2786082" cy="1287472"/>
          </a:xfrm>
        </p:grpSpPr>
        <p:sp>
          <p:nvSpPr>
            <p:cNvPr id="47" name="Arco 46">
              <a:extLst>
                <a:ext uri="{FF2B5EF4-FFF2-40B4-BE49-F238E27FC236}">
                  <a16:creationId xmlns:a16="http://schemas.microsoft.com/office/drawing/2014/main" id="{9139CA9A-8754-4BFE-BEBC-FFB5BE8E8234}"/>
                </a:ext>
              </a:extLst>
            </p:cNvPr>
            <p:cNvSpPr/>
            <p:nvPr/>
          </p:nvSpPr>
          <p:spPr>
            <a:xfrm>
              <a:off x="396697" y="2786058"/>
              <a:ext cx="2786082" cy="1285884"/>
            </a:xfrm>
            <a:prstGeom prst="arc">
              <a:avLst>
                <a:gd name="adj1" fmla="val 5251830"/>
                <a:gd name="adj2" fmla="val 10824114"/>
              </a:avLst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pt-BR" dirty="0"/>
            </a:p>
          </p:txBody>
        </p:sp>
        <p:cxnSp>
          <p:nvCxnSpPr>
            <p:cNvPr id="49" name="Conector reto 48">
              <a:extLst>
                <a:ext uri="{FF2B5EF4-FFF2-40B4-BE49-F238E27FC236}">
                  <a16:creationId xmlns:a16="http://schemas.microsoft.com/office/drawing/2014/main" id="{A2B9D1C4-D3A7-44A9-B39A-74CA63AE6B5A}"/>
                </a:ext>
              </a:extLst>
            </p:cNvPr>
            <p:cNvCxnSpPr/>
            <p:nvPr/>
          </p:nvCxnSpPr>
          <p:spPr>
            <a:xfrm>
              <a:off x="1846095" y="4071942"/>
              <a:ext cx="642941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82" name="CaixaDeTexto 8">
            <a:extLst>
              <a:ext uri="{FF2B5EF4-FFF2-40B4-BE49-F238E27FC236}">
                <a16:creationId xmlns:a16="http://schemas.microsoft.com/office/drawing/2014/main" id="{A1935BDE-2BDF-48BD-B6E6-08AD34BE4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66876" y="1571625"/>
            <a:ext cx="9001125" cy="36988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dirty="0"/>
              <a:t>Considere o seguinte processo que atinge o equilíbrio em 3 situações diferentes:</a:t>
            </a:r>
          </a:p>
        </p:txBody>
      </p:sp>
      <p:grpSp>
        <p:nvGrpSpPr>
          <p:cNvPr id="3083" name="Grupo 9">
            <a:extLst>
              <a:ext uri="{FF2B5EF4-FFF2-40B4-BE49-F238E27FC236}">
                <a16:creationId xmlns:a16="http://schemas.microsoft.com/office/drawing/2014/main" id="{68594354-2688-4D5E-8363-443020BFEFDE}"/>
              </a:ext>
            </a:extLst>
          </p:cNvPr>
          <p:cNvGrpSpPr>
            <a:grpSpLocks/>
          </p:cNvGrpSpPr>
          <p:nvPr/>
        </p:nvGrpSpPr>
        <p:grpSpPr bwMode="auto">
          <a:xfrm>
            <a:off x="4452939" y="2071689"/>
            <a:ext cx="4143375" cy="369887"/>
            <a:chOff x="1000100" y="5488560"/>
            <a:chExt cx="4143404" cy="369332"/>
          </a:xfrm>
        </p:grpSpPr>
        <p:sp>
          <p:nvSpPr>
            <p:cNvPr id="3108" name="CaixaDeTexto 10">
              <a:extLst>
                <a:ext uri="{FF2B5EF4-FFF2-40B4-BE49-F238E27FC236}">
                  <a16:creationId xmlns:a16="http://schemas.microsoft.com/office/drawing/2014/main" id="{E8C31CA8-6FCA-4132-A269-BDB2364846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00" y="5488560"/>
              <a:ext cx="414340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altLang="pt-BR">
                  <a:solidFill>
                    <a:srgbClr val="FF0000"/>
                  </a:solidFill>
                </a:rPr>
                <a:t>N</a:t>
              </a:r>
              <a:r>
                <a:rPr lang="pt-BR" altLang="pt-BR" baseline="-25000">
                  <a:solidFill>
                    <a:srgbClr val="FF0000"/>
                  </a:solidFill>
                </a:rPr>
                <a:t>2</a:t>
              </a:r>
              <a:r>
                <a:rPr lang="pt-BR" altLang="pt-BR">
                  <a:solidFill>
                    <a:srgbClr val="FF0000"/>
                  </a:solidFill>
                </a:rPr>
                <a:t>O</a:t>
              </a:r>
              <a:r>
                <a:rPr lang="pt-BR" altLang="pt-BR" baseline="-25000">
                  <a:solidFill>
                    <a:srgbClr val="FF0000"/>
                  </a:solidFill>
                </a:rPr>
                <a:t>4</a:t>
              </a:r>
              <a:r>
                <a:rPr lang="pt-BR" altLang="pt-BR">
                  <a:solidFill>
                    <a:srgbClr val="FF0000"/>
                  </a:solidFill>
                </a:rPr>
                <a:t> (g)</a:t>
              </a:r>
              <a:r>
                <a:rPr lang="pt-BR" altLang="pt-BR"/>
                <a:t>                    2 </a:t>
              </a:r>
              <a:r>
                <a:rPr lang="pt-BR" altLang="pt-BR">
                  <a:solidFill>
                    <a:srgbClr val="0070C0"/>
                  </a:solidFill>
                </a:rPr>
                <a:t>NO</a:t>
              </a:r>
              <a:r>
                <a:rPr lang="pt-BR" altLang="pt-BR" baseline="-25000">
                  <a:solidFill>
                    <a:srgbClr val="0070C0"/>
                  </a:solidFill>
                </a:rPr>
                <a:t>2</a:t>
              </a:r>
              <a:r>
                <a:rPr lang="pt-BR" altLang="pt-BR">
                  <a:solidFill>
                    <a:srgbClr val="0070C0"/>
                  </a:solidFill>
                </a:rPr>
                <a:t> (g)</a:t>
              </a:r>
            </a:p>
          </p:txBody>
        </p:sp>
        <p:graphicFrame>
          <p:nvGraphicFramePr>
            <p:cNvPr id="3074" name="Object 3">
              <a:extLst>
                <a:ext uri="{FF2B5EF4-FFF2-40B4-BE49-F238E27FC236}">
                  <a16:creationId xmlns:a16="http://schemas.microsoft.com/office/drawing/2014/main" id="{36D5A072-0542-4D11-8213-1D954BB4C29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1952613" y="5624529"/>
            <a:ext cx="90487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Sketch" r:id="rId3" imgW="905400" imgH="161640" progId="ACD.ChemSketch.20">
                    <p:embed/>
                  </p:oleObj>
                </mc:Choice>
                <mc:Fallback>
                  <p:oleObj name="ChemSketch" r:id="rId3" imgW="905400" imgH="161640" progId="ACD.ChemSketch.20">
                    <p:embed/>
                    <p:pic>
                      <p:nvPicPr>
                        <p:cNvPr id="3074" name="Object 3">
                          <a:extLst>
                            <a:ext uri="{FF2B5EF4-FFF2-40B4-BE49-F238E27FC236}">
                              <a16:creationId xmlns:a16="http://schemas.microsoft.com/office/drawing/2014/main" id="{36D5A072-0542-4D11-8213-1D954BB4C29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952613" y="5624529"/>
                          <a:ext cx="904875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3084" name="Grupo 39">
            <a:extLst>
              <a:ext uri="{FF2B5EF4-FFF2-40B4-BE49-F238E27FC236}">
                <a16:creationId xmlns:a16="http://schemas.microsoft.com/office/drawing/2014/main" id="{4C6B3A8D-D573-4752-A2A0-EE917C7FC69C}"/>
              </a:ext>
            </a:extLst>
          </p:cNvPr>
          <p:cNvGrpSpPr>
            <a:grpSpLocks/>
          </p:cNvGrpSpPr>
          <p:nvPr/>
        </p:nvGrpSpPr>
        <p:grpSpPr bwMode="auto">
          <a:xfrm>
            <a:off x="7953376" y="2928939"/>
            <a:ext cx="3929063" cy="2727325"/>
            <a:chOff x="142844" y="3429000"/>
            <a:chExt cx="3929090" cy="2726786"/>
          </a:xfrm>
        </p:grpSpPr>
        <p:grpSp>
          <p:nvGrpSpPr>
            <p:cNvPr id="3103" name="Grupo 17">
              <a:extLst>
                <a:ext uri="{FF2B5EF4-FFF2-40B4-BE49-F238E27FC236}">
                  <a16:creationId xmlns:a16="http://schemas.microsoft.com/office/drawing/2014/main" id="{B35F7C54-0563-4CCA-9B9B-49531B0344B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061" y="3500438"/>
              <a:ext cx="2429956" cy="2286017"/>
              <a:chOff x="624637" y="3357562"/>
              <a:chExt cx="3061514" cy="2643207"/>
            </a:xfrm>
          </p:grpSpPr>
          <p:cxnSp>
            <p:nvCxnSpPr>
              <p:cNvPr id="44" name="Conector de seta reta 43">
                <a:extLst>
                  <a:ext uri="{FF2B5EF4-FFF2-40B4-BE49-F238E27FC236}">
                    <a16:creationId xmlns:a16="http://schemas.microsoft.com/office/drawing/2014/main" id="{5E1C37E8-3B3A-44D9-9AF3-4133B4E0F53C}"/>
                  </a:ext>
                </a:extLst>
              </p:cNvPr>
              <p:cNvCxnSpPr/>
              <p:nvPr/>
            </p:nvCxnSpPr>
            <p:spPr>
              <a:xfrm rot="16200000" flipV="1">
                <a:off x="-677967" y="4677877"/>
                <a:ext cx="2642665" cy="1999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Conector de seta reta 44">
                <a:extLst>
                  <a:ext uri="{FF2B5EF4-FFF2-40B4-BE49-F238E27FC236}">
                    <a16:creationId xmlns:a16="http://schemas.microsoft.com/office/drawing/2014/main" id="{EC1BBDE7-86B3-48A1-84A4-9098D328D964}"/>
                  </a:ext>
                </a:extLst>
              </p:cNvPr>
              <p:cNvCxnSpPr/>
              <p:nvPr/>
            </p:nvCxnSpPr>
            <p:spPr>
              <a:xfrm flipV="1">
                <a:off x="624364" y="6000209"/>
                <a:ext cx="3062174" cy="0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04" name="CaixaDeTexto 41">
              <a:extLst>
                <a:ext uri="{FF2B5EF4-FFF2-40B4-BE49-F238E27FC236}">
                  <a16:creationId xmlns:a16="http://schemas.microsoft.com/office/drawing/2014/main" id="{97CC8067-641E-41C4-B3E4-9A148D8A9D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95" y="3429000"/>
              <a:ext cx="2357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altLang="pt-BR" b="1" i="1"/>
                <a:t>Concentração (mol/L)</a:t>
              </a:r>
            </a:p>
          </p:txBody>
        </p:sp>
        <p:sp>
          <p:nvSpPr>
            <p:cNvPr id="3105" name="CaixaDeTexto 42">
              <a:extLst>
                <a:ext uri="{FF2B5EF4-FFF2-40B4-BE49-F238E27FC236}">
                  <a16:creationId xmlns:a16="http://schemas.microsoft.com/office/drawing/2014/main" id="{60E400FB-52C3-4E80-AF50-C22FB043311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480" y="5786454"/>
              <a:ext cx="2357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altLang="pt-BR" b="1" i="1"/>
                <a:t>Tempo</a:t>
              </a:r>
            </a:p>
          </p:txBody>
        </p:sp>
      </p:grpSp>
      <p:grpSp>
        <p:nvGrpSpPr>
          <p:cNvPr id="3085" name="Grupo 32">
            <a:extLst>
              <a:ext uri="{FF2B5EF4-FFF2-40B4-BE49-F238E27FC236}">
                <a16:creationId xmlns:a16="http://schemas.microsoft.com/office/drawing/2014/main" id="{8574ACD3-FB43-40D4-B8D5-67CC049439CA}"/>
              </a:ext>
            </a:extLst>
          </p:cNvPr>
          <p:cNvGrpSpPr>
            <a:grpSpLocks/>
          </p:cNvGrpSpPr>
          <p:nvPr/>
        </p:nvGrpSpPr>
        <p:grpSpPr bwMode="auto">
          <a:xfrm>
            <a:off x="1881188" y="2905126"/>
            <a:ext cx="3929062" cy="2727325"/>
            <a:chOff x="142844" y="3429000"/>
            <a:chExt cx="3929090" cy="2726786"/>
          </a:xfrm>
        </p:grpSpPr>
        <p:grpSp>
          <p:nvGrpSpPr>
            <p:cNvPr id="3098" name="Grupo 17">
              <a:extLst>
                <a:ext uri="{FF2B5EF4-FFF2-40B4-BE49-F238E27FC236}">
                  <a16:creationId xmlns:a16="http://schemas.microsoft.com/office/drawing/2014/main" id="{9DE40045-4D38-423D-B83A-7582CF9336A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44" y="3500439"/>
              <a:ext cx="2428892" cy="2297892"/>
              <a:chOff x="624637" y="3357562"/>
              <a:chExt cx="3061514" cy="2656937"/>
            </a:xfrm>
          </p:grpSpPr>
          <p:cxnSp>
            <p:nvCxnSpPr>
              <p:cNvPr id="13" name="Conector de seta reta 12">
                <a:extLst>
                  <a:ext uri="{FF2B5EF4-FFF2-40B4-BE49-F238E27FC236}">
                    <a16:creationId xmlns:a16="http://schemas.microsoft.com/office/drawing/2014/main" id="{6F0FD3C7-BBD5-45C2-87E9-3A140EB7FF3F}"/>
                  </a:ext>
                </a:extLst>
              </p:cNvPr>
              <p:cNvCxnSpPr/>
              <p:nvPr/>
            </p:nvCxnSpPr>
            <p:spPr>
              <a:xfrm rot="16200000" flipV="1">
                <a:off x="-678604" y="4678794"/>
                <a:ext cx="2644499" cy="2002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ector de seta reta 15">
                <a:extLst>
                  <a:ext uri="{FF2B5EF4-FFF2-40B4-BE49-F238E27FC236}">
                    <a16:creationId xmlns:a16="http://schemas.microsoft.com/office/drawing/2014/main" id="{9545AD36-45B3-4824-BA82-AA95AF64FBB1}"/>
                  </a:ext>
                </a:extLst>
              </p:cNvPr>
              <p:cNvCxnSpPr/>
              <p:nvPr/>
            </p:nvCxnSpPr>
            <p:spPr>
              <a:xfrm flipV="1">
                <a:off x="624637" y="6014891"/>
                <a:ext cx="3061514" cy="0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99" name="CaixaDeTexto 30">
              <a:extLst>
                <a:ext uri="{FF2B5EF4-FFF2-40B4-BE49-F238E27FC236}">
                  <a16:creationId xmlns:a16="http://schemas.microsoft.com/office/drawing/2014/main" id="{D62D96D5-115E-4896-BDC9-1F204A943C6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95" y="3429000"/>
              <a:ext cx="2357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altLang="pt-BR" b="1" i="1"/>
                <a:t>Concentração (mol/L)</a:t>
              </a:r>
            </a:p>
          </p:txBody>
        </p:sp>
        <p:sp>
          <p:nvSpPr>
            <p:cNvPr id="3100" name="CaixaDeTexto 31">
              <a:extLst>
                <a:ext uri="{FF2B5EF4-FFF2-40B4-BE49-F238E27FC236}">
                  <a16:creationId xmlns:a16="http://schemas.microsoft.com/office/drawing/2014/main" id="{7506731A-D595-4315-87FF-541684C858F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480" y="5786454"/>
              <a:ext cx="2357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altLang="pt-BR" b="1" i="1"/>
                <a:t>Tempo</a:t>
              </a:r>
            </a:p>
          </p:txBody>
        </p:sp>
      </p:grpSp>
      <p:sp>
        <p:nvSpPr>
          <p:cNvPr id="52" name="CaixaDeTexto 51">
            <a:extLst>
              <a:ext uri="{FF2B5EF4-FFF2-40B4-BE49-F238E27FC236}">
                <a16:creationId xmlns:a16="http://schemas.microsoft.com/office/drawing/2014/main" id="{79890C6B-08B2-42B9-BD7C-277B0C6FFD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8751" y="5702300"/>
            <a:ext cx="19288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[N</a:t>
            </a:r>
            <a:r>
              <a:rPr lang="pt-BR" altLang="pt-BR" baseline="-25000"/>
              <a:t>2</a:t>
            </a:r>
            <a:r>
              <a:rPr lang="pt-BR" altLang="pt-BR"/>
              <a:t>O</a:t>
            </a:r>
            <a:r>
              <a:rPr lang="pt-BR" altLang="pt-BR" baseline="-25000"/>
              <a:t>4</a:t>
            </a:r>
            <a:r>
              <a:rPr lang="pt-BR" altLang="pt-BR"/>
              <a:t>] &lt; [NO</a:t>
            </a:r>
            <a:r>
              <a:rPr lang="pt-BR" altLang="pt-BR" baseline="-25000"/>
              <a:t>2</a:t>
            </a:r>
            <a:r>
              <a:rPr lang="pt-BR" altLang="pt-BR"/>
              <a:t>]</a:t>
            </a:r>
          </a:p>
        </p:txBody>
      </p:sp>
      <p:sp>
        <p:nvSpPr>
          <p:cNvPr id="53" name="CaixaDeTexto 52">
            <a:extLst>
              <a:ext uri="{FF2B5EF4-FFF2-40B4-BE49-F238E27FC236}">
                <a16:creationId xmlns:a16="http://schemas.microsoft.com/office/drawing/2014/main" id="{A9132950-0398-430F-931A-582802E8C3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6938" y="5715000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[N</a:t>
            </a:r>
            <a:r>
              <a:rPr lang="pt-BR" altLang="pt-BR" baseline="-25000"/>
              <a:t>2</a:t>
            </a:r>
            <a:r>
              <a:rPr lang="pt-BR" altLang="pt-BR"/>
              <a:t>O</a:t>
            </a:r>
            <a:r>
              <a:rPr lang="pt-BR" altLang="pt-BR" baseline="-25000"/>
              <a:t>4</a:t>
            </a:r>
            <a:r>
              <a:rPr lang="pt-BR" altLang="pt-BR"/>
              <a:t>] &gt; [NO</a:t>
            </a:r>
            <a:r>
              <a:rPr lang="pt-BR" altLang="pt-BR" baseline="-25000"/>
              <a:t>2</a:t>
            </a:r>
            <a:r>
              <a:rPr lang="pt-BR" altLang="pt-BR"/>
              <a:t>]</a:t>
            </a:r>
          </a:p>
        </p:txBody>
      </p:sp>
      <p:sp>
        <p:nvSpPr>
          <p:cNvPr id="54" name="CaixaDeTexto 53">
            <a:extLst>
              <a:ext uri="{FF2B5EF4-FFF2-40B4-BE49-F238E27FC236}">
                <a16:creationId xmlns:a16="http://schemas.microsoft.com/office/drawing/2014/main" id="{5E59F267-B31C-430D-86CF-077719EEFC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0563" y="5715000"/>
            <a:ext cx="1928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/>
              <a:t>[N</a:t>
            </a:r>
            <a:r>
              <a:rPr lang="pt-BR" altLang="pt-BR" baseline="-25000"/>
              <a:t>2</a:t>
            </a:r>
            <a:r>
              <a:rPr lang="pt-BR" altLang="pt-BR"/>
              <a:t>O</a:t>
            </a:r>
            <a:r>
              <a:rPr lang="pt-BR" altLang="pt-BR" baseline="-25000"/>
              <a:t>4</a:t>
            </a:r>
            <a:r>
              <a:rPr lang="pt-BR" altLang="pt-BR"/>
              <a:t>] = [NO</a:t>
            </a:r>
            <a:r>
              <a:rPr lang="pt-BR" altLang="pt-BR" baseline="-25000"/>
              <a:t>2</a:t>
            </a:r>
            <a:r>
              <a:rPr lang="pt-BR" altLang="pt-BR"/>
              <a:t>]</a:t>
            </a:r>
          </a:p>
        </p:txBody>
      </p:sp>
      <p:grpSp>
        <p:nvGrpSpPr>
          <p:cNvPr id="3089" name="Grupo 33">
            <a:extLst>
              <a:ext uri="{FF2B5EF4-FFF2-40B4-BE49-F238E27FC236}">
                <a16:creationId xmlns:a16="http://schemas.microsoft.com/office/drawing/2014/main" id="{52E1E55E-DE9B-4E0C-9475-C8E96A41FBD8}"/>
              </a:ext>
            </a:extLst>
          </p:cNvPr>
          <p:cNvGrpSpPr>
            <a:grpSpLocks/>
          </p:cNvGrpSpPr>
          <p:nvPr/>
        </p:nvGrpSpPr>
        <p:grpSpPr bwMode="auto">
          <a:xfrm>
            <a:off x="4786313" y="2916239"/>
            <a:ext cx="3929062" cy="2727325"/>
            <a:chOff x="142844" y="3429000"/>
            <a:chExt cx="3929090" cy="2726786"/>
          </a:xfrm>
        </p:grpSpPr>
        <p:grpSp>
          <p:nvGrpSpPr>
            <p:cNvPr id="3093" name="Grupo 17">
              <a:extLst>
                <a:ext uri="{FF2B5EF4-FFF2-40B4-BE49-F238E27FC236}">
                  <a16:creationId xmlns:a16="http://schemas.microsoft.com/office/drawing/2014/main" id="{6E45F7B5-FA19-4718-82A0-9EF6A92A2E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3061" y="3500438"/>
              <a:ext cx="2429956" cy="2286017"/>
              <a:chOff x="624637" y="3357562"/>
              <a:chExt cx="3061514" cy="2643207"/>
            </a:xfrm>
          </p:grpSpPr>
          <p:cxnSp>
            <p:nvCxnSpPr>
              <p:cNvPr id="38" name="Conector de seta reta 37">
                <a:extLst>
                  <a:ext uri="{FF2B5EF4-FFF2-40B4-BE49-F238E27FC236}">
                    <a16:creationId xmlns:a16="http://schemas.microsoft.com/office/drawing/2014/main" id="{AFC62A07-DBE1-4B5A-BC19-CC3C0D2A1E41}"/>
                  </a:ext>
                </a:extLst>
              </p:cNvPr>
              <p:cNvCxnSpPr/>
              <p:nvPr/>
            </p:nvCxnSpPr>
            <p:spPr>
              <a:xfrm rot="16200000" flipV="1">
                <a:off x="-677968" y="4677877"/>
                <a:ext cx="2642665" cy="2001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B7F595C1-14BC-4D84-A816-87C9394959E8}"/>
                  </a:ext>
                </a:extLst>
              </p:cNvPr>
              <p:cNvCxnSpPr/>
              <p:nvPr/>
            </p:nvCxnSpPr>
            <p:spPr>
              <a:xfrm flipV="1">
                <a:off x="624364" y="6000209"/>
                <a:ext cx="3062173" cy="0"/>
              </a:xfrm>
              <a:prstGeom prst="straightConnector1">
                <a:avLst/>
              </a:prstGeom>
              <a:ln w="53975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94" name="CaixaDeTexto 35">
              <a:extLst>
                <a:ext uri="{FF2B5EF4-FFF2-40B4-BE49-F238E27FC236}">
                  <a16:creationId xmlns:a16="http://schemas.microsoft.com/office/drawing/2014/main" id="{A4AD9A0F-7EAA-4017-9D17-6DEDB4A9F0F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195" y="3429000"/>
              <a:ext cx="2357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altLang="pt-BR" b="1" i="1"/>
                <a:t>Concentração (mol/L)</a:t>
              </a:r>
            </a:p>
          </p:txBody>
        </p:sp>
        <p:sp>
          <p:nvSpPr>
            <p:cNvPr id="3095" name="CaixaDeTexto 36">
              <a:extLst>
                <a:ext uri="{FF2B5EF4-FFF2-40B4-BE49-F238E27FC236}">
                  <a16:creationId xmlns:a16="http://schemas.microsoft.com/office/drawing/2014/main" id="{C2B32F96-8214-483F-BCBD-B4D94CF9FC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14480" y="5786454"/>
              <a:ext cx="23574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altLang="pt-BR" b="1" i="1"/>
                <a:t>Tempo</a:t>
              </a:r>
            </a:p>
          </p:txBody>
        </p:sp>
      </p:grpSp>
      <p:cxnSp>
        <p:nvCxnSpPr>
          <p:cNvPr id="84" name="Conector reto 83">
            <a:extLst>
              <a:ext uri="{FF2B5EF4-FFF2-40B4-BE49-F238E27FC236}">
                <a16:creationId xmlns:a16="http://schemas.microsoft.com/office/drawing/2014/main" id="{2D21C329-DEDE-4B41-B119-F7ACC3545820}"/>
              </a:ext>
            </a:extLst>
          </p:cNvPr>
          <p:cNvCxnSpPr/>
          <p:nvPr/>
        </p:nvCxnSpPr>
        <p:spPr>
          <a:xfrm rot="16200000" flipH="1">
            <a:off x="2636045" y="4671220"/>
            <a:ext cx="1214437" cy="9525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id="{0D2BDD6C-3E52-47E7-89F0-587FB57283B0}"/>
              </a:ext>
            </a:extLst>
          </p:cNvPr>
          <p:cNvCxnSpPr/>
          <p:nvPr/>
        </p:nvCxnSpPr>
        <p:spPr>
          <a:xfrm rot="5400000">
            <a:off x="5309395" y="4666458"/>
            <a:ext cx="1285875" cy="158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Conector reto 87">
            <a:extLst>
              <a:ext uri="{FF2B5EF4-FFF2-40B4-BE49-F238E27FC236}">
                <a16:creationId xmlns:a16="http://schemas.microsoft.com/office/drawing/2014/main" id="{B2187BE5-DE85-494D-8AF8-5FC8E7DC1E74}"/>
              </a:ext>
            </a:extLst>
          </p:cNvPr>
          <p:cNvCxnSpPr/>
          <p:nvPr/>
        </p:nvCxnSpPr>
        <p:spPr>
          <a:xfrm flipH="1">
            <a:off x="9215438" y="4491039"/>
            <a:ext cx="23812" cy="795337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1">
            <a:extLst>
              <a:ext uri="{FF2B5EF4-FFF2-40B4-BE49-F238E27FC236}">
                <a16:creationId xmlns:a16="http://schemas.microsoft.com/office/drawing/2014/main" id="{68A4D135-593E-49AC-BDE6-819710924B26}"/>
              </a:ext>
            </a:extLst>
          </p:cNvPr>
          <p:cNvSpPr txBox="1">
            <a:spLocks/>
          </p:cNvSpPr>
          <p:nvPr/>
        </p:nvSpPr>
        <p:spPr>
          <a:xfrm>
            <a:off x="1594892" y="476672"/>
            <a:ext cx="9002216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Reações em Equilíbrio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/>
      <p:bldP spid="53" grpId="0"/>
      <p:bldP spid="5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2D0364-8A1E-4A69-952C-AA27371F25F0}"/>
              </a:ext>
            </a:extLst>
          </p:cNvPr>
          <p:cNvSpPr txBox="1">
            <a:spLocks/>
          </p:cNvSpPr>
          <p:nvPr/>
        </p:nvSpPr>
        <p:spPr>
          <a:xfrm>
            <a:off x="1594892" y="476672"/>
            <a:ext cx="9002216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Lei da ação das massas de </a:t>
            </a:r>
            <a:r>
              <a:rPr lang="pt-BR" dirty="0" err="1">
                <a:solidFill>
                  <a:schemeClr val="bg1"/>
                </a:solidFill>
                <a:latin typeface="Agency FB" panose="020B0503020202020204" pitchFamily="34" charset="0"/>
              </a:rPr>
              <a:t>Guldberg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  <a:r>
              <a:rPr lang="pt-BR" dirty="0" err="1">
                <a:solidFill>
                  <a:schemeClr val="bg1"/>
                </a:solidFill>
                <a:latin typeface="Agency FB" panose="020B0503020202020204" pitchFamily="34" charset="0"/>
              </a:rPr>
              <a:t>Waage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 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C0061801-4F44-460F-9DAE-640A9C46F033}"/>
              </a:ext>
            </a:extLst>
          </p:cNvPr>
          <p:cNvSpPr txBox="1"/>
          <p:nvPr/>
        </p:nvSpPr>
        <p:spPr>
          <a:xfrm>
            <a:off x="1559496" y="1628800"/>
            <a:ext cx="9073008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dirty="0"/>
              <a:t>“A velocidade de uma reação química é diretamente proporcional ao produto das concentrações molares dos reagentes, elevados a expoentes que são os seus coeficientes na equação química correspondente devidamente ajustada” (Peter </a:t>
            </a:r>
            <a:r>
              <a:rPr lang="pt-BR" dirty="0" err="1"/>
              <a:t>Waage</a:t>
            </a:r>
            <a:r>
              <a:rPr lang="pt-BR" dirty="0"/>
              <a:t> &amp; Cato </a:t>
            </a:r>
            <a:r>
              <a:rPr lang="pt-BR" dirty="0" err="1"/>
              <a:t>Guldberg</a:t>
            </a:r>
            <a:r>
              <a:rPr lang="pt-BR" dirty="0"/>
              <a:t>). </a:t>
            </a:r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60AE4002-3133-40D4-833F-CBFEAC6412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3356992"/>
            <a:ext cx="3312368" cy="1763905"/>
          </a:xfrm>
          <a:prstGeom prst="rect">
            <a:avLst/>
          </a:prstGeom>
        </p:spPr>
      </p:pic>
      <p:pic>
        <p:nvPicPr>
          <p:cNvPr id="8" name="Picture 6" descr="Resultado de imagem para constante de equilibrio kp">
            <a:extLst>
              <a:ext uri="{FF2B5EF4-FFF2-40B4-BE49-F238E27FC236}">
                <a16:creationId xmlns:a16="http://schemas.microsoft.com/office/drawing/2014/main" id="{5E6ABDAD-87D1-4152-B4EC-1CFF927A5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539" y="3356992"/>
            <a:ext cx="4947785" cy="1661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Resultado de imagem para guldberg waage">
            <a:extLst>
              <a:ext uri="{FF2B5EF4-FFF2-40B4-BE49-F238E27FC236}">
                <a16:creationId xmlns:a16="http://schemas.microsoft.com/office/drawing/2014/main" id="{A06450B7-8BDF-4A88-A565-1BE09E12DE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313" y="2852936"/>
            <a:ext cx="2117371" cy="343014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3635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D2D0364-8A1E-4A69-952C-AA27371F25F0}"/>
              </a:ext>
            </a:extLst>
          </p:cNvPr>
          <p:cNvSpPr txBox="1">
            <a:spLocks/>
          </p:cNvSpPr>
          <p:nvPr/>
        </p:nvSpPr>
        <p:spPr>
          <a:xfrm>
            <a:off x="1594892" y="476672"/>
            <a:ext cx="9002216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A constante de equilíbrio</a:t>
            </a:r>
          </a:p>
        </p:txBody>
      </p:sp>
      <p:grpSp>
        <p:nvGrpSpPr>
          <p:cNvPr id="10" name="Grupo 5">
            <a:extLst>
              <a:ext uri="{FF2B5EF4-FFF2-40B4-BE49-F238E27FC236}">
                <a16:creationId xmlns:a16="http://schemas.microsoft.com/office/drawing/2014/main" id="{68B4F4D0-49A3-403F-B4C0-8F31E6175EA9}"/>
              </a:ext>
            </a:extLst>
          </p:cNvPr>
          <p:cNvGrpSpPr>
            <a:grpSpLocks/>
          </p:cNvGrpSpPr>
          <p:nvPr/>
        </p:nvGrpSpPr>
        <p:grpSpPr bwMode="auto">
          <a:xfrm>
            <a:off x="4519526" y="1656666"/>
            <a:ext cx="3152947" cy="369887"/>
            <a:chOff x="1000100" y="5488560"/>
            <a:chExt cx="4143404" cy="369332"/>
          </a:xfrm>
          <a:solidFill>
            <a:schemeClr val="accent2"/>
          </a:solidFill>
        </p:grpSpPr>
        <p:sp>
          <p:nvSpPr>
            <p:cNvPr id="11" name="CaixaDeTexto 6">
              <a:extLst>
                <a:ext uri="{FF2B5EF4-FFF2-40B4-BE49-F238E27FC236}">
                  <a16:creationId xmlns:a16="http://schemas.microsoft.com/office/drawing/2014/main" id="{E40BB562-CEAB-4437-961C-C91E9B4BCB8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0100" y="5488560"/>
              <a:ext cx="4143404" cy="36933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altLang="pt-BR" dirty="0"/>
                <a:t>1 N</a:t>
              </a:r>
              <a:r>
                <a:rPr lang="pt-BR" altLang="pt-BR" baseline="-25000" dirty="0"/>
                <a:t>2</a:t>
              </a:r>
              <a:r>
                <a:rPr lang="pt-BR" altLang="pt-BR" dirty="0"/>
                <a:t>O</a:t>
              </a:r>
              <a:r>
                <a:rPr lang="pt-BR" altLang="pt-BR" baseline="-25000" dirty="0"/>
                <a:t>4</a:t>
              </a:r>
              <a:r>
                <a:rPr lang="pt-BR" altLang="pt-BR" dirty="0"/>
                <a:t> (g)                    2 NO</a:t>
              </a:r>
              <a:r>
                <a:rPr lang="pt-BR" altLang="pt-BR" baseline="-25000" dirty="0"/>
                <a:t>2</a:t>
              </a:r>
              <a:r>
                <a:rPr lang="pt-BR" altLang="pt-BR" dirty="0"/>
                <a:t> (g)</a:t>
              </a:r>
            </a:p>
          </p:txBody>
        </p:sp>
        <p:graphicFrame>
          <p:nvGraphicFramePr>
            <p:cNvPr id="12" name="Object 2">
              <a:extLst>
                <a:ext uri="{FF2B5EF4-FFF2-40B4-BE49-F238E27FC236}">
                  <a16:creationId xmlns:a16="http://schemas.microsoft.com/office/drawing/2014/main" id="{C4FAC8F8-2EF7-4DA5-9483-60E1A880542C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05418022"/>
                </p:ext>
              </p:extLst>
            </p:nvPr>
          </p:nvGraphicFramePr>
          <p:xfrm>
            <a:off x="2619364" y="5615447"/>
            <a:ext cx="90487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Sketch" r:id="rId2" imgW="905400" imgH="161640" progId="ACD.ChemSketch.20">
                    <p:embed/>
                  </p:oleObj>
                </mc:Choice>
                <mc:Fallback>
                  <p:oleObj name="ChemSketch" r:id="rId2" imgW="905400" imgH="161640" progId="ACD.ChemSketch.20">
                    <p:embed/>
                    <p:pic>
                      <p:nvPicPr>
                        <p:cNvPr id="4098" name="Object 2">
                          <a:extLst>
                            <a:ext uri="{FF2B5EF4-FFF2-40B4-BE49-F238E27FC236}">
                              <a16:creationId xmlns:a16="http://schemas.microsoft.com/office/drawing/2014/main" id="{13A7D1E4-3586-4225-B317-86ED7F4B09AC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619364" y="5615447"/>
                          <a:ext cx="904875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3" name="CaixaDeTexto 17">
            <a:extLst>
              <a:ext uri="{FF2B5EF4-FFF2-40B4-BE49-F238E27FC236}">
                <a16:creationId xmlns:a16="http://schemas.microsoft.com/office/drawing/2014/main" id="{4A2565B4-B7F3-4D51-B88C-6614F040EF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4232" y="1839550"/>
            <a:ext cx="642937" cy="36988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dirty="0"/>
              <a:t>2</a:t>
            </a:r>
          </a:p>
        </p:txBody>
      </p:sp>
      <p:sp>
        <p:nvSpPr>
          <p:cNvPr id="14" name="CaixaDeTexto 18">
            <a:extLst>
              <a:ext uri="{FF2B5EF4-FFF2-40B4-BE49-F238E27FC236}">
                <a16:creationId xmlns:a16="http://schemas.microsoft.com/office/drawing/2014/main" id="{3ABA61EF-4AC4-43DA-90F3-849D521D99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863" y="1517288"/>
            <a:ext cx="642937" cy="36988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dirty="0"/>
              <a:t>1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93708F-E99E-451E-A056-42E882BF3E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9689" y="2347912"/>
            <a:ext cx="700087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V</a:t>
            </a:r>
            <a:r>
              <a:rPr lang="pt-BR" altLang="pt-BR" sz="2400" b="1" baseline="-25000" dirty="0"/>
              <a:t>REAÇÃO</a:t>
            </a:r>
            <a:r>
              <a:rPr lang="pt-BR" altLang="pt-BR" sz="2400" b="1" dirty="0"/>
              <a:t> = </a:t>
            </a:r>
            <a:r>
              <a:rPr lang="pt-BR" altLang="pt-BR" sz="2400" b="1" dirty="0" err="1"/>
              <a:t>k</a:t>
            </a:r>
            <a:r>
              <a:rPr lang="pt-BR" altLang="pt-BR" sz="2400" b="1" baseline="-25000" dirty="0" err="1"/>
              <a:t>VELOCIDADE</a:t>
            </a:r>
            <a:r>
              <a:rPr lang="pt-BR" altLang="pt-BR" sz="2400" b="1" dirty="0"/>
              <a:t> x [REAGENTE]</a:t>
            </a:r>
            <a:r>
              <a:rPr lang="pt-BR" altLang="pt-BR" sz="2400" b="1" baseline="30000" dirty="0"/>
              <a:t> a</a:t>
            </a:r>
            <a:r>
              <a:rPr lang="pt-BR" altLang="pt-BR" sz="2400" b="1" dirty="0"/>
              <a:t> </a:t>
            </a:r>
            <a:endParaRPr lang="pt-BR" altLang="pt-BR" sz="2400" b="1" baseline="-25000" dirty="0"/>
          </a:p>
        </p:txBody>
      </p:sp>
      <p:sp>
        <p:nvSpPr>
          <p:cNvPr id="16" name="CaixaDeTexto 10">
            <a:extLst>
              <a:ext uri="{FF2B5EF4-FFF2-40B4-BE49-F238E27FC236}">
                <a16:creationId xmlns:a16="http://schemas.microsoft.com/office/drawing/2014/main" id="{DC2FC9E9-71DC-4189-974F-353F909680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58345" y="3305373"/>
            <a:ext cx="28908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 i="1" dirty="0"/>
              <a:t>V</a:t>
            </a:r>
            <a:r>
              <a:rPr lang="pt-BR" altLang="pt-BR" sz="2400" b="1" i="1" baseline="-25000" dirty="0"/>
              <a:t>1</a:t>
            </a:r>
            <a:r>
              <a:rPr lang="pt-BR" altLang="pt-BR" sz="2400" b="1" i="1" dirty="0"/>
              <a:t> = k</a:t>
            </a:r>
            <a:r>
              <a:rPr lang="pt-BR" altLang="pt-BR" sz="2400" b="1" i="1" baseline="-25000" dirty="0"/>
              <a:t>1 </a:t>
            </a:r>
            <a:r>
              <a:rPr lang="pt-BR" altLang="pt-BR" sz="2400" b="1" i="1" dirty="0"/>
              <a:t>x [N</a:t>
            </a:r>
            <a:r>
              <a:rPr lang="pt-BR" altLang="pt-BR" sz="2400" b="1" i="1" baseline="-25000" dirty="0"/>
              <a:t>2</a:t>
            </a:r>
            <a:r>
              <a:rPr lang="pt-BR" altLang="pt-BR" sz="2400" b="1" i="1" dirty="0"/>
              <a:t>O</a:t>
            </a:r>
            <a:r>
              <a:rPr lang="pt-BR" altLang="pt-BR" sz="2400" b="1" i="1" baseline="-25000" dirty="0"/>
              <a:t>4</a:t>
            </a:r>
            <a:r>
              <a:rPr lang="pt-BR" altLang="pt-BR" sz="2400" b="1" i="1" dirty="0"/>
              <a:t>]</a:t>
            </a:r>
            <a:r>
              <a:rPr lang="pt-BR" altLang="pt-BR" sz="2400" b="1" i="1" baseline="30000" dirty="0"/>
              <a:t>1</a:t>
            </a:r>
            <a:r>
              <a:rPr lang="pt-BR" altLang="pt-BR" sz="2400" b="1" i="1" dirty="0"/>
              <a:t> </a:t>
            </a:r>
            <a:endParaRPr lang="pt-BR" altLang="pt-BR" sz="2400" b="1" i="1" baseline="-25000" dirty="0"/>
          </a:p>
        </p:txBody>
      </p:sp>
      <p:sp>
        <p:nvSpPr>
          <p:cNvPr id="17" name="CaixaDeTexto 11">
            <a:extLst>
              <a:ext uri="{FF2B5EF4-FFF2-40B4-BE49-F238E27FC236}">
                <a16:creationId xmlns:a16="http://schemas.microsoft.com/office/drawing/2014/main" id="{B64DD772-1BA3-466D-9B60-F1812DE44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85994" y="3305373"/>
            <a:ext cx="28892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 i="1"/>
              <a:t>V</a:t>
            </a:r>
            <a:r>
              <a:rPr lang="pt-BR" altLang="pt-BR" sz="2400" b="1" i="1" baseline="-25000"/>
              <a:t>2</a:t>
            </a:r>
            <a:r>
              <a:rPr lang="pt-BR" altLang="pt-BR" sz="2400" b="1" i="1"/>
              <a:t> = k</a:t>
            </a:r>
            <a:r>
              <a:rPr lang="pt-BR" altLang="pt-BR" sz="2400" b="1" i="1" baseline="-25000"/>
              <a:t>2  </a:t>
            </a:r>
            <a:r>
              <a:rPr lang="pt-BR" altLang="pt-BR" sz="2400" b="1" i="1"/>
              <a:t>x [NO</a:t>
            </a:r>
            <a:r>
              <a:rPr lang="pt-BR" altLang="pt-BR" sz="2400" b="1" i="1" baseline="-25000"/>
              <a:t>2</a:t>
            </a:r>
            <a:r>
              <a:rPr lang="pt-BR" altLang="pt-BR" sz="2400" b="1" i="1"/>
              <a:t>]</a:t>
            </a:r>
            <a:r>
              <a:rPr lang="pt-BR" altLang="pt-BR" sz="2400" b="1" i="1" baseline="30000"/>
              <a:t>2</a:t>
            </a:r>
            <a:r>
              <a:rPr lang="pt-BR" altLang="pt-BR" sz="2400" b="1" i="1"/>
              <a:t> </a:t>
            </a:r>
            <a:endParaRPr lang="pt-BR" altLang="pt-BR" sz="2400" b="1" i="1" baseline="-25000"/>
          </a:p>
        </p:txBody>
      </p:sp>
      <p:sp>
        <p:nvSpPr>
          <p:cNvPr id="18" name="CaixaDeTexto 17">
            <a:extLst>
              <a:ext uri="{FF2B5EF4-FFF2-40B4-BE49-F238E27FC236}">
                <a16:creationId xmlns:a16="http://schemas.microsoft.com/office/drawing/2014/main" id="{4E4213D1-26EA-4F8C-844B-39CD7E4458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8563" y="4115790"/>
            <a:ext cx="3797598" cy="46196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 dirty="0"/>
              <a:t>No equilíbrio temos V</a:t>
            </a:r>
            <a:r>
              <a:rPr lang="pt-BR" altLang="pt-BR" sz="2400" b="1" baseline="-25000" dirty="0"/>
              <a:t>1</a:t>
            </a:r>
            <a:r>
              <a:rPr lang="pt-BR" altLang="pt-BR" sz="2400" b="1" dirty="0"/>
              <a:t> = V</a:t>
            </a:r>
            <a:r>
              <a:rPr lang="pt-BR" altLang="pt-BR" sz="2400" b="1" baseline="-25000" dirty="0"/>
              <a:t>2 </a:t>
            </a:r>
            <a:r>
              <a:rPr lang="pt-BR" altLang="pt-BR" sz="2400" b="1" dirty="0"/>
              <a:t> </a:t>
            </a:r>
            <a:endParaRPr lang="pt-BR" altLang="pt-BR" sz="2400" b="1" baseline="-25000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53FC947F-253D-48EA-90C6-F0BB0EB17E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99456" y="4739372"/>
            <a:ext cx="3492500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sz="2400" b="1" i="1" dirty="0"/>
              <a:t>k</a:t>
            </a:r>
            <a:r>
              <a:rPr lang="pt-BR" altLang="pt-BR" sz="2400" b="1" i="1" baseline="-25000" dirty="0"/>
              <a:t>1</a:t>
            </a:r>
            <a:r>
              <a:rPr lang="pt-BR" altLang="pt-BR" sz="2400" b="1" i="1" dirty="0"/>
              <a:t>x [N</a:t>
            </a:r>
            <a:r>
              <a:rPr lang="pt-BR" altLang="pt-BR" sz="2400" b="1" i="1" baseline="-25000" dirty="0"/>
              <a:t>2</a:t>
            </a:r>
            <a:r>
              <a:rPr lang="pt-BR" altLang="pt-BR" sz="2400" b="1" i="1" dirty="0"/>
              <a:t>O</a:t>
            </a:r>
            <a:r>
              <a:rPr lang="pt-BR" altLang="pt-BR" sz="2400" b="1" i="1" baseline="-25000" dirty="0"/>
              <a:t>4</a:t>
            </a:r>
            <a:r>
              <a:rPr lang="pt-BR" altLang="pt-BR" sz="2400" b="1" i="1" dirty="0"/>
              <a:t>]</a:t>
            </a:r>
            <a:r>
              <a:rPr lang="pt-BR" altLang="pt-BR" sz="2400" b="1" i="1" baseline="30000" dirty="0"/>
              <a:t>1</a:t>
            </a:r>
            <a:r>
              <a:rPr lang="pt-BR" altLang="pt-BR" sz="2400" b="1" i="1" dirty="0"/>
              <a:t> = k</a:t>
            </a:r>
            <a:r>
              <a:rPr lang="pt-BR" altLang="pt-BR" sz="2400" b="1" i="1" baseline="-25000" dirty="0"/>
              <a:t>2</a:t>
            </a:r>
            <a:r>
              <a:rPr lang="pt-BR" altLang="pt-BR" sz="2400" b="1" i="1" dirty="0"/>
              <a:t>x [NO</a:t>
            </a:r>
            <a:r>
              <a:rPr lang="pt-BR" altLang="pt-BR" sz="2400" b="1" i="1" baseline="-25000" dirty="0"/>
              <a:t>2</a:t>
            </a:r>
            <a:r>
              <a:rPr lang="pt-BR" altLang="pt-BR" sz="2400" b="1" i="1" dirty="0"/>
              <a:t>]</a:t>
            </a:r>
            <a:r>
              <a:rPr lang="pt-BR" altLang="pt-BR" sz="2400" b="1" i="1" baseline="30000" dirty="0"/>
              <a:t>2</a:t>
            </a:r>
            <a:r>
              <a:rPr lang="pt-BR" altLang="pt-BR" sz="2400" b="1" i="1" dirty="0"/>
              <a:t> </a:t>
            </a:r>
            <a:endParaRPr lang="pt-BR" altLang="pt-BR" sz="2400" b="1" i="1" baseline="30000" dirty="0"/>
          </a:p>
        </p:txBody>
      </p:sp>
      <p:pic>
        <p:nvPicPr>
          <p:cNvPr id="20" name="Picture 20">
            <a:extLst>
              <a:ext uri="{FF2B5EF4-FFF2-40B4-BE49-F238E27FC236}">
                <a16:creationId xmlns:a16="http://schemas.microsoft.com/office/drawing/2014/main" id="{5410A9DB-2C08-4310-8496-5F194E70C5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569" y="5436957"/>
            <a:ext cx="4972050" cy="1143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48421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8" grpId="0" animBg="1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5" name="Rectangle 4">
            <a:extLst>
              <a:ext uri="{FF2B5EF4-FFF2-40B4-BE49-F238E27FC236}">
                <a16:creationId xmlns:a16="http://schemas.microsoft.com/office/drawing/2014/main" id="{E4D97C9A-C7B1-4C95-BBE6-E7A138A42B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06" name="Rectangle 6">
            <a:extLst>
              <a:ext uri="{FF2B5EF4-FFF2-40B4-BE49-F238E27FC236}">
                <a16:creationId xmlns:a16="http://schemas.microsoft.com/office/drawing/2014/main" id="{ACBE3884-4877-427A-B7F0-348D78239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07" name="Rectangle 8">
            <a:extLst>
              <a:ext uri="{FF2B5EF4-FFF2-40B4-BE49-F238E27FC236}">
                <a16:creationId xmlns:a16="http://schemas.microsoft.com/office/drawing/2014/main" id="{75F210EA-641C-4D5E-849E-211B3D394A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08" name="Rectangle 10">
            <a:extLst>
              <a:ext uri="{FF2B5EF4-FFF2-40B4-BE49-F238E27FC236}">
                <a16:creationId xmlns:a16="http://schemas.microsoft.com/office/drawing/2014/main" id="{FFA23D0C-F953-4742-99F9-091FE96DD2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43934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/>
          </a:p>
        </p:txBody>
      </p:sp>
      <p:sp>
        <p:nvSpPr>
          <p:cNvPr id="4109" name="Rectangle 12">
            <a:extLst>
              <a:ext uri="{FF2B5EF4-FFF2-40B4-BE49-F238E27FC236}">
                <a16:creationId xmlns:a16="http://schemas.microsoft.com/office/drawing/2014/main" id="{64B9CCA3-6420-400C-B414-8F8D53639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1" y="86797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endParaRPr lang="pt-BR" altLang="pt-BR">
              <a:latin typeface="Arial" panose="020B0604020202020204" pitchFamily="34" charset="0"/>
            </a:endParaRPr>
          </a:p>
        </p:txBody>
      </p:sp>
      <p:sp>
        <p:nvSpPr>
          <p:cNvPr id="22" name="Rectangle 1">
            <a:extLst>
              <a:ext uri="{FF2B5EF4-FFF2-40B4-BE49-F238E27FC236}">
                <a16:creationId xmlns:a16="http://schemas.microsoft.com/office/drawing/2014/main" id="{D4840030-EC1D-49CF-8771-0661AE541577}"/>
              </a:ext>
            </a:extLst>
          </p:cNvPr>
          <p:cNvSpPr txBox="1">
            <a:spLocks/>
          </p:cNvSpPr>
          <p:nvPr/>
        </p:nvSpPr>
        <p:spPr>
          <a:xfrm>
            <a:off x="1594892" y="476672"/>
            <a:ext cx="9002216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A constante de equilíbrio</a:t>
            </a:r>
          </a:p>
        </p:txBody>
      </p:sp>
      <p:sp>
        <p:nvSpPr>
          <p:cNvPr id="24" name="CaixaDeTexto 23">
            <a:extLst>
              <a:ext uri="{FF2B5EF4-FFF2-40B4-BE49-F238E27FC236}">
                <a16:creationId xmlns:a16="http://schemas.microsoft.com/office/drawing/2014/main" id="{EDDE4A90-133A-4AE2-920D-1BB4A6E6DDAB}"/>
              </a:ext>
            </a:extLst>
          </p:cNvPr>
          <p:cNvSpPr txBox="1"/>
          <p:nvPr/>
        </p:nvSpPr>
        <p:spPr>
          <a:xfrm>
            <a:off x="1415480" y="1916832"/>
            <a:ext cx="7006220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/>
              <a:t>A constante de equilíbrio (Kc) de uma reação química é muito útil porque ela indica se uma reação favorece a formação do produto ou favorece a formação do reagente, e pode ser usada para calcular a quantidade de reagente ou de produto presente no equilíbrio; </a:t>
            </a:r>
          </a:p>
        </p:txBody>
      </p:sp>
      <p:sp>
        <p:nvSpPr>
          <p:cNvPr id="26" name="CaixaDeTexto 25">
            <a:extLst>
              <a:ext uri="{FF2B5EF4-FFF2-40B4-BE49-F238E27FC236}">
                <a16:creationId xmlns:a16="http://schemas.microsoft.com/office/drawing/2014/main" id="{98808733-7C08-4C6B-9E37-E1850F2FB88C}"/>
              </a:ext>
            </a:extLst>
          </p:cNvPr>
          <p:cNvSpPr txBox="1"/>
          <p:nvPr/>
        </p:nvSpPr>
        <p:spPr>
          <a:xfrm>
            <a:off x="4918590" y="3645024"/>
            <a:ext cx="6094520" cy="12003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/>
              <a:t>Quando o sistema atinge o equilíbrio, comporta-se, macroscopicamente, como se estivesse estático; porém, microscopicamente, as moléculas continuam reagindo. O equilíbrio químico alcançado é um </a:t>
            </a:r>
            <a:r>
              <a:rPr lang="pt-BR" i="1" dirty="0"/>
              <a:t>equilíbrio dinâmico</a:t>
            </a:r>
            <a:r>
              <a:rPr lang="pt-BR" dirty="0"/>
              <a:t>. </a:t>
            </a:r>
          </a:p>
        </p:txBody>
      </p:sp>
      <p:pic>
        <p:nvPicPr>
          <p:cNvPr id="27" name="Imagem 26">
            <a:extLst>
              <a:ext uri="{FF2B5EF4-FFF2-40B4-BE49-F238E27FC236}">
                <a16:creationId xmlns:a16="http://schemas.microsoft.com/office/drawing/2014/main" id="{A8F8163B-109D-4C2E-A372-4F6F550AC1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4845353"/>
            <a:ext cx="2878500" cy="1284400"/>
          </a:xfrm>
          <a:prstGeom prst="rect">
            <a:avLst/>
          </a:prstGeom>
          <a:ln>
            <a:solidFill>
              <a:srgbClr val="FF0000"/>
            </a:solidFill>
          </a:ln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378212E6-3517-4BE6-A47D-BDA8741261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72934" y="5406023"/>
            <a:ext cx="2666400" cy="1102000"/>
          </a:xfrm>
          <a:prstGeom prst="rect">
            <a:avLst/>
          </a:prstGeom>
          <a:ln>
            <a:solidFill>
              <a:srgbClr val="FF0000"/>
            </a:solidFill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695C6375-748F-4A98-A5B7-21D95BCEDF91}"/>
              </a:ext>
            </a:extLst>
          </p:cNvPr>
          <p:cNvSpPr txBox="1">
            <a:spLocks/>
          </p:cNvSpPr>
          <p:nvPr/>
        </p:nvSpPr>
        <p:spPr>
          <a:xfrm>
            <a:off x="1594892" y="476672"/>
            <a:ext cx="9325644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Quando saber que uma reação entrou em equilíbrio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6DC33DC9-F495-4F98-B2A4-3B7821A25835}"/>
              </a:ext>
            </a:extLst>
          </p:cNvPr>
          <p:cNvSpPr txBox="1"/>
          <p:nvPr/>
        </p:nvSpPr>
        <p:spPr>
          <a:xfrm>
            <a:off x="1127448" y="1700564"/>
            <a:ext cx="6192688" cy="14773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/>
              <a:t>P</a:t>
            </a:r>
            <a:r>
              <a:rPr lang="pt-BR" sz="1800" dirty="0"/>
              <a:t>recisamos acompanhar a reação e determinar as concentrações dos reagentes e dos produtos de tempos em tempos, ou seja, retirar alíquotas do meio reacional e quantificar os produtos e os reagentes. Quando as concentrações deixarem de variar com o tempo, significa que o equilíbrio foi atingido.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8669626E-0947-4AEC-96C3-F3EC8A5B7D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9814" y="3450571"/>
            <a:ext cx="4295800" cy="2956988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762F9D94-BE97-4684-AB22-4E966CD8F360}"/>
              </a:ext>
            </a:extLst>
          </p:cNvPr>
          <p:cNvSpPr txBox="1">
            <a:spLocks/>
          </p:cNvSpPr>
          <p:nvPr/>
        </p:nvSpPr>
        <p:spPr>
          <a:xfrm>
            <a:off x="1594892" y="476672"/>
            <a:ext cx="9325644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Quociente de uma reação química (</a:t>
            </a:r>
            <a:r>
              <a:rPr lang="pt-BR" dirty="0" err="1">
                <a:solidFill>
                  <a:schemeClr val="bg1"/>
                </a:solidFill>
                <a:latin typeface="Agency FB" panose="020B0503020202020204" pitchFamily="34" charset="0"/>
              </a:rPr>
              <a:t>Qc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)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584EA64-E4D9-4160-92BD-E4E40669E526}"/>
              </a:ext>
            </a:extLst>
          </p:cNvPr>
          <p:cNvSpPr txBox="1"/>
          <p:nvPr/>
        </p:nvSpPr>
        <p:spPr>
          <a:xfrm>
            <a:off x="1594892" y="1700808"/>
            <a:ext cx="9325644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Expressa-se de forma igual a expressão da constante de equilíbrio, porem para pressões parciais ou concentrações dos reagentes e produtos fora do sistema em equilíbrio.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4CD05D9-B35D-492B-BCD1-728B7D03CC52}"/>
              </a:ext>
            </a:extLst>
          </p:cNvPr>
          <p:cNvSpPr txBox="1"/>
          <p:nvPr/>
        </p:nvSpPr>
        <p:spPr>
          <a:xfrm>
            <a:off x="3210454" y="2690336"/>
            <a:ext cx="6094520" cy="1477328"/>
          </a:xfrm>
          <a:prstGeom prst="rect">
            <a:avLst/>
          </a:prstGeom>
          <a:solidFill>
            <a:schemeClr val="accent2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Se Q &lt; K então a reação esta ocorrendo em direção a formação dos produtos.</a:t>
            </a:r>
          </a:p>
          <a:p>
            <a:pPr marL="0" indent="0">
              <a:buNone/>
            </a:pPr>
            <a:r>
              <a:rPr lang="pt-BR" dirty="0"/>
              <a:t>Se Q &gt; K então a reação esta ocorrendo no sentido inverso, isto e para os reagentes.</a:t>
            </a:r>
          </a:p>
          <a:p>
            <a:pPr marL="0" indent="0">
              <a:buNone/>
            </a:pPr>
            <a:r>
              <a:rPr lang="pt-BR" dirty="0"/>
              <a:t>Se Q = K a reação esta em equilíbrio, usamos K no lugar de Q.</a:t>
            </a:r>
          </a:p>
        </p:txBody>
      </p:sp>
      <p:pic>
        <p:nvPicPr>
          <p:cNvPr id="12" name="Imagem 11">
            <a:extLst>
              <a:ext uri="{FF2B5EF4-FFF2-40B4-BE49-F238E27FC236}">
                <a16:creationId xmlns:a16="http://schemas.microsoft.com/office/drawing/2014/main" id="{26C4263F-15D7-48C8-972B-41B8EDB49C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8829" y="5013176"/>
            <a:ext cx="6507026" cy="1455398"/>
          </a:xfrm>
          <a:prstGeom prst="rect">
            <a:avLst/>
          </a:prstGeom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736C2A8F-E8F8-4282-9E49-F6D184285B9F}"/>
              </a:ext>
            </a:extLst>
          </p:cNvPr>
          <p:cNvSpPr/>
          <p:nvPr/>
        </p:nvSpPr>
        <p:spPr>
          <a:xfrm>
            <a:off x="9272437" y="4863712"/>
            <a:ext cx="2525910" cy="1754326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i="1" dirty="0" err="1">
                <a:latin typeface="MyriadPro-It" panose="020B0503030403090204" pitchFamily="34" charset="0"/>
              </a:rPr>
              <a:t>Q</a:t>
            </a:r>
            <a:r>
              <a:rPr lang="pt-BR" sz="800" i="1" dirty="0" err="1">
                <a:latin typeface="MyriadPro-It" panose="020B0503030403090204" pitchFamily="34" charset="0"/>
              </a:rPr>
              <a:t>c</a:t>
            </a:r>
            <a:r>
              <a:rPr lang="pt-BR" sz="800" i="1" dirty="0">
                <a:latin typeface="MyriadPro-It" panose="020B0503030403090204" pitchFamily="34" charset="0"/>
              </a:rPr>
              <a:t> </a:t>
            </a:r>
            <a:r>
              <a:rPr lang="pt-BR" dirty="0">
                <a:latin typeface="MyriadPro-Regular" panose="020B0503030403020204" pitchFamily="34" charset="0"/>
              </a:rPr>
              <a:t>&lt; </a:t>
            </a:r>
            <a:r>
              <a:rPr lang="pt-BR" i="1" dirty="0" err="1">
                <a:latin typeface="MyriadPro-It" panose="020B0503030403090204" pitchFamily="34" charset="0"/>
              </a:rPr>
              <a:t>K</a:t>
            </a:r>
            <a:r>
              <a:rPr lang="pt-BR" sz="800" i="1" dirty="0" err="1">
                <a:latin typeface="MyriadPro-It" panose="020B0503030403090204" pitchFamily="34" charset="0"/>
              </a:rPr>
              <a:t>c</a:t>
            </a:r>
            <a:r>
              <a:rPr lang="pt-BR" sz="800" i="1" dirty="0">
                <a:latin typeface="MyriadPro-It" panose="020B0503030403090204" pitchFamily="34" charset="0"/>
              </a:rPr>
              <a:t> </a:t>
            </a:r>
            <a:r>
              <a:rPr lang="pt-BR" dirty="0">
                <a:latin typeface="MyriadPro-Regular" panose="020B0503030403020204" pitchFamily="34" charset="0"/>
              </a:rPr>
              <a:t>significa que a reação ainda não terminou e devera ainda formar os produtos e consumir os reagentes ate atingir o equilíbrio.</a:t>
            </a:r>
            <a:endParaRPr lang="pt-BR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2A41116D-6A14-41E7-8836-E15CAAE3E6EB}"/>
              </a:ext>
            </a:extLst>
          </p:cNvPr>
          <p:cNvSpPr txBox="1">
            <a:spLocks/>
          </p:cNvSpPr>
          <p:nvPr/>
        </p:nvSpPr>
        <p:spPr>
          <a:xfrm>
            <a:off x="1594892" y="476672"/>
            <a:ext cx="9325644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Quociente de uma reação química (</a:t>
            </a:r>
            <a:r>
              <a:rPr lang="pt-BR" dirty="0" err="1">
                <a:solidFill>
                  <a:schemeClr val="bg1"/>
                </a:solidFill>
                <a:latin typeface="Agency FB" panose="020B0503020202020204" pitchFamily="34" charset="0"/>
              </a:rPr>
              <a:t>Qc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)</a:t>
            </a:r>
          </a:p>
        </p:txBody>
      </p:sp>
      <p:pic>
        <p:nvPicPr>
          <p:cNvPr id="9" name="Espaço Reservado para Conteúdo 3">
            <a:extLst>
              <a:ext uri="{FF2B5EF4-FFF2-40B4-BE49-F238E27FC236}">
                <a16:creationId xmlns:a16="http://schemas.microsoft.com/office/drawing/2014/main" id="{89D9109C-DA1C-48C4-8814-B2FC2C73FFA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28106" y="1483723"/>
            <a:ext cx="7859215" cy="4173948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9ED4C164-D936-4691-A42C-40FFA2A451AE}"/>
              </a:ext>
            </a:extLst>
          </p:cNvPr>
          <p:cNvSpPr txBox="1"/>
          <p:nvPr/>
        </p:nvSpPr>
        <p:spPr>
          <a:xfrm>
            <a:off x="1703512" y="5905103"/>
            <a:ext cx="9433048" cy="646331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i="1" dirty="0" err="1">
                <a:latin typeface="MyriadPro-It" panose="020B0503030403090204" pitchFamily="34" charset="0"/>
              </a:rPr>
              <a:t>Q</a:t>
            </a:r>
            <a:r>
              <a:rPr lang="pt-BR" sz="800" i="1" dirty="0" err="1">
                <a:latin typeface="MyriadPro-It" panose="020B0503030403090204" pitchFamily="34" charset="0"/>
              </a:rPr>
              <a:t>c</a:t>
            </a:r>
            <a:r>
              <a:rPr lang="pt-BR" sz="800" i="1" dirty="0">
                <a:latin typeface="MyriadPro-It" panose="020B0503030403090204" pitchFamily="34" charset="0"/>
              </a:rPr>
              <a:t> </a:t>
            </a:r>
            <a:r>
              <a:rPr lang="pt-BR" dirty="0">
                <a:latin typeface="SymbolMT"/>
              </a:rPr>
              <a:t>≅ </a:t>
            </a:r>
            <a:r>
              <a:rPr lang="pt-BR" i="1" dirty="0">
                <a:latin typeface="MyriadPro-It" panose="020B0503030403090204" pitchFamily="34" charset="0"/>
              </a:rPr>
              <a:t>K</a:t>
            </a:r>
            <a:r>
              <a:rPr lang="pt-BR" sz="800" i="1" dirty="0">
                <a:latin typeface="MyriadPro-It" panose="020B0503030403090204" pitchFamily="34" charset="0"/>
              </a:rPr>
              <a:t>c </a:t>
            </a:r>
            <a:r>
              <a:rPr lang="pt-BR" dirty="0">
                <a:latin typeface="MyriadPro-Regular" panose="020B0503030403020204" pitchFamily="34" charset="0"/>
              </a:rPr>
              <a:t>significa que a reação esta próxima do equilíbrio. Como o valor </a:t>
            </a:r>
            <a:r>
              <a:rPr lang="pt-BR" i="1" dirty="0" err="1">
                <a:latin typeface="MyriadPro-It" panose="020B0503030403090204" pitchFamily="34" charset="0"/>
              </a:rPr>
              <a:t>Q</a:t>
            </a:r>
            <a:r>
              <a:rPr lang="pt-BR" sz="800" i="1" dirty="0" err="1">
                <a:latin typeface="MyriadPro-It" panose="020B0503030403090204" pitchFamily="34" charset="0"/>
              </a:rPr>
              <a:t>c</a:t>
            </a:r>
            <a:r>
              <a:rPr lang="pt-BR" sz="800" i="1" dirty="0">
                <a:latin typeface="MyriadPro-It" panose="020B0503030403090204" pitchFamily="34" charset="0"/>
              </a:rPr>
              <a:t> </a:t>
            </a:r>
            <a:r>
              <a:rPr lang="pt-BR" dirty="0">
                <a:latin typeface="MyriadPro-Regular" panose="020B0503030403020204" pitchFamily="34" charset="0"/>
              </a:rPr>
              <a:t>e um pouco menor do que </a:t>
            </a:r>
            <a:r>
              <a:rPr lang="pt-BR" i="1" dirty="0">
                <a:latin typeface="MyriadPro-It" panose="020B0503030403090204" pitchFamily="34" charset="0"/>
              </a:rPr>
              <a:t>K</a:t>
            </a:r>
            <a:r>
              <a:rPr lang="pt-BR" sz="800" i="1" dirty="0">
                <a:latin typeface="MyriadPro-It" panose="020B0503030403090204" pitchFamily="34" charset="0"/>
              </a:rPr>
              <a:t>c</a:t>
            </a:r>
            <a:r>
              <a:rPr lang="pt-BR" dirty="0">
                <a:latin typeface="MyriadPro-Regular" panose="020B0503030403020204" pitchFamily="34" charset="0"/>
              </a:rPr>
              <a:t>, significa que a concentração dos produtos ainda ira aumentar mais um pouco, ate estabilizar.</a:t>
            </a:r>
          </a:p>
        </p:txBody>
      </p:sp>
    </p:spTree>
    <p:extLst>
      <p:ext uri="{BB962C8B-B14F-4D97-AF65-F5344CB8AC3E}">
        <p14:creationId xmlns:p14="http://schemas.microsoft.com/office/powerpoint/2010/main" val="2673990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185E5DCD-67FB-419E-A8EA-64F45F7C6E2B}"/>
              </a:ext>
            </a:extLst>
          </p:cNvPr>
          <p:cNvSpPr txBox="1">
            <a:spLocks/>
          </p:cNvSpPr>
          <p:nvPr/>
        </p:nvSpPr>
        <p:spPr>
          <a:xfrm>
            <a:off x="1594892" y="476672"/>
            <a:ext cx="9325644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Quociente de uma reação química (</a:t>
            </a:r>
            <a:r>
              <a:rPr lang="pt-BR" dirty="0" err="1">
                <a:solidFill>
                  <a:schemeClr val="bg1"/>
                </a:solidFill>
                <a:latin typeface="Agency FB" panose="020B0503020202020204" pitchFamily="34" charset="0"/>
              </a:rPr>
              <a:t>Qc</a:t>
            </a:r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)</a:t>
            </a:r>
          </a:p>
        </p:txBody>
      </p:sp>
      <p:pic>
        <p:nvPicPr>
          <p:cNvPr id="8" name="Espaço Reservado para Conteúdo 3">
            <a:extLst>
              <a:ext uri="{FF2B5EF4-FFF2-40B4-BE49-F238E27FC236}">
                <a16:creationId xmlns:a16="http://schemas.microsoft.com/office/drawing/2014/main" id="{9EFAB830-3BEF-42A0-8CBC-100902D699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9057" y="1484784"/>
            <a:ext cx="6293885" cy="506450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0372902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ssistente de laboratório com lâmpada de vidro de laboratório de microscópio com produtos químicos. Foto gratuita">
            <a:extLst>
              <a:ext uri="{FF2B5EF4-FFF2-40B4-BE49-F238E27FC236}">
                <a16:creationId xmlns:a16="http://schemas.microsoft.com/office/drawing/2014/main" id="{A9531855-BB8C-41BA-A1CD-A42369DA2B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2AF15526-A4B7-4BF6-8D05-1340312F605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alpha val="6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F0BC5EA-6D82-478E-9BD3-0147B04C8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3352" y="2283297"/>
            <a:ext cx="8001000" cy="1917575"/>
          </a:xfrm>
          <a:solidFill>
            <a:srgbClr val="FFC000"/>
          </a:solidFill>
          <a:ln>
            <a:solidFill>
              <a:srgbClr val="FFC000"/>
            </a:solidFill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dirty="0"/>
              <a:t>É a situação em que a proporção entre as quantidades de reagentes e produtos em uma reação química se mantem constante ao longo do tempo. Foi estudado pela primeira vez pelo químico francês Claude Louis </a:t>
            </a:r>
            <a:r>
              <a:rPr lang="pt-BR" dirty="0" err="1"/>
              <a:t>Berthollet</a:t>
            </a:r>
            <a:r>
              <a:rPr lang="pt-BR" dirty="0"/>
              <a:t> em seu livro </a:t>
            </a:r>
            <a:r>
              <a:rPr lang="fr-FR" i="1" dirty="0"/>
              <a:t>Essai de Statique Chimique </a:t>
            </a:r>
            <a:r>
              <a:rPr lang="fr-FR" dirty="0"/>
              <a:t>de </a:t>
            </a:r>
            <a:r>
              <a:rPr lang="pt-BR" dirty="0"/>
              <a:t>1803.</a:t>
            </a: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75C9BA74-0A31-4C26-BA8D-F43B174A8F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48328" y="3242084"/>
            <a:ext cx="2659424" cy="3188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928F7055-A937-472E-AE33-3EA2166F7C9A}"/>
              </a:ext>
            </a:extLst>
          </p:cNvPr>
          <p:cNvSpPr txBox="1">
            <a:spLocks/>
          </p:cNvSpPr>
          <p:nvPr/>
        </p:nvSpPr>
        <p:spPr>
          <a:xfrm>
            <a:off x="3071056" y="282446"/>
            <a:ext cx="604988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O QUE É EQUILÍBRIO QUÍMICO?</a:t>
            </a:r>
          </a:p>
        </p:txBody>
      </p:sp>
    </p:spTree>
    <p:extLst>
      <p:ext uri="{BB962C8B-B14F-4D97-AF65-F5344CB8AC3E}">
        <p14:creationId xmlns:p14="http://schemas.microsoft.com/office/powerpoint/2010/main" val="718246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50" name="Grupo 5">
            <a:extLst>
              <a:ext uri="{FF2B5EF4-FFF2-40B4-BE49-F238E27FC236}">
                <a16:creationId xmlns:a16="http://schemas.microsoft.com/office/drawing/2014/main" id="{BFDD2FDD-3921-4970-9924-4C204364D28E}"/>
              </a:ext>
            </a:extLst>
          </p:cNvPr>
          <p:cNvGrpSpPr>
            <a:grpSpLocks/>
          </p:cNvGrpSpPr>
          <p:nvPr/>
        </p:nvGrpSpPr>
        <p:grpSpPr bwMode="auto">
          <a:xfrm>
            <a:off x="3216276" y="1714501"/>
            <a:ext cx="4648645" cy="461963"/>
            <a:chOff x="1414334" y="2110079"/>
            <a:chExt cx="4027963" cy="461665"/>
          </a:xfrm>
        </p:grpSpPr>
        <p:graphicFrame>
          <p:nvGraphicFramePr>
            <p:cNvPr id="6146" name="Object 1">
              <a:extLst>
                <a:ext uri="{FF2B5EF4-FFF2-40B4-BE49-F238E27FC236}">
                  <a16:creationId xmlns:a16="http://schemas.microsoft.com/office/drawing/2014/main" id="{0120F130-3F5C-4769-9CB1-BD6A4B5ECBA8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6116" y="2143116"/>
            <a:ext cx="1000132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Sketch" r:id="rId3" imgW="905400" imgH="161640" progId="ACD.ChemSketch.20">
                    <p:embed/>
                  </p:oleObj>
                </mc:Choice>
                <mc:Fallback>
                  <p:oleObj name="ChemSketch" r:id="rId3" imgW="905400" imgH="161640" progId="ACD.ChemSketch.20">
                    <p:embed/>
                    <p:pic>
                      <p:nvPicPr>
                        <p:cNvPr id="6146" name="Object 1">
                          <a:extLst>
                            <a:ext uri="{FF2B5EF4-FFF2-40B4-BE49-F238E27FC236}">
                              <a16:creationId xmlns:a16="http://schemas.microsoft.com/office/drawing/2014/main" id="{0120F130-3F5C-4769-9CB1-BD6A4B5ECBA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6116" y="2143116"/>
                          <a:ext cx="1000132" cy="428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1" name="CaixaDeTexto 7">
              <a:extLst>
                <a:ext uri="{FF2B5EF4-FFF2-40B4-BE49-F238E27FC236}">
                  <a16:creationId xmlns:a16="http://schemas.microsoft.com/office/drawing/2014/main" id="{B509E431-39E7-4874-8D90-933FFB6E554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14334" y="2110079"/>
              <a:ext cx="4027963" cy="461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altLang="pt-BR" sz="2400" dirty="0"/>
                <a:t>H</a:t>
              </a:r>
              <a:r>
                <a:rPr lang="pt-BR" altLang="pt-BR" sz="2400" baseline="-25000" dirty="0"/>
                <a:t>2</a:t>
              </a:r>
              <a:r>
                <a:rPr lang="pt-BR" altLang="pt-BR" sz="2400" dirty="0"/>
                <a:t> (g)   +   I</a:t>
              </a:r>
              <a:r>
                <a:rPr lang="pt-BR" altLang="pt-BR" sz="2400" baseline="-25000" dirty="0"/>
                <a:t>2</a:t>
              </a:r>
              <a:r>
                <a:rPr lang="pt-BR" altLang="pt-BR" sz="2400" dirty="0"/>
                <a:t> (g)                       2 HI (g)  </a:t>
              </a:r>
            </a:p>
          </p:txBody>
        </p:sp>
      </p:grpSp>
      <p:grpSp>
        <p:nvGrpSpPr>
          <p:cNvPr id="6151" name="Grupo 8">
            <a:extLst>
              <a:ext uri="{FF2B5EF4-FFF2-40B4-BE49-F238E27FC236}">
                <a16:creationId xmlns:a16="http://schemas.microsoft.com/office/drawing/2014/main" id="{7CB3D082-8326-4FC9-A6BD-99365EA40C43}"/>
              </a:ext>
            </a:extLst>
          </p:cNvPr>
          <p:cNvGrpSpPr>
            <a:grpSpLocks/>
          </p:cNvGrpSpPr>
          <p:nvPr/>
        </p:nvGrpSpPr>
        <p:grpSpPr bwMode="auto">
          <a:xfrm>
            <a:off x="3165475" y="3214688"/>
            <a:ext cx="5359400" cy="461962"/>
            <a:chOff x="1104864" y="2110079"/>
            <a:chExt cx="4642831" cy="461665"/>
          </a:xfrm>
        </p:grpSpPr>
        <p:graphicFrame>
          <p:nvGraphicFramePr>
            <p:cNvPr id="6147" name="Object 2">
              <a:extLst>
                <a:ext uri="{FF2B5EF4-FFF2-40B4-BE49-F238E27FC236}">
                  <a16:creationId xmlns:a16="http://schemas.microsoft.com/office/drawing/2014/main" id="{9CB04B26-3C8C-468D-9E77-E6098DC2B86A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6116" y="2143116"/>
            <a:ext cx="1000132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Sketch" r:id="rId5" imgW="905400" imgH="161640" progId="ACD.ChemSketch.20">
                    <p:embed/>
                  </p:oleObj>
                </mc:Choice>
                <mc:Fallback>
                  <p:oleObj name="ChemSketch" r:id="rId5" imgW="905400" imgH="161640" progId="ACD.ChemSketch.20">
                    <p:embed/>
                    <p:pic>
                      <p:nvPicPr>
                        <p:cNvPr id="6147" name="Object 2">
                          <a:extLst>
                            <a:ext uri="{FF2B5EF4-FFF2-40B4-BE49-F238E27FC236}">
                              <a16:creationId xmlns:a16="http://schemas.microsoft.com/office/drawing/2014/main" id="{9CB04B26-3C8C-468D-9E77-E6098DC2B86A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6116" y="2143116"/>
                          <a:ext cx="1000132" cy="428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60" name="CaixaDeTexto 10">
              <a:extLst>
                <a:ext uri="{FF2B5EF4-FFF2-40B4-BE49-F238E27FC236}">
                  <a16:creationId xmlns:a16="http://schemas.microsoft.com/office/drawing/2014/main" id="{22AA13A3-E9A4-4765-B3F8-0A9FF3B2AD7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864" y="2110079"/>
              <a:ext cx="4642831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altLang="pt-BR" sz="2400"/>
                <a:t>3 H</a:t>
              </a:r>
              <a:r>
                <a:rPr lang="pt-BR" altLang="pt-BR" sz="2400" baseline="-25000"/>
                <a:t>2</a:t>
              </a:r>
              <a:r>
                <a:rPr lang="pt-BR" altLang="pt-BR" sz="2400"/>
                <a:t> (g)   +   N</a:t>
              </a:r>
              <a:r>
                <a:rPr lang="pt-BR" altLang="pt-BR" sz="2400" baseline="-25000"/>
                <a:t>2</a:t>
              </a:r>
              <a:r>
                <a:rPr lang="pt-BR" altLang="pt-BR" sz="2400"/>
                <a:t> (g)                          2NH</a:t>
              </a:r>
              <a:r>
                <a:rPr lang="pt-BR" altLang="pt-BR" sz="2400" baseline="-25000"/>
                <a:t>3</a:t>
              </a:r>
              <a:r>
                <a:rPr lang="pt-BR" altLang="pt-BR" sz="2400"/>
                <a:t> (g)  </a:t>
              </a:r>
            </a:p>
          </p:txBody>
        </p:sp>
      </p:grpSp>
      <p:grpSp>
        <p:nvGrpSpPr>
          <p:cNvPr id="6152" name="Grupo 11">
            <a:extLst>
              <a:ext uri="{FF2B5EF4-FFF2-40B4-BE49-F238E27FC236}">
                <a16:creationId xmlns:a16="http://schemas.microsoft.com/office/drawing/2014/main" id="{42D1F24E-E994-4A6F-A499-95F132958047}"/>
              </a:ext>
            </a:extLst>
          </p:cNvPr>
          <p:cNvGrpSpPr>
            <a:grpSpLocks/>
          </p:cNvGrpSpPr>
          <p:nvPr/>
        </p:nvGrpSpPr>
        <p:grpSpPr bwMode="auto">
          <a:xfrm>
            <a:off x="3140801" y="4715172"/>
            <a:ext cx="8926513" cy="461963"/>
            <a:chOff x="1104864" y="2110079"/>
            <a:chExt cx="7080027" cy="461665"/>
          </a:xfrm>
        </p:grpSpPr>
        <p:graphicFrame>
          <p:nvGraphicFramePr>
            <p:cNvPr id="6148" name="Object 3">
              <a:extLst>
                <a:ext uri="{FF2B5EF4-FFF2-40B4-BE49-F238E27FC236}">
                  <a16:creationId xmlns:a16="http://schemas.microsoft.com/office/drawing/2014/main" id="{FA6271C3-AD3C-43A9-8692-F4FF19DE73F2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3286116" y="2143116"/>
            <a:ext cx="1000132" cy="42862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Sketch" r:id="rId6" imgW="905400" imgH="161640" progId="ACD.ChemSketch.20">
                    <p:embed/>
                  </p:oleObj>
                </mc:Choice>
                <mc:Fallback>
                  <p:oleObj name="ChemSketch" r:id="rId6" imgW="905400" imgH="161640" progId="ACD.ChemSketch.20">
                    <p:embed/>
                    <p:pic>
                      <p:nvPicPr>
                        <p:cNvPr id="6148" name="Object 3">
                          <a:extLst>
                            <a:ext uri="{FF2B5EF4-FFF2-40B4-BE49-F238E27FC236}">
                              <a16:creationId xmlns:a16="http://schemas.microsoft.com/office/drawing/2014/main" id="{FA6271C3-AD3C-43A9-8692-F4FF19DE73F2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86116" y="2143116"/>
                          <a:ext cx="1000132" cy="42862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159" name="CaixaDeTexto 13">
              <a:extLst>
                <a:ext uri="{FF2B5EF4-FFF2-40B4-BE49-F238E27FC236}">
                  <a16:creationId xmlns:a16="http://schemas.microsoft.com/office/drawing/2014/main" id="{50EE0BCD-BD0C-4036-867D-BEAF12BB5AD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04864" y="2110079"/>
              <a:ext cx="7080027" cy="4569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altLang="pt-BR" sz="2400" dirty="0"/>
                <a:t>Fe(s)   +   3 Ag</a:t>
              </a:r>
              <a:r>
                <a:rPr lang="pt-BR" altLang="pt-BR" sz="2400" baseline="30000" dirty="0"/>
                <a:t>+</a:t>
              </a:r>
              <a:r>
                <a:rPr lang="pt-BR" altLang="pt-BR" sz="2400" dirty="0"/>
                <a:t> (</a:t>
              </a:r>
              <a:r>
                <a:rPr lang="pt-BR" altLang="pt-BR" sz="2400" dirty="0" err="1"/>
                <a:t>aq</a:t>
              </a:r>
              <a:r>
                <a:rPr lang="pt-BR" altLang="pt-BR" sz="2400" dirty="0"/>
                <a:t>)                       Fe</a:t>
              </a:r>
              <a:r>
                <a:rPr lang="pt-BR" altLang="pt-BR" sz="2400" baseline="30000" dirty="0"/>
                <a:t>+3</a:t>
              </a:r>
              <a:r>
                <a:rPr lang="pt-BR" altLang="pt-BR" sz="2400" dirty="0"/>
                <a:t> (</a:t>
              </a:r>
              <a:r>
                <a:rPr lang="pt-BR" altLang="pt-BR" sz="2400" dirty="0" err="1"/>
                <a:t>aq</a:t>
              </a:r>
              <a:r>
                <a:rPr lang="pt-BR" altLang="pt-BR" sz="2400" dirty="0"/>
                <a:t>)   +   3 Ag (s)</a:t>
              </a:r>
            </a:p>
          </p:txBody>
        </p:sp>
      </p:grpSp>
      <p:pic>
        <p:nvPicPr>
          <p:cNvPr id="12292" name="Picture 4">
            <a:extLst>
              <a:ext uri="{FF2B5EF4-FFF2-40B4-BE49-F238E27FC236}">
                <a16:creationId xmlns:a16="http://schemas.microsoft.com/office/drawing/2014/main" id="{BB3D906F-3521-4317-9BE7-53AAC999E8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8613" y="2247900"/>
            <a:ext cx="3314700" cy="89535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>
            <a:extLst>
              <a:ext uri="{FF2B5EF4-FFF2-40B4-BE49-F238E27FC236}">
                <a16:creationId xmlns:a16="http://schemas.microsoft.com/office/drawing/2014/main" id="{30E4C127-5604-45DB-83C5-154AD4A8AF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950" y="3876676"/>
            <a:ext cx="3352800" cy="6953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4" name="Picture 6">
            <a:extLst>
              <a:ext uri="{FF2B5EF4-FFF2-40B4-BE49-F238E27FC236}">
                <a16:creationId xmlns:a16="http://schemas.microsoft.com/office/drawing/2014/main" id="{0835DFFD-ABCA-4643-B5EF-DDC6A41287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5414963"/>
            <a:ext cx="2647950" cy="8001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" name="Grupo 20">
            <a:extLst>
              <a:ext uri="{FF2B5EF4-FFF2-40B4-BE49-F238E27FC236}">
                <a16:creationId xmlns:a16="http://schemas.microsoft.com/office/drawing/2014/main" id="{3BC46135-DBE5-4F20-8572-61015B19E7DC}"/>
              </a:ext>
            </a:extLst>
          </p:cNvPr>
          <p:cNvGrpSpPr>
            <a:grpSpLocks/>
          </p:cNvGrpSpPr>
          <p:nvPr/>
        </p:nvGrpSpPr>
        <p:grpSpPr bwMode="auto">
          <a:xfrm>
            <a:off x="6096001" y="5229226"/>
            <a:ext cx="3643313" cy="923330"/>
            <a:chOff x="4572000" y="5357826"/>
            <a:chExt cx="3643338" cy="922735"/>
          </a:xfrm>
        </p:grpSpPr>
        <p:sp>
          <p:nvSpPr>
            <p:cNvPr id="18" name="Seta para a direita 17">
              <a:extLst>
                <a:ext uri="{FF2B5EF4-FFF2-40B4-BE49-F238E27FC236}">
                  <a16:creationId xmlns:a16="http://schemas.microsoft.com/office/drawing/2014/main" id="{1F967ECF-EB4D-44AF-BB3C-70C1191EBDBE}"/>
                </a:ext>
              </a:extLst>
            </p:cNvPr>
            <p:cNvSpPr/>
            <p:nvPr/>
          </p:nvSpPr>
          <p:spPr>
            <a:xfrm>
              <a:off x="4572000" y="5714784"/>
              <a:ext cx="1214446" cy="285566"/>
            </a:xfrm>
            <a:prstGeom prst="rightArrow">
              <a:avLst/>
            </a:prstGeom>
            <a:solidFill>
              <a:schemeClr val="tx1">
                <a:lumMod val="75000"/>
                <a:lumOff val="25000"/>
              </a:schemeClr>
            </a:solidFill>
            <a:ln w="25400" cap="rnd" cmpd="sng" algn="ctr">
              <a:solidFill>
                <a:schemeClr val="tx1"/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pt-BR"/>
            </a:p>
          </p:txBody>
        </p:sp>
        <p:sp>
          <p:nvSpPr>
            <p:cNvPr id="6158" name="CaixaDeTexto 19">
              <a:extLst>
                <a:ext uri="{FF2B5EF4-FFF2-40B4-BE49-F238E27FC236}">
                  <a16:creationId xmlns:a16="http://schemas.microsoft.com/office/drawing/2014/main" id="{BCF2421B-D420-45BC-A491-E4EBB405B97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29322" y="5357826"/>
              <a:ext cx="2286016" cy="9227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/>
              <a:r>
                <a:rPr lang="pt-BR" altLang="pt-BR" b="1" i="1" dirty="0"/>
                <a:t>Sólidos não participam do cálculo da constante</a:t>
              </a:r>
            </a:p>
          </p:txBody>
        </p:sp>
      </p:grpSp>
      <p:sp>
        <p:nvSpPr>
          <p:cNvPr id="19" name="CaixaDeTexto 19">
            <a:extLst>
              <a:ext uri="{FF2B5EF4-FFF2-40B4-BE49-F238E27FC236}">
                <a16:creationId xmlns:a16="http://schemas.microsoft.com/office/drawing/2014/main" id="{C519F89C-8B7F-4D5F-8AD0-3B0BAD7845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99346" y="1326616"/>
            <a:ext cx="6264696" cy="4308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sz="2200" b="1" i="1" dirty="0"/>
              <a:t>1-Escreva a expressão da constante de Equilíbrio</a:t>
            </a:r>
          </a:p>
        </p:txBody>
      </p:sp>
      <p:sp>
        <p:nvSpPr>
          <p:cNvPr id="21" name="Rectangle 1">
            <a:extLst>
              <a:ext uri="{FF2B5EF4-FFF2-40B4-BE49-F238E27FC236}">
                <a16:creationId xmlns:a16="http://schemas.microsoft.com/office/drawing/2014/main" id="{DACFD67D-0691-438F-8820-9D089859E31E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2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1BA857B-9C9F-4870-924B-85116788E5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3717031"/>
            <a:ext cx="9794304" cy="2459931"/>
          </a:xfrm>
        </p:spPr>
        <p:txBody>
          <a:bodyPr/>
          <a:lstStyle/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endParaRPr lang="pt-BR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D8EFA9DE-3AE2-4C5C-BC08-734EFD8B51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143" y="3312331"/>
            <a:ext cx="2925713" cy="899674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>
            <a:extLst>
              <a:ext uri="{FF2B5EF4-FFF2-40B4-BE49-F238E27FC236}">
                <a16:creationId xmlns:a16="http://schemas.microsoft.com/office/drawing/2014/main" id="{07D7ED9E-BB34-40B1-924E-C369F4371F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720" y="4793575"/>
            <a:ext cx="543401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>
            <a:extLst>
              <a:ext uri="{FF2B5EF4-FFF2-40B4-BE49-F238E27FC236}">
                <a16:creationId xmlns:a16="http://schemas.microsoft.com/office/drawing/2014/main" id="{B4D41CE2-385F-4F90-989D-8784368A4DBD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B308FF9-B4D4-4AD3-822E-EBF92D943911}"/>
              </a:ext>
            </a:extLst>
          </p:cNvPr>
          <p:cNvSpPr txBox="1"/>
          <p:nvPr/>
        </p:nvSpPr>
        <p:spPr>
          <a:xfrm>
            <a:off x="2140936" y="1235931"/>
            <a:ext cx="8303580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altLang="pt-BR" dirty="0"/>
              <a:t>2-Considere um sistema fechado à temperatura de 100</a:t>
            </a:r>
            <a:r>
              <a:rPr lang="pt-BR" altLang="pt-BR" baseline="30000" dirty="0"/>
              <a:t> O</a:t>
            </a:r>
            <a:r>
              <a:rPr lang="pt-BR" altLang="pt-BR" dirty="0"/>
              <a:t>C , com volume de 1 litro, onde são adicionados 8 mols de N</a:t>
            </a:r>
            <a:r>
              <a:rPr lang="pt-BR" altLang="pt-BR" baseline="-25000" dirty="0"/>
              <a:t>2</a:t>
            </a:r>
            <a:r>
              <a:rPr lang="pt-BR" altLang="pt-BR" dirty="0"/>
              <a:t>O</a:t>
            </a:r>
            <a:r>
              <a:rPr lang="pt-BR" altLang="pt-BR" baseline="-25000" dirty="0"/>
              <a:t>4</a:t>
            </a:r>
            <a:r>
              <a:rPr lang="pt-BR" altLang="pt-BR" dirty="0"/>
              <a:t> . Calcule o valor da constante de equilíbrio dessa reação sabendo-se que, ao final do processo foram produzidos 4 mols de NO</a:t>
            </a:r>
            <a:r>
              <a:rPr lang="pt-BR" altLang="pt-BR" baseline="-25000" dirty="0"/>
              <a:t>2</a:t>
            </a:r>
            <a:r>
              <a:rPr lang="pt-BR" altLang="pt-BR" dirty="0"/>
              <a:t> .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AC5A602E-B444-4DAC-A034-7D58243F7AF6}"/>
              </a:ext>
            </a:extLst>
          </p:cNvPr>
          <p:cNvSpPr txBox="1"/>
          <p:nvPr/>
        </p:nvSpPr>
        <p:spPr>
          <a:xfrm>
            <a:off x="4840364" y="2348998"/>
            <a:ext cx="2904724" cy="369332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altLang="pt-BR" dirty="0"/>
              <a:t>1 N</a:t>
            </a:r>
            <a:r>
              <a:rPr lang="pt-BR" altLang="pt-BR" baseline="-25000" dirty="0"/>
              <a:t>2</a:t>
            </a:r>
            <a:r>
              <a:rPr lang="pt-BR" altLang="pt-BR" dirty="0"/>
              <a:t>O</a:t>
            </a:r>
            <a:r>
              <a:rPr lang="pt-BR" altLang="pt-BR" baseline="-25000" dirty="0"/>
              <a:t>4</a:t>
            </a:r>
            <a:r>
              <a:rPr lang="pt-BR" altLang="pt-BR" dirty="0"/>
              <a:t> (g)   &lt;</a:t>
            </a:r>
            <a:r>
              <a:rPr lang="pt-BR" altLang="pt-BR" dirty="0">
                <a:latin typeface="Calibri" panose="020F0502020204030204" pitchFamily="34" charset="0"/>
                <a:cs typeface="Calibri" panose="020F0502020204030204" pitchFamily="34" charset="0"/>
              </a:rPr>
              <a:t>→  </a:t>
            </a:r>
            <a:r>
              <a:rPr lang="pt-BR" altLang="pt-BR" dirty="0"/>
              <a:t>2 NO</a:t>
            </a:r>
            <a:r>
              <a:rPr lang="pt-BR" altLang="pt-BR" baseline="-25000" dirty="0"/>
              <a:t>2</a:t>
            </a:r>
            <a:r>
              <a:rPr lang="pt-BR" altLang="pt-BR" dirty="0"/>
              <a:t> (g)</a:t>
            </a:r>
          </a:p>
        </p:txBody>
      </p:sp>
    </p:spTree>
    <p:extLst>
      <p:ext uri="{BB962C8B-B14F-4D97-AF65-F5344CB8AC3E}">
        <p14:creationId xmlns:p14="http://schemas.microsoft.com/office/powerpoint/2010/main" val="3623580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52B89CD-11F7-4AC6-8426-F8F2332AAC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95600" y="2860370"/>
            <a:ext cx="8065774" cy="99076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2000" dirty="0"/>
              <a:t>(A) 7,1            (B) 14,2            (C) 50,2           (D) 25,1              (E) 36,4</a:t>
            </a:r>
          </a:p>
        </p:txBody>
      </p:sp>
      <p:sp>
        <p:nvSpPr>
          <p:cNvPr id="6" name="Rectangle 1">
            <a:extLst>
              <a:ext uri="{FF2B5EF4-FFF2-40B4-BE49-F238E27FC236}">
                <a16:creationId xmlns:a16="http://schemas.microsoft.com/office/drawing/2014/main" id="{25326408-90A4-4B47-881C-EC2B52B418EB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5D3CD67-4C53-444B-9DCC-AC89D31A7B88}"/>
              </a:ext>
            </a:extLst>
          </p:cNvPr>
          <p:cNvSpPr txBox="1"/>
          <p:nvPr/>
        </p:nvSpPr>
        <p:spPr>
          <a:xfrm>
            <a:off x="2015346" y="1340768"/>
            <a:ext cx="8161308" cy="12003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3-Uma mistura de H2 e I2 é levada a reagir a 488ºC. O equilíbrio químico é alcançado quando as concentrações das substâncias participantes, no estado gasoso, são: [H2] = 0,46 mol/L [I2] = 0,39 mol/L [HI] = 3,0 mol/L A constante de equilíbrio, em termos de concentrações molares (Kc), do sistema a 488ºC é: </a:t>
            </a:r>
          </a:p>
        </p:txBody>
      </p:sp>
    </p:spTree>
    <p:extLst>
      <p:ext uri="{BB962C8B-B14F-4D97-AF65-F5344CB8AC3E}">
        <p14:creationId xmlns:p14="http://schemas.microsoft.com/office/powerpoint/2010/main" val="15539126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BDA593D1-FE75-42F6-B5A1-C809271F61B7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55920EF0-ACB2-4D72-AED5-5CA50038CA63}"/>
              </a:ext>
            </a:extLst>
          </p:cNvPr>
          <p:cNvSpPr txBox="1"/>
          <p:nvPr/>
        </p:nvSpPr>
        <p:spPr>
          <a:xfrm>
            <a:off x="1630024" y="1412776"/>
            <a:ext cx="8928992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4-Quando o sistema A + B ⇌ C atinge o equilíbrio, a concentração de C é 1 mol por litro. Sabendo-se que a constante de equilíbrio nas condições em que o sistema se encontra é igual a 4,0, pode-se afirmar que as concentrações, em mol/L, de A e B no equilíbrio valem: 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9BC5946F-0A51-4658-A4BC-D1E032D584CB}"/>
              </a:ext>
            </a:extLst>
          </p:cNvPr>
          <p:cNvSpPr txBox="1"/>
          <p:nvPr/>
        </p:nvSpPr>
        <p:spPr>
          <a:xfrm>
            <a:off x="3047260" y="2636912"/>
            <a:ext cx="60945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000" dirty="0"/>
              <a:t>(A) 0,25     (B) 0,50         (C) 1,00         (D) 2,00        (E) 4,00</a:t>
            </a:r>
          </a:p>
        </p:txBody>
      </p:sp>
    </p:spTree>
    <p:extLst>
      <p:ext uri="{BB962C8B-B14F-4D97-AF65-F5344CB8AC3E}">
        <p14:creationId xmlns:p14="http://schemas.microsoft.com/office/powerpoint/2010/main" val="638133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60303354-6974-4EA7-BC50-BA6CBF8313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4272" y="2871403"/>
            <a:ext cx="3384376" cy="331232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Rectangle 1">
            <a:extLst>
              <a:ext uri="{FF2B5EF4-FFF2-40B4-BE49-F238E27FC236}">
                <a16:creationId xmlns:a16="http://schemas.microsoft.com/office/drawing/2014/main" id="{B676DC1F-ED17-4601-ACA5-5330A8162087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Princípio de Le </a:t>
            </a:r>
            <a:r>
              <a:rPr lang="pt-BR" dirty="0" err="1">
                <a:solidFill>
                  <a:schemeClr val="bg1"/>
                </a:solidFill>
                <a:latin typeface="Agency FB" panose="020B0503020202020204" pitchFamily="34" charset="0"/>
              </a:rPr>
              <a:t>Chatelier</a:t>
            </a:r>
            <a:endParaRPr lang="pt-BR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FC5068A-4CD4-4348-B65C-C6FE596F0364}"/>
              </a:ext>
            </a:extLst>
          </p:cNvPr>
          <p:cNvSpPr txBox="1"/>
          <p:nvPr/>
        </p:nvSpPr>
        <p:spPr>
          <a:xfrm>
            <a:off x="2797915" y="1484784"/>
            <a:ext cx="6094520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pt-BR" dirty="0"/>
              <a:t>“</a:t>
            </a:r>
            <a:r>
              <a:rPr lang="pt-BR" i="1" dirty="0"/>
              <a:t>Quando uma força age sobre um sistema em equilíbrio, com modificação de temperatura, de pressão ou de concentração, este se desloca no sentido de anular a ação da força aplicada</a:t>
            </a:r>
            <a:r>
              <a:rPr lang="pt-BR" dirty="0"/>
              <a:t>.” </a:t>
            </a:r>
          </a:p>
        </p:txBody>
      </p:sp>
      <p:pic>
        <p:nvPicPr>
          <p:cNvPr id="1026" name="Picture 2" descr="Le Chatelier's Principle Part 1 | The Chemistry Journey | The Fuse School  on Make a GIF">
            <a:extLst>
              <a:ext uri="{FF2B5EF4-FFF2-40B4-BE49-F238E27FC236}">
                <a16:creationId xmlns:a16="http://schemas.microsoft.com/office/drawing/2014/main" id="{4BC1EED6-A7A8-4724-9AEF-45A76B956EE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440" y="3429000"/>
            <a:ext cx="4190713" cy="23572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523871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75B2535C-6CFC-40B4-AC3C-FA0FE5AEF08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0924" y="3861048"/>
            <a:ext cx="4122239" cy="720080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83500308-6B5D-418B-A40D-8B0E4AAE68D8}"/>
              </a:ext>
            </a:extLst>
          </p:cNvPr>
          <p:cNvSpPr txBox="1">
            <a:spLocks/>
          </p:cNvSpPr>
          <p:nvPr/>
        </p:nvSpPr>
        <p:spPr>
          <a:xfrm>
            <a:off x="2147863" y="301227"/>
            <a:ext cx="7896274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Fatores que influenciam o equilíbrio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56C7C7D-CFA7-495A-8341-2B78310ACB2F}"/>
              </a:ext>
            </a:extLst>
          </p:cNvPr>
          <p:cNvSpPr txBox="1"/>
          <p:nvPr/>
        </p:nvSpPr>
        <p:spPr>
          <a:xfrm>
            <a:off x="2147863" y="1314057"/>
            <a:ext cx="2304256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2800" dirty="0"/>
              <a:t>Concentração</a:t>
            </a:r>
            <a:r>
              <a:rPr lang="pt-BR" dirty="0"/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2D0270-8D5D-45C8-8354-72EC1AABCB6C}"/>
              </a:ext>
            </a:extLst>
          </p:cNvPr>
          <p:cNvSpPr txBox="1"/>
          <p:nvPr/>
        </p:nvSpPr>
        <p:spPr>
          <a:xfrm>
            <a:off x="2063552" y="2090488"/>
            <a:ext cx="8856984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O aumento da concentração de qualquer um dos componentes de um sistema desloca o equilíbrio no sentido da reação que irá consumir parte da quantidade extra adicionada. O aumento da concentração de qualquer um dos participantes da reação desloca o equilíbrio para o lado oposto e a diminuição desloca para o mesmo lado. </a:t>
            </a:r>
            <a:endParaRPr lang="pt-BR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078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83500308-6B5D-418B-A40D-8B0E4AAE68D8}"/>
              </a:ext>
            </a:extLst>
          </p:cNvPr>
          <p:cNvSpPr txBox="1">
            <a:spLocks/>
          </p:cNvSpPr>
          <p:nvPr/>
        </p:nvSpPr>
        <p:spPr>
          <a:xfrm>
            <a:off x="2147863" y="301227"/>
            <a:ext cx="7896274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Fatores que influenciam o equilíbrio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56C7C7D-CFA7-495A-8341-2B78310ACB2F}"/>
              </a:ext>
            </a:extLst>
          </p:cNvPr>
          <p:cNvSpPr txBox="1"/>
          <p:nvPr/>
        </p:nvSpPr>
        <p:spPr>
          <a:xfrm>
            <a:off x="2147863" y="1314057"/>
            <a:ext cx="2304256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2800" dirty="0"/>
              <a:t>Temperatura</a:t>
            </a:r>
            <a:r>
              <a:rPr lang="pt-BR" dirty="0"/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2D0270-8D5D-45C8-8354-72EC1AABCB6C}"/>
              </a:ext>
            </a:extLst>
          </p:cNvPr>
          <p:cNvSpPr txBox="1"/>
          <p:nvPr/>
        </p:nvSpPr>
        <p:spPr>
          <a:xfrm>
            <a:off x="2063552" y="2090488"/>
            <a:ext cx="8856984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O aumento da temperatura de um sistema desloca o equilíbrio no sentido do processo endotérmico (ΔH &gt; 0) porque o calor absorvido em uma reação endotérmica ajuda a compensar o aumento da temperatura. Já a diminuição da temperatura de um sistema desloca o equilíbrio no sentido do processo exotérmico (ΔH &lt; 0) porque o aquecimento gerado na reação exotérmica ajuda a compensar o abaixamento da temperatura.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D66761B-C667-40DF-865C-8AD8B6C690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3568" y="4005064"/>
            <a:ext cx="6244864" cy="474657"/>
          </a:xfrm>
          <a:prstGeom prst="rect">
            <a:avLst/>
          </a:prstGeom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B2DF1AE5-8617-49AE-82F2-2FC03E38C351}"/>
              </a:ext>
            </a:extLst>
          </p:cNvPr>
          <p:cNvSpPr/>
          <p:nvPr/>
        </p:nvSpPr>
        <p:spPr>
          <a:xfrm>
            <a:off x="2063552" y="5157192"/>
            <a:ext cx="8568952" cy="9233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dirty="0">
                <a:solidFill>
                  <a:srgbClr val="000000"/>
                </a:solidFill>
                <a:latin typeface="Myriad Pro" panose="020B0503030403020204" pitchFamily="34" charset="0"/>
              </a:rPr>
              <a:t>A temperatura é o único fator externo capaz de alterar o valor da constante de equilíbrio em função das concentrações molares (</a:t>
            </a:r>
            <a:r>
              <a:rPr lang="pt-BR" dirty="0" err="1">
                <a:solidFill>
                  <a:srgbClr val="000000"/>
                </a:solidFill>
                <a:latin typeface="Myriad Pro" panose="020B0503030403020204" pitchFamily="34" charset="0"/>
              </a:rPr>
              <a:t>Kc</a:t>
            </a:r>
            <a:r>
              <a:rPr lang="pt-BR" dirty="0">
                <a:solidFill>
                  <a:srgbClr val="000000"/>
                </a:solidFill>
                <a:latin typeface="Myriad Pro" panose="020B0503030403020204" pitchFamily="34" charset="0"/>
              </a:rPr>
              <a:t>), já que, para cada reação, haverá um valor de </a:t>
            </a:r>
            <a:r>
              <a:rPr lang="pt-BR" dirty="0" err="1">
                <a:solidFill>
                  <a:srgbClr val="000000"/>
                </a:solidFill>
                <a:latin typeface="Myriad Pro" panose="020B0503030403020204" pitchFamily="34" charset="0"/>
              </a:rPr>
              <a:t>Kc</a:t>
            </a:r>
            <a:r>
              <a:rPr lang="pt-BR" dirty="0">
                <a:solidFill>
                  <a:srgbClr val="000000"/>
                </a:solidFill>
                <a:latin typeface="Myriad Pro" panose="020B0503030403020204" pitchFamily="34" charset="0"/>
              </a:rPr>
              <a:t>, a cada temperatura.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10183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83500308-6B5D-418B-A40D-8B0E4AAE68D8}"/>
              </a:ext>
            </a:extLst>
          </p:cNvPr>
          <p:cNvSpPr txBox="1">
            <a:spLocks/>
          </p:cNvSpPr>
          <p:nvPr/>
        </p:nvSpPr>
        <p:spPr>
          <a:xfrm>
            <a:off x="2147863" y="301227"/>
            <a:ext cx="7896274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Fatores que influenciam o equilíbrio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56C7C7D-CFA7-495A-8341-2B78310ACB2F}"/>
              </a:ext>
            </a:extLst>
          </p:cNvPr>
          <p:cNvSpPr txBox="1"/>
          <p:nvPr/>
        </p:nvSpPr>
        <p:spPr>
          <a:xfrm>
            <a:off x="2147863" y="1314057"/>
            <a:ext cx="1499865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2800" dirty="0"/>
              <a:t>Pressão</a:t>
            </a:r>
            <a:r>
              <a:rPr lang="pt-BR" dirty="0"/>
              <a:t>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2D0270-8D5D-45C8-8354-72EC1AABCB6C}"/>
              </a:ext>
            </a:extLst>
          </p:cNvPr>
          <p:cNvSpPr txBox="1"/>
          <p:nvPr/>
        </p:nvSpPr>
        <p:spPr>
          <a:xfrm>
            <a:off x="2063552" y="2090488"/>
            <a:ext cx="8856984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O aumento da pressão total sobre um sistema desloca seu equilíbrio no sentido do menor volume. Esse deslocamento se deve à necessidade de o sistema minimizar os efeitos do aumento da pressão. Se ocorrer a diminuição da pressão total, o sistema desloca o equilíbrio para o lado do maior volume. Nas reações em que não ocorrer variação de volume a pressão não exercerá nenhuma influência no deslocamento do equilíbrio.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CE679AA8-B8A4-4393-95D5-DBE967857D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005" y="4613745"/>
            <a:ext cx="2505779" cy="930198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7282D063-7DE5-4C3F-B1D3-11AA71F6C9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8057" y="4613745"/>
            <a:ext cx="2607973" cy="936104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743AF6C3-E125-4E8F-B25F-2DC2E760FF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6240" y="4610792"/>
            <a:ext cx="2436229" cy="9361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7861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83500308-6B5D-418B-A40D-8B0E4AAE68D8}"/>
              </a:ext>
            </a:extLst>
          </p:cNvPr>
          <p:cNvSpPr txBox="1">
            <a:spLocks/>
          </p:cNvSpPr>
          <p:nvPr/>
        </p:nvSpPr>
        <p:spPr>
          <a:xfrm>
            <a:off x="2147863" y="301227"/>
            <a:ext cx="7896274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Fatores que influenciam o equilíbrio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56C7C7D-CFA7-495A-8341-2B78310ACB2F}"/>
              </a:ext>
            </a:extLst>
          </p:cNvPr>
          <p:cNvSpPr txBox="1"/>
          <p:nvPr/>
        </p:nvSpPr>
        <p:spPr>
          <a:xfrm>
            <a:off x="2147863" y="1314057"/>
            <a:ext cx="2075929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2800" dirty="0"/>
              <a:t>Catalisador</a:t>
            </a:r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992D0270-8D5D-45C8-8354-72EC1AABCB6C}"/>
              </a:ext>
            </a:extLst>
          </p:cNvPr>
          <p:cNvSpPr txBox="1"/>
          <p:nvPr/>
        </p:nvSpPr>
        <p:spPr>
          <a:xfrm>
            <a:off x="2063552" y="2090488"/>
            <a:ext cx="885698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Catalisadores são substâncias que, mesmo em pequenas quantidades, são capazes de aumentar a velocidade de uma reação química, normalmente fazendo diminuir a energia de ativação. </a:t>
            </a:r>
            <a:endParaRPr lang="pt-BR" dirty="0">
              <a:solidFill>
                <a:srgbClr val="FF0000"/>
              </a:solidFill>
            </a:endParaRPr>
          </a:p>
        </p:txBody>
      </p:sp>
      <p:pic>
        <p:nvPicPr>
          <p:cNvPr id="8" name="Imagem 7">
            <a:extLst>
              <a:ext uri="{FF2B5EF4-FFF2-40B4-BE49-F238E27FC236}">
                <a16:creationId xmlns:a16="http://schemas.microsoft.com/office/drawing/2014/main" id="{9F1FE110-3410-485B-8599-59686A012D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5622" y="3086646"/>
            <a:ext cx="6460755" cy="2457297"/>
          </a:xfrm>
          <a:prstGeom prst="rect">
            <a:avLst/>
          </a:prstGeom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13E3823-83EF-49C7-A6D1-A47134F4CD1C}"/>
              </a:ext>
            </a:extLst>
          </p:cNvPr>
          <p:cNvSpPr txBox="1"/>
          <p:nvPr/>
        </p:nvSpPr>
        <p:spPr>
          <a:xfrm>
            <a:off x="2030010" y="5733256"/>
            <a:ext cx="8890525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Myriad Pro" panose="020B0503030403020204" pitchFamily="34" charset="0"/>
              </a:rPr>
              <a:t>O uso do catalisador aumenta a velocidade da reação, entretanto não altera o ponto de equilíbrio – não desloca o equilíbrio e nem altera o valor de K</a:t>
            </a:r>
            <a:r>
              <a:rPr lang="pt-BR" sz="1400" dirty="0">
                <a:solidFill>
                  <a:srgbClr val="000000"/>
                </a:solidFill>
                <a:latin typeface="Myriad Pro" panose="020B0503030403020204" pitchFamily="34" charset="0"/>
              </a:rPr>
              <a:t>c</a:t>
            </a:r>
            <a:r>
              <a:rPr lang="pt-BR" dirty="0">
                <a:solidFill>
                  <a:srgbClr val="000000"/>
                </a:solidFill>
                <a:latin typeface="Myriad Pro" panose="020B0503030403020204" pitchFamily="34" charset="0"/>
              </a:rPr>
              <a:t>. O catalisador somente diminui o tempo para que o equilíbrio seja alcançado.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9702483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83500308-6B5D-418B-A40D-8B0E4AAE68D8}"/>
              </a:ext>
            </a:extLst>
          </p:cNvPr>
          <p:cNvSpPr txBox="1">
            <a:spLocks/>
          </p:cNvSpPr>
          <p:nvPr/>
        </p:nvSpPr>
        <p:spPr>
          <a:xfrm>
            <a:off x="2147863" y="301227"/>
            <a:ext cx="7896274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Fatores que influenciam o equilíbrio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656C7C7D-CFA7-495A-8341-2B78310ACB2F}"/>
              </a:ext>
            </a:extLst>
          </p:cNvPr>
          <p:cNvSpPr txBox="1"/>
          <p:nvPr/>
        </p:nvSpPr>
        <p:spPr>
          <a:xfrm>
            <a:off x="2147863" y="1314057"/>
            <a:ext cx="2075929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2800" dirty="0"/>
              <a:t>Catalisador</a:t>
            </a:r>
            <a:endParaRPr lang="pt-BR" dirty="0"/>
          </a:p>
        </p:txBody>
      </p:sp>
      <p:sp>
        <p:nvSpPr>
          <p:cNvPr id="10" name="CaixaDeTexto 4">
            <a:extLst>
              <a:ext uri="{FF2B5EF4-FFF2-40B4-BE49-F238E27FC236}">
                <a16:creationId xmlns:a16="http://schemas.microsoft.com/office/drawing/2014/main" id="{519F1E6D-58A2-475D-9A33-97593627A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0063" y="1571626"/>
            <a:ext cx="48815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b="1" dirty="0"/>
              <a:t>Considere uma reação genérica:</a:t>
            </a:r>
          </a:p>
        </p:txBody>
      </p:sp>
      <p:grpSp>
        <p:nvGrpSpPr>
          <p:cNvPr id="12" name="Grupo 7">
            <a:extLst>
              <a:ext uri="{FF2B5EF4-FFF2-40B4-BE49-F238E27FC236}">
                <a16:creationId xmlns:a16="http://schemas.microsoft.com/office/drawing/2014/main" id="{AFAE49B7-563A-4990-B3C6-EFBF0C083F25}"/>
              </a:ext>
            </a:extLst>
          </p:cNvPr>
          <p:cNvGrpSpPr>
            <a:grpSpLocks/>
          </p:cNvGrpSpPr>
          <p:nvPr/>
        </p:nvGrpSpPr>
        <p:grpSpPr bwMode="auto">
          <a:xfrm>
            <a:off x="3952875" y="2071688"/>
            <a:ext cx="5022850" cy="366712"/>
            <a:chOff x="3214678" y="2178929"/>
            <a:chExt cx="3161131" cy="366162"/>
          </a:xfrm>
        </p:grpSpPr>
        <p:sp>
          <p:nvSpPr>
            <p:cNvPr id="13" name="CaixaDeTexto 5">
              <a:extLst>
                <a:ext uri="{FF2B5EF4-FFF2-40B4-BE49-F238E27FC236}">
                  <a16:creationId xmlns:a16="http://schemas.microsoft.com/office/drawing/2014/main" id="{75FDD038-28A6-438C-8F84-DE5E6185999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14678" y="2178929"/>
              <a:ext cx="3161131" cy="366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/>
              <a:r>
                <a:rPr lang="pt-BR" altLang="pt-BR" b="1"/>
                <a:t>A   +   B                                 C   +   D;    ∆H &lt; 0   </a:t>
              </a:r>
            </a:p>
          </p:txBody>
        </p:sp>
        <p:graphicFrame>
          <p:nvGraphicFramePr>
            <p:cNvPr id="15" name="Object 2">
              <a:extLst>
                <a:ext uri="{FF2B5EF4-FFF2-40B4-BE49-F238E27FC236}">
                  <a16:creationId xmlns:a16="http://schemas.microsoft.com/office/drawing/2014/main" id="{6A03ABC6-CEB0-4083-A784-4DD511367C1F}"/>
                </a:ext>
              </a:extLst>
            </p:cNvPr>
            <p:cNvGraphicFramePr>
              <a:graphicFrameLocks noChangeAspect="1"/>
            </p:cNvGraphicFramePr>
            <p:nvPr/>
          </p:nvGraphicFramePr>
          <p:xfrm>
            <a:off x="4048125" y="2277576"/>
            <a:ext cx="904875" cy="1619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ChemSketch" r:id="rId2" imgW="905400" imgH="161640" progId="ACD.ChemSketch.20">
                    <p:embed/>
                  </p:oleObj>
                </mc:Choice>
                <mc:Fallback>
                  <p:oleObj name="ChemSketch" r:id="rId2" imgW="905400" imgH="161640" progId="ACD.ChemSketch.20">
                    <p:embed/>
                    <p:pic>
                      <p:nvPicPr>
                        <p:cNvPr id="18434" name="Object 2">
                          <a:extLst>
                            <a:ext uri="{FF2B5EF4-FFF2-40B4-BE49-F238E27FC236}">
                              <a16:creationId xmlns:a16="http://schemas.microsoft.com/office/drawing/2014/main" id="{5B4DA491-3F75-46E1-8E02-DA1DD710DD09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48125" y="2277576"/>
                          <a:ext cx="904875" cy="1619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6" name="Grupo 19">
            <a:extLst>
              <a:ext uri="{FF2B5EF4-FFF2-40B4-BE49-F238E27FC236}">
                <a16:creationId xmlns:a16="http://schemas.microsoft.com/office/drawing/2014/main" id="{2A03E66C-220B-416D-A34D-A0761716AA1F}"/>
              </a:ext>
            </a:extLst>
          </p:cNvPr>
          <p:cNvGrpSpPr>
            <a:grpSpLocks/>
          </p:cNvGrpSpPr>
          <p:nvPr/>
        </p:nvGrpSpPr>
        <p:grpSpPr bwMode="auto">
          <a:xfrm>
            <a:off x="2084388" y="2190751"/>
            <a:ext cx="4953000" cy="4175125"/>
            <a:chOff x="142844" y="2374934"/>
            <a:chExt cx="3131908" cy="2960668"/>
          </a:xfrm>
        </p:grpSpPr>
        <p:grpSp>
          <p:nvGrpSpPr>
            <p:cNvPr id="17" name="Grupo 8">
              <a:extLst>
                <a:ext uri="{FF2B5EF4-FFF2-40B4-BE49-F238E27FC236}">
                  <a16:creationId xmlns:a16="http://schemas.microsoft.com/office/drawing/2014/main" id="{8EAC1F75-AAAE-4D15-B7E4-9D05F463823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4495" y="2712496"/>
              <a:ext cx="2630671" cy="1702076"/>
              <a:chOff x="211341" y="2712496"/>
              <a:chExt cx="2630671" cy="1702076"/>
            </a:xfrm>
          </p:grpSpPr>
          <p:cxnSp>
            <p:nvCxnSpPr>
              <p:cNvPr id="24" name="Conector reto 23">
                <a:extLst>
                  <a:ext uri="{FF2B5EF4-FFF2-40B4-BE49-F238E27FC236}">
                    <a16:creationId xmlns:a16="http://schemas.microsoft.com/office/drawing/2014/main" id="{E4E1B854-78D3-4CC7-9DA0-74243E9301ED}"/>
                  </a:ext>
                </a:extLst>
              </p:cNvPr>
              <p:cNvCxnSpPr/>
              <p:nvPr/>
            </p:nvCxnSpPr>
            <p:spPr>
              <a:xfrm>
                <a:off x="210884" y="3570459"/>
                <a:ext cx="928531" cy="11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ector reto 24">
                <a:extLst>
                  <a:ext uri="{FF2B5EF4-FFF2-40B4-BE49-F238E27FC236}">
                    <a16:creationId xmlns:a16="http://schemas.microsoft.com/office/drawing/2014/main" id="{2A2A2FF0-1495-4038-8572-A846444C2C48}"/>
                  </a:ext>
                </a:extLst>
              </p:cNvPr>
              <p:cNvCxnSpPr/>
              <p:nvPr/>
            </p:nvCxnSpPr>
            <p:spPr>
              <a:xfrm>
                <a:off x="1913357" y="4131072"/>
                <a:ext cx="928531" cy="1126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Arco 25">
                <a:extLst>
                  <a:ext uri="{FF2B5EF4-FFF2-40B4-BE49-F238E27FC236}">
                    <a16:creationId xmlns:a16="http://schemas.microsoft.com/office/drawing/2014/main" id="{E2AC238E-0F86-48EC-9BF3-7F271170BBFF}"/>
                  </a:ext>
                </a:extLst>
              </p:cNvPr>
              <p:cNvSpPr/>
              <p:nvPr/>
            </p:nvSpPr>
            <p:spPr>
              <a:xfrm>
                <a:off x="1159491" y="2712653"/>
                <a:ext cx="741820" cy="1702103"/>
              </a:xfrm>
              <a:prstGeom prst="arc">
                <a:avLst>
                  <a:gd name="adj1" fmla="val 10798471"/>
                  <a:gd name="adj2" fmla="val 0"/>
                </a:avLst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pt-BR"/>
              </a:p>
            </p:txBody>
          </p:sp>
          <p:cxnSp>
            <p:nvCxnSpPr>
              <p:cNvPr id="27" name="Conector reto 26">
                <a:extLst>
                  <a:ext uri="{FF2B5EF4-FFF2-40B4-BE49-F238E27FC236}">
                    <a16:creationId xmlns:a16="http://schemas.microsoft.com/office/drawing/2014/main" id="{14630C55-9EBF-4FA2-A006-06106E49F0E2}"/>
                  </a:ext>
                </a:extLst>
              </p:cNvPr>
              <p:cNvCxnSpPr/>
              <p:nvPr/>
            </p:nvCxnSpPr>
            <p:spPr>
              <a:xfrm rot="5400000">
                <a:off x="1606873" y="3844634"/>
                <a:ext cx="589882" cy="1004"/>
              </a:xfrm>
              <a:prstGeom prst="line">
                <a:avLst/>
              </a:prstGeom>
              <a:ln w="254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" name="Grupo 13">
              <a:extLst>
                <a:ext uri="{FF2B5EF4-FFF2-40B4-BE49-F238E27FC236}">
                  <a16:creationId xmlns:a16="http://schemas.microsoft.com/office/drawing/2014/main" id="{DEADE712-BCA9-45A3-9A21-8E417C9CC9D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2844" y="2374934"/>
              <a:ext cx="3131908" cy="2960668"/>
              <a:chOff x="143061" y="3429000"/>
              <a:chExt cx="2549006" cy="2627159"/>
            </a:xfrm>
          </p:grpSpPr>
          <p:grpSp>
            <p:nvGrpSpPr>
              <p:cNvPr id="19" name="Grupo 17">
                <a:extLst>
                  <a:ext uri="{FF2B5EF4-FFF2-40B4-BE49-F238E27FC236}">
                    <a16:creationId xmlns:a16="http://schemas.microsoft.com/office/drawing/2014/main" id="{4C2BDA5F-B17D-4DED-AD0D-531711F240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3061" y="3500439"/>
                <a:ext cx="2429956" cy="2297891"/>
                <a:chOff x="624637" y="3357563"/>
                <a:chExt cx="3061514" cy="2656936"/>
              </a:xfrm>
            </p:grpSpPr>
            <p:cxnSp>
              <p:nvCxnSpPr>
                <p:cNvPr id="22" name="Conector de seta reta 17">
                  <a:extLst>
                    <a:ext uri="{FF2B5EF4-FFF2-40B4-BE49-F238E27FC236}">
                      <a16:creationId xmlns:a16="http://schemas.microsoft.com/office/drawing/2014/main" id="{4C391474-DEFF-460D-AD29-1D5D71CDA0B5}"/>
                    </a:ext>
                  </a:extLst>
                </p:cNvPr>
                <p:cNvCxnSpPr/>
                <p:nvPr/>
              </p:nvCxnSpPr>
              <p:spPr>
                <a:xfrm rot="16200000" flipV="1">
                  <a:off x="-677641" y="4678928"/>
                  <a:ext cx="2642642" cy="1029"/>
                </a:xfrm>
                <a:prstGeom prst="straightConnector1">
                  <a:avLst/>
                </a:prstGeom>
                <a:ln w="539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Conector de seta reta 18">
                  <a:extLst>
                    <a:ext uri="{FF2B5EF4-FFF2-40B4-BE49-F238E27FC236}">
                      <a16:creationId xmlns:a16="http://schemas.microsoft.com/office/drawing/2014/main" id="{67E5689D-FDAA-44FE-91F9-E0F6724F2EF6}"/>
                    </a:ext>
                  </a:extLst>
                </p:cNvPr>
                <p:cNvCxnSpPr/>
                <p:nvPr/>
              </p:nvCxnSpPr>
              <p:spPr>
                <a:xfrm flipV="1">
                  <a:off x="624637" y="6014623"/>
                  <a:ext cx="3061224" cy="0"/>
                </a:xfrm>
                <a:prstGeom prst="straightConnector1">
                  <a:avLst/>
                </a:prstGeom>
                <a:ln w="53975">
                  <a:solidFill>
                    <a:schemeClr val="tx1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CaixaDeTexto 15">
                <a:extLst>
                  <a:ext uri="{FF2B5EF4-FFF2-40B4-BE49-F238E27FC236}">
                    <a16:creationId xmlns:a16="http://schemas.microsoft.com/office/drawing/2014/main" id="{2FB56968-9669-42BE-8DB6-1418F949FD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195" y="3429000"/>
                <a:ext cx="2357454" cy="2323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pt-BR" altLang="pt-BR" b="1" i="1"/>
                  <a:t>Energia</a:t>
                </a:r>
              </a:p>
            </p:txBody>
          </p:sp>
          <p:sp>
            <p:nvSpPr>
              <p:cNvPr id="21" name="CaixaDeTexto 16">
                <a:extLst>
                  <a:ext uri="{FF2B5EF4-FFF2-40B4-BE49-F238E27FC236}">
                    <a16:creationId xmlns:a16="http://schemas.microsoft.com/office/drawing/2014/main" id="{21C1B967-F9F3-41B6-B0A7-73E5C8BC3F5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42010" y="5823809"/>
                <a:ext cx="1250057" cy="2323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eaLnBrk="1" hangingPunct="1"/>
                <a:r>
                  <a:rPr lang="pt-BR" altLang="pt-BR" b="1" i="1"/>
                  <a:t>Caminho de Reação</a:t>
                </a:r>
              </a:p>
            </p:txBody>
          </p:sp>
        </p:grpSp>
      </p:grpSp>
      <p:cxnSp>
        <p:nvCxnSpPr>
          <p:cNvPr id="28" name="Conector reto 27">
            <a:extLst>
              <a:ext uri="{FF2B5EF4-FFF2-40B4-BE49-F238E27FC236}">
                <a16:creationId xmlns:a16="http://schemas.microsoft.com/office/drawing/2014/main" id="{0CFA5041-C2F8-4E9F-A8AE-BDEF9EF43BBF}"/>
              </a:ext>
            </a:extLst>
          </p:cNvPr>
          <p:cNvCxnSpPr/>
          <p:nvPr/>
        </p:nvCxnSpPr>
        <p:spPr>
          <a:xfrm>
            <a:off x="2132013" y="4667250"/>
            <a:ext cx="2786062" cy="1588"/>
          </a:xfrm>
          <a:prstGeom prst="line">
            <a:avLst/>
          </a:prstGeom>
          <a:ln w="254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tângulo 23">
            <a:extLst>
              <a:ext uri="{FF2B5EF4-FFF2-40B4-BE49-F238E27FC236}">
                <a16:creationId xmlns:a16="http://schemas.microsoft.com/office/drawing/2014/main" id="{B8BA0755-53C6-488F-B243-890B1E946D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4950" y="4060825"/>
            <a:ext cx="463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b="1"/>
              <a:t>∆H</a:t>
            </a:r>
            <a:endParaRPr lang="pt-BR" altLang="pt-BR"/>
          </a:p>
        </p:txBody>
      </p:sp>
      <p:sp>
        <p:nvSpPr>
          <p:cNvPr id="30" name="Arco 29">
            <a:extLst>
              <a:ext uri="{FF2B5EF4-FFF2-40B4-BE49-F238E27FC236}">
                <a16:creationId xmlns:a16="http://schemas.microsoft.com/office/drawing/2014/main" id="{785913A9-350E-4977-B2E6-61352B2A35ED}"/>
              </a:ext>
            </a:extLst>
          </p:cNvPr>
          <p:cNvSpPr/>
          <p:nvPr/>
        </p:nvSpPr>
        <p:spPr>
          <a:xfrm>
            <a:off x="3667126" y="3143250"/>
            <a:ext cx="1173163" cy="1409700"/>
          </a:xfrm>
          <a:prstGeom prst="arc">
            <a:avLst>
              <a:gd name="adj1" fmla="val 10798471"/>
              <a:gd name="adj2" fmla="val 0"/>
            </a:avLst>
          </a:prstGeom>
          <a:ln w="25400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cxnSp>
        <p:nvCxnSpPr>
          <p:cNvPr id="31" name="Conector reto 30">
            <a:extLst>
              <a:ext uri="{FF2B5EF4-FFF2-40B4-BE49-F238E27FC236}">
                <a16:creationId xmlns:a16="http://schemas.microsoft.com/office/drawing/2014/main" id="{949DC07B-ED9D-4441-9938-FD09B3CA754C}"/>
              </a:ext>
            </a:extLst>
          </p:cNvPr>
          <p:cNvCxnSpPr/>
          <p:nvPr/>
        </p:nvCxnSpPr>
        <p:spPr>
          <a:xfrm rot="5400000">
            <a:off x="3239294" y="3642519"/>
            <a:ext cx="2000250" cy="1588"/>
          </a:xfrm>
          <a:prstGeom prst="line">
            <a:avLst/>
          </a:prstGeom>
          <a:ln w="38100">
            <a:solidFill>
              <a:srgbClr val="0070C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Conector reto 31">
            <a:extLst>
              <a:ext uri="{FF2B5EF4-FFF2-40B4-BE49-F238E27FC236}">
                <a16:creationId xmlns:a16="http://schemas.microsoft.com/office/drawing/2014/main" id="{15510457-B44B-4157-A357-39DCFF9B65FD}"/>
              </a:ext>
            </a:extLst>
          </p:cNvPr>
          <p:cNvCxnSpPr/>
          <p:nvPr/>
        </p:nvCxnSpPr>
        <p:spPr>
          <a:xfrm rot="5400000">
            <a:off x="3595688" y="3929063"/>
            <a:ext cx="1428750" cy="0"/>
          </a:xfrm>
          <a:prstGeom prst="line">
            <a:avLst/>
          </a:prstGeom>
          <a:ln w="50800" cmpd="sng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CaixaDeTexto 39">
            <a:extLst>
              <a:ext uri="{FF2B5EF4-FFF2-40B4-BE49-F238E27FC236}">
                <a16:creationId xmlns:a16="http://schemas.microsoft.com/office/drawing/2014/main" id="{1EBAAAD2-4460-48AC-8C28-7AAA718B46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52689" y="3524251"/>
            <a:ext cx="184308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b="1"/>
              <a:t>A   +   B</a:t>
            </a:r>
          </a:p>
        </p:txBody>
      </p:sp>
      <p:sp>
        <p:nvSpPr>
          <p:cNvPr id="34" name="CaixaDeTexto 40">
            <a:extLst>
              <a:ext uri="{FF2B5EF4-FFF2-40B4-BE49-F238E27FC236}">
                <a16:creationId xmlns:a16="http://schemas.microsoft.com/office/drawing/2014/main" id="{C63E2ACA-B47C-4C83-8D14-D5A790E2D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95876" y="4286250"/>
            <a:ext cx="16478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b="1"/>
              <a:t>C   +   D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F2A8DEAA-A4BF-4BBB-A36F-F2F064E938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2786063"/>
            <a:ext cx="5143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b="1" i="1">
                <a:solidFill>
                  <a:srgbClr val="0070C0"/>
                </a:solidFill>
              </a:rPr>
              <a:t>ENERGIA DE ATIVAÇÃO DA REAÇÃO INVERSA SEM CATALISADOR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61EF1392-7C4E-4C04-B09A-448092E6FA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38813" y="3497263"/>
            <a:ext cx="51435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pt-BR" altLang="pt-BR" b="1" i="1">
                <a:solidFill>
                  <a:srgbClr val="FF0000"/>
                </a:solidFill>
              </a:rPr>
              <a:t>ENERGIA DE ATIVAÇÃO DA REAÇÃO INVERSA COM CATALISADOR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63CAA14-B589-4755-AD9C-6F9D0E3271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38939" y="4857751"/>
            <a:ext cx="357187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/>
            <a:r>
              <a:rPr lang="pt-BR" altLang="pt-BR" b="1" i="1"/>
              <a:t>O CATALISADOR AUMENTA A VELOCIDADE DA REAÇÃO INVERSA</a:t>
            </a:r>
          </a:p>
        </p:txBody>
      </p:sp>
    </p:spTree>
    <p:extLst>
      <p:ext uri="{BB962C8B-B14F-4D97-AF65-F5344CB8AC3E}">
        <p14:creationId xmlns:p14="http://schemas.microsoft.com/office/powerpoint/2010/main" val="1228206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5" grpId="0"/>
      <p:bldP spid="36" grpId="0"/>
      <p:bldP spid="3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6626" name="Picture 2" descr="Elementos científicos de vista frontal com variedade de produtos químicos com espaço de cópia Foto gratuita">
            <a:extLst>
              <a:ext uri="{FF2B5EF4-FFF2-40B4-BE49-F238E27FC236}">
                <a16:creationId xmlns:a16="http://schemas.microsoft.com/office/drawing/2014/main" id="{D1D6E1B5-AF03-4046-B6D3-84319BE00DD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3BA204A9-41E3-4FA7-897B-B215682D2D87}"/>
              </a:ext>
            </a:extLst>
          </p:cNvPr>
          <p:cNvSpPr txBox="1">
            <a:spLocks/>
          </p:cNvSpPr>
          <p:nvPr/>
        </p:nvSpPr>
        <p:spPr>
          <a:xfrm>
            <a:off x="5951984" y="404664"/>
            <a:ext cx="604988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Reações irreversíveis 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EB2F413B-6F5A-462F-998F-E3017744093B}"/>
              </a:ext>
            </a:extLst>
          </p:cNvPr>
          <p:cNvSpPr txBox="1">
            <a:spLocks/>
          </p:cNvSpPr>
          <p:nvPr/>
        </p:nvSpPr>
        <p:spPr>
          <a:xfrm>
            <a:off x="5951984" y="1340769"/>
            <a:ext cx="6049888" cy="165618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200" dirty="0"/>
              <a:t>Reações irreversíveis são aquelas que ocorrem por completo, ou seja, até que os reagentes sejam “totalmente consumidos” ou pelo menos um dos reagentes seja completamente consumido (reagente limitante).</a:t>
            </a:r>
          </a:p>
        </p:txBody>
      </p:sp>
      <p:pic>
        <p:nvPicPr>
          <p:cNvPr id="6" name="Picture 4" descr="Resultado de imagem para combustÃ£o gif">
            <a:extLst>
              <a:ext uri="{FF2B5EF4-FFF2-40B4-BE49-F238E27FC236}">
                <a16:creationId xmlns:a16="http://schemas.microsoft.com/office/drawing/2014/main" id="{0A6F96C6-7F9D-47C3-B4FD-931E4CB1026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5272" y="3307323"/>
            <a:ext cx="4771255" cy="2605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46FA8289-1403-4084-8A79-9AB421211AF5}"/>
              </a:ext>
            </a:extLst>
          </p:cNvPr>
          <p:cNvSpPr/>
          <p:nvPr/>
        </p:nvSpPr>
        <p:spPr>
          <a:xfrm>
            <a:off x="6168007" y="6211639"/>
            <a:ext cx="5905784" cy="369332"/>
          </a:xfrm>
          <a:prstGeom prst="rect">
            <a:avLst/>
          </a:prstGeom>
          <a:solidFill>
            <a:schemeClr val="accent2"/>
          </a:solidFill>
        </p:spPr>
        <p:txBody>
          <a:bodyPr wrap="none">
            <a:spAutoFit/>
          </a:bodyPr>
          <a:lstStyle/>
          <a:p>
            <a:r>
              <a:rPr lang="pt-BR" dirty="0">
                <a:latin typeface="Times New Roman" panose="02020603050405020304" pitchFamily="18" charset="0"/>
              </a:rPr>
              <a:t>Outro exemplo :</a:t>
            </a:r>
            <a:r>
              <a:rPr lang="pt-BR" dirty="0" err="1">
                <a:latin typeface="Times New Roman" panose="02020603050405020304" pitchFamily="18" charset="0"/>
              </a:rPr>
              <a:t>HCl</a:t>
            </a:r>
            <a:r>
              <a:rPr lang="pt-BR" dirty="0">
                <a:latin typeface="Times New Roman" panose="02020603050405020304" pitchFamily="18" charset="0"/>
              </a:rPr>
              <a:t> (</a:t>
            </a:r>
            <a:r>
              <a:rPr lang="pt-BR" dirty="0" err="1">
                <a:latin typeface="Times New Roman" panose="02020603050405020304" pitchFamily="18" charset="0"/>
              </a:rPr>
              <a:t>aq</a:t>
            </a:r>
            <a:r>
              <a:rPr lang="pt-BR" dirty="0">
                <a:latin typeface="Times New Roman" panose="02020603050405020304" pitchFamily="18" charset="0"/>
              </a:rPr>
              <a:t>) </a:t>
            </a:r>
            <a:r>
              <a:rPr lang="pt-BR" sz="1100" dirty="0">
                <a:latin typeface="Times New Roman" panose="02020603050405020304" pitchFamily="18" charset="0"/>
              </a:rPr>
              <a:t>+ </a:t>
            </a:r>
            <a:r>
              <a:rPr lang="pt-BR" dirty="0" err="1">
                <a:latin typeface="Times New Roman" panose="02020603050405020304" pitchFamily="18" charset="0"/>
              </a:rPr>
              <a:t>NaOH</a:t>
            </a:r>
            <a:r>
              <a:rPr lang="pt-BR" dirty="0">
                <a:latin typeface="Times New Roman" panose="02020603050405020304" pitchFamily="18" charset="0"/>
              </a:rPr>
              <a:t> (</a:t>
            </a:r>
            <a:r>
              <a:rPr lang="pt-BR" dirty="0" err="1">
                <a:latin typeface="Times New Roman" panose="02020603050405020304" pitchFamily="18" charset="0"/>
              </a:rPr>
              <a:t>aq</a:t>
            </a:r>
            <a:r>
              <a:rPr lang="pt-BR" dirty="0">
                <a:latin typeface="Times New Roman" panose="02020603050405020304" pitchFamily="18" charset="0"/>
              </a:rPr>
              <a:t>) -&gt;</a:t>
            </a:r>
            <a:r>
              <a:rPr lang="pt-BR" dirty="0" err="1">
                <a:latin typeface="Times New Roman" panose="02020603050405020304" pitchFamily="18" charset="0"/>
              </a:rPr>
              <a:t>NaCl</a:t>
            </a:r>
            <a:r>
              <a:rPr lang="pt-BR" dirty="0">
                <a:latin typeface="Times New Roman" panose="02020603050405020304" pitchFamily="18" charset="0"/>
              </a:rPr>
              <a:t> (</a:t>
            </a:r>
            <a:r>
              <a:rPr lang="pt-BR" dirty="0" err="1">
                <a:latin typeface="Times New Roman" panose="02020603050405020304" pitchFamily="18" charset="0"/>
              </a:rPr>
              <a:t>aq</a:t>
            </a:r>
            <a:r>
              <a:rPr lang="pt-BR" dirty="0">
                <a:latin typeface="Times New Roman" panose="02020603050405020304" pitchFamily="18" charset="0"/>
              </a:rPr>
              <a:t>) </a:t>
            </a:r>
            <a:r>
              <a:rPr lang="pt-BR" sz="1100" dirty="0">
                <a:latin typeface="Times New Roman" panose="02020603050405020304" pitchFamily="18" charset="0"/>
              </a:rPr>
              <a:t>+ </a:t>
            </a:r>
            <a:r>
              <a:rPr lang="pt-BR" dirty="0">
                <a:latin typeface="Times New Roman" panose="02020603050405020304" pitchFamily="18" charset="0"/>
              </a:rPr>
              <a:t>H</a:t>
            </a:r>
            <a:r>
              <a:rPr lang="pt-BR" sz="1100" dirty="0">
                <a:latin typeface="Times New Roman" panose="02020603050405020304" pitchFamily="18" charset="0"/>
              </a:rPr>
              <a:t>2</a:t>
            </a:r>
            <a:r>
              <a:rPr lang="pt-BR" dirty="0">
                <a:latin typeface="Times New Roman" panose="02020603050405020304" pitchFamily="18" charset="0"/>
              </a:rPr>
              <a:t>O (</a:t>
            </a:r>
            <a:r>
              <a:rPr lang="pt-BR" dirty="0" err="1">
                <a:latin typeface="Times New Roman" panose="02020603050405020304" pitchFamily="18" charset="0"/>
              </a:rPr>
              <a:t>aq</a:t>
            </a:r>
            <a:r>
              <a:rPr lang="pt-BR" dirty="0">
                <a:latin typeface="Times New Roman" panose="02020603050405020304" pitchFamily="18" charset="0"/>
              </a:rPr>
              <a:t>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01573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1421F6E3-2763-48DA-B930-942B74E672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86372" y="1556792"/>
            <a:ext cx="8219256" cy="4260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2B8A5115-EFF1-404C-9CE9-CC93007A24B2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23650727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B8A5115-EFF1-404C-9CE9-CC93007A24B2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pic>
        <p:nvPicPr>
          <p:cNvPr id="7" name="Espaço Reservado para Conteúdo 3">
            <a:extLst>
              <a:ext uri="{FF2B5EF4-FFF2-40B4-BE49-F238E27FC236}">
                <a16:creationId xmlns:a16="http://schemas.microsoft.com/office/drawing/2014/main" id="{0C7EECE3-66B9-4A23-A204-BA25A554AF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35560" y="1412776"/>
            <a:ext cx="7920880" cy="472082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3130763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745C9915-9813-4478-8CCE-D3228C0F34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84261" y="1916832"/>
            <a:ext cx="8823478" cy="352839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angle 1">
            <a:extLst>
              <a:ext uri="{FF2B5EF4-FFF2-40B4-BE49-F238E27FC236}">
                <a16:creationId xmlns:a16="http://schemas.microsoft.com/office/drawing/2014/main" id="{8B4D1A09-97B2-43CC-9CB4-8C00E5FF2983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3921385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8EEE28F3-FC04-4471-A252-413F390F27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1389" y="2708920"/>
            <a:ext cx="3387572" cy="2357199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57E43BD-60E7-4798-82AD-31E44BD3952C}"/>
              </a:ext>
            </a:extLst>
          </p:cNvPr>
          <p:cNvSpPr/>
          <p:nvPr/>
        </p:nvSpPr>
        <p:spPr>
          <a:xfrm>
            <a:off x="2244775" y="5519460"/>
            <a:ext cx="72008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dirty="0">
                <a:latin typeface="MyriadPro-Regular" panose="020B0503030403020204" pitchFamily="34" charset="0"/>
              </a:rPr>
              <a:t>Onde </a:t>
            </a:r>
            <a:r>
              <a:rPr lang="pt-BR" dirty="0" err="1">
                <a:latin typeface="MyriadPro-Regular" panose="020B0503030403020204" pitchFamily="34" charset="0"/>
              </a:rPr>
              <a:t>Δn</a:t>
            </a:r>
            <a:r>
              <a:rPr lang="pt-BR" dirty="0">
                <a:latin typeface="MyriadPro-Regular" panose="020B0503030403020204" pitchFamily="34" charset="0"/>
              </a:rPr>
              <a:t> = numero total de mol dos produtos – numero total de mol dos reagentes); R e igual a 8,21 x 10</a:t>
            </a:r>
            <a:r>
              <a:rPr lang="pt-BR" sz="800" dirty="0">
                <a:latin typeface="MyriadPro-Regular" panose="020B0503030403020204" pitchFamily="34" charset="0"/>
              </a:rPr>
              <a:t>-2 </a:t>
            </a:r>
            <a:r>
              <a:rPr lang="pt-BR" dirty="0" err="1">
                <a:latin typeface="MyriadPro-Regular" panose="020B0503030403020204" pitchFamily="34" charset="0"/>
              </a:rPr>
              <a:t>atm</a:t>
            </a:r>
            <a:r>
              <a:rPr lang="pt-BR" dirty="0">
                <a:latin typeface="MyriadPro-Regular" panose="020B0503030403020204" pitchFamily="34" charset="0"/>
              </a:rPr>
              <a:t>/</a:t>
            </a:r>
            <a:r>
              <a:rPr lang="pt-BR" dirty="0" err="1">
                <a:latin typeface="MyriadPro-Regular" panose="020B0503030403020204" pitchFamily="34" charset="0"/>
              </a:rPr>
              <a:t>mol.K</a:t>
            </a:r>
            <a:r>
              <a:rPr lang="pt-BR" dirty="0">
                <a:latin typeface="MyriadPro-Regular" panose="020B0503030403020204" pitchFamily="34" charset="0"/>
              </a:rPr>
              <a:t> e T e a temperatura em Kelvin.</a:t>
            </a:r>
            <a:endParaRPr lang="pt-BR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81656F10-894D-46B0-AE2A-1F2FBB509180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Relação entre Kc e </a:t>
            </a:r>
            <a:r>
              <a:rPr lang="pt-BR" dirty="0" err="1">
                <a:solidFill>
                  <a:schemeClr val="bg1"/>
                </a:solidFill>
                <a:latin typeface="Agency FB" panose="020B0503020202020204" pitchFamily="34" charset="0"/>
              </a:rPr>
              <a:t>Kp</a:t>
            </a:r>
            <a:endParaRPr lang="pt-BR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E5E37CA-87D6-40EB-9BD6-DD6730FF182D}"/>
              </a:ext>
            </a:extLst>
          </p:cNvPr>
          <p:cNvSpPr txBox="1"/>
          <p:nvPr/>
        </p:nvSpPr>
        <p:spPr>
          <a:xfrm>
            <a:off x="2244775" y="1340768"/>
            <a:ext cx="720080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Em um sistema gasoso, as vezes, definimos a Constante de Equilíbrio em termos de concentração e, as vezes, em termos de pressões parciais. No entanto, é possível fazer a Inter conversão de ambas, utilizando-se a equação de </a:t>
            </a:r>
            <a:r>
              <a:rPr lang="pt-BR" dirty="0" err="1">
                <a:highlight>
                  <a:srgbClr val="FFFF00"/>
                </a:highlight>
              </a:rPr>
              <a:t>Clapeyron</a:t>
            </a:r>
            <a:r>
              <a:rPr lang="pt-BR" dirty="0"/>
              <a:t>:</a:t>
            </a:r>
          </a:p>
        </p:txBody>
      </p:sp>
      <p:pic>
        <p:nvPicPr>
          <p:cNvPr id="12290" name="Picture 2" descr="Benoit Paul Emile Clapeyron (1799-1864) | GPET Física">
            <a:extLst>
              <a:ext uri="{FF2B5EF4-FFF2-40B4-BE49-F238E27FC236}">
                <a16:creationId xmlns:a16="http://schemas.microsoft.com/office/drawing/2014/main" id="{5F1F829C-1783-4208-87C5-1B3DB00374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8448" y="3651656"/>
            <a:ext cx="1619250" cy="28289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826600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81656F10-894D-46B0-AE2A-1F2FBB509180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Relação entre Kc e </a:t>
            </a:r>
            <a:r>
              <a:rPr lang="pt-BR" dirty="0" err="1">
                <a:solidFill>
                  <a:schemeClr val="bg1"/>
                </a:solidFill>
                <a:latin typeface="Agency FB" panose="020B0503020202020204" pitchFamily="34" charset="0"/>
              </a:rPr>
              <a:t>Kp</a:t>
            </a:r>
            <a:endParaRPr lang="pt-BR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6" name="Espaço Reservado para Conteúdo 3">
            <a:extLst>
              <a:ext uri="{FF2B5EF4-FFF2-40B4-BE49-F238E27FC236}">
                <a16:creationId xmlns:a16="http://schemas.microsoft.com/office/drawing/2014/main" id="{DC66AF9B-207C-45A2-95A1-EBEF6C5650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23178" y="1556792"/>
            <a:ext cx="9043993" cy="3600400"/>
          </a:xfrm>
          <a:prstGeom prst="rect">
            <a:avLst/>
          </a:prstGeom>
          <a:ln>
            <a:solidFill>
              <a:srgbClr val="FFC000"/>
            </a:solidFill>
          </a:ln>
        </p:spPr>
      </p:pic>
    </p:spTree>
    <p:extLst>
      <p:ext uri="{BB962C8B-B14F-4D97-AF65-F5344CB8AC3E}">
        <p14:creationId xmlns:p14="http://schemas.microsoft.com/office/powerpoint/2010/main" val="272378510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54A9981F-7E4B-4471-9368-2F58A096A2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2754" y="1447226"/>
            <a:ext cx="6915092" cy="4063177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E063DA6-2156-46DD-9CB5-27698C0C4D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5640" y="5489977"/>
            <a:ext cx="6915093" cy="136802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A9752DC5-36FD-4743-8964-A16487E502A8}"/>
              </a:ext>
            </a:extLst>
          </p:cNvPr>
          <p:cNvSpPr/>
          <p:nvPr/>
        </p:nvSpPr>
        <p:spPr>
          <a:xfrm>
            <a:off x="740781" y="3190473"/>
            <a:ext cx="1783373" cy="4770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pt-BR" sz="2500" dirty="0"/>
              <a:t>Homogêneo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03F2C93-FFDF-488A-83E1-CC9FD8C3FD9F}"/>
              </a:ext>
            </a:extLst>
          </p:cNvPr>
          <p:cNvSpPr txBox="1">
            <a:spLocks/>
          </p:cNvSpPr>
          <p:nvPr/>
        </p:nvSpPr>
        <p:spPr>
          <a:xfrm>
            <a:off x="875420" y="260648"/>
            <a:ext cx="10441160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Equilíbrio em sistemas homogêneo e Heterogêneo</a:t>
            </a:r>
          </a:p>
        </p:txBody>
      </p:sp>
    </p:spTree>
    <p:extLst>
      <p:ext uri="{BB962C8B-B14F-4D97-AF65-F5344CB8AC3E}">
        <p14:creationId xmlns:p14="http://schemas.microsoft.com/office/powerpoint/2010/main" val="283540560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CE74414-0B0D-4738-91F1-0E0DE36241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1151" y="1461025"/>
            <a:ext cx="6029700" cy="4125540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54F5EF8C-1F7A-4270-A622-A01F0A6404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150" y="5586565"/>
            <a:ext cx="6029701" cy="1079200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3F333D52-BE21-4232-B5AF-5F488129D3EB}"/>
              </a:ext>
            </a:extLst>
          </p:cNvPr>
          <p:cNvSpPr txBox="1">
            <a:spLocks/>
          </p:cNvSpPr>
          <p:nvPr/>
        </p:nvSpPr>
        <p:spPr>
          <a:xfrm>
            <a:off x="875420" y="332656"/>
            <a:ext cx="10441160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Equilíbrio em sistemas homogêneo e Heterogêneo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8F8606DF-5857-4D6D-8105-93C9CD5298DB}"/>
              </a:ext>
            </a:extLst>
          </p:cNvPr>
          <p:cNvSpPr/>
          <p:nvPr/>
        </p:nvSpPr>
        <p:spPr>
          <a:xfrm>
            <a:off x="623392" y="3285268"/>
            <a:ext cx="1888402" cy="477054"/>
          </a:xfrm>
          <a:prstGeom prst="rect">
            <a:avLst/>
          </a:prstGeom>
          <a:solidFill>
            <a:srgbClr val="FFC000"/>
          </a:solidFill>
        </p:spPr>
        <p:txBody>
          <a:bodyPr wrap="none">
            <a:spAutoFit/>
          </a:bodyPr>
          <a:lstStyle/>
          <a:p>
            <a:r>
              <a:rPr lang="pt-BR" sz="2500" dirty="0"/>
              <a:t>Heterogêneo</a:t>
            </a:r>
          </a:p>
        </p:txBody>
      </p:sp>
    </p:spTree>
    <p:extLst>
      <p:ext uri="{BB962C8B-B14F-4D97-AF65-F5344CB8AC3E}">
        <p14:creationId xmlns:p14="http://schemas.microsoft.com/office/powerpoint/2010/main" val="83115390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49E28238-F0E3-4B7F-8C33-BAC597AB2C98}"/>
              </a:ext>
            </a:extLst>
          </p:cNvPr>
          <p:cNvSpPr txBox="1">
            <a:spLocks/>
          </p:cNvSpPr>
          <p:nvPr/>
        </p:nvSpPr>
        <p:spPr>
          <a:xfrm>
            <a:off x="3665730" y="188640"/>
            <a:ext cx="4860540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Grau de equilíbrio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00AEA2D8-98F0-47E2-9F7F-B19961950160}"/>
              </a:ext>
            </a:extLst>
          </p:cNvPr>
          <p:cNvSpPr txBox="1"/>
          <p:nvPr/>
        </p:nvSpPr>
        <p:spPr>
          <a:xfrm>
            <a:off x="2483398" y="1654956"/>
            <a:ext cx="7225204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GRAU DE EQUILIBRIO QUIMICO (α) – Indica a relação entre o no de mols de moléculas que reagem ate atingir o equilíbrio (</a:t>
            </a:r>
            <a:r>
              <a:rPr lang="pt-BR" dirty="0" err="1"/>
              <a:t>nr</a:t>
            </a:r>
            <a:r>
              <a:rPr lang="pt-BR" dirty="0"/>
              <a:t>) e o número de mols de moléculas inicialmente colocado para entrar em equilíbrio (</a:t>
            </a:r>
            <a:r>
              <a:rPr lang="pt-BR" dirty="0" err="1"/>
              <a:t>ni</a:t>
            </a:r>
            <a:r>
              <a:rPr lang="pt-BR" dirty="0"/>
              <a:t>).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F6B5A86-4471-435B-8493-19BDBE270BE6}"/>
              </a:ext>
            </a:extLst>
          </p:cNvPr>
          <p:cNvSpPr txBox="1"/>
          <p:nvPr/>
        </p:nvSpPr>
        <p:spPr>
          <a:xfrm>
            <a:off x="5327714" y="3007984"/>
            <a:ext cx="1536572" cy="55399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l-GR" sz="3000" dirty="0"/>
              <a:t>α=</a:t>
            </a:r>
            <a:r>
              <a:rPr lang="pt-BR" sz="3000" dirty="0" err="1"/>
              <a:t>nr</a:t>
            </a:r>
            <a:r>
              <a:rPr lang="pt-BR" sz="3000" dirty="0"/>
              <a:t> /</a:t>
            </a:r>
            <a:r>
              <a:rPr lang="pt-BR" sz="3000" dirty="0" err="1"/>
              <a:t>ni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79149836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7868DA4-1FD1-42A4-A630-53B88712881B}"/>
              </a:ext>
            </a:extLst>
          </p:cNvPr>
          <p:cNvSpPr txBox="1"/>
          <p:nvPr/>
        </p:nvSpPr>
        <p:spPr>
          <a:xfrm>
            <a:off x="1944818" y="3429000"/>
            <a:ext cx="1656184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Kc= 0,42 e </a:t>
            </a:r>
            <a:r>
              <a:rPr lang="pt-BR" dirty="0" err="1"/>
              <a:t>Kp</a:t>
            </a:r>
            <a:r>
              <a:rPr lang="pt-BR" dirty="0"/>
              <a:t>=18,012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20F21B2D-BCC1-46AA-B035-A9E871C7882F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79063CBB-15D6-4664-B978-AE42877278E3}"/>
              </a:ext>
            </a:extLst>
          </p:cNvPr>
          <p:cNvSpPr txBox="1"/>
          <p:nvPr/>
        </p:nvSpPr>
        <p:spPr>
          <a:xfrm>
            <a:off x="1944818" y="1556792"/>
            <a:ext cx="8302364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Num recipiente de volume constante igual a 1,00 litro, inicialmente evacuado, foi introduzido 1,00mol de </a:t>
            </a:r>
            <a:r>
              <a:rPr lang="pt-BR" dirty="0" err="1"/>
              <a:t>pentacloreto</a:t>
            </a:r>
            <a:r>
              <a:rPr lang="pt-BR" dirty="0"/>
              <a:t> de fosforo gasoso e puro. O recipiente foi mantido a 250°C e no equilíbrio final foi verificada a existência de 0,47 mols de gás cloro. Calcule o valor aproximado das constantes Kc e </a:t>
            </a:r>
            <a:r>
              <a:rPr lang="pt-BR" dirty="0" err="1"/>
              <a:t>Kp</a:t>
            </a:r>
            <a:r>
              <a:rPr lang="pt-BR" dirty="0"/>
              <a:t> do equilíbrio estabelecido dentro do cilindro e representado pela seguinte equação química:</a:t>
            </a:r>
          </a:p>
          <a:p>
            <a:pPr marL="0" indent="0" algn="just">
              <a:buNone/>
            </a:pPr>
            <a:r>
              <a:rPr lang="pt-BR" dirty="0"/>
              <a:t>                                   PCl5(g) ↔ PCl3(g) + Cl2(g)</a:t>
            </a:r>
          </a:p>
        </p:txBody>
      </p:sp>
    </p:spTree>
    <p:extLst>
      <p:ext uri="{BB962C8B-B14F-4D97-AF65-F5344CB8AC3E}">
        <p14:creationId xmlns:p14="http://schemas.microsoft.com/office/powerpoint/2010/main" val="335613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DA45C250-702D-4E06-8E95-623970A694C5}"/>
              </a:ext>
            </a:extLst>
          </p:cNvPr>
          <p:cNvSpPr txBox="1"/>
          <p:nvPr/>
        </p:nvSpPr>
        <p:spPr>
          <a:xfrm>
            <a:off x="1944818" y="2963736"/>
            <a:ext cx="165618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Kc= 3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8DA18A71-12EE-479B-95B1-0B62DA0C0E46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ADB471AE-69D9-4591-A0E4-293550FD0BA1}"/>
              </a:ext>
            </a:extLst>
          </p:cNvPr>
          <p:cNvSpPr txBox="1"/>
          <p:nvPr/>
        </p:nvSpPr>
        <p:spPr>
          <a:xfrm>
            <a:off x="1944818" y="1484784"/>
            <a:ext cx="8302364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Em um recipiente de capacidade de 2L são colocados 8 mols de CO e 8 mols de Cl2 para tomarem parte no seguinte processo da equação abaixo e a temperatura constante. Sabendo que o grau de equilíbrio e de 75% calcule o Kc do processo citado.</a:t>
            </a:r>
          </a:p>
          <a:p>
            <a:pPr marL="0" indent="0">
              <a:buNone/>
            </a:pPr>
            <a:r>
              <a:rPr lang="en-US" dirty="0"/>
              <a:t>                                    CO (g) + Cl2 (g) ↔ COCl2 (g)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84909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D9ABFB47-31F4-4F73-8884-0EF434448B02}"/>
              </a:ext>
            </a:extLst>
          </p:cNvPr>
          <p:cNvSpPr txBox="1">
            <a:spLocks/>
          </p:cNvSpPr>
          <p:nvPr/>
        </p:nvSpPr>
        <p:spPr>
          <a:xfrm>
            <a:off x="5951984" y="404664"/>
            <a:ext cx="604988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Reações reversíveis </a:t>
            </a:r>
          </a:p>
        </p:txBody>
      </p:sp>
      <p:pic>
        <p:nvPicPr>
          <p:cNvPr id="27650" name="Picture 2" descr="Unidad 3: Equilibrio químico | Química general">
            <a:extLst>
              <a:ext uri="{FF2B5EF4-FFF2-40B4-BE49-F238E27FC236}">
                <a16:creationId xmlns:a16="http://schemas.microsoft.com/office/drawing/2014/main" id="{B80B63E2-FBD3-4192-9875-1157A75ADF2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408" y="2370692"/>
            <a:ext cx="4876800" cy="1038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86D3C880-BDC4-48FA-99A7-F34117A39203}"/>
              </a:ext>
            </a:extLst>
          </p:cNvPr>
          <p:cNvSpPr txBox="1"/>
          <p:nvPr/>
        </p:nvSpPr>
        <p:spPr>
          <a:xfrm>
            <a:off x="6638309" y="1599183"/>
            <a:ext cx="5218331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Inicialmente a reação ocorre no sentido do consumo dos reagentes e da formação dos produtos;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B1AC3C7-7750-410E-BFAE-652144ACF90B}"/>
              </a:ext>
            </a:extLst>
          </p:cNvPr>
          <p:cNvSpPr txBox="1"/>
          <p:nvPr/>
        </p:nvSpPr>
        <p:spPr>
          <a:xfrm>
            <a:off x="6638309" y="2465580"/>
            <a:ext cx="5218330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Tão logo se formam algumas moléculas do produto, a reação no sentido inverso começa a ocorrer;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3E95F28-D39E-4AAE-9EE8-45A396004499}"/>
              </a:ext>
            </a:extLst>
          </p:cNvPr>
          <p:cNvSpPr txBox="1"/>
          <p:nvPr/>
        </p:nvSpPr>
        <p:spPr>
          <a:xfrm>
            <a:off x="6638310" y="3408917"/>
            <a:ext cx="5218330" cy="9233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Quando as concentrações dos reagentes e dos produtos deixam de variar com o tempo, o processo atingiu o equilíbrio.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8909699-4F63-4165-B848-406BBDFAE633}"/>
              </a:ext>
            </a:extLst>
          </p:cNvPr>
          <p:cNvSpPr txBox="1"/>
          <p:nvPr/>
        </p:nvSpPr>
        <p:spPr>
          <a:xfrm>
            <a:off x="2857281" y="4869160"/>
            <a:ext cx="6189406" cy="14773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Todos os sistemas em equilíbrio químico são dinâmicos, ou seja, as reações químicas continuam a ocorrer simultaneamente na mesma velocidade no sentido da formação dos produtos (sentido direto) e dos reagentes (sentido inverso), mas as suas concentrações ficam constantes.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7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F5EBAEC4-8759-49AD-8BBB-36678A8FF1AE}"/>
              </a:ext>
            </a:extLst>
          </p:cNvPr>
          <p:cNvSpPr txBox="1"/>
          <p:nvPr/>
        </p:nvSpPr>
        <p:spPr>
          <a:xfrm>
            <a:off x="1778601" y="3543008"/>
            <a:ext cx="1656184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Kc= 0,005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01B6CEC-E101-4E30-9643-4E961EBB84F8}"/>
              </a:ext>
            </a:extLst>
          </p:cNvPr>
          <p:cNvSpPr txBox="1"/>
          <p:nvPr/>
        </p:nvSpPr>
        <p:spPr>
          <a:xfrm>
            <a:off x="1764798" y="1484784"/>
            <a:ext cx="8662404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N2O4 e NO2, gases poluentes do ar, encontram-se em equilíbrio, como indicado:</a:t>
            </a:r>
          </a:p>
          <a:p>
            <a:pPr marL="0" indent="0" algn="just">
              <a:buNone/>
            </a:pPr>
            <a:r>
              <a:rPr lang="pt-BR" dirty="0"/>
              <a:t>                 N2O4 (g) ↔ 2NO2(g)</a:t>
            </a:r>
          </a:p>
          <a:p>
            <a:pPr marL="0" indent="0" algn="just">
              <a:buNone/>
            </a:pPr>
            <a:r>
              <a:rPr lang="pt-BR" dirty="0"/>
              <a:t>Em uma experiência, nas condições ambientes, introduziu-se 1,50mol de N2O4 em um reator de 2,0 litros. Estabelecido o equilíbrio, a concentração de NO2 foi de 0,060mol/L. Qual os valores de Kc e </a:t>
            </a:r>
            <a:r>
              <a:rPr lang="pt-BR" dirty="0" err="1"/>
              <a:t>Kp</a:t>
            </a:r>
            <a:r>
              <a:rPr lang="pt-BR" dirty="0"/>
              <a:t> para o sistema ?</a:t>
            </a: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078ABD24-EE9F-412E-BF3E-8DB2443866C9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</p:spTree>
    <p:extLst>
      <p:ext uri="{BB962C8B-B14F-4D97-AF65-F5344CB8AC3E}">
        <p14:creationId xmlns:p14="http://schemas.microsoft.com/office/powerpoint/2010/main" val="379506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340177A5-6841-4784-96B5-7984EB9709E9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Equilíbrio iônico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486AB42-D4B8-48B4-96FA-9D531E3EB476}"/>
              </a:ext>
            </a:extLst>
          </p:cNvPr>
          <p:cNvSpPr txBox="1"/>
          <p:nvPr/>
        </p:nvSpPr>
        <p:spPr>
          <a:xfrm>
            <a:off x="1595500" y="1268760"/>
            <a:ext cx="9001000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É o estudo dos equilíbrios químicos envolvendo soluções aquosas de ácidos e bases, que apresentam partículas iônicas e moléculas não ionizadas. </a:t>
            </a:r>
          </a:p>
          <a:p>
            <a:pPr marL="0" indent="0" algn="just">
              <a:buNone/>
            </a:pPr>
            <a:r>
              <a:rPr lang="pt-BR" dirty="0"/>
              <a:t>O equilíbrio iônico só é caracterizado quando se refere a um eletrólito fraco, pois se considerarmos que 100% das moléculas, do ácido ou da base, se ionizam, o equilíbrio não é estabelecido, e a reação terá um só sentido.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3385A908-15DC-4D6B-9C24-B716472A1DA9}"/>
              </a:ext>
            </a:extLst>
          </p:cNvPr>
          <p:cNvSpPr txBox="1"/>
          <p:nvPr/>
        </p:nvSpPr>
        <p:spPr>
          <a:xfrm>
            <a:off x="1595500" y="4053816"/>
            <a:ext cx="6912768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É a grandeza que indica a porcentagem do ácido que sofreu ionização na solução. Quanto maior o α, mais forte é o ácido ou a base.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1BDD0378-0687-49A8-907C-E737DD8F9005}"/>
              </a:ext>
            </a:extLst>
          </p:cNvPr>
          <p:cNvSpPr txBox="1"/>
          <p:nvPr/>
        </p:nvSpPr>
        <p:spPr>
          <a:xfrm>
            <a:off x="4247594" y="3119035"/>
            <a:ext cx="3696812" cy="52322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800" b="1" dirty="0"/>
              <a:t>Grau de Ionização (α)</a:t>
            </a:r>
            <a:endParaRPr lang="pt-BR" sz="2800" dirty="0"/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1D719677-68C9-4678-B309-93A40A962B29}"/>
              </a:ext>
            </a:extLst>
          </p:cNvPr>
          <p:cNvSpPr txBox="1"/>
          <p:nvPr/>
        </p:nvSpPr>
        <p:spPr>
          <a:xfrm>
            <a:off x="2837638" y="5240618"/>
            <a:ext cx="6516724" cy="369332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α = número de moléculas ionizadas / número de moléculas inicial</a:t>
            </a:r>
          </a:p>
        </p:txBody>
      </p:sp>
    </p:spTree>
    <p:extLst>
      <p:ext uri="{BB962C8B-B14F-4D97-AF65-F5344CB8AC3E}">
        <p14:creationId xmlns:p14="http://schemas.microsoft.com/office/powerpoint/2010/main" val="1212249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487960B1-D0F4-40F9-862D-80E25C2B2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368" y="2348880"/>
            <a:ext cx="6239516" cy="1805800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D159CAEA-E44B-4527-AC25-364927E913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8088" y="3861048"/>
            <a:ext cx="5005345" cy="2547322"/>
          </a:xfrm>
          <a:prstGeom prst="rect">
            <a:avLst/>
          </a:prstGeom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29D5D1F7-B104-493D-8836-11EC9F9AB624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Constante dos ácidos Ka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79B196F-CED8-42DD-82E5-9303CB8D8782}"/>
              </a:ext>
            </a:extLst>
          </p:cNvPr>
          <p:cNvSpPr txBox="1"/>
          <p:nvPr/>
        </p:nvSpPr>
        <p:spPr>
          <a:xfrm>
            <a:off x="2797915" y="1268760"/>
            <a:ext cx="609452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Quando adicionamos moléculas de um ácido em água, ocorre o fenômeno da ionização. </a:t>
            </a:r>
          </a:p>
        </p:txBody>
      </p:sp>
      <p:pic>
        <p:nvPicPr>
          <p:cNvPr id="5122" name="Picture 2" descr="Constante de Ionização - Química - InfoEscola">
            <a:extLst>
              <a:ext uri="{FF2B5EF4-FFF2-40B4-BE49-F238E27FC236}">
                <a16:creationId xmlns:a16="http://schemas.microsoft.com/office/drawing/2014/main" id="{46564E9E-CF5B-4615-8F6E-72D05468A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114" y="4404216"/>
            <a:ext cx="2376264" cy="183430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294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0119D536-4852-4A71-BAC8-0CB97283C812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Constante dos ácidos Ka</a:t>
            </a:r>
          </a:p>
        </p:txBody>
      </p:sp>
      <p:pic>
        <p:nvPicPr>
          <p:cNvPr id="2054" name="Picture 6" descr="Equilíbrio Iônicos em soluções aquosas - ppt carregar">
            <a:extLst>
              <a:ext uri="{FF2B5EF4-FFF2-40B4-BE49-F238E27FC236}">
                <a16:creationId xmlns:a16="http://schemas.microsoft.com/office/drawing/2014/main" id="{F76B5A52-D091-425E-AC6F-262E22F8E3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453" y="1195788"/>
            <a:ext cx="7211094" cy="54083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0086656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0E46DA0D-CF13-44A5-ABB5-AFB7D640F907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767408" y="3636389"/>
            <a:ext cx="3908701" cy="12008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5FCEAD16-8A88-4A26-B376-544FF82DFC3A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Constante das bases Kb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A065C96-FC67-49BC-89FD-416E3E87C38F}"/>
              </a:ext>
            </a:extLst>
          </p:cNvPr>
          <p:cNvSpPr txBox="1"/>
          <p:nvPr/>
        </p:nvSpPr>
        <p:spPr>
          <a:xfrm>
            <a:off x="3750885" y="1362892"/>
            <a:ext cx="418857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Segue o mesmo raciocínio de Ka, ou seja:</a:t>
            </a:r>
          </a:p>
          <a:p>
            <a:pPr marL="0" indent="0">
              <a:buNone/>
            </a:pPr>
            <a:r>
              <a:rPr lang="pt-BR" dirty="0"/>
              <a:t>   B(</a:t>
            </a:r>
            <a:r>
              <a:rPr lang="pt-BR" dirty="0" err="1"/>
              <a:t>aq</a:t>
            </a:r>
            <a:r>
              <a:rPr lang="pt-BR" dirty="0"/>
              <a:t>) + H2O(l) → BH+(</a:t>
            </a:r>
            <a:r>
              <a:rPr lang="pt-BR" dirty="0" err="1"/>
              <a:t>aq</a:t>
            </a:r>
            <a:r>
              <a:rPr lang="pt-BR" dirty="0"/>
              <a:t>) + OH-(</a:t>
            </a:r>
            <a:r>
              <a:rPr lang="pt-BR" dirty="0" err="1"/>
              <a:t>aq</a:t>
            </a:r>
            <a:r>
              <a:rPr lang="pt-BR" dirty="0"/>
              <a:t>)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6A7852A5-7E14-42BB-B9AC-36FD4F454E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204864"/>
            <a:ext cx="6322268" cy="4241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0559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B70F3A0-5A76-4E93-BE64-CA86FC787768}"/>
              </a:ext>
            </a:extLst>
          </p:cNvPr>
          <p:cNvSpPr/>
          <p:nvPr/>
        </p:nvSpPr>
        <p:spPr>
          <a:xfrm>
            <a:off x="3790951" y="4868863"/>
            <a:ext cx="500063" cy="1143000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44C2452-40BA-4A5B-A51C-91EEEA7A2808}"/>
              </a:ext>
            </a:extLst>
          </p:cNvPr>
          <p:cNvSpPr/>
          <p:nvPr/>
        </p:nvSpPr>
        <p:spPr>
          <a:xfrm>
            <a:off x="4862514" y="5726113"/>
            <a:ext cx="642937" cy="366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AB220C5-B40A-48ED-AD21-0055979B6DF5}"/>
              </a:ext>
            </a:extLst>
          </p:cNvPr>
          <p:cNvSpPr/>
          <p:nvPr/>
        </p:nvSpPr>
        <p:spPr>
          <a:xfrm>
            <a:off x="5934075" y="5726113"/>
            <a:ext cx="642938" cy="366712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cs typeface="Arial" pitchFamily="34" charset="0"/>
            </a:endParaRPr>
          </a:p>
        </p:txBody>
      </p:sp>
      <p:sp>
        <p:nvSpPr>
          <p:cNvPr id="18439" name="TextBox 8">
            <a:extLst>
              <a:ext uri="{FF2B5EF4-FFF2-40B4-BE49-F238E27FC236}">
                <a16:creationId xmlns:a16="http://schemas.microsoft.com/office/drawing/2014/main" id="{C98D8594-2C34-40F9-8614-60B6FEFA7A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48075" y="6154739"/>
            <a:ext cx="833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H</a:t>
            </a:r>
            <a:r>
              <a:rPr lang="pt-BR" altLang="pt-BR" sz="1100"/>
              <a:t>2</a:t>
            </a:r>
            <a:r>
              <a:rPr lang="pt-BR" altLang="pt-BR"/>
              <a:t>0 (l)</a:t>
            </a:r>
            <a:endParaRPr lang="en-US" altLang="pt-BR"/>
          </a:p>
        </p:txBody>
      </p:sp>
      <p:sp>
        <p:nvSpPr>
          <p:cNvPr id="18440" name="TextBox 9">
            <a:extLst>
              <a:ext uri="{FF2B5EF4-FFF2-40B4-BE49-F238E27FC236}">
                <a16:creationId xmlns:a16="http://schemas.microsoft.com/office/drawing/2014/main" id="{73293F50-1FE1-4C79-BE9B-29821E9CC0D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1075" y="6154739"/>
            <a:ext cx="9604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H+ (aq)</a:t>
            </a:r>
            <a:endParaRPr lang="en-US" altLang="pt-BR"/>
          </a:p>
        </p:txBody>
      </p:sp>
      <p:sp>
        <p:nvSpPr>
          <p:cNvPr id="18441" name="TextBox 10">
            <a:extLst>
              <a:ext uri="{FF2B5EF4-FFF2-40B4-BE49-F238E27FC236}">
                <a16:creationId xmlns:a16="http://schemas.microsoft.com/office/drawing/2014/main" id="{9DE4D25D-82C0-401B-BA31-BC1DE6D0B3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2639" y="6154739"/>
            <a:ext cx="10826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pt-BR" altLang="pt-BR"/>
              <a:t>OH- (aq)</a:t>
            </a:r>
            <a:endParaRPr lang="en-US" altLang="pt-BR"/>
          </a:p>
        </p:txBody>
      </p:sp>
      <p:sp>
        <p:nvSpPr>
          <p:cNvPr id="12" name="Rectangle 1">
            <a:extLst>
              <a:ext uri="{FF2B5EF4-FFF2-40B4-BE49-F238E27FC236}">
                <a16:creationId xmlns:a16="http://schemas.microsoft.com/office/drawing/2014/main" id="{DB348534-DD46-4AF3-95E8-ACD8DAF5CADE}"/>
              </a:ext>
            </a:extLst>
          </p:cNvPr>
          <p:cNvSpPr txBox="1">
            <a:spLocks/>
          </p:cNvSpPr>
          <p:nvPr/>
        </p:nvSpPr>
        <p:spPr>
          <a:xfrm>
            <a:off x="2969146" y="275990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Equilíbrio Iônico da água</a:t>
            </a: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D5C3AB10-C333-437B-9E9C-30323DC4BEBB}"/>
              </a:ext>
            </a:extLst>
          </p:cNvPr>
          <p:cNvSpPr txBox="1"/>
          <p:nvPr/>
        </p:nvSpPr>
        <p:spPr>
          <a:xfrm>
            <a:off x="1994145" y="1628800"/>
            <a:ext cx="7514736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altLang="pt-BR" dirty="0"/>
              <a:t>Um caso muito particular de equilíbrio químico é o </a:t>
            </a:r>
            <a:r>
              <a:rPr lang="pt-BR" altLang="pt-BR" b="1" dirty="0"/>
              <a:t>equilíbrio iônico da água</a:t>
            </a:r>
            <a:r>
              <a:rPr lang="pt-BR" altLang="pt-BR" dirty="0"/>
              <a:t>;</a:t>
            </a:r>
          </a:p>
          <a:p>
            <a:pPr marL="0" indent="0">
              <a:buNone/>
            </a:pPr>
            <a:r>
              <a:rPr lang="pt-BR" altLang="pt-BR" dirty="0"/>
              <a:t>A água sofre autoionização, mas, como é um eletrólito muito fraco, estabelece o equilíbrio abaixo: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B7A30BC-B22B-46B2-9AB9-8AB10E662C21}"/>
              </a:ext>
            </a:extLst>
          </p:cNvPr>
          <p:cNvSpPr txBox="1"/>
          <p:nvPr/>
        </p:nvSpPr>
        <p:spPr>
          <a:xfrm>
            <a:off x="3229044" y="3375831"/>
            <a:ext cx="3909876" cy="97872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>
              <a:spcAft>
                <a:spcPct val="20000"/>
              </a:spcAft>
              <a:buClr>
                <a:srgbClr val="0066FF"/>
              </a:buCl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rgbClr val="000099"/>
                </a:solidFill>
              </a:rPr>
              <a:t>2 H</a:t>
            </a:r>
            <a:r>
              <a:rPr lang="pt-BR" altLang="pt-BR" baseline="-25000" dirty="0">
                <a:solidFill>
                  <a:srgbClr val="000099"/>
                </a:solidFill>
              </a:rPr>
              <a:t>2</a:t>
            </a:r>
            <a:r>
              <a:rPr lang="pt-BR" altLang="pt-BR" dirty="0">
                <a:solidFill>
                  <a:srgbClr val="000099"/>
                </a:solidFill>
              </a:rPr>
              <a:t>O</a:t>
            </a:r>
            <a:r>
              <a:rPr lang="pt-BR" altLang="pt-BR" baseline="-25000" dirty="0">
                <a:solidFill>
                  <a:srgbClr val="000099"/>
                </a:solidFill>
              </a:rPr>
              <a:t>(</a:t>
            </a:r>
            <a:r>
              <a:rPr lang="pt-BR" altLang="pt-BR" baseline="-25000" dirty="0">
                <a:solidFill>
                  <a:srgbClr val="000099"/>
                </a:solidFill>
                <a:cs typeface="Tahoma" panose="020B0604030504040204" pitchFamily="34" charset="0"/>
              </a:rPr>
              <a:t>ℓ)</a:t>
            </a:r>
            <a:r>
              <a:rPr lang="pt-BR" altLang="pt-BR" dirty="0">
                <a:solidFill>
                  <a:srgbClr val="000099"/>
                </a:solidFill>
                <a:cs typeface="Tahoma" panose="020B0604030504040204" pitchFamily="34" charset="0"/>
              </a:rPr>
              <a:t> </a:t>
            </a:r>
            <a:r>
              <a:rPr lang="pt-BR" altLang="pt-BR" dirty="0">
                <a:solidFill>
                  <a:srgbClr val="000099"/>
                </a:solidFill>
              </a:rPr>
              <a:t>⇄ H</a:t>
            </a:r>
            <a:r>
              <a:rPr lang="pt-BR" altLang="pt-BR" baseline="-25000" dirty="0">
                <a:solidFill>
                  <a:srgbClr val="000099"/>
                </a:solidFill>
              </a:rPr>
              <a:t>3</a:t>
            </a:r>
            <a:r>
              <a:rPr lang="pt-BR" altLang="pt-BR" dirty="0">
                <a:solidFill>
                  <a:srgbClr val="000099"/>
                </a:solidFill>
              </a:rPr>
              <a:t>O</a:t>
            </a:r>
            <a:r>
              <a:rPr lang="pt-BR" altLang="pt-BR" baseline="30000" dirty="0">
                <a:solidFill>
                  <a:srgbClr val="000099"/>
                </a:solidFill>
              </a:rPr>
              <a:t>+</a:t>
            </a:r>
            <a:r>
              <a:rPr lang="pt-BR" altLang="pt-BR" baseline="-25000" dirty="0">
                <a:solidFill>
                  <a:srgbClr val="000099"/>
                </a:solidFill>
              </a:rPr>
              <a:t>(</a:t>
            </a:r>
            <a:r>
              <a:rPr lang="pt-BR" altLang="pt-BR" baseline="-25000" dirty="0" err="1">
                <a:solidFill>
                  <a:srgbClr val="000099"/>
                </a:solidFill>
              </a:rPr>
              <a:t>aq</a:t>
            </a:r>
            <a:r>
              <a:rPr lang="pt-BR" altLang="pt-BR" baseline="-25000" dirty="0">
                <a:solidFill>
                  <a:srgbClr val="000099"/>
                </a:solidFill>
                <a:cs typeface="Tahoma" panose="020B0604030504040204" pitchFamily="34" charset="0"/>
              </a:rPr>
              <a:t>) </a:t>
            </a:r>
            <a:r>
              <a:rPr lang="pt-BR" altLang="pt-BR" dirty="0">
                <a:solidFill>
                  <a:srgbClr val="000099"/>
                </a:solidFill>
                <a:cs typeface="Tahoma" panose="020B0604030504040204" pitchFamily="34" charset="0"/>
              </a:rPr>
              <a:t>+ O</a:t>
            </a:r>
            <a:r>
              <a:rPr lang="pt-BR" altLang="pt-BR" dirty="0">
                <a:solidFill>
                  <a:srgbClr val="000099"/>
                </a:solidFill>
              </a:rPr>
              <a:t>H</a:t>
            </a:r>
            <a:r>
              <a:rPr lang="pt-BR" altLang="pt-BR" baseline="30000" dirty="0">
                <a:solidFill>
                  <a:srgbClr val="000099"/>
                </a:solidFill>
              </a:rPr>
              <a:t>-</a:t>
            </a:r>
            <a:r>
              <a:rPr lang="pt-BR" altLang="pt-BR" baseline="-25000" dirty="0">
                <a:solidFill>
                  <a:srgbClr val="000099"/>
                </a:solidFill>
              </a:rPr>
              <a:t>(</a:t>
            </a:r>
            <a:r>
              <a:rPr lang="pt-BR" altLang="pt-BR" baseline="-25000" dirty="0" err="1">
                <a:solidFill>
                  <a:srgbClr val="000099"/>
                </a:solidFill>
              </a:rPr>
              <a:t>aq</a:t>
            </a:r>
            <a:r>
              <a:rPr lang="pt-BR" altLang="pt-BR" baseline="-25000" dirty="0">
                <a:solidFill>
                  <a:srgbClr val="000099"/>
                </a:solidFill>
              </a:rPr>
              <a:t>)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altLang="pt-BR" dirty="0"/>
              <a:t>ou simplesmente: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rgbClr val="000099"/>
                </a:solidFill>
              </a:rPr>
              <a:t>H</a:t>
            </a:r>
            <a:r>
              <a:rPr lang="pt-BR" altLang="pt-BR" baseline="-25000" dirty="0">
                <a:solidFill>
                  <a:srgbClr val="000099"/>
                </a:solidFill>
              </a:rPr>
              <a:t>2</a:t>
            </a:r>
            <a:r>
              <a:rPr lang="pt-BR" altLang="pt-BR" dirty="0">
                <a:solidFill>
                  <a:srgbClr val="000099"/>
                </a:solidFill>
              </a:rPr>
              <a:t>O</a:t>
            </a:r>
            <a:r>
              <a:rPr lang="pt-BR" altLang="pt-BR" baseline="-25000" dirty="0">
                <a:solidFill>
                  <a:srgbClr val="000099"/>
                </a:solidFill>
              </a:rPr>
              <a:t>(</a:t>
            </a:r>
            <a:r>
              <a:rPr lang="pt-BR" altLang="pt-BR" baseline="-25000" dirty="0">
                <a:solidFill>
                  <a:srgbClr val="000099"/>
                </a:solidFill>
                <a:cs typeface="Tahoma" panose="020B0604030504040204" pitchFamily="34" charset="0"/>
              </a:rPr>
              <a:t>ℓ)</a:t>
            </a:r>
            <a:r>
              <a:rPr lang="pt-BR" altLang="pt-BR" dirty="0">
                <a:solidFill>
                  <a:srgbClr val="000099"/>
                </a:solidFill>
                <a:cs typeface="Tahoma" panose="020B0604030504040204" pitchFamily="34" charset="0"/>
              </a:rPr>
              <a:t> </a:t>
            </a:r>
            <a:r>
              <a:rPr lang="pt-BR" altLang="pt-BR" dirty="0">
                <a:solidFill>
                  <a:srgbClr val="000099"/>
                </a:solidFill>
              </a:rPr>
              <a:t>⇄ H</a:t>
            </a:r>
            <a:r>
              <a:rPr lang="pt-BR" altLang="pt-BR" baseline="30000" dirty="0">
                <a:solidFill>
                  <a:srgbClr val="000099"/>
                </a:solidFill>
              </a:rPr>
              <a:t>+</a:t>
            </a:r>
            <a:r>
              <a:rPr lang="pt-BR" altLang="pt-BR" baseline="-25000" dirty="0">
                <a:solidFill>
                  <a:srgbClr val="000099"/>
                </a:solidFill>
              </a:rPr>
              <a:t>(</a:t>
            </a:r>
            <a:r>
              <a:rPr lang="pt-BR" altLang="pt-BR" baseline="-25000" dirty="0" err="1">
                <a:solidFill>
                  <a:srgbClr val="000099"/>
                </a:solidFill>
              </a:rPr>
              <a:t>aq</a:t>
            </a:r>
            <a:r>
              <a:rPr lang="pt-BR" altLang="pt-BR" baseline="-25000" dirty="0">
                <a:solidFill>
                  <a:srgbClr val="000099"/>
                </a:solidFill>
                <a:cs typeface="Tahoma" panose="020B0604030504040204" pitchFamily="34" charset="0"/>
              </a:rPr>
              <a:t>) </a:t>
            </a:r>
            <a:r>
              <a:rPr lang="pt-BR" altLang="pt-BR" dirty="0">
                <a:solidFill>
                  <a:srgbClr val="000099"/>
                </a:solidFill>
                <a:cs typeface="Tahoma" panose="020B0604030504040204" pitchFamily="34" charset="0"/>
              </a:rPr>
              <a:t>+ O</a:t>
            </a:r>
            <a:r>
              <a:rPr lang="pt-BR" altLang="pt-BR" dirty="0">
                <a:solidFill>
                  <a:srgbClr val="000099"/>
                </a:solidFill>
              </a:rPr>
              <a:t>H</a:t>
            </a:r>
            <a:r>
              <a:rPr lang="pt-BR" altLang="pt-BR" baseline="30000" dirty="0">
                <a:solidFill>
                  <a:srgbClr val="000099"/>
                </a:solidFill>
              </a:rPr>
              <a:t>-</a:t>
            </a:r>
            <a:r>
              <a:rPr lang="pt-BR" altLang="pt-BR" baseline="-25000" dirty="0">
                <a:solidFill>
                  <a:srgbClr val="000099"/>
                </a:solidFill>
              </a:rPr>
              <a:t>(</a:t>
            </a:r>
            <a:r>
              <a:rPr lang="pt-BR" altLang="pt-BR" baseline="-25000" dirty="0" err="1">
                <a:solidFill>
                  <a:srgbClr val="000099"/>
                </a:solidFill>
              </a:rPr>
              <a:t>aq</a:t>
            </a:r>
            <a:r>
              <a:rPr lang="pt-BR" altLang="pt-BR" baseline="-25000" dirty="0">
                <a:solidFill>
                  <a:srgbClr val="000099"/>
                </a:solidFill>
              </a:rPr>
              <a:t>)</a:t>
            </a:r>
            <a:endParaRPr lang="pt-BR" altLang="pt-B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8439" grpId="0"/>
      <p:bldP spid="18440" grpId="0"/>
      <p:bldP spid="18441" grpId="0"/>
      <p:bldP spid="14" grpId="0" animBg="1"/>
      <p:bldP spid="16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6505" name="Object 9">
            <a:extLst>
              <a:ext uri="{FF2B5EF4-FFF2-40B4-BE49-F238E27FC236}">
                <a16:creationId xmlns:a16="http://schemas.microsoft.com/office/drawing/2014/main" id="{94AFFE39-9FB1-4F62-A6E1-2FB0BB50E89D}"/>
              </a:ext>
            </a:extLst>
          </p:cNvPr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3685978"/>
              </p:ext>
            </p:extLst>
          </p:nvPr>
        </p:nvGraphicFramePr>
        <p:xfrm>
          <a:off x="3269456" y="4293096"/>
          <a:ext cx="5329237" cy="200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603500" imgH="977900" progId="Equation.3">
                  <p:embed/>
                </p:oleObj>
              </mc:Choice>
              <mc:Fallback>
                <p:oleObj name="Equation" r:id="rId3" imgW="2603500" imgH="977900" progId="Equation.3">
                  <p:embed/>
                  <p:pic>
                    <p:nvPicPr>
                      <p:cNvPr id="106505" name="Object 9">
                        <a:extLst>
                          <a:ext uri="{FF2B5EF4-FFF2-40B4-BE49-F238E27FC236}">
                            <a16:creationId xmlns:a16="http://schemas.microsoft.com/office/drawing/2014/main" id="{94AFFE39-9FB1-4F62-A6E1-2FB0BB50E89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69456" y="4293096"/>
                        <a:ext cx="5329237" cy="200183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255865E6-6628-4EB8-BE71-EA7F1CF64FD1}"/>
              </a:ext>
            </a:extLst>
          </p:cNvPr>
          <p:cNvSpPr txBox="1">
            <a:spLocks/>
          </p:cNvSpPr>
          <p:nvPr/>
        </p:nvSpPr>
        <p:spPr>
          <a:xfrm>
            <a:off x="2969146" y="275990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Equilíbrio Iônico da água</a:t>
            </a: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9C2DF2AA-01F6-485C-81CC-66FBD409ABF2}"/>
              </a:ext>
            </a:extLst>
          </p:cNvPr>
          <p:cNvSpPr txBox="1"/>
          <p:nvPr/>
        </p:nvSpPr>
        <p:spPr>
          <a:xfrm>
            <a:off x="2886815" y="1631213"/>
            <a:ext cx="6094520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altLang="pt-BR" dirty="0"/>
              <a:t>A constante de equilíbrio é expressa da seguinte forma:</a:t>
            </a:r>
          </a:p>
          <a:p>
            <a:pPr algn="ctr"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rgbClr val="000099"/>
                </a:solidFill>
              </a:rPr>
              <a:t>K</a:t>
            </a:r>
            <a:r>
              <a:rPr lang="pt-BR" altLang="pt-BR" baseline="-25000" dirty="0">
                <a:solidFill>
                  <a:srgbClr val="000099"/>
                </a:solidFill>
              </a:rPr>
              <a:t>w</a:t>
            </a:r>
            <a:r>
              <a:rPr lang="pt-BR" altLang="pt-BR" dirty="0">
                <a:solidFill>
                  <a:srgbClr val="000099"/>
                </a:solidFill>
              </a:rPr>
              <a:t> =  [H</a:t>
            </a:r>
            <a:r>
              <a:rPr lang="pt-BR" altLang="pt-BR" baseline="30000" dirty="0">
                <a:solidFill>
                  <a:srgbClr val="000099"/>
                </a:solidFill>
              </a:rPr>
              <a:t>+</a:t>
            </a:r>
            <a:r>
              <a:rPr lang="pt-BR" altLang="pt-BR" dirty="0">
                <a:solidFill>
                  <a:srgbClr val="000099"/>
                </a:solidFill>
                <a:cs typeface="Tahoma" panose="020B0604030504040204" pitchFamily="34" charset="0"/>
              </a:rPr>
              <a:t>].[O</a:t>
            </a:r>
            <a:r>
              <a:rPr lang="pt-BR" altLang="pt-BR" dirty="0">
                <a:solidFill>
                  <a:srgbClr val="000099"/>
                </a:solidFill>
              </a:rPr>
              <a:t>H</a:t>
            </a:r>
            <a:r>
              <a:rPr lang="pt-BR" altLang="pt-BR" baseline="30000" dirty="0">
                <a:solidFill>
                  <a:srgbClr val="000099"/>
                </a:solidFill>
              </a:rPr>
              <a:t>-</a:t>
            </a:r>
            <a:r>
              <a:rPr lang="pt-BR" altLang="pt-BR" dirty="0">
                <a:solidFill>
                  <a:srgbClr val="000099"/>
                </a:solidFill>
                <a:cs typeface="Tahoma" panose="020B0604030504040204" pitchFamily="34" charset="0"/>
              </a:rPr>
              <a:t>]</a:t>
            </a:r>
            <a:endParaRPr lang="pt-BR" altLang="pt-BR" baseline="-25000" dirty="0">
              <a:solidFill>
                <a:srgbClr val="000099"/>
              </a:solidFill>
            </a:endParaRPr>
          </a:p>
          <a:p>
            <a:r>
              <a:rPr lang="pt-BR" altLang="pt-BR" dirty="0"/>
              <a:t>Em que:</a:t>
            </a:r>
          </a:p>
          <a:p>
            <a:pPr lvl="1"/>
            <a:r>
              <a:rPr lang="pt-BR" altLang="pt-BR" dirty="0"/>
              <a:t> K</a:t>
            </a:r>
            <a:r>
              <a:rPr lang="pt-BR" altLang="pt-BR" baseline="-25000" dirty="0"/>
              <a:t>w</a:t>
            </a:r>
            <a:r>
              <a:rPr lang="pt-BR" altLang="pt-BR" dirty="0"/>
              <a:t>: produto iônico da água (a letra w vem de </a:t>
            </a:r>
            <a:r>
              <a:rPr lang="pt-BR" altLang="pt-BR" i="1" dirty="0" err="1"/>
              <a:t>water</a:t>
            </a:r>
            <a:r>
              <a:rPr lang="pt-BR" altLang="pt-BR" i="1" dirty="0"/>
              <a:t>, </a:t>
            </a:r>
            <a:r>
              <a:rPr lang="pt-BR" altLang="pt-BR" dirty="0"/>
              <a:t>água em inglês);</a:t>
            </a:r>
          </a:p>
          <a:p>
            <a:pPr lvl="1"/>
            <a:r>
              <a:rPr lang="pt-BR" altLang="pt-BR" dirty="0"/>
              <a:t>[H</a:t>
            </a:r>
            <a:r>
              <a:rPr lang="pt-BR" altLang="pt-BR" baseline="30000" dirty="0"/>
              <a:t>+</a:t>
            </a:r>
            <a:r>
              <a:rPr lang="pt-BR" altLang="pt-BR" dirty="0"/>
              <a:t>], [OH</a:t>
            </a:r>
            <a:r>
              <a:rPr lang="pt-BR" altLang="pt-BR" baseline="30000" dirty="0"/>
              <a:t>-</a:t>
            </a:r>
            <a:r>
              <a:rPr lang="pt-BR" altLang="pt-BR" dirty="0"/>
              <a:t>]: concentrações molares dos íons envolvidos.</a:t>
            </a:r>
          </a:p>
          <a:p>
            <a:r>
              <a:rPr lang="pt-BR" altLang="pt-BR" dirty="0"/>
              <a:t>Como qualquer constante de equilíbrio, seu valor varia apenas com a temperatura.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5">
            <a:extLst>
              <a:ext uri="{FF2B5EF4-FFF2-40B4-BE49-F238E27FC236}">
                <a16:creationId xmlns:a16="http://schemas.microsoft.com/office/drawing/2014/main" id="{2B79D8DE-B884-4A8C-BF11-C2FEC8F214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775520" y="3645024"/>
            <a:ext cx="3888432" cy="1873250"/>
          </a:xfrm>
          <a:solidFill>
            <a:srgbClr val="FFC000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altLang="pt-BR" sz="2000" dirty="0"/>
              <a:t>A 25°C, em água pura, temos:</a:t>
            </a:r>
          </a:p>
          <a:p>
            <a:pPr marL="0" indent="0">
              <a:buNone/>
            </a:pPr>
            <a:r>
              <a:rPr lang="pt-BR" altLang="pt-BR" dirty="0"/>
              <a:t>[H</a:t>
            </a:r>
            <a:r>
              <a:rPr lang="pt-BR" altLang="pt-BR" baseline="30000" dirty="0"/>
              <a:t>+</a:t>
            </a:r>
            <a:r>
              <a:rPr lang="pt-BR" altLang="pt-BR" dirty="0"/>
              <a:t>] = [OH</a:t>
            </a:r>
            <a:r>
              <a:rPr lang="pt-BR" altLang="pt-BR" baseline="30000" dirty="0"/>
              <a:t>-</a:t>
            </a:r>
            <a:r>
              <a:rPr lang="pt-BR" altLang="pt-BR" dirty="0"/>
              <a:t>] = 10</a:t>
            </a:r>
            <a:r>
              <a:rPr lang="pt-BR" altLang="pt-BR" baseline="30000" dirty="0"/>
              <a:t>-7</a:t>
            </a:r>
            <a:r>
              <a:rPr lang="pt-BR" altLang="pt-BR" dirty="0"/>
              <a:t> mol/L </a:t>
            </a:r>
          </a:p>
          <a:p>
            <a:pPr marL="0" indent="0">
              <a:buNone/>
            </a:pPr>
            <a:r>
              <a:rPr lang="pt-BR" altLang="pt-BR" sz="2000" dirty="0"/>
              <a:t>Assim sendo:</a:t>
            </a:r>
          </a:p>
          <a:p>
            <a:pPr marL="0" indent="0">
              <a:buNone/>
            </a:pPr>
            <a:r>
              <a:rPr lang="pt-BR" altLang="pt-BR" sz="3200" dirty="0" err="1"/>
              <a:t>K</a:t>
            </a:r>
            <a:r>
              <a:rPr lang="pt-BR" altLang="pt-BR" sz="3200" baseline="-25000" dirty="0" err="1"/>
              <a:t>w</a:t>
            </a:r>
            <a:r>
              <a:rPr lang="pt-BR" altLang="pt-BR" sz="3200" dirty="0"/>
              <a:t> = [H</a:t>
            </a:r>
            <a:r>
              <a:rPr lang="pt-BR" altLang="pt-BR" sz="3200" baseline="30000" dirty="0"/>
              <a:t>+</a:t>
            </a:r>
            <a:r>
              <a:rPr lang="pt-BR" altLang="pt-BR" sz="3200" dirty="0"/>
              <a:t>].[OH</a:t>
            </a:r>
            <a:r>
              <a:rPr lang="pt-BR" altLang="pt-BR" sz="3200" baseline="30000" dirty="0"/>
              <a:t>-</a:t>
            </a:r>
            <a:r>
              <a:rPr lang="pt-BR" altLang="pt-BR" sz="3200" dirty="0"/>
              <a:t>] = 10</a:t>
            </a:r>
            <a:r>
              <a:rPr lang="pt-BR" altLang="pt-BR" sz="3200" baseline="30000" dirty="0"/>
              <a:t>-14</a:t>
            </a:r>
            <a:endParaRPr lang="pt-BR" altLang="pt-BR" dirty="0"/>
          </a:p>
        </p:txBody>
      </p:sp>
      <p:graphicFrame>
        <p:nvGraphicFramePr>
          <p:cNvPr id="20484" name="Objeto 2">
            <a:extLst>
              <a:ext uri="{FF2B5EF4-FFF2-40B4-BE49-F238E27FC236}">
                <a16:creationId xmlns:a16="http://schemas.microsoft.com/office/drawing/2014/main" id="{8D3F74CE-B040-47DF-99CC-7B5817292B7A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184732"/>
              </p:ext>
            </p:extLst>
          </p:nvPr>
        </p:nvGraphicFramePr>
        <p:xfrm>
          <a:off x="3068577" y="1412776"/>
          <a:ext cx="6054845" cy="6155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501900" imgH="254000" progId="Equation.3">
                  <p:embed/>
                </p:oleObj>
              </mc:Choice>
              <mc:Fallback>
                <p:oleObj name="Equation" r:id="rId3" imgW="2501900" imgH="254000" progId="Equation.3">
                  <p:embed/>
                  <p:pic>
                    <p:nvPicPr>
                      <p:cNvPr id="20484" name="Objeto 2">
                        <a:extLst>
                          <a:ext uri="{FF2B5EF4-FFF2-40B4-BE49-F238E27FC236}">
                            <a16:creationId xmlns:a16="http://schemas.microsoft.com/office/drawing/2014/main" id="{8D3F74CE-B040-47DF-99CC-7B5817292B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8577" y="1412776"/>
                        <a:ext cx="6054845" cy="615545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F4DE8773-FA9B-452E-A5B2-D2A74E755D20}"/>
              </a:ext>
            </a:extLst>
          </p:cNvPr>
          <p:cNvSpPr txBox="1">
            <a:spLocks/>
          </p:cNvSpPr>
          <p:nvPr/>
        </p:nvSpPr>
        <p:spPr>
          <a:xfrm>
            <a:off x="7142772" y="2528542"/>
            <a:ext cx="3512464" cy="4106214"/>
          </a:xfrm>
          <a:prstGeom prst="rect">
            <a:avLst/>
          </a:prstGeom>
          <a:solidFill>
            <a:srgbClr val="FFC000"/>
          </a:solidFill>
        </p:spPr>
        <p:txBody>
          <a:bodyPr vert="horz" rtlCol="0">
            <a:normAutofit fontScale="70000" lnSpcReduction="20000"/>
          </a:bodyPr>
          <a:lstStyle>
            <a:lvl1pPr marL="342900" indent="-3429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lang="pt-BR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lang="pt-BR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•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–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latinLnBrk="0" hangingPunct="1">
              <a:spcBef>
                <a:spcPts val="600"/>
              </a:spcBef>
              <a:spcAft>
                <a:spcPts val="600"/>
              </a:spcAft>
              <a:buFont typeface="Arial"/>
              <a:buChar char="»"/>
              <a:defRPr lang="pt-BR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latinLnBrk="0" hangingPunct="1">
              <a:spcBef>
                <a:spcPct val="20000"/>
              </a:spcBef>
              <a:buFont typeface="Arial"/>
              <a:buChar char="•"/>
              <a:defRPr lang="pt-BR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altLang="pt-BR" sz="2000" dirty="0"/>
              <a:t>            Tipos de soluções (a 25°C)</a:t>
            </a:r>
          </a:p>
          <a:p>
            <a:pPr marL="381000" indent="-381000">
              <a:buNone/>
            </a:pPr>
            <a:r>
              <a:rPr lang="pt-BR" altLang="pt-BR" sz="2000" dirty="0">
                <a:solidFill>
                  <a:srgbClr val="008000"/>
                </a:solidFill>
              </a:rPr>
              <a:t>a)	Água pura (solução neutra):</a:t>
            </a:r>
          </a:p>
          <a:p>
            <a:pPr marL="381000" indent="-381000" algn="ctr">
              <a:buNone/>
            </a:pPr>
            <a:r>
              <a:rPr lang="pt-BR" altLang="pt-BR" dirty="0">
                <a:solidFill>
                  <a:srgbClr val="008000"/>
                </a:solidFill>
              </a:rPr>
              <a:t>[H</a:t>
            </a:r>
            <a:r>
              <a:rPr lang="pt-BR" altLang="pt-BR" baseline="30000" dirty="0">
                <a:solidFill>
                  <a:srgbClr val="008000"/>
                </a:solidFill>
              </a:rPr>
              <a:t>+</a:t>
            </a:r>
            <a:r>
              <a:rPr lang="pt-BR" altLang="pt-BR" dirty="0">
                <a:solidFill>
                  <a:srgbClr val="008000"/>
                </a:solidFill>
              </a:rPr>
              <a:t>] = [OH</a:t>
            </a:r>
            <a:r>
              <a:rPr lang="pt-BR" altLang="pt-BR" baseline="30000" dirty="0">
                <a:solidFill>
                  <a:srgbClr val="008000"/>
                </a:solidFill>
              </a:rPr>
              <a:t>-</a:t>
            </a:r>
            <a:r>
              <a:rPr lang="pt-BR" altLang="pt-BR" dirty="0">
                <a:solidFill>
                  <a:srgbClr val="008000"/>
                </a:solidFill>
              </a:rPr>
              <a:t>] = 10</a:t>
            </a:r>
            <a:r>
              <a:rPr lang="pt-BR" altLang="pt-BR" baseline="30000" dirty="0">
                <a:solidFill>
                  <a:srgbClr val="008000"/>
                </a:solidFill>
              </a:rPr>
              <a:t>-7</a:t>
            </a:r>
            <a:r>
              <a:rPr lang="pt-BR" altLang="pt-BR" dirty="0">
                <a:solidFill>
                  <a:srgbClr val="008000"/>
                </a:solidFill>
              </a:rPr>
              <a:t> mol/L</a:t>
            </a:r>
            <a:endParaRPr lang="pt-BR" altLang="pt-BR" sz="2000" dirty="0">
              <a:solidFill>
                <a:srgbClr val="008000"/>
              </a:solidFill>
            </a:endParaRPr>
          </a:p>
          <a:p>
            <a:pPr marL="381000" indent="-381000">
              <a:buNone/>
            </a:pPr>
            <a:endParaRPr lang="pt-BR" altLang="pt-BR" sz="2000" dirty="0"/>
          </a:p>
          <a:p>
            <a:pPr marL="381000" indent="-381000">
              <a:buNone/>
            </a:pPr>
            <a:r>
              <a:rPr lang="pt-BR" altLang="pt-BR" sz="2000" dirty="0">
                <a:solidFill>
                  <a:srgbClr val="FF0000"/>
                </a:solidFill>
              </a:rPr>
              <a:t>b)	Solução ácida:</a:t>
            </a:r>
          </a:p>
          <a:p>
            <a:pPr marL="381000" indent="-381000" algn="ctr">
              <a:buNone/>
            </a:pPr>
            <a:r>
              <a:rPr lang="pt-BR" altLang="pt-BR" dirty="0">
                <a:solidFill>
                  <a:srgbClr val="FF0000"/>
                </a:solidFill>
              </a:rPr>
              <a:t>[H</a:t>
            </a:r>
            <a:r>
              <a:rPr lang="pt-BR" altLang="pt-BR" baseline="30000" dirty="0">
                <a:solidFill>
                  <a:srgbClr val="FF0000"/>
                </a:solidFill>
              </a:rPr>
              <a:t>+</a:t>
            </a:r>
            <a:r>
              <a:rPr lang="pt-BR" altLang="pt-BR" dirty="0">
                <a:solidFill>
                  <a:srgbClr val="FF0000"/>
                </a:solidFill>
              </a:rPr>
              <a:t>] &gt; 10</a:t>
            </a:r>
            <a:r>
              <a:rPr lang="pt-BR" altLang="pt-BR" baseline="30000" dirty="0">
                <a:solidFill>
                  <a:srgbClr val="FF0000"/>
                </a:solidFill>
              </a:rPr>
              <a:t>-7</a:t>
            </a:r>
            <a:r>
              <a:rPr lang="pt-BR" altLang="pt-BR" dirty="0">
                <a:solidFill>
                  <a:srgbClr val="FF0000"/>
                </a:solidFill>
              </a:rPr>
              <a:t> mol/L</a:t>
            </a:r>
            <a:endParaRPr lang="pt-BR" altLang="pt-BR" sz="2000" dirty="0">
              <a:solidFill>
                <a:srgbClr val="FF0000"/>
              </a:solidFill>
            </a:endParaRPr>
          </a:p>
          <a:p>
            <a:pPr marL="381000" indent="-381000" algn="ctr">
              <a:buNone/>
            </a:pPr>
            <a:r>
              <a:rPr lang="pt-BR" altLang="pt-BR" dirty="0">
                <a:solidFill>
                  <a:srgbClr val="FF0000"/>
                </a:solidFill>
              </a:rPr>
              <a:t>[OH</a:t>
            </a:r>
            <a:r>
              <a:rPr lang="pt-BR" altLang="pt-BR" baseline="30000" dirty="0">
                <a:solidFill>
                  <a:srgbClr val="FF0000"/>
                </a:solidFill>
              </a:rPr>
              <a:t>-</a:t>
            </a:r>
            <a:r>
              <a:rPr lang="pt-BR" altLang="pt-BR" dirty="0">
                <a:solidFill>
                  <a:srgbClr val="FF0000"/>
                </a:solidFill>
              </a:rPr>
              <a:t>] &lt; 10</a:t>
            </a:r>
            <a:r>
              <a:rPr lang="pt-BR" altLang="pt-BR" baseline="30000" dirty="0">
                <a:solidFill>
                  <a:srgbClr val="FF0000"/>
                </a:solidFill>
              </a:rPr>
              <a:t>-7</a:t>
            </a:r>
            <a:r>
              <a:rPr lang="pt-BR" altLang="pt-BR" dirty="0">
                <a:solidFill>
                  <a:srgbClr val="FF0000"/>
                </a:solidFill>
              </a:rPr>
              <a:t> mol/L</a:t>
            </a:r>
            <a:endParaRPr lang="pt-BR" altLang="pt-BR" sz="2000" dirty="0">
              <a:solidFill>
                <a:srgbClr val="FF0000"/>
              </a:solidFill>
            </a:endParaRPr>
          </a:p>
          <a:p>
            <a:pPr marL="381000" indent="-381000">
              <a:buNone/>
            </a:pPr>
            <a:endParaRPr lang="pt-BR" altLang="pt-BR" sz="2000" dirty="0">
              <a:solidFill>
                <a:srgbClr val="FF0000"/>
              </a:solidFill>
            </a:endParaRPr>
          </a:p>
          <a:p>
            <a:pPr marL="381000" indent="-381000">
              <a:buNone/>
            </a:pPr>
            <a:r>
              <a:rPr lang="pt-BR" altLang="pt-BR" sz="2000" dirty="0">
                <a:solidFill>
                  <a:srgbClr val="003366"/>
                </a:solidFill>
              </a:rPr>
              <a:t>c)	Solução básica (alcalina):</a:t>
            </a:r>
          </a:p>
          <a:p>
            <a:pPr marL="381000" indent="-381000" algn="ctr">
              <a:buNone/>
            </a:pPr>
            <a:r>
              <a:rPr lang="pt-BR" altLang="pt-BR" dirty="0">
                <a:solidFill>
                  <a:srgbClr val="003366"/>
                </a:solidFill>
              </a:rPr>
              <a:t>[H</a:t>
            </a:r>
            <a:r>
              <a:rPr lang="pt-BR" altLang="pt-BR" baseline="30000" dirty="0">
                <a:solidFill>
                  <a:srgbClr val="003366"/>
                </a:solidFill>
              </a:rPr>
              <a:t>+</a:t>
            </a:r>
            <a:r>
              <a:rPr lang="pt-BR" altLang="pt-BR" dirty="0">
                <a:solidFill>
                  <a:srgbClr val="003366"/>
                </a:solidFill>
              </a:rPr>
              <a:t>] &lt; 10</a:t>
            </a:r>
            <a:r>
              <a:rPr lang="pt-BR" altLang="pt-BR" baseline="30000" dirty="0">
                <a:solidFill>
                  <a:srgbClr val="003366"/>
                </a:solidFill>
              </a:rPr>
              <a:t>-7</a:t>
            </a:r>
            <a:r>
              <a:rPr lang="pt-BR" altLang="pt-BR" dirty="0">
                <a:solidFill>
                  <a:srgbClr val="003366"/>
                </a:solidFill>
              </a:rPr>
              <a:t> mol/L</a:t>
            </a:r>
            <a:endParaRPr lang="pt-BR" altLang="pt-BR" sz="2000" dirty="0">
              <a:solidFill>
                <a:srgbClr val="003366"/>
              </a:solidFill>
            </a:endParaRPr>
          </a:p>
          <a:p>
            <a:pPr marL="381000" indent="-381000" algn="ctr">
              <a:buNone/>
            </a:pPr>
            <a:r>
              <a:rPr lang="pt-BR" altLang="pt-BR" dirty="0">
                <a:solidFill>
                  <a:srgbClr val="003366"/>
                </a:solidFill>
              </a:rPr>
              <a:t>[OH</a:t>
            </a:r>
            <a:r>
              <a:rPr lang="pt-BR" altLang="pt-BR" baseline="30000" dirty="0">
                <a:solidFill>
                  <a:srgbClr val="003366"/>
                </a:solidFill>
              </a:rPr>
              <a:t>-</a:t>
            </a:r>
            <a:r>
              <a:rPr lang="pt-BR" altLang="pt-BR" dirty="0">
                <a:solidFill>
                  <a:srgbClr val="003366"/>
                </a:solidFill>
              </a:rPr>
              <a:t>] &gt; 10</a:t>
            </a:r>
            <a:r>
              <a:rPr lang="pt-BR" altLang="pt-BR" baseline="30000" dirty="0">
                <a:solidFill>
                  <a:srgbClr val="003366"/>
                </a:solidFill>
              </a:rPr>
              <a:t>-7</a:t>
            </a:r>
            <a:r>
              <a:rPr lang="pt-BR" altLang="pt-BR" dirty="0">
                <a:solidFill>
                  <a:srgbClr val="003366"/>
                </a:solidFill>
              </a:rPr>
              <a:t> mol/L</a:t>
            </a:r>
            <a:endParaRPr lang="pt-BR" altLang="pt-BR" sz="2000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5E603848-93A7-4AD0-85BB-81667B461472}"/>
              </a:ext>
            </a:extLst>
          </p:cNvPr>
          <p:cNvSpPr txBox="1">
            <a:spLocks/>
          </p:cNvSpPr>
          <p:nvPr/>
        </p:nvSpPr>
        <p:spPr>
          <a:xfrm>
            <a:off x="2969146" y="275990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Produto Iônico da água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4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 animBg="1"/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ABBADD18-A87A-48E9-B503-4076B01489FC}"/>
              </a:ext>
            </a:extLst>
          </p:cNvPr>
          <p:cNvSpPr txBox="1">
            <a:spLocks/>
          </p:cNvSpPr>
          <p:nvPr/>
        </p:nvSpPr>
        <p:spPr>
          <a:xfrm>
            <a:off x="2969146" y="275990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Potencial hidrogeniônico (pH)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5D41CBA6-247C-4709-BF6D-FD77C4E32F6E}"/>
              </a:ext>
            </a:extLst>
          </p:cNvPr>
          <p:cNvSpPr txBox="1"/>
          <p:nvPr/>
        </p:nvSpPr>
        <p:spPr>
          <a:xfrm>
            <a:off x="551384" y="1556792"/>
            <a:ext cx="6094520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As concentrações do cátion hidrogênio normalmente apresentam valores muito pequenos, principalmente nos ácidos fracos, </a:t>
            </a:r>
            <a:r>
              <a:rPr lang="pt-BR" b="1" dirty="0" err="1"/>
              <a:t>Sörensen</a:t>
            </a:r>
            <a:r>
              <a:rPr lang="pt-BR" b="1" dirty="0"/>
              <a:t> </a:t>
            </a:r>
            <a:r>
              <a:rPr lang="pt-BR" dirty="0"/>
              <a:t>idealizou uma escala numérica, transformando-os em números inteiros ou decimais maiores que 1. Ele usou o conceito de logaritmo.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BECC5D74-D2F9-43C6-A6C1-7A96E0FE2578}"/>
              </a:ext>
            </a:extLst>
          </p:cNvPr>
          <p:cNvSpPr txBox="1"/>
          <p:nvPr/>
        </p:nvSpPr>
        <p:spPr>
          <a:xfrm>
            <a:off x="5087888" y="3823881"/>
            <a:ext cx="6094520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Na escala de </a:t>
            </a:r>
            <a:r>
              <a:rPr lang="pt-BR" dirty="0" err="1"/>
              <a:t>Sörensen</a:t>
            </a:r>
            <a:r>
              <a:rPr lang="pt-BR" dirty="0"/>
              <a:t>, caracteriza-se pH como sendo o logaritmo do inverso da concentração hidrogeniônica ou o negativo do logaritmo da concentração do cátion H+: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37F3E091-98EA-4F6B-9DAD-080DA5041C5C}"/>
              </a:ext>
            </a:extLst>
          </p:cNvPr>
          <p:cNvSpPr txBox="1"/>
          <p:nvPr/>
        </p:nvSpPr>
        <p:spPr>
          <a:xfrm>
            <a:off x="3743538" y="5502702"/>
            <a:ext cx="4704924" cy="477054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sz="2500" dirty="0"/>
              <a:t>pH = log 1/[H+] ou pH = −log [H+]</a:t>
            </a:r>
          </a:p>
        </p:txBody>
      </p:sp>
    </p:spTree>
    <p:extLst>
      <p:ext uri="{BB962C8B-B14F-4D97-AF65-F5344CB8AC3E}">
        <p14:creationId xmlns:p14="http://schemas.microsoft.com/office/powerpoint/2010/main" val="3171791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ADF48EE-6501-45CF-8B60-FC4BA9A213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pt-BR"/>
          </a:p>
          <a:p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96895E07-F725-4AAD-92F0-AB6F1FA99AE9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487488" y="4487528"/>
            <a:ext cx="3515945" cy="209448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D513B0DE-0E8F-422E-83A8-C08894C3E2EB}"/>
              </a:ext>
            </a:extLst>
          </p:cNvPr>
          <p:cNvSpPr txBox="1">
            <a:spLocks/>
          </p:cNvSpPr>
          <p:nvPr/>
        </p:nvSpPr>
        <p:spPr>
          <a:xfrm>
            <a:off x="2969146" y="275990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>
                <a:solidFill>
                  <a:schemeClr val="bg1"/>
                </a:solidFill>
                <a:latin typeface="Agency FB" panose="020B0503020202020204" pitchFamily="34" charset="0"/>
              </a:rPr>
              <a:t>Potencial hidrogeniônico (pH)</a:t>
            </a:r>
            <a:endParaRPr lang="pt-BR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6148" name="Picture 4" descr="Tabela PH - Bioquímica I">
            <a:extLst>
              <a:ext uri="{FF2B5EF4-FFF2-40B4-BE49-F238E27FC236}">
                <a16:creationId xmlns:a16="http://schemas.microsoft.com/office/drawing/2014/main" id="{779139F2-3083-4B17-97C9-1BAC0C4164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17" y="2252682"/>
            <a:ext cx="4680520" cy="40808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pH - Química | Manual do Enem">
            <a:extLst>
              <a:ext uri="{FF2B5EF4-FFF2-40B4-BE49-F238E27FC236}">
                <a16:creationId xmlns:a16="http://schemas.microsoft.com/office/drawing/2014/main" id="{D19F0030-FDEB-4006-83BB-6EF6055ED0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25" y="2230953"/>
            <a:ext cx="5543550" cy="1724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ixaDeTexto 7">
            <a:extLst>
              <a:ext uri="{FF2B5EF4-FFF2-40B4-BE49-F238E27FC236}">
                <a16:creationId xmlns:a16="http://schemas.microsoft.com/office/drawing/2014/main" id="{1A6D07C0-10E2-43EA-8CB6-37ECE64E1BAD}"/>
              </a:ext>
            </a:extLst>
          </p:cNvPr>
          <p:cNvSpPr txBox="1"/>
          <p:nvPr/>
        </p:nvSpPr>
        <p:spPr>
          <a:xfrm>
            <a:off x="1343472" y="1662858"/>
            <a:ext cx="4014539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500" b="1" dirty="0">
                <a:solidFill>
                  <a:srgbClr val="FF0000"/>
                </a:solidFill>
              </a:rPr>
              <a:t>Escala de </a:t>
            </a:r>
            <a:r>
              <a:rPr lang="pt-BR" sz="2500" b="1" dirty="0" err="1">
                <a:solidFill>
                  <a:srgbClr val="FF0000"/>
                </a:solidFill>
              </a:rPr>
              <a:t>Sörensen</a:t>
            </a:r>
            <a:r>
              <a:rPr lang="pt-BR" sz="2500" b="1" dirty="0">
                <a:solidFill>
                  <a:srgbClr val="FF0000"/>
                </a:solidFill>
              </a:rPr>
              <a:t> ou de pH</a:t>
            </a:r>
          </a:p>
        </p:txBody>
      </p:sp>
    </p:spTree>
    <p:extLst>
      <p:ext uri="{BB962C8B-B14F-4D97-AF65-F5344CB8AC3E}">
        <p14:creationId xmlns:p14="http://schemas.microsoft.com/office/powerpoint/2010/main" val="42877113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">
            <a:extLst>
              <a:ext uri="{FF2B5EF4-FFF2-40B4-BE49-F238E27FC236}">
                <a16:creationId xmlns:a16="http://schemas.microsoft.com/office/drawing/2014/main" id="{D9ABFB47-31F4-4F73-8884-0EF434448B02}"/>
              </a:ext>
            </a:extLst>
          </p:cNvPr>
          <p:cNvSpPr txBox="1">
            <a:spLocks/>
          </p:cNvSpPr>
          <p:nvPr/>
        </p:nvSpPr>
        <p:spPr>
          <a:xfrm>
            <a:off x="5951984" y="404664"/>
            <a:ext cx="604988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Reações reversíveis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86D3C880-BDC4-48FA-99A7-F34117A39203}"/>
              </a:ext>
            </a:extLst>
          </p:cNvPr>
          <p:cNvSpPr txBox="1"/>
          <p:nvPr/>
        </p:nvSpPr>
        <p:spPr>
          <a:xfrm>
            <a:off x="6638309" y="1599183"/>
            <a:ext cx="5218331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Inicialmente a reação ocorre no sentido do consumo dos reagentes e da formação dos produtos;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B1AC3C7-7750-410E-BFAE-652144ACF90B}"/>
              </a:ext>
            </a:extLst>
          </p:cNvPr>
          <p:cNvSpPr txBox="1"/>
          <p:nvPr/>
        </p:nvSpPr>
        <p:spPr>
          <a:xfrm>
            <a:off x="6638309" y="2465580"/>
            <a:ext cx="5218330" cy="646331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Tão logo se formam algumas moléculas do produto, a reação no sentido inverso começa a ocorrer;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E3E95F28-D39E-4AAE-9EE8-45A396004499}"/>
              </a:ext>
            </a:extLst>
          </p:cNvPr>
          <p:cNvSpPr txBox="1"/>
          <p:nvPr/>
        </p:nvSpPr>
        <p:spPr>
          <a:xfrm>
            <a:off x="6638310" y="3408917"/>
            <a:ext cx="5218330" cy="92333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Quando as concentrações dos reagentes e dos produtos deixam de variar com o tempo, o processo atingiu o equilíbrio. 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B8909699-4F63-4165-B848-406BBDFAE633}"/>
              </a:ext>
            </a:extLst>
          </p:cNvPr>
          <p:cNvSpPr txBox="1"/>
          <p:nvPr/>
        </p:nvSpPr>
        <p:spPr>
          <a:xfrm>
            <a:off x="2857281" y="4869160"/>
            <a:ext cx="6189406" cy="14773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Todos os sistemas em equilíbrio químico são dinâmicos, ou seja, as reações químicas continuam a ocorrer simultaneamente na mesma velocidade no sentido da formação dos produtos (sentido direto) e dos reagentes (sentido inverso), mas as suas concentrações ficam constantes.</a:t>
            </a:r>
          </a:p>
        </p:txBody>
      </p:sp>
      <p:pic>
        <p:nvPicPr>
          <p:cNvPr id="28674" name="Picture 2" descr="Cálculo da constante de equilíbrio Kp - Manual da Química">
            <a:extLst>
              <a:ext uri="{FF2B5EF4-FFF2-40B4-BE49-F238E27FC236}">
                <a16:creationId xmlns:a16="http://schemas.microsoft.com/office/drawing/2014/main" id="{203FEEE5-2AC8-41EC-8AB1-9B5EFEF8CC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1599183"/>
            <a:ext cx="6041615" cy="2499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402874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4ED835F-EAE1-4B4B-B10E-85524162234D}"/>
              </a:ext>
            </a:extLst>
          </p:cNvPr>
          <p:cNvSpPr txBox="1">
            <a:spLocks/>
          </p:cNvSpPr>
          <p:nvPr/>
        </p:nvSpPr>
        <p:spPr>
          <a:xfrm>
            <a:off x="3131071" y="404664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Lei de diluição de </a:t>
            </a:r>
            <a:r>
              <a:rPr lang="pt-BR" dirty="0" err="1">
                <a:solidFill>
                  <a:schemeClr val="bg1"/>
                </a:solidFill>
                <a:latin typeface="Agency FB" panose="020B0503020202020204" pitchFamily="34" charset="0"/>
              </a:rPr>
              <a:t>Ostwald</a:t>
            </a:r>
            <a:endParaRPr lang="pt-BR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  <p:pic>
        <p:nvPicPr>
          <p:cNvPr id="11266" name="Picture 2" descr="Wilhelm Ostwald – Wikipédia, a enciclopédia livre">
            <a:extLst>
              <a:ext uri="{FF2B5EF4-FFF2-40B4-BE49-F238E27FC236}">
                <a16:creationId xmlns:a16="http://schemas.microsoft.com/office/drawing/2014/main" id="{8971D7F1-0D17-45CA-B611-2A9A1F7793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2424" y="4077072"/>
            <a:ext cx="2038350" cy="2238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CaixaDeTexto 4">
            <a:extLst>
              <a:ext uri="{FF2B5EF4-FFF2-40B4-BE49-F238E27FC236}">
                <a16:creationId xmlns:a16="http://schemas.microsoft.com/office/drawing/2014/main" id="{83704A91-2CAA-4EB4-AA47-F209BFDAAB11}"/>
              </a:ext>
            </a:extLst>
          </p:cNvPr>
          <p:cNvSpPr txBox="1"/>
          <p:nvPr/>
        </p:nvSpPr>
        <p:spPr>
          <a:xfrm>
            <a:off x="804896" y="1481323"/>
            <a:ext cx="10582207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>
                <a:latin typeface="NewsGothicMt"/>
              </a:rPr>
              <a:t>F</a:t>
            </a:r>
            <a:r>
              <a:rPr lang="pt-BR" b="0" i="0" dirty="0">
                <a:effectLst/>
                <a:latin typeface="NewsGothicMt"/>
              </a:rPr>
              <a:t>oi proposta pelo químico de origem russo-germânica Friedrich Wilhelm </a:t>
            </a:r>
            <a:r>
              <a:rPr lang="pt-BR" b="0" i="0" dirty="0" err="1">
                <a:effectLst/>
                <a:latin typeface="NewsGothicMt"/>
              </a:rPr>
              <a:t>Ostwald</a:t>
            </a:r>
            <a:r>
              <a:rPr lang="pt-BR" b="0" i="0" dirty="0">
                <a:effectLst/>
                <a:latin typeface="NewsGothicMt"/>
              </a:rPr>
              <a:t> no final do século XIX. Seu objetivo era relacionar a concentração molar (Molaridade), a constante de equilíbrio e ionização ou dissociação (representada por Ki ou </a:t>
            </a:r>
            <a:r>
              <a:rPr lang="pt-BR" b="0" i="0" dirty="0" err="1">
                <a:effectLst/>
                <a:latin typeface="NewsGothicMt"/>
              </a:rPr>
              <a:t>Kd</a:t>
            </a:r>
            <a:r>
              <a:rPr lang="pt-BR" b="0" i="0" dirty="0">
                <a:effectLst/>
                <a:latin typeface="NewsGothicMt"/>
              </a:rPr>
              <a:t>) e o grau de ionização ou dissociação (representado por α) de um eletrólito.</a:t>
            </a:r>
            <a:endParaRPr lang="pt-BR" dirty="0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CB49932-C8DC-4F0F-8D01-E821DA5BA935}"/>
              </a:ext>
            </a:extLst>
          </p:cNvPr>
          <p:cNvSpPr txBox="1"/>
          <p:nvPr/>
        </p:nvSpPr>
        <p:spPr>
          <a:xfrm>
            <a:off x="2891643" y="2604961"/>
            <a:ext cx="6408712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b="1" i="0" dirty="0">
                <a:effectLst/>
                <a:latin typeface="NewsGothicMt"/>
              </a:rPr>
              <a:t>constante de equilíbrio de ionização ou dissociação</a:t>
            </a:r>
            <a:r>
              <a:rPr lang="pt-BR" b="0" i="0" dirty="0">
                <a:effectLst/>
                <a:latin typeface="NewsGothicMt"/>
              </a:rPr>
              <a:t> (Ki ou </a:t>
            </a:r>
            <a:r>
              <a:rPr lang="pt-BR" b="0" i="0" dirty="0" err="1">
                <a:effectLst/>
                <a:latin typeface="NewsGothicMt"/>
              </a:rPr>
              <a:t>Kd</a:t>
            </a:r>
            <a:r>
              <a:rPr lang="pt-BR" b="0" i="0" dirty="0">
                <a:effectLst/>
                <a:latin typeface="NewsGothicMt"/>
              </a:rPr>
              <a:t>): é a relação entre as concentrações molares dos produtos e dos reagentes presentes em um equilíbrio de ionização ou dissociação</a:t>
            </a:r>
            <a:r>
              <a:rPr lang="pt-BR" b="0" i="0" dirty="0">
                <a:solidFill>
                  <a:srgbClr val="444444"/>
                </a:solidFill>
                <a:effectLst/>
                <a:latin typeface="NewsGothicMt"/>
              </a:rPr>
              <a:t>.</a:t>
            </a:r>
            <a:endParaRPr lang="pt-BR" dirty="0"/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114A3513-2DBA-48EA-8DA5-25EC19CCB929}"/>
              </a:ext>
            </a:extLst>
          </p:cNvPr>
          <p:cNvSpPr txBox="1"/>
          <p:nvPr/>
        </p:nvSpPr>
        <p:spPr>
          <a:xfrm>
            <a:off x="9696400" y="2783147"/>
            <a:ext cx="1440160" cy="369332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Ki= Ka ou Kb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B5AE62E-EB52-4710-8D51-305E330EFF2A}"/>
              </a:ext>
            </a:extLst>
          </p:cNvPr>
          <p:cNvSpPr txBox="1"/>
          <p:nvPr/>
        </p:nvSpPr>
        <p:spPr>
          <a:xfrm>
            <a:off x="4479172" y="5992281"/>
            <a:ext cx="4320480" cy="646331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pt-BR" dirty="0"/>
              <a:t>Para ácidos ou bases fracos, desconsiderar o denominador da equação.  </a:t>
            </a:r>
          </a:p>
        </p:txBody>
      </p:sp>
      <p:pic>
        <p:nvPicPr>
          <p:cNvPr id="11268" name="Picture 4" descr="Já ouviu falar em Equilíbrio Iônico? | Descomplica">
            <a:extLst>
              <a:ext uri="{FF2B5EF4-FFF2-40B4-BE49-F238E27FC236}">
                <a16:creationId xmlns:a16="http://schemas.microsoft.com/office/drawing/2014/main" id="{4F50E736-299B-4496-B185-C97C04F0E0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6008" y="3838760"/>
            <a:ext cx="4466808" cy="205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6" descr="Equilíbrio Químico - Brasil Escola">
            <a:extLst>
              <a:ext uri="{FF2B5EF4-FFF2-40B4-BE49-F238E27FC236}">
                <a16:creationId xmlns:a16="http://schemas.microsoft.com/office/drawing/2014/main" id="{2EBE09DC-BD8F-4191-B2DD-88A1017D06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201" y="3800846"/>
            <a:ext cx="3124200" cy="2790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" name="Conector: Curvo 9">
            <a:extLst>
              <a:ext uri="{FF2B5EF4-FFF2-40B4-BE49-F238E27FC236}">
                <a16:creationId xmlns:a16="http://schemas.microsoft.com/office/drawing/2014/main" id="{D77F8AB1-1504-4CE7-A26A-FFEA299900F1}"/>
              </a:ext>
            </a:extLst>
          </p:cNvPr>
          <p:cNvCxnSpPr>
            <a:cxnSpLocks/>
          </p:cNvCxnSpPr>
          <p:nvPr/>
        </p:nvCxnSpPr>
        <p:spPr>
          <a:xfrm rot="16200000" flipV="1">
            <a:off x="2441339" y="3989680"/>
            <a:ext cx="2225082" cy="2116560"/>
          </a:xfrm>
          <a:prstGeom prst="curvedConnector3">
            <a:avLst>
              <a:gd name="adj1" fmla="val 99075"/>
            </a:avLst>
          </a:prstGeom>
          <a:ln>
            <a:tailEnd type="triangle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119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6" grpId="0" animBg="1"/>
      <p:bldP spid="9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3439135F-CD9A-44B1-8E11-6ADA4564C3DF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F52B72-A4AD-4A26-BA05-DA19C63C34B4}"/>
              </a:ext>
            </a:extLst>
          </p:cNvPr>
          <p:cNvSpPr txBox="1"/>
          <p:nvPr/>
        </p:nvSpPr>
        <p:spPr>
          <a:xfrm>
            <a:off x="1344675" y="1615791"/>
            <a:ext cx="9001000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Um suco de laranja possui concentração de íons H+ igual a 0,0001 mol/L. Determine o valor do pH para esse suco.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210696-0F13-48A3-9657-302BCA305761}"/>
              </a:ext>
            </a:extLst>
          </p:cNvPr>
          <p:cNvSpPr txBox="1"/>
          <p:nvPr/>
        </p:nvSpPr>
        <p:spPr>
          <a:xfrm>
            <a:off x="1344674" y="4365104"/>
            <a:ext cx="900099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Uma solução de água sanitária foi preparada e no controle de qualidade foi detectado um pH = 13. Determine a concentração hidrogeniônica dessa solução.</a:t>
            </a:r>
          </a:p>
        </p:txBody>
      </p:sp>
    </p:spTree>
    <p:extLst>
      <p:ext uri="{BB962C8B-B14F-4D97-AF65-F5344CB8AC3E}">
        <p14:creationId xmlns:p14="http://schemas.microsoft.com/office/powerpoint/2010/main" val="271053794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3439135F-CD9A-44B1-8E11-6ADA4564C3DF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B0F52B72-A4AD-4A26-BA05-DA19C63C34B4}"/>
              </a:ext>
            </a:extLst>
          </p:cNvPr>
          <p:cNvSpPr txBox="1"/>
          <p:nvPr/>
        </p:nvSpPr>
        <p:spPr>
          <a:xfrm>
            <a:off x="1344675" y="1615791"/>
            <a:ext cx="9001000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Determine o pH de uma solução de </a:t>
            </a:r>
            <a:r>
              <a:rPr lang="pt-BR" dirty="0" err="1"/>
              <a:t>HC</a:t>
            </a:r>
            <a:r>
              <a:rPr lang="pt-BR" b="1" dirty="0" err="1"/>
              <a:t>l</a:t>
            </a:r>
            <a:r>
              <a:rPr lang="pt-BR" b="1" dirty="0"/>
              <a:t> </a:t>
            </a:r>
            <a:r>
              <a:rPr lang="pt-BR" dirty="0"/>
              <a:t>0,1 mol</a:t>
            </a:r>
            <a:r>
              <a:rPr lang="pt-BR" b="1" dirty="0"/>
              <a:t>.</a:t>
            </a:r>
            <a:r>
              <a:rPr lang="pt-BR" dirty="0"/>
              <a:t>L−1, considerando a ionização total do ácido. 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C8210696-0F13-48A3-9657-302BCA305761}"/>
              </a:ext>
            </a:extLst>
          </p:cNvPr>
          <p:cNvSpPr txBox="1"/>
          <p:nvPr/>
        </p:nvSpPr>
        <p:spPr>
          <a:xfrm>
            <a:off x="1344674" y="4365104"/>
            <a:ext cx="9000999" cy="6463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Uma solução 0,1M de uma </a:t>
            </a:r>
            <a:r>
              <a:rPr lang="pt-BR" dirty="0" err="1"/>
              <a:t>monobase</a:t>
            </a:r>
            <a:r>
              <a:rPr lang="pt-BR" dirty="0"/>
              <a:t> fraca, que possui Kb=10-5, foi preparada a 25°C. Calcule o pH da solução e o Ka associado a base.</a:t>
            </a:r>
          </a:p>
        </p:txBody>
      </p:sp>
    </p:spTree>
    <p:extLst>
      <p:ext uri="{BB962C8B-B14F-4D97-AF65-F5344CB8AC3E}">
        <p14:creationId xmlns:p14="http://schemas.microsoft.com/office/powerpoint/2010/main" val="410372988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1738B86-7C94-4EE0-B331-BCE8088D91C5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4727337" y="2191886"/>
            <a:ext cx="3157927" cy="792087"/>
          </a:xfrm>
          <a:prstGeom prst="rect">
            <a:avLst/>
          </a:prstGeom>
          <a:solidFill>
            <a:srgbClr val="00B050"/>
          </a:solidFill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533012DF-C989-44CE-90BF-046937CBD2F4}"/>
              </a:ext>
            </a:extLst>
          </p:cNvPr>
          <p:cNvSpPr/>
          <p:nvPr/>
        </p:nvSpPr>
        <p:spPr>
          <a:xfrm>
            <a:off x="2472081" y="3342783"/>
            <a:ext cx="7400441" cy="369332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000000"/>
                </a:solidFill>
                <a:latin typeface="Myriad Pro" panose="020B0503030403020204" pitchFamily="34" charset="0"/>
              </a:rPr>
              <a:t>Hidrólise de sal de ácido forte + base forte </a:t>
            </a:r>
            <a:r>
              <a:rPr lang="pt-BR" dirty="0">
                <a:solidFill>
                  <a:srgbClr val="000000"/>
                </a:solidFill>
                <a:latin typeface="Myriad Pro" panose="020B0503030403020204" pitchFamily="34" charset="0"/>
              </a:rPr>
              <a:t>→ </a:t>
            </a:r>
            <a:r>
              <a:rPr lang="pt-BR" b="1" dirty="0">
                <a:solidFill>
                  <a:srgbClr val="000000"/>
                </a:solidFill>
                <a:latin typeface="Myriad Pro" panose="020B0503030403020204" pitchFamily="34" charset="0"/>
              </a:rPr>
              <a:t>sal de reação neutra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0BE041C-A3A9-401F-A985-89F25BF1BE2C}"/>
              </a:ext>
            </a:extLst>
          </p:cNvPr>
          <p:cNvPicPr>
            <a:picLocks noChangeAspect="1"/>
          </p:cNvPicPr>
          <p:nvPr/>
        </p:nvPicPr>
        <p:blipFill>
          <a:blip r:embed="rId3">
            <a:biLevel thresh="75000"/>
          </a:blip>
          <a:stretch>
            <a:fillRect/>
          </a:stretch>
        </p:blipFill>
        <p:spPr>
          <a:xfrm>
            <a:off x="119337" y="4346852"/>
            <a:ext cx="5040560" cy="2067300"/>
          </a:xfrm>
          <a:prstGeom prst="rect">
            <a:avLst/>
          </a:prstGeom>
        </p:spPr>
      </p:pic>
      <p:sp>
        <p:nvSpPr>
          <p:cNvPr id="10" name="Rectangle 1">
            <a:extLst>
              <a:ext uri="{FF2B5EF4-FFF2-40B4-BE49-F238E27FC236}">
                <a16:creationId xmlns:a16="http://schemas.microsoft.com/office/drawing/2014/main" id="{7E1D6086-496F-4D03-B4EA-A977DC9D1B0D}"/>
              </a:ext>
            </a:extLst>
          </p:cNvPr>
          <p:cNvSpPr txBox="1">
            <a:spLocks/>
          </p:cNvSpPr>
          <p:nvPr/>
        </p:nvSpPr>
        <p:spPr>
          <a:xfrm>
            <a:off x="3131071" y="404664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Solução salina</a:t>
            </a:r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0B973AD-6D4F-4E9F-9C82-919A15D1632B}"/>
              </a:ext>
            </a:extLst>
          </p:cNvPr>
          <p:cNvSpPr txBox="1"/>
          <p:nvPr/>
        </p:nvSpPr>
        <p:spPr>
          <a:xfrm>
            <a:off x="3048740" y="1522602"/>
            <a:ext cx="6094520" cy="369332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Uma solução salina apresenta caráter neutro, ácido ou básico? 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1B5360FF-131F-4997-A7AC-26BC83F86BF2}"/>
              </a:ext>
            </a:extLst>
          </p:cNvPr>
          <p:cNvSpPr txBox="1"/>
          <p:nvPr/>
        </p:nvSpPr>
        <p:spPr>
          <a:xfrm>
            <a:off x="8112224" y="2237673"/>
            <a:ext cx="504056" cy="707886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pt-BR" sz="4000" dirty="0"/>
              <a:t>?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3E74A008-6573-4251-A944-B14CBC153A12}"/>
              </a:ext>
            </a:extLst>
          </p:cNvPr>
          <p:cNvSpPr txBox="1"/>
          <p:nvPr/>
        </p:nvSpPr>
        <p:spPr>
          <a:xfrm>
            <a:off x="5316992" y="4936824"/>
            <a:ext cx="6598576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  <a:latin typeface="Myriad Pro" panose="020B0503030403020204" pitchFamily="34" charset="0"/>
              </a:rPr>
              <a:t>Nesse caso, não há hidrólise do cloreto de sódio (</a:t>
            </a:r>
            <a:r>
              <a:rPr lang="pt-BR" dirty="0" err="1">
                <a:solidFill>
                  <a:srgbClr val="000000"/>
                </a:solidFill>
                <a:latin typeface="Myriad Pro" panose="020B0503030403020204" pitchFamily="34" charset="0"/>
              </a:rPr>
              <a:t>NaC</a:t>
            </a:r>
            <a:r>
              <a:rPr lang="pt-BR" dirty="0" err="1">
                <a:solidFill>
                  <a:srgbClr val="000000"/>
                </a:solidFill>
                <a:latin typeface="MT Extra" panose="05050102010205020202" pitchFamily="18" charset="2"/>
              </a:rPr>
              <a:t>l</a:t>
            </a:r>
            <a:r>
              <a:rPr lang="pt-BR" dirty="0">
                <a:solidFill>
                  <a:srgbClr val="000000"/>
                </a:solidFill>
                <a:latin typeface="Myriad Pro" panose="020B0503030403020204" pitchFamily="34" charset="0"/>
              </a:rPr>
              <a:t>); a solução permanece neutra, com quantidades iguais de íons H</a:t>
            </a:r>
            <a:r>
              <a:rPr lang="pt-BR" sz="1400" dirty="0">
                <a:solidFill>
                  <a:srgbClr val="000000"/>
                </a:solidFill>
                <a:latin typeface="Myriad Pro" panose="020B0503030403020204" pitchFamily="34" charset="0"/>
              </a:rPr>
              <a:t>+ </a:t>
            </a:r>
            <a:r>
              <a:rPr lang="pt-BR" dirty="0">
                <a:solidFill>
                  <a:srgbClr val="000000"/>
                </a:solidFill>
                <a:latin typeface="Myriad Pro" panose="020B0503030403020204" pitchFamily="34" charset="0"/>
              </a:rPr>
              <a:t>e OH</a:t>
            </a:r>
            <a:r>
              <a:rPr lang="pt-BR" sz="1400" dirty="0">
                <a:solidFill>
                  <a:srgbClr val="000000"/>
                </a:solidFill>
                <a:latin typeface="Myriad Pro" panose="020B0503030403020204" pitchFamily="34" charset="0"/>
              </a:rPr>
              <a:t>−</a:t>
            </a:r>
            <a:r>
              <a:rPr lang="pt-BR" dirty="0">
                <a:solidFill>
                  <a:srgbClr val="000000"/>
                </a:solidFill>
                <a:latin typeface="Myriad Pro" panose="020B0503030403020204" pitchFamily="34" charset="0"/>
              </a:rPr>
              <a:t>, isto é, a solução tem pH = 7. O cloreto de sódio é um sal de reação neutra e por isso podemos colocá-lo sem medo em nossa comida.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978267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5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628951D6-6870-4880-8C74-CD60F0028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75920" y="1349260"/>
            <a:ext cx="6638654" cy="2054006"/>
          </a:xfrm>
          <a:prstGeom prst="rect">
            <a:avLst/>
          </a:prstGeom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BB079372-82BE-4966-A09E-C9D5946CE18D}"/>
              </a:ext>
            </a:extLst>
          </p:cNvPr>
          <p:cNvSpPr/>
          <p:nvPr/>
        </p:nvSpPr>
        <p:spPr>
          <a:xfrm>
            <a:off x="177426" y="1810593"/>
            <a:ext cx="5032771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Ocorre hidrólise do cátion amônio (NH4+) com liberação do cátion hidrogênio (H+), significando que a solução deste sal tem caráter ácido, isto é, a solução apresenta pH &lt; 7. O cloreto de amônio é um sal de reação ácida. </a:t>
            </a:r>
            <a:endParaRPr lang="pt-BR" dirty="0"/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E34D2908-8396-4238-B494-94D19B16880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881"/>
          <a:stretch/>
        </p:blipFill>
        <p:spPr>
          <a:xfrm>
            <a:off x="407368" y="4078247"/>
            <a:ext cx="6140760" cy="1997839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9CC38DB1-EFD3-4A76-940C-FF6ACD51D97A}"/>
              </a:ext>
            </a:extLst>
          </p:cNvPr>
          <p:cNvSpPr/>
          <p:nvPr/>
        </p:nvSpPr>
        <p:spPr>
          <a:xfrm>
            <a:off x="7536160" y="4770076"/>
            <a:ext cx="4032448" cy="1477328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pt-BR" dirty="0">
                <a:solidFill>
                  <a:srgbClr val="000000"/>
                </a:solidFill>
              </a:rPr>
              <a:t>Ocorre hidrólise do ânion cianeto (CN</a:t>
            </a:r>
            <a:r>
              <a:rPr lang="pt-BR" sz="1400" dirty="0">
                <a:solidFill>
                  <a:srgbClr val="000000"/>
                </a:solidFill>
              </a:rPr>
              <a:t>−</a:t>
            </a:r>
            <a:r>
              <a:rPr lang="pt-BR" dirty="0">
                <a:solidFill>
                  <a:srgbClr val="000000"/>
                </a:solidFill>
              </a:rPr>
              <a:t>) com formação do ânion hidroxila (OH</a:t>
            </a:r>
            <a:r>
              <a:rPr lang="pt-BR" sz="1400" dirty="0">
                <a:solidFill>
                  <a:srgbClr val="000000"/>
                </a:solidFill>
              </a:rPr>
              <a:t>−</a:t>
            </a:r>
            <a:r>
              <a:rPr lang="pt-BR" dirty="0">
                <a:solidFill>
                  <a:srgbClr val="000000"/>
                </a:solidFill>
              </a:rPr>
              <a:t>).A solução deste sal tem caráter básico, isto é, a solução apresenta pH &gt; 7. O cianeto de sódio é um sal de reação básica.</a:t>
            </a:r>
            <a:endParaRPr lang="pt-BR" dirty="0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DC15EE5A-235F-4FF0-89DA-B2C1A1899BB4}"/>
              </a:ext>
            </a:extLst>
          </p:cNvPr>
          <p:cNvSpPr txBox="1">
            <a:spLocks/>
          </p:cNvSpPr>
          <p:nvPr/>
        </p:nvSpPr>
        <p:spPr>
          <a:xfrm>
            <a:off x="3092894" y="260648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Hidrólise de sais</a:t>
            </a:r>
          </a:p>
        </p:txBody>
      </p:sp>
    </p:spTree>
    <p:extLst>
      <p:ext uri="{BB962C8B-B14F-4D97-AF65-F5344CB8AC3E}">
        <p14:creationId xmlns:p14="http://schemas.microsoft.com/office/powerpoint/2010/main" val="311349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7D3BFA9-7280-4108-9A1A-62CA498F763F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0E63026-6326-41AB-AFB1-EF8690D940C4}"/>
              </a:ext>
            </a:extLst>
          </p:cNvPr>
          <p:cNvSpPr txBox="1"/>
          <p:nvPr/>
        </p:nvSpPr>
        <p:spPr>
          <a:xfrm>
            <a:off x="2016826" y="1700808"/>
            <a:ext cx="8158348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A solução de um sal pode apresentar pH menor que 7, maior que 7 ou igual a 7, dependendo do ácido e da base que originam o sal. Dentre os sais a seguir, qual o que, por hidrólise, apresenta pH &lt; 7? </a:t>
            </a:r>
          </a:p>
          <a:p>
            <a:pPr marL="514350" indent="-514350">
              <a:buAutoNum type="alphaUcParenBoth"/>
            </a:pPr>
            <a:r>
              <a:rPr lang="pt-BR" dirty="0"/>
              <a:t>Sulfato de potássio. </a:t>
            </a:r>
          </a:p>
          <a:p>
            <a:pPr marL="514350" indent="-514350">
              <a:buAutoNum type="alphaUcParenBoth"/>
            </a:pPr>
            <a:r>
              <a:rPr lang="pt-BR" dirty="0"/>
              <a:t>Carbonato de sódio. </a:t>
            </a:r>
          </a:p>
          <a:p>
            <a:pPr marL="0" indent="0">
              <a:buNone/>
            </a:pPr>
            <a:r>
              <a:rPr lang="pt-BR" dirty="0"/>
              <a:t>(C)    Cloreto de amônio. </a:t>
            </a:r>
          </a:p>
          <a:p>
            <a:pPr marL="0" indent="0">
              <a:buNone/>
            </a:pPr>
            <a:r>
              <a:rPr lang="pt-BR" dirty="0"/>
              <a:t>(D)    Nitrato de potássio. </a:t>
            </a:r>
          </a:p>
          <a:p>
            <a:pPr marL="0" indent="0">
              <a:buNone/>
            </a:pPr>
            <a:r>
              <a:rPr lang="pt-BR" dirty="0"/>
              <a:t>(E)    Cloreto de sódio.</a:t>
            </a:r>
          </a:p>
        </p:txBody>
      </p:sp>
    </p:spTree>
    <p:extLst>
      <p:ext uri="{BB962C8B-B14F-4D97-AF65-F5344CB8AC3E}">
        <p14:creationId xmlns:p14="http://schemas.microsoft.com/office/powerpoint/2010/main" val="4015122400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7D3BFA9-7280-4108-9A1A-62CA498F763F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0E63026-6326-41AB-AFB1-EF8690D940C4}"/>
              </a:ext>
            </a:extLst>
          </p:cNvPr>
          <p:cNvSpPr txBox="1"/>
          <p:nvPr/>
        </p:nvSpPr>
        <p:spPr>
          <a:xfrm>
            <a:off x="2016826" y="1700808"/>
            <a:ext cx="8158348" cy="2031325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Na dissolução de bicarbonato de sódio em água, ocorre hidrólise apenas do ânion, resultando em uma solução com: </a:t>
            </a:r>
          </a:p>
          <a:p>
            <a:r>
              <a:rPr lang="pt-BR" dirty="0"/>
              <a:t>(A) pH = 7, pois o NaHCO3 é um sal de ácido e base fortes. </a:t>
            </a:r>
          </a:p>
          <a:p>
            <a:pPr marL="0" indent="0">
              <a:buNone/>
            </a:pPr>
            <a:r>
              <a:rPr lang="pt-BR" dirty="0"/>
              <a:t>(B) pH &lt; 7, pois o NaHCO3 é um sal de ácido forte e base fraca. </a:t>
            </a:r>
          </a:p>
          <a:p>
            <a:pPr marL="0" indent="0">
              <a:buNone/>
            </a:pPr>
            <a:r>
              <a:rPr lang="pt-BR" dirty="0"/>
              <a:t>(C) pH &gt; 7, pois o NaHCO3 é um sal de ácido fraco e base forte. </a:t>
            </a:r>
          </a:p>
          <a:p>
            <a:pPr marL="0" indent="0">
              <a:buNone/>
            </a:pPr>
            <a:r>
              <a:rPr lang="pt-BR" dirty="0"/>
              <a:t>(D) pH &lt; 7, pois o NaHCO3 é um sal de ácido e base fracos. </a:t>
            </a:r>
          </a:p>
          <a:p>
            <a:pPr marL="0" indent="0">
              <a:buNone/>
            </a:pPr>
            <a:r>
              <a:rPr lang="pt-BR" dirty="0"/>
              <a:t>(E) pH &gt; 7, pois o NaHCO3 é um sal de base fraca e ácido forte.</a:t>
            </a:r>
          </a:p>
        </p:txBody>
      </p:sp>
    </p:spTree>
    <p:extLst>
      <p:ext uri="{BB962C8B-B14F-4D97-AF65-F5344CB8AC3E}">
        <p14:creationId xmlns:p14="http://schemas.microsoft.com/office/powerpoint/2010/main" val="21791876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07D3BFA9-7280-4108-9A1A-62CA498F763F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60E63026-6326-41AB-AFB1-EF8690D940C4}"/>
              </a:ext>
            </a:extLst>
          </p:cNvPr>
          <p:cNvSpPr txBox="1"/>
          <p:nvPr/>
        </p:nvSpPr>
        <p:spPr>
          <a:xfrm>
            <a:off x="2016826" y="1700808"/>
            <a:ext cx="8158348" cy="1754326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Indique a substância que, em solução aquosa, apresenta pH menor que 7. </a:t>
            </a:r>
          </a:p>
          <a:p>
            <a:pPr marL="0" indent="0">
              <a:buNone/>
            </a:pPr>
            <a:r>
              <a:rPr lang="pt-BR" dirty="0"/>
              <a:t>(A) NH4Cl. </a:t>
            </a:r>
          </a:p>
          <a:p>
            <a:pPr marL="0" indent="0">
              <a:buNone/>
            </a:pPr>
            <a:r>
              <a:rPr lang="pt-BR" dirty="0"/>
              <a:t>(B) KCN </a:t>
            </a:r>
          </a:p>
          <a:p>
            <a:pPr marL="0" indent="0">
              <a:buNone/>
            </a:pPr>
            <a:r>
              <a:rPr lang="pt-BR" dirty="0"/>
              <a:t>(C) K2CO3. </a:t>
            </a:r>
          </a:p>
          <a:p>
            <a:pPr marL="0" indent="0">
              <a:buNone/>
            </a:pPr>
            <a:r>
              <a:rPr lang="pt-BR" dirty="0"/>
              <a:t>(D) </a:t>
            </a:r>
            <a:r>
              <a:rPr lang="pt-BR" dirty="0" err="1"/>
              <a:t>NaCl</a:t>
            </a:r>
            <a:r>
              <a:rPr lang="pt-BR" dirty="0"/>
              <a:t>. </a:t>
            </a:r>
          </a:p>
          <a:p>
            <a:pPr marL="0" indent="0">
              <a:buNone/>
            </a:pPr>
            <a:r>
              <a:rPr lang="pt-BR" dirty="0"/>
              <a:t> (E) NH4OH.</a:t>
            </a:r>
          </a:p>
        </p:txBody>
      </p:sp>
    </p:spTree>
    <p:extLst>
      <p:ext uri="{BB962C8B-B14F-4D97-AF65-F5344CB8AC3E}">
        <p14:creationId xmlns:p14="http://schemas.microsoft.com/office/powerpoint/2010/main" val="326996641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77103C54-30C0-4381-AEBC-72B3A5537CFA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Efeito do íon comum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ABF31093-469A-4F64-A049-14B7EDC90806}"/>
              </a:ext>
            </a:extLst>
          </p:cNvPr>
          <p:cNvSpPr txBox="1"/>
          <p:nvPr/>
        </p:nvSpPr>
        <p:spPr>
          <a:xfrm>
            <a:off x="1991544" y="1348954"/>
            <a:ext cx="8064896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/>
              <a:t>É caracterizado pelo deslocamento do equilíbrio químico de uma reação para o lado esquerdo, em virtude da adição de um íon já existente no sistema.</a:t>
            </a:r>
          </a:p>
          <a:p>
            <a:pPr algn="just"/>
            <a:r>
              <a:rPr lang="pt-BR" dirty="0"/>
              <a:t>Em uma solução saturada de cloreto de prata (</a:t>
            </a:r>
            <a:r>
              <a:rPr lang="pt-BR" dirty="0" err="1"/>
              <a:t>AgCl</a:t>
            </a:r>
            <a:r>
              <a:rPr lang="pt-BR" dirty="0"/>
              <a:t>), por exemplo, a equação da dissociação iônica desse sal em meio aquoso é dada abaixo: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A016BBB7-023B-4C11-ABD3-C07AA346EE08}"/>
              </a:ext>
            </a:extLst>
          </p:cNvPr>
          <p:cNvSpPr txBox="1"/>
          <p:nvPr/>
        </p:nvSpPr>
        <p:spPr>
          <a:xfrm>
            <a:off x="3252887" y="3076665"/>
            <a:ext cx="5184576" cy="67710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3800" dirty="0" err="1"/>
              <a:t>AgCl</a:t>
            </a:r>
            <a:r>
              <a:rPr lang="pt-BR" sz="3800" baseline="-25000" dirty="0"/>
              <a:t>(s)</a:t>
            </a:r>
            <a:r>
              <a:rPr lang="pt-BR" sz="3800" dirty="0"/>
              <a:t> ↔ Ag</a:t>
            </a:r>
            <a:r>
              <a:rPr lang="pt-BR" sz="3800" baseline="30000" dirty="0"/>
              <a:t>+</a:t>
            </a:r>
            <a:r>
              <a:rPr lang="pt-BR" sz="3800" baseline="-25000" dirty="0"/>
              <a:t>(</a:t>
            </a:r>
            <a:r>
              <a:rPr lang="pt-BR" sz="3800" baseline="-25000" dirty="0" err="1"/>
              <a:t>aq</a:t>
            </a:r>
            <a:r>
              <a:rPr lang="pt-BR" sz="3800" baseline="-25000" dirty="0"/>
              <a:t>)</a:t>
            </a:r>
            <a:r>
              <a:rPr lang="pt-BR" sz="3800" dirty="0"/>
              <a:t> + Cl</a:t>
            </a:r>
            <a:r>
              <a:rPr lang="pt-BR" sz="3800" baseline="30000" dirty="0"/>
              <a:t>-</a:t>
            </a:r>
            <a:r>
              <a:rPr lang="pt-BR" sz="3800" baseline="-25000" dirty="0"/>
              <a:t>(</a:t>
            </a:r>
            <a:r>
              <a:rPr lang="pt-BR" sz="3800" baseline="-25000" dirty="0" err="1"/>
              <a:t>aq</a:t>
            </a:r>
            <a:r>
              <a:rPr lang="pt-BR" sz="3800" baseline="-25000" dirty="0"/>
              <a:t>)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62C18483-0E6E-4053-96C5-AD36138B1FC1}"/>
              </a:ext>
            </a:extLst>
          </p:cNvPr>
          <p:cNvSpPr txBox="1"/>
          <p:nvPr/>
        </p:nvSpPr>
        <p:spPr>
          <a:xfrm>
            <a:off x="1991544" y="4292067"/>
            <a:ext cx="8064896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algn="just"/>
            <a:r>
              <a:rPr lang="pt-BR" dirty="0"/>
              <a:t>Se adicionarmos a essa solução saturada uma solução aquosa de ácido clorídrico (</a:t>
            </a:r>
            <a:r>
              <a:rPr lang="pt-BR" dirty="0" err="1"/>
              <a:t>HCl</a:t>
            </a:r>
            <a:r>
              <a:rPr lang="pt-BR" dirty="0"/>
              <a:t>), poderemos observar a formação de um precipitado de cloreto de prata, pois, a solução estará saturada, portanto, já possuirá a quantidade máxima de </a:t>
            </a:r>
            <a:r>
              <a:rPr lang="pt-BR" dirty="0" err="1"/>
              <a:t>AgCl</a:t>
            </a:r>
            <a:r>
              <a:rPr lang="pt-BR" dirty="0"/>
              <a:t> que pode ser dissolvida nesse volume de água e em temperatura ambiente.</a:t>
            </a:r>
          </a:p>
        </p:txBody>
      </p:sp>
    </p:spTree>
    <p:extLst>
      <p:ext uri="{BB962C8B-B14F-4D97-AF65-F5344CB8AC3E}">
        <p14:creationId xmlns:p14="http://schemas.microsoft.com/office/powerpoint/2010/main" val="411891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1FF257EC-F887-4C3F-A731-AEFB3C9268A5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Solução tampão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3E9A779F-2DC8-444A-A523-239A0E8A2928}"/>
              </a:ext>
            </a:extLst>
          </p:cNvPr>
          <p:cNvSpPr txBox="1"/>
          <p:nvPr/>
        </p:nvSpPr>
        <p:spPr>
          <a:xfrm>
            <a:off x="191344" y="1196752"/>
            <a:ext cx="11665296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Algumas substâncias agem na química de forma que impedem a variação ampla de pH de uma solução, ou seja, adicionando-se ácido ou base à solução, sob certas condições, esta permanecerá com o seu pH inalterado. Tais soluções recebem o nome de </a:t>
            </a:r>
            <a:r>
              <a:rPr lang="pt-BR" b="1" dirty="0"/>
              <a:t>soluções tampão</a:t>
            </a:r>
            <a:r>
              <a:rPr lang="pt-BR" dirty="0"/>
              <a:t>.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9F2DD3B8-F8BA-49B9-A9B3-AAD87876D3CF}"/>
              </a:ext>
            </a:extLst>
          </p:cNvPr>
          <p:cNvSpPr txBox="1"/>
          <p:nvPr/>
        </p:nvSpPr>
        <p:spPr>
          <a:xfrm>
            <a:off x="1775520" y="2295339"/>
            <a:ext cx="10225136" cy="92333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dirty="0"/>
              <a:t>Uma solução tampão pode ser formada ou por um ácido de natureza fraca e por um sal formado a partir da reação entre este ácido e uma base forte (sal de base forte), ou então por uma base fraca e por um ácido formado pela reação desta base com um ácido forte (sal de ácido forte).</a:t>
            </a:r>
          </a:p>
        </p:txBody>
      </p:sp>
      <p:pic>
        <p:nvPicPr>
          <p:cNvPr id="11" name="Espaço Reservado para Conteúdo 6">
            <a:extLst>
              <a:ext uri="{FF2B5EF4-FFF2-40B4-BE49-F238E27FC236}">
                <a16:creationId xmlns:a16="http://schemas.microsoft.com/office/drawing/2014/main" id="{AFA77A13-9E7B-46D4-83B4-DE1715EF3A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17341" b="8755"/>
          <a:stretch/>
        </p:blipFill>
        <p:spPr>
          <a:xfrm>
            <a:off x="5142919" y="3364581"/>
            <a:ext cx="6713721" cy="33123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CaixaDeTexto 13">
            <a:extLst>
              <a:ext uri="{FF2B5EF4-FFF2-40B4-BE49-F238E27FC236}">
                <a16:creationId xmlns:a16="http://schemas.microsoft.com/office/drawing/2014/main" id="{16EC9446-F1E4-4D6D-8F06-FC9AED506CFA}"/>
              </a:ext>
            </a:extLst>
          </p:cNvPr>
          <p:cNvSpPr txBox="1"/>
          <p:nvPr/>
        </p:nvSpPr>
        <p:spPr>
          <a:xfrm>
            <a:off x="205140" y="4070342"/>
            <a:ext cx="3691160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LiberationSans"/>
              </a:rPr>
              <a:t>Tampão ácido:</a:t>
            </a:r>
          </a:p>
          <a:p>
            <a:r>
              <a:rPr lang="pt-BR" dirty="0">
                <a:solidFill>
                  <a:srgbClr val="000000"/>
                </a:solidFill>
                <a:latin typeface="LiberationSans"/>
              </a:rPr>
              <a:t>Acido acético/acetato de sódio</a:t>
            </a:r>
          </a:p>
          <a:p>
            <a:r>
              <a:rPr lang="pt-BR" dirty="0">
                <a:solidFill>
                  <a:srgbClr val="000000"/>
                </a:solidFill>
                <a:latin typeface="LiberationSans"/>
              </a:rPr>
              <a:t>Acido cianídrico/cianeto de potássio</a:t>
            </a:r>
            <a:endParaRPr lang="pt-BR" dirty="0">
              <a:solidFill>
                <a:srgbClr val="C1C1C1"/>
              </a:solidFill>
              <a:latin typeface="LiberationSans"/>
            </a:endParaRP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82679EC0-0529-435A-9A8A-C92F938FDE04}"/>
              </a:ext>
            </a:extLst>
          </p:cNvPr>
          <p:cNvSpPr txBox="1"/>
          <p:nvPr/>
        </p:nvSpPr>
        <p:spPr>
          <a:xfrm>
            <a:off x="205140" y="5373216"/>
            <a:ext cx="4018652" cy="923330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b="1" dirty="0">
                <a:solidFill>
                  <a:srgbClr val="FF0000"/>
                </a:solidFill>
                <a:latin typeface="LiberationSans"/>
              </a:rPr>
              <a:t>Tampão básico:</a:t>
            </a:r>
          </a:p>
          <a:p>
            <a:r>
              <a:rPr lang="pt-BR" dirty="0">
                <a:solidFill>
                  <a:srgbClr val="000000"/>
                </a:solidFill>
                <a:latin typeface="LiberationSans"/>
              </a:rPr>
              <a:t>Hidróxido de amônio/cloreto de amônio</a:t>
            </a:r>
          </a:p>
          <a:p>
            <a:r>
              <a:rPr lang="pt-BR" dirty="0">
                <a:solidFill>
                  <a:srgbClr val="000000"/>
                </a:solidFill>
                <a:latin typeface="LiberationSans"/>
              </a:rPr>
              <a:t>Hidróxido de amônio/sulfato de amônio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897365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8A58086-62BA-42EC-B017-E4A8B2201E35}"/>
              </a:ext>
            </a:extLst>
          </p:cNvPr>
          <p:cNvSpPr txBox="1">
            <a:spLocks/>
          </p:cNvSpPr>
          <p:nvPr/>
        </p:nvSpPr>
        <p:spPr>
          <a:xfrm>
            <a:off x="1594892" y="476672"/>
            <a:ext cx="9002216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Reações reversíveis encontradas na natureza 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3C790444-F4CA-4B50-BAB5-2BF56C1C46F2}"/>
              </a:ext>
            </a:extLst>
          </p:cNvPr>
          <p:cNvSpPr txBox="1"/>
          <p:nvPr/>
        </p:nvSpPr>
        <p:spPr>
          <a:xfrm>
            <a:off x="521030" y="2402180"/>
            <a:ext cx="6685934" cy="1477328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1800" dirty="0"/>
              <a:t>As águas subterrâneas contêm dióxido de carbono (CO</a:t>
            </a:r>
            <a:r>
              <a:rPr lang="pt-BR" sz="1800" baseline="-25000" dirty="0"/>
              <a:t>2</a:t>
            </a:r>
            <a:r>
              <a:rPr lang="pt-BR" sz="1800" dirty="0"/>
              <a:t>) e estão a elevadas pressões, o que facilita a dissolução de carbonato de cálcio (CaCO</a:t>
            </a:r>
            <a:r>
              <a:rPr lang="pt-BR" sz="1800" baseline="-25000" dirty="0"/>
              <a:t>3</a:t>
            </a:r>
            <a:r>
              <a:rPr lang="pt-BR" sz="1800" dirty="0"/>
              <a:t>) quando elas passam por terrenos contendo calcário:</a:t>
            </a:r>
          </a:p>
          <a:p>
            <a:pPr marL="0" indent="0">
              <a:buNone/>
            </a:pPr>
            <a:endParaRPr lang="pt-BR" sz="1800" dirty="0"/>
          </a:p>
          <a:p>
            <a:pPr marL="0" indent="0">
              <a:buNone/>
            </a:pPr>
            <a:r>
              <a:rPr lang="pt-BR" sz="1800" b="1" dirty="0"/>
              <a:t>CaCO</a:t>
            </a:r>
            <a:r>
              <a:rPr lang="pt-BR" sz="1800" b="1" baseline="-25000" dirty="0"/>
              <a:t>3(s) </a:t>
            </a:r>
            <a:r>
              <a:rPr lang="pt-BR" sz="1800" b="1" dirty="0"/>
              <a:t>+ CO</a:t>
            </a:r>
            <a:r>
              <a:rPr lang="pt-BR" sz="1800" b="1" baseline="-25000" dirty="0"/>
              <a:t>2(g)  </a:t>
            </a:r>
            <a:r>
              <a:rPr lang="pt-BR" sz="1800" b="1" dirty="0"/>
              <a:t>+ H</a:t>
            </a:r>
            <a:r>
              <a:rPr lang="pt-BR" sz="1800" b="1" baseline="-25000" dirty="0"/>
              <a:t>2</a:t>
            </a:r>
            <a:r>
              <a:rPr lang="pt-BR" sz="1800" b="1" dirty="0"/>
              <a:t>O</a:t>
            </a:r>
            <a:r>
              <a:rPr lang="pt-BR" sz="1800" b="1" baseline="-25000" dirty="0"/>
              <a:t>(l)</a:t>
            </a:r>
            <a:r>
              <a:rPr lang="pt-BR" sz="1800" b="1" dirty="0"/>
              <a:t>  → Ca</a:t>
            </a:r>
            <a:r>
              <a:rPr lang="pt-BR" sz="1800" b="1" baseline="30000" dirty="0"/>
              <a:t>2+</a:t>
            </a:r>
            <a:r>
              <a:rPr lang="pt-BR" sz="1800" b="1" baseline="-25000" dirty="0"/>
              <a:t>(</a:t>
            </a:r>
            <a:r>
              <a:rPr lang="pt-BR" sz="1800" b="1" baseline="-25000" dirty="0" err="1"/>
              <a:t>aq</a:t>
            </a:r>
            <a:r>
              <a:rPr lang="pt-BR" sz="1800" b="1" baseline="-25000" dirty="0"/>
              <a:t>)</a:t>
            </a:r>
            <a:r>
              <a:rPr lang="pt-BR" sz="1800" b="1" dirty="0"/>
              <a:t> + 2 HCO</a:t>
            </a:r>
            <a:r>
              <a:rPr lang="pt-BR" sz="1800" b="1" baseline="30000" dirty="0"/>
              <a:t>-</a:t>
            </a:r>
            <a:r>
              <a:rPr lang="pt-BR" sz="1800" b="1" baseline="-25000" dirty="0"/>
              <a:t>3(</a:t>
            </a:r>
            <a:r>
              <a:rPr lang="pt-BR" sz="1800" b="1" baseline="-25000" dirty="0" err="1"/>
              <a:t>aq</a:t>
            </a:r>
            <a:r>
              <a:rPr lang="pt-BR" sz="1800" b="1" baseline="-25000" dirty="0"/>
              <a:t>)</a:t>
            </a:r>
            <a:endParaRPr lang="pt-BR" sz="1800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28AFE5-D421-4A32-8AFA-8F25F3E1A614}"/>
              </a:ext>
            </a:extLst>
          </p:cNvPr>
          <p:cNvSpPr txBox="1"/>
          <p:nvPr/>
        </p:nvSpPr>
        <p:spPr>
          <a:xfrm>
            <a:off x="4023782" y="1451352"/>
            <a:ext cx="4144436" cy="4770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sz="2500" dirty="0">
                <a:solidFill>
                  <a:srgbClr val="FF0000"/>
                </a:solidFill>
              </a:rPr>
              <a:t>Estalactites e Estalagmites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FAFC7A-849F-48D4-A917-A24A076C6208}"/>
              </a:ext>
            </a:extLst>
          </p:cNvPr>
          <p:cNvSpPr txBox="1"/>
          <p:nvPr/>
        </p:nvSpPr>
        <p:spPr>
          <a:xfrm>
            <a:off x="521030" y="4350003"/>
            <a:ext cx="6685934" cy="203132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sz="1800" dirty="0"/>
              <a:t>No teto das cavernas, essas águas começam a gotejar bem lentamente e, com o tempo, vão liberando dióxido de carbono e água por evaporação:                    </a:t>
            </a:r>
          </a:p>
          <a:p>
            <a:pPr marL="0" indent="0">
              <a:buNone/>
            </a:pPr>
            <a:r>
              <a:rPr lang="pt-BR" sz="1800" b="1" dirty="0"/>
              <a:t>Ca</a:t>
            </a:r>
            <a:r>
              <a:rPr lang="pt-BR" sz="1800" b="1" baseline="30000" dirty="0"/>
              <a:t>2+</a:t>
            </a:r>
            <a:r>
              <a:rPr lang="pt-BR" sz="1800" b="1" baseline="-25000" dirty="0"/>
              <a:t>(</a:t>
            </a:r>
            <a:r>
              <a:rPr lang="pt-BR" sz="1800" b="1" baseline="-25000" dirty="0" err="1"/>
              <a:t>aq</a:t>
            </a:r>
            <a:r>
              <a:rPr lang="pt-BR" sz="1800" b="1" baseline="-25000" dirty="0"/>
              <a:t>)</a:t>
            </a:r>
            <a:r>
              <a:rPr lang="pt-BR" sz="1800" b="1" dirty="0"/>
              <a:t> + 2 HCO</a:t>
            </a:r>
            <a:r>
              <a:rPr lang="pt-BR" sz="1800" b="1" baseline="30000" dirty="0"/>
              <a:t>-</a:t>
            </a:r>
            <a:r>
              <a:rPr lang="pt-BR" sz="1800" b="1" baseline="-25000" dirty="0"/>
              <a:t>3(</a:t>
            </a:r>
            <a:r>
              <a:rPr lang="pt-BR" sz="1800" b="1" baseline="-25000" dirty="0" err="1"/>
              <a:t>aq</a:t>
            </a:r>
            <a:r>
              <a:rPr lang="pt-BR" sz="1800" b="1" baseline="-25000" dirty="0"/>
              <a:t>)</a:t>
            </a:r>
            <a:r>
              <a:rPr lang="pt-BR" sz="1800" b="1" dirty="0"/>
              <a:t> → CaCO</a:t>
            </a:r>
            <a:r>
              <a:rPr lang="pt-BR" sz="1800" b="1" baseline="-25000" dirty="0"/>
              <a:t>3(s) </a:t>
            </a:r>
            <a:r>
              <a:rPr lang="pt-BR" sz="1800" b="1" dirty="0"/>
              <a:t>+ CO</a:t>
            </a:r>
            <a:r>
              <a:rPr lang="pt-BR" sz="1800" b="1" baseline="-25000" dirty="0"/>
              <a:t>2(g)  </a:t>
            </a:r>
            <a:r>
              <a:rPr lang="pt-BR" sz="1800" b="1" dirty="0"/>
              <a:t>+ H</a:t>
            </a:r>
            <a:r>
              <a:rPr lang="pt-BR" sz="1800" b="1" baseline="-25000" dirty="0"/>
              <a:t>2</a:t>
            </a:r>
            <a:r>
              <a:rPr lang="pt-BR" sz="1800" b="1" dirty="0"/>
              <a:t>O</a:t>
            </a:r>
            <a:r>
              <a:rPr lang="pt-BR" sz="1800" b="1" baseline="-25000" dirty="0"/>
              <a:t>(l)</a:t>
            </a:r>
            <a:endParaRPr lang="pt-BR" sz="1800" dirty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endParaRPr lang="pt-BR" sz="1800" b="1" dirty="0"/>
          </a:p>
          <a:p>
            <a:pPr marL="0" indent="0">
              <a:buNone/>
            </a:pPr>
            <a:r>
              <a:rPr lang="pt-BR" sz="1800" b="1" dirty="0"/>
              <a:t>CaCO</a:t>
            </a:r>
            <a:r>
              <a:rPr lang="pt-BR" sz="1800" b="1" baseline="-25000" dirty="0"/>
              <a:t>3(s) </a:t>
            </a:r>
            <a:r>
              <a:rPr lang="pt-BR" sz="1800" b="1" dirty="0"/>
              <a:t>+ CO</a:t>
            </a:r>
            <a:r>
              <a:rPr lang="pt-BR" sz="1800" b="1" baseline="-25000" dirty="0"/>
              <a:t>2(g)  </a:t>
            </a:r>
            <a:r>
              <a:rPr lang="pt-BR" sz="1800" b="1" dirty="0"/>
              <a:t>+ H</a:t>
            </a:r>
            <a:r>
              <a:rPr lang="pt-BR" sz="1800" b="1" baseline="-25000" dirty="0"/>
              <a:t>2</a:t>
            </a:r>
            <a:r>
              <a:rPr lang="pt-BR" sz="1800" b="1" dirty="0"/>
              <a:t>O</a:t>
            </a:r>
            <a:r>
              <a:rPr lang="pt-BR" sz="1800" b="1" baseline="-25000" dirty="0"/>
              <a:t>(l)</a:t>
            </a:r>
            <a:r>
              <a:rPr lang="pt-BR" sz="1800" b="1" dirty="0"/>
              <a:t>  ↔ Ca</a:t>
            </a:r>
            <a:r>
              <a:rPr lang="pt-BR" sz="1800" b="1" baseline="30000" dirty="0"/>
              <a:t>2+</a:t>
            </a:r>
            <a:r>
              <a:rPr lang="pt-BR" sz="1800" b="1" baseline="-25000" dirty="0"/>
              <a:t>(</a:t>
            </a:r>
            <a:r>
              <a:rPr lang="pt-BR" sz="1800" b="1" baseline="-25000" dirty="0" err="1"/>
              <a:t>aq</a:t>
            </a:r>
            <a:r>
              <a:rPr lang="pt-BR" sz="1800" b="1" baseline="-25000" dirty="0"/>
              <a:t>)</a:t>
            </a:r>
            <a:r>
              <a:rPr lang="pt-BR" sz="1800" b="1" dirty="0"/>
              <a:t> + 2 HCO</a:t>
            </a:r>
            <a:r>
              <a:rPr lang="pt-BR" sz="1800" b="1" baseline="30000" dirty="0"/>
              <a:t>-</a:t>
            </a:r>
            <a:r>
              <a:rPr lang="pt-BR" sz="1800" b="1" baseline="-25000" dirty="0"/>
              <a:t>3(</a:t>
            </a:r>
            <a:r>
              <a:rPr lang="pt-BR" sz="1800" b="1" baseline="-25000" dirty="0" err="1"/>
              <a:t>aq</a:t>
            </a:r>
            <a:r>
              <a:rPr lang="pt-BR" sz="1800" b="1" baseline="-25000" dirty="0"/>
              <a:t>)</a:t>
            </a:r>
            <a:endParaRPr lang="pt-BR" sz="1800" dirty="0">
              <a:solidFill>
                <a:srgbClr val="FF0000"/>
              </a:solidFill>
            </a:endParaRPr>
          </a:p>
        </p:txBody>
      </p:sp>
      <p:pic>
        <p:nvPicPr>
          <p:cNvPr id="29698" name="Picture 2" descr="O que são estalactites e estalagmites? | Super">
            <a:extLst>
              <a:ext uri="{FF2B5EF4-FFF2-40B4-BE49-F238E27FC236}">
                <a16:creationId xmlns:a16="http://schemas.microsoft.com/office/drawing/2014/main" id="{E79DF0E4-3582-49DB-917B-5BB2E50CE4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2269306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9700" name="Picture 4" descr="Estalagmites - Geologia - InfoEscola">
            <a:extLst>
              <a:ext uri="{FF2B5EF4-FFF2-40B4-BE49-F238E27FC236}">
                <a16:creationId xmlns:a16="http://schemas.microsoft.com/office/drawing/2014/main" id="{D4229B36-0570-4AD9-8694-B1AEB6B30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4272" y="4602830"/>
            <a:ext cx="2619375" cy="17430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Seta: para a Direita 13">
            <a:extLst>
              <a:ext uri="{FF2B5EF4-FFF2-40B4-BE49-F238E27FC236}">
                <a16:creationId xmlns:a16="http://schemas.microsoft.com/office/drawing/2014/main" id="{46883D4B-C094-4546-A292-219764B386B1}"/>
              </a:ext>
            </a:extLst>
          </p:cNvPr>
          <p:cNvSpPr/>
          <p:nvPr/>
        </p:nvSpPr>
        <p:spPr>
          <a:xfrm>
            <a:off x="7371562" y="2983974"/>
            <a:ext cx="1008112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  <p:sp>
        <p:nvSpPr>
          <p:cNvPr id="18" name="Seta: para a Direita 17">
            <a:extLst>
              <a:ext uri="{FF2B5EF4-FFF2-40B4-BE49-F238E27FC236}">
                <a16:creationId xmlns:a16="http://schemas.microsoft.com/office/drawing/2014/main" id="{2BD099DA-D601-45A1-B171-93A130843B2C}"/>
              </a:ext>
            </a:extLst>
          </p:cNvPr>
          <p:cNvSpPr/>
          <p:nvPr/>
        </p:nvSpPr>
        <p:spPr>
          <a:xfrm>
            <a:off x="7371562" y="5254437"/>
            <a:ext cx="1008112" cy="288032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/>
      <p:bldP spid="13" grpId="0" animBg="1"/>
      <p:bldP spid="14" grpId="0" animBg="1"/>
      <p:bldP spid="18" grpId="0" animBg="1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4">
            <a:extLst>
              <a:ext uri="{FF2B5EF4-FFF2-40B4-BE49-F238E27FC236}">
                <a16:creationId xmlns:a16="http://schemas.microsoft.com/office/drawing/2014/main" id="{226F04FB-E35E-40CC-AE96-A1C38F285D0F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199456" y="1628800"/>
            <a:ext cx="4038600" cy="4102099"/>
          </a:xfrm>
          <a:solidFill>
            <a:srgbClr val="FFC000"/>
          </a:solidFill>
        </p:spPr>
        <p:txBody>
          <a:bodyPr/>
          <a:lstStyle/>
          <a:p>
            <a:pPr algn="just">
              <a:buClr>
                <a:srgbClr val="0066FF"/>
              </a:buClr>
            </a:pPr>
            <a:r>
              <a:rPr lang="pt-BR" altLang="pt-BR" sz="2000" dirty="0"/>
              <a:t>a maioria das soluções aquosas se torna rapidamente mais ácida (ou alcalina) pela adição de ácido (ou base);</a:t>
            </a:r>
          </a:p>
          <a:p>
            <a:pPr algn="just">
              <a:buClr>
                <a:srgbClr val="0066FF"/>
              </a:buClr>
            </a:pPr>
            <a:r>
              <a:rPr lang="pt-BR" altLang="pt-BR" sz="2000" dirty="0"/>
              <a:t>uma solução-tampão usa o princípio da hidrólise para tentar manter o pH invariável quando a ela são adicionados íons H</a:t>
            </a:r>
            <a:r>
              <a:rPr lang="pt-BR" altLang="pt-BR" sz="2000" baseline="30000" dirty="0"/>
              <a:t>+</a:t>
            </a:r>
            <a:r>
              <a:rPr lang="pt-BR" altLang="pt-BR" sz="2000" dirty="0"/>
              <a:t> ou OH</a:t>
            </a:r>
            <a:r>
              <a:rPr lang="pt-BR" altLang="pt-BR" sz="2000" baseline="30000" dirty="0"/>
              <a:t>-</a:t>
            </a:r>
            <a:r>
              <a:rPr lang="pt-BR" altLang="pt-BR" sz="2000" dirty="0"/>
              <a:t>. Essa propriedade é de grande importância biológica.</a:t>
            </a:r>
          </a:p>
          <a:p>
            <a:pPr>
              <a:buClr>
                <a:srgbClr val="0066FF"/>
              </a:buClr>
              <a:buFont typeface="Arial" panose="020B0604020202020204" pitchFamily="34" charset="0"/>
              <a:buNone/>
            </a:pPr>
            <a:r>
              <a:rPr lang="pt-BR" altLang="pt-BR" dirty="0">
                <a:solidFill>
                  <a:srgbClr val="FF0000"/>
                </a:solidFill>
              </a:rPr>
              <a:t>	</a:t>
            </a:r>
            <a:r>
              <a:rPr lang="pt-BR" altLang="pt-BR" sz="2000" dirty="0">
                <a:solidFill>
                  <a:srgbClr val="FF0000"/>
                </a:solidFill>
              </a:rPr>
              <a:t>Ex.: HCO</a:t>
            </a:r>
            <a:r>
              <a:rPr lang="pt-BR" altLang="pt-BR" sz="2000" baseline="-25000" dirty="0">
                <a:solidFill>
                  <a:srgbClr val="FF0000"/>
                </a:solidFill>
              </a:rPr>
              <a:t>3</a:t>
            </a:r>
            <a:r>
              <a:rPr lang="pt-BR" altLang="pt-BR" sz="2000" baseline="30000" dirty="0">
                <a:solidFill>
                  <a:srgbClr val="FF0000"/>
                </a:solidFill>
              </a:rPr>
              <a:t>-</a:t>
            </a:r>
            <a:r>
              <a:rPr lang="pt-BR" altLang="pt-BR" sz="2000" dirty="0">
                <a:solidFill>
                  <a:srgbClr val="FF0000"/>
                </a:solidFill>
              </a:rPr>
              <a:t>/H</a:t>
            </a:r>
            <a:r>
              <a:rPr lang="pt-BR" altLang="pt-BR" sz="2000" baseline="-25000" dirty="0">
                <a:solidFill>
                  <a:srgbClr val="FF0000"/>
                </a:solidFill>
              </a:rPr>
              <a:t>2</a:t>
            </a:r>
            <a:r>
              <a:rPr lang="pt-BR" altLang="pt-BR" sz="2000" dirty="0">
                <a:solidFill>
                  <a:srgbClr val="FF0000"/>
                </a:solidFill>
              </a:rPr>
              <a:t>CO</a:t>
            </a:r>
            <a:r>
              <a:rPr lang="pt-BR" altLang="pt-BR" sz="2000" baseline="-25000" dirty="0">
                <a:solidFill>
                  <a:srgbClr val="FF0000"/>
                </a:solidFill>
              </a:rPr>
              <a:t>3</a:t>
            </a:r>
            <a:r>
              <a:rPr lang="pt-BR" altLang="pt-BR" sz="2000" dirty="0">
                <a:solidFill>
                  <a:srgbClr val="FF0000"/>
                </a:solidFill>
              </a:rPr>
              <a:t> e HPO</a:t>
            </a:r>
            <a:r>
              <a:rPr lang="pt-BR" altLang="pt-BR" sz="2000" baseline="-25000" dirty="0">
                <a:solidFill>
                  <a:srgbClr val="FF0000"/>
                </a:solidFill>
              </a:rPr>
              <a:t>4</a:t>
            </a:r>
            <a:r>
              <a:rPr lang="pt-BR" altLang="pt-BR" sz="2000" baseline="30000" dirty="0">
                <a:solidFill>
                  <a:srgbClr val="FF0000"/>
                </a:solidFill>
              </a:rPr>
              <a:t>2-</a:t>
            </a:r>
            <a:r>
              <a:rPr lang="pt-BR" altLang="pt-BR" sz="2000" dirty="0">
                <a:solidFill>
                  <a:srgbClr val="FF0000"/>
                </a:solidFill>
              </a:rPr>
              <a:t>/H</a:t>
            </a:r>
            <a:r>
              <a:rPr lang="pt-BR" altLang="pt-BR" sz="2000" baseline="-25000" dirty="0">
                <a:solidFill>
                  <a:srgbClr val="FF0000"/>
                </a:solidFill>
              </a:rPr>
              <a:t>2</a:t>
            </a:r>
            <a:r>
              <a:rPr lang="pt-BR" altLang="pt-BR" sz="2000" dirty="0">
                <a:solidFill>
                  <a:srgbClr val="FF0000"/>
                </a:solidFill>
              </a:rPr>
              <a:t>PO</a:t>
            </a:r>
            <a:r>
              <a:rPr lang="pt-BR" altLang="pt-BR" sz="2000" baseline="-25000" dirty="0">
                <a:solidFill>
                  <a:srgbClr val="FF0000"/>
                </a:solidFill>
              </a:rPr>
              <a:t>4</a:t>
            </a:r>
            <a:r>
              <a:rPr lang="pt-BR" altLang="pt-BR" sz="2000" baseline="30000" dirty="0">
                <a:solidFill>
                  <a:srgbClr val="FF0000"/>
                </a:solidFill>
              </a:rPr>
              <a:t>3-</a:t>
            </a:r>
            <a:r>
              <a:rPr lang="pt-BR" altLang="pt-BR" sz="2000" dirty="0">
                <a:solidFill>
                  <a:srgbClr val="FF0000"/>
                </a:solidFill>
              </a:rPr>
              <a:t> </a:t>
            </a:r>
            <a:r>
              <a:rPr lang="pt-BR" altLang="pt-BR" sz="2000" dirty="0">
                <a:solidFill>
                  <a:srgbClr val="FF0000"/>
                </a:solidFill>
                <a:sym typeface="Wingdings" panose="05000000000000000000" pitchFamily="2" charset="2"/>
              </a:rPr>
              <a:t></a:t>
            </a:r>
            <a:r>
              <a:rPr lang="pt-BR" altLang="pt-BR" sz="2000" dirty="0">
                <a:solidFill>
                  <a:srgbClr val="FF0000"/>
                </a:solidFill>
              </a:rPr>
              <a:t> controlam o pH no sangue.</a:t>
            </a:r>
          </a:p>
        </p:txBody>
      </p:sp>
      <p:sp>
        <p:nvSpPr>
          <p:cNvPr id="31748" name="Rectangle 5">
            <a:extLst>
              <a:ext uri="{FF2B5EF4-FFF2-40B4-BE49-F238E27FC236}">
                <a16:creationId xmlns:a16="http://schemas.microsoft.com/office/drawing/2014/main" id="{BF9F4422-B942-43DB-BDB7-81C760AD2736}"/>
              </a:ext>
            </a:extLst>
          </p:cNvPr>
          <p:cNvSpPr>
            <a:spLocks noGrp="1"/>
          </p:cNvSpPr>
          <p:nvPr>
            <p:ph sz="quarter" idx="2"/>
          </p:nvPr>
        </p:nvSpPr>
        <p:spPr>
          <a:xfrm>
            <a:off x="6034436" y="1628800"/>
            <a:ext cx="4038600" cy="2408237"/>
          </a:xfrm>
          <a:solidFill>
            <a:srgbClr val="FFC000"/>
          </a:solidFill>
        </p:spPr>
        <p:txBody>
          <a:bodyPr/>
          <a:lstStyle/>
          <a:p>
            <a:pPr algn="just">
              <a:buClr>
                <a:srgbClr val="0066FF"/>
              </a:buClr>
            </a:pPr>
            <a:r>
              <a:rPr lang="pt-BR" altLang="pt-BR" sz="2000" dirty="0"/>
              <a:t>cada solução-tampão atua em um pH diferente;</a:t>
            </a:r>
          </a:p>
          <a:p>
            <a:pPr algn="just">
              <a:buClr>
                <a:srgbClr val="0066FF"/>
              </a:buClr>
            </a:pPr>
            <a:r>
              <a:rPr lang="pt-BR" altLang="pt-BR" sz="2000" dirty="0"/>
              <a:t>para calcularmos esse valor de pH, a concentração do ânion do sal ou a concentração do ácido usamos a equação de Henderson-</a:t>
            </a:r>
            <a:r>
              <a:rPr lang="pt-BR" altLang="pt-BR" sz="2000" dirty="0" err="1"/>
              <a:t>Hasselbach</a:t>
            </a:r>
            <a:r>
              <a:rPr lang="pt-BR" altLang="pt-BR" sz="2000" dirty="0"/>
              <a:t>:</a:t>
            </a:r>
          </a:p>
        </p:txBody>
      </p:sp>
      <p:graphicFrame>
        <p:nvGraphicFramePr>
          <p:cNvPr id="172039" name="Object 7">
            <a:extLst>
              <a:ext uri="{FF2B5EF4-FFF2-40B4-BE49-F238E27FC236}">
                <a16:creationId xmlns:a16="http://schemas.microsoft.com/office/drawing/2014/main" id="{AC03B919-B7B8-4972-A8A1-1A8D17FD1025}"/>
              </a:ext>
            </a:extLst>
          </p:cNvPr>
          <p:cNvGraphicFramePr>
            <a:graphicFrameLocks noGrp="1" noChangeAspect="1"/>
          </p:cNvGraphicFramePr>
          <p:nvPr>
            <p:ph sz="quarter" idx="3"/>
            <p:extLst>
              <p:ext uri="{D42A27DB-BD31-4B8C-83A1-F6EECF244321}">
                <p14:modId xmlns:p14="http://schemas.microsoft.com/office/powerpoint/2010/main" val="1798368272"/>
              </p:ext>
            </p:extLst>
          </p:nvPr>
        </p:nvGraphicFramePr>
        <p:xfrm>
          <a:off x="6182073" y="4402906"/>
          <a:ext cx="3743325" cy="1652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501900" imgH="1104900" progId="Equation.3">
                  <p:embed/>
                </p:oleObj>
              </mc:Choice>
              <mc:Fallback>
                <p:oleObj name="Equation" r:id="rId2" imgW="2501900" imgH="1104900" progId="Equation.3">
                  <p:embed/>
                  <p:pic>
                    <p:nvPicPr>
                      <p:cNvPr id="172039" name="Object 7">
                        <a:extLst>
                          <a:ext uri="{FF2B5EF4-FFF2-40B4-BE49-F238E27FC236}">
                            <a16:creationId xmlns:a16="http://schemas.microsoft.com/office/drawing/2014/main" id="{AC03B919-B7B8-4972-A8A1-1A8D17FD1025}"/>
                          </a:ext>
                        </a:extLst>
                      </p:cNvPr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82073" y="4402906"/>
                        <a:ext cx="3743325" cy="1652587"/>
                      </a:xfrm>
                      <a:prstGeom prst="rect">
                        <a:avLst/>
                      </a:prstGeom>
                      <a:solidFill>
                        <a:schemeClr val="accent2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2243C416-57AE-49EC-870E-D96D61A9EE55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Solução tampão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74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74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7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17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animBg="1"/>
      <p:bldP spid="31748" grpId="0" build="p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44B8F256-D37A-4695-9EC4-0A1A1C8EFCCB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B1D39C-3EDC-4121-AE11-FC1C2BCCB134}"/>
              </a:ext>
            </a:extLst>
          </p:cNvPr>
          <p:cNvSpPr txBox="1"/>
          <p:nvPr/>
        </p:nvSpPr>
        <p:spPr>
          <a:xfrm>
            <a:off x="1524695" y="1256807"/>
            <a:ext cx="8640960" cy="369331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altLang="pt-BR" dirty="0"/>
              <a:t>(PUC-RIO/2008) O estômago produz suco gástrico constituído de ácido clorídrico, muco, enzimas e sais. O valor de pH no interior do estômago deriva, principalmente, do ácido clorídrico presente. Sendo o ácido clorídrico um ácido forte, a sua ionização é total em meio aquoso, e a concentração de H</a:t>
            </a:r>
            <a:r>
              <a:rPr lang="pt-BR" altLang="pt-BR" baseline="30000" dirty="0"/>
              <a:t>+</a:t>
            </a:r>
            <a:r>
              <a:rPr lang="pt-BR" altLang="pt-BR" dirty="0"/>
              <a:t> em quantidade de matéria nesse meio será a mesma do ácido de origem. Assim, uma solução aquosa de ácido clorídrico em concentração 0,01 mol L</a:t>
            </a:r>
            <a:r>
              <a:rPr lang="pt-BR" altLang="pt-BR" baseline="30000" dirty="0"/>
              <a:t>-1</a:t>
            </a:r>
            <a:r>
              <a:rPr lang="pt-BR" altLang="pt-BR" dirty="0"/>
              <a:t> terá pH igual a:</a:t>
            </a:r>
          </a:p>
          <a:p>
            <a:pPr marL="0" indent="0">
              <a:buNone/>
            </a:pPr>
            <a:endParaRPr lang="pt-BR" altLang="pt-BR" dirty="0"/>
          </a:p>
          <a:p>
            <a:pPr>
              <a:buFont typeface="Arial" panose="020B0604020202020204" pitchFamily="34" charset="0"/>
              <a:buAutoNum type="alphaLcParenR"/>
            </a:pPr>
            <a:r>
              <a:rPr lang="pt-BR" altLang="pt-BR" dirty="0"/>
              <a:t>2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lang="pt-BR" altLang="pt-BR" dirty="0"/>
              <a:t>4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lang="pt-BR" altLang="pt-BR" dirty="0"/>
              <a:t>5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lang="pt-BR" altLang="pt-BR" dirty="0"/>
              <a:t>7</a:t>
            </a:r>
          </a:p>
          <a:p>
            <a:pPr>
              <a:buFont typeface="Arial" panose="020B0604020202020204" pitchFamily="34" charset="0"/>
              <a:buAutoNum type="alphaLcParenR"/>
            </a:pPr>
            <a:r>
              <a:rPr lang="pt-BR" altLang="pt-BR" dirty="0"/>
              <a:t>9</a:t>
            </a:r>
            <a:endParaRPr lang="pt-BR" altLang="pt-BR" sz="1800" dirty="0"/>
          </a:p>
          <a:p>
            <a:pPr marL="0" indent="0">
              <a:buNone/>
            </a:pPr>
            <a:endParaRPr lang="pt-BR" altLang="pt-BR" dirty="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562DB7FA-8FD6-4419-9740-48545949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12024" y="3103466"/>
            <a:ext cx="3313112" cy="156966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pt-BR" altLang="pt-BR" sz="2400" i="1" dirty="0">
                <a:latin typeface="Calibri" panose="020F0502020204030204" pitchFamily="34" charset="0"/>
              </a:rPr>
              <a:t>[H</a:t>
            </a:r>
            <a:r>
              <a:rPr lang="pt-BR" altLang="pt-BR" sz="2400" i="1" baseline="30000" dirty="0">
                <a:latin typeface="Calibri" panose="020F0502020204030204" pitchFamily="34" charset="0"/>
              </a:rPr>
              <a:t>+</a:t>
            </a:r>
            <a:r>
              <a:rPr lang="pt-BR" altLang="pt-BR" sz="2400" i="1" dirty="0">
                <a:latin typeface="Calibri" panose="020F0502020204030204" pitchFamily="34" charset="0"/>
              </a:rPr>
              <a:t>] = 1,0 x 10</a:t>
            </a:r>
            <a:r>
              <a:rPr lang="pt-BR" altLang="pt-BR" sz="2400" i="1" baseline="30000" dirty="0">
                <a:latin typeface="Calibri" panose="020F0502020204030204" pitchFamily="34" charset="0"/>
              </a:rPr>
              <a:t>-2</a:t>
            </a:r>
            <a:r>
              <a:rPr lang="pt-BR" altLang="pt-BR" sz="2400" i="1" dirty="0">
                <a:latin typeface="Calibri" panose="020F0502020204030204" pitchFamily="34" charset="0"/>
              </a:rPr>
              <a:t> mol/L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 i="1" dirty="0">
                <a:latin typeface="Calibri" panose="020F0502020204030204" pitchFamily="34" charset="0"/>
              </a:rPr>
              <a:t>pH = -log(1,0 x 10</a:t>
            </a:r>
            <a:r>
              <a:rPr lang="pt-BR" altLang="pt-BR" sz="2400" i="1" baseline="30000" dirty="0">
                <a:latin typeface="Calibri" panose="020F0502020204030204" pitchFamily="34" charset="0"/>
              </a:rPr>
              <a:t>-2</a:t>
            </a:r>
            <a:r>
              <a:rPr lang="pt-BR" altLang="pt-BR" sz="2400" i="1" dirty="0">
                <a:latin typeface="Calibri" panose="020F050202020403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pt-BR" altLang="pt-BR" sz="2400" i="1" dirty="0">
                <a:latin typeface="Calibri" panose="020F0502020204030204" pitchFamily="34" charset="0"/>
              </a:rPr>
              <a:t>pH = 2,0</a:t>
            </a:r>
          </a:p>
        </p:txBody>
      </p:sp>
    </p:spTree>
    <p:extLst>
      <p:ext uri="{BB962C8B-B14F-4D97-AF65-F5344CB8AC3E}">
        <p14:creationId xmlns:p14="http://schemas.microsoft.com/office/powerpoint/2010/main" val="3888250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44B8F256-D37A-4695-9EC4-0A1A1C8EFCCB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B1D39C-3EDC-4121-AE11-FC1C2BCCB134}"/>
              </a:ext>
            </a:extLst>
          </p:cNvPr>
          <p:cNvSpPr txBox="1"/>
          <p:nvPr/>
        </p:nvSpPr>
        <p:spPr>
          <a:xfrm>
            <a:off x="1524695" y="1256807"/>
            <a:ext cx="8640960" cy="2308324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Clr>
                <a:srgbClr val="006699"/>
              </a:buClr>
              <a:buNone/>
            </a:pPr>
            <a:r>
              <a:rPr lang="pt-BR" altLang="pt-BR" dirty="0"/>
              <a:t>O vinagre pode ser considerado uma solução de concentração 0,72 mol/L em relação ao ácido acético, cuja constante de ionização (Ka) é 1,8.10</a:t>
            </a:r>
            <a:r>
              <a:rPr lang="pt-BR" altLang="pt-BR" baseline="30000" dirty="0"/>
              <a:t>-5</a:t>
            </a:r>
            <a:r>
              <a:rPr lang="pt-BR" altLang="pt-BR" dirty="0"/>
              <a:t>, a 25°C. Determine:</a:t>
            </a:r>
          </a:p>
          <a:p>
            <a:pPr marL="0" indent="0">
              <a:buClr>
                <a:srgbClr val="006699"/>
              </a:buClr>
              <a:buNone/>
            </a:pPr>
            <a:endParaRPr lang="pt-BR" altLang="pt-BR" dirty="0"/>
          </a:p>
          <a:p>
            <a:pPr marL="800100" lvl="1" indent="-342900">
              <a:buClr>
                <a:srgbClr val="006699"/>
              </a:buClr>
              <a:buFont typeface="Times New Roman" panose="02020603050405020304" pitchFamily="18" charset="0"/>
              <a:buAutoNum type="alphaLcParenR"/>
            </a:pPr>
            <a:r>
              <a:rPr lang="pt-BR" altLang="pt-BR" dirty="0"/>
              <a:t>o grau de ionização (</a:t>
            </a:r>
            <a:r>
              <a:rPr lang="pt-BR" altLang="pt-BR" dirty="0">
                <a:sym typeface="Symbol" panose="05050102010706020507" pitchFamily="18" charset="2"/>
              </a:rPr>
              <a:t>) </a:t>
            </a:r>
            <a:r>
              <a:rPr lang="pt-BR" altLang="pt-BR" dirty="0"/>
              <a:t>do ácido nessa temperatura.</a:t>
            </a:r>
          </a:p>
          <a:p>
            <a:pPr marL="800100" lvl="1" indent="-342900">
              <a:buClr>
                <a:srgbClr val="006699"/>
              </a:buClr>
              <a:buFont typeface="Times New Roman" panose="02020603050405020304" pitchFamily="18" charset="0"/>
              <a:buAutoNum type="alphaLcParenR"/>
            </a:pPr>
            <a:r>
              <a:rPr lang="pt-BR" altLang="pt-BR" dirty="0"/>
              <a:t>a concentração molar de íons H</a:t>
            </a:r>
            <a:r>
              <a:rPr lang="pt-BR" altLang="pt-BR" baseline="30000" dirty="0"/>
              <a:t>+</a:t>
            </a:r>
            <a:r>
              <a:rPr lang="pt-BR" altLang="pt-BR" dirty="0"/>
              <a:t> do vinagre.</a:t>
            </a:r>
          </a:p>
          <a:p>
            <a:pPr marL="0" indent="0">
              <a:buClr>
                <a:srgbClr val="006699"/>
              </a:buClr>
              <a:buNone/>
            </a:pPr>
            <a:endParaRPr lang="pt-BR" altLang="pt-BR" dirty="0"/>
          </a:p>
          <a:p>
            <a:pPr marL="0" indent="0">
              <a:buNone/>
            </a:pPr>
            <a:endParaRPr lang="pt-BR" altLang="pt-BR" dirty="0"/>
          </a:p>
          <a:p>
            <a:pPr marL="0" indent="0">
              <a:buNone/>
            </a:pPr>
            <a:endParaRPr lang="pt-BR" altLang="pt-BR" dirty="0"/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562DB7FA-8FD6-4419-9740-48545949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223" y="3933056"/>
            <a:ext cx="6301903" cy="193899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buClr>
                <a:srgbClr val="006699"/>
              </a:buClr>
              <a:buFont typeface="Arial" panose="020B0604020202020204" pitchFamily="34" charset="0"/>
              <a:buNone/>
            </a:pPr>
            <a:r>
              <a:rPr lang="pt-BR" altLang="pt-BR" sz="2400" dirty="0"/>
              <a:t>Sabemos que Ka = M.</a:t>
            </a:r>
            <a:r>
              <a:rPr lang="pt-BR" altLang="pt-BR" sz="2400" dirty="0">
                <a:sym typeface="Symbol" panose="05050102010706020507" pitchFamily="18" charset="2"/>
              </a:rPr>
              <a:t></a:t>
            </a:r>
            <a:r>
              <a:rPr lang="pt-BR" altLang="pt-BR" sz="2400" baseline="30000" dirty="0">
                <a:sym typeface="Symbol" panose="05050102010706020507" pitchFamily="18" charset="2"/>
              </a:rPr>
              <a:t>2</a:t>
            </a:r>
            <a:r>
              <a:rPr lang="pt-BR" altLang="pt-BR" sz="2400" dirty="0">
                <a:sym typeface="Symbol" panose="05050102010706020507" pitchFamily="18" charset="2"/>
              </a:rPr>
              <a:t> e </a:t>
            </a:r>
            <a:r>
              <a:rPr lang="pt-BR" altLang="pt-BR" sz="2400" dirty="0"/>
              <a:t>[H</a:t>
            </a:r>
            <a:r>
              <a:rPr lang="pt-BR" altLang="pt-BR" sz="2400" baseline="30000" dirty="0"/>
              <a:t>+</a:t>
            </a:r>
            <a:r>
              <a:rPr lang="pt-BR" altLang="pt-BR" sz="2400" dirty="0"/>
              <a:t>] = M.</a:t>
            </a:r>
            <a:r>
              <a:rPr lang="pt-BR" altLang="pt-BR" sz="2400" dirty="0">
                <a:sym typeface="Symbol" panose="05050102010706020507" pitchFamily="18" charset="2"/>
              </a:rPr>
              <a:t></a:t>
            </a:r>
          </a:p>
          <a:p>
            <a:pPr>
              <a:buClr>
                <a:srgbClr val="006699"/>
              </a:buClr>
              <a:buFont typeface="Arial" panose="020B0604020202020204" pitchFamily="34" charset="0"/>
              <a:buNone/>
            </a:pPr>
            <a:endParaRPr lang="pt-BR" altLang="pt-BR" sz="2400" dirty="0"/>
          </a:p>
          <a:p>
            <a:pPr>
              <a:buClr>
                <a:srgbClr val="006699"/>
              </a:buClr>
              <a:buFont typeface="Arial" panose="020B0604020202020204" pitchFamily="34" charset="0"/>
              <a:buNone/>
            </a:pPr>
            <a:r>
              <a:rPr lang="pt-BR" altLang="pt-BR" sz="2400" dirty="0">
                <a:sym typeface="Symbol" panose="05050102010706020507" pitchFamily="18" charset="2"/>
              </a:rPr>
              <a:t>                                     = 5 x 10</a:t>
            </a:r>
            <a:r>
              <a:rPr lang="pt-BR" altLang="pt-BR" sz="2400" baseline="30000" dirty="0">
                <a:sym typeface="Symbol" panose="05050102010706020507" pitchFamily="18" charset="2"/>
              </a:rPr>
              <a:t>-3</a:t>
            </a:r>
            <a:r>
              <a:rPr lang="pt-BR" altLang="pt-BR" sz="2400" dirty="0">
                <a:sym typeface="Symbol" panose="05050102010706020507" pitchFamily="18" charset="2"/>
              </a:rPr>
              <a:t> = </a:t>
            </a:r>
            <a:r>
              <a:rPr lang="pt-BR" altLang="pt-BR" sz="2400" b="1" dirty="0">
                <a:sym typeface="Symbol" panose="05050102010706020507" pitchFamily="18" charset="2"/>
              </a:rPr>
              <a:t>0,5%</a:t>
            </a:r>
          </a:p>
          <a:p>
            <a:pPr>
              <a:buClr>
                <a:srgbClr val="006699"/>
              </a:buClr>
              <a:buFont typeface="Arial" panose="020B0604020202020204" pitchFamily="34" charset="0"/>
              <a:buNone/>
            </a:pPr>
            <a:endParaRPr lang="pt-BR" altLang="pt-BR" sz="2400" dirty="0">
              <a:sym typeface="Symbol" panose="05050102010706020507" pitchFamily="18" charset="2"/>
            </a:endParaRPr>
          </a:p>
          <a:p>
            <a:pPr>
              <a:buClr>
                <a:srgbClr val="006699"/>
              </a:buClr>
              <a:buFont typeface="Arial" panose="020B0604020202020204" pitchFamily="34" charset="0"/>
              <a:buNone/>
            </a:pPr>
            <a:r>
              <a:rPr lang="pt-BR" altLang="pt-BR" sz="2400" dirty="0">
                <a:sym typeface="Symbol" panose="05050102010706020507" pitchFamily="18" charset="2"/>
              </a:rPr>
              <a:t>b) [H</a:t>
            </a:r>
            <a:r>
              <a:rPr lang="pt-BR" altLang="pt-BR" sz="2400" baseline="30000" dirty="0">
                <a:sym typeface="Symbol" panose="05050102010706020507" pitchFamily="18" charset="2"/>
              </a:rPr>
              <a:t>+</a:t>
            </a:r>
            <a:r>
              <a:rPr lang="pt-BR" altLang="pt-BR" sz="2400" dirty="0">
                <a:sym typeface="Symbol" panose="05050102010706020507" pitchFamily="18" charset="2"/>
              </a:rPr>
              <a:t>] = 0,72 x 0,005 = </a:t>
            </a:r>
            <a:r>
              <a:rPr lang="pt-BR" altLang="pt-BR" sz="2400" b="1" dirty="0">
                <a:sym typeface="Symbol" panose="05050102010706020507" pitchFamily="18" charset="2"/>
              </a:rPr>
              <a:t>3,6 x 10</a:t>
            </a:r>
            <a:r>
              <a:rPr lang="pt-BR" altLang="pt-BR" sz="2400" b="1" baseline="30000" dirty="0">
                <a:sym typeface="Symbol" panose="05050102010706020507" pitchFamily="18" charset="2"/>
              </a:rPr>
              <a:t>-3</a:t>
            </a:r>
            <a:r>
              <a:rPr lang="pt-BR" altLang="pt-BR" sz="2400" b="1" dirty="0">
                <a:sym typeface="Symbol" panose="05050102010706020507" pitchFamily="18" charset="2"/>
              </a:rPr>
              <a:t> mol/L</a:t>
            </a:r>
          </a:p>
        </p:txBody>
      </p:sp>
    </p:spTree>
    <p:extLst>
      <p:ext uri="{BB962C8B-B14F-4D97-AF65-F5344CB8AC3E}">
        <p14:creationId xmlns:p14="http://schemas.microsoft.com/office/powerpoint/2010/main" val="513919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44B8F256-D37A-4695-9EC4-0A1A1C8EFCCB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B1D39C-3EDC-4121-AE11-FC1C2BCCB134}"/>
              </a:ext>
            </a:extLst>
          </p:cNvPr>
          <p:cNvSpPr txBox="1"/>
          <p:nvPr/>
        </p:nvSpPr>
        <p:spPr>
          <a:xfrm>
            <a:off x="1524695" y="1256807"/>
            <a:ext cx="8640960" cy="1200329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pt-BR" altLang="pt-BR" dirty="0"/>
              <a:t>(PUC-Campinas) Uma área agrícola foi adubada com amônia, nitrato e fosfato de amônio. Na amostra das águas residuais da irrigação dessa área, verifica-se que a concentração de íons OH- é igual a 8.10</a:t>
            </a:r>
            <a:r>
              <a:rPr lang="pt-BR" altLang="pt-BR" baseline="30000" dirty="0"/>
              <a:t>-5</a:t>
            </a:r>
            <a:r>
              <a:rPr lang="pt-BR" altLang="pt-BR" dirty="0"/>
              <a:t> mol/L. Qual o pH da amostra?</a:t>
            </a:r>
            <a:br>
              <a:rPr lang="pt-BR" altLang="pt-BR" dirty="0"/>
            </a:br>
            <a:r>
              <a:rPr lang="pt-BR" altLang="pt-BR" dirty="0"/>
              <a:t>(dados: log 8 = 0,9)</a:t>
            </a:r>
          </a:p>
        </p:txBody>
      </p:sp>
      <p:sp>
        <p:nvSpPr>
          <p:cNvPr id="5" name="Text Box 19">
            <a:extLst>
              <a:ext uri="{FF2B5EF4-FFF2-40B4-BE49-F238E27FC236}">
                <a16:creationId xmlns:a16="http://schemas.microsoft.com/office/drawing/2014/main" id="{562DB7FA-8FD6-4419-9740-48545949F9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94223" y="2996952"/>
            <a:ext cx="6301903" cy="230832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buClr>
                <a:srgbClr val="006699"/>
              </a:buClr>
              <a:buFont typeface="Arial" panose="020B0604020202020204" pitchFamily="34" charset="0"/>
              <a:buNone/>
            </a:pPr>
            <a:r>
              <a:rPr lang="pt-BR" altLang="pt-BR" sz="2400" i="1" dirty="0"/>
              <a:t>[OH</a:t>
            </a:r>
            <a:r>
              <a:rPr lang="pt-BR" altLang="pt-BR" sz="2400" i="1" baseline="30000" dirty="0"/>
              <a:t>-</a:t>
            </a:r>
            <a:r>
              <a:rPr lang="pt-BR" altLang="pt-BR" sz="2400" i="1" dirty="0"/>
              <a:t>] = 8.10</a:t>
            </a:r>
            <a:r>
              <a:rPr lang="pt-BR" altLang="pt-BR" sz="2400" i="1" baseline="30000" dirty="0"/>
              <a:t>-5</a:t>
            </a:r>
            <a:r>
              <a:rPr lang="pt-BR" altLang="pt-BR" sz="2400" i="1" dirty="0"/>
              <a:t> mol/L</a:t>
            </a:r>
          </a:p>
          <a:p>
            <a:pPr algn="ctr">
              <a:buClr>
                <a:srgbClr val="006699"/>
              </a:buClr>
              <a:buFont typeface="Arial" panose="020B0604020202020204" pitchFamily="34" charset="0"/>
              <a:buNone/>
            </a:pPr>
            <a:r>
              <a:rPr lang="pt-BR" altLang="pt-BR" sz="2400" i="1" dirty="0" err="1"/>
              <a:t>pOH</a:t>
            </a:r>
            <a:r>
              <a:rPr lang="pt-BR" altLang="pt-BR" sz="2400" i="1" dirty="0"/>
              <a:t> = -log (8.10</a:t>
            </a:r>
            <a:r>
              <a:rPr lang="pt-BR" altLang="pt-BR" sz="2400" i="1" baseline="30000" dirty="0"/>
              <a:t>-5</a:t>
            </a:r>
            <a:r>
              <a:rPr lang="pt-BR" altLang="pt-BR" sz="2400" i="1" dirty="0"/>
              <a:t>) = 5 – 0,9 = 4,1</a:t>
            </a:r>
          </a:p>
          <a:p>
            <a:pPr algn="ctr">
              <a:buClr>
                <a:srgbClr val="006699"/>
              </a:buClr>
              <a:buFont typeface="Arial" panose="020B0604020202020204" pitchFamily="34" charset="0"/>
              <a:buNone/>
            </a:pPr>
            <a:endParaRPr lang="pt-BR" altLang="pt-BR" sz="2400" i="1" dirty="0"/>
          </a:p>
          <a:p>
            <a:pPr algn="ctr">
              <a:buClr>
                <a:srgbClr val="006699"/>
              </a:buClr>
              <a:buFont typeface="Arial" panose="020B0604020202020204" pitchFamily="34" charset="0"/>
              <a:buNone/>
            </a:pPr>
            <a:r>
              <a:rPr lang="pt-BR" altLang="pt-BR" sz="2400" i="1" dirty="0"/>
              <a:t>pH + </a:t>
            </a:r>
            <a:r>
              <a:rPr lang="pt-BR" altLang="pt-BR" sz="2400" i="1" dirty="0" err="1"/>
              <a:t>pOH</a:t>
            </a:r>
            <a:r>
              <a:rPr lang="pt-BR" altLang="pt-BR" sz="2400" i="1" dirty="0"/>
              <a:t> = 14</a:t>
            </a:r>
          </a:p>
          <a:p>
            <a:pPr algn="ctr">
              <a:buClr>
                <a:srgbClr val="006699"/>
              </a:buClr>
              <a:buFont typeface="Arial" panose="020B0604020202020204" pitchFamily="34" charset="0"/>
              <a:buNone/>
            </a:pPr>
            <a:r>
              <a:rPr lang="pt-BR" altLang="pt-BR" sz="2400" i="1" dirty="0"/>
              <a:t>pH = 14 – 4,1</a:t>
            </a:r>
          </a:p>
          <a:p>
            <a:pPr algn="ctr">
              <a:buClr>
                <a:srgbClr val="006699"/>
              </a:buClr>
              <a:buFont typeface="Arial" panose="020B0604020202020204" pitchFamily="34" charset="0"/>
              <a:buNone/>
            </a:pPr>
            <a:r>
              <a:rPr lang="pt-BR" altLang="pt-BR" sz="2400" b="1" i="1" dirty="0"/>
              <a:t>pH = 9,9</a:t>
            </a:r>
            <a:endParaRPr lang="pt-BR" altLang="pt-BR" sz="2400" b="1" dirty="0"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38135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44B8F256-D37A-4695-9EC4-0A1A1C8EFCCB}"/>
              </a:ext>
            </a:extLst>
          </p:cNvPr>
          <p:cNvSpPr txBox="1">
            <a:spLocks/>
          </p:cNvSpPr>
          <p:nvPr/>
        </p:nvSpPr>
        <p:spPr>
          <a:xfrm>
            <a:off x="2880246" y="261876"/>
            <a:ext cx="5929858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Exercícios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E9B1D39C-3EDC-4121-AE11-FC1C2BCCB134}"/>
              </a:ext>
            </a:extLst>
          </p:cNvPr>
          <p:cNvSpPr txBox="1"/>
          <p:nvPr/>
        </p:nvSpPr>
        <p:spPr>
          <a:xfrm>
            <a:off x="1775520" y="1412776"/>
            <a:ext cx="8640960" cy="3333220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pt-BR" altLang="pt-BR" dirty="0"/>
              <a:t>Considere certa quantidade de água e suco de limão, misturados, contida em um copo. Analise estas três afirmativas concernentes a esse sistema: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AutoNum type="romanUcPeriod"/>
            </a:pPr>
            <a:r>
              <a:rPr lang="pt-BR" altLang="pt-BR" dirty="0"/>
              <a:t>O sistema é ácido.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AutoNum type="romanUcPeriod"/>
            </a:pPr>
            <a:r>
              <a:rPr lang="pt-BR" altLang="pt-BR" dirty="0"/>
              <a:t>O pH do sistema é maior que 7.</a:t>
            </a:r>
          </a:p>
          <a:p>
            <a:pPr marL="914400" lvl="1" indent="-457200">
              <a:lnSpc>
                <a:spcPct val="90000"/>
              </a:lnSpc>
              <a:buFont typeface="Arial" panose="020B0604020202020204" pitchFamily="34" charset="0"/>
              <a:buAutoNum type="romanUcPeriod"/>
            </a:pPr>
            <a:r>
              <a:rPr lang="pt-BR" altLang="pt-BR" dirty="0"/>
              <a:t>No sistema, a concentração dos íons H+ é maior que a dos OH–.</a:t>
            </a:r>
          </a:p>
          <a:p>
            <a:pPr marL="508000" indent="-508000">
              <a:lnSpc>
                <a:spcPct val="90000"/>
              </a:lnSpc>
              <a:buNone/>
            </a:pPr>
            <a:r>
              <a:rPr lang="pt-BR" altLang="pt-BR" dirty="0"/>
              <a:t>	</a:t>
            </a:r>
          </a:p>
          <a:p>
            <a:pPr marL="508000" indent="-508000">
              <a:lnSpc>
                <a:spcPct val="90000"/>
              </a:lnSpc>
              <a:buNone/>
            </a:pPr>
            <a:r>
              <a:rPr lang="pt-BR" altLang="pt-BR" dirty="0"/>
              <a:t>A partir dessa análise, é CORRETO afirmar que</a:t>
            </a:r>
          </a:p>
          <a:p>
            <a:pPr marL="508000" indent="-508000">
              <a:lnSpc>
                <a:spcPct val="90000"/>
              </a:lnSpc>
              <a:buNone/>
            </a:pPr>
            <a:endParaRPr lang="pt-BR" altLang="pt-BR" dirty="0"/>
          </a:p>
          <a:p>
            <a:pPr marL="508000" indent="-508000">
              <a:lnSpc>
                <a:spcPct val="90000"/>
              </a:lnSpc>
              <a:buFont typeface="Arial" panose="020B0604020202020204" pitchFamily="34" charset="0"/>
              <a:buAutoNum type="alphaLcParenR"/>
            </a:pPr>
            <a:r>
              <a:rPr lang="pt-BR" altLang="pt-BR" dirty="0"/>
              <a:t>apenas as afirmativas I e II estão certas.</a:t>
            </a:r>
          </a:p>
          <a:p>
            <a:pPr marL="508000" indent="-508000">
              <a:lnSpc>
                <a:spcPct val="90000"/>
              </a:lnSpc>
              <a:buFont typeface="Arial" panose="020B0604020202020204" pitchFamily="34" charset="0"/>
              <a:buAutoNum type="alphaLcParenR"/>
            </a:pPr>
            <a:r>
              <a:rPr lang="pt-BR" altLang="pt-BR" dirty="0"/>
              <a:t>apenas as afirmativas I e III estão certas.</a:t>
            </a:r>
          </a:p>
          <a:p>
            <a:pPr marL="508000" indent="-508000">
              <a:lnSpc>
                <a:spcPct val="90000"/>
              </a:lnSpc>
              <a:buFont typeface="Arial" panose="020B0604020202020204" pitchFamily="34" charset="0"/>
              <a:buAutoNum type="alphaLcParenR"/>
            </a:pPr>
            <a:r>
              <a:rPr lang="pt-BR" altLang="pt-BR" dirty="0"/>
              <a:t>apenas as afirmativas II e III estão certas.</a:t>
            </a:r>
          </a:p>
          <a:p>
            <a:pPr marL="508000" indent="-508000">
              <a:lnSpc>
                <a:spcPct val="90000"/>
              </a:lnSpc>
              <a:buFont typeface="Arial" panose="020B0604020202020204" pitchFamily="34" charset="0"/>
              <a:buAutoNum type="alphaLcParenR"/>
            </a:pPr>
            <a:r>
              <a:rPr lang="pt-BR" altLang="pt-BR" dirty="0"/>
              <a:t>as três afirmativas estão certas.</a:t>
            </a:r>
          </a:p>
          <a:p>
            <a:pPr marL="508000" indent="-508000">
              <a:lnSpc>
                <a:spcPct val="90000"/>
              </a:lnSpc>
              <a:buFont typeface="Arial" panose="020B0604020202020204" pitchFamily="34" charset="0"/>
              <a:buAutoNum type="alphaLcParenR"/>
            </a:pPr>
            <a:r>
              <a:rPr lang="pt-BR" altLang="pt-BR" dirty="0"/>
              <a:t>nenhuma afirmativa está certa.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6190286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">
            <a:extLst>
              <a:ext uri="{FF2B5EF4-FFF2-40B4-BE49-F238E27FC236}">
                <a16:creationId xmlns:a16="http://schemas.microsoft.com/office/drawing/2014/main" id="{28A58086-62BA-42EC-B017-E4A8B2201E35}"/>
              </a:ext>
            </a:extLst>
          </p:cNvPr>
          <p:cNvSpPr txBox="1">
            <a:spLocks/>
          </p:cNvSpPr>
          <p:nvPr/>
        </p:nvSpPr>
        <p:spPr>
          <a:xfrm>
            <a:off x="1594892" y="476672"/>
            <a:ext cx="9002216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Reações reversíveis encontradas na natureza </a:t>
            </a:r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7728AFE5-D421-4A32-8AFA-8F25F3E1A614}"/>
              </a:ext>
            </a:extLst>
          </p:cNvPr>
          <p:cNvSpPr txBox="1"/>
          <p:nvPr/>
        </p:nvSpPr>
        <p:spPr>
          <a:xfrm>
            <a:off x="4023782" y="1441061"/>
            <a:ext cx="4144436" cy="477054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pt-BR" sz="2500" dirty="0">
                <a:solidFill>
                  <a:srgbClr val="FF0000"/>
                </a:solidFill>
              </a:rPr>
              <a:t>Produção da amônia</a:t>
            </a:r>
          </a:p>
        </p:txBody>
      </p: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92FAFC7A-849F-48D4-A917-A24A076C6208}"/>
              </a:ext>
            </a:extLst>
          </p:cNvPr>
          <p:cNvSpPr txBox="1"/>
          <p:nvPr/>
        </p:nvSpPr>
        <p:spPr>
          <a:xfrm>
            <a:off x="2753033" y="2274838"/>
            <a:ext cx="6685934" cy="1754326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txBody>
          <a:bodyPr wrap="square">
            <a:spAutoFit/>
          </a:bodyPr>
          <a:lstStyle/>
          <a:p>
            <a:pPr marL="0" indent="0" algn="just">
              <a:buNone/>
            </a:pPr>
            <a:r>
              <a:rPr lang="pt-BR" dirty="0"/>
              <a:t>A produção da amônia é feita pela reação entre os gases hidrogênio e nitrogênio. No entanto, a quantidade de amônia obtida experimentalmente é sempre menor que a proporção dada na equação química, ou seja, o rendimento não é 100%. Isso acontece porque uma parte da amônia produzida é decomposta, regenerando seus gases de origem:</a:t>
            </a:r>
            <a:r>
              <a:rPr lang="pt-BR" b="1" dirty="0"/>
              <a:t>                            </a:t>
            </a:r>
            <a:endParaRPr lang="pt-BR" dirty="0"/>
          </a:p>
        </p:txBody>
      </p:sp>
      <p:sp>
        <p:nvSpPr>
          <p:cNvPr id="12" name="CaixaDeTexto 11">
            <a:extLst>
              <a:ext uri="{FF2B5EF4-FFF2-40B4-BE49-F238E27FC236}">
                <a16:creationId xmlns:a16="http://schemas.microsoft.com/office/drawing/2014/main" id="{B937781E-7C12-4FE7-B989-C150488C7C00}"/>
              </a:ext>
            </a:extLst>
          </p:cNvPr>
          <p:cNvSpPr txBox="1"/>
          <p:nvPr/>
        </p:nvSpPr>
        <p:spPr>
          <a:xfrm>
            <a:off x="3935760" y="4385887"/>
            <a:ext cx="4320480" cy="553998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r>
              <a:rPr lang="pt-BR" sz="3000" b="1" dirty="0"/>
              <a:t>N</a:t>
            </a:r>
            <a:r>
              <a:rPr lang="pt-BR" sz="3000" b="1" baseline="-25000" dirty="0"/>
              <a:t>2(g)</a:t>
            </a:r>
            <a:r>
              <a:rPr lang="pt-BR" sz="3000" b="1" dirty="0"/>
              <a:t> + 3 H</a:t>
            </a:r>
            <a:r>
              <a:rPr lang="pt-BR" sz="3000" b="1" baseline="-25000" dirty="0"/>
              <a:t>2(g)</a:t>
            </a:r>
            <a:r>
              <a:rPr lang="pt-BR" sz="3000" b="1" dirty="0"/>
              <a:t> ↔ 2 NH</a:t>
            </a:r>
            <a:r>
              <a:rPr lang="pt-BR" sz="3000" b="1" baseline="-25000" dirty="0"/>
              <a:t>3(g)</a:t>
            </a:r>
            <a:endParaRPr lang="pt-BR" sz="3000" dirty="0"/>
          </a:p>
        </p:txBody>
      </p:sp>
    </p:spTree>
    <p:extLst>
      <p:ext uri="{BB962C8B-B14F-4D97-AF65-F5344CB8AC3E}">
        <p14:creationId xmlns:p14="http://schemas.microsoft.com/office/powerpoint/2010/main" val="328044132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2942D9E6-C876-490C-A925-5F681C5D2ABB}"/>
              </a:ext>
            </a:extLst>
          </p:cNvPr>
          <p:cNvSpPr txBox="1">
            <a:spLocks/>
          </p:cNvSpPr>
          <p:nvPr/>
        </p:nvSpPr>
        <p:spPr>
          <a:xfrm>
            <a:off x="1594892" y="476672"/>
            <a:ext cx="9002216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Equilíbrio Químico e o cotidiano</a:t>
            </a:r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EDB7F63B-9509-4AD8-A8BE-687BF87443CD}"/>
              </a:ext>
            </a:extLst>
          </p:cNvPr>
          <p:cNvSpPr/>
          <p:nvPr/>
        </p:nvSpPr>
        <p:spPr>
          <a:xfrm>
            <a:off x="767408" y="1777777"/>
            <a:ext cx="2232248" cy="46166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LiberationSans"/>
              </a:rPr>
              <a:t>O efeito da luz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2F482282-A0C3-4887-9F7F-0CEB0B5FF3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5988" y="2953911"/>
            <a:ext cx="3709721" cy="1494028"/>
          </a:xfrm>
          <a:prstGeom prst="rect">
            <a:avLst/>
          </a:prstGeom>
        </p:spPr>
      </p:pic>
      <p:sp>
        <p:nvSpPr>
          <p:cNvPr id="12" name="Retângulo 11">
            <a:extLst>
              <a:ext uri="{FF2B5EF4-FFF2-40B4-BE49-F238E27FC236}">
                <a16:creationId xmlns:a16="http://schemas.microsoft.com/office/drawing/2014/main" id="{8C716228-5D78-4087-A51C-50A79E83C3BE}"/>
              </a:ext>
            </a:extLst>
          </p:cNvPr>
          <p:cNvSpPr/>
          <p:nvPr/>
        </p:nvSpPr>
        <p:spPr>
          <a:xfrm>
            <a:off x="8256239" y="1823943"/>
            <a:ext cx="3600400" cy="83099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FF0000"/>
                </a:solidFill>
                <a:latin typeface="LiberationSans"/>
              </a:rPr>
              <a:t>O efeito da concentração: Odor de peixe podre.</a:t>
            </a:r>
            <a:endParaRPr lang="pt-BR" sz="2400" dirty="0">
              <a:solidFill>
                <a:srgbClr val="FF0000"/>
              </a:solidFill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5899E343-26BA-4EAE-AA9A-7D29E76645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29224" y="5775847"/>
            <a:ext cx="4151101" cy="615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31746" name="Picture 2" descr="Química pura! Como lentes Transitions se transformam na luz do sol? - ES1">
            <a:extLst>
              <a:ext uri="{FF2B5EF4-FFF2-40B4-BE49-F238E27FC236}">
                <a16:creationId xmlns:a16="http://schemas.microsoft.com/office/drawing/2014/main" id="{B839860E-5D94-4F11-8488-CB1B0E447C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50" y="2724625"/>
            <a:ext cx="3266896" cy="17233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8" name="Picture 4" descr="Peixe podre no Mercado do Peixe ~ AssessoRN.com">
            <a:extLst>
              <a:ext uri="{FF2B5EF4-FFF2-40B4-BE49-F238E27FC236}">
                <a16:creationId xmlns:a16="http://schemas.microsoft.com/office/drawing/2014/main" id="{CBA5BF51-5ACB-4483-972B-D72A2DE16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1948" y="2852936"/>
            <a:ext cx="3725651" cy="2486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">
            <a:extLst>
              <a:ext uri="{FF2B5EF4-FFF2-40B4-BE49-F238E27FC236}">
                <a16:creationId xmlns:a16="http://schemas.microsoft.com/office/drawing/2014/main" id="{2942D9E6-C876-490C-A925-5F681C5D2ABB}"/>
              </a:ext>
            </a:extLst>
          </p:cNvPr>
          <p:cNvSpPr txBox="1">
            <a:spLocks/>
          </p:cNvSpPr>
          <p:nvPr/>
        </p:nvSpPr>
        <p:spPr>
          <a:xfrm>
            <a:off x="1594892" y="476672"/>
            <a:ext cx="9002216" cy="759619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dirty="0">
                <a:solidFill>
                  <a:schemeClr val="bg1"/>
                </a:solidFill>
                <a:latin typeface="Agency FB" panose="020B0503020202020204" pitchFamily="34" charset="0"/>
              </a:rPr>
              <a:t>Equilíbrio Químico e o cotidiano</a:t>
            </a:r>
          </a:p>
        </p:txBody>
      </p:sp>
      <p:pic>
        <p:nvPicPr>
          <p:cNvPr id="15" name="Espaço Reservado para Conteúdo 3">
            <a:extLst>
              <a:ext uri="{FF2B5EF4-FFF2-40B4-BE49-F238E27FC236}">
                <a16:creationId xmlns:a16="http://schemas.microsoft.com/office/drawing/2014/main" id="{DBD725E4-1440-4C1C-957E-1E90C9480D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32171" t="5751" r="3487" b="9435"/>
          <a:stretch/>
        </p:blipFill>
        <p:spPr>
          <a:xfrm>
            <a:off x="4871864" y="1772816"/>
            <a:ext cx="5976664" cy="4248472"/>
          </a:xfrm>
          <a:prstGeom prst="rect">
            <a:avLst/>
          </a:prstGeom>
        </p:spPr>
      </p:pic>
      <p:pic>
        <p:nvPicPr>
          <p:cNvPr id="30722" name="Picture 2" descr="Como funciona o Galinho do Tempo? - Saber Atualizado">
            <a:extLst>
              <a:ext uri="{FF2B5EF4-FFF2-40B4-BE49-F238E27FC236}">
                <a16:creationId xmlns:a16="http://schemas.microsoft.com/office/drawing/2014/main" id="{58C42585-F5E2-4F69-A279-F4013E9468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68" y="2240868"/>
            <a:ext cx="4520002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5002793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0A693BC-AB3B-4074-80B9-9E3D6EC6882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4319</Words>
  <Application>Microsoft Office PowerPoint</Application>
  <PresentationFormat>Widescreen</PresentationFormat>
  <Paragraphs>326</Paragraphs>
  <Slides>64</Slides>
  <Notes>14</Notes>
  <HiddenSlides>0</HiddenSlides>
  <MMClips>0</MMClips>
  <ScaleCrop>false</ScaleCrop>
  <HeadingPairs>
    <vt:vector size="8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Servidores OLE inseridos</vt:lpstr>
      </vt:variant>
      <vt:variant>
        <vt:i4>2</vt:i4>
      </vt:variant>
      <vt:variant>
        <vt:lpstr>Títulos de slides</vt:lpstr>
      </vt:variant>
      <vt:variant>
        <vt:i4>64</vt:i4>
      </vt:variant>
    </vt:vector>
  </HeadingPairs>
  <TitlesOfParts>
    <vt:vector size="79" baseType="lpstr">
      <vt:lpstr>Agency FB</vt:lpstr>
      <vt:lpstr>Arial</vt:lpstr>
      <vt:lpstr>Calibri</vt:lpstr>
      <vt:lpstr>Calibri Light</vt:lpstr>
      <vt:lpstr>LiberationSans</vt:lpstr>
      <vt:lpstr>MT Extra</vt:lpstr>
      <vt:lpstr>Myriad Pro</vt:lpstr>
      <vt:lpstr>MyriadPro-It</vt:lpstr>
      <vt:lpstr>MyriadPro-Regular</vt:lpstr>
      <vt:lpstr>NewsGothicMt</vt:lpstr>
      <vt:lpstr>SymbolMT</vt:lpstr>
      <vt:lpstr>Times New Roman</vt:lpstr>
      <vt:lpstr>Tema do Office</vt:lpstr>
      <vt:lpstr>ChemSketch</vt:lpstr>
      <vt:lpstr>Equation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2019-01-29T22:38:24Z</dcterms:created>
  <dcterms:modified xsi:type="dcterms:W3CDTF">2023-11-28T00:51:56Z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TC101659569990</vt:lpwstr>
  </property>
</Properties>
</file>