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8" r:id="rId2"/>
    <p:sldId id="415" r:id="rId3"/>
    <p:sldId id="309" r:id="rId4"/>
    <p:sldId id="310" r:id="rId5"/>
    <p:sldId id="311" r:id="rId6"/>
    <p:sldId id="312" r:id="rId7"/>
    <p:sldId id="313" r:id="rId8"/>
    <p:sldId id="262" r:id="rId9"/>
    <p:sldId id="314" r:id="rId10"/>
    <p:sldId id="259" r:id="rId11"/>
    <p:sldId id="263" r:id="rId12"/>
    <p:sldId id="258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72" r:id="rId23"/>
    <p:sldId id="324" r:id="rId24"/>
    <p:sldId id="325" r:id="rId25"/>
    <p:sldId id="416" r:id="rId26"/>
    <p:sldId id="417" r:id="rId27"/>
    <p:sldId id="418" r:id="rId28"/>
    <p:sldId id="419" r:id="rId29"/>
    <p:sldId id="420" r:id="rId30"/>
    <p:sldId id="285" r:id="rId31"/>
    <p:sldId id="421" r:id="rId32"/>
    <p:sldId id="422" r:id="rId33"/>
    <p:sldId id="423" r:id="rId34"/>
    <p:sldId id="424" r:id="rId35"/>
    <p:sldId id="425" r:id="rId36"/>
    <p:sldId id="426" r:id="rId37"/>
    <p:sldId id="428" r:id="rId38"/>
    <p:sldId id="429" r:id="rId39"/>
    <p:sldId id="430" r:id="rId40"/>
    <p:sldId id="431" r:id="rId41"/>
    <p:sldId id="432" r:id="rId42"/>
    <p:sldId id="434" r:id="rId43"/>
    <p:sldId id="435" r:id="rId44"/>
    <p:sldId id="436" r:id="rId45"/>
    <p:sldId id="437" r:id="rId46"/>
    <p:sldId id="445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D0005E"/>
    <a:srgbClr val="BE0260"/>
    <a:srgbClr val="018AC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ED79-79FD-495D-B716-EA3EC2D9BB3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21837-B81A-4129-8641-575D48BBE1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5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3047" y="4345231"/>
            <a:ext cx="10363200" cy="137434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2587" y="2970886"/>
            <a:ext cx="85344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6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800773"/>
            <a:ext cx="10972800" cy="3918803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1" y="527605"/>
            <a:ext cx="9354927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2" y="1138425"/>
            <a:ext cx="9354927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985720"/>
            <a:ext cx="109728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596539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226402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1596539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226402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o-que-e/fisica/o-que-e-entropia.htm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Lista extra Química: Termoquímica - AUTORIDADES Preparatório">
            <a:extLst>
              <a:ext uri="{FF2B5EF4-FFF2-40B4-BE49-F238E27FC236}">
                <a16:creationId xmlns:a16="http://schemas.microsoft.com/office/drawing/2014/main" id="{205671F1-6C4B-4277-9A1D-84CD01D8B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0" b="89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EECDBE1C-C499-4221-A793-9AA696BC5D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278375 w 12192000"/>
              <a:gd name="connsiteY5" fmla="*/ 221554 h 6858000"/>
              <a:gd name="connsiteX6" fmla="*/ 5485180 w 12192000"/>
              <a:gd name="connsiteY6" fmla="*/ 3428359 h 6858000"/>
              <a:gd name="connsiteX7" fmla="*/ 2278375 w 12192000"/>
              <a:gd name="connsiteY7" fmla="*/ 6635164 h 6858000"/>
              <a:gd name="connsiteX8" fmla="*/ 6095695 w 12192000"/>
              <a:gd name="connsiteY8" fmla="*/ 6635164 h 6858000"/>
              <a:gd name="connsiteX9" fmla="*/ 9302500 w 12192000"/>
              <a:gd name="connsiteY9" fmla="*/ 3428359 h 6858000"/>
              <a:gd name="connsiteX10" fmla="*/ 6095695 w 12192000"/>
              <a:gd name="connsiteY10" fmla="*/ 221554 h 6858000"/>
              <a:gd name="connsiteX11" fmla="*/ 2278375 w 12192000"/>
              <a:gd name="connsiteY11" fmla="*/ 2215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278375" y="221554"/>
                </a:moveTo>
                <a:lnTo>
                  <a:pt x="5485180" y="3428359"/>
                </a:lnTo>
                <a:lnTo>
                  <a:pt x="2278375" y="6635164"/>
                </a:lnTo>
                <a:lnTo>
                  <a:pt x="6095695" y="6635164"/>
                </a:lnTo>
                <a:lnTo>
                  <a:pt x="9302500" y="3428359"/>
                </a:lnTo>
                <a:lnTo>
                  <a:pt x="6095695" y="221554"/>
                </a:lnTo>
                <a:lnTo>
                  <a:pt x="2278375" y="221554"/>
                </a:lnTo>
                <a:close/>
              </a:path>
            </a:pathLst>
          </a:cu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BDF46F5C-5947-4EE7-85C1-E1F242E25FE2}"/>
              </a:ext>
            </a:extLst>
          </p:cNvPr>
          <p:cNvSpPr/>
          <p:nvPr/>
        </p:nvSpPr>
        <p:spPr>
          <a:xfrm>
            <a:off x="2278375" y="1282"/>
            <a:ext cx="7635250" cy="6856718"/>
          </a:xfrm>
          <a:custGeom>
            <a:avLst/>
            <a:gdLst>
              <a:gd name="connsiteX0" fmla="*/ 0 w 7635250"/>
              <a:gd name="connsiteY0" fmla="*/ 0 h 6856718"/>
              <a:gd name="connsiteX1" fmla="*/ 4206891 w 7635250"/>
              <a:gd name="connsiteY1" fmla="*/ 0 h 6856718"/>
              <a:gd name="connsiteX2" fmla="*/ 7635250 w 7635250"/>
              <a:gd name="connsiteY2" fmla="*/ 3428359 h 6856718"/>
              <a:gd name="connsiteX3" fmla="*/ 4206891 w 7635250"/>
              <a:gd name="connsiteY3" fmla="*/ 6856718 h 6856718"/>
              <a:gd name="connsiteX4" fmla="*/ 0 w 7635250"/>
              <a:gd name="connsiteY4" fmla="*/ 6856718 h 6856718"/>
              <a:gd name="connsiteX5" fmla="*/ 3428359 w 7635250"/>
              <a:gd name="connsiteY5" fmla="*/ 3428359 h 6856718"/>
              <a:gd name="connsiteX6" fmla="*/ 0 w 7635250"/>
              <a:gd name="connsiteY6" fmla="*/ 0 h 6856718"/>
              <a:gd name="connsiteX7" fmla="*/ 458115 w 7635250"/>
              <a:gd name="connsiteY7" fmla="*/ 221554 h 6856718"/>
              <a:gd name="connsiteX8" fmla="*/ 3664920 w 7635250"/>
              <a:gd name="connsiteY8" fmla="*/ 3428359 h 6856718"/>
              <a:gd name="connsiteX9" fmla="*/ 458115 w 7635250"/>
              <a:gd name="connsiteY9" fmla="*/ 6635164 h 6856718"/>
              <a:gd name="connsiteX10" fmla="*/ 4275435 w 7635250"/>
              <a:gd name="connsiteY10" fmla="*/ 6635164 h 6856718"/>
              <a:gd name="connsiteX11" fmla="*/ 7482240 w 7635250"/>
              <a:gd name="connsiteY11" fmla="*/ 3428359 h 6856718"/>
              <a:gd name="connsiteX12" fmla="*/ 4275435 w 7635250"/>
              <a:gd name="connsiteY12" fmla="*/ 221554 h 6856718"/>
              <a:gd name="connsiteX13" fmla="*/ 458115 w 7635250"/>
              <a:gd name="connsiteY13" fmla="*/ 221554 h 68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35250" h="6856718">
                <a:moveTo>
                  <a:pt x="0" y="0"/>
                </a:moveTo>
                <a:lnTo>
                  <a:pt x="4206891" y="0"/>
                </a:lnTo>
                <a:lnTo>
                  <a:pt x="7635250" y="3428359"/>
                </a:lnTo>
                <a:lnTo>
                  <a:pt x="4206891" y="6856718"/>
                </a:lnTo>
                <a:lnTo>
                  <a:pt x="0" y="6856718"/>
                </a:lnTo>
                <a:lnTo>
                  <a:pt x="3428359" y="3428359"/>
                </a:lnTo>
                <a:lnTo>
                  <a:pt x="0" y="0"/>
                </a:lnTo>
                <a:close/>
                <a:moveTo>
                  <a:pt x="458115" y="221554"/>
                </a:moveTo>
                <a:lnTo>
                  <a:pt x="3664920" y="3428359"/>
                </a:lnTo>
                <a:lnTo>
                  <a:pt x="458115" y="6635164"/>
                </a:lnTo>
                <a:lnTo>
                  <a:pt x="4275435" y="6635164"/>
                </a:lnTo>
                <a:lnTo>
                  <a:pt x="7482240" y="3428359"/>
                </a:lnTo>
                <a:lnTo>
                  <a:pt x="4275435" y="221554"/>
                </a:lnTo>
                <a:lnTo>
                  <a:pt x="458115" y="22155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38D538-EEB8-4366-B944-92F31B01FF29}"/>
              </a:ext>
            </a:extLst>
          </p:cNvPr>
          <p:cNvSpPr txBox="1"/>
          <p:nvPr/>
        </p:nvSpPr>
        <p:spPr>
          <a:xfrm>
            <a:off x="8233870" y="5261460"/>
            <a:ext cx="1486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C000"/>
                </a:solidFill>
                <a:latin typeface="Agency FB" panose="020B0503020202020204" pitchFamily="34" charset="0"/>
              </a:rPr>
              <a:t>PROFESSOR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B0247D-7EFF-45B4-9445-87082F570E4C}"/>
              </a:ext>
            </a:extLst>
          </p:cNvPr>
          <p:cNvSpPr/>
          <p:nvPr/>
        </p:nvSpPr>
        <p:spPr>
          <a:xfrm>
            <a:off x="140505" y="2970885"/>
            <a:ext cx="4390946" cy="116955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7000" dirty="0">
                <a:solidFill>
                  <a:schemeClr val="bg1"/>
                </a:solidFill>
                <a:latin typeface="Agency FB" panose="020B0503020202020204" pitchFamily="34" charset="0"/>
              </a:rPr>
              <a:t>TERMOQUÍMICA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5AB6FF-D5CE-4971-99AB-8460C727B01A}"/>
              </a:ext>
            </a:extLst>
          </p:cNvPr>
          <p:cNvSpPr/>
          <p:nvPr/>
        </p:nvSpPr>
        <p:spPr>
          <a:xfrm>
            <a:off x="8269898" y="5872280"/>
            <a:ext cx="2865368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15" name="Sinal de Subtração 14">
            <a:extLst>
              <a:ext uri="{FF2B5EF4-FFF2-40B4-BE49-F238E27FC236}">
                <a16:creationId xmlns:a16="http://schemas.microsoft.com/office/drawing/2014/main" id="{4AF00350-A59C-4F67-9A1E-C92933C5E87B}"/>
              </a:ext>
            </a:extLst>
          </p:cNvPr>
          <p:cNvSpPr/>
          <p:nvPr/>
        </p:nvSpPr>
        <p:spPr>
          <a:xfrm>
            <a:off x="-280196" y="4039820"/>
            <a:ext cx="5114093" cy="493783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18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esultado de imagem para exemplos de reaÃ§Ãµes exotermicas">
            <a:extLst>
              <a:ext uri="{FF2B5EF4-FFF2-40B4-BE49-F238E27FC236}">
                <a16:creationId xmlns:a16="http://schemas.microsoft.com/office/drawing/2014/main" id="{1F1AADCF-EF79-4CDE-A6ED-6A85DEBA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867" y="321734"/>
            <a:ext cx="5604099" cy="28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F00619-122E-453B-9FA6-4615ADCA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4" y="4803345"/>
            <a:ext cx="5426764" cy="5444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esultado de imagem para exemplos de reaÃ§Ãµes exotermicas">
            <a:extLst>
              <a:ext uri="{FF2B5EF4-FFF2-40B4-BE49-F238E27FC236}">
                <a16:creationId xmlns:a16="http://schemas.microsoft.com/office/drawing/2014/main" id="{AAA1E14E-EBDD-4A7F-95EB-CE541367F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4"/>
          <a:stretch/>
        </p:blipFill>
        <p:spPr bwMode="auto">
          <a:xfrm>
            <a:off x="6318257" y="321734"/>
            <a:ext cx="5406318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m para exemplos de reaÃ§Ãµes exotermicas">
            <a:extLst>
              <a:ext uri="{FF2B5EF4-FFF2-40B4-BE49-F238E27FC236}">
                <a16:creationId xmlns:a16="http://schemas.microsoft.com/office/drawing/2014/main" id="{B7031687-FE44-4BB2-B695-53397E7A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363360"/>
            <a:ext cx="5426764" cy="28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82EC4B-1928-41E3-8274-5717842B7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837824"/>
            <a:ext cx="5426764" cy="3471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Resultado de imagem para exemplos de reaÃ§Ãµes exotermicas">
            <a:extLst>
              <a:ext uri="{FF2B5EF4-FFF2-40B4-BE49-F238E27FC236}">
                <a16:creationId xmlns:a16="http://schemas.microsoft.com/office/drawing/2014/main" id="{ED81D8AF-F359-4EA0-9325-B7A328F2A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/>
          <a:stretch/>
        </p:blipFill>
        <p:spPr bwMode="auto">
          <a:xfrm>
            <a:off x="6308263" y="321734"/>
            <a:ext cx="5426305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Foto profissional grátis de abajur, afetuosamente, brilhante, bulbo">
            <a:extLst>
              <a:ext uri="{FF2B5EF4-FFF2-40B4-BE49-F238E27FC236}">
                <a16:creationId xmlns:a16="http://schemas.microsoft.com/office/drawing/2014/main" id="{ADFF10F0-775B-48E2-9466-AD6164E2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17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3AD72D6-A6FE-4E57-B376-9CC581A35010}"/>
              </a:ext>
            </a:extLst>
          </p:cNvPr>
          <p:cNvSpPr/>
          <p:nvPr/>
        </p:nvSpPr>
        <p:spPr>
          <a:xfrm>
            <a:off x="445915" y="374900"/>
            <a:ext cx="604934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1ª lei da Termoquímica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37F9F1-68CE-4E62-906D-E282678E2DFD}"/>
              </a:ext>
            </a:extLst>
          </p:cNvPr>
          <p:cNvSpPr/>
          <p:nvPr/>
        </p:nvSpPr>
        <p:spPr>
          <a:xfrm>
            <a:off x="460490" y="1749245"/>
            <a:ext cx="6096000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É que o </a:t>
            </a:r>
            <a:r>
              <a:rPr lang="pt-BR" b="1" dirty="0">
                <a:solidFill>
                  <a:srgbClr val="FFFF00"/>
                </a:solidFill>
              </a:rPr>
              <a:t>princípio da conservação de energia,</a:t>
            </a:r>
            <a:r>
              <a:rPr lang="pt-BR" dirty="0">
                <a:solidFill>
                  <a:schemeClr val="bg1"/>
                </a:solidFill>
              </a:rPr>
              <a:t>  estudado para os gases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pode ser aplicado em quaisquer processos em que a energia de um sistema é trocado com o meio externo na forma de calor e trabalho.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079E56-910B-42B5-BCA9-3FD2FF1D1AF1}"/>
              </a:ext>
            </a:extLst>
          </p:cNvPr>
          <p:cNvSpPr/>
          <p:nvPr/>
        </p:nvSpPr>
        <p:spPr>
          <a:xfrm>
            <a:off x="460490" y="3105834"/>
            <a:ext cx="6096000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Um quantidade de energia (Q) fornecida pode ser usada de duas maneiras: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8A8644-39E3-443C-907C-B0051B63191D}"/>
              </a:ext>
            </a:extLst>
          </p:cNvPr>
          <p:cNvSpPr/>
          <p:nvPr/>
        </p:nvSpPr>
        <p:spPr>
          <a:xfrm>
            <a:off x="460490" y="4096310"/>
            <a:ext cx="6096000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1. Uma parte pode ser usada para o sistema realizar um trabalho (t), expandindo-se ou contraindo-se, ou o sistema pode não alterar seu volume (t = 0);</a:t>
            </a:r>
          </a:p>
          <a:p>
            <a:r>
              <a:rPr lang="pt-BR" dirty="0">
                <a:solidFill>
                  <a:schemeClr val="bg1"/>
                </a:solidFill>
              </a:rPr>
              <a:t>2. A outra parte pode ser absorvida pelo sistema, virando energia interna, ou seja, essa outra parte de energia é igual à variação de energia (ΔU) do sistema. Se a variação de energia for zero (ΔU = 0) o sistema utilizou toda a energia em forma de trabalho.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Foto profissional grátis de abajur, afetuosamente, brilhante, bulbo">
            <a:extLst>
              <a:ext uri="{FF2B5EF4-FFF2-40B4-BE49-F238E27FC236}">
                <a16:creationId xmlns:a16="http://schemas.microsoft.com/office/drawing/2014/main" id="{ADFF10F0-775B-48E2-9466-AD6164E2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17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3AD72D6-A6FE-4E57-B376-9CC581A35010}"/>
              </a:ext>
            </a:extLst>
          </p:cNvPr>
          <p:cNvSpPr/>
          <p:nvPr/>
        </p:nvSpPr>
        <p:spPr>
          <a:xfrm>
            <a:off x="445915" y="374900"/>
            <a:ext cx="604934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1ª lei da Termoquímica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F95D1C-29B8-4517-AD09-A8CD0355D473}"/>
              </a:ext>
            </a:extLst>
          </p:cNvPr>
          <p:cNvSpPr txBox="1"/>
          <p:nvPr/>
        </p:nvSpPr>
        <p:spPr>
          <a:xfrm>
            <a:off x="346945" y="1749245"/>
            <a:ext cx="609442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highlight>
                  <a:srgbClr val="FF0000"/>
                </a:highlight>
              </a:rPr>
              <a:t>ΔU= Q - t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A variação de energia interna ΔU (ou ΔE) de um sistema é igual a diferença entre o calor Q trocado com o meio externo e o trabalho t (ou w)por ele realizado durante uma transformação.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24EC-D20D-4687-874F-2D75324F43C4}"/>
              </a:ext>
            </a:extLst>
          </p:cNvPr>
          <p:cNvSpPr txBox="1"/>
          <p:nvPr/>
        </p:nvSpPr>
        <p:spPr>
          <a:xfrm>
            <a:off x="384652" y="3489485"/>
            <a:ext cx="609442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Aplicando a lei de conservação da energia, temos: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  <a:highlight>
                  <a:srgbClr val="FF0000"/>
                </a:highlight>
              </a:rPr>
              <a:t>ΔU= Q - t à Q = ΔU + t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8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Foto profissional grátis de abajur, afetuosamente, brilhante, bulbo">
            <a:extLst>
              <a:ext uri="{FF2B5EF4-FFF2-40B4-BE49-F238E27FC236}">
                <a16:creationId xmlns:a16="http://schemas.microsoft.com/office/drawing/2014/main" id="{ADFF10F0-775B-48E2-9466-AD6164E2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b="17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3AD72D6-A6FE-4E57-B376-9CC581A35010}"/>
              </a:ext>
            </a:extLst>
          </p:cNvPr>
          <p:cNvSpPr/>
          <p:nvPr/>
        </p:nvSpPr>
        <p:spPr>
          <a:xfrm>
            <a:off x="445915" y="374900"/>
            <a:ext cx="604934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1ª lei da Termoquímica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CA4FC1-09C0-41D5-8D23-E2AAFAE7069C}"/>
              </a:ext>
            </a:extLst>
          </p:cNvPr>
          <p:cNvSpPr txBox="1"/>
          <p:nvPr/>
        </p:nvSpPr>
        <p:spPr>
          <a:xfrm>
            <a:off x="445915" y="1617607"/>
            <a:ext cx="6094378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*Q à Quantidade de calor trocado com o meio: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Q &gt; 0 à o sistema recebe calor;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Q &lt; 0 à o sistema perde calor.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109B53-2C75-496C-B8C5-D6B1BE313788}"/>
              </a:ext>
            </a:extLst>
          </p:cNvPr>
          <p:cNvSpPr txBox="1"/>
          <p:nvPr/>
        </p:nvSpPr>
        <p:spPr>
          <a:xfrm>
            <a:off x="445915" y="2841419"/>
            <a:ext cx="609437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*ΔU à Variação da energia interna do gás: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ΔU &gt; 0 à a energia interna aumenta, portanto, sua temperatura aumenta;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ΔU &lt; 0 à a energia interna diminui, portanto, sua temperatura </a:t>
            </a:r>
            <a:r>
              <a:rPr lang="pt-BR" dirty="0"/>
              <a:t>diminui.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C9555C1-3024-4608-8839-AC26160B20BA}"/>
              </a:ext>
            </a:extLst>
          </p:cNvPr>
          <p:cNvSpPr txBox="1"/>
          <p:nvPr/>
        </p:nvSpPr>
        <p:spPr>
          <a:xfrm>
            <a:off x="445915" y="4650640"/>
            <a:ext cx="6094378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* t à Energia que o gás troca com o meio sob a forma de trabalho: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t &gt; 0 à o gás fornece energia ao meio, portanto, o volume aumenta;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t &lt; 0 à o gás recebe energia do meio, portanto, o volume diminui.</a:t>
            </a:r>
          </a:p>
        </p:txBody>
      </p:sp>
    </p:spTree>
    <p:extLst>
      <p:ext uri="{BB962C8B-B14F-4D97-AF65-F5344CB8AC3E}">
        <p14:creationId xmlns:p14="http://schemas.microsoft.com/office/powerpoint/2010/main" val="243284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AAB79E-E447-4D46-A299-B6157F538A60}"/>
              </a:ext>
            </a:extLst>
          </p:cNvPr>
          <p:cNvSpPr txBox="1"/>
          <p:nvPr/>
        </p:nvSpPr>
        <p:spPr>
          <a:xfrm>
            <a:off x="445915" y="1749245"/>
            <a:ext cx="609437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chemeClr val="bg1"/>
                </a:solidFill>
              </a:rPr>
              <a:t>É o estudo e a medição das quantidades de calor liberadas ou absorvidas durante os fenômenos físicos e/ou químicos.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41166-7043-4E6A-9ACC-C6D1083D6A53}"/>
              </a:ext>
            </a:extLst>
          </p:cNvPr>
          <p:cNvSpPr txBox="1"/>
          <p:nvPr/>
        </p:nvSpPr>
        <p:spPr>
          <a:xfrm>
            <a:off x="445915" y="2818180"/>
            <a:ext cx="5955495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Existe diferença entre quantidade de calor e temperatura. No Béquer de maior volume existe uma maior quantidade de calor, embora os dois estejam na mesma temperatura.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615E49-5523-4831-B7E0-3A4F0FD7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30" y="3896817"/>
            <a:ext cx="4886560" cy="280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1C3ED4-BF0A-475D-9F4C-C42990247D55}"/>
              </a:ext>
            </a:extLst>
          </p:cNvPr>
          <p:cNvSpPr txBox="1"/>
          <p:nvPr/>
        </p:nvSpPr>
        <p:spPr>
          <a:xfrm>
            <a:off x="5942582" y="4593115"/>
            <a:ext cx="609437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toneSans"/>
              </a:rPr>
              <a:t>A </a:t>
            </a:r>
            <a:r>
              <a:rPr lang="pt-BR" dirty="0">
                <a:solidFill>
                  <a:schemeClr val="bg1"/>
                </a:solidFill>
                <a:latin typeface="StoneSans-Semibold"/>
              </a:rPr>
              <a:t>temperatura </a:t>
            </a:r>
            <a:r>
              <a:rPr lang="pt-BR" dirty="0">
                <a:solidFill>
                  <a:schemeClr val="bg1"/>
                </a:solidFill>
                <a:latin typeface="StoneSans"/>
              </a:rPr>
              <a:t>de um corpo depende da maior ou menor agitação (</a:t>
            </a:r>
            <a:r>
              <a:rPr lang="pt-BR" dirty="0">
                <a:solidFill>
                  <a:schemeClr val="bg1"/>
                </a:solidFill>
                <a:latin typeface="StoneSans-Semibold"/>
              </a:rPr>
              <a:t>velocidades </a:t>
            </a:r>
            <a:r>
              <a:rPr lang="pt-BR" dirty="0">
                <a:solidFill>
                  <a:schemeClr val="bg1"/>
                </a:solidFill>
                <a:latin typeface="StoneSans"/>
              </a:rPr>
              <a:t>de translação, de vibração e de rotação) das partículas (átomos, moléculas ou íons) que constituem o</a:t>
            </a:r>
          </a:p>
          <a:p>
            <a:r>
              <a:rPr lang="pt-BR" dirty="0">
                <a:solidFill>
                  <a:schemeClr val="bg1"/>
                </a:solidFill>
                <a:latin typeface="StoneSans"/>
              </a:rPr>
              <a:t>corpo. </a:t>
            </a:r>
            <a:r>
              <a:rPr lang="pt-BR" dirty="0">
                <a:solidFill>
                  <a:schemeClr val="bg1"/>
                </a:solidFill>
                <a:latin typeface="StoneSans-Semibold"/>
              </a:rPr>
              <a:t>A quantidade de calor</a:t>
            </a:r>
            <a:r>
              <a:rPr lang="pt-BR" dirty="0">
                <a:solidFill>
                  <a:schemeClr val="bg1"/>
                </a:solidFill>
                <a:latin typeface="StoneSans"/>
              </a:rPr>
              <a:t>, por sua vez, depende da própria temperatura e da massa total do sistema.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5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8B641C6-5079-4661-9A44-0293E4DF58C2}"/>
              </a:ext>
            </a:extLst>
          </p:cNvPr>
          <p:cNvSpPr txBox="1">
            <a:spLocks/>
          </p:cNvSpPr>
          <p:nvPr/>
        </p:nvSpPr>
        <p:spPr>
          <a:xfrm>
            <a:off x="3259588" y="1819306"/>
            <a:ext cx="5669776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FFFF00"/>
                </a:solidFill>
              </a:rPr>
              <a:t>Unidade para medir calor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A82D12-3129-4030-AC7E-6E981A365942}"/>
              </a:ext>
            </a:extLst>
          </p:cNvPr>
          <p:cNvSpPr txBox="1"/>
          <p:nvPr/>
        </p:nvSpPr>
        <p:spPr>
          <a:xfrm>
            <a:off x="3259588" y="3108618"/>
            <a:ext cx="609437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A </a:t>
            </a:r>
            <a:r>
              <a:rPr lang="pt-BR" b="1" dirty="0">
                <a:highlight>
                  <a:srgbClr val="D68B1C"/>
                </a:highlight>
              </a:rPr>
              <a:t>caloria</a:t>
            </a:r>
            <a:r>
              <a:rPr lang="pt-BR" b="1" dirty="0"/>
              <a:t> </a:t>
            </a:r>
            <a:r>
              <a:rPr lang="pt-BR" dirty="0"/>
              <a:t>equivale à quantidade de calor necessária para elevar em 1 °C a temperatura de 1 g de água.</a:t>
            </a:r>
          </a:p>
          <a:p>
            <a:pPr marL="0" indent="0">
              <a:buNone/>
            </a:pPr>
            <a:r>
              <a:rPr lang="pt-BR" dirty="0"/>
              <a:t>É usual expressar quantidade de calor em calorias (cal):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9366B6B-A50F-4E9A-B065-51DCA7C4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34" y="4944838"/>
            <a:ext cx="2601282" cy="6108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3FD2E08-2A90-4739-96F4-10D51F26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065" y="4944839"/>
            <a:ext cx="3485734" cy="6108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804B0D-A83B-4A80-9CF5-8F2B0B73C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849" y="4911494"/>
            <a:ext cx="2071649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041E3B-4A92-4660-84E5-D8B568540A09}"/>
              </a:ext>
            </a:extLst>
          </p:cNvPr>
          <p:cNvSpPr txBox="1">
            <a:spLocks/>
          </p:cNvSpPr>
          <p:nvPr/>
        </p:nvSpPr>
        <p:spPr>
          <a:xfrm>
            <a:off x="3885133" y="1443835"/>
            <a:ext cx="4418686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FF00"/>
                </a:solidFill>
              </a:rPr>
              <a:t>Calorímetros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1F7241-7C15-453C-AF1A-E5FBD843C119}"/>
              </a:ext>
            </a:extLst>
          </p:cNvPr>
          <p:cNvSpPr txBox="1"/>
          <p:nvPr/>
        </p:nvSpPr>
        <p:spPr>
          <a:xfrm>
            <a:off x="730550" y="3857825"/>
            <a:ext cx="453928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São aparelhos usados para medir a quantidade de calor que é liberada ou absorvida numa transformação física ou química.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724FB8F-EA38-4E3F-BB72-2F162FE8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325" y="2406545"/>
            <a:ext cx="6074071" cy="394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96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041E3B-4A92-4660-84E5-D8B568540A09}"/>
              </a:ext>
            </a:extLst>
          </p:cNvPr>
          <p:cNvSpPr txBox="1">
            <a:spLocks/>
          </p:cNvSpPr>
          <p:nvPr/>
        </p:nvSpPr>
        <p:spPr>
          <a:xfrm>
            <a:off x="3885133" y="1443835"/>
            <a:ext cx="4418686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FF00"/>
                </a:solidFill>
              </a:rPr>
              <a:t>Calorímetros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21CCC4-B90A-40EE-9AA5-5FC8DB7756E2}"/>
              </a:ext>
            </a:extLst>
          </p:cNvPr>
          <p:cNvSpPr txBox="1"/>
          <p:nvPr/>
        </p:nvSpPr>
        <p:spPr>
          <a:xfrm>
            <a:off x="445915" y="2783680"/>
            <a:ext cx="609437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 quantidade de calor cedida (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 err="1">
                <a:solidFill>
                  <a:schemeClr val="bg1"/>
                </a:solidFill>
              </a:rPr>
              <a:t>c</a:t>
            </a:r>
            <a:r>
              <a:rPr lang="pt-BR" dirty="0">
                <a:solidFill>
                  <a:schemeClr val="bg1"/>
                </a:solidFill>
              </a:rPr>
              <a:t>) pelo corpo (ou pela reação) é igual à quantidade de calor recebida (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) pela água: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4B4DDF2-C022-40A3-B389-C9B1CB41F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52" r="10000" b="18394"/>
          <a:stretch/>
        </p:blipFill>
        <p:spPr>
          <a:xfrm>
            <a:off x="2805931" y="3743391"/>
            <a:ext cx="1374345" cy="48980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CC6A743-5C66-476C-A84C-989095327BCD}"/>
              </a:ext>
            </a:extLst>
          </p:cNvPr>
          <p:cNvSpPr txBox="1"/>
          <p:nvPr/>
        </p:nvSpPr>
        <p:spPr>
          <a:xfrm>
            <a:off x="5218088" y="4309720"/>
            <a:ext cx="609437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 quantidade de calor recebida pela água (ou por qualquer substância) é dada pela fórmula: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FD84CA1-3E13-4701-98CF-65344BA1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835" y="5414165"/>
            <a:ext cx="7690611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041E3B-4A92-4660-84E5-D8B568540A09}"/>
              </a:ext>
            </a:extLst>
          </p:cNvPr>
          <p:cNvSpPr txBox="1">
            <a:spLocks/>
          </p:cNvSpPr>
          <p:nvPr/>
        </p:nvSpPr>
        <p:spPr>
          <a:xfrm>
            <a:off x="3885133" y="1443835"/>
            <a:ext cx="4418686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FF00"/>
                </a:solidFill>
              </a:rPr>
              <a:t>Calorímetros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3416ED-1558-4176-998D-78BE4257C98E}"/>
              </a:ext>
            </a:extLst>
          </p:cNvPr>
          <p:cNvSpPr txBox="1"/>
          <p:nvPr/>
        </p:nvSpPr>
        <p:spPr>
          <a:xfrm>
            <a:off x="2890315" y="2512770"/>
            <a:ext cx="640832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D68B1C"/>
                </a:highlight>
              </a:rPr>
              <a:t>Calor específico </a:t>
            </a:r>
            <a:r>
              <a:rPr lang="pt-BR" dirty="0"/>
              <a:t>é definido como a “quantidade de calor necessária para elevar de 1 °C a temperatura de 1 g da substância”.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B68C41D-FB4A-4691-AB5D-A0A567C5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80" y="3572055"/>
            <a:ext cx="7642819" cy="20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E7DEBF2-B7AB-403D-B637-7B6FC0203DEC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E14D26-6A81-4B8B-903F-79704E88705C}"/>
              </a:ext>
            </a:extLst>
          </p:cNvPr>
          <p:cNvSpPr txBox="1"/>
          <p:nvPr/>
        </p:nvSpPr>
        <p:spPr>
          <a:xfrm>
            <a:off x="4619836" y="471156"/>
            <a:ext cx="2952328" cy="830997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 anchor="ctr" anchorCtr="1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anose="020B0503020202020204" pitchFamily="34" charset="0"/>
              </a:rPr>
              <a:t>Ementa</a:t>
            </a:r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421854D7-E23B-4A5A-9102-B9BDC59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771437"/>
            <a:ext cx="9472824" cy="4615408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850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2.0 ENERGIA E REAÇÕES QUÍMICAS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2.1. TIPOS DE REAÇÕES QUÍMICAS E TERMODINÂMICA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2.2. AS FORMAS DE ENERGIA E SUAS UNIDADES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2.3. ENERGIA E MUDANÇAS DE ESTADO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2.4. ENTALPIA 2.4.1. Variações de Entalpia nas Reações Químicas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2.4.2. Lei de Hess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2.4.3. Entalpia Padrão de Formação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2.4.4. Determinação de Entalpias de Reação.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2.4.5. Entalpia de Ligação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2.5. ENTROPIA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2.6. ENERGIA LIVRE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0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ermômetro, verão, heiss, calor, sol, temperatura">
            <a:extLst>
              <a:ext uri="{FF2B5EF4-FFF2-40B4-BE49-F238E27FC236}">
                <a16:creationId xmlns:a16="http://schemas.microsoft.com/office/drawing/2014/main" id="{9A5BB586-F174-4A3D-84BB-8D8804B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625F70-83C0-435C-BC77-C620A15C994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5DE189-C5D1-4AC5-AED5-D47DCF10F563}"/>
              </a:ext>
            </a:extLst>
          </p:cNvPr>
          <p:cNvSpPr/>
          <p:nvPr/>
        </p:nvSpPr>
        <p:spPr>
          <a:xfrm>
            <a:off x="1320597" y="374900"/>
            <a:ext cx="335918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Calorimetria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8ED62E-053C-4E2F-A181-F39BFDC9B044}"/>
              </a:ext>
            </a:extLst>
          </p:cNvPr>
          <p:cNvSpPr txBox="1">
            <a:spLocks/>
          </p:cNvSpPr>
          <p:nvPr/>
        </p:nvSpPr>
        <p:spPr>
          <a:xfrm>
            <a:off x="1979676" y="1579515"/>
            <a:ext cx="8229600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FFFF00"/>
                </a:solidFill>
              </a:rPr>
              <a:t>Capacidade calorífica e calor específico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A52F29E-4DBA-4EE4-BDE4-410D851A52EA}"/>
              </a:ext>
            </a:extLst>
          </p:cNvPr>
          <p:cNvSpPr txBox="1">
            <a:spLocks/>
          </p:cNvSpPr>
          <p:nvPr/>
        </p:nvSpPr>
        <p:spPr>
          <a:xfrm>
            <a:off x="1979676" y="2360065"/>
            <a:ext cx="8816655" cy="3834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/>
              <a:t>Calorimetria = a medição do fluxo de calor;</a:t>
            </a:r>
          </a:p>
          <a:p>
            <a:r>
              <a:rPr lang="pt-BR" sz="2500" dirty="0"/>
              <a:t>Calorímetro = o instrumento que mede o fluxo de calor;</a:t>
            </a:r>
          </a:p>
          <a:p>
            <a:r>
              <a:rPr lang="pt-BR" sz="2500" dirty="0"/>
              <a:t>Capacidade calorífica = a quantidade de energia necessária para aumentar a temperatura de um objeto (em um grau);</a:t>
            </a:r>
          </a:p>
          <a:p>
            <a:r>
              <a:rPr lang="pt-BR" sz="2500" dirty="0"/>
              <a:t> Capacidade calorífica molar = a capacidade calorífica de    1 mol de uma substância;</a:t>
            </a:r>
          </a:p>
          <a:p>
            <a:r>
              <a:rPr lang="pt-BR" sz="2500" dirty="0"/>
              <a:t>Calor específico = a capacidade calorífica específica = a capacidade de calor de 1 g de uma substância.</a:t>
            </a:r>
          </a:p>
        </p:txBody>
      </p:sp>
    </p:spTree>
    <p:extLst>
      <p:ext uri="{BB962C8B-B14F-4D97-AF65-F5344CB8AC3E}">
        <p14:creationId xmlns:p14="http://schemas.microsoft.com/office/powerpoint/2010/main" val="423359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omate, Manjericão, Cogumelos">
            <a:extLst>
              <a:ext uri="{FF2B5EF4-FFF2-40B4-BE49-F238E27FC236}">
                <a16:creationId xmlns:a16="http://schemas.microsoft.com/office/drawing/2014/main" id="{93FDF27B-0439-4371-A187-9ED186EA8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9012F28-5FDA-46A5-A802-ADB9E597DC4D}"/>
              </a:ext>
            </a:extLst>
          </p:cNvPr>
          <p:cNvSpPr/>
          <p:nvPr/>
        </p:nvSpPr>
        <p:spPr>
          <a:xfrm>
            <a:off x="6554115" y="374900"/>
            <a:ext cx="519430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e alimentos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533427-FA18-4E31-BFE0-26DBC00FFE64}"/>
              </a:ext>
            </a:extLst>
          </p:cNvPr>
          <p:cNvSpPr txBox="1"/>
          <p:nvPr/>
        </p:nvSpPr>
        <p:spPr>
          <a:xfrm>
            <a:off x="5943295" y="1608602"/>
            <a:ext cx="609437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Os alimentos são os “combustíveis” do nosso corpo. Durante o nosso metabolismo, eles se queimam e a energia resultante dessa combustão é utilizada no funcionamento do nosso organismo. Um adulto necessita de uma dieta que lhe forneça, em média, de 2.500 a 3.000 kcal diariamente.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0F9714-8916-4855-AFA2-4252E9F9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2" y="2512770"/>
            <a:ext cx="5341610" cy="351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683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BE756CB-7216-48AD-A5B9-6096BAEA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12490"/>
            <a:ext cx="2848048" cy="64216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Exercícios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58C96-7E25-40E6-B1D5-7B44587C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2" y="2665475"/>
            <a:ext cx="7839942" cy="32068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  <a:highlight>
                <a:srgbClr val="D68B1C"/>
              </a:highligh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500" dirty="0">
                <a:solidFill>
                  <a:schemeClr val="tx1"/>
                </a:solidFill>
              </a:rPr>
              <a:t>2-(</a:t>
            </a:r>
            <a:r>
              <a:rPr lang="en-US" sz="2500" dirty="0" err="1">
                <a:solidFill>
                  <a:schemeClr val="tx1"/>
                </a:solidFill>
              </a:rPr>
              <a:t>Unifor</a:t>
            </a:r>
            <a:r>
              <a:rPr lang="en-US" sz="2500" dirty="0">
                <a:solidFill>
                  <a:schemeClr val="tx1"/>
                </a:solidFill>
              </a:rPr>
              <a:t>-CE) </a:t>
            </a:r>
            <a:r>
              <a:rPr lang="en-US" sz="2500" dirty="0" err="1">
                <a:solidFill>
                  <a:schemeClr val="tx1"/>
                </a:solidFill>
              </a:rPr>
              <a:t>Foi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medido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em</a:t>
            </a:r>
            <a:r>
              <a:rPr lang="en-US" sz="2500" dirty="0">
                <a:solidFill>
                  <a:schemeClr val="tx1"/>
                </a:solidFill>
              </a:rPr>
              <a:t> um </a:t>
            </a:r>
            <a:r>
              <a:rPr lang="en-US" sz="2500" dirty="0" err="1">
                <a:solidFill>
                  <a:schemeClr val="tx1"/>
                </a:solidFill>
              </a:rPr>
              <a:t>calorímetro</a:t>
            </a:r>
            <a:r>
              <a:rPr lang="en-US" sz="2500" dirty="0">
                <a:solidFill>
                  <a:schemeClr val="tx1"/>
                </a:solidFill>
              </a:rPr>
              <a:t> que um mol de </a:t>
            </a:r>
            <a:r>
              <a:rPr lang="en-US" sz="2500" dirty="0" err="1">
                <a:solidFill>
                  <a:schemeClr val="tx1"/>
                </a:solidFill>
              </a:rPr>
              <a:t>etanol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produz</a:t>
            </a:r>
            <a:r>
              <a:rPr lang="en-US" sz="2500" dirty="0">
                <a:solidFill>
                  <a:schemeClr val="tx1"/>
                </a:solidFill>
              </a:rPr>
              <a:t> 3,6 " 102 kcal. </a:t>
            </a:r>
            <a:r>
              <a:rPr lang="en-US" sz="2500" dirty="0" err="1">
                <a:solidFill>
                  <a:schemeClr val="tx1"/>
                </a:solidFill>
              </a:rPr>
              <a:t>Sabendo</a:t>
            </a:r>
            <a:r>
              <a:rPr lang="en-US" sz="2500" dirty="0">
                <a:solidFill>
                  <a:schemeClr val="tx1"/>
                </a:solidFill>
              </a:rPr>
              <a:t>-se que a </a:t>
            </a:r>
            <a:r>
              <a:rPr lang="en-US" sz="2500" dirty="0" err="1">
                <a:solidFill>
                  <a:schemeClr val="tx1"/>
                </a:solidFill>
              </a:rPr>
              <a:t>densidade</a:t>
            </a:r>
            <a:r>
              <a:rPr lang="en-US" sz="2500" dirty="0">
                <a:solidFill>
                  <a:schemeClr val="tx1"/>
                </a:solidFill>
              </a:rPr>
              <a:t> do </a:t>
            </a:r>
            <a:r>
              <a:rPr lang="en-US" sz="2500" dirty="0" err="1">
                <a:solidFill>
                  <a:schemeClr val="tx1"/>
                </a:solidFill>
              </a:rPr>
              <a:t>álcool</a:t>
            </a:r>
            <a:r>
              <a:rPr lang="en-US" sz="2500" dirty="0">
                <a:solidFill>
                  <a:schemeClr val="tx1"/>
                </a:solidFill>
              </a:rPr>
              <a:t> é de 0,782 g/cm3, </a:t>
            </a:r>
            <a:r>
              <a:rPr lang="en-US" sz="2500" dirty="0" err="1">
                <a:solidFill>
                  <a:schemeClr val="tx1"/>
                </a:solidFill>
              </a:rPr>
              <a:t>na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combustão</a:t>
            </a:r>
            <a:r>
              <a:rPr lang="en-US" sz="2500" dirty="0">
                <a:solidFill>
                  <a:schemeClr val="tx1"/>
                </a:solidFill>
              </a:rPr>
              <a:t> de 100 mL de </a:t>
            </a:r>
            <a:r>
              <a:rPr lang="en-US" sz="2500" dirty="0" err="1">
                <a:solidFill>
                  <a:schemeClr val="tx1"/>
                </a:solidFill>
              </a:rPr>
              <a:t>etanol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serão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produzidas</a:t>
            </a:r>
            <a:r>
              <a:rPr lang="en-US" sz="2500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500" dirty="0">
                <a:solidFill>
                  <a:schemeClr val="tx1"/>
                </a:solidFill>
              </a:rPr>
              <a:t>a) 612 x 103 </a:t>
            </a:r>
            <a:r>
              <a:rPr lang="en-US" sz="2500" dirty="0" err="1">
                <a:solidFill>
                  <a:schemeClr val="tx1"/>
                </a:solidFill>
              </a:rPr>
              <a:t>cal</a:t>
            </a:r>
            <a:r>
              <a:rPr lang="en-US" sz="2500" dirty="0">
                <a:solidFill>
                  <a:schemeClr val="tx1"/>
                </a:solidFill>
              </a:rPr>
              <a:t>                                  c) 612 x 102 kcal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500" dirty="0">
                <a:solidFill>
                  <a:schemeClr val="tx1"/>
                </a:solidFill>
              </a:rPr>
              <a:t>b) 281,5 x 102 kcal                             d) 782 x 103 </a:t>
            </a:r>
            <a:r>
              <a:rPr lang="en-US" sz="2500" dirty="0" err="1">
                <a:solidFill>
                  <a:schemeClr val="tx1"/>
                </a:solidFill>
              </a:rPr>
              <a:t>cal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B096F3-310F-4F4A-87C9-A15E16DE3D7A}"/>
              </a:ext>
            </a:extLst>
          </p:cNvPr>
          <p:cNvSpPr txBox="1"/>
          <p:nvPr/>
        </p:nvSpPr>
        <p:spPr>
          <a:xfrm>
            <a:off x="4467517" y="325000"/>
            <a:ext cx="73280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2500" dirty="0">
                <a:solidFill>
                  <a:schemeClr val="tx1"/>
                </a:solidFill>
              </a:rPr>
              <a:t>1-Que </a:t>
            </a:r>
            <a:r>
              <a:rPr lang="en-US" sz="2500" dirty="0" err="1">
                <a:solidFill>
                  <a:schemeClr val="tx1"/>
                </a:solidFill>
              </a:rPr>
              <a:t>quantidade</a:t>
            </a:r>
            <a:r>
              <a:rPr lang="en-US" sz="2500" dirty="0">
                <a:solidFill>
                  <a:schemeClr val="tx1"/>
                </a:solidFill>
              </a:rPr>
              <a:t> de </a:t>
            </a:r>
            <a:r>
              <a:rPr lang="en-US" sz="2500" dirty="0" err="1">
                <a:solidFill>
                  <a:schemeClr val="tx1"/>
                </a:solidFill>
              </a:rPr>
              <a:t>calor</a:t>
            </a:r>
            <a:r>
              <a:rPr lang="en-US" sz="2500" dirty="0">
                <a:solidFill>
                  <a:schemeClr val="tx1"/>
                </a:solidFill>
              </a:rPr>
              <a:t> é </a:t>
            </a:r>
            <a:r>
              <a:rPr lang="en-US" sz="2500" dirty="0" err="1">
                <a:solidFill>
                  <a:schemeClr val="tx1"/>
                </a:solidFill>
              </a:rPr>
              <a:t>liberada</a:t>
            </a:r>
            <a:r>
              <a:rPr lang="en-US" sz="2500" dirty="0">
                <a:solidFill>
                  <a:schemeClr val="tx1"/>
                </a:solidFill>
              </a:rPr>
              <a:t> por </a:t>
            </a:r>
            <a:r>
              <a:rPr lang="en-US" sz="2500" dirty="0" err="1">
                <a:solidFill>
                  <a:schemeClr val="tx1"/>
                </a:solidFill>
              </a:rPr>
              <a:t>uma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reação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química</a:t>
            </a:r>
            <a:r>
              <a:rPr lang="en-US" sz="2500" dirty="0">
                <a:solidFill>
                  <a:schemeClr val="tx1"/>
                </a:solidFill>
              </a:rPr>
              <a:t> que é </a:t>
            </a:r>
            <a:r>
              <a:rPr lang="en-US" sz="2500" dirty="0" err="1">
                <a:solidFill>
                  <a:schemeClr val="tx1"/>
                </a:solidFill>
              </a:rPr>
              <a:t>capaz</a:t>
            </a:r>
            <a:r>
              <a:rPr lang="en-US" sz="2500" dirty="0">
                <a:solidFill>
                  <a:schemeClr val="tx1"/>
                </a:solidFill>
              </a:rPr>
              <a:t> de </a:t>
            </a:r>
            <a:r>
              <a:rPr lang="en-US" sz="2500" dirty="0" err="1">
                <a:solidFill>
                  <a:schemeClr val="tx1"/>
                </a:solidFill>
              </a:rPr>
              <a:t>elevar</a:t>
            </a:r>
            <a:r>
              <a:rPr lang="en-US" sz="2500" dirty="0">
                <a:solidFill>
                  <a:schemeClr val="tx1"/>
                </a:solidFill>
              </a:rPr>
              <a:t> de 20 °C para 28 °C a </a:t>
            </a:r>
            <a:r>
              <a:rPr lang="en-US" sz="2500" dirty="0" err="1">
                <a:solidFill>
                  <a:schemeClr val="tx1"/>
                </a:solidFill>
              </a:rPr>
              <a:t>temperatura</a:t>
            </a:r>
            <a:r>
              <a:rPr lang="en-US" sz="2500" dirty="0">
                <a:solidFill>
                  <a:schemeClr val="tx1"/>
                </a:solidFill>
              </a:rPr>
              <a:t> de 2 kg de </a:t>
            </a:r>
            <a:r>
              <a:rPr lang="en-US" sz="2500" dirty="0" err="1">
                <a:solidFill>
                  <a:schemeClr val="tx1"/>
                </a:solidFill>
              </a:rPr>
              <a:t>água</a:t>
            </a:r>
            <a:r>
              <a:rPr lang="en-US" sz="2500" dirty="0">
                <a:solidFill>
                  <a:schemeClr val="tx1"/>
                </a:solidFill>
              </a:rPr>
              <a:t>? (</a:t>
            </a:r>
            <a:r>
              <a:rPr lang="en-US" sz="2500" dirty="0" err="1">
                <a:solidFill>
                  <a:schemeClr val="tx1"/>
                </a:solidFill>
              </a:rPr>
              <a:t>Calor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específico</a:t>
            </a:r>
            <a:r>
              <a:rPr lang="en-US" sz="2500" dirty="0">
                <a:solidFill>
                  <a:schemeClr val="tx1"/>
                </a:solidFill>
              </a:rPr>
              <a:t> da </a:t>
            </a:r>
            <a:r>
              <a:rPr lang="en-US" sz="2500" dirty="0" err="1">
                <a:solidFill>
                  <a:schemeClr val="tx1"/>
                </a:solidFill>
              </a:rPr>
              <a:t>água</a:t>
            </a:r>
            <a:r>
              <a:rPr lang="en-US" sz="2500" dirty="0">
                <a:solidFill>
                  <a:schemeClr val="tx1"/>
                </a:solidFill>
              </a:rPr>
              <a:t> = 1 </a:t>
            </a:r>
            <a:r>
              <a:rPr lang="en-US" sz="2500" dirty="0" err="1">
                <a:solidFill>
                  <a:schemeClr val="tx1"/>
                </a:solidFill>
              </a:rPr>
              <a:t>cal</a:t>
            </a:r>
            <a:r>
              <a:rPr lang="en-US" sz="2500" dirty="0">
                <a:solidFill>
                  <a:schemeClr val="tx1"/>
                </a:solidFill>
              </a:rPr>
              <a:t>/g " °C)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4B135E-21B8-4125-BD0F-369548E3469D}"/>
              </a:ext>
            </a:extLst>
          </p:cNvPr>
          <p:cNvSpPr txBox="1"/>
          <p:nvPr/>
        </p:nvSpPr>
        <p:spPr>
          <a:xfrm>
            <a:off x="4602430" y="2152524"/>
            <a:ext cx="609437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highlight>
                  <a:srgbClr val="D68B1C"/>
                </a:highlight>
              </a:rPr>
              <a:t>R= 16 000 </a:t>
            </a:r>
            <a:r>
              <a:rPr lang="en-US" sz="1800" dirty="0" err="1">
                <a:solidFill>
                  <a:schemeClr val="tx1"/>
                </a:solidFill>
                <a:highlight>
                  <a:srgbClr val="D68B1C"/>
                </a:highlight>
              </a:rPr>
              <a:t>cal</a:t>
            </a:r>
            <a:r>
              <a:rPr lang="en-US" sz="1800" dirty="0">
                <a:solidFill>
                  <a:schemeClr val="tx1"/>
                </a:solidFill>
                <a:highlight>
                  <a:srgbClr val="D68B1C"/>
                </a:highlight>
              </a:rPr>
              <a:t> </a:t>
            </a:r>
            <a:r>
              <a:rPr lang="en-US" sz="1800" dirty="0" err="1">
                <a:solidFill>
                  <a:schemeClr val="tx1"/>
                </a:solidFill>
                <a:highlight>
                  <a:srgbClr val="D68B1C"/>
                </a:highlight>
              </a:rPr>
              <a:t>ou</a:t>
            </a:r>
            <a:r>
              <a:rPr lang="en-US" sz="1800" dirty="0">
                <a:solidFill>
                  <a:schemeClr val="tx1"/>
                </a:solidFill>
                <a:highlight>
                  <a:srgbClr val="D68B1C"/>
                </a:highlight>
              </a:rPr>
              <a:t> 16 Kcal</a:t>
            </a:r>
          </a:p>
        </p:txBody>
      </p:sp>
    </p:spTree>
    <p:extLst>
      <p:ext uri="{BB962C8B-B14F-4D97-AF65-F5344CB8AC3E}">
        <p14:creationId xmlns:p14="http://schemas.microsoft.com/office/powerpoint/2010/main" val="35151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ogo, Poder, Chama, Quente, Abstrato, Calor">
            <a:extLst>
              <a:ext uri="{FF2B5EF4-FFF2-40B4-BE49-F238E27FC236}">
                <a16:creationId xmlns:a16="http://schemas.microsoft.com/office/drawing/2014/main" id="{CDEE2D75-4D46-41F8-B0AC-7130C34D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D15116-8DCB-4396-8606-791F829CC419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818BAF-D0B4-42A5-BD53-FBEF6D521244}"/>
              </a:ext>
            </a:extLst>
          </p:cNvPr>
          <p:cNvSpPr/>
          <p:nvPr/>
        </p:nvSpPr>
        <p:spPr>
          <a:xfrm>
            <a:off x="3408252" y="374900"/>
            <a:ext cx="537397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Variação de Entalpia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834A1E-EB6D-49A3-91E7-ECC72E1FEA30}"/>
              </a:ext>
            </a:extLst>
          </p:cNvPr>
          <p:cNvSpPr txBox="1"/>
          <p:nvPr/>
        </p:nvSpPr>
        <p:spPr>
          <a:xfrm>
            <a:off x="353767" y="1749245"/>
            <a:ext cx="610897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Entalpia é uma grandeza (expressa em unidade de energia) que informa a quantidade de energia desse sistema que poderia ser transformada em calor em um processo a pressão constante.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6CB398-38A1-4D0C-86E8-278A861D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0" t="9647" r="2701" b="17625"/>
          <a:stretch/>
        </p:blipFill>
        <p:spPr>
          <a:xfrm>
            <a:off x="3652720" y="3276295"/>
            <a:ext cx="7787955" cy="122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64A119-9952-43A7-8E70-883A0BA3FE46}"/>
              </a:ext>
            </a:extLst>
          </p:cNvPr>
          <p:cNvSpPr/>
          <p:nvPr/>
        </p:nvSpPr>
        <p:spPr>
          <a:xfrm>
            <a:off x="2278375" y="4998673"/>
            <a:ext cx="641361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highlight>
                  <a:srgbClr val="D68B1C"/>
                </a:highlight>
                <a:sym typeface="Symbol"/>
              </a:rPr>
              <a:t>H = </a:t>
            </a:r>
            <a:r>
              <a:rPr lang="pt-BR" sz="3200" b="1" dirty="0" err="1">
                <a:highlight>
                  <a:srgbClr val="D68B1C"/>
                </a:highlight>
                <a:sym typeface="Symbol"/>
              </a:rPr>
              <a:t>H</a:t>
            </a:r>
            <a:r>
              <a:rPr lang="pt-BR" sz="3200" b="1" baseline="-25000" dirty="0" err="1">
                <a:highlight>
                  <a:srgbClr val="D68B1C"/>
                </a:highlight>
                <a:sym typeface="Symbol"/>
              </a:rPr>
              <a:t>f</a:t>
            </a:r>
            <a:r>
              <a:rPr lang="pt-BR" sz="3200" b="1" dirty="0">
                <a:highlight>
                  <a:srgbClr val="D68B1C"/>
                </a:highlight>
                <a:sym typeface="Symbol"/>
              </a:rPr>
              <a:t> – </a:t>
            </a:r>
            <a:r>
              <a:rPr lang="pt-BR" sz="3200" b="1" dirty="0" err="1">
                <a:highlight>
                  <a:srgbClr val="D68B1C"/>
                </a:highlight>
                <a:sym typeface="Symbol"/>
              </a:rPr>
              <a:t>H</a:t>
            </a:r>
            <a:r>
              <a:rPr lang="pt-BR" sz="3200" b="1" baseline="-25000" dirty="0" err="1">
                <a:highlight>
                  <a:srgbClr val="D68B1C"/>
                </a:highlight>
                <a:sym typeface="Symbol"/>
              </a:rPr>
              <a:t>i</a:t>
            </a:r>
            <a:r>
              <a:rPr lang="pt-BR" sz="3200" b="1" baseline="-25000" dirty="0">
                <a:highlight>
                  <a:srgbClr val="D68B1C"/>
                </a:highlight>
                <a:sym typeface="Symbol"/>
              </a:rPr>
              <a:t> </a:t>
            </a:r>
          </a:p>
          <a:p>
            <a:pPr algn="just"/>
            <a:r>
              <a:rPr lang="pt-BR" sz="3200" b="1" dirty="0" err="1"/>
              <a:t>H</a:t>
            </a:r>
            <a:r>
              <a:rPr lang="pt-BR" sz="3200" b="1" baseline="-25000" dirty="0" err="1"/>
              <a:t>f</a:t>
            </a:r>
            <a:r>
              <a:rPr lang="pt-BR" sz="3200" b="1" dirty="0"/>
              <a:t> </a:t>
            </a:r>
            <a:r>
              <a:rPr lang="pt-BR" sz="3200" dirty="0"/>
              <a:t>é a entalpia num estado final;</a:t>
            </a:r>
          </a:p>
          <a:p>
            <a:pPr algn="just"/>
            <a:r>
              <a:rPr lang="pt-BR" sz="3200" b="1" dirty="0" err="1"/>
              <a:t>H</a:t>
            </a:r>
            <a:r>
              <a:rPr lang="pt-BR" sz="3200" b="1" baseline="-25000" dirty="0" err="1"/>
              <a:t>i</a:t>
            </a:r>
            <a:r>
              <a:rPr lang="pt-BR" sz="3200" b="1" dirty="0"/>
              <a:t> </a:t>
            </a:r>
            <a:r>
              <a:rPr lang="pt-BR" sz="3200" dirty="0"/>
              <a:t>é a entalpia num estado inicial.</a:t>
            </a:r>
          </a:p>
        </p:txBody>
      </p:sp>
    </p:spTree>
    <p:extLst>
      <p:ext uri="{BB962C8B-B14F-4D97-AF65-F5344CB8AC3E}">
        <p14:creationId xmlns:p14="http://schemas.microsoft.com/office/powerpoint/2010/main" val="5699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ogo, Poder, Chama, Quente, Abstrato, Calor">
            <a:extLst>
              <a:ext uri="{FF2B5EF4-FFF2-40B4-BE49-F238E27FC236}">
                <a16:creationId xmlns:a16="http://schemas.microsoft.com/office/drawing/2014/main" id="{CDEE2D75-4D46-41F8-B0AC-7130C34D4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D15116-8DCB-4396-8606-791F829CC419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818BAF-D0B4-42A5-BD53-FBEF6D521244}"/>
              </a:ext>
            </a:extLst>
          </p:cNvPr>
          <p:cNvSpPr/>
          <p:nvPr/>
        </p:nvSpPr>
        <p:spPr>
          <a:xfrm>
            <a:off x="3408252" y="374900"/>
            <a:ext cx="537397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Variação de Entalpia</a:t>
            </a:r>
          </a:p>
        </p:txBody>
      </p:sp>
      <p:pic>
        <p:nvPicPr>
          <p:cNvPr id="10" name="Picture 2" descr="Resultado de imagem para entalpia reaÃ§Ãµes exotermicas e endotÃ©rmicas">
            <a:extLst>
              <a:ext uri="{FF2B5EF4-FFF2-40B4-BE49-F238E27FC236}">
                <a16:creationId xmlns:a16="http://schemas.microsoft.com/office/drawing/2014/main" id="{9F34AA5A-0A0E-4788-B027-146DD5CD3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7"/>
          <a:stretch/>
        </p:blipFill>
        <p:spPr bwMode="auto">
          <a:xfrm>
            <a:off x="2889195" y="1901950"/>
            <a:ext cx="7201727" cy="3664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24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rade Cristal, Grade Molecular">
            <a:extLst>
              <a:ext uri="{FF2B5EF4-FFF2-40B4-BE49-F238E27FC236}">
                <a16:creationId xmlns:a16="http://schemas.microsoft.com/office/drawing/2014/main" id="{2B4A6594-0C00-490D-90C4-B20077CE7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07DC6C6-42A9-4290-86C1-4E18C8F66BB2}"/>
              </a:ext>
            </a:extLst>
          </p:cNvPr>
          <p:cNvSpPr/>
          <p:nvPr/>
        </p:nvSpPr>
        <p:spPr>
          <a:xfrm>
            <a:off x="3044824" y="374900"/>
            <a:ext cx="610083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Equação Termoquímica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BE4700C-0C06-4DED-983B-4E6F35B5BDA1}"/>
              </a:ext>
            </a:extLst>
          </p:cNvPr>
          <p:cNvSpPr txBox="1">
            <a:spLocks/>
          </p:cNvSpPr>
          <p:nvPr/>
        </p:nvSpPr>
        <p:spPr>
          <a:xfrm>
            <a:off x="1208682" y="1590245"/>
            <a:ext cx="9773119" cy="3359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/>
              <a:t>Para que uma equação termoquímica possa representar de modo completo devem estar presentes as seguintes informações:</a:t>
            </a:r>
          </a:p>
          <a:p>
            <a:r>
              <a:rPr lang="pt-BR" sz="2400" dirty="0"/>
              <a:t>Os coeficientes estequiométricos e o estado físico de todos os participantes;</a:t>
            </a:r>
          </a:p>
          <a:p>
            <a:r>
              <a:rPr lang="pt-BR" sz="2400" dirty="0"/>
              <a:t>A especificação da variedade alotrópica, quando for o caso;</a:t>
            </a:r>
          </a:p>
          <a:p>
            <a:r>
              <a:rPr lang="pt-BR" sz="2400" dirty="0"/>
              <a:t>A temperatura e a pressão em que a reação ou a mudança de fase é realizada;</a:t>
            </a:r>
          </a:p>
          <a:p>
            <a:r>
              <a:rPr lang="pt-BR" sz="2400" dirty="0"/>
              <a:t>O </a:t>
            </a:r>
            <a:r>
              <a:rPr lang="el-GR" sz="2400" dirty="0"/>
              <a:t>Δ</a:t>
            </a:r>
            <a:r>
              <a:rPr lang="pt-BR" sz="2400" dirty="0"/>
              <a:t>H do processo.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A04B51-B37C-4B3F-B248-C5612AEE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35" y="5509352"/>
            <a:ext cx="8847740" cy="47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4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Química, Laboratório, Experimento, Químico">
            <a:extLst>
              <a:ext uri="{FF2B5EF4-FFF2-40B4-BE49-F238E27FC236}">
                <a16:creationId xmlns:a16="http://schemas.microsoft.com/office/drawing/2014/main" id="{1AE80F8A-7517-486C-9430-FB25D6936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31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7E76EA0-6146-4571-9560-603343D373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6863C3-3369-4B95-BC51-2AE995767D7F}"/>
              </a:ext>
            </a:extLst>
          </p:cNvPr>
          <p:cNvSpPr/>
          <p:nvPr/>
        </p:nvSpPr>
        <p:spPr>
          <a:xfrm>
            <a:off x="1127834" y="374900"/>
            <a:ext cx="993483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que influenciam nas entalpias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BECD07F-E623-47AB-9556-D1821A37B348}"/>
              </a:ext>
            </a:extLst>
          </p:cNvPr>
          <p:cNvSpPr txBox="1">
            <a:spLocks/>
          </p:cNvSpPr>
          <p:nvPr/>
        </p:nvSpPr>
        <p:spPr>
          <a:xfrm>
            <a:off x="1972965" y="1529278"/>
            <a:ext cx="8850713" cy="48033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das quantidades de reagentes e de produtos</a:t>
            </a: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do estado físico dos reagentes e produtos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9EC0C9-5760-4FAF-B2BE-9C2EFD769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85" y="2775133"/>
            <a:ext cx="8071636" cy="4581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F9ADB2-9511-4FC7-8FA3-F9C14AE5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720" y="3530701"/>
            <a:ext cx="8209765" cy="6139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6E1349-8845-4C6C-B7FE-9F88363A0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174" y="5055984"/>
            <a:ext cx="7142294" cy="159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3395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Química, Laboratório, Experimento, Químico">
            <a:extLst>
              <a:ext uri="{FF2B5EF4-FFF2-40B4-BE49-F238E27FC236}">
                <a16:creationId xmlns:a16="http://schemas.microsoft.com/office/drawing/2014/main" id="{1AE80F8A-7517-486C-9430-FB25D6936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31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7E76EA0-6146-4571-9560-603343D373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6863C3-3369-4B95-BC51-2AE995767D7F}"/>
              </a:ext>
            </a:extLst>
          </p:cNvPr>
          <p:cNvSpPr/>
          <p:nvPr/>
        </p:nvSpPr>
        <p:spPr>
          <a:xfrm>
            <a:off x="1127834" y="374900"/>
            <a:ext cx="993483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que influenciam nas entalpias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E46C9587-705A-4409-B5C4-1474914E4A34}"/>
              </a:ext>
            </a:extLst>
          </p:cNvPr>
          <p:cNvSpPr txBox="1">
            <a:spLocks/>
          </p:cNvSpPr>
          <p:nvPr/>
        </p:nvSpPr>
        <p:spPr>
          <a:xfrm>
            <a:off x="2291342" y="1443835"/>
            <a:ext cx="8085130" cy="4886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do estado alotrópico</a:t>
            </a:r>
          </a:p>
          <a:p>
            <a:pPr marL="0" indent="0" algn="ctr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 algn="ctr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 algn="ctr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da dissolução/diluição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BF3EE88-C3B4-49F1-BF1C-410AF2A5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195" y="2292068"/>
            <a:ext cx="7218757" cy="91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D9DE692-6815-4E1F-9955-5E044F36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695" y="4582403"/>
            <a:ext cx="7055756" cy="220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756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Química, Laboratório, Experimento, Químico">
            <a:extLst>
              <a:ext uri="{FF2B5EF4-FFF2-40B4-BE49-F238E27FC236}">
                <a16:creationId xmlns:a16="http://schemas.microsoft.com/office/drawing/2014/main" id="{1AE80F8A-7517-486C-9430-FB25D6936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31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7E76EA0-6146-4571-9560-603343D373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6863C3-3369-4B95-BC51-2AE995767D7F}"/>
              </a:ext>
            </a:extLst>
          </p:cNvPr>
          <p:cNvSpPr/>
          <p:nvPr/>
        </p:nvSpPr>
        <p:spPr>
          <a:xfrm>
            <a:off x="1127834" y="374900"/>
            <a:ext cx="993483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que influenciam nas entalpias 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C124121-7CCF-4186-A701-125B126678C0}"/>
              </a:ext>
            </a:extLst>
          </p:cNvPr>
          <p:cNvSpPr txBox="1">
            <a:spLocks/>
          </p:cNvSpPr>
          <p:nvPr/>
        </p:nvSpPr>
        <p:spPr>
          <a:xfrm>
            <a:off x="904030" y="1420530"/>
            <a:ext cx="11452875" cy="47338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da temperatura na qual se efetua a reação química</a:t>
            </a: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  <a:highlight>
                <a:srgbClr val="D68B1C"/>
              </a:highlight>
            </a:endParaRPr>
          </a:p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</a:rPr>
              <a:t>Influência da pressão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726856-808E-4DBB-A415-2EA4DA4E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11" y="2232835"/>
            <a:ext cx="6114130" cy="2848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DCAAAAE-E530-40D3-BACE-6D9581CE7D31}"/>
              </a:ext>
            </a:extLst>
          </p:cNvPr>
          <p:cNvSpPr/>
          <p:nvPr/>
        </p:nvSpPr>
        <p:spPr>
          <a:xfrm>
            <a:off x="4874360" y="5305863"/>
            <a:ext cx="7006130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StoneSans"/>
              </a:rPr>
              <a:t>A pressão praticamente não influi nos calores de reações que envolvem sólidos e líquidos. Mesmo em reações que envolvem gases, a influência da pressão é muito pequena, tornando-se perceptível somente em pressões elevadíssimas (da ordem de 1.000 </a:t>
            </a:r>
            <a:r>
              <a:rPr lang="pt-BR" dirty="0" err="1">
                <a:solidFill>
                  <a:schemeClr val="bg1"/>
                </a:solidFill>
                <a:latin typeface="StoneSans"/>
              </a:rPr>
              <a:t>atm</a:t>
            </a:r>
            <a:r>
              <a:rPr lang="pt-BR" dirty="0">
                <a:solidFill>
                  <a:schemeClr val="bg1"/>
                </a:solidFill>
                <a:latin typeface="StoneSans"/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5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rasco, copo, laboratório, líquido, copo, garrafa">
            <a:extLst>
              <a:ext uri="{FF2B5EF4-FFF2-40B4-BE49-F238E27FC236}">
                <a16:creationId xmlns:a16="http://schemas.microsoft.com/office/drawing/2014/main" id="{2046C089-89F1-4A24-9B6F-08164E5E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b="78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6B71E6E-08E2-41AD-81B9-498B24A4FE4F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0A30D7-5F0B-48F6-A7B4-0309D270460F}"/>
              </a:ext>
            </a:extLst>
          </p:cNvPr>
          <p:cNvSpPr/>
          <p:nvPr/>
        </p:nvSpPr>
        <p:spPr>
          <a:xfrm>
            <a:off x="3994165" y="374900"/>
            <a:ext cx="420217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Entalpia padrão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8ABBD8-78F9-43D8-835D-59B0A732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55" y="1443835"/>
            <a:ext cx="9144000" cy="144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E1E744D-57F6-4DCC-84A5-43BC451D2EBC}"/>
              </a:ext>
            </a:extLst>
          </p:cNvPr>
          <p:cNvSpPr txBox="1">
            <a:spLocks/>
          </p:cNvSpPr>
          <p:nvPr/>
        </p:nvSpPr>
        <p:spPr>
          <a:xfrm>
            <a:off x="903268" y="3734410"/>
            <a:ext cx="10383940" cy="137434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500" dirty="0">
                <a:solidFill>
                  <a:schemeClr val="bg1"/>
                </a:solidFill>
              </a:rPr>
              <a:t>Somente estarão no “nível zero” as substâncias simples, em sua forma mais comum e estável — para o carbono, essa forma é a grafite; para o oxigênio, a substância O2; e assim por diante.</a:t>
            </a:r>
          </a:p>
        </p:txBody>
      </p:sp>
    </p:spTree>
    <p:extLst>
      <p:ext uri="{BB962C8B-B14F-4D97-AF65-F5344CB8AC3E}">
        <p14:creationId xmlns:p14="http://schemas.microsoft.com/office/powerpoint/2010/main" val="322473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lying Sparks, Radio, Red, Yellow, Glow">
            <a:extLst>
              <a:ext uri="{FF2B5EF4-FFF2-40B4-BE49-F238E27FC236}">
                <a16:creationId xmlns:a16="http://schemas.microsoft.com/office/drawing/2014/main" id="{00CA296A-62C7-48DB-8F5D-772A02B22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7D2006C-384B-4A71-AF5E-5D1C56BCDF32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ABF65D0-7ADD-482D-BEB5-16E10A885E32}"/>
              </a:ext>
            </a:extLst>
          </p:cNvPr>
          <p:cNvSpPr/>
          <p:nvPr/>
        </p:nvSpPr>
        <p:spPr>
          <a:xfrm>
            <a:off x="4125981" y="222195"/>
            <a:ext cx="400218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 e Energia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4954A76-455C-4886-B0DD-04DAE52D6F4D}"/>
              </a:ext>
            </a:extLst>
          </p:cNvPr>
          <p:cNvSpPr/>
          <p:nvPr/>
        </p:nvSpPr>
        <p:spPr>
          <a:xfrm>
            <a:off x="598620" y="1596540"/>
            <a:ext cx="109947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/>
              <a:t>A energia é importante para o meio científico e para a sociedade em geral;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765F362-D760-4C1E-A52B-140E5B3C58B5}"/>
              </a:ext>
            </a:extLst>
          </p:cNvPr>
          <p:cNvSpPr/>
          <p:nvPr/>
        </p:nvSpPr>
        <p:spPr>
          <a:xfrm>
            <a:off x="598620" y="2648450"/>
            <a:ext cx="1099476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/>
              <a:t>Os veículos motorizados, a manufatura de bens e muitas atividades humanas dependem da existência de fontes de energia;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46468C-4717-4D90-971C-6E253313CD06}"/>
              </a:ext>
            </a:extLst>
          </p:cNvPr>
          <p:cNvSpPr/>
          <p:nvPr/>
        </p:nvSpPr>
        <p:spPr>
          <a:xfrm>
            <a:off x="597858" y="4098049"/>
            <a:ext cx="1099476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/>
              <a:t>Entre as fontes energéticas mais importantes estão os combustíveis, substâncias que, ao sofrerem combustão (queima), liberam energia;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527D83C-9EF1-42CC-842A-7BD99AA7E2F4}"/>
              </a:ext>
            </a:extLst>
          </p:cNvPr>
          <p:cNvSpPr/>
          <p:nvPr/>
        </p:nvSpPr>
        <p:spPr>
          <a:xfrm>
            <a:off x="597858" y="5547648"/>
            <a:ext cx="1099476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/>
              <a:t>A energia liberada na forma de calor (“energia em transferência”), pode ser convertida para outras formas de energia — elétrica ou mecânica.</a:t>
            </a:r>
          </a:p>
        </p:txBody>
      </p:sp>
    </p:spTree>
    <p:extLst>
      <p:ext uri="{BB962C8B-B14F-4D97-AF65-F5344CB8AC3E}">
        <p14:creationId xmlns:p14="http://schemas.microsoft.com/office/powerpoint/2010/main" val="56626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350438-7335-48F7-A489-F20AD2A73C9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967226" cy="895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Exercícios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9FADC0-3D2C-46AB-A305-DD847EF0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73" y="5074611"/>
            <a:ext cx="8708623" cy="9444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8EB1A3-C8A2-4C3E-BD4C-441E06E66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5" y="1926876"/>
            <a:ext cx="5110322" cy="10682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830A58-E4EC-44DE-805A-5B935B64B638}"/>
              </a:ext>
            </a:extLst>
          </p:cNvPr>
          <p:cNvSpPr txBox="1"/>
          <p:nvPr/>
        </p:nvSpPr>
        <p:spPr>
          <a:xfrm>
            <a:off x="4070011" y="937888"/>
            <a:ext cx="74030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dirty="0">
                <a:solidFill>
                  <a:schemeClr val="bg1"/>
                </a:solidFill>
                <a:highlight>
                  <a:srgbClr val="FFFF00"/>
                </a:highlight>
              </a:rPr>
              <a:t>1-Coloque as reações mencionadas abaixo em ordem crescente de liberação de calor, indicando esse fato em um gráfico de entalpia.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CE92F1-E11C-4EB2-B58C-E579DA54A63C}"/>
              </a:ext>
            </a:extLst>
          </p:cNvPr>
          <p:cNvSpPr txBox="1"/>
          <p:nvPr/>
        </p:nvSpPr>
        <p:spPr>
          <a:xfrm>
            <a:off x="4070011" y="3663669"/>
            <a:ext cx="780057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2-A entalpia de diluição total do H2SO4 é Δ</a:t>
            </a:r>
            <a:r>
              <a:rPr lang="pt-BR" i="1" dirty="0">
                <a:solidFill>
                  <a:schemeClr val="bg1"/>
                </a:solidFill>
              </a:rPr>
              <a:t>H= -</a:t>
            </a:r>
            <a:r>
              <a:rPr lang="pt-BR" dirty="0">
                <a:solidFill>
                  <a:schemeClr val="bg1"/>
                </a:solidFill>
              </a:rPr>
              <a:t>20,2 kcal/mol. Consequentemente, qual das reações abaixo libera maior quantidade de calor?</a:t>
            </a:r>
          </a:p>
        </p:txBody>
      </p:sp>
    </p:spTree>
    <p:extLst>
      <p:ext uri="{BB962C8B-B14F-4D97-AF65-F5344CB8AC3E}">
        <p14:creationId xmlns:p14="http://schemas.microsoft.com/office/powerpoint/2010/main" val="87023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olha A Fórmula De Escrita étnica Inteligente Do Estudante Após A Análise Do Modelo Da Molécula Na Universidade">
            <a:extLst>
              <a:ext uri="{FF2B5EF4-FFF2-40B4-BE49-F238E27FC236}">
                <a16:creationId xmlns:a16="http://schemas.microsoft.com/office/drawing/2014/main" id="{9383C6EE-DB0D-4F50-B992-7EC36A4ED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1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6901D2C-631E-41DC-B7B2-E8B7A25B1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21816A-77FE-4C9B-AAA8-E44ACE05FB5D}"/>
              </a:ext>
            </a:extLst>
          </p:cNvPr>
          <p:cNvSpPr/>
          <p:nvPr/>
        </p:nvSpPr>
        <p:spPr>
          <a:xfrm>
            <a:off x="1617692" y="374900"/>
            <a:ext cx="895661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Entalpia padrão de formação </a:t>
            </a:r>
            <a:r>
              <a:rPr lang="pt-BR" sz="4800" dirty="0" err="1"/>
              <a:t>Δ</a:t>
            </a:r>
            <a:r>
              <a:rPr lang="pt-BR" sz="4800" i="1" dirty="0" err="1"/>
              <a:t>H°f</a:t>
            </a:r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242FC-D4FD-46F6-AA30-7D1C07658E49}"/>
              </a:ext>
            </a:extLst>
          </p:cNvPr>
          <p:cNvSpPr txBox="1"/>
          <p:nvPr/>
        </p:nvSpPr>
        <p:spPr>
          <a:xfrm>
            <a:off x="2736490" y="1909576"/>
            <a:ext cx="717427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Entalpia (ou calor) padrão de formação de uma substância é a variação de entalpia verificada na formação de 1 mol da substância, a partir das substâncias simples correspondentes, estando todas no estado padrão.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8E590A-3CF2-41FD-AAD7-75ACE4EE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50" y="3497481"/>
            <a:ext cx="9162300" cy="10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670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olha A Fórmula De Escrita étnica Inteligente Do Estudante Após A Análise Do Modelo Da Molécula Na Universidade">
            <a:extLst>
              <a:ext uri="{FF2B5EF4-FFF2-40B4-BE49-F238E27FC236}">
                <a16:creationId xmlns:a16="http://schemas.microsoft.com/office/drawing/2014/main" id="{9383C6EE-DB0D-4F50-B992-7EC36A4ED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1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6901D2C-631E-41DC-B7B2-E8B7A25B1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21816A-77FE-4C9B-AAA8-E44ACE05FB5D}"/>
              </a:ext>
            </a:extLst>
          </p:cNvPr>
          <p:cNvSpPr/>
          <p:nvPr/>
        </p:nvSpPr>
        <p:spPr>
          <a:xfrm>
            <a:off x="3041900" y="374900"/>
            <a:ext cx="6001515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Entalpia de combustão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242FC-D4FD-46F6-AA30-7D1C07658E49}"/>
              </a:ext>
            </a:extLst>
          </p:cNvPr>
          <p:cNvSpPr txBox="1"/>
          <p:nvPr/>
        </p:nvSpPr>
        <p:spPr>
          <a:xfrm>
            <a:off x="2736490" y="1909576"/>
            <a:ext cx="717427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É a variação de entalpia (quantidade de calor liberada) verificada na combustão total de 1 mol de uma determinada substância, supondo-se no estado padrão todas as substâncias envolvidas nessa combustão.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428C81-91C6-472D-ADC8-AA5EE6A1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80" y="3566587"/>
            <a:ext cx="8981040" cy="152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5680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olha A Fórmula De Escrita étnica Inteligente Do Estudante Após A Análise Do Modelo Da Molécula Na Universidade">
            <a:extLst>
              <a:ext uri="{FF2B5EF4-FFF2-40B4-BE49-F238E27FC236}">
                <a16:creationId xmlns:a16="http://schemas.microsoft.com/office/drawing/2014/main" id="{9383C6EE-DB0D-4F50-B992-7EC36A4ED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1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6901D2C-631E-41DC-B7B2-E8B7A25B1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21816A-77FE-4C9B-AAA8-E44ACE05FB5D}"/>
              </a:ext>
            </a:extLst>
          </p:cNvPr>
          <p:cNvSpPr/>
          <p:nvPr/>
        </p:nvSpPr>
        <p:spPr>
          <a:xfrm>
            <a:off x="2741820" y="374900"/>
            <a:ext cx="6601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Entalpia de neutralização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242FC-D4FD-46F6-AA30-7D1C07658E49}"/>
              </a:ext>
            </a:extLst>
          </p:cNvPr>
          <p:cNvSpPr txBox="1"/>
          <p:nvPr/>
        </p:nvSpPr>
        <p:spPr>
          <a:xfrm>
            <a:off x="2736490" y="1909576"/>
            <a:ext cx="717427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É a variação de entalpia (quantidade de calor liberada) verificada na neutralização de 1 mol de H+ do ácido por 1 mol de OH- da base, supondo-se todas as substâncias em diluição total ou infinita, a 25 °C e 1 atm.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9EB4889-8D7A-4BF0-A647-9E75DB0F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85" y="3734410"/>
            <a:ext cx="8712429" cy="128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7419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ça e Energia de ligação | Resumo e Exercícios Resolvido">
            <a:extLst>
              <a:ext uri="{FF2B5EF4-FFF2-40B4-BE49-F238E27FC236}">
                <a16:creationId xmlns:a16="http://schemas.microsoft.com/office/drawing/2014/main" id="{BAE34AED-4BFB-45FC-9F7F-B59273745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23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C89BF9-A853-47D2-974D-638B4159824C}"/>
              </a:ext>
            </a:extLst>
          </p:cNvPr>
          <p:cNvSpPr/>
          <p:nvPr/>
        </p:nvSpPr>
        <p:spPr>
          <a:xfrm>
            <a:off x="445915" y="222195"/>
            <a:ext cx="4887365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de Ligação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297D8A-638A-4C15-8DE1-F09D0691E204}"/>
              </a:ext>
            </a:extLst>
          </p:cNvPr>
          <p:cNvSpPr txBox="1"/>
          <p:nvPr/>
        </p:nvSpPr>
        <p:spPr>
          <a:xfrm>
            <a:off x="140505" y="1519359"/>
            <a:ext cx="5650085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É a variação de entalpia (quantidade de calor absorvida) verificada na quebra de 1 mol (6 x 10</a:t>
            </a:r>
            <a:r>
              <a:rPr lang="pt-BR" baseline="30000" dirty="0">
                <a:solidFill>
                  <a:schemeClr val="bg1"/>
                </a:solidFill>
              </a:rPr>
              <a:t>23</a:t>
            </a:r>
            <a:r>
              <a:rPr lang="pt-BR" dirty="0"/>
              <a:t> </a:t>
            </a:r>
            <a:r>
              <a:rPr lang="pt-BR" dirty="0">
                <a:solidFill>
                  <a:schemeClr val="bg1"/>
                </a:solidFill>
              </a:rPr>
              <a:t>) de uma determinada ligação química, supondo-se todas as substâncias no estado gasoso, a 25 °C e 1 atm.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C021A20-6E5C-4AA5-9DF6-771D0E949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5" y="3421994"/>
            <a:ext cx="5650085" cy="95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09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ça e Energia de ligação | Resumo e Exercícios Resolvido">
            <a:extLst>
              <a:ext uri="{FF2B5EF4-FFF2-40B4-BE49-F238E27FC236}">
                <a16:creationId xmlns:a16="http://schemas.microsoft.com/office/drawing/2014/main" id="{BAE34AED-4BFB-45FC-9F7F-B59273745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23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C89BF9-A853-47D2-974D-638B4159824C}"/>
              </a:ext>
            </a:extLst>
          </p:cNvPr>
          <p:cNvSpPr/>
          <p:nvPr/>
        </p:nvSpPr>
        <p:spPr>
          <a:xfrm>
            <a:off x="445915" y="222195"/>
            <a:ext cx="4887365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de Ligação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B4BC2180-B9AD-46B8-980C-930E302E5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0" y="1596540"/>
            <a:ext cx="6926943" cy="285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20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ça e Energia de ligação | Resumo e Exercícios Resolvido">
            <a:extLst>
              <a:ext uri="{FF2B5EF4-FFF2-40B4-BE49-F238E27FC236}">
                <a16:creationId xmlns:a16="http://schemas.microsoft.com/office/drawing/2014/main" id="{BAE34AED-4BFB-45FC-9F7F-B59273745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23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C89BF9-A853-47D2-974D-638B4159824C}"/>
              </a:ext>
            </a:extLst>
          </p:cNvPr>
          <p:cNvSpPr/>
          <p:nvPr/>
        </p:nvSpPr>
        <p:spPr>
          <a:xfrm>
            <a:off x="445915" y="222195"/>
            <a:ext cx="4887365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de Ligação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CBF0AB-8C14-4CB3-B9E4-5F015DBA8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0" y="1894567"/>
            <a:ext cx="7787955" cy="211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DB49D3-B921-44B7-A998-B39475A06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24"/>
          <a:stretch/>
        </p:blipFill>
        <p:spPr>
          <a:xfrm>
            <a:off x="1820260" y="4267064"/>
            <a:ext cx="4428445" cy="52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0ADCCC2-E3C9-4A87-84D2-5A74EE2F6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263" y="5323538"/>
            <a:ext cx="2995846" cy="45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5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170" name="Picture 2" descr="Lei de Hess - Química | Manual do Enem">
            <a:extLst>
              <a:ext uri="{FF2B5EF4-FFF2-40B4-BE49-F238E27FC236}">
                <a16:creationId xmlns:a16="http://schemas.microsoft.com/office/drawing/2014/main" id="{38D631C9-4B12-4599-83BE-070D1B5E0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5"/>
          <a:stretch/>
        </p:blipFill>
        <p:spPr bwMode="auto">
          <a:xfrm>
            <a:off x="134874" y="137904"/>
            <a:ext cx="10305575" cy="6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B5E219D-A41D-4F92-A622-1E2FA68A8526}"/>
              </a:ext>
            </a:extLst>
          </p:cNvPr>
          <p:cNvSpPr txBox="1"/>
          <p:nvPr/>
        </p:nvSpPr>
        <p:spPr>
          <a:xfrm>
            <a:off x="403131" y="553531"/>
            <a:ext cx="609924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É uma lei experimental, tem importância fundamental no estudo da Termoquímica e estabelece que: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184BF0F-C485-46F0-A38A-6E8267D20AE8}"/>
              </a:ext>
            </a:extLst>
          </p:cNvPr>
          <p:cNvSpPr txBox="1"/>
          <p:nvPr/>
        </p:nvSpPr>
        <p:spPr>
          <a:xfrm>
            <a:off x="489065" y="1481595"/>
            <a:ext cx="6099242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A variação de entalpia (quantidade de calor liberada ou absorvida) em uma reação química depende apenas dos estados inicial e final da reação.</a:t>
            </a:r>
          </a:p>
        </p:txBody>
      </p:sp>
    </p:spTree>
    <p:extLst>
      <p:ext uri="{BB962C8B-B14F-4D97-AF65-F5344CB8AC3E}">
        <p14:creationId xmlns:p14="http://schemas.microsoft.com/office/powerpoint/2010/main" val="3517326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170" name="Picture 2" descr="Lei de Hess - Química | Manual do Enem">
            <a:extLst>
              <a:ext uri="{FF2B5EF4-FFF2-40B4-BE49-F238E27FC236}">
                <a16:creationId xmlns:a16="http://schemas.microsoft.com/office/drawing/2014/main" id="{38D631C9-4B12-4599-83BE-070D1B5E0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5"/>
          <a:stretch/>
        </p:blipFill>
        <p:spPr bwMode="auto">
          <a:xfrm>
            <a:off x="134874" y="137904"/>
            <a:ext cx="10305575" cy="6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978A3B24-31EA-426C-9F5F-32DF6604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62" y="550654"/>
            <a:ext cx="5583569" cy="152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A099813E-BFA4-4AF3-9B40-B20E48C77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5" y="3081800"/>
            <a:ext cx="9851335" cy="9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4999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Lei de Hess - Química | Manual do Enem">
            <a:extLst>
              <a:ext uri="{FF2B5EF4-FFF2-40B4-BE49-F238E27FC236}">
                <a16:creationId xmlns:a16="http://schemas.microsoft.com/office/drawing/2014/main" id="{38D631C9-4B12-4599-83BE-070D1B5E0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-2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7AF65626-3ACD-47EE-BD5E-4DF1978B9C74}"/>
              </a:ext>
            </a:extLst>
          </p:cNvPr>
          <p:cNvSpPr txBox="1"/>
          <p:nvPr/>
        </p:nvSpPr>
        <p:spPr>
          <a:xfrm>
            <a:off x="5790590" y="3586276"/>
            <a:ext cx="5604299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 </a:t>
            </a:r>
            <a:r>
              <a:rPr lang="en-US" dirty="0" err="1"/>
              <a:t>variação</a:t>
            </a:r>
            <a:r>
              <a:rPr lang="en-US" dirty="0"/>
              <a:t> de </a:t>
            </a:r>
            <a:r>
              <a:rPr lang="en-US" dirty="0" err="1"/>
              <a:t>entalpia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reação</a:t>
            </a:r>
            <a:r>
              <a:rPr lang="en-US" dirty="0"/>
              <a:t> é </a:t>
            </a:r>
            <a:r>
              <a:rPr lang="en-US" dirty="0" err="1"/>
              <a:t>igual</a:t>
            </a:r>
            <a:r>
              <a:rPr lang="en-US" dirty="0"/>
              <a:t> à soma das </a:t>
            </a:r>
            <a:r>
              <a:rPr lang="en-US" dirty="0" err="1"/>
              <a:t>variações</a:t>
            </a:r>
            <a:r>
              <a:rPr lang="en-US" dirty="0"/>
              <a:t> de </a:t>
            </a:r>
            <a:r>
              <a:rPr lang="en-US" dirty="0" err="1"/>
              <a:t>entalpia</a:t>
            </a:r>
            <a:r>
              <a:rPr lang="en-US" dirty="0"/>
              <a:t> das </a:t>
            </a:r>
            <a:r>
              <a:rPr lang="en-US" dirty="0" err="1"/>
              <a:t>etapas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que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desmembrada</a:t>
            </a:r>
            <a:r>
              <a:rPr lang="en-US" dirty="0"/>
              <a:t>, </a:t>
            </a:r>
            <a:r>
              <a:rPr lang="en-US" dirty="0" err="1"/>
              <a:t>mesmo</a:t>
            </a:r>
            <a:r>
              <a:rPr lang="en-US" dirty="0"/>
              <a:t> que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desmembramento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teórico</a:t>
            </a:r>
            <a:r>
              <a:rPr lang="en-US" dirty="0"/>
              <a:t>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9E36F6D-B3A2-4B52-89A1-CBA554E31948}"/>
              </a:ext>
            </a:extLst>
          </p:cNvPr>
          <p:cNvSpPr txBox="1"/>
          <p:nvPr/>
        </p:nvSpPr>
        <p:spPr>
          <a:xfrm>
            <a:off x="5757937" y="1892294"/>
            <a:ext cx="5669603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A Lei de Hess permite que trabalhemos com equações termoquímicas como se fossem equações matemáticas. Ao somarmos equações, o ΔH da reação resultante dessa soma será igual à soma dos </a:t>
            </a:r>
            <a:r>
              <a:rPr lang="pt-BR" dirty="0" err="1"/>
              <a:t>ΔHs</a:t>
            </a:r>
            <a:r>
              <a:rPr lang="pt-BR" dirty="0"/>
              <a:t> das etapas somadas.</a:t>
            </a:r>
          </a:p>
        </p:txBody>
      </p:sp>
    </p:spTree>
    <p:extLst>
      <p:ext uri="{BB962C8B-B14F-4D97-AF65-F5344CB8AC3E}">
        <p14:creationId xmlns:p14="http://schemas.microsoft.com/office/powerpoint/2010/main" val="277958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oto profissional grátis de ação, berço de newton, bolas, bolas de metal">
            <a:extLst>
              <a:ext uri="{FF2B5EF4-FFF2-40B4-BE49-F238E27FC236}">
                <a16:creationId xmlns:a16="http://schemas.microsoft.com/office/drawing/2014/main" id="{3E2D0C16-9A11-4AC6-8453-BD557BDA3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2" b="620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97A5B35-E7E8-4455-A3B8-3AF247F8A0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E88609-9475-4D87-9C1C-BE9CBA4C270B}"/>
              </a:ext>
            </a:extLst>
          </p:cNvPr>
          <p:cNvSpPr/>
          <p:nvPr/>
        </p:nvSpPr>
        <p:spPr>
          <a:xfrm>
            <a:off x="2493394" y="222195"/>
            <a:ext cx="7202164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Cinética e Potencial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F0E559E-C1BF-453E-A2F2-48C427F4DA94}"/>
              </a:ext>
            </a:extLst>
          </p:cNvPr>
          <p:cNvSpPr/>
          <p:nvPr/>
        </p:nvSpPr>
        <p:spPr>
          <a:xfrm>
            <a:off x="445915" y="1320817"/>
            <a:ext cx="1099476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800" dirty="0">
                <a:highlight>
                  <a:srgbClr val="D68B1C"/>
                </a:highlight>
              </a:rPr>
              <a:t>A energia cinética</a:t>
            </a:r>
            <a:r>
              <a:rPr lang="pt-BR" sz="2800" dirty="0"/>
              <a:t> é a energia que está associada ao movimento, como, por exemplo: a energia de uma pedra rolando montanha abaixo; a energia das águas numa cachoeira; a energia do vento; a energia elétrica (fluxo de elétrons) e etc.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EA7846-410D-4840-AB97-9CABAF3EEA84}"/>
              </a:ext>
            </a:extLst>
          </p:cNvPr>
          <p:cNvSpPr/>
          <p:nvPr/>
        </p:nvSpPr>
        <p:spPr>
          <a:xfrm>
            <a:off x="445915" y="3429000"/>
            <a:ext cx="10994760" cy="224676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highlight>
                  <a:srgbClr val="D68B1C"/>
                </a:highlight>
              </a:rPr>
              <a:t>A energia potencial </a:t>
            </a:r>
            <a:r>
              <a:rPr lang="pt-BR" sz="2800" dirty="0">
                <a:solidFill>
                  <a:schemeClr val="bg1"/>
                </a:solidFill>
              </a:rPr>
              <a:t>é a que fica armazenada num sistema e que pode ser aproveitada posteriormente para produzir trabalho. É o caso da energia que um corpo tem numa determinada altura; por exemplo, a água parada em uma represa tem uma certa quantidade de energia potencial, que é transformada em energia elétrica.</a:t>
            </a:r>
          </a:p>
        </p:txBody>
      </p:sp>
    </p:spTree>
    <p:extLst>
      <p:ext uri="{BB962C8B-B14F-4D97-AF65-F5344CB8AC3E}">
        <p14:creationId xmlns:p14="http://schemas.microsoft.com/office/powerpoint/2010/main" val="764430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Lei de Hess - Química | Manual do Enem">
            <a:extLst>
              <a:ext uri="{FF2B5EF4-FFF2-40B4-BE49-F238E27FC236}">
                <a16:creationId xmlns:a16="http://schemas.microsoft.com/office/drawing/2014/main" id="{38D631C9-4B12-4599-83BE-070D1B5E0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-2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2540567-FBA4-4598-B1F6-3F8F15E7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50" y="2947009"/>
            <a:ext cx="7429504" cy="161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92EDA43B-66E4-437A-9047-EAE183C8D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950" y="4662012"/>
            <a:ext cx="7429504" cy="198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1374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ssoa Segurando Frasco De Laboratório">
            <a:extLst>
              <a:ext uri="{FF2B5EF4-FFF2-40B4-BE49-F238E27FC236}">
                <a16:creationId xmlns:a16="http://schemas.microsoft.com/office/drawing/2014/main" id="{FAFB15C3-9C32-47B2-8821-CF1FB8AAD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461913-CFE6-4AB4-A58E-571D95226463}"/>
              </a:ext>
            </a:extLst>
          </p:cNvPr>
          <p:cNvSpPr/>
          <p:nvPr/>
        </p:nvSpPr>
        <p:spPr>
          <a:xfrm>
            <a:off x="293210" y="374900"/>
            <a:ext cx="704667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Aspectos estequiométricos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8A8DE3-43AF-44EC-8CD3-A80D2580936F}"/>
              </a:ext>
            </a:extLst>
          </p:cNvPr>
          <p:cNvSpPr txBox="1"/>
          <p:nvPr/>
        </p:nvSpPr>
        <p:spPr>
          <a:xfrm>
            <a:off x="293210" y="1901950"/>
            <a:ext cx="67190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Vamos analisar um exemplo. A entalpia-padrão de combustão do etanol (C2H6O, álcool comum) líquido é 1.367 kJ/mol e sua densidade é 0,80 g/</a:t>
            </a:r>
            <a:r>
              <a:rPr lang="pt-BR" sz="1800" dirty="0" err="1"/>
              <a:t>mL</a:t>
            </a:r>
            <a:r>
              <a:rPr lang="pt-BR" sz="1800" dirty="0"/>
              <a:t>. Qual a energia liberada na queima de 1,0 L de etanol?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6857B5-3B0D-4702-A4F0-C3F5EDFE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3" y="3276295"/>
            <a:ext cx="8755113" cy="26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4601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350438-7335-48F7-A489-F20AD2A73C9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967226" cy="895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Exercícios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5A2AAD-B8CB-4E24-A5DC-286DD2D9972C}"/>
              </a:ext>
            </a:extLst>
          </p:cNvPr>
          <p:cNvSpPr txBox="1"/>
          <p:nvPr/>
        </p:nvSpPr>
        <p:spPr>
          <a:xfrm>
            <a:off x="5488971" y="1138425"/>
            <a:ext cx="645150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Determine o calor de formação do </a:t>
            </a:r>
            <a:r>
              <a:rPr lang="pt-BR" sz="1800" dirty="0" err="1">
                <a:solidFill>
                  <a:schemeClr val="bg1"/>
                </a:solidFill>
              </a:rPr>
              <a:t>NaCl</a:t>
            </a:r>
            <a:r>
              <a:rPr lang="pt-BR" sz="1800" dirty="0">
                <a:solidFill>
                  <a:schemeClr val="bg1"/>
                </a:solidFill>
              </a:rPr>
              <a:t>(s) a partir das reações abaixo: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2779E0B-22BA-439A-A81F-182A4AAD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25" y="2054655"/>
            <a:ext cx="8390541" cy="102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802FE2-88B4-46CC-9E62-5293BC14B8BB}"/>
              </a:ext>
            </a:extLst>
          </p:cNvPr>
          <p:cNvSpPr txBox="1"/>
          <p:nvPr/>
        </p:nvSpPr>
        <p:spPr>
          <a:xfrm>
            <a:off x="5332475" y="3429000"/>
            <a:ext cx="60944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Quais são os possíveis caminhos químicos para gerar CO2 e água a partir do metano? Qual o valor da variação de entalpia?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3E80948-B18B-47CD-A999-C78872C5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98" y="4706665"/>
            <a:ext cx="6878101" cy="1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09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oléculas, átomos, universo, ciência">
            <a:extLst>
              <a:ext uri="{FF2B5EF4-FFF2-40B4-BE49-F238E27FC236}">
                <a16:creationId xmlns:a16="http://schemas.microsoft.com/office/drawing/2014/main" id="{79E2F5D8-6D2A-4048-BE34-844875516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6A441B0-6B51-4CF3-9D09-9D0633826649}"/>
              </a:ext>
            </a:extLst>
          </p:cNvPr>
          <p:cNvSpPr/>
          <p:nvPr/>
        </p:nvSpPr>
        <p:spPr>
          <a:xfrm>
            <a:off x="811283" y="370421"/>
            <a:ext cx="1056943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Entropia e segunda Lei da </a:t>
            </a:r>
            <a:r>
              <a:rPr lang="pt-BR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Temodinâmica</a:t>
            </a:r>
            <a:endParaRPr lang="pt-BR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F3839B-6D3B-49F2-9EB6-3B0AD7E191C7}"/>
              </a:ext>
            </a:extLst>
          </p:cNvPr>
          <p:cNvSpPr txBox="1"/>
          <p:nvPr/>
        </p:nvSpPr>
        <p:spPr>
          <a:xfrm>
            <a:off x="1514850" y="1580787"/>
            <a:ext cx="91623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É uma grandeza termodinâmica que mede o grau de desordem ou de aleatoriedade de um sistema físico.</a:t>
            </a:r>
          </a:p>
          <a:p>
            <a:pPr marL="0" indent="0" algn="just">
              <a:buNone/>
            </a:pPr>
            <a:r>
              <a:rPr lang="pt-BR" dirty="0"/>
              <a:t>Associada à </a:t>
            </a:r>
            <a:r>
              <a:rPr lang="pt-BR" b="1" dirty="0"/>
              <a:t>irreversibilidade</a:t>
            </a:r>
            <a:r>
              <a:rPr lang="pt-BR" dirty="0"/>
              <a:t> dos estados de um sistema físico. As reações espontâneas seguem no sentido da diminuição de energia ou do aumento da entropia.</a:t>
            </a:r>
          </a:p>
        </p:txBody>
      </p:sp>
      <p:pic>
        <p:nvPicPr>
          <p:cNvPr id="10" name="Picture 4" descr="Resultado de imagem para entropia">
            <a:extLst>
              <a:ext uri="{FF2B5EF4-FFF2-40B4-BE49-F238E27FC236}">
                <a16:creationId xmlns:a16="http://schemas.microsoft.com/office/drawing/2014/main" id="{113F3854-E928-45FF-9F7D-B67576F1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06" y="3276295"/>
            <a:ext cx="4997187" cy="212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06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oléculas, átomos, universo, ciência">
            <a:extLst>
              <a:ext uri="{FF2B5EF4-FFF2-40B4-BE49-F238E27FC236}">
                <a16:creationId xmlns:a16="http://schemas.microsoft.com/office/drawing/2014/main" id="{79E2F5D8-6D2A-4048-BE34-844875516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6A441B0-6B51-4CF3-9D09-9D0633826649}"/>
              </a:ext>
            </a:extLst>
          </p:cNvPr>
          <p:cNvSpPr/>
          <p:nvPr/>
        </p:nvSpPr>
        <p:spPr>
          <a:xfrm>
            <a:off x="811281" y="374900"/>
            <a:ext cx="1056943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Entropia e segunda Lei da </a:t>
            </a:r>
            <a:r>
              <a:rPr lang="pt-BR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Temodinâmica</a:t>
            </a:r>
            <a:endParaRPr lang="pt-BR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F3839B-6D3B-49F2-9EB6-3B0AD7E191C7}"/>
              </a:ext>
            </a:extLst>
          </p:cNvPr>
          <p:cNvSpPr txBox="1"/>
          <p:nvPr/>
        </p:nvSpPr>
        <p:spPr>
          <a:xfrm>
            <a:off x="1514847" y="2035219"/>
            <a:ext cx="91623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“</a:t>
            </a:r>
            <a:r>
              <a:rPr lang="pt-BR" b="1" dirty="0"/>
              <a:t>Em um sistema termicamente isolado, a medida da entropia deve sempre aumentar com o tempo, até atingir o seu valor máximo.”</a:t>
            </a:r>
          </a:p>
          <a:p>
            <a:r>
              <a:rPr lang="pt-BR" dirty="0"/>
              <a:t>A </a:t>
            </a:r>
            <a:r>
              <a:rPr lang="pt-BR" b="1" dirty="0"/>
              <a:t>entropia</a:t>
            </a:r>
            <a:r>
              <a:rPr lang="pt-BR" dirty="0"/>
              <a:t> é capaz de medir o sentido da “</a:t>
            </a:r>
            <a:r>
              <a:rPr lang="pt-BR" b="1" dirty="0"/>
              <a:t>seta do tempo</a:t>
            </a:r>
            <a:r>
              <a:rPr lang="pt-BR" dirty="0"/>
              <a:t>” de um sistema. É possível saber o início e o fim.</a:t>
            </a:r>
          </a:p>
        </p:txBody>
      </p:sp>
      <p:pic>
        <p:nvPicPr>
          <p:cNvPr id="8" name="Picture 6" descr="https://s5.static.brasilescola.uol.com.br/img/2018/08/entropia-no-gas.jpg">
            <a:hlinkClick r:id="rId3" tooltip="Entropia no gás"/>
            <a:extLst>
              <a:ext uri="{FF2B5EF4-FFF2-40B4-BE49-F238E27FC236}">
                <a16:creationId xmlns:a16="http://schemas.microsoft.com/office/drawing/2014/main" id="{51D1D82B-0CEE-4368-8283-71886F45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33" y="4222616"/>
            <a:ext cx="4531128" cy="207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96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oléculas, átomos, universo, ciência">
            <a:extLst>
              <a:ext uri="{FF2B5EF4-FFF2-40B4-BE49-F238E27FC236}">
                <a16:creationId xmlns:a16="http://schemas.microsoft.com/office/drawing/2014/main" id="{79E2F5D8-6D2A-4048-BE34-844875516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6A441B0-6B51-4CF3-9D09-9D0633826649}"/>
              </a:ext>
            </a:extLst>
          </p:cNvPr>
          <p:cNvSpPr/>
          <p:nvPr/>
        </p:nvSpPr>
        <p:spPr>
          <a:xfrm>
            <a:off x="701478" y="360543"/>
            <a:ext cx="10789044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Entropia e segunda Lei da Termodinâmica</a:t>
            </a:r>
          </a:p>
        </p:txBody>
      </p:sp>
      <p:pic>
        <p:nvPicPr>
          <p:cNvPr id="10" name="Picture 8" descr="Resultado de imagem para formula entropia">
            <a:extLst>
              <a:ext uri="{FF2B5EF4-FFF2-40B4-BE49-F238E27FC236}">
                <a16:creationId xmlns:a16="http://schemas.microsoft.com/office/drawing/2014/main" id="{98CEA311-D2B5-4326-B118-EA07DD3B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69" y="1397251"/>
            <a:ext cx="4020654" cy="136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359A8AC-1C03-4BE7-8F39-C6B2602D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345" y="1291130"/>
            <a:ext cx="1964940" cy="136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62D93C-D497-4EE1-B435-8D0D3A52C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027" y="2965585"/>
            <a:ext cx="9125105" cy="18324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9C87296-63E0-431E-82BD-69812366E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026" y="4761506"/>
            <a:ext cx="9125104" cy="20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1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ssoa Segurando Frasco De Laboratório">
            <a:extLst>
              <a:ext uri="{FF2B5EF4-FFF2-40B4-BE49-F238E27FC236}">
                <a16:creationId xmlns:a16="http://schemas.microsoft.com/office/drawing/2014/main" id="{FAFB15C3-9C32-47B2-8821-CF1FB8AAD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461913-CFE6-4AB4-A58E-571D95226463}"/>
              </a:ext>
            </a:extLst>
          </p:cNvPr>
          <p:cNvSpPr/>
          <p:nvPr/>
        </p:nvSpPr>
        <p:spPr>
          <a:xfrm>
            <a:off x="293210" y="374900"/>
            <a:ext cx="704667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Aspectos estequiométricos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8A8DE3-43AF-44EC-8CD3-A80D2580936F}"/>
              </a:ext>
            </a:extLst>
          </p:cNvPr>
          <p:cNvSpPr txBox="1"/>
          <p:nvPr/>
        </p:nvSpPr>
        <p:spPr>
          <a:xfrm>
            <a:off x="293210" y="1901950"/>
            <a:ext cx="67190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Vamos analisar um exemplo. A entalpia-padrão de combustão do etanol (C2H6O, álcool comum) líquido é 1.367 kJ/mol e sua densidade é 0,80 g/</a:t>
            </a:r>
            <a:r>
              <a:rPr lang="pt-BR" sz="1800" dirty="0" err="1"/>
              <a:t>mL</a:t>
            </a:r>
            <a:r>
              <a:rPr lang="pt-BR" sz="1800" dirty="0"/>
              <a:t>. Qual a energia liberada na queima de 1,0 L de etanol?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6857B5-3B0D-4702-A4F0-C3F5EDFE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3" y="3276295"/>
            <a:ext cx="8755113" cy="26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229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350438-7335-48F7-A489-F20AD2A73C9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967226" cy="895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Exercícios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5A2AAD-B8CB-4E24-A5DC-286DD2D9972C}"/>
              </a:ext>
            </a:extLst>
          </p:cNvPr>
          <p:cNvSpPr txBox="1"/>
          <p:nvPr/>
        </p:nvSpPr>
        <p:spPr>
          <a:xfrm>
            <a:off x="5488971" y="316652"/>
            <a:ext cx="645150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(UEL PR) Das alternativas abaixo, qual representa a mudança de estado físico que ocorre em consequência do aumento da entropia do sistema?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EE5059-A849-4E1C-92C6-4280DE9F538F}"/>
              </a:ext>
            </a:extLst>
          </p:cNvPr>
          <p:cNvSpPr txBox="1"/>
          <p:nvPr/>
        </p:nvSpPr>
        <p:spPr>
          <a:xfrm>
            <a:off x="6811048" y="1443835"/>
            <a:ext cx="4772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a) CO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r>
              <a:rPr lang="pt-BR" dirty="0">
                <a:solidFill>
                  <a:schemeClr val="bg1"/>
                </a:solidFill>
              </a:rPr>
              <a:t> → CO</a:t>
            </a:r>
            <a:r>
              <a:rPr lang="pt-BR" baseline="-25000" dirty="0">
                <a:solidFill>
                  <a:schemeClr val="bg1"/>
                </a:solidFill>
              </a:rPr>
              <a:t>2(s)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b) CO</a:t>
            </a:r>
            <a:r>
              <a:rPr lang="pt-BR" baseline="-25000" dirty="0">
                <a:solidFill>
                  <a:schemeClr val="bg1"/>
                </a:solidFill>
              </a:rPr>
              <a:t>2(l)</a:t>
            </a:r>
            <a:r>
              <a:rPr lang="pt-BR" dirty="0">
                <a:solidFill>
                  <a:schemeClr val="bg1"/>
                </a:solidFill>
              </a:rPr>
              <a:t> → CO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c) CH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OH</a:t>
            </a:r>
            <a:r>
              <a:rPr lang="pt-BR" baseline="-25000" dirty="0">
                <a:solidFill>
                  <a:schemeClr val="bg1"/>
                </a:solidFill>
              </a:rPr>
              <a:t>(l)</a:t>
            </a:r>
            <a:r>
              <a:rPr lang="pt-BR" dirty="0">
                <a:solidFill>
                  <a:schemeClr val="bg1"/>
                </a:solidFill>
              </a:rPr>
              <a:t> → CH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OH</a:t>
            </a:r>
            <a:r>
              <a:rPr lang="pt-BR" baseline="-25000" dirty="0">
                <a:solidFill>
                  <a:schemeClr val="bg1"/>
                </a:solidFill>
              </a:rPr>
              <a:t>(s)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d) CH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OH</a:t>
            </a:r>
            <a:r>
              <a:rPr lang="pt-BR" baseline="-25000" dirty="0">
                <a:solidFill>
                  <a:schemeClr val="bg1"/>
                </a:solidFill>
              </a:rPr>
              <a:t>(g)</a:t>
            </a:r>
            <a:r>
              <a:rPr lang="pt-BR" dirty="0">
                <a:solidFill>
                  <a:schemeClr val="bg1"/>
                </a:solidFill>
              </a:rPr>
              <a:t> → CH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OH</a:t>
            </a:r>
            <a:r>
              <a:rPr lang="pt-BR" baseline="-25000" dirty="0">
                <a:solidFill>
                  <a:schemeClr val="bg1"/>
                </a:solidFill>
              </a:rPr>
              <a:t>(l)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e) H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O(g) → H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O</a:t>
            </a:r>
            <a:r>
              <a:rPr lang="pt-BR" baseline="-25000" dirty="0">
                <a:solidFill>
                  <a:schemeClr val="bg1"/>
                </a:solidFill>
              </a:rPr>
              <a:t>(l)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A25450-66C5-45A0-A2E0-C66CA53FC906}"/>
              </a:ext>
            </a:extLst>
          </p:cNvPr>
          <p:cNvSpPr txBox="1"/>
          <p:nvPr/>
        </p:nvSpPr>
        <p:spPr>
          <a:xfrm>
            <a:off x="5488971" y="3287194"/>
            <a:ext cx="6094428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Qual é a variação de entropia (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pt-BR" dirty="0">
                <a:solidFill>
                  <a:schemeClr val="bg1"/>
                </a:solidFill>
              </a:rPr>
              <a:t>S) da reação: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H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r>
              <a:rPr lang="pt-BR" dirty="0">
                <a:solidFill>
                  <a:schemeClr val="bg1"/>
                </a:solidFill>
              </a:rPr>
              <a:t> + I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r>
              <a:rPr lang="pt-BR" dirty="0">
                <a:solidFill>
                  <a:schemeClr val="bg1"/>
                </a:solidFill>
              </a:rPr>
              <a:t> → 2 HI</a:t>
            </a:r>
            <a:r>
              <a:rPr lang="pt-BR" baseline="-25000" dirty="0">
                <a:solidFill>
                  <a:schemeClr val="bg1"/>
                </a:solidFill>
              </a:rPr>
              <a:t>(g)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 25 °C, sabendo que, nessa temperatura, as entropias-padrão são: H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r>
              <a:rPr lang="pt-BR" dirty="0">
                <a:solidFill>
                  <a:schemeClr val="bg1"/>
                </a:solidFill>
              </a:rPr>
              <a:t>: 31,2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r>
              <a:rPr lang="pt-BR" dirty="0">
                <a:solidFill>
                  <a:schemeClr val="bg1"/>
                </a:solidFill>
              </a:rPr>
              <a:t>; I</a:t>
            </a:r>
            <a:r>
              <a:rPr lang="pt-BR" baseline="-25000" dirty="0">
                <a:solidFill>
                  <a:schemeClr val="bg1"/>
                </a:solidFill>
              </a:rPr>
              <a:t>2(g)</a:t>
            </a:r>
            <a:r>
              <a:rPr lang="pt-BR" dirty="0">
                <a:solidFill>
                  <a:schemeClr val="bg1"/>
                </a:solidFill>
              </a:rPr>
              <a:t>: 27,9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r>
              <a:rPr lang="pt-BR" dirty="0">
                <a:solidFill>
                  <a:schemeClr val="bg1"/>
                </a:solidFill>
              </a:rPr>
              <a:t>; HI</a:t>
            </a:r>
            <a:r>
              <a:rPr lang="pt-BR" baseline="-25000" dirty="0">
                <a:solidFill>
                  <a:schemeClr val="bg1"/>
                </a:solidFill>
              </a:rPr>
              <a:t>(g)</a:t>
            </a:r>
            <a:r>
              <a:rPr lang="pt-BR" dirty="0">
                <a:solidFill>
                  <a:schemeClr val="bg1"/>
                </a:solidFill>
              </a:rPr>
              <a:t>: 49,3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298BC4-2B7F-4070-A0E0-F9BC0BD5E573}"/>
              </a:ext>
            </a:extLst>
          </p:cNvPr>
          <p:cNvSpPr txBox="1"/>
          <p:nvPr/>
        </p:nvSpPr>
        <p:spPr>
          <a:xfrm>
            <a:off x="6811048" y="4968375"/>
            <a:ext cx="3763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a) 93,5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b) 39,5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c) 59,3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d) 35,9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e) 53,9 cal/</a:t>
            </a:r>
            <a:r>
              <a:rPr lang="pt-BR" dirty="0" err="1">
                <a:solidFill>
                  <a:schemeClr val="bg1"/>
                </a:solidFill>
              </a:rPr>
              <a:t>K.mol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350438-7335-48F7-A489-F20AD2A73C9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967226" cy="895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Exercícios</a:t>
            </a: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580E2E70-4F53-4A97-B1D4-88D2A283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882" y="1901950"/>
            <a:ext cx="8466207" cy="27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656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istal de Gelo, Gelo, Gelo, Frio, Cristal">
            <a:extLst>
              <a:ext uri="{FF2B5EF4-FFF2-40B4-BE49-F238E27FC236}">
                <a16:creationId xmlns:a16="http://schemas.microsoft.com/office/drawing/2014/main" id="{29DDBD8C-0D34-4008-BE53-B1188F1D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10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DA07DA-6A25-46F9-80F2-67B0D18F4418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566567-BC1F-4095-B8B1-CA804FDF13D7}"/>
              </a:ext>
            </a:extLst>
          </p:cNvPr>
          <p:cNvSpPr/>
          <p:nvPr/>
        </p:nvSpPr>
        <p:spPr>
          <a:xfrm>
            <a:off x="3041900" y="360543"/>
            <a:ext cx="646292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3ª Lei da Termodinâmica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D12DE4-933E-4862-B0D5-CCEA747C800D}"/>
              </a:ext>
            </a:extLst>
          </p:cNvPr>
          <p:cNvSpPr txBox="1"/>
          <p:nvPr/>
        </p:nvSpPr>
        <p:spPr>
          <a:xfrm>
            <a:off x="445915" y="1749245"/>
            <a:ext cx="6108970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Dois grandes nomes da Física, Walther </a:t>
            </a:r>
            <a:r>
              <a:rPr lang="pt-BR" dirty="0" err="1">
                <a:solidFill>
                  <a:schemeClr val="bg1"/>
                </a:solidFill>
              </a:rPr>
              <a:t>Nernst</a:t>
            </a:r>
            <a:r>
              <a:rPr lang="pt-BR" dirty="0">
                <a:solidFill>
                  <a:schemeClr val="bg1"/>
                </a:solidFill>
              </a:rPr>
              <a:t> (11864-1941) e Max Planck (1858-1947) estabeleceram distintamente dois princípios que tentam estabelecer a </a:t>
            </a:r>
            <a:r>
              <a:rPr lang="pt-BR" b="1" dirty="0">
                <a:solidFill>
                  <a:schemeClr val="bg1"/>
                </a:solidFill>
              </a:rPr>
              <a:t>terceira lei da Termodinâmica</a:t>
            </a:r>
            <a:r>
              <a:rPr lang="pt-BR" dirty="0">
                <a:solidFill>
                  <a:schemeClr val="bg1"/>
                </a:solidFill>
              </a:rPr>
              <a:t>, idealizando sistemas cuja entropia tende a um valor mínimo, ou mesmo zero.</a:t>
            </a:r>
          </a:p>
        </p:txBody>
      </p:sp>
      <p:pic>
        <p:nvPicPr>
          <p:cNvPr id="8" name="Picture 2" descr="Resultado de imagem para zero absoluto">
            <a:extLst>
              <a:ext uri="{FF2B5EF4-FFF2-40B4-BE49-F238E27FC236}">
                <a16:creationId xmlns:a16="http://schemas.microsoft.com/office/drawing/2014/main" id="{25AC5595-ECDA-41A2-8697-3A484453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20" y="3912868"/>
            <a:ext cx="4453055" cy="2511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5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ubos de Gelo, Fogo, Chama, Queimadura, Quente">
            <a:extLst>
              <a:ext uri="{FF2B5EF4-FFF2-40B4-BE49-F238E27FC236}">
                <a16:creationId xmlns:a16="http://schemas.microsoft.com/office/drawing/2014/main" id="{91B81300-0BB7-4ABF-BBDC-D9ED18AF8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 b="405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E24471-088B-4C30-A945-571EB3407104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C0F998-314B-4EAF-9915-98D3AC06045A}"/>
              </a:ext>
            </a:extLst>
          </p:cNvPr>
          <p:cNvSpPr/>
          <p:nvPr/>
        </p:nvSpPr>
        <p:spPr>
          <a:xfrm>
            <a:off x="1320597" y="374900"/>
            <a:ext cx="954928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e transformações da matéria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EB3418-D3EA-4563-8AA5-E710102A2F20}"/>
              </a:ext>
            </a:extLst>
          </p:cNvPr>
          <p:cNvSpPr/>
          <p:nvPr/>
        </p:nvSpPr>
        <p:spPr>
          <a:xfrm>
            <a:off x="2054654" y="1579515"/>
            <a:ext cx="8081165" cy="86177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g_d0_f2"/>
              </a:rPr>
              <a:t>As </a:t>
            </a:r>
            <a:r>
              <a:rPr lang="pt-BR" sz="2500" dirty="0">
                <a:solidFill>
                  <a:schemeClr val="bg1"/>
                </a:solidFill>
                <a:latin typeface="g_d0_f3"/>
              </a:rPr>
              <a:t>transformações </a:t>
            </a:r>
            <a:r>
              <a:rPr lang="pt-BR" sz="2500" dirty="0">
                <a:solidFill>
                  <a:schemeClr val="bg1"/>
                </a:solidFill>
                <a:latin typeface="g_d0_f2"/>
              </a:rPr>
              <a:t>físicas e as </a:t>
            </a:r>
            <a:r>
              <a:rPr lang="pt-BR" sz="2500" dirty="0">
                <a:solidFill>
                  <a:schemeClr val="bg1"/>
                </a:solidFill>
                <a:latin typeface="g_d0_f3"/>
              </a:rPr>
              <a:t>reações químicas são, quase sempre,  a</a:t>
            </a:r>
            <a:r>
              <a:rPr lang="pt-BR" sz="2500" dirty="0">
                <a:solidFill>
                  <a:schemeClr val="bg1"/>
                </a:solidFill>
                <a:latin typeface="g_d0_f2"/>
              </a:rPr>
              <a:t>companhadas  </a:t>
            </a:r>
            <a:r>
              <a:rPr lang="pt-BR" sz="2500" dirty="0">
                <a:solidFill>
                  <a:schemeClr val="bg1"/>
                </a:solidFill>
                <a:latin typeface="g_d0_f3"/>
              </a:rPr>
              <a:t>por </a:t>
            </a:r>
            <a:r>
              <a:rPr lang="pt-BR" sz="2500" dirty="0">
                <a:solidFill>
                  <a:schemeClr val="bg1"/>
                </a:solidFill>
                <a:latin typeface="g_d0_f2"/>
              </a:rPr>
              <a:t>liberação ou absorção de calor.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25B694-4A6F-4675-9513-F3804F9A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334" y="2880882"/>
            <a:ext cx="6029803" cy="227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69A448D-7DD0-4B6D-A77D-645C915E0EE5}"/>
              </a:ext>
            </a:extLst>
          </p:cNvPr>
          <p:cNvSpPr/>
          <p:nvPr/>
        </p:nvSpPr>
        <p:spPr>
          <a:xfrm>
            <a:off x="9302806" y="3849208"/>
            <a:ext cx="248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  <a:latin typeface="g_d0_f2"/>
              </a:rPr>
              <a:t>Transformações físicas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198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istal de Gelo, Gelo, Gelo, Frio, Cristal">
            <a:extLst>
              <a:ext uri="{FF2B5EF4-FFF2-40B4-BE49-F238E27FC236}">
                <a16:creationId xmlns:a16="http://schemas.microsoft.com/office/drawing/2014/main" id="{29DDBD8C-0D34-4008-BE53-B1188F1D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10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DA07DA-6A25-46F9-80F2-67B0D18F4418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566567-BC1F-4095-B8B1-CA804FDF13D7}"/>
              </a:ext>
            </a:extLst>
          </p:cNvPr>
          <p:cNvSpPr/>
          <p:nvPr/>
        </p:nvSpPr>
        <p:spPr>
          <a:xfrm>
            <a:off x="3041900" y="360543"/>
            <a:ext cx="646292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3ª Lei da Termodinâmica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E8E4D85-32E9-496C-80A4-767EDEE2D352}"/>
              </a:ext>
            </a:extLst>
          </p:cNvPr>
          <p:cNvSpPr txBox="1">
            <a:spLocks/>
          </p:cNvSpPr>
          <p:nvPr/>
        </p:nvSpPr>
        <p:spPr>
          <a:xfrm>
            <a:off x="3223383" y="1563919"/>
            <a:ext cx="6099955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FFFF00"/>
                </a:solidFill>
              </a:rPr>
              <a:t>Energia Livre de Gibbs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B26FF7C-F7E1-4D34-BA18-1AE6028ECD09}"/>
              </a:ext>
            </a:extLst>
          </p:cNvPr>
          <p:cNvSpPr txBox="1"/>
          <p:nvPr/>
        </p:nvSpPr>
        <p:spPr>
          <a:xfrm>
            <a:off x="2606626" y="2392364"/>
            <a:ext cx="7333467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Recebeu este nome em função de ter sido deduzida pelo cientista  </a:t>
            </a:r>
            <a:r>
              <a:rPr lang="pt-BR" sz="1800" dirty="0" err="1">
                <a:solidFill>
                  <a:schemeClr val="bg1"/>
                </a:solidFill>
              </a:rPr>
              <a:t>Josiah</a:t>
            </a:r>
            <a:r>
              <a:rPr lang="pt-BR" sz="1800" dirty="0">
                <a:solidFill>
                  <a:schemeClr val="bg1"/>
                </a:solidFill>
              </a:rPr>
              <a:t> Willard Gibbs.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A </a:t>
            </a:r>
            <a:r>
              <a:rPr lang="pt-BR" sz="1800" b="1" dirty="0">
                <a:solidFill>
                  <a:srgbClr val="FFFF00"/>
                </a:solidFill>
              </a:rPr>
              <a:t>energia livre de Gibbs</a:t>
            </a:r>
            <a:r>
              <a:rPr lang="pt-BR" sz="1800" dirty="0">
                <a:solidFill>
                  <a:srgbClr val="FFFF00"/>
                </a:solidFill>
              </a:rPr>
              <a:t> (</a:t>
            </a:r>
            <a:r>
              <a:rPr lang="pt-BR" sz="1800" b="1" dirty="0">
                <a:solidFill>
                  <a:srgbClr val="FFFF00"/>
                </a:solidFill>
              </a:rPr>
              <a:t>∆G</a:t>
            </a:r>
            <a:r>
              <a:rPr lang="pt-BR" sz="1800" dirty="0">
                <a:solidFill>
                  <a:srgbClr val="FFFF00"/>
                </a:solidFill>
              </a:rPr>
              <a:t>), </a:t>
            </a:r>
            <a:r>
              <a:rPr lang="pt-BR" sz="1800" dirty="0">
                <a:solidFill>
                  <a:schemeClr val="bg1"/>
                </a:solidFill>
              </a:rPr>
              <a:t>é uma grandeza termodinâmica definida como a diferença entre variação de entalpia (</a:t>
            </a:r>
            <a:r>
              <a:rPr lang="pt-BR" sz="1800" b="1" dirty="0">
                <a:solidFill>
                  <a:schemeClr val="bg1"/>
                </a:solidFill>
              </a:rPr>
              <a:t>∆H</a:t>
            </a:r>
            <a:r>
              <a:rPr lang="pt-BR" sz="1800" dirty="0">
                <a:solidFill>
                  <a:schemeClr val="bg1"/>
                </a:solidFill>
              </a:rPr>
              <a:t>) e a temperatura (</a:t>
            </a:r>
            <a:r>
              <a:rPr lang="pt-BR" sz="1800" b="1" dirty="0">
                <a:solidFill>
                  <a:schemeClr val="bg1"/>
                </a:solidFill>
              </a:rPr>
              <a:t>T</a:t>
            </a:r>
            <a:r>
              <a:rPr lang="pt-BR" sz="1800" dirty="0">
                <a:solidFill>
                  <a:schemeClr val="bg1"/>
                </a:solidFill>
              </a:rPr>
              <a:t>) vezes  a variação de entropia </a:t>
            </a:r>
            <a:r>
              <a:rPr lang="pt-BR" sz="1800" b="1" dirty="0">
                <a:solidFill>
                  <a:schemeClr val="bg1"/>
                </a:solidFill>
              </a:rPr>
              <a:t>(∆S)</a:t>
            </a:r>
            <a:r>
              <a:rPr lang="pt-BR" sz="1800" dirty="0">
                <a:solidFill>
                  <a:schemeClr val="bg1"/>
                </a:solidFill>
              </a:rPr>
              <a:t> em uma reação. De acordo com a equação abaixo: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9AD03A-B917-42FD-A294-67B060CC5ADE}"/>
              </a:ext>
            </a:extLst>
          </p:cNvPr>
          <p:cNvSpPr txBox="1"/>
          <p:nvPr/>
        </p:nvSpPr>
        <p:spPr>
          <a:xfrm>
            <a:off x="3230783" y="4261712"/>
            <a:ext cx="610897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b="1" dirty="0">
                <a:highlight>
                  <a:srgbClr val="FF0000"/>
                </a:highlight>
              </a:rPr>
              <a:t>∆G</a:t>
            </a:r>
            <a:r>
              <a:rPr lang="pt-BR" sz="1800" dirty="0">
                <a:highlight>
                  <a:srgbClr val="FF0000"/>
                </a:highlight>
              </a:rPr>
              <a:t>=</a:t>
            </a:r>
            <a:r>
              <a:rPr lang="pt-BR" sz="1800" b="1" dirty="0">
                <a:highlight>
                  <a:srgbClr val="FF0000"/>
                </a:highlight>
              </a:rPr>
              <a:t>∆H - T∆S</a:t>
            </a:r>
            <a:endParaRPr lang="pt-BR" sz="1800" dirty="0"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pt-BR" sz="1800" dirty="0"/>
              <a:t>A energia livre é simplesmente um método de medição do trabalho máximo realizado durante um processo.</a:t>
            </a:r>
          </a:p>
        </p:txBody>
      </p:sp>
    </p:spTree>
    <p:extLst>
      <p:ext uri="{BB962C8B-B14F-4D97-AF65-F5344CB8AC3E}">
        <p14:creationId xmlns:p14="http://schemas.microsoft.com/office/powerpoint/2010/main" val="1124476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istal de Gelo, Gelo, Gelo, Frio, Cristal">
            <a:extLst>
              <a:ext uri="{FF2B5EF4-FFF2-40B4-BE49-F238E27FC236}">
                <a16:creationId xmlns:a16="http://schemas.microsoft.com/office/drawing/2014/main" id="{29DDBD8C-0D34-4008-BE53-B1188F1D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10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DA07DA-6A25-46F9-80F2-67B0D18F4418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566567-BC1F-4095-B8B1-CA804FDF13D7}"/>
              </a:ext>
            </a:extLst>
          </p:cNvPr>
          <p:cNvSpPr/>
          <p:nvPr/>
        </p:nvSpPr>
        <p:spPr>
          <a:xfrm>
            <a:off x="3041900" y="360543"/>
            <a:ext cx="646292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3ª Lei da Termodinâmica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E8E4D85-32E9-496C-80A4-767EDEE2D352}"/>
              </a:ext>
            </a:extLst>
          </p:cNvPr>
          <p:cNvSpPr txBox="1">
            <a:spLocks/>
          </p:cNvSpPr>
          <p:nvPr/>
        </p:nvSpPr>
        <p:spPr>
          <a:xfrm>
            <a:off x="3223383" y="1563919"/>
            <a:ext cx="6099955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FFFF00"/>
                </a:solidFill>
              </a:rPr>
              <a:t>Energia Livre de Gibbs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7A4AB4-9BE5-41F5-8AE3-0F31FA0790CA}"/>
              </a:ext>
            </a:extLst>
          </p:cNvPr>
          <p:cNvSpPr txBox="1"/>
          <p:nvPr/>
        </p:nvSpPr>
        <p:spPr>
          <a:xfrm>
            <a:off x="3223383" y="2375969"/>
            <a:ext cx="6364309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 Energia Livre é capaz de predizer se uma reação é espontânea, isto é, caso a temperatura e a pressão sejam constantes.</a:t>
            </a:r>
            <a:endParaRPr lang="pt-BR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B8B645B-991A-42A4-BDDD-94BA3A21C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48856"/>
              </p:ext>
            </p:extLst>
          </p:nvPr>
        </p:nvGraphicFramePr>
        <p:xfrm>
          <a:off x="4257649" y="3376235"/>
          <a:ext cx="4295775" cy="187452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val="32909589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86309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</a:t>
                      </a:r>
                      <a:r>
                        <a:rPr lang="pt-BR"/>
                        <a:t>G= 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Sistema atingiu equilíbrio dinâmico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49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</a:t>
                      </a:r>
                      <a:r>
                        <a:rPr lang="pt-BR"/>
                        <a:t>G= positiva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reação ocorre em favor dos reagentes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4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</a:t>
                      </a:r>
                      <a:r>
                        <a:rPr lang="pt-BR"/>
                        <a:t>G= negativa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Segue para o estado de equilíbrio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36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istal de Gelo, Gelo, Gelo, Frio, Cristal">
            <a:extLst>
              <a:ext uri="{FF2B5EF4-FFF2-40B4-BE49-F238E27FC236}">
                <a16:creationId xmlns:a16="http://schemas.microsoft.com/office/drawing/2014/main" id="{29DDBD8C-0D34-4008-BE53-B1188F1D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10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DA07DA-6A25-46F9-80F2-67B0D18F4418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566567-BC1F-4095-B8B1-CA804FDF13D7}"/>
              </a:ext>
            </a:extLst>
          </p:cNvPr>
          <p:cNvSpPr/>
          <p:nvPr/>
        </p:nvSpPr>
        <p:spPr>
          <a:xfrm>
            <a:off x="3041900" y="360543"/>
            <a:ext cx="6462923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3ª Lei da Termodinâmica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E8E4D85-32E9-496C-80A4-767EDEE2D352}"/>
              </a:ext>
            </a:extLst>
          </p:cNvPr>
          <p:cNvSpPr txBox="1">
            <a:spLocks/>
          </p:cNvSpPr>
          <p:nvPr/>
        </p:nvSpPr>
        <p:spPr>
          <a:xfrm>
            <a:off x="3223383" y="1563919"/>
            <a:ext cx="6099955" cy="458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FFFF00"/>
                </a:solidFill>
              </a:rPr>
              <a:t>Energia Livre de Gibbs e temperatura</a:t>
            </a: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1485C024-1AD9-4C47-9293-CD00BA3F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65" y="2394413"/>
            <a:ext cx="8765409" cy="381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9230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350438-7335-48F7-A489-F20AD2A73C9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967226" cy="895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Exercícios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AFB692-0A75-4B2E-A78D-35645FC23076}"/>
              </a:ext>
            </a:extLst>
          </p:cNvPr>
          <p:cNvSpPr txBox="1"/>
          <p:nvPr/>
        </p:nvSpPr>
        <p:spPr>
          <a:xfrm>
            <a:off x="5943295" y="985720"/>
            <a:ext cx="609437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  <a:latin typeface="Raleway"/>
              </a:rPr>
              <a:t>Calcule a variação de energia livre da formação da amônia a 25ºC e 1atm. Quando </a:t>
            </a:r>
            <a:r>
              <a:rPr lang="pt-BR" sz="1800" b="1" dirty="0">
                <a:solidFill>
                  <a:schemeClr val="bg1"/>
                </a:solidFill>
                <a:latin typeface="Raleway"/>
              </a:rPr>
              <a:t>∆H=</a:t>
            </a:r>
            <a:r>
              <a:rPr lang="pt-BR" sz="1800" dirty="0">
                <a:solidFill>
                  <a:schemeClr val="bg1"/>
                </a:solidFill>
                <a:latin typeface="Raleway"/>
              </a:rPr>
              <a:t> -46,11KJ∙mol</a:t>
            </a:r>
            <a:r>
              <a:rPr lang="pt-BR" sz="1800" baseline="30000" dirty="0">
                <a:solidFill>
                  <a:schemeClr val="bg1"/>
                </a:solidFill>
                <a:latin typeface="Raleway"/>
              </a:rPr>
              <a:t>1</a:t>
            </a:r>
            <a:r>
              <a:rPr lang="pt-BR" sz="1800" dirty="0">
                <a:solidFill>
                  <a:schemeClr val="bg1"/>
                </a:solidFill>
                <a:latin typeface="Raleway"/>
              </a:rPr>
              <a:t> e 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bg1"/>
                </a:solidFill>
                <a:latin typeface="Raleway"/>
              </a:rPr>
              <a:t>∆S=</a:t>
            </a:r>
            <a:r>
              <a:rPr lang="pt-BR" sz="1800" dirty="0">
                <a:solidFill>
                  <a:schemeClr val="bg1"/>
                </a:solidFill>
                <a:latin typeface="Raleway"/>
              </a:rPr>
              <a:t>-99,37 J∙K</a:t>
            </a:r>
            <a:r>
              <a:rPr lang="pt-BR" sz="1800" baseline="30000" dirty="0">
                <a:solidFill>
                  <a:schemeClr val="bg1"/>
                </a:solidFill>
                <a:latin typeface="Raleway"/>
              </a:rPr>
              <a:t>-1</a:t>
            </a:r>
            <a:r>
              <a:rPr lang="pt-BR" sz="1800" dirty="0">
                <a:solidFill>
                  <a:schemeClr val="bg1"/>
                </a:solidFill>
                <a:latin typeface="Raleway"/>
              </a:rPr>
              <a:t>∙mol</a:t>
            </a:r>
            <a:r>
              <a:rPr lang="pt-BR" sz="1800" baseline="30000" dirty="0">
                <a:solidFill>
                  <a:schemeClr val="bg1"/>
                </a:solidFill>
                <a:latin typeface="Raleway"/>
              </a:rPr>
              <a:t>-1</a:t>
            </a:r>
            <a:r>
              <a:rPr lang="pt-BR" sz="1800" dirty="0">
                <a:solidFill>
                  <a:schemeClr val="bg1"/>
                </a:solidFill>
                <a:latin typeface="Raleway"/>
              </a:rPr>
              <a:t>, de acordo com a reação:</a:t>
            </a:r>
          </a:p>
        </p:txBody>
      </p:sp>
      <p:pic>
        <p:nvPicPr>
          <p:cNvPr id="12" name="Picture 2" descr="https://www.infoescola.com/wp-content/uploads/2011/04/energia-livre-de-gibbs3.jpg">
            <a:extLst>
              <a:ext uri="{FF2B5EF4-FFF2-40B4-BE49-F238E27FC236}">
                <a16:creationId xmlns:a16="http://schemas.microsoft.com/office/drawing/2014/main" id="{471359EA-6B72-4115-ABF4-F2CC00E5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61" y="2433105"/>
            <a:ext cx="368084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B53F2A-A290-4AF8-9B62-FE2999BF335C}"/>
              </a:ext>
            </a:extLst>
          </p:cNvPr>
          <p:cNvSpPr txBox="1"/>
          <p:nvPr/>
        </p:nvSpPr>
        <p:spPr>
          <a:xfrm>
            <a:off x="1209440" y="3520630"/>
            <a:ext cx="8690363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2-O óxido de cálcio pode ser obtido a partir da combustão do cálcio metálico de acordo com a equação: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Raleway"/>
              </a:rPr>
              <a:t>Ca</a:t>
            </a:r>
            <a:r>
              <a:rPr lang="pt-BR" baseline="-25000" dirty="0">
                <a:solidFill>
                  <a:schemeClr val="bg1"/>
                </a:solidFill>
                <a:latin typeface="inherit"/>
              </a:rPr>
              <a:t>(s)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 + 1/2O</a:t>
            </a:r>
            <a:r>
              <a:rPr lang="pt-BR" baseline="-25000" dirty="0">
                <a:solidFill>
                  <a:schemeClr val="bg1"/>
                </a:solidFill>
                <a:latin typeface="inherit"/>
              </a:rPr>
              <a:t>2(g)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 → </a:t>
            </a:r>
            <a:r>
              <a:rPr lang="pt-BR" dirty="0" err="1">
                <a:solidFill>
                  <a:schemeClr val="bg1"/>
                </a:solidFill>
                <a:latin typeface="Raleway"/>
              </a:rPr>
              <a:t>CaO</a:t>
            </a:r>
            <a:r>
              <a:rPr lang="pt-BR" baseline="-25000" dirty="0">
                <a:solidFill>
                  <a:schemeClr val="bg1"/>
                </a:solidFill>
                <a:latin typeface="inherit"/>
              </a:rPr>
              <a:t>(s)</a:t>
            </a:r>
            <a:endParaRPr lang="pt-BR" dirty="0">
              <a:solidFill>
                <a:schemeClr val="bg1"/>
              </a:solidFill>
              <a:latin typeface="Raleway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Considere que a formação do óxido de cálcio é espontânea e que, para a reação acima, </a:t>
            </a:r>
            <a:r>
              <a:rPr lang="pt-BR" dirty="0" err="1">
                <a:solidFill>
                  <a:schemeClr val="bg1"/>
                </a:solidFill>
                <a:latin typeface="Raleway"/>
              </a:rPr>
              <a:t>ΔH</a:t>
            </a:r>
            <a:r>
              <a:rPr lang="pt-BR" baseline="30000" dirty="0" err="1">
                <a:solidFill>
                  <a:schemeClr val="bg1"/>
                </a:solidFill>
                <a:latin typeface="inherit"/>
              </a:rPr>
              <a:t>o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 = –800 kJ mol</a:t>
            </a:r>
            <a:r>
              <a:rPr lang="pt-BR" baseline="30000" dirty="0">
                <a:solidFill>
                  <a:schemeClr val="bg1"/>
                </a:solidFill>
                <a:latin typeface="inherit"/>
              </a:rPr>
              <a:t>–1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 e </a:t>
            </a:r>
            <a:r>
              <a:rPr lang="pt-BR" dirty="0" err="1">
                <a:solidFill>
                  <a:schemeClr val="bg1"/>
                </a:solidFill>
                <a:latin typeface="Raleway"/>
              </a:rPr>
              <a:t>ΔS</a:t>
            </a:r>
            <a:r>
              <a:rPr lang="pt-BR" baseline="30000" dirty="0" err="1">
                <a:solidFill>
                  <a:schemeClr val="bg1"/>
                </a:solidFill>
                <a:latin typeface="inherit"/>
              </a:rPr>
              <a:t>o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 = –2400 J K</a:t>
            </a:r>
            <a:r>
              <a:rPr lang="pt-BR" baseline="30000" dirty="0">
                <a:solidFill>
                  <a:schemeClr val="bg1"/>
                </a:solidFill>
                <a:latin typeface="inherit"/>
              </a:rPr>
              <a:t>–1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mol</a:t>
            </a:r>
            <a:r>
              <a:rPr lang="pt-BR" baseline="30000" dirty="0">
                <a:solidFill>
                  <a:schemeClr val="bg1"/>
                </a:solidFill>
                <a:latin typeface="inherit"/>
              </a:rPr>
              <a:t>–1</a:t>
            </a:r>
            <a:r>
              <a:rPr lang="pt-BR" dirty="0">
                <a:solidFill>
                  <a:schemeClr val="bg1"/>
                </a:solidFill>
                <a:latin typeface="Raleway"/>
              </a:rPr>
              <a:t>. Determine o valor da temperatura, em Kelvin, para que essa reação deixe de ser espontânea.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DFC1B2B-9877-47EC-B6FD-2017AA46F7D2}"/>
              </a:ext>
            </a:extLst>
          </p:cNvPr>
          <p:cNvSpPr/>
          <p:nvPr/>
        </p:nvSpPr>
        <p:spPr>
          <a:xfrm>
            <a:off x="5478540" y="5380672"/>
            <a:ext cx="1671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a) 555,55 K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b) 222,22 K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c) 111,11 K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d) 333,33 K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Raleway"/>
              </a:rPr>
              <a:t>e) 444,44 K</a:t>
            </a:r>
          </a:p>
        </p:txBody>
      </p:sp>
    </p:spTree>
    <p:extLst>
      <p:ext uri="{BB962C8B-B14F-4D97-AF65-F5344CB8AC3E}">
        <p14:creationId xmlns:p14="http://schemas.microsoft.com/office/powerpoint/2010/main" val="13433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ssoa Segurando Frasco De Laboratório">
            <a:extLst>
              <a:ext uri="{FF2B5EF4-FFF2-40B4-BE49-F238E27FC236}">
                <a16:creationId xmlns:a16="http://schemas.microsoft.com/office/drawing/2014/main" id="{FAFB15C3-9C32-47B2-8821-CF1FB8AAD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5486EC-3450-49EA-8484-9DBB74D62F60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30BDB0A-CCFA-49F1-A0FE-7ED39D6C45AD}"/>
              </a:ext>
            </a:extLst>
          </p:cNvPr>
          <p:cNvSpPr txBox="1">
            <a:spLocks/>
          </p:cNvSpPr>
          <p:nvPr/>
        </p:nvSpPr>
        <p:spPr>
          <a:xfrm>
            <a:off x="2431080" y="1749245"/>
            <a:ext cx="8398774" cy="44284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FELTRE, Ricardo. </a:t>
            </a:r>
            <a:r>
              <a:rPr lang="pt-BR" b="1" dirty="0">
                <a:solidFill>
                  <a:schemeClr val="bg1"/>
                </a:solidFill>
              </a:rPr>
              <a:t>Fundamentos de Química: </a:t>
            </a:r>
            <a:r>
              <a:rPr lang="pt-BR" dirty="0">
                <a:solidFill>
                  <a:schemeClr val="bg1"/>
                </a:solidFill>
              </a:rPr>
              <a:t>vol. único. 7ª.ed. São Paulo: Moderna, 2008. 700 p;</a:t>
            </a:r>
          </a:p>
          <a:p>
            <a:r>
              <a:rPr lang="pt-BR" dirty="0">
                <a:solidFill>
                  <a:schemeClr val="bg1"/>
                </a:solidFill>
              </a:rPr>
              <a:t>PERUZZO. F.M.; CANTO. E.L., </a:t>
            </a:r>
            <a:r>
              <a:rPr lang="pt-BR" b="1" dirty="0">
                <a:solidFill>
                  <a:schemeClr val="bg1"/>
                </a:solidFill>
              </a:rPr>
              <a:t>Química na abordagem do cotidiano</a:t>
            </a:r>
            <a:r>
              <a:rPr lang="pt-BR" dirty="0">
                <a:solidFill>
                  <a:schemeClr val="bg1"/>
                </a:solidFill>
              </a:rPr>
              <a:t>, volume 1, 4ª edição, </a:t>
            </a:r>
            <a:r>
              <a:rPr lang="pt-BR" dirty="0" err="1">
                <a:solidFill>
                  <a:schemeClr val="bg1"/>
                </a:solidFill>
              </a:rPr>
              <a:t>ed</a:t>
            </a:r>
            <a:r>
              <a:rPr lang="pt-BR" dirty="0">
                <a:solidFill>
                  <a:schemeClr val="bg1"/>
                </a:solidFill>
              </a:rPr>
              <a:t> moderna, São Paulo, 2006;</a:t>
            </a:r>
          </a:p>
          <a:p>
            <a:r>
              <a:rPr lang="pt-BR" dirty="0">
                <a:solidFill>
                  <a:schemeClr val="bg1"/>
                </a:solidFill>
              </a:rPr>
              <a:t> BRADY, James E. &amp; HUMISTON, Gerard E. (1986)</a:t>
            </a:r>
            <a:r>
              <a:rPr lang="pt-BR" i="1" dirty="0">
                <a:solidFill>
                  <a:schemeClr val="bg1"/>
                </a:solidFill>
              </a:rPr>
              <a:t> Química Geral,</a:t>
            </a:r>
            <a:r>
              <a:rPr lang="pt-BR" dirty="0">
                <a:solidFill>
                  <a:schemeClr val="bg1"/>
                </a:solidFill>
              </a:rPr>
              <a:t> 2-ed, vol.2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D6BBD7F-84EA-497C-9D1D-DD5241D68E77}"/>
              </a:ext>
            </a:extLst>
          </p:cNvPr>
          <p:cNvSpPr/>
          <p:nvPr/>
        </p:nvSpPr>
        <p:spPr>
          <a:xfrm>
            <a:off x="4530122" y="527605"/>
            <a:ext cx="313175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75656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ubos de Gelo, Fogo, Chama, Queimadura, Quente">
            <a:extLst>
              <a:ext uri="{FF2B5EF4-FFF2-40B4-BE49-F238E27FC236}">
                <a16:creationId xmlns:a16="http://schemas.microsoft.com/office/drawing/2014/main" id="{91B81300-0BB7-4ABF-BBDC-D9ED18AF8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 b="405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E24471-088B-4C30-A945-571EB3407104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C0F998-314B-4EAF-9915-98D3AC06045A}"/>
              </a:ext>
            </a:extLst>
          </p:cNvPr>
          <p:cNvSpPr/>
          <p:nvPr/>
        </p:nvSpPr>
        <p:spPr>
          <a:xfrm>
            <a:off x="1320597" y="374900"/>
            <a:ext cx="954928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Energia e transformações da matéria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E6BEC1C8-A6CC-48A5-876D-1480FFF3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39" y="2914756"/>
            <a:ext cx="9153395" cy="27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12A8654-3317-489E-B41D-AE52A29307C9}"/>
              </a:ext>
            </a:extLst>
          </p:cNvPr>
          <p:cNvSpPr/>
          <p:nvPr/>
        </p:nvSpPr>
        <p:spPr>
          <a:xfrm>
            <a:off x="4874360" y="2207360"/>
            <a:ext cx="292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ighlight>
                  <a:srgbClr val="D68B1C"/>
                </a:highlight>
                <a:latin typeface="g_d0_f2"/>
              </a:rPr>
              <a:t>Transformações químicas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49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bra fogo, fogo, brasas, chama, quente">
            <a:extLst>
              <a:ext uri="{FF2B5EF4-FFF2-40B4-BE49-F238E27FC236}">
                <a16:creationId xmlns:a16="http://schemas.microsoft.com/office/drawing/2014/main" id="{97CAE724-61BD-4DE3-83E3-9B7984F8D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64B5E9B-B79E-4ACC-BF12-62B23634C7C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194258-8858-4C14-B9C4-8779873CD0B9}"/>
              </a:ext>
            </a:extLst>
          </p:cNvPr>
          <p:cNvSpPr/>
          <p:nvPr/>
        </p:nvSpPr>
        <p:spPr>
          <a:xfrm>
            <a:off x="5336897" y="374900"/>
            <a:ext cx="1515158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Calor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7DC921-B7F5-4ECE-B751-73DA1EDFF260}"/>
              </a:ext>
            </a:extLst>
          </p:cNvPr>
          <p:cNvSpPr/>
          <p:nvPr/>
        </p:nvSpPr>
        <p:spPr>
          <a:xfrm>
            <a:off x="904030" y="1579515"/>
            <a:ext cx="1053664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energia transferida entre dois corpos (ou entre diferentes partes de um mesmo corpo) que têm temperaturas diferentes.</a:t>
            </a:r>
          </a:p>
        </p:txBody>
      </p:sp>
      <p:pic>
        <p:nvPicPr>
          <p:cNvPr id="7" name="Picture 2" descr="Resultado de imagem para calor energia transferida entre corpos">
            <a:extLst>
              <a:ext uri="{FF2B5EF4-FFF2-40B4-BE49-F238E27FC236}">
                <a16:creationId xmlns:a16="http://schemas.microsoft.com/office/drawing/2014/main" id="{11D51958-833E-48D0-BDB9-E04AABF3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45" y="3861596"/>
            <a:ext cx="3512215" cy="251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3D0A3D9-8936-49FA-B032-A764C9D8383A}"/>
              </a:ext>
            </a:extLst>
          </p:cNvPr>
          <p:cNvSpPr/>
          <p:nvPr/>
        </p:nvSpPr>
        <p:spPr>
          <a:xfrm>
            <a:off x="5790590" y="5175067"/>
            <a:ext cx="6096000" cy="12464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</a:rPr>
              <a:t>Calor é transferido do mais quente para o mais frio até que ambos passem a ter a mesma temperatura.</a:t>
            </a:r>
          </a:p>
        </p:txBody>
      </p:sp>
    </p:spTree>
    <p:extLst>
      <p:ext uri="{BB962C8B-B14F-4D97-AF65-F5344CB8AC3E}">
        <p14:creationId xmlns:p14="http://schemas.microsoft.com/office/powerpoint/2010/main" val="337252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Foto profissional grátis de cabeça de fósforo, calor, chama, flama">
            <a:extLst>
              <a:ext uri="{FF2B5EF4-FFF2-40B4-BE49-F238E27FC236}">
                <a16:creationId xmlns:a16="http://schemas.microsoft.com/office/drawing/2014/main" id="{F4EEC760-CEE9-407A-8707-8EB19F97D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3" r="1" b="178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175FE51-FA02-4A52-9EE3-0828740BAD22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F7469C-ED1A-42A5-9B07-D7A67774D709}"/>
              </a:ext>
            </a:extLst>
          </p:cNvPr>
          <p:cNvSpPr/>
          <p:nvPr/>
        </p:nvSpPr>
        <p:spPr>
          <a:xfrm>
            <a:off x="4187055" y="374900"/>
            <a:ext cx="381636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Termoquímica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E077E7-CB70-4201-9814-4CCEDE8CF795}"/>
              </a:ext>
            </a:extLst>
          </p:cNvPr>
          <p:cNvSpPr/>
          <p:nvPr/>
        </p:nvSpPr>
        <p:spPr>
          <a:xfrm>
            <a:off x="140505" y="1328169"/>
            <a:ext cx="8386575" cy="1246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500" dirty="0">
                <a:latin typeface="StoneSans-Semibold"/>
              </a:rPr>
              <a:t>Existem processos que liberam calor e outros que absorvem calor. A </a:t>
            </a:r>
            <a:r>
              <a:rPr lang="pt-BR" sz="2500" b="1" dirty="0">
                <a:latin typeface="StoneSans-Semibold"/>
              </a:rPr>
              <a:t>Termoquímica</a:t>
            </a:r>
            <a:r>
              <a:rPr lang="pt-BR" sz="2500" dirty="0">
                <a:latin typeface="StoneSans-Semibold"/>
              </a:rPr>
              <a:t> </a:t>
            </a:r>
            <a:r>
              <a:rPr lang="pt-BR" sz="2500" dirty="0">
                <a:latin typeface="StoneSans"/>
              </a:rPr>
              <a:t>é o estudo das quantidades de calor liberadas ou absorvidas durante as reações químicas.</a:t>
            </a:r>
            <a:endParaRPr lang="pt-BR" sz="25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C79CFA5-81BF-4C27-8C5E-21A72A82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20" y="2775199"/>
            <a:ext cx="7602001" cy="169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Resultado de imagem para combustiveis fosseis">
            <a:extLst>
              <a:ext uri="{FF2B5EF4-FFF2-40B4-BE49-F238E27FC236}">
                <a16:creationId xmlns:a16="http://schemas.microsoft.com/office/drawing/2014/main" id="{EDC95BFF-9EE7-4489-A66F-5705B114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9" y="3727527"/>
            <a:ext cx="2443280" cy="177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Imagem relacionada">
            <a:extLst>
              <a:ext uri="{FF2B5EF4-FFF2-40B4-BE49-F238E27FC236}">
                <a16:creationId xmlns:a16="http://schemas.microsoft.com/office/drawing/2014/main" id="{475BC079-AEF1-4304-979B-51F72B70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00" y="4776555"/>
            <a:ext cx="2661223" cy="177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6" descr="Resultado de imagem para baterias reaÃ§Ãµes">
            <a:extLst>
              <a:ext uri="{FF2B5EF4-FFF2-40B4-BE49-F238E27FC236}">
                <a16:creationId xmlns:a16="http://schemas.microsoft.com/office/drawing/2014/main" id="{1ED2FFE0-5BD3-4503-9E10-A1646BFF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79" y="4803345"/>
            <a:ext cx="2134915" cy="177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22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Foto profissional grátis de cabeça de fósforo, calor, chama, flama">
            <a:extLst>
              <a:ext uri="{FF2B5EF4-FFF2-40B4-BE49-F238E27FC236}">
                <a16:creationId xmlns:a16="http://schemas.microsoft.com/office/drawing/2014/main" id="{F4EEC760-CEE9-407A-8707-8EB19F97D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3" r="1" b="178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175FE51-FA02-4A52-9EE3-0828740BAD22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F7469C-ED1A-42A5-9B07-D7A67774D709}"/>
              </a:ext>
            </a:extLst>
          </p:cNvPr>
          <p:cNvSpPr/>
          <p:nvPr/>
        </p:nvSpPr>
        <p:spPr>
          <a:xfrm>
            <a:off x="4187055" y="374900"/>
            <a:ext cx="381636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Termoquímica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2EE97B-75C1-4474-B136-1E249AC95292}"/>
              </a:ext>
            </a:extLst>
          </p:cNvPr>
          <p:cNvSpPr/>
          <p:nvPr/>
        </p:nvSpPr>
        <p:spPr>
          <a:xfrm>
            <a:off x="750562" y="1528876"/>
            <a:ext cx="10689350" cy="477054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</a:rPr>
              <a:t>Os processos que liberam calor são denominados processos </a:t>
            </a:r>
            <a:r>
              <a:rPr lang="pt-BR" sz="2500" b="1" dirty="0">
                <a:solidFill>
                  <a:schemeClr val="bg1"/>
                </a:solidFill>
                <a:highlight>
                  <a:srgbClr val="D68B1C"/>
                </a:highlight>
              </a:rPr>
              <a:t>exotérmicos</a:t>
            </a:r>
            <a:r>
              <a:rPr lang="pt-BR" sz="2500" dirty="0"/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7D2D80E-58F6-4B9B-A9DD-48137671B725}"/>
              </a:ext>
            </a:extLst>
          </p:cNvPr>
          <p:cNvSpPr/>
          <p:nvPr/>
        </p:nvSpPr>
        <p:spPr>
          <a:xfrm>
            <a:off x="750562" y="2504486"/>
            <a:ext cx="10689350" cy="47705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</a:rPr>
              <a:t>Os processos que absorvem calor são denominados processos </a:t>
            </a:r>
            <a:r>
              <a:rPr lang="pt-BR" sz="2500" b="1" dirty="0">
                <a:solidFill>
                  <a:schemeClr val="bg1"/>
                </a:solidFill>
                <a:highlight>
                  <a:srgbClr val="D68B1C"/>
                </a:highlight>
              </a:rPr>
              <a:t>endotérmicos</a:t>
            </a:r>
            <a:r>
              <a:rPr lang="pt-BR" sz="25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A6F6F2B-65C7-48A2-AC46-7334BCC7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13" y="3665570"/>
            <a:ext cx="7941647" cy="250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194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8905</TotalTime>
  <Words>2760</Words>
  <Application>Microsoft Office PowerPoint</Application>
  <PresentationFormat>Widescreen</PresentationFormat>
  <Paragraphs>205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4" baseType="lpstr">
      <vt:lpstr>Agency FB</vt:lpstr>
      <vt:lpstr>Arial</vt:lpstr>
      <vt:lpstr>Calibri</vt:lpstr>
      <vt:lpstr>g_d0_f2</vt:lpstr>
      <vt:lpstr>g_d0_f3</vt:lpstr>
      <vt:lpstr>inherit</vt:lpstr>
      <vt:lpstr>Raleway</vt:lpstr>
      <vt:lpstr>StoneSans</vt:lpstr>
      <vt:lpstr>StoneSans-Semibold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Antonio Barros e Silva Junior</dc:creator>
  <cp:lastModifiedBy>Carlos Antonio Barros e Silva Junior</cp:lastModifiedBy>
  <cp:revision>29</cp:revision>
  <dcterms:created xsi:type="dcterms:W3CDTF">2021-01-08T12:46:17Z</dcterms:created>
  <dcterms:modified xsi:type="dcterms:W3CDTF">2021-04-11T16:09:56Z</dcterms:modified>
</cp:coreProperties>
</file>