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22"/>
  </p:notesMasterIdLst>
  <p:sldIdLst>
    <p:sldId id="256" r:id="rId2"/>
    <p:sldId id="387" r:id="rId3"/>
    <p:sldId id="401" r:id="rId4"/>
    <p:sldId id="413" r:id="rId5"/>
    <p:sldId id="412" r:id="rId6"/>
    <p:sldId id="400" r:id="rId7"/>
    <p:sldId id="402" r:id="rId8"/>
    <p:sldId id="403" r:id="rId9"/>
    <p:sldId id="415" r:id="rId10"/>
    <p:sldId id="388" r:id="rId11"/>
    <p:sldId id="405" r:id="rId12"/>
    <p:sldId id="389" r:id="rId13"/>
    <p:sldId id="414" r:id="rId14"/>
    <p:sldId id="406" r:id="rId15"/>
    <p:sldId id="407" r:id="rId16"/>
    <p:sldId id="408" r:id="rId17"/>
    <p:sldId id="409" r:id="rId18"/>
    <p:sldId id="410" r:id="rId19"/>
    <p:sldId id="411" r:id="rId20"/>
    <p:sldId id="390" r:id="rId21"/>
  </p:sldIdLst>
  <p:sldSz cx="9144000" cy="6858000" type="screen4x3"/>
  <p:notesSz cx="7099300" cy="102346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0000"/>
    <a:srgbClr val="99FF33"/>
    <a:srgbClr val="FFB469"/>
    <a:srgbClr val="85C800"/>
    <a:srgbClr val="000000"/>
    <a:srgbClr val="A1F200"/>
    <a:srgbClr val="B4FF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0" autoAdjust="0"/>
    <p:restoredTop sz="94737" autoAdjust="0"/>
  </p:normalViewPr>
  <p:slideViewPr>
    <p:cSldViewPr>
      <p:cViewPr varScale="1">
        <p:scale>
          <a:sx n="67" d="100"/>
          <a:sy n="67" d="100"/>
        </p:scale>
        <p:origin x="133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5056" tIns="47529" rIns="95056" bIns="47529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19550" y="0"/>
            <a:ext cx="3078163" cy="512763"/>
          </a:xfrm>
          <a:prstGeom prst="rect">
            <a:avLst/>
          </a:prstGeom>
        </p:spPr>
        <p:txBody>
          <a:bodyPr vert="horz" lIns="95056" tIns="47529" rIns="95056" bIns="47529" rtlCol="0"/>
          <a:lstStyle>
            <a:lvl1pPr algn="r">
              <a:defRPr sz="1200"/>
            </a:lvl1pPr>
          </a:lstStyle>
          <a:p>
            <a:pPr>
              <a:defRPr/>
            </a:pPr>
            <a:fld id="{2C3C8349-B60B-48FA-8085-5A5471DD1786}" type="datetimeFigureOut">
              <a:rPr lang="pt-BR"/>
              <a:pPr>
                <a:defRPr/>
              </a:pPr>
              <a:t>02/12/2015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56" tIns="47529" rIns="95056" bIns="47529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2513"/>
            <a:ext cx="5680075" cy="4605337"/>
          </a:xfrm>
          <a:prstGeom prst="rect">
            <a:avLst/>
          </a:prstGeom>
        </p:spPr>
        <p:txBody>
          <a:bodyPr vert="horz" lIns="95056" tIns="47529" rIns="95056" bIns="47529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5056" tIns="47529" rIns="95056" bIns="4752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19550" y="9720263"/>
            <a:ext cx="3078163" cy="512762"/>
          </a:xfrm>
          <a:prstGeom prst="rect">
            <a:avLst/>
          </a:prstGeom>
        </p:spPr>
        <p:txBody>
          <a:bodyPr vert="horz" lIns="95056" tIns="47529" rIns="95056" bIns="47529" rtlCol="0" anchor="b"/>
          <a:lstStyle>
            <a:lvl1pPr algn="r">
              <a:defRPr sz="1200"/>
            </a:lvl1pPr>
          </a:lstStyle>
          <a:p>
            <a:pPr>
              <a:defRPr/>
            </a:pPr>
            <a:fld id="{E05FD01A-30D4-44A0-B64C-168F8CCE0D6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7630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1536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43FD325-A6AE-4C2B-912B-370E11B4CE15}" type="slidenum">
              <a:rPr lang="pt-BR" smtClean="0"/>
              <a:pPr eaLnBrk="1" hangingPunct="1"/>
              <a:t>1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311489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9525"/>
            <a:ext cx="9140825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Line 45"/>
          <p:cNvSpPr>
            <a:spLocks noChangeShapeType="1"/>
          </p:cNvSpPr>
          <p:nvPr userDrawn="1"/>
        </p:nvSpPr>
        <p:spPr bwMode="auto">
          <a:xfrm>
            <a:off x="0" y="3911600"/>
            <a:ext cx="7812088" cy="0"/>
          </a:xfrm>
          <a:prstGeom prst="line">
            <a:avLst/>
          </a:prstGeom>
          <a:noFill/>
          <a:ln w="12700">
            <a:solidFill>
              <a:srgbClr val="66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6" name="Picture 49" descr="Logo_IFRN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211638" cy="183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2060575"/>
            <a:ext cx="6983412" cy="1728788"/>
          </a:xfrm>
        </p:spPr>
        <p:txBody>
          <a:bodyPr/>
          <a:lstStyle>
            <a:lvl1pPr>
              <a:defRPr sz="4700"/>
            </a:lvl1pPr>
          </a:lstStyle>
          <a:p>
            <a:r>
              <a:rPr lang="pt-BR" altLang="en-US"/>
              <a:t>Clique para editar o estilo do título mestre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00088" y="4076700"/>
            <a:ext cx="5527675" cy="1296988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200"/>
            </a:lvl1pPr>
          </a:lstStyle>
          <a:p>
            <a:r>
              <a:rPr lang="pt-BR" altLang="en-US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4098104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456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32588" y="122238"/>
            <a:ext cx="2160587" cy="64754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0825" y="122238"/>
            <a:ext cx="6329363" cy="64754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2863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450" y="122238"/>
            <a:ext cx="7632700" cy="136207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250825" y="1628775"/>
            <a:ext cx="8642350" cy="4968875"/>
          </a:xfrm>
        </p:spPr>
        <p:txBody>
          <a:bodyPr/>
          <a:lstStyle/>
          <a:p>
            <a:pPr lvl="0"/>
            <a:endParaRPr lang="pt-BR" noProof="0" dirty="0" smtClean="0"/>
          </a:p>
        </p:txBody>
      </p:sp>
    </p:spTree>
    <p:extLst>
      <p:ext uri="{BB962C8B-B14F-4D97-AF65-F5344CB8AC3E}">
        <p14:creationId xmlns:p14="http://schemas.microsoft.com/office/powerpoint/2010/main" val="2579037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85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05438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0825" y="1628775"/>
            <a:ext cx="4244975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244975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1267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7050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902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7824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769215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526870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9525"/>
            <a:ext cx="9140825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7" name="Rectangle 42"/>
          <p:cNvSpPr>
            <a:spLocks noChangeArrowheads="1"/>
          </p:cNvSpPr>
          <p:nvPr userDrawn="1"/>
        </p:nvSpPr>
        <p:spPr bwMode="auto">
          <a:xfrm>
            <a:off x="107950" y="188913"/>
            <a:ext cx="2592388" cy="1008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22238"/>
            <a:ext cx="76327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 estilo do título mestre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28775"/>
            <a:ext cx="864235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os estilos do texto mestre</a:t>
            </a:r>
          </a:p>
          <a:p>
            <a:pPr lvl="1"/>
            <a:r>
              <a:rPr lang="pt-BR" altLang="en-US" smtClean="0"/>
              <a:t>Segundo nível</a:t>
            </a:r>
          </a:p>
          <a:p>
            <a:pPr lvl="2"/>
            <a:r>
              <a:rPr lang="pt-BR" altLang="en-US" smtClean="0"/>
              <a:t>Terceiro nível</a:t>
            </a:r>
          </a:p>
        </p:txBody>
      </p:sp>
      <p:pic>
        <p:nvPicPr>
          <p:cNvPr id="1030" name="Picture 40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88913"/>
            <a:ext cx="930275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Line 43"/>
          <p:cNvSpPr>
            <a:spLocks noChangeShapeType="1"/>
          </p:cNvSpPr>
          <p:nvPr userDrawn="1"/>
        </p:nvSpPr>
        <p:spPr bwMode="auto">
          <a:xfrm>
            <a:off x="1127125" y="1557338"/>
            <a:ext cx="7993063" cy="0"/>
          </a:xfrm>
          <a:prstGeom prst="line">
            <a:avLst/>
          </a:prstGeom>
          <a:noFill/>
          <a:ln w="12700">
            <a:solidFill>
              <a:srgbClr val="66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32" name="Rectangle 46"/>
          <p:cNvSpPr>
            <a:spLocks noChangeArrowheads="1"/>
          </p:cNvSpPr>
          <p:nvPr userDrawn="1"/>
        </p:nvSpPr>
        <p:spPr bwMode="auto">
          <a:xfrm>
            <a:off x="0" y="6453188"/>
            <a:ext cx="2987675" cy="4048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64" r:id="rId1"/>
    <p:sldLayoutId id="2147485553" r:id="rId2"/>
    <p:sldLayoutId id="2147485554" r:id="rId3"/>
    <p:sldLayoutId id="2147485555" r:id="rId4"/>
    <p:sldLayoutId id="2147485556" r:id="rId5"/>
    <p:sldLayoutId id="2147485557" r:id="rId6"/>
    <p:sldLayoutId id="2147485558" r:id="rId7"/>
    <p:sldLayoutId id="2147485559" r:id="rId8"/>
    <p:sldLayoutId id="2147485560" r:id="rId9"/>
    <p:sldLayoutId id="2147485561" r:id="rId10"/>
    <p:sldLayoutId id="2147485562" r:id="rId11"/>
    <p:sldLayoutId id="2147485563" r:id="rId12"/>
  </p:sldLayoutIdLst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9900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rgbClr val="669900"/>
        </a:buClr>
        <a:buSzPct val="110000"/>
        <a:buFont typeface="Arial" charset="0"/>
        <a:buChar char="–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rgbClr val="669900"/>
        </a:buClr>
        <a:buFont typeface="Wingdings" pitchFamily="2" charset="2"/>
        <a:buChar char="§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t.wikipedia.org/wiki/Pot%C3%AAncia" TargetMode="External"/><Relationship Id="rId2" Type="http://schemas.openxmlformats.org/officeDocument/2006/relationships/hyperlink" Target="https://pt.wikipedia.org/wiki/Energia_el%C3%A9tr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t.wikipedia.org/wiki/Circuito_el%C3%A9trico" TargetMode="External"/><Relationship Id="rId5" Type="http://schemas.openxmlformats.org/officeDocument/2006/relationships/hyperlink" Target="https://pt.wikipedia.org/wiki/Corrente_el%C3%A9trica" TargetMode="External"/><Relationship Id="rId4" Type="http://schemas.openxmlformats.org/officeDocument/2006/relationships/hyperlink" Target="https://pt.wikipedia.org/wiki/Tens%C3%A3o_el%C3%A9trica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50825" y="4292600"/>
            <a:ext cx="8713788" cy="136842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pt-BR" sz="5400" dirty="0" smtClean="0">
                <a:solidFill>
                  <a:srgbClr val="002060"/>
                </a:solidFill>
              </a:rPr>
              <a:t>Eletricidade Instrumental</a:t>
            </a:r>
            <a:r>
              <a:rPr lang="pt-BR" sz="6000" dirty="0" smtClean="0">
                <a:solidFill>
                  <a:srgbClr val="002060"/>
                </a:solidFill>
              </a:rPr>
              <a:t/>
            </a:r>
            <a:br>
              <a:rPr lang="pt-BR" sz="6000" dirty="0" smtClean="0">
                <a:solidFill>
                  <a:srgbClr val="002060"/>
                </a:solidFill>
              </a:rPr>
            </a:br>
            <a:r>
              <a:rPr lang="pt-BR" sz="4000" dirty="0" smtClean="0">
                <a:solidFill>
                  <a:srgbClr val="002060"/>
                </a:solidFill>
              </a:rPr>
              <a:t>Indutores</a:t>
            </a:r>
            <a:endParaRPr lang="pt-BR" sz="3200" i="1" dirty="0" smtClean="0">
              <a:solidFill>
                <a:srgbClr val="002060"/>
              </a:solidFill>
            </a:endParaRPr>
          </a:p>
        </p:txBody>
      </p:sp>
      <p:sp>
        <p:nvSpPr>
          <p:cNvPr id="3076" name="CaixaDeTexto 3"/>
          <p:cNvSpPr txBox="1">
            <a:spLocks noChangeArrowheads="1"/>
          </p:cNvSpPr>
          <p:nvPr/>
        </p:nvSpPr>
        <p:spPr bwMode="auto">
          <a:xfrm>
            <a:off x="107950" y="5913438"/>
            <a:ext cx="36004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500" i="1" dirty="0">
                <a:solidFill>
                  <a:srgbClr val="002060"/>
                </a:solidFill>
              </a:rPr>
              <a:t>Prof. : </a:t>
            </a:r>
            <a:r>
              <a:rPr lang="pt-BR" sz="2500" i="1" dirty="0" smtClean="0">
                <a:solidFill>
                  <a:srgbClr val="002060"/>
                </a:solidFill>
              </a:rPr>
              <a:t>César Augusto</a:t>
            </a:r>
            <a:endParaRPr lang="pt-BR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pt-BR" dirty="0" smtClean="0"/>
              <a:t>Associação de Indutores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 smtClean="0"/>
                  <a:t>Em série:</a:t>
                </a:r>
              </a:p>
              <a:p>
                <a:pPr lvl="1"/>
                <a:r>
                  <a:rPr lang="pt-BR" dirty="0" smtClean="0"/>
                  <a:t>Os indutores são ligados de forma que a corrente i seja a mesma em todos eles.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pt-BR" b="0" i="1" smtClean="0">
                        <a:latin typeface="Cambria Math"/>
                      </a:rPr>
                      <m:t>𝐿𝑒𝑞</m:t>
                    </m:r>
                    <m:r>
                      <a:rPr lang="pt-BR" b="0" i="1" smtClean="0">
                        <a:latin typeface="Cambria Math"/>
                      </a:rPr>
                      <m:t>=</m:t>
                    </m:r>
                    <m:r>
                      <a:rPr lang="pt-BR" b="0" i="1" smtClean="0">
                        <a:latin typeface="Cambria Math"/>
                      </a:rPr>
                      <m:t>𝐿</m:t>
                    </m:r>
                    <m:r>
                      <a:rPr lang="pt-BR" b="0" i="1" smtClean="0">
                        <a:latin typeface="Cambria Math"/>
                      </a:rPr>
                      <m:t>1+</m:t>
                    </m:r>
                    <m:r>
                      <a:rPr lang="pt-BR" b="0" i="1" smtClean="0">
                        <a:latin typeface="Cambria Math"/>
                      </a:rPr>
                      <m:t>𝐿</m:t>
                    </m:r>
                    <m:r>
                      <a:rPr lang="pt-BR" b="0" i="1" smtClean="0">
                        <a:latin typeface="Cambria Math"/>
                      </a:rPr>
                      <m:t>2+ …+</m:t>
                    </m:r>
                    <m:r>
                      <a:rPr lang="pt-BR" b="0" i="1" smtClean="0">
                        <a:latin typeface="Cambria Math"/>
                      </a:rPr>
                      <m:t>𝐿𝑛</m:t>
                    </m:r>
                  </m:oMath>
                </a14:m>
                <a:endParaRPr lang="pt-BR" b="0" dirty="0" smtClean="0"/>
              </a:p>
              <a:p>
                <a:pPr lvl="1"/>
                <a:endParaRPr lang="pt-BR" dirty="0" smtClean="0"/>
              </a:p>
            </p:txBody>
          </p:sp>
        </mc:Choice>
        <mc:Fallback xmlns="">
          <p:sp>
            <p:nvSpPr>
              <p:cNvPr id="11267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35" t="-159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C:\Users\2086274\Desktop\img246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998652"/>
            <a:ext cx="5389576" cy="2402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pt-BR" dirty="0" smtClean="0"/>
              <a:t>Associação de Indutores</a:t>
            </a:r>
            <a:endParaRPr lang="pt-BR" dirty="0"/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Em Paralelo:</a:t>
            </a:r>
          </a:p>
          <a:p>
            <a:pPr lvl="1"/>
            <a:r>
              <a:rPr lang="pt-BR" dirty="0" smtClean="0"/>
              <a:t>Os indutores estão ligados de forma que a tensão total v aplicada ao circuito seja a mesma em todos eles.</a:t>
            </a:r>
          </a:p>
          <a:p>
            <a:pPr lvl="1"/>
            <a:r>
              <a:rPr lang="pt-BR" dirty="0" err="1" smtClean="0"/>
              <a:t>Leq</a:t>
            </a:r>
            <a:r>
              <a:rPr lang="pt-BR" dirty="0" smtClean="0"/>
              <a:t> = </a:t>
            </a:r>
            <a:r>
              <a:rPr lang="pt-BR" b="0" dirty="0" smtClean="0"/>
              <a:t>L1 X L2 / (L1+L2)</a:t>
            </a:r>
            <a:endParaRPr lang="pt-BR" b="0" dirty="0" smtClean="0"/>
          </a:p>
          <a:p>
            <a:pPr lvl="1"/>
            <a:endParaRPr lang="pt-BR" dirty="0" smtClean="0"/>
          </a:p>
        </p:txBody>
      </p:sp>
      <p:pic>
        <p:nvPicPr>
          <p:cNvPr id="5122" name="Picture 2" descr="C:\Users\2086274\Desktop\img25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812" y="4437112"/>
            <a:ext cx="5110460" cy="2037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320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pt-BR" dirty="0" smtClean="0"/>
              <a:t>Transformadores</a:t>
            </a:r>
            <a:endParaRPr lang="pt-BR" dirty="0"/>
          </a:p>
        </p:txBody>
      </p:sp>
      <p:sp>
        <p:nvSpPr>
          <p:cNvPr id="1229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pPr lvl="1"/>
            <a:r>
              <a:rPr lang="pt-BR" dirty="0"/>
              <a:t>Um </a:t>
            </a:r>
            <a:r>
              <a:rPr lang="pt-BR" b="1" dirty="0"/>
              <a:t>transformador</a:t>
            </a:r>
            <a:r>
              <a:rPr lang="pt-BR" dirty="0"/>
              <a:t> é um dispositivo destinado a transmitir </a:t>
            </a:r>
            <a:r>
              <a:rPr lang="pt-BR" dirty="0">
                <a:hlinkClick r:id="rId2" tooltip="Energia elétrica"/>
              </a:rPr>
              <a:t>energia elétrica</a:t>
            </a:r>
            <a:r>
              <a:rPr lang="pt-BR" dirty="0"/>
              <a:t> ou </a:t>
            </a:r>
            <a:r>
              <a:rPr lang="pt-BR" dirty="0">
                <a:hlinkClick r:id="rId3" tooltip="Potência"/>
              </a:rPr>
              <a:t>potência elétrica</a:t>
            </a:r>
            <a:r>
              <a:rPr lang="pt-BR" dirty="0"/>
              <a:t> de um circuito a outro, </a:t>
            </a:r>
            <a:r>
              <a:rPr lang="pt-BR" dirty="0" smtClean="0"/>
              <a:t>induzindo </a:t>
            </a:r>
            <a:r>
              <a:rPr lang="pt-BR" dirty="0" smtClean="0">
                <a:hlinkClick r:id="rId4" tooltip="Tensão elétrica"/>
              </a:rPr>
              <a:t> tensõe</a:t>
            </a:r>
            <a:r>
              <a:rPr lang="pt-BR" dirty="0" smtClean="0"/>
              <a:t>s</a:t>
            </a:r>
            <a:r>
              <a:rPr lang="pt-BR" dirty="0"/>
              <a:t> </a:t>
            </a:r>
            <a:r>
              <a:rPr lang="pt-BR" dirty="0">
                <a:hlinkClick r:id="rId5" tooltip="Corrente elétrica"/>
              </a:rPr>
              <a:t>correntes</a:t>
            </a:r>
            <a:r>
              <a:rPr lang="pt-BR" dirty="0"/>
              <a:t> </a:t>
            </a:r>
            <a:r>
              <a:rPr lang="pt-BR" dirty="0" smtClean="0"/>
              <a:t>em um </a:t>
            </a:r>
            <a:r>
              <a:rPr lang="pt-BR" dirty="0" smtClean="0">
                <a:hlinkClick r:id="rId6" tooltip="Circuito elétrico"/>
              </a:rPr>
              <a:t>circuito </a:t>
            </a:r>
            <a:r>
              <a:rPr lang="pt-BR" dirty="0">
                <a:hlinkClick r:id="rId6" tooltip="Circuito elétrico"/>
              </a:rPr>
              <a:t>elétrico</a:t>
            </a:r>
            <a:endParaRPr lang="pt-BR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pt-BR" dirty="0" smtClean="0"/>
              <a:t>Transformadores</a:t>
            </a:r>
            <a:endParaRPr lang="pt-BR" dirty="0"/>
          </a:p>
        </p:txBody>
      </p:sp>
      <p:sp>
        <p:nvSpPr>
          <p:cNvPr id="1229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pPr lvl="1"/>
            <a:r>
              <a:rPr lang="pt-BR" dirty="0" smtClean="0"/>
              <a:t>É formado por um núcleo ferromagnético e pelos enrolamentos primários e secundários. A tensão  </a:t>
            </a:r>
            <a:r>
              <a:rPr lang="pt-BR" i="1" dirty="0" smtClean="0"/>
              <a:t>v1(t) </a:t>
            </a:r>
            <a:r>
              <a:rPr lang="pt-BR" dirty="0" smtClean="0"/>
              <a:t>no primário gera um fluxo magnético variável no núcleo que corta as espiras do secundário, induzindo uma tensão </a:t>
            </a:r>
            <a:r>
              <a:rPr lang="pt-BR" i="1" dirty="0" smtClean="0"/>
              <a:t>v2(t).</a:t>
            </a:r>
          </a:p>
        </p:txBody>
      </p:sp>
    </p:spTree>
    <p:extLst>
      <p:ext uri="{BB962C8B-B14F-4D97-AF65-F5344CB8AC3E}">
        <p14:creationId xmlns:p14="http://schemas.microsoft.com/office/powerpoint/2010/main" val="51215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Transformadores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6147" name="Picture 3" descr="C:\Users\2086274\Desktop\image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159" y="2996952"/>
            <a:ext cx="5004871" cy="265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98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Transformadores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t-BR" dirty="0" smtClean="0"/>
              <a:t>Num </a:t>
            </a:r>
            <a:r>
              <a:rPr lang="pt-BR" dirty="0" smtClean="0"/>
              <a:t>transformador com carga </a:t>
            </a:r>
            <a:r>
              <a:rPr lang="pt-BR" i="1" dirty="0" smtClean="0"/>
              <a:t>R</a:t>
            </a:r>
            <a:r>
              <a:rPr lang="pt-BR" dirty="0" smtClean="0"/>
              <a:t>, a tensão eficaz </a:t>
            </a:r>
            <a:r>
              <a:rPr lang="pt-BR" i="1" dirty="0" smtClean="0"/>
              <a:t>V1</a:t>
            </a:r>
            <a:r>
              <a:rPr lang="pt-BR" dirty="0" smtClean="0"/>
              <a:t> no primário produz a corrente eficaz </a:t>
            </a:r>
            <a:r>
              <a:rPr lang="pt-BR" i="1" dirty="0" smtClean="0"/>
              <a:t>I1</a:t>
            </a:r>
          </a:p>
          <a:p>
            <a:pPr lvl="1"/>
            <a:r>
              <a:rPr lang="pt-BR" dirty="0" smtClean="0"/>
              <a:t>No secundário, a tensão eficaz </a:t>
            </a:r>
            <a:r>
              <a:rPr lang="pt-BR" i="1" dirty="0" smtClean="0"/>
              <a:t>V2</a:t>
            </a:r>
            <a:r>
              <a:rPr lang="pt-BR" dirty="0" smtClean="0"/>
              <a:t> fará circular pela carga uma corrente eficaz </a:t>
            </a:r>
            <a:r>
              <a:rPr lang="pt-BR" i="1" dirty="0" smtClean="0"/>
              <a:t>I2</a:t>
            </a:r>
            <a:endParaRPr lang="pt-BR" i="1" dirty="0"/>
          </a:p>
          <a:p>
            <a:endParaRPr lang="pt-BR" dirty="0"/>
          </a:p>
        </p:txBody>
      </p:sp>
      <p:pic>
        <p:nvPicPr>
          <p:cNvPr id="7170" name="Picture 2" descr="C:\Users\2086274\Desktop\image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437112"/>
            <a:ext cx="3384376" cy="179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48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Transformadores</a:t>
            </a:r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 smtClean="0"/>
                  <a:t>Transformador Ideal: A potencia no primário é toda transferida para o secundário. P1 = P2</a:t>
                </a:r>
              </a:p>
              <a:p>
                <a:pPr lvl="1"/>
                <a:r>
                  <a:rPr lang="pt-BR" dirty="0" smtClean="0"/>
                  <a:t>A relação entre o número de espiras N1 do primário e N2 do secundário determina a relação entre as tensões V1 do primário e V2 do secundário.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pt-BR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pt-BR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705" t="-1595" r="-49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336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Transformadores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 smtClean="0"/>
                  <a:t>Se N1/N2 &gt; 1, trata-se de um transformador elevador de tensão.</a:t>
                </a:r>
              </a:p>
              <a:p>
                <a:r>
                  <a:rPr lang="pt-BR" dirty="0" smtClean="0"/>
                  <a:t>Se N1/N2 &lt; 1, trata-se de um transformador redutor de tensão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</a:rPr>
                          <m:t>𝑁</m:t>
                        </m:r>
                        <m:r>
                          <a:rPr lang="pt-BR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</a:rPr>
                          <m:t>𝑁</m:t>
                        </m:r>
                        <m:r>
                          <a:rPr lang="pt-BR" b="0" i="1" smtClean="0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pt-BR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</a:rPr>
                          <m:t>𝐼</m:t>
                        </m:r>
                        <m:r>
                          <a:rPr lang="pt-BR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</a:rPr>
                          <m:t>𝐼</m:t>
                        </m:r>
                        <m:r>
                          <a:rPr lang="pt-BR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pt-BR" b="0" dirty="0" smtClean="0"/>
              </a:p>
              <a:p>
                <a:pPr lvl="1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35" t="-159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4" name="Picture 2" descr="C:\Users\2086274\Desktop\00026426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094772"/>
            <a:ext cx="4649738" cy="276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276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Transformadores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 transformador elevador de tensão, a corrente no secundário é menor que no primário, já no redutor de tensão a corrente no secundário é maior que no primário.</a:t>
            </a:r>
            <a:endParaRPr lang="pt-BR" dirty="0"/>
          </a:p>
        </p:txBody>
      </p:sp>
      <p:pic>
        <p:nvPicPr>
          <p:cNvPr id="9218" name="Picture 2" descr="C:\Users\2086274\Desktop\ABAAAgVpMAL-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645024"/>
            <a:ext cx="4350573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2086274\Desktop\transformer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568" y="5492970"/>
            <a:ext cx="4633313" cy="134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819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Transformadores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 smtClean="0"/>
                  <a:t>No transformador Real, a potencia no secundário é menor que no primário devido as várias perdas, por isso a relação entre as potencias é dada por: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pt-BR" b="0" i="1" smtClean="0">
                        <a:latin typeface="Cambria Math"/>
                      </a:rPr>
                      <m:t>𝑃</m:t>
                    </m:r>
                    <m:r>
                      <a:rPr lang="pt-BR" b="0" i="1" smtClean="0">
                        <a:latin typeface="Cambria Math"/>
                      </a:rPr>
                      <m:t>2= </m:t>
                    </m:r>
                    <m:r>
                      <a:rPr lang="pt-BR" b="0" i="1" smtClean="0">
                        <a:latin typeface="Cambria Math"/>
                        <a:ea typeface="Cambria Math"/>
                      </a:rPr>
                      <m:t>𝜂</m:t>
                    </m:r>
                    <m:r>
                      <a:rPr lang="pt-BR" b="0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pt-BR" b="0" i="1" smtClean="0">
                        <a:latin typeface="Cambria Math"/>
                        <a:ea typeface="Cambria Math"/>
                      </a:rPr>
                      <m:t>𝑃</m:t>
                    </m:r>
                    <m:r>
                      <a:rPr lang="pt-BR" b="0" i="1" smtClean="0">
                        <a:latin typeface="Cambria Math"/>
                        <a:ea typeface="Cambria Math"/>
                      </a:rPr>
                      <m:t>1 </m:t>
                    </m:r>
                  </m:oMath>
                </a14:m>
                <a:endParaRPr lang="pt-BR" b="0" dirty="0" smtClean="0">
                  <a:ea typeface="Cambria Math"/>
                </a:endParaRPr>
              </a:p>
              <a:p>
                <a:r>
                  <a:rPr lang="pt-BR" dirty="0" smtClean="0"/>
                  <a:t>Onde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/>
                        <a:ea typeface="Cambria Math"/>
                      </a:rPr>
                      <m:t>𝜂</m:t>
                    </m:r>
                  </m:oMath>
                </a14:m>
                <a:r>
                  <a:rPr lang="pt-BR" dirty="0" smtClean="0"/>
                  <a:t> representa o rendimento do transformador.</a:t>
                </a: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35" t="-159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264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pt-BR" dirty="0" smtClean="0"/>
              <a:t>Indutores</a:t>
            </a:r>
            <a:endParaRPr lang="pt-BR" dirty="0"/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Indutor ou bobina é um dispositivo formado por um fio </a:t>
            </a:r>
            <a:r>
              <a:rPr lang="pt-BR" dirty="0" smtClean="0"/>
              <a:t>esmaltado (com o objetivo de isolar os fios) </a:t>
            </a:r>
            <a:r>
              <a:rPr lang="pt-BR" dirty="0" smtClean="0"/>
              <a:t>enrolado em torno de um núcleo.</a:t>
            </a:r>
          </a:p>
          <a:p>
            <a:r>
              <a:rPr lang="pt-BR" dirty="0" smtClean="0"/>
              <a:t>Os núcleos de ferro e </a:t>
            </a:r>
            <a:r>
              <a:rPr lang="pt-BR" dirty="0" err="1" smtClean="0"/>
              <a:t>ferrite</a:t>
            </a:r>
            <a:r>
              <a:rPr lang="pt-BR" dirty="0" smtClean="0"/>
              <a:t> têm como objetivo reduzir a dispersão das linhas de campo</a:t>
            </a:r>
          </a:p>
          <a:p>
            <a:r>
              <a:rPr lang="pt-BR" dirty="0" smtClean="0"/>
              <a:t>Sua função é armazenar energia através de um campo magnético </a:t>
            </a:r>
          </a:p>
          <a:p>
            <a:endParaRPr lang="pt-BR" dirty="0"/>
          </a:p>
          <a:p>
            <a:endParaRPr lang="pt-BR" dirty="0" smtClean="0"/>
          </a:p>
        </p:txBody>
      </p:sp>
      <p:pic>
        <p:nvPicPr>
          <p:cNvPr id="4" name="Imagem 3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085184"/>
            <a:ext cx="2324424" cy="12003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Vamos Praticar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Indutores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0825" y="1484784"/>
            <a:ext cx="8642350" cy="4968875"/>
          </a:xfrm>
        </p:spPr>
        <p:txBody>
          <a:bodyPr/>
          <a:lstStyle/>
          <a:p>
            <a:r>
              <a:rPr lang="pt-BR" dirty="0" smtClean="0"/>
              <a:t>Ao passar uma corrente elétrica pelas espiras, cada uma delas cria ao seu redor um campo magnético, 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No interior do condutor, as linhas se somam</a:t>
            </a:r>
          </a:p>
          <a:p>
            <a:pPr marL="0" indent="0">
              <a:buNone/>
            </a:pPr>
            <a:r>
              <a:rPr lang="pt-BR" dirty="0" smtClean="0"/>
              <a:t> criando uma  concentração de fluxo</a:t>
            </a:r>
          </a:p>
          <a:p>
            <a:pPr marL="0" indent="0">
              <a:buNone/>
            </a:pPr>
            <a:r>
              <a:rPr lang="pt-BR" dirty="0" smtClean="0"/>
              <a:t>Magnético: ɸ</a:t>
            </a:r>
          </a:p>
          <a:p>
            <a:r>
              <a:rPr lang="pt-BR" dirty="0" smtClean="0"/>
              <a:t>O </a:t>
            </a:r>
            <a:r>
              <a:rPr lang="pt-BR" dirty="0"/>
              <a:t>sentido do campo é dado pela regra da mão direita.</a:t>
            </a:r>
          </a:p>
          <a:p>
            <a:pPr marL="0" indent="0">
              <a:buNone/>
            </a:pPr>
            <a:endParaRPr lang="pt-BR" dirty="0" smtClean="0"/>
          </a:p>
          <a:p>
            <a:pPr lvl="1"/>
            <a:endParaRPr lang="pt-BR" dirty="0"/>
          </a:p>
        </p:txBody>
      </p:sp>
      <p:pic>
        <p:nvPicPr>
          <p:cNvPr id="4" name="Imagem 3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221" y="2564904"/>
            <a:ext cx="3121557" cy="1609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45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Indutores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Regra da mão direita</a:t>
            </a:r>
          </a:p>
          <a:p>
            <a:pPr lvl="1"/>
            <a:endParaRPr lang="pt-BR" dirty="0"/>
          </a:p>
        </p:txBody>
      </p:sp>
      <p:pic>
        <p:nvPicPr>
          <p:cNvPr id="6" name="Imagem 5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943" y="2765236"/>
            <a:ext cx="5468113" cy="2695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41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pt-BR" dirty="0" smtClean="0"/>
              <a:t>Indutores</a:t>
            </a:r>
            <a:endParaRPr lang="pt-BR" dirty="0"/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Exemplos reais</a:t>
            </a:r>
          </a:p>
        </p:txBody>
      </p:sp>
      <p:pic>
        <p:nvPicPr>
          <p:cNvPr id="1027" name="Picture 3" descr="C:\Users\2086274\Desktop\avisor_inductors_imag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512" y="2415944"/>
            <a:ext cx="5184576" cy="4181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76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Indutores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símbolo do indutor depende do material usado como núcleo.</a:t>
            </a:r>
            <a:endParaRPr lang="pt-B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205883"/>
            <a:ext cx="4975473" cy="298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997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Indutores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Pelo sentido das linhas de campo, o indutor fica polarizado magneticamente,</a:t>
            </a:r>
          </a:p>
          <a:p>
            <a:r>
              <a:rPr lang="pt-BR" dirty="0" smtClean="0"/>
              <a:t>Isto é, cria um polo norte por onde sai o fluxo magnético e um polo sul por onde entra o fluxo magnético, </a:t>
            </a:r>
          </a:p>
          <a:p>
            <a:r>
              <a:rPr lang="pt-BR" dirty="0" smtClean="0"/>
              <a:t>Comportando-se como um ímã artificial, chamado de eletroímã.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482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Indutância</a:t>
            </a:r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pt-BR" dirty="0" smtClean="0"/>
              </a:p>
              <a:p>
                <a:r>
                  <a:rPr lang="pt-BR" dirty="0" smtClean="0"/>
                  <a:t>A indutância é a capacidade de o indutor armazenar energia magnética por meio do fluxo </a:t>
                </a:r>
                <a:r>
                  <a:rPr lang="el-GR" dirty="0" smtClean="0"/>
                  <a:t>ϕ</a:t>
                </a:r>
                <a:r>
                  <a:rPr lang="pt-BR" dirty="0" smtClean="0"/>
                  <a:t> (teta) criado pela corrente </a:t>
                </a:r>
                <a:r>
                  <a:rPr lang="pt-BR" i="1" dirty="0" err="1" smtClean="0"/>
                  <a:t>iL.</a:t>
                </a:r>
                <a:endParaRPr lang="pt-BR" i="1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pt-BR" b="0" i="1" smtClean="0">
                        <a:latin typeface="Cambria Math"/>
                      </a:rPr>
                      <m:t>𝐿</m:t>
                    </m:r>
                    <m:r>
                      <a:rPr lang="pt-BR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pt-BR" i="1">
                            <a:latin typeface="Cambria Math"/>
                            <a:ea typeface="Cambria Math"/>
                          </a:rPr>
                          <m:t>Φ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𝑖𝐿</m:t>
                        </m:r>
                      </m:den>
                    </m:f>
                  </m:oMath>
                </a14:m>
                <a:r>
                  <a:rPr lang="pt-BR" b="0" i="1" dirty="0" smtClean="0">
                    <a:ea typeface="Cambria Math"/>
                  </a:rPr>
                  <a:t>	unidade Henry [H]</a:t>
                </a:r>
              </a:p>
              <a:p>
                <a:pPr lvl="1"/>
                <a:endParaRPr lang="pt-BR" i="1" dirty="0" smtClean="0"/>
              </a:p>
              <a:p>
                <a:pPr lvl="1"/>
                <a:r>
                  <a:rPr lang="pt-BR" i="1" dirty="0" smtClean="0"/>
                  <a:t>Símbolo: L</a:t>
                </a:r>
                <a:endParaRPr lang="pt-BR" i="1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705" r="-239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840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Indutância</a:t>
            </a:r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pt-BR" dirty="0" smtClean="0"/>
              </a:p>
              <a:p>
                <a:r>
                  <a:rPr lang="pt-BR" dirty="0" smtClean="0"/>
                  <a:t>A </a:t>
                </a:r>
                <a:r>
                  <a:rPr lang="pt-BR" dirty="0" smtClean="0"/>
                  <a:t>indutância é a capacidade de o indutor armazenar energia magnética por meio do fluxo </a:t>
                </a:r>
                <a:r>
                  <a:rPr lang="el-GR" dirty="0" smtClean="0"/>
                  <a:t>ϕ</a:t>
                </a:r>
                <a:r>
                  <a:rPr lang="pt-BR" dirty="0" smtClean="0"/>
                  <a:t> </a:t>
                </a:r>
                <a:r>
                  <a:rPr lang="pt-BR" dirty="0" smtClean="0"/>
                  <a:t>(teta) criado </a:t>
                </a:r>
                <a:r>
                  <a:rPr lang="pt-BR" dirty="0" smtClean="0"/>
                  <a:t>pela corrente </a:t>
                </a:r>
                <a:r>
                  <a:rPr lang="pt-BR" i="1" dirty="0" err="1" smtClean="0"/>
                  <a:t>iL.</a:t>
                </a:r>
                <a:endParaRPr lang="pt-BR" i="1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pt-BR" b="0" i="1" smtClean="0">
                        <a:latin typeface="Cambria Math"/>
                      </a:rPr>
                      <m:t>𝐿</m:t>
                    </m:r>
                    <m:r>
                      <a:rPr lang="pt-BR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pt-BR" i="1">
                            <a:latin typeface="Cambria Math"/>
                            <a:ea typeface="Cambria Math"/>
                          </a:rPr>
                          <m:t>Φ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𝑖𝐿</m:t>
                        </m:r>
                      </m:den>
                    </m:f>
                  </m:oMath>
                </a14:m>
                <a:r>
                  <a:rPr lang="pt-BR" b="0" i="1" dirty="0" smtClean="0">
                    <a:ea typeface="Cambria Math"/>
                  </a:rPr>
                  <a:t>	unidade Henry [H]</a:t>
                </a:r>
              </a:p>
              <a:p>
                <a:pPr lvl="1"/>
                <a:endParaRPr lang="pt-BR" i="1" dirty="0" smtClean="0"/>
              </a:p>
              <a:p>
                <a:pPr lvl="1"/>
                <a:r>
                  <a:rPr lang="pt-BR" i="1" dirty="0" smtClean="0"/>
                  <a:t>Símbolo: L</a:t>
                </a:r>
                <a:endParaRPr lang="pt-BR" i="1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705" r="-239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502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de">
  <a:themeElements>
    <a:clrScheme name="Red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Re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d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11997</TotalTime>
  <Words>535</Words>
  <Application>Microsoft Office PowerPoint</Application>
  <PresentationFormat>Apresentação na tela (4:3)</PresentationFormat>
  <Paragraphs>71</Paragraphs>
  <Slides>20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Cambria Math</vt:lpstr>
      <vt:lpstr>Wingdings</vt:lpstr>
      <vt:lpstr>Rede</vt:lpstr>
      <vt:lpstr>Eletricidade Instrumental Indutores</vt:lpstr>
      <vt:lpstr>Indutores</vt:lpstr>
      <vt:lpstr>Indutores</vt:lpstr>
      <vt:lpstr>Indutores</vt:lpstr>
      <vt:lpstr>Indutores</vt:lpstr>
      <vt:lpstr>Indutores</vt:lpstr>
      <vt:lpstr>Indutores</vt:lpstr>
      <vt:lpstr>Indutância</vt:lpstr>
      <vt:lpstr>Indutância</vt:lpstr>
      <vt:lpstr>Associação de Indutores</vt:lpstr>
      <vt:lpstr>Associação de Indutores</vt:lpstr>
      <vt:lpstr>Transformadores</vt:lpstr>
      <vt:lpstr>Transformadores</vt:lpstr>
      <vt:lpstr>Transformadores</vt:lpstr>
      <vt:lpstr>Transformadores</vt:lpstr>
      <vt:lpstr>Transformadores</vt:lpstr>
      <vt:lpstr>Transformadores</vt:lpstr>
      <vt:lpstr>Transformadores</vt:lpstr>
      <vt:lpstr>Transformadores</vt:lpstr>
      <vt:lpstr>Exercício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1286028</dc:creator>
  <cp:lastModifiedBy>César Augusto</cp:lastModifiedBy>
  <cp:revision>1390</cp:revision>
  <dcterms:created xsi:type="dcterms:W3CDTF">2009-02-10T12:18:50Z</dcterms:created>
  <dcterms:modified xsi:type="dcterms:W3CDTF">2015-12-03T09:03:43Z</dcterms:modified>
</cp:coreProperties>
</file>