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3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D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213CB-0C06-4C31-B2AE-BCC345A95946}" type="datetimeFigureOut">
              <a:rPr lang="pt-BR" smtClean="0"/>
              <a:t>20/10/2014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66E1-B76C-46DF-BEEF-C757E4CA36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35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66E1-B76C-46DF-BEEF-C757E4CA364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3917" y="3899133"/>
            <a:ext cx="6871883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B7395C9-C209-4E45-86E9-3D9FE982642D}" type="datetime1">
              <a:rPr lang="pt-BR" smtClean="0"/>
              <a:t>20/10/2014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99592" y="3661008"/>
            <a:ext cx="7330008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899592" y="3661008"/>
            <a:ext cx="229063" cy="1280160"/>
          </a:xfrm>
          <a:prstGeom prst="rect">
            <a:avLst/>
          </a:prstGeom>
          <a:solidFill>
            <a:srgbClr val="2ED42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FF0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https://pbs.twimg.com/profile_images/1552081787/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2CA5-E6AE-4881-9300-A44DAED594DC}" type="datetime1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6771-1FA9-4BCF-89B6-8F9989B41177}" type="datetime1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14CD-DF25-48B3-83F2-07FCB6512D42}" type="datetime1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28E608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pic>
        <p:nvPicPr>
          <p:cNvPr id="7" name="Picture 2" descr="https://pbs.twimg.com/profile_images/1552081787/Untitled-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52" y="63093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5C456C-73F2-492D-AA0C-D561C7BD0CEF}" type="datetime1">
              <a:rPr lang="pt-BR" smtClean="0"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7407-C75A-499F-ACAE-3BAFA108E3E2}" type="datetime1">
              <a:rPr lang="pt-BR" smtClean="0"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EF97-A4E2-42A6-86B8-A543B89A0662}" type="datetime1">
              <a:rPr lang="pt-BR" smtClean="0"/>
              <a:t>20/10/2014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1D61-9462-4E98-ADB5-AF5E7AB6B7D1}" type="datetime1">
              <a:rPr lang="pt-BR" smtClean="0"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F34-9BA3-4B21-91FA-F002B5B4672C}" type="datetime1">
              <a:rPr lang="pt-BR" smtClean="0"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1754-0791-4896-AB0C-E13365AEFAD2}" type="datetime1">
              <a:rPr lang="pt-BR" smtClean="0"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D9F6-9B88-44A8-BF01-58A4BC9FF519}" type="datetime1">
              <a:rPr lang="pt-BR" smtClean="0"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6551E8-B8BF-48A7-979F-70287FBC7190}" type="datetime1">
              <a:rPr lang="pt-BR" smtClean="0"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A8305C-504E-40EB-B0DA-D77D6625AFA0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https://pbs.twimg.com/profile_images/1552081787/Untitled-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52" y="630932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2ED426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FF00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2ED426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FF00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2ED426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6242075115828845" TargetMode="External"/><Relationship Id="rId2" Type="http://schemas.openxmlformats.org/officeDocument/2006/relationships/hyperlink" Target="mailto:cleilson.gurgel@ifrn.edu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Aula </a:t>
            </a:r>
            <a:r>
              <a:rPr lang="pt-BR" dirty="0"/>
              <a:t>1</a:t>
            </a:r>
            <a:br>
              <a:rPr lang="pt-BR" dirty="0"/>
            </a:br>
            <a:r>
              <a:rPr lang="pt-BR" dirty="0"/>
              <a:t>Hardware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Cleilson Gurgel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Cache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Sua </a:t>
            </a:r>
            <a:r>
              <a:rPr lang="pt-BR" dirty="0"/>
              <a:t>finalidade é acelerar a velocidade da </a:t>
            </a:r>
            <a:r>
              <a:rPr lang="pt-BR" dirty="0" smtClean="0"/>
              <a:t>comunicação </a:t>
            </a:r>
            <a:r>
              <a:rPr lang="pt-BR" dirty="0"/>
              <a:t>entre os dispositivos;</a:t>
            </a:r>
          </a:p>
          <a:p>
            <a:r>
              <a:rPr lang="pt-BR" dirty="0" smtClean="0"/>
              <a:t>Se </a:t>
            </a:r>
            <a:r>
              <a:rPr lang="pt-BR" dirty="0"/>
              <a:t>encontra no Processador, Memória, HD.</a:t>
            </a:r>
          </a:p>
        </p:txBody>
      </p:sp>
    </p:spTree>
    <p:extLst>
      <p:ext uri="{BB962C8B-B14F-4D97-AF65-F5344CB8AC3E}">
        <p14:creationId xmlns:p14="http://schemas.microsoft.com/office/powerpoint/2010/main" val="36662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Entrada e Saída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Compreende </a:t>
            </a:r>
            <a:r>
              <a:rPr lang="pt-BR" dirty="0"/>
              <a:t>todas as operações em que o </a:t>
            </a:r>
            <a:r>
              <a:rPr lang="pt-BR" dirty="0" smtClean="0"/>
              <a:t>computador </a:t>
            </a:r>
            <a:r>
              <a:rPr lang="pt-BR" dirty="0"/>
              <a:t>se comunica com o usuário e </a:t>
            </a:r>
            <a:r>
              <a:rPr lang="pt-BR" dirty="0" smtClean="0"/>
              <a:t>outras </a:t>
            </a:r>
            <a:r>
              <a:rPr lang="pt-BR" dirty="0"/>
              <a:t>máquinas ou dispositivos;</a:t>
            </a:r>
          </a:p>
          <a:p>
            <a:r>
              <a:rPr lang="pt-BR" dirty="0" smtClean="0"/>
              <a:t>E/S</a:t>
            </a:r>
            <a:r>
              <a:rPr lang="pt-BR" dirty="0"/>
              <a:t>;</a:t>
            </a:r>
          </a:p>
          <a:p>
            <a:r>
              <a:rPr lang="pt-BR" dirty="0" smtClean="0"/>
              <a:t>Denominado </a:t>
            </a:r>
            <a:r>
              <a:rPr lang="pt-BR" dirty="0"/>
              <a:t>Periféricos.</a:t>
            </a:r>
          </a:p>
        </p:txBody>
      </p:sp>
      <p:pic>
        <p:nvPicPr>
          <p:cNvPr id="7170" name="Picture 2" descr="http://tecnologia.culturamix.com/blog/wp-content/gallery/hardware-e-perifericos/hardware-e-periferic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85173"/>
            <a:ext cx="451867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entrada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Teclado</a:t>
            </a:r>
            <a:r>
              <a:rPr lang="en-US" dirty="0"/>
              <a:t>;</a:t>
            </a:r>
          </a:p>
          <a:p>
            <a:r>
              <a:rPr lang="en-US" dirty="0" smtClean="0"/>
              <a:t>Mouse</a:t>
            </a:r>
            <a:r>
              <a:rPr lang="en-US" dirty="0"/>
              <a:t>;</a:t>
            </a:r>
          </a:p>
          <a:p>
            <a:r>
              <a:rPr lang="en-US" dirty="0" smtClean="0"/>
              <a:t>Scanners.</a:t>
            </a:r>
          </a:p>
          <a:p>
            <a:r>
              <a:rPr lang="en-US" dirty="0" err="1" smtClean="0"/>
              <a:t>Microfone</a:t>
            </a:r>
            <a:endParaRPr lang="en-US" dirty="0" smtClean="0"/>
          </a:p>
          <a:p>
            <a:r>
              <a:rPr lang="en-US" dirty="0" err="1" smtClean="0"/>
              <a:t>WebCam</a:t>
            </a: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4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9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Teclado alfanumérico ABNT 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dc345.4shared.com/doc/BrubAYBJ/preview_html_7756e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6847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Você conhece todas as teclas e suas finalidades ?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</p:txBody>
      </p:sp>
      <p:pic>
        <p:nvPicPr>
          <p:cNvPr id="6" name="Picture 2" descr="http://wallpaper.ultradownloads.com.br/276229_Papel-de-Parede-Meme-Pensativo_2048x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933056"/>
            <a:ext cx="2376264" cy="1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 explicativo em forma de nuvem 6"/>
          <p:cNvSpPr/>
          <p:nvPr/>
        </p:nvSpPr>
        <p:spPr>
          <a:xfrm flipH="1">
            <a:off x="2123728" y="1340768"/>
            <a:ext cx="4536504" cy="259228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843808" y="1772816"/>
            <a:ext cx="6848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10887" y="2440998"/>
            <a:ext cx="9925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Enter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81618" y="2060875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24458" y="1686296"/>
            <a:ext cx="705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48513" y="2902663"/>
            <a:ext cx="8515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Shift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205508" y="2519428"/>
            <a:ext cx="7681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Ctrl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5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Dispositivo apontador do computador;</a:t>
            </a:r>
          </a:p>
          <a:p>
            <a:pPr lvl="1"/>
            <a:r>
              <a:rPr lang="pt-BR" dirty="0" smtClean="0"/>
              <a:t>Ótico</a:t>
            </a:r>
          </a:p>
          <a:p>
            <a:pPr lvl="1"/>
            <a:r>
              <a:rPr lang="pt-BR" dirty="0" err="1" smtClean="0"/>
              <a:t>Touch</a:t>
            </a:r>
            <a:endParaRPr lang="pt-BR" dirty="0" smtClean="0"/>
          </a:p>
          <a:p>
            <a:pPr lvl="1"/>
            <a:r>
              <a:rPr lang="pt-BR" dirty="0" smtClean="0"/>
              <a:t>Trackball</a:t>
            </a:r>
            <a:endParaRPr lang="pt-BR" dirty="0"/>
          </a:p>
        </p:txBody>
      </p:sp>
      <p:pic>
        <p:nvPicPr>
          <p:cNvPr id="9218" name="Picture 2" descr="http://upload.wikimedia.org/wikipedia/commons/c/c6/Wheel_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64577"/>
            <a:ext cx="228104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intolect.com/images/products/ack540rftouchp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972695" cy="18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ightandsound.co.uk/shop/product_images/s/686/Optical_Trackball_Mouse__96754_z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47065"/>
            <a:ext cx="2304256" cy="25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Scanners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46848" cy="4937760"/>
          </a:xfrm>
        </p:spPr>
        <p:txBody>
          <a:bodyPr/>
          <a:lstStyle/>
          <a:p>
            <a:pPr algn="just"/>
            <a:r>
              <a:rPr lang="pt-BR" dirty="0" smtClean="0"/>
              <a:t>Digitaliza documentos e códigos para o computador</a:t>
            </a:r>
          </a:p>
        </p:txBody>
      </p:sp>
      <p:pic>
        <p:nvPicPr>
          <p:cNvPr id="11266" name="Picture 2" descr="http://www.inktechnologies.com/blog/wp-content/uploads/2012/03/Flatbed-Sc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312490" cy="28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1/13/Barcode-sc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214572" cy="24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graphics8.nytimes.com/images/2007/11/04/business/04goog.lar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7" y="2602402"/>
            <a:ext cx="3735385" cy="25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webcam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Dispositivo de captura imagens em formato de vídeo para ser lançado na web;</a:t>
            </a:r>
          </a:p>
          <a:p>
            <a:pPr lvl="1"/>
            <a:r>
              <a:rPr lang="pt-BR" dirty="0" smtClean="0"/>
              <a:t>Usado em teleconferências e bate-papos;</a:t>
            </a:r>
          </a:p>
          <a:p>
            <a:pPr lvl="1"/>
            <a:endParaRPr lang="pt-BR" dirty="0"/>
          </a:p>
        </p:txBody>
      </p:sp>
      <p:pic>
        <p:nvPicPr>
          <p:cNvPr id="12290" name="Picture 2" descr="http://www.nominimo.com.br/wp-content/uploads/2013/11/webcam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.br.sftcdn.net/br/scrn/299000/299975/logitech-hd-webcam-software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7600"/>
            <a:ext cx="3718726" cy="29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Dispositivos de saída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Monitores</a:t>
            </a:r>
            <a:r>
              <a:rPr lang="pt-BR" dirty="0"/>
              <a:t>;</a:t>
            </a:r>
          </a:p>
          <a:p>
            <a:r>
              <a:rPr lang="pt-BR" dirty="0" smtClean="0"/>
              <a:t>Impressoras</a:t>
            </a:r>
            <a:r>
              <a:rPr lang="pt-BR" dirty="0"/>
              <a:t>;</a:t>
            </a:r>
          </a:p>
          <a:p>
            <a:r>
              <a:rPr lang="pt-BR" dirty="0" smtClean="0"/>
              <a:t>Caixas de som</a:t>
            </a:r>
          </a:p>
          <a:p>
            <a:r>
              <a:rPr lang="pt-BR" dirty="0" smtClean="0"/>
              <a:t>Projetor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2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Cleilson Gurgel de Brito</a:t>
            </a:r>
          </a:p>
          <a:p>
            <a:r>
              <a:rPr lang="pt-BR" dirty="0" smtClean="0">
                <a:hlinkClick r:id="rId2"/>
              </a:rPr>
              <a:t>cleilson.gurgel@ifrn.edu.br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lattes.cnpq.br/6242075115828845</a:t>
            </a:r>
            <a:endParaRPr lang="pt-BR" dirty="0" smtClean="0"/>
          </a:p>
          <a:p>
            <a:r>
              <a:rPr lang="pt-BR" dirty="0" smtClean="0"/>
              <a:t>Professor de Redes - IFRN</a:t>
            </a:r>
          </a:p>
          <a:p>
            <a:r>
              <a:rPr lang="pt-BR" dirty="0" smtClean="0"/>
              <a:t>Especialista em Auditoria e Controladoria - FVJ</a:t>
            </a:r>
          </a:p>
          <a:p>
            <a:r>
              <a:rPr lang="pt-BR" dirty="0" smtClean="0"/>
              <a:t>Bacharel em Ciências da computação - UERN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</a:t>
            </a:fld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7463" y="1400174"/>
            <a:ext cx="1738953" cy="12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Dispositivo de saída que permite a visualização de objetos através de uma tela:</a:t>
            </a:r>
          </a:p>
        </p:txBody>
      </p:sp>
      <p:pic>
        <p:nvPicPr>
          <p:cNvPr id="13314" name="Picture 2" descr="http://www.explorando.viamep.com/wp-content/uploads/2008/09/b1133-w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488753" cy="27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95395" y="4869160"/>
            <a:ext cx="833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CRT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3316" name="Picture 4" descr="http://www.tocadacotia.com/wp-content/gallery/monitor-samsung/monitor-samsung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69" y="2780927"/>
            <a:ext cx="2130786" cy="17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851920" y="4869160"/>
            <a:ext cx="8579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LCD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3318" name="Picture 6" descr="http://www.blogtec.com.br/fotos/2013/09/Monitor-LED-para-computadores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0947"/>
            <a:ext cx="2009154" cy="13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614455" y="4869159"/>
            <a:ext cx="8162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LED</a:t>
            </a:r>
            <a:endParaRPr lang="pt-B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3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Impressoras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Dispositivo que permite realizar a impressão de caracteres e objetos em uma superfície.</a:t>
            </a:r>
          </a:p>
          <a:p>
            <a:pPr algn="just"/>
            <a:r>
              <a:rPr lang="pt-BR" dirty="0" smtClean="0"/>
              <a:t>As mais comuns são:</a:t>
            </a:r>
          </a:p>
          <a:p>
            <a:pPr lvl="1" algn="just"/>
            <a:r>
              <a:rPr lang="pt-BR" dirty="0" smtClean="0"/>
              <a:t>Jato de tinta</a:t>
            </a:r>
          </a:p>
          <a:p>
            <a:pPr lvl="1" algn="just"/>
            <a:r>
              <a:rPr lang="pt-BR" dirty="0" smtClean="0"/>
              <a:t>Laser</a:t>
            </a:r>
          </a:p>
          <a:p>
            <a:pPr lvl="1" algn="just"/>
            <a:r>
              <a:rPr lang="pt-BR" dirty="0" smtClean="0"/>
              <a:t>Matricial</a:t>
            </a:r>
          </a:p>
          <a:p>
            <a:pPr marL="27432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5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Jato de tinta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Impressoras a jato de tinta:</a:t>
            </a:r>
            <a:r>
              <a:rPr lang="pt-BR" dirty="0" smtClean="0"/>
              <a:t> </a:t>
            </a:r>
          </a:p>
          <a:p>
            <a:pPr lvl="1" algn="just"/>
            <a:r>
              <a:rPr lang="pt-BR" dirty="0" smtClean="0"/>
              <a:t>utilizam </a:t>
            </a:r>
            <a:r>
              <a:rPr lang="pt-BR" dirty="0"/>
              <a:t>sistemas dotados de uma cabeça de impressão ou cabeçote com centenas de orifícios que despejam milhares de gotículas de tinta por segundo, comandados por um programa que determina quantas gotas e onde deverão ser lançadas as gotículas e a mistura de tintas.</a:t>
            </a:r>
          </a:p>
        </p:txBody>
      </p:sp>
      <p:pic>
        <p:nvPicPr>
          <p:cNvPr id="6" name="Picture 2" descr="http://www.mundodoevento.com.br/ecommerce_site/arquivos7803/arquivos/13207585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0163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496694" y="393305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CMYK</a:t>
            </a:r>
            <a:r>
              <a:rPr lang="pt-BR" dirty="0"/>
              <a:t> é a abreviatura do sistema de cores formado por Ciano (</a:t>
            </a:r>
            <a:r>
              <a:rPr lang="pt-BR" b="1" dirty="0" err="1"/>
              <a:t>C</a:t>
            </a:r>
            <a:r>
              <a:rPr lang="pt-BR" dirty="0" err="1"/>
              <a:t>yan</a:t>
            </a:r>
            <a:r>
              <a:rPr lang="pt-BR" dirty="0"/>
              <a:t>), Magenta (</a:t>
            </a:r>
            <a:r>
              <a:rPr lang="pt-BR" b="1" dirty="0"/>
              <a:t>M</a:t>
            </a:r>
            <a:r>
              <a:rPr lang="pt-BR" dirty="0"/>
              <a:t>agenta), Amarelo (</a:t>
            </a:r>
            <a:r>
              <a:rPr lang="pt-BR" b="1" dirty="0" err="1"/>
              <a:t>Y</a:t>
            </a:r>
            <a:r>
              <a:rPr lang="pt-BR" dirty="0" err="1"/>
              <a:t>ellow</a:t>
            </a:r>
            <a:r>
              <a:rPr lang="pt-BR" dirty="0"/>
              <a:t>) </a:t>
            </a:r>
            <a:r>
              <a:rPr lang="pt-BR" dirty="0" smtClean="0"/>
              <a:t>e Preto</a:t>
            </a:r>
            <a:r>
              <a:rPr lang="pt-BR" dirty="0"/>
              <a:t> (Black (</a:t>
            </a:r>
            <a:r>
              <a:rPr lang="pt-BR" b="1" dirty="0"/>
              <a:t>K</a:t>
            </a:r>
            <a:r>
              <a:rPr lang="pt-BR" dirty="0"/>
              <a:t>ey)).</a:t>
            </a:r>
          </a:p>
        </p:txBody>
      </p:sp>
      <p:pic>
        <p:nvPicPr>
          <p:cNvPr id="15362" name="Picture 2" descr="http://upload.wikimedia.org/wikipedia/commons/thumb/a/ac/SubtractiveColorMixing.png/300px-SubtractiveColorMix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428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Laser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Esta impressora utiliza o raio laser modulado para a impressão e envia a informação para um tambor, através de raios laser.</a:t>
            </a:r>
          </a:p>
        </p:txBody>
      </p:sp>
      <p:pic>
        <p:nvPicPr>
          <p:cNvPr id="17410" name="Picture 2" descr="http://www.brother.pt/data/images/database/$brotherpt/product/big/DCP-9045C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71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curso-de-impressoras.com.br/imgs/curso-de-impressoras/artigos/funcionamento/funcionamento_impressora_la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2225"/>
            <a:ext cx="3024336" cy="35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Matricial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Uma impressora matricial (português brasileiro) ou impressora de agulhas (português europeu) é um tipo de impressora de impacto, cuja cabeça é composta por uma ou mais linhas verticais de agulhas, que ao colidirem com uma fita impregnada com tinta (semelhante a papel químico), imprimem um ponto por agulha.</a:t>
            </a:r>
          </a:p>
        </p:txBody>
      </p:sp>
      <p:pic>
        <p:nvPicPr>
          <p:cNvPr id="16386" name="Picture 2" descr="http://upload.wikimedia.org/wikipedia/commons/thumb/2/28/Apple_scribe.jpg/250px-Apple_scri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upload.wikimedia.org/wikipedia/commons/thumb/0/02/Dot_matrix_example_text.png/250px-Dot_matrix_example_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3816424" cy="11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Vamos testar nossos conhecimentos ?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4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de fixação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26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Explique com suas palavras o que é hardware;</a:t>
            </a:r>
            <a:endParaRPr lang="pt-BR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Cite o nome de 4 componentes básicos que compõe o computador.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Explique o funcionamento das seguintes teclas: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Space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err="1" smtClean="0"/>
              <a:t>Esc</a:t>
            </a:r>
            <a:endParaRPr lang="pt-BR" dirty="0" smtClean="0"/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Shift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Back Space</a:t>
            </a:r>
          </a:p>
          <a:p>
            <a:pPr marL="788670" lvl="1" indent="-514350" algn="just">
              <a:buFont typeface="+mj-lt"/>
              <a:buAutoNum type="arabicPeriod"/>
            </a:pPr>
            <a:r>
              <a:rPr lang="pt-BR" dirty="0" smtClean="0"/>
              <a:t>Del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Cite 3 dispositivos de entrada e 3 de saída. Explique o funcionamento de cada um deles.</a:t>
            </a:r>
          </a:p>
          <a:p>
            <a:pPr marL="788670" lvl="1" indent="-514350" algn="just">
              <a:buFont typeface="+mj-lt"/>
              <a:buAutoNum type="arabicPeriod"/>
            </a:pP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52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Cleilson Gurgel - IFRN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0974-9996-4C5F-B5E0-537A81931ECC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1.bp.blogspot.com/-zEE0CbAjvgI/Udy578pCzhI/AAAAAAADLao/65NHXXt1RhE/s1600/frases-de-educacao-para-facebook-frases+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Componentes básicos de um computador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6408712" cy="187220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Hardware</a:t>
            </a:r>
          </a:p>
          <a:p>
            <a:pPr lvl="1" algn="just"/>
            <a:r>
              <a:rPr lang="pt-BR" sz="2400" dirty="0" smtClean="0"/>
              <a:t>É </a:t>
            </a:r>
            <a:r>
              <a:rPr lang="pt-BR" sz="2400" dirty="0"/>
              <a:t>a parte física do computador , ou seja o </a:t>
            </a:r>
            <a:r>
              <a:rPr lang="pt-BR" sz="2400" dirty="0" smtClean="0"/>
              <a:t>conjunto </a:t>
            </a:r>
            <a:r>
              <a:rPr lang="pt-BR" sz="2400" dirty="0"/>
              <a:t>de componentes eletrônicos, circuitos </a:t>
            </a:r>
            <a:r>
              <a:rPr lang="pt-BR" sz="2400" dirty="0" smtClean="0"/>
              <a:t>integrados </a:t>
            </a:r>
            <a:r>
              <a:rPr lang="pt-BR" sz="2400" dirty="0"/>
              <a:t>e placas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1028" name="Picture 4" descr="https://encrypted-tbn2.gstatic.com/images?q=tbn:ANd9GcQF_qPnYZUI623Wcv5whnLpkYsJ8QDR23dzQoH9M0Oup00rjyFZKRkj4m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48366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Componentes básicos de um computador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Todo computador é composto pelos </a:t>
            </a:r>
            <a:r>
              <a:rPr lang="pt-BR" dirty="0"/>
              <a:t>mesmos componentes </a:t>
            </a:r>
            <a:r>
              <a:rPr lang="pt-BR" dirty="0" smtClean="0"/>
              <a:t>básicos:</a:t>
            </a:r>
          </a:p>
          <a:p>
            <a:pPr lvl="1" algn="just"/>
            <a:r>
              <a:rPr lang="pt-BR" dirty="0" smtClean="0"/>
              <a:t>Processador</a:t>
            </a:r>
            <a:r>
              <a:rPr lang="pt-BR" dirty="0"/>
              <a:t>;</a:t>
            </a:r>
          </a:p>
          <a:p>
            <a:pPr lvl="1" algn="just"/>
            <a:r>
              <a:rPr lang="pt-BR" dirty="0" smtClean="0"/>
              <a:t>Memória</a:t>
            </a:r>
            <a:r>
              <a:rPr lang="pt-BR" dirty="0"/>
              <a:t>;</a:t>
            </a:r>
          </a:p>
          <a:p>
            <a:pPr lvl="1" algn="just"/>
            <a:r>
              <a:rPr lang="pt-BR" dirty="0" smtClean="0"/>
              <a:t>Dispositivos </a:t>
            </a:r>
            <a:r>
              <a:rPr lang="pt-BR" dirty="0"/>
              <a:t>de Entrada/Saída: teclado, </a:t>
            </a:r>
            <a:r>
              <a:rPr lang="pt-BR" dirty="0" smtClean="0"/>
              <a:t>monitor</a:t>
            </a:r>
            <a:r>
              <a:rPr lang="pt-BR" dirty="0"/>
              <a:t>, mouse, impressoras;</a:t>
            </a:r>
          </a:p>
          <a:p>
            <a:pPr lvl="1" algn="just"/>
            <a:r>
              <a:rPr lang="pt-BR" dirty="0" smtClean="0"/>
              <a:t>Armazenamento </a:t>
            </a:r>
            <a:r>
              <a:rPr lang="pt-BR" dirty="0"/>
              <a:t>em disco.</a:t>
            </a:r>
          </a:p>
        </p:txBody>
      </p:sp>
    </p:spTree>
    <p:extLst>
      <p:ext uri="{BB962C8B-B14F-4D97-AF65-F5344CB8AC3E}">
        <p14:creationId xmlns:p14="http://schemas.microsoft.com/office/powerpoint/2010/main" val="28866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Anatomia de um computador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976664" cy="50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Processador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Processamento</a:t>
            </a:r>
            <a:endParaRPr lang="pt-BR" dirty="0"/>
          </a:p>
          <a:p>
            <a:pPr lvl="1"/>
            <a:r>
              <a:rPr lang="pt-BR" dirty="0" smtClean="0"/>
              <a:t>Procedimento </a:t>
            </a:r>
            <a:r>
              <a:rPr lang="pt-BR" dirty="0"/>
              <a:t>complexo que transforma dados </a:t>
            </a:r>
            <a:r>
              <a:rPr lang="pt-BR" dirty="0" smtClean="0"/>
              <a:t>brutos </a:t>
            </a:r>
            <a:r>
              <a:rPr lang="pt-BR" dirty="0"/>
              <a:t>em informações úteis;</a:t>
            </a:r>
          </a:p>
          <a:p>
            <a:pPr lvl="1"/>
            <a:r>
              <a:rPr lang="pt-BR" dirty="0" smtClean="0"/>
              <a:t>Processador </a:t>
            </a:r>
            <a:r>
              <a:rPr lang="pt-BR" dirty="0"/>
              <a:t>e Memórias.</a:t>
            </a:r>
          </a:p>
        </p:txBody>
      </p:sp>
      <p:pic>
        <p:nvPicPr>
          <p:cNvPr id="3074" name="Picture 2" descr="https://encrypted-tbn0.gstatic.com/images?q=tbn:ANd9GcS0epfl5pmi2qXvXF-2IYVN7tVJuhvcjoyDxl-triW7GAgYn_3sgcgn0O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R8DKalZzBF7W_Or-2Gdsw-zYgSekxf_0DiDlfWpp1lJJ_k9PW6w7-Khq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87" y="4292723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.tecnologiaetudo.com/2008/11/opteron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15036"/>
            <a:ext cx="2445246" cy="24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Processador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5410944" cy="3728592"/>
          </a:xfrm>
        </p:spPr>
        <p:txBody>
          <a:bodyPr/>
          <a:lstStyle/>
          <a:p>
            <a:r>
              <a:rPr lang="pt-BR" dirty="0" smtClean="0"/>
              <a:t>Parte </a:t>
            </a:r>
            <a:r>
              <a:rPr lang="pt-BR" dirty="0"/>
              <a:t>central do computador: “cérebro”;</a:t>
            </a:r>
          </a:p>
          <a:p>
            <a:r>
              <a:rPr lang="pt-BR" dirty="0" smtClean="0"/>
              <a:t>Inteligência </a:t>
            </a:r>
            <a:r>
              <a:rPr lang="pt-BR" dirty="0"/>
              <a:t>da máquina: realiza cálculos e </a:t>
            </a:r>
            <a:r>
              <a:rPr lang="pt-BR" dirty="0" smtClean="0"/>
              <a:t>toma </a:t>
            </a:r>
            <a:r>
              <a:rPr lang="pt-BR" dirty="0"/>
              <a:t>decisões;</a:t>
            </a:r>
          </a:p>
          <a:p>
            <a:r>
              <a:rPr lang="pt-BR" dirty="0" smtClean="0"/>
              <a:t>Pequenas </a:t>
            </a:r>
            <a:r>
              <a:rPr lang="pt-BR" dirty="0"/>
              <a:t>dimensões. </a:t>
            </a:r>
          </a:p>
          <a:p>
            <a:r>
              <a:rPr lang="pt-BR" dirty="0" smtClean="0"/>
              <a:t>CPU(Central </a:t>
            </a:r>
            <a:r>
              <a:rPr lang="pt-BR" dirty="0" err="1"/>
              <a:t>Processing</a:t>
            </a:r>
            <a:r>
              <a:rPr lang="pt-BR" dirty="0"/>
              <a:t> Unit)</a:t>
            </a:r>
          </a:p>
          <a:p>
            <a:endParaRPr lang="pt-BR" dirty="0"/>
          </a:p>
        </p:txBody>
      </p:sp>
      <p:pic>
        <p:nvPicPr>
          <p:cNvPr id="5122" name="Picture 2" descr="http://static2.bigstockphoto.com/thumbs/5/6/3/large2/36509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355823" cy="246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Memória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IFRN - 2014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305C-504E-40EB-B0DA-D77D6625AFA0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Armazenar </a:t>
            </a:r>
            <a:r>
              <a:rPr lang="pt-BR" dirty="0"/>
              <a:t>as informações que o Processador </a:t>
            </a:r>
            <a:r>
              <a:rPr lang="pt-BR" dirty="0" smtClean="0"/>
              <a:t>trabalha</a:t>
            </a:r>
            <a:r>
              <a:rPr lang="pt-BR" dirty="0"/>
              <a:t>;</a:t>
            </a:r>
          </a:p>
          <a:p>
            <a:r>
              <a:rPr lang="pt-BR" dirty="0" smtClean="0"/>
              <a:t>Acesso </a:t>
            </a:r>
            <a:r>
              <a:rPr lang="pt-BR" dirty="0"/>
              <a:t>direto e rápido;</a:t>
            </a:r>
          </a:p>
          <a:p>
            <a:r>
              <a:rPr lang="pt-BR" dirty="0" smtClean="0"/>
              <a:t>Denominada </a:t>
            </a:r>
            <a:r>
              <a:rPr lang="pt-BR" dirty="0"/>
              <a:t>RAM (</a:t>
            </a:r>
            <a:r>
              <a:rPr lang="pt-BR" dirty="0" err="1"/>
              <a:t>Random</a:t>
            </a:r>
            <a:r>
              <a:rPr lang="pt-BR" dirty="0"/>
              <a:t> Access </a:t>
            </a:r>
            <a:r>
              <a:rPr lang="pt-BR" dirty="0" err="1"/>
              <a:t>Memory</a:t>
            </a:r>
            <a:r>
              <a:rPr lang="pt-BR" dirty="0"/>
              <a:t>);</a:t>
            </a:r>
          </a:p>
          <a:p>
            <a:r>
              <a:rPr lang="pt-BR" dirty="0" smtClean="0"/>
              <a:t> </a:t>
            </a:r>
            <a:r>
              <a:rPr lang="pt-BR" dirty="0"/>
              <a:t>Volátil.</a:t>
            </a:r>
          </a:p>
        </p:txBody>
      </p:sp>
      <p:pic>
        <p:nvPicPr>
          <p:cNvPr id="6146" name="Picture 2" descr="http://www.informaticashop.com.br/media/catalog/product/cache/1/image/9df78eab33525d08d6e5fb8d27136e95/m/e/mem_ria_ram_ddr3_16gb_-_kingston_-_kth-pl316-16gb_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4453772" cy="20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429</TotalTime>
  <Words>591</Words>
  <Application>Microsoft Office PowerPoint</Application>
  <PresentationFormat>Apresentação na tela (4:3)</PresentationFormat>
  <Paragraphs>150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Bookman Old Style</vt:lpstr>
      <vt:lpstr>Calibri</vt:lpstr>
      <vt:lpstr>Gill Sans MT</vt:lpstr>
      <vt:lpstr>Wingdings</vt:lpstr>
      <vt:lpstr>Wingdings 3</vt:lpstr>
      <vt:lpstr>Origem</vt:lpstr>
      <vt:lpstr>Aula 1 Hardware </vt:lpstr>
      <vt:lpstr>Apresentação</vt:lpstr>
      <vt:lpstr>Apresentação do PowerPoint</vt:lpstr>
      <vt:lpstr>Componentes básicos de um computador</vt:lpstr>
      <vt:lpstr>Componentes básicos de um computador</vt:lpstr>
      <vt:lpstr>Anatomia de um computador</vt:lpstr>
      <vt:lpstr>Processador</vt:lpstr>
      <vt:lpstr>Processador</vt:lpstr>
      <vt:lpstr>Memória</vt:lpstr>
      <vt:lpstr>Cache</vt:lpstr>
      <vt:lpstr>Dispositivos de Entrada e Saída</vt:lpstr>
      <vt:lpstr>Dispositivos de entrada</vt:lpstr>
      <vt:lpstr>Apresentação do PowerPoint</vt:lpstr>
      <vt:lpstr>Teclado alfanumérico ABNT </vt:lpstr>
      <vt:lpstr>Você conhece todas as teclas e suas finalidades ?</vt:lpstr>
      <vt:lpstr>Mouse</vt:lpstr>
      <vt:lpstr>Scanners</vt:lpstr>
      <vt:lpstr>webcam</vt:lpstr>
      <vt:lpstr>Dispositivos de saída</vt:lpstr>
      <vt:lpstr>Monitor</vt:lpstr>
      <vt:lpstr>Impressoras</vt:lpstr>
      <vt:lpstr>Jato de tinta</vt:lpstr>
      <vt:lpstr>Laser</vt:lpstr>
      <vt:lpstr>Matricial</vt:lpstr>
      <vt:lpstr>Vamos testar nossos conhecimentos ?</vt:lpstr>
      <vt:lpstr>Atividade de fixação</vt:lpstr>
    </vt:vector>
  </TitlesOfParts>
  <Company>CGB 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Cleilson</dc:creator>
  <cp:lastModifiedBy>Cleilson Gurgel de Brito</cp:lastModifiedBy>
  <cp:revision>53</cp:revision>
  <dcterms:created xsi:type="dcterms:W3CDTF">2014-10-16T01:05:15Z</dcterms:created>
  <dcterms:modified xsi:type="dcterms:W3CDTF">2014-10-21T00:52:42Z</dcterms:modified>
</cp:coreProperties>
</file>