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9" r:id="rId12"/>
    <p:sldId id="266" r:id="rId13"/>
    <p:sldId id="270" r:id="rId14"/>
    <p:sldId id="267" r:id="rId15"/>
    <p:sldId id="26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D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213CB-0C06-4C31-B2AE-BCC345A95946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466E1-B76C-46DF-BEEF-C757E4CA36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354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3917" y="3899133"/>
            <a:ext cx="6871883" cy="990600"/>
          </a:xfrm>
        </p:spPr>
        <p:txBody>
          <a:bodyPr anchor="t" anchorCtr="0"/>
          <a:lstStyle>
            <a:lvl1pPr algn="r"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pt-BR" dirty="0" smtClean="0"/>
              <a:t>Clique para editar o título mestre</a:t>
            </a:r>
            <a:endParaRPr kumimoji="0" lang="en-US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dirty="0" smtClean="0"/>
              <a:t>Clique para editar o estilo do subtítulo mestre</a:t>
            </a:r>
            <a:endParaRPr kumimoji="0" lang="en-US" dirty="0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B7395C9-C209-4E45-86E9-3D9FE982642D}" type="datetime1">
              <a:rPr lang="pt-BR" smtClean="0"/>
              <a:t>21/10/2014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899592" y="3661008"/>
            <a:ext cx="7330008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899592" y="3661008"/>
            <a:ext cx="229063" cy="1280160"/>
          </a:xfrm>
          <a:prstGeom prst="rect">
            <a:avLst/>
          </a:prstGeom>
          <a:solidFill>
            <a:srgbClr val="2ED426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rgbClr val="FF0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026" name="Picture 2" descr="https://pbs.twimg.com/profile_images/1552081787/Untitled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25922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CA5-E6AE-4881-9300-A44DAED594DC}" type="datetime1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6771-1FA9-4BCF-89B6-8F9989B41177}" type="datetime1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kumimoji="0" lang="pt-BR" dirty="0" smtClean="0"/>
              <a:t>Clique para editar o título mestre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14CD-DF25-48B3-83F2-07FCB6512D42}" type="datetime1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rgbClr val="00B050"/>
              </a:buClr>
              <a:defRPr/>
            </a:lvl1pPr>
            <a:lvl2pPr>
              <a:buClr>
                <a:srgbClr val="FF0000"/>
              </a:buClr>
              <a:defRPr/>
            </a:lvl2pPr>
            <a:lvl3pPr>
              <a:buClr>
                <a:srgbClr val="28E608"/>
              </a:buClr>
              <a:defRPr/>
            </a:lvl3pPr>
            <a:lvl4pPr>
              <a:buClr>
                <a:srgbClr val="FF0000"/>
              </a:buClr>
              <a:defRPr/>
            </a:lvl4pPr>
            <a:lvl5pPr>
              <a:buClr>
                <a:srgbClr val="00B050"/>
              </a:buClr>
              <a:defRPr/>
            </a:lvl5pPr>
          </a:lstStyle>
          <a:p>
            <a:pPr lvl="0" eaLnBrk="1" latinLnBrk="0" hangingPunct="1"/>
            <a:r>
              <a:rPr lang="pt-BR" dirty="0" smtClean="0"/>
              <a:t>Clique para editar 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pic>
        <p:nvPicPr>
          <p:cNvPr id="7" name="Picture 2" descr="https://pbs.twimg.com/profile_images/1552081787/Untitled-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952" y="630932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dirty="0" smtClean="0"/>
              <a:t>Clique para editar o título mestre</a:t>
            </a:r>
            <a:endParaRPr kumimoji="0"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85C456C-73F2-492D-AA0C-D561C7BD0CEF}" type="datetime1">
              <a:rPr lang="pt-BR" smtClean="0"/>
              <a:t>21/10/2014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7407-C75A-499F-ACAE-3BAFA108E3E2}" type="datetime1">
              <a:rPr lang="pt-BR" smtClean="0"/>
              <a:t>21/10/2014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EF97-A4E2-42A6-86B8-A543B89A0662}" type="datetime1">
              <a:rPr lang="pt-BR" smtClean="0"/>
              <a:t>21/10/2014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pt-BR" dirty="0" smtClean="0"/>
              <a:t>Clique para editar o título mestre</a:t>
            </a:r>
            <a:endParaRPr kumimoji="0"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1D61-9462-4E98-ADB5-AF5E7AB6B7D1}" type="datetime1">
              <a:rPr lang="pt-BR" smtClean="0"/>
              <a:t>21/10/2014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AF34-9BA3-4B21-91FA-F002B5B4672C}" type="datetime1">
              <a:rPr lang="pt-BR" smtClean="0"/>
              <a:t>21/10/2014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1754-0791-4896-AB0C-E13365AEFAD2}" type="datetime1">
              <a:rPr lang="pt-BR" smtClean="0"/>
              <a:t>21/10/2014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9F6-9B88-44A8-BF01-58A4BC9FF519}" type="datetime1">
              <a:rPr lang="pt-BR" smtClean="0"/>
              <a:t>21/10/2014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dirty="0" smtClean="0"/>
              <a:t>Clique para editar o título mestre</a:t>
            </a:r>
            <a:endParaRPr kumimoji="0" lang="en-US" dirty="0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dirty="0" smtClean="0"/>
              <a:t>Clique para editar o texto mestre</a:t>
            </a:r>
          </a:p>
          <a:p>
            <a:pPr lvl="1" eaLnBrk="1" latinLnBrk="0" hangingPunct="1"/>
            <a:r>
              <a:rPr kumimoji="0" lang="pt-BR" dirty="0" smtClean="0"/>
              <a:t>Segundo nível</a:t>
            </a:r>
          </a:p>
          <a:p>
            <a:pPr lvl="2" eaLnBrk="1" latinLnBrk="0" hangingPunct="1"/>
            <a:r>
              <a:rPr kumimoji="0" lang="pt-BR" dirty="0" smtClean="0"/>
              <a:t>Terceiro nível</a:t>
            </a:r>
          </a:p>
          <a:p>
            <a:pPr lvl="3" eaLnBrk="1" latinLnBrk="0" hangingPunct="1"/>
            <a:r>
              <a:rPr kumimoji="0" lang="pt-BR" dirty="0" smtClean="0"/>
              <a:t>Quarto nível</a:t>
            </a:r>
          </a:p>
          <a:p>
            <a:pPr lvl="4" eaLnBrk="1" latinLnBrk="0" hangingPunct="1"/>
            <a:r>
              <a:rPr kumimoji="0" lang="pt-BR" dirty="0" smtClean="0"/>
              <a:t>Quinto nível</a:t>
            </a:r>
            <a:endParaRPr kumimoji="0" lang="en-US" dirty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6551E8-B8BF-48A7-979F-70287FBC7190}" type="datetime1">
              <a:rPr lang="pt-BR" smtClean="0"/>
              <a:t>21/10/2014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A8305C-504E-40EB-B0DA-D77D6625AFA0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2" descr="https://pbs.twimg.com/profile_images/1552081787/Untitled-1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952" y="630932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rgbClr val="2ED426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rgbClr val="FF0000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rgbClr val="2ED426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rgbClr val="FF0000"/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rgbClr val="2ED426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attes.cnpq.br/6242075115828845" TargetMode="External"/><Relationship Id="rId2" Type="http://schemas.openxmlformats.org/officeDocument/2006/relationships/hyperlink" Target="mailto:cleilson.gurgel@ifrn.edu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Zero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Cleilson Gurgel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596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 e atividades valem pontos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10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Penalidade para quem não entregar no prazo:</a:t>
            </a:r>
          </a:p>
          <a:p>
            <a:pPr lvl="1"/>
            <a:r>
              <a:rPr lang="pt-BR" dirty="0" smtClean="0"/>
              <a:t>1 dia – 30% da nota</a:t>
            </a:r>
          </a:p>
          <a:p>
            <a:pPr lvl="1"/>
            <a:r>
              <a:rPr lang="pt-BR" dirty="0" smtClean="0"/>
              <a:t>2 dias – 60% da nota</a:t>
            </a:r>
          </a:p>
          <a:p>
            <a:pPr lvl="1"/>
            <a:r>
              <a:rPr lang="pt-BR" dirty="0" smtClean="0"/>
              <a:t>3 dias – 90% da nota</a:t>
            </a:r>
          </a:p>
          <a:p>
            <a:pPr lvl="1"/>
            <a:r>
              <a:rPr lang="pt-BR" dirty="0" smtClean="0"/>
              <a:t>4 dias – vai ficar devendo para o próximo período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453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11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Listas e atividades;</a:t>
            </a:r>
          </a:p>
          <a:p>
            <a:r>
              <a:rPr lang="pt-BR" dirty="0" smtClean="0"/>
              <a:t>Práticas em laboratório;</a:t>
            </a:r>
          </a:p>
          <a:p>
            <a:r>
              <a:rPr lang="pt-BR" dirty="0" smtClean="0"/>
              <a:t>Provas;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57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12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1.  CAPRON, H.L. e JOHNSON, J.A. Introdução à informática. São Paulo : Pearson Prentice Hall, 2004.</a:t>
            </a:r>
          </a:p>
        </p:txBody>
      </p:sp>
    </p:spTree>
    <p:extLst>
      <p:ext uri="{BB962C8B-B14F-4D97-AF65-F5344CB8AC3E}">
        <p14:creationId xmlns:p14="http://schemas.microsoft.com/office/powerpoint/2010/main" val="178786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Cleilson Gurgel - IFRN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0974-9996-4C5F-B5E0-537A81931ECC}" type="slidenum">
              <a:rPr lang="pt-BR" smtClean="0"/>
              <a:t>13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http://1.bp.blogspot.com/-zEE0CbAjvgI/Udy578pCzhI/AAAAAAADLao/65NHXXt1RhE/s1600/frases-de-educacao-para-facebook-frases+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64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02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Questionamentos ?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14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 descr="http://3.bp.blogspot.com/-gwP7ejuzPOs/UB_CJqlKxrI/AAAAAAAAAMQ/59VuKcAhIKc/s1600/A+import%C3%A2ncia+de+saber+fazer+perguntas+para+ven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86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Vamos combinar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15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Nada de:</a:t>
            </a:r>
          </a:p>
          <a:p>
            <a:pPr lvl="1" algn="just"/>
            <a:r>
              <a:rPr lang="pt-BR" dirty="0" err="1" smtClean="0"/>
              <a:t>Facebook</a:t>
            </a:r>
            <a:r>
              <a:rPr lang="pt-BR" dirty="0" smtClean="0"/>
              <a:t> ou sites e dispositivos que tirem a concentração (Celular, PC, Tablet, etc...)</a:t>
            </a:r>
          </a:p>
          <a:p>
            <a:pPr lvl="1" algn="just"/>
            <a:r>
              <a:rPr lang="pt-BR" dirty="0" smtClean="0"/>
              <a:t>Comidas e bebidas dentro do laboratório;</a:t>
            </a:r>
          </a:p>
          <a:p>
            <a:pPr lvl="1" algn="just"/>
            <a:r>
              <a:rPr lang="pt-BR" dirty="0" smtClean="0"/>
              <a:t>Conversas desnecessárias durante a aula.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990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Cleilson Gurgel de Brito</a:t>
            </a:r>
          </a:p>
          <a:p>
            <a:r>
              <a:rPr lang="pt-BR" dirty="0" smtClean="0">
                <a:hlinkClick r:id="rId2"/>
              </a:rPr>
              <a:t>cleilson.gurgel@ifrn.edu.br</a:t>
            </a:r>
            <a:endParaRPr lang="pt-BR" dirty="0" smtClean="0"/>
          </a:p>
          <a:p>
            <a:r>
              <a:rPr lang="pt-BR" dirty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lattes.cnpq.br/6242075115828845</a:t>
            </a:r>
            <a:endParaRPr lang="pt-BR" dirty="0" smtClean="0"/>
          </a:p>
          <a:p>
            <a:r>
              <a:rPr lang="pt-BR" dirty="0" smtClean="0"/>
              <a:t>Professor de Redes - IFRN</a:t>
            </a:r>
          </a:p>
          <a:p>
            <a:r>
              <a:rPr lang="pt-BR" dirty="0" smtClean="0"/>
              <a:t>Especialista em Auditoria e Controladoria - FVJ</a:t>
            </a:r>
          </a:p>
          <a:p>
            <a:r>
              <a:rPr lang="pt-BR" dirty="0" smtClean="0"/>
              <a:t>Bacharel em Ciências da computação - UERN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2</a:t>
            </a:fld>
            <a:endParaRPr lang="pt-BR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77463" y="1400174"/>
            <a:ext cx="1738953" cy="123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39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Curso: </a:t>
            </a:r>
            <a:r>
              <a:rPr lang="pt-BR" sz="2800" dirty="0"/>
              <a:t>FIC em Formação Inicial em Operador de Computadores</a:t>
            </a:r>
            <a:endParaRPr lang="pt-BR" sz="2800" dirty="0" smtClean="0"/>
          </a:p>
          <a:p>
            <a:r>
              <a:rPr lang="pt-BR" dirty="0" smtClean="0"/>
              <a:t>Disciplina: </a:t>
            </a:r>
            <a:r>
              <a:rPr lang="pt-BR" dirty="0"/>
              <a:t>Introdução ao Sistema Operacional </a:t>
            </a:r>
            <a:endParaRPr lang="pt-BR" dirty="0" smtClean="0"/>
          </a:p>
          <a:p>
            <a:r>
              <a:rPr lang="pt-BR" dirty="0" smtClean="0"/>
              <a:t>Carga horária: 20h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293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Ementa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/>
              <a:t>Hardware e Software, sistemas operacionais, gerenciamento de pastas e arquivos, painel de controle e impressão.</a:t>
            </a:r>
          </a:p>
        </p:txBody>
      </p:sp>
    </p:spTree>
    <p:extLst>
      <p:ext uri="{BB962C8B-B14F-4D97-AF65-F5344CB8AC3E}">
        <p14:creationId xmlns:p14="http://schemas.microsoft.com/office/powerpoint/2010/main" val="216395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Identificar </a:t>
            </a:r>
            <a:r>
              <a:rPr lang="pt-BR" dirty="0"/>
              <a:t>os componentes básicos de um computador: entrada, processamento, saída e armazenamento. </a:t>
            </a:r>
          </a:p>
          <a:p>
            <a:pPr algn="just"/>
            <a:r>
              <a:rPr lang="pt-BR" dirty="0" smtClean="0"/>
              <a:t>Iniciar </a:t>
            </a:r>
            <a:r>
              <a:rPr lang="pt-BR" dirty="0"/>
              <a:t>o aluno no uso dos recursos da informática</a:t>
            </a:r>
          </a:p>
        </p:txBody>
      </p:sp>
    </p:spTree>
    <p:extLst>
      <p:ext uri="{BB962C8B-B14F-4D97-AF65-F5344CB8AC3E}">
        <p14:creationId xmlns:p14="http://schemas.microsoft.com/office/powerpoint/2010/main" val="223034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Bases Científico-Tecnológicas (Conteúdos)</a:t>
            </a:r>
            <a:endParaRPr lang="pt-BR" sz="280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1.  </a:t>
            </a:r>
            <a:r>
              <a:rPr lang="pt-BR" dirty="0" smtClean="0"/>
              <a:t>Hardware</a:t>
            </a:r>
            <a:endParaRPr lang="pt-BR" dirty="0"/>
          </a:p>
          <a:p>
            <a:pPr lvl="1"/>
            <a:r>
              <a:rPr lang="pt-BR" dirty="0"/>
              <a:t>1.1.  Componentes básicos de um computador </a:t>
            </a:r>
          </a:p>
          <a:p>
            <a:r>
              <a:rPr lang="pt-BR" dirty="0"/>
              <a:t>2.  Armazenamento de dados </a:t>
            </a:r>
          </a:p>
          <a:p>
            <a:pPr lvl="1"/>
            <a:r>
              <a:rPr lang="pt-BR" dirty="0"/>
              <a:t>2.1.  Dispositivos de armazenamento de dados </a:t>
            </a:r>
          </a:p>
          <a:p>
            <a:r>
              <a:rPr lang="pt-BR" dirty="0"/>
              <a:t>3.  Software </a:t>
            </a:r>
          </a:p>
          <a:p>
            <a:pPr lvl="1"/>
            <a:r>
              <a:rPr lang="pt-BR" dirty="0"/>
              <a:t>3.1.  Sistemas operacionais </a:t>
            </a:r>
          </a:p>
          <a:p>
            <a:pPr lvl="1"/>
            <a:r>
              <a:rPr lang="pt-BR" dirty="0"/>
              <a:t>3.2.  Software aplicativo </a:t>
            </a:r>
          </a:p>
          <a:p>
            <a:pPr lvl="1"/>
            <a:r>
              <a:rPr lang="pt-BR" dirty="0"/>
              <a:t>3.3.  Antivírus </a:t>
            </a:r>
          </a:p>
          <a:p>
            <a:pPr lvl="1"/>
            <a:r>
              <a:rPr lang="pt-BR" dirty="0"/>
              <a:t>3.4.  Software de negócios</a:t>
            </a:r>
          </a:p>
        </p:txBody>
      </p:sp>
    </p:spTree>
    <p:extLst>
      <p:ext uri="{BB962C8B-B14F-4D97-AF65-F5344CB8AC3E}">
        <p14:creationId xmlns:p14="http://schemas.microsoft.com/office/powerpoint/2010/main" val="172160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Bases Científico-Tecnológicas (Conteúdos)</a:t>
            </a:r>
            <a:endParaRPr lang="pt-BR" sz="280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4.  Sistemas Operacionais </a:t>
            </a:r>
          </a:p>
          <a:p>
            <a:pPr lvl="1" algn="just"/>
            <a:r>
              <a:rPr lang="pt-BR" dirty="0"/>
              <a:t>4.1.  Fundamentos e funções </a:t>
            </a:r>
          </a:p>
          <a:p>
            <a:pPr lvl="1" algn="just"/>
            <a:r>
              <a:rPr lang="pt-BR" dirty="0" smtClean="0"/>
              <a:t>4.2</a:t>
            </a:r>
            <a:r>
              <a:rPr lang="pt-BR" dirty="0"/>
              <a:t>.  Sistemas operacionais existentes (Windows e Linux) </a:t>
            </a:r>
          </a:p>
          <a:p>
            <a:pPr lvl="1" algn="just"/>
            <a:r>
              <a:rPr lang="pt-BR" dirty="0"/>
              <a:t>4.3.  Ligar e desligar o computador </a:t>
            </a:r>
          </a:p>
          <a:p>
            <a:pPr lvl="1" algn="just"/>
            <a:r>
              <a:rPr lang="pt-BR" dirty="0"/>
              <a:t>4.4.  Utilização de teclado e mouse (aplicativo para digitação e aplicativo para desenho) </a:t>
            </a:r>
          </a:p>
          <a:p>
            <a:pPr lvl="1" algn="just"/>
            <a:r>
              <a:rPr lang="pt-BR" dirty="0"/>
              <a:t>4.5.  Área de trabalho (Ícones e menu de programas) </a:t>
            </a:r>
          </a:p>
          <a:p>
            <a:pPr algn="just"/>
            <a:r>
              <a:rPr lang="pt-BR" dirty="0"/>
              <a:t>5.  Gerenciando pastas e arquivos </a:t>
            </a:r>
          </a:p>
          <a:p>
            <a:pPr lvl="1" algn="just"/>
            <a:r>
              <a:rPr lang="pt-BR" dirty="0"/>
              <a:t>5.1.  Criar, excluir e renomear pastas </a:t>
            </a:r>
          </a:p>
          <a:p>
            <a:pPr lvl="1" algn="just"/>
            <a:r>
              <a:rPr lang="pt-BR" dirty="0"/>
              <a:t>5.2.  Copiar, recortar, mover e colar arquivos e pastas </a:t>
            </a:r>
          </a:p>
          <a:p>
            <a:pPr lvl="1" algn="just"/>
            <a:r>
              <a:rPr lang="pt-BR" dirty="0"/>
              <a:t>5.3.  Criar atalhos na área de trabalho </a:t>
            </a:r>
          </a:p>
          <a:p>
            <a:pPr lvl="1" algn="just"/>
            <a:r>
              <a:rPr lang="pt-BR" dirty="0"/>
              <a:t>5.4.  Extensões de arquivos (associar programas às extensões dos arquivos)</a:t>
            </a:r>
          </a:p>
        </p:txBody>
      </p:sp>
    </p:spTree>
    <p:extLst>
      <p:ext uri="{BB962C8B-B14F-4D97-AF65-F5344CB8AC3E}">
        <p14:creationId xmlns:p14="http://schemas.microsoft.com/office/powerpoint/2010/main" val="7753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Bases Científico-Tecnológicas (Conteúdos)</a:t>
            </a:r>
            <a:endParaRPr lang="pt-BR" sz="280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6.  Painel de controle </a:t>
            </a:r>
          </a:p>
          <a:p>
            <a:pPr lvl="1" algn="just"/>
            <a:r>
              <a:rPr lang="pt-BR" dirty="0"/>
              <a:t>6.1.  configurar vídeo </a:t>
            </a:r>
          </a:p>
          <a:p>
            <a:pPr lvl="1" algn="just"/>
            <a:r>
              <a:rPr lang="pt-BR" dirty="0"/>
              <a:t>6.2.  configurar data e hora </a:t>
            </a:r>
          </a:p>
          <a:p>
            <a:pPr lvl="1" algn="just"/>
            <a:r>
              <a:rPr lang="pt-BR" dirty="0"/>
              <a:t>6.3.  configurar mouse </a:t>
            </a:r>
          </a:p>
          <a:p>
            <a:pPr algn="just"/>
            <a:r>
              <a:rPr lang="pt-BR" dirty="0"/>
              <a:t>7.  Compactadores de arquivos (compactar e descompactar) </a:t>
            </a:r>
          </a:p>
          <a:p>
            <a:pPr algn="just"/>
            <a:r>
              <a:rPr lang="pt-BR" dirty="0"/>
              <a:t>8.  Verificar impressoras instaladas no SO </a:t>
            </a:r>
          </a:p>
        </p:txBody>
      </p:sp>
    </p:spTree>
    <p:extLst>
      <p:ext uri="{BB962C8B-B14F-4D97-AF65-F5344CB8AC3E}">
        <p14:creationId xmlns:p14="http://schemas.microsoft.com/office/powerpoint/2010/main" val="138126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Presenças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IFRN - 2014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305C-504E-40EB-B0DA-D77D6625AFA0}" type="slidenum">
              <a:rPr lang="pt-BR" smtClean="0"/>
              <a:t>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Cuidado! </a:t>
            </a:r>
          </a:p>
          <a:p>
            <a:r>
              <a:rPr lang="pt-BR" dirty="0" smtClean="0"/>
              <a:t>Eu faço chamada e coloco faltas.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164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163</TotalTime>
  <Words>480</Words>
  <Application>Microsoft Office PowerPoint</Application>
  <PresentationFormat>Apresentação na tela (4:3)</PresentationFormat>
  <Paragraphs>96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Origem</vt:lpstr>
      <vt:lpstr>Aula Zero</vt:lpstr>
      <vt:lpstr>Apresentação</vt:lpstr>
      <vt:lpstr>Informações</vt:lpstr>
      <vt:lpstr>Ementa</vt:lpstr>
      <vt:lpstr>Objetivos</vt:lpstr>
      <vt:lpstr>Bases Científico-Tecnológicas (Conteúdos)</vt:lpstr>
      <vt:lpstr>Bases Científico-Tecnológicas (Conteúdos)</vt:lpstr>
      <vt:lpstr>Bases Científico-Tecnológicas (Conteúdos)</vt:lpstr>
      <vt:lpstr>Presenças</vt:lpstr>
      <vt:lpstr>Exercícios e atividades valem pontos</vt:lpstr>
      <vt:lpstr>Avaliação</vt:lpstr>
      <vt:lpstr>Bibliografias</vt:lpstr>
      <vt:lpstr>Apresentação do PowerPoint</vt:lpstr>
      <vt:lpstr>Questionamentos ?</vt:lpstr>
      <vt:lpstr>Vamos combinar</vt:lpstr>
    </vt:vector>
  </TitlesOfParts>
  <Company>CGB Tec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Cleilson</dc:creator>
  <cp:lastModifiedBy>Cleilson</cp:lastModifiedBy>
  <cp:revision>25</cp:revision>
  <dcterms:created xsi:type="dcterms:W3CDTF">2014-10-16T01:05:15Z</dcterms:created>
  <dcterms:modified xsi:type="dcterms:W3CDTF">2014-10-21T17:35:19Z</dcterms:modified>
</cp:coreProperties>
</file>