
<file path=[Content_Types].xml><?xml version="1.0" encoding="utf-8"?>
<Types xmlns="http://schemas.openxmlformats.org/package/2006/content-types">
  <Default Extension="bin" ContentType="audio/unknown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71" r:id="rId9"/>
    <p:sldId id="265" r:id="rId10"/>
    <p:sldId id="273" r:id="rId11"/>
    <p:sldId id="270" r:id="rId12"/>
    <p:sldId id="272" r:id="rId13"/>
    <p:sldId id="274" r:id="rId14"/>
    <p:sldId id="268" r:id="rId15"/>
    <p:sldId id="269" r:id="rId16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3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0099"/>
    <a:srgbClr val="66FF66"/>
    <a:srgbClr val="FFCCFF"/>
    <a:srgbClr val="BDCB9B"/>
    <a:srgbClr val="FD3FD9"/>
    <a:srgbClr val="575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324" autoAdjust="0"/>
    <p:restoredTop sz="94660"/>
  </p:normalViewPr>
  <p:slideViewPr>
    <p:cSldViewPr>
      <p:cViewPr>
        <p:scale>
          <a:sx n="60" d="100"/>
          <a:sy n="60" d="100"/>
        </p:scale>
        <p:origin x="-153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he-IL" noProof="0" smtClean="0"/>
              <a:t>לחץ כדי לערוך סגנון כותרת של תבנית בסיס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he-IL" noProof="0" smtClean="0"/>
              <a:t>לחץ כדי לערוך סגנון כותרת משנה של תבנית בסיס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4C316F-6ABF-4052-B11E-9A272598A904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126834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B53FF-2C31-49DD-A1AD-DD56813D7FC0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517448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BC2D6-4612-48C4-84C1-A14181A93014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587214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55418-0E65-469C-AB4F-065682819758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1383631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7581F-50C1-4601-997E-FAD5DF63AAC9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9426041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C3E2B-9885-4237-91BF-69D947B02D56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958316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DB62B-9DDA-4057-BC83-83199D06C5EF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0026373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80CFD-48DB-40F7-9C3E-842584052429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071129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1EA45-A9B7-4142-ABBA-D04E9A2D835D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7115380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CC814-6029-422A-9F15-E0842A32AE78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45036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2118D-D0E1-42EC-9D82-6763EAFA6C6E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862380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49DBA-0F62-444F-AD33-1CFCAA52F633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248291"/>
      </p:ext>
    </p:extLst>
  </p:cSld>
  <p:clrMapOvr>
    <a:masterClrMapping/>
  </p:clrMapOvr>
  <p:transition advTm="10000">
    <p:cover dir="u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 smtClean="0"/>
            </a:lvl1pPr>
          </a:lstStyle>
          <a:p>
            <a:pPr>
              <a:defRPr/>
            </a:pPr>
            <a:fld id="{A8664EEB-B846-4ABE-817A-AE500DCBDC28}" type="slidenum">
              <a:rPr lang="he-IL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advTm="10000">
    <p:cover dir="u"/>
    <p:sndAc>
      <p:stSnd>
        <p:snd r:embed="rId14" name="chimes.wav"/>
      </p:stSnd>
    </p:sndAc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pages.ihug.com.au/~adelegc/grammar/present_simple/pres_simple3.html" TargetMode="Externa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gendaweb.org/verb.htm" TargetMode="External"/><Relationship Id="rId4" Type="http://schemas.openxmlformats.org/officeDocument/2006/relationships/hyperlink" Target="http://www.homepages.ihug.com.au/~adelegc/grammar/present_simple/pres_simple4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../media/image1.wmf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audio" Target="../media/audio2.bin"/><Relationship Id="rId10" Type="http://schemas.openxmlformats.org/officeDocument/2006/relationships/image" Target="../media/image6.png"/><Relationship Id="rId4" Type="http://schemas.openxmlformats.org/officeDocument/2006/relationships/slide" Target="slide14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2492375"/>
            <a:ext cx="6400800" cy="1196975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smtClean="0">
                <a:solidFill>
                  <a:schemeClr val="folHlink"/>
                </a:solidFill>
              </a:rPr>
              <a:t>PRESENT SIMPLE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GATIVE</a:t>
            </a:r>
            <a:endParaRPr lang="en-US" b="1" dirty="0" smtClean="0">
              <a:solidFill>
                <a:srgbClr val="66FF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744"/>
            <a:ext cx="8568952" cy="439283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300" dirty="0" smtClean="0"/>
              <a:t>My </a:t>
            </a:r>
            <a:r>
              <a:rPr lang="en-US" sz="3300" dirty="0" smtClean="0"/>
              <a:t>brother sometimes </a:t>
            </a:r>
            <a:r>
              <a:rPr lang="en-US" sz="3300" dirty="0" smtClean="0"/>
              <a:t>go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300" dirty="0" smtClean="0"/>
              <a:t> </a:t>
            </a:r>
            <a:r>
              <a:rPr lang="en-US" sz="3300" dirty="0" smtClean="0"/>
              <a:t>fishing</a:t>
            </a:r>
            <a:r>
              <a:rPr lang="en-US" sz="3300" dirty="0" smtClean="0"/>
              <a:t>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300" dirty="0" smtClean="0"/>
              <a:t>My </a:t>
            </a:r>
            <a:r>
              <a:rPr lang="en-US" sz="3300" dirty="0"/>
              <a:t>brother sometimes 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doesn’t go</a:t>
            </a:r>
            <a:r>
              <a:rPr lang="en-US" sz="3300" dirty="0" smtClean="0"/>
              <a:t> fishing.</a:t>
            </a:r>
            <a:endParaRPr lang="en-US" sz="3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endParaRPr lang="en-US" sz="3300" dirty="0" smtClean="0"/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The </a:t>
            </a:r>
            <a:r>
              <a:rPr lang="en-US" sz="3300" dirty="0" smtClean="0"/>
              <a:t>dolls </a:t>
            </a:r>
            <a:r>
              <a:rPr lang="en-US" sz="3300" dirty="0" smtClean="0"/>
              <a:t>sit</a:t>
            </a:r>
            <a:r>
              <a:rPr lang="en-US" sz="3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300" dirty="0" smtClean="0"/>
              <a:t> </a:t>
            </a:r>
            <a:r>
              <a:rPr lang="en-US" sz="3300" dirty="0" smtClean="0"/>
              <a:t>on the shelf</a:t>
            </a:r>
            <a:r>
              <a:rPr lang="en-US" sz="3300" dirty="0" smtClean="0"/>
              <a:t>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/>
              <a:t>T</a:t>
            </a:r>
            <a:r>
              <a:rPr lang="en-US" sz="3300" dirty="0" smtClean="0"/>
              <a:t>he </a:t>
            </a:r>
            <a:r>
              <a:rPr lang="en-US" sz="3300" dirty="0"/>
              <a:t>dolls 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doesn’t </a:t>
            </a:r>
            <a:r>
              <a:rPr lang="en-US" sz="33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 </a:t>
            </a:r>
            <a:r>
              <a:rPr lang="en-US" sz="3300" dirty="0"/>
              <a:t>on the </a:t>
            </a:r>
            <a:r>
              <a:rPr lang="en-US" sz="3300" dirty="0" smtClean="0"/>
              <a:t>shelf.</a:t>
            </a:r>
            <a:endParaRPr lang="en-US" sz="3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endParaRPr lang="en-US" sz="3300" dirty="0" smtClean="0"/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The </a:t>
            </a:r>
            <a:r>
              <a:rPr lang="en-US" sz="3300" dirty="0" smtClean="0"/>
              <a:t>girl </a:t>
            </a:r>
            <a:r>
              <a:rPr lang="en-US" sz="3300" dirty="0" smtClean="0"/>
              <a:t>brush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300" dirty="0" smtClean="0"/>
              <a:t> </a:t>
            </a:r>
            <a:r>
              <a:rPr lang="en-US" sz="3300" dirty="0" smtClean="0"/>
              <a:t>her hair twice a day</a:t>
            </a:r>
            <a:r>
              <a:rPr lang="en-US" sz="3300" dirty="0" smtClean="0"/>
              <a:t>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The </a:t>
            </a:r>
            <a:r>
              <a:rPr lang="en-US" sz="3300" dirty="0"/>
              <a:t>girl 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doesn’t brush</a:t>
            </a:r>
            <a:r>
              <a:rPr lang="en-US" sz="3300" dirty="0" smtClean="0"/>
              <a:t> </a:t>
            </a:r>
            <a:r>
              <a:rPr lang="en-US" sz="3300" dirty="0"/>
              <a:t>her hair twice a </a:t>
            </a:r>
            <a:r>
              <a:rPr lang="en-US" sz="3300" dirty="0" smtClean="0"/>
              <a:t>day.</a:t>
            </a:r>
            <a:endParaRPr lang="en-US" sz="3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8567160"/>
      </p:ext>
    </p:extLst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’</a:t>
            </a: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  PRACTISE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1268760"/>
            <a:ext cx="6978352" cy="5184923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5) Karoline _______ (study) English every day.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6) Bob and Tom ________ (watch) TV in the afternoon.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7) The sun ________ (shine) all day.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8) Miss Silva __________ (wash) her hair twice a week.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9) The students _________ (go) home at 12h.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/>
              <a:t> </a:t>
            </a:r>
            <a:r>
              <a:rPr lang="en-US" sz="3100" dirty="0" smtClean="0"/>
              <a:t>   10) I _________ (visit) my relatives every year.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268760"/>
            <a:ext cx="1457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04864"/>
            <a:ext cx="1190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3144725"/>
            <a:ext cx="12477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566" y="3717032"/>
            <a:ext cx="1428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707" y="4581128"/>
            <a:ext cx="4476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517232"/>
            <a:ext cx="885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102923"/>
      </p:ext>
    </p:extLst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INTERROGATIVE</a:t>
            </a:r>
            <a:endParaRPr lang="en-US" b="1" dirty="0" smtClean="0">
              <a:solidFill>
                <a:srgbClr val="66FF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496944" cy="5184923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Bob </a:t>
            </a:r>
            <a:r>
              <a:rPr lang="en-US" sz="3100" dirty="0" smtClean="0"/>
              <a:t>and Tom </a:t>
            </a:r>
            <a:r>
              <a:rPr lang="en-US" sz="3100" u="sng" dirty="0" smtClean="0"/>
              <a:t>watch</a:t>
            </a:r>
            <a:r>
              <a:rPr lang="en-US" sz="3100" dirty="0" smtClean="0"/>
              <a:t> </a:t>
            </a:r>
            <a:r>
              <a:rPr lang="en-US" sz="3100" dirty="0" smtClean="0"/>
              <a:t>TV in the afternoon</a:t>
            </a:r>
            <a:r>
              <a:rPr lang="en-US" sz="3100" dirty="0" smtClean="0"/>
              <a:t>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3100" dirty="0" smtClean="0"/>
              <a:t> Bob </a:t>
            </a:r>
            <a:r>
              <a:rPr lang="en-US" sz="3100" dirty="0"/>
              <a:t>and Tom </a:t>
            </a:r>
            <a:r>
              <a:rPr lang="en-US" sz="3100" u="sng" dirty="0"/>
              <a:t>watch</a:t>
            </a:r>
            <a:r>
              <a:rPr lang="en-US" sz="3100" dirty="0"/>
              <a:t> TV in the </a:t>
            </a:r>
            <a:r>
              <a:rPr lang="en-US" sz="3100" dirty="0" smtClean="0"/>
              <a:t>afternoon</a:t>
            </a:r>
            <a:r>
              <a:rPr lang="en-US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31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 eaLnBrk="1" hangingPunct="1">
              <a:lnSpc>
                <a:spcPct val="90000"/>
              </a:lnSpc>
              <a:buNone/>
            </a:pPr>
            <a:endParaRPr lang="en-US" sz="3100" dirty="0" smtClean="0"/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The students </a:t>
            </a:r>
            <a:r>
              <a:rPr lang="en-US" sz="3100" u="sng" dirty="0" smtClean="0"/>
              <a:t>go</a:t>
            </a:r>
            <a:r>
              <a:rPr lang="en-US" sz="3100" dirty="0" smtClean="0"/>
              <a:t> home at 12h.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3100" dirty="0" smtClean="0"/>
              <a:t> The </a:t>
            </a:r>
            <a:r>
              <a:rPr lang="en-US" sz="3100" dirty="0"/>
              <a:t>students </a:t>
            </a:r>
            <a:r>
              <a:rPr lang="en-US" sz="3100" u="sng" dirty="0"/>
              <a:t>go</a:t>
            </a:r>
            <a:r>
              <a:rPr lang="en-US" sz="3100" dirty="0"/>
              <a:t> home at </a:t>
            </a:r>
            <a:r>
              <a:rPr lang="en-US" sz="3100" dirty="0" smtClean="0"/>
              <a:t>12h</a:t>
            </a:r>
            <a:r>
              <a:rPr lang="en-US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31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 eaLnBrk="1" hangingPunct="1">
              <a:lnSpc>
                <a:spcPct val="90000"/>
              </a:lnSpc>
              <a:buNone/>
            </a:pPr>
            <a:endParaRPr lang="en-US" sz="3100" dirty="0"/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I </a:t>
            </a:r>
            <a:r>
              <a:rPr lang="en-US" sz="3100" u="sng" dirty="0" smtClean="0"/>
              <a:t>visit</a:t>
            </a:r>
            <a:r>
              <a:rPr lang="en-US" sz="3100" dirty="0" smtClean="0"/>
              <a:t> my relatives every year.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3100" dirty="0" smtClean="0"/>
              <a:t> I </a:t>
            </a:r>
            <a:r>
              <a:rPr lang="en-US" sz="3100" u="sng" dirty="0"/>
              <a:t>visit</a:t>
            </a:r>
            <a:r>
              <a:rPr lang="en-US" sz="3100" dirty="0"/>
              <a:t> my relatives every </a:t>
            </a:r>
            <a:r>
              <a:rPr lang="en-US" sz="3100" dirty="0" smtClean="0"/>
              <a:t>year</a:t>
            </a:r>
            <a:r>
              <a:rPr lang="en-US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3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 eaLnBrk="1" hangingPunct="1">
              <a:lnSpc>
                <a:spcPct val="90000"/>
              </a:lnSpc>
              <a:buNone/>
            </a:pPr>
            <a:endParaRPr lang="en-US" sz="3100" dirty="0" smtClean="0"/>
          </a:p>
        </p:txBody>
      </p:sp>
    </p:spTree>
    <p:extLst>
      <p:ext uri="{BB962C8B-B14F-4D97-AF65-F5344CB8AC3E}">
        <p14:creationId xmlns:p14="http://schemas.microsoft.com/office/powerpoint/2010/main" val="2359154107"/>
      </p:ext>
    </p:extLst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12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NEGATIVE</a:t>
            </a:r>
            <a:endParaRPr lang="en-US" b="1" dirty="0" smtClean="0">
              <a:solidFill>
                <a:srgbClr val="66FF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496944" cy="5184923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Bob </a:t>
            </a:r>
            <a:r>
              <a:rPr lang="en-US" sz="3100" dirty="0" smtClean="0"/>
              <a:t>and Tom </a:t>
            </a:r>
            <a:r>
              <a:rPr lang="en-US" sz="3100" u="sng" dirty="0" smtClean="0"/>
              <a:t>watch</a:t>
            </a:r>
            <a:r>
              <a:rPr lang="en-US" sz="3100" dirty="0" smtClean="0"/>
              <a:t> </a:t>
            </a:r>
            <a:r>
              <a:rPr lang="en-US" sz="3100" dirty="0" smtClean="0"/>
              <a:t>TV in the afternoon</a:t>
            </a:r>
            <a:r>
              <a:rPr lang="en-US" sz="3100" dirty="0" smtClean="0"/>
              <a:t>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Bob </a:t>
            </a:r>
            <a:r>
              <a:rPr lang="en-US" sz="3100" dirty="0"/>
              <a:t>and Tom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</a:t>
            </a:r>
            <a:r>
              <a:rPr lang="en-US" sz="3100" u="sng" dirty="0" smtClean="0"/>
              <a:t>watch</a:t>
            </a:r>
            <a:r>
              <a:rPr lang="en-US" sz="3100" dirty="0" smtClean="0"/>
              <a:t> </a:t>
            </a:r>
            <a:r>
              <a:rPr lang="en-US" sz="3100" dirty="0"/>
              <a:t>TV in the </a:t>
            </a:r>
            <a:r>
              <a:rPr lang="en-US" sz="3100" dirty="0" smtClean="0"/>
              <a:t>afternoon</a:t>
            </a:r>
            <a:endParaRPr lang="en-US" sz="31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 eaLnBrk="1" hangingPunct="1">
              <a:lnSpc>
                <a:spcPct val="90000"/>
              </a:lnSpc>
              <a:buNone/>
            </a:pPr>
            <a:endParaRPr lang="en-US" sz="3100" dirty="0" smtClean="0"/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The students </a:t>
            </a:r>
            <a:r>
              <a:rPr lang="en-US" sz="3100" u="sng" dirty="0" smtClean="0"/>
              <a:t>go</a:t>
            </a:r>
            <a:r>
              <a:rPr lang="en-US" sz="3100" dirty="0" smtClean="0"/>
              <a:t> home at 12h.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The </a:t>
            </a:r>
            <a:r>
              <a:rPr lang="en-US" sz="3100" dirty="0"/>
              <a:t>students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</a:t>
            </a:r>
            <a:r>
              <a:rPr lang="en-US" sz="3100" u="sng" dirty="0" smtClean="0"/>
              <a:t>go</a:t>
            </a:r>
            <a:r>
              <a:rPr lang="en-US" sz="3100" dirty="0" smtClean="0"/>
              <a:t> </a:t>
            </a:r>
            <a:r>
              <a:rPr lang="en-US" sz="3100" dirty="0"/>
              <a:t>home at </a:t>
            </a:r>
            <a:r>
              <a:rPr lang="en-US" sz="3100" dirty="0" smtClean="0"/>
              <a:t>12h</a:t>
            </a:r>
            <a:endParaRPr lang="en-US" sz="31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 eaLnBrk="1" hangingPunct="1">
              <a:lnSpc>
                <a:spcPct val="90000"/>
              </a:lnSpc>
              <a:buNone/>
            </a:pPr>
            <a:endParaRPr lang="en-US" sz="3100" dirty="0"/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I </a:t>
            </a:r>
            <a:r>
              <a:rPr lang="en-US" sz="3100" u="sng" dirty="0" smtClean="0"/>
              <a:t>visit</a:t>
            </a:r>
            <a:r>
              <a:rPr lang="en-US" sz="3100" dirty="0" smtClean="0"/>
              <a:t> my relatives every year.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100" dirty="0" smtClean="0"/>
              <a:t>I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</a:t>
            </a:r>
            <a:r>
              <a:rPr lang="en-US" sz="3100" u="sng" dirty="0" smtClean="0"/>
              <a:t>visit</a:t>
            </a:r>
            <a:r>
              <a:rPr lang="en-US" sz="3100" dirty="0" smtClean="0"/>
              <a:t> </a:t>
            </a:r>
            <a:r>
              <a:rPr lang="en-US" sz="3100" dirty="0"/>
              <a:t>my relatives every </a:t>
            </a:r>
            <a:r>
              <a:rPr lang="en-US" sz="3100" dirty="0" smtClean="0"/>
              <a:t>year</a:t>
            </a:r>
            <a:endParaRPr lang="en-US" sz="3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 eaLnBrk="1" hangingPunct="1">
              <a:lnSpc>
                <a:spcPct val="90000"/>
              </a:lnSpc>
              <a:buNone/>
            </a:pPr>
            <a:endParaRPr lang="en-US" sz="3100" dirty="0" smtClean="0"/>
          </a:p>
        </p:txBody>
      </p:sp>
    </p:spTree>
    <p:extLst>
      <p:ext uri="{BB962C8B-B14F-4D97-AF65-F5344CB8AC3E}">
        <p14:creationId xmlns:p14="http://schemas.microsoft.com/office/powerpoint/2010/main" val="495119542"/>
      </p:ext>
    </p:extLst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12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86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717363"/>
              </p:ext>
            </p:extLst>
          </p:nvPr>
        </p:nvGraphicFramePr>
        <p:xfrm>
          <a:off x="323528" y="396653"/>
          <a:ext cx="8318062" cy="5749051"/>
        </p:xfrm>
        <a:graphic>
          <a:graphicData uri="http://schemas.openxmlformats.org/drawingml/2006/table">
            <a:tbl>
              <a:tblPr rtl="1"/>
              <a:tblGrid>
                <a:gridCol w="4427717"/>
                <a:gridCol w="3890345"/>
              </a:tblGrid>
              <a:tr h="9679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cs typeface="Arial" charset="0"/>
                        </a:rPr>
                        <a:t>Adverb of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cs typeface="Arial" charset="0"/>
                        </a:rPr>
                        <a:t>Frequency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cs typeface="Arial" charset="0"/>
                      </a:endParaRPr>
                    </a:p>
                  </a:txBody>
                  <a:tcPr marT="45716" marB="45716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cs typeface="Arial" charset="0"/>
                        </a:rPr>
                        <a:t>Time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cs typeface="Arial" charset="0"/>
                        </a:rPr>
                        <a:t>expressions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4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Before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the main verb</a:t>
                      </a: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After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family Be</a:t>
                      </a: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She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always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walks to school.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He is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often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late for school.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They don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’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usually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read.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Beginning or end of sentence</a:t>
                      </a:r>
                      <a:r>
                        <a:rPr kumimoji="0" lang="he-I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They go to ballet lesson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once a week.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46" name="AutoShape 29"/>
          <p:cNvSpPr>
            <a:spLocks noChangeArrowheads="1"/>
          </p:cNvSpPr>
          <p:nvPr/>
        </p:nvSpPr>
        <p:spPr bwMode="auto">
          <a:xfrm>
            <a:off x="4787900" y="2565400"/>
            <a:ext cx="1079500" cy="7921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always</a:t>
            </a:r>
          </a:p>
        </p:txBody>
      </p:sp>
      <p:sp>
        <p:nvSpPr>
          <p:cNvPr id="14347" name="AutoShape 30"/>
          <p:cNvSpPr>
            <a:spLocks noChangeArrowheads="1"/>
          </p:cNvSpPr>
          <p:nvPr/>
        </p:nvSpPr>
        <p:spPr bwMode="auto">
          <a:xfrm>
            <a:off x="6084888" y="2565400"/>
            <a:ext cx="935037" cy="719138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never</a:t>
            </a:r>
          </a:p>
        </p:txBody>
      </p:sp>
      <p:sp>
        <p:nvSpPr>
          <p:cNvPr id="14348" name="AutoShape 32"/>
          <p:cNvSpPr>
            <a:spLocks noChangeArrowheads="1"/>
          </p:cNvSpPr>
          <p:nvPr/>
        </p:nvSpPr>
        <p:spPr bwMode="auto">
          <a:xfrm>
            <a:off x="7164388" y="2636838"/>
            <a:ext cx="1223961" cy="79057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sometimes</a:t>
            </a:r>
          </a:p>
        </p:txBody>
      </p:sp>
      <p:sp>
        <p:nvSpPr>
          <p:cNvPr id="14349" name="AutoShape 33"/>
          <p:cNvSpPr>
            <a:spLocks noChangeArrowheads="1"/>
          </p:cNvSpPr>
          <p:nvPr/>
        </p:nvSpPr>
        <p:spPr bwMode="auto">
          <a:xfrm>
            <a:off x="6011863" y="3500438"/>
            <a:ext cx="1152525" cy="719137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often</a:t>
            </a:r>
          </a:p>
        </p:txBody>
      </p:sp>
      <p:sp>
        <p:nvSpPr>
          <p:cNvPr id="14350" name="AutoShape 34"/>
          <p:cNvSpPr>
            <a:spLocks noChangeArrowheads="1"/>
          </p:cNvSpPr>
          <p:nvPr/>
        </p:nvSpPr>
        <p:spPr bwMode="auto">
          <a:xfrm>
            <a:off x="4787900" y="3500438"/>
            <a:ext cx="1152525" cy="7207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usually</a:t>
            </a:r>
          </a:p>
        </p:txBody>
      </p:sp>
      <p:sp>
        <p:nvSpPr>
          <p:cNvPr id="14351" name="AutoShape 35"/>
          <p:cNvSpPr>
            <a:spLocks noChangeArrowheads="1"/>
          </p:cNvSpPr>
          <p:nvPr/>
        </p:nvSpPr>
        <p:spPr bwMode="auto">
          <a:xfrm>
            <a:off x="7235825" y="3573463"/>
            <a:ext cx="1152525" cy="719137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seldom</a:t>
            </a:r>
          </a:p>
        </p:txBody>
      </p:sp>
      <p:sp>
        <p:nvSpPr>
          <p:cNvPr id="14352" name="AutoShape 42"/>
          <p:cNvSpPr>
            <a:spLocks noChangeArrowheads="1"/>
          </p:cNvSpPr>
          <p:nvPr/>
        </p:nvSpPr>
        <p:spPr bwMode="auto">
          <a:xfrm>
            <a:off x="827088" y="2636838"/>
            <a:ext cx="1152525" cy="792162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every..</a:t>
            </a:r>
          </a:p>
        </p:txBody>
      </p:sp>
      <p:sp>
        <p:nvSpPr>
          <p:cNvPr id="14353" name="AutoShape 43"/>
          <p:cNvSpPr>
            <a:spLocks noChangeArrowheads="1"/>
          </p:cNvSpPr>
          <p:nvPr/>
        </p:nvSpPr>
        <p:spPr bwMode="auto">
          <a:xfrm>
            <a:off x="2124075" y="2636838"/>
            <a:ext cx="1366838" cy="792162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once a..</a:t>
            </a:r>
          </a:p>
        </p:txBody>
      </p:sp>
      <p:sp>
        <p:nvSpPr>
          <p:cNvPr id="14354" name="AutoShape 44"/>
          <p:cNvSpPr>
            <a:spLocks noChangeArrowheads="1"/>
          </p:cNvSpPr>
          <p:nvPr/>
        </p:nvSpPr>
        <p:spPr bwMode="auto">
          <a:xfrm>
            <a:off x="755650" y="3429000"/>
            <a:ext cx="1366838" cy="7921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On Sundays</a:t>
            </a:r>
          </a:p>
        </p:txBody>
      </p:sp>
      <p:sp>
        <p:nvSpPr>
          <p:cNvPr id="14355" name="AutoShape 45"/>
          <p:cNvSpPr>
            <a:spLocks noChangeArrowheads="1"/>
          </p:cNvSpPr>
          <p:nvPr/>
        </p:nvSpPr>
        <p:spPr bwMode="auto">
          <a:xfrm>
            <a:off x="2339975" y="3429000"/>
            <a:ext cx="1366838" cy="7921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twice a..</a:t>
            </a:r>
          </a:p>
        </p:txBody>
      </p:sp>
    </p:spTree>
  </p:cSld>
  <p:clrMapOvr>
    <a:masterClrMapping/>
  </p:clrMapOvr>
  <p:transition spd="slow" advTm="25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415213" cy="973138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Check Yourself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696200" cy="4144962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mtClean="0"/>
              <a:t>Double click on the sites</a:t>
            </a:r>
          </a:p>
          <a:p>
            <a:pPr algn="l" rtl="0" eaLnBrk="1" hangingPunct="1">
              <a:buFontTx/>
              <a:buNone/>
            </a:pPr>
            <a:endParaRPr lang="en-US" smtClean="0"/>
          </a:p>
          <a:p>
            <a:pPr algn="l" rtl="0" eaLnBrk="1" hangingPunct="1">
              <a:buFontTx/>
              <a:buNone/>
            </a:pPr>
            <a:r>
              <a:rPr lang="en-US" sz="1400" smtClean="0">
                <a:hlinkClick r:id="rId3"/>
              </a:rPr>
              <a:t>http://www.homepages.ihug.com.au/%7Eadelegc/grammar/present_simple/pres_simple3.html</a:t>
            </a:r>
            <a:endParaRPr lang="en-US" sz="1400" smtClean="0"/>
          </a:p>
          <a:p>
            <a:pPr algn="l" rtl="0" eaLnBrk="1" hangingPunct="1">
              <a:buFontTx/>
              <a:buNone/>
            </a:pPr>
            <a:endParaRPr lang="en-US" sz="1400" smtClean="0"/>
          </a:p>
          <a:p>
            <a:pPr algn="l" rtl="0" eaLnBrk="1" hangingPunct="1">
              <a:buFontTx/>
              <a:buNone/>
            </a:pPr>
            <a:endParaRPr lang="en-US" sz="1400" smtClean="0"/>
          </a:p>
          <a:p>
            <a:pPr algn="l" rtl="0" eaLnBrk="1" hangingPunct="1">
              <a:buFontTx/>
              <a:buNone/>
            </a:pPr>
            <a:r>
              <a:rPr lang="en-US" sz="1400" smtClean="0">
                <a:hlinkClick r:id="rId4"/>
              </a:rPr>
              <a:t>http://www.homepages.ihug.com.au/%7Eadelegc/grammar/present_simple/pres_simple4.html</a:t>
            </a:r>
            <a:endParaRPr lang="en-US" sz="1400" smtClean="0"/>
          </a:p>
          <a:p>
            <a:pPr algn="l" rtl="0" eaLnBrk="1" hangingPunct="1">
              <a:buFontTx/>
              <a:buNone/>
            </a:pPr>
            <a:endParaRPr lang="en-US" sz="1400" smtClean="0"/>
          </a:p>
          <a:p>
            <a:pPr algn="l" rtl="0" eaLnBrk="1" hangingPunct="1">
              <a:buFontTx/>
              <a:buNone/>
            </a:pPr>
            <a:endParaRPr lang="en-US" sz="1400" smtClean="0"/>
          </a:p>
          <a:p>
            <a:pPr algn="l" rtl="0" eaLnBrk="1" hangingPunct="1">
              <a:buFontTx/>
              <a:buNone/>
            </a:pPr>
            <a:r>
              <a:rPr lang="en-US" sz="1400" smtClean="0">
                <a:hlinkClick r:id="rId5"/>
              </a:rPr>
              <a:t>http://www.agendaweb.org/verb.htm</a:t>
            </a:r>
            <a:endParaRPr lang="he-IL" sz="1400" smtClean="0"/>
          </a:p>
          <a:p>
            <a:pPr algn="l" rtl="0" eaLnBrk="1" hangingPunct="1">
              <a:buFontTx/>
              <a:buNone/>
            </a:pPr>
            <a:endParaRPr lang="pt-BR" sz="1400" smtClean="0"/>
          </a:p>
        </p:txBody>
      </p:sp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56320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chemeClr val="tx2"/>
                </a:solidFill>
              </a:rPr>
              <a:t>It </a:t>
            </a:r>
            <a:r>
              <a:rPr lang="en-US" sz="4800" dirty="0" smtClean="0">
                <a:solidFill>
                  <a:schemeClr val="tx2"/>
                </a:solidFill>
                <a:latin typeface="Arial" charset="0"/>
              </a:rPr>
              <a:t>‘</a:t>
            </a:r>
            <a:r>
              <a:rPr lang="en-US" sz="4800" dirty="0" smtClean="0">
                <a:solidFill>
                  <a:schemeClr val="tx2"/>
                </a:solidFill>
              </a:rPr>
              <a:t>s always like this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052737"/>
            <a:ext cx="7696200" cy="5040560"/>
          </a:xfrm>
        </p:spPr>
        <p:txBody>
          <a:bodyPr/>
          <a:lstStyle/>
          <a:p>
            <a:pPr lvl="4" eaLnBrk="1" hangingPunct="1">
              <a:buFontTx/>
              <a:buNone/>
            </a:pPr>
            <a:endParaRPr lang="en-US" dirty="0" smtClean="0"/>
          </a:p>
        </p:txBody>
      </p:sp>
      <p:pic>
        <p:nvPicPr>
          <p:cNvPr id="4100" name="Picture 4" descr="MCj031240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519" y="2408293"/>
            <a:ext cx="2232025" cy="217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4285862" y="1057275"/>
            <a:ext cx="1223962" cy="1295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always</a:t>
            </a:r>
          </a:p>
        </p:txBody>
      </p:sp>
      <p:sp>
        <p:nvSpPr>
          <p:cNvPr id="4102" name="AutoShape 9"/>
          <p:cNvSpPr>
            <a:spLocks noChangeArrowheads="1"/>
          </p:cNvSpPr>
          <p:nvPr/>
        </p:nvSpPr>
        <p:spPr bwMode="auto">
          <a:xfrm>
            <a:off x="2393936" y="2175302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on </a:t>
            </a:r>
          </a:p>
          <a:p>
            <a:pPr algn="ctr"/>
            <a:r>
              <a:rPr lang="en-US" dirty="0"/>
              <a:t>Mondays</a:t>
            </a:r>
          </a:p>
        </p:txBody>
      </p:sp>
      <p:sp>
        <p:nvSpPr>
          <p:cNvPr id="4103" name="AutoShape 12"/>
          <p:cNvSpPr>
            <a:spLocks noChangeArrowheads="1"/>
          </p:cNvSpPr>
          <p:nvPr/>
        </p:nvSpPr>
        <p:spPr bwMode="auto">
          <a:xfrm>
            <a:off x="5807189" y="2921848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sometimes</a:t>
            </a:r>
          </a:p>
        </p:txBody>
      </p:sp>
      <p:sp>
        <p:nvSpPr>
          <p:cNvPr id="4104" name="AutoShape 14"/>
          <p:cNvSpPr>
            <a:spLocks noChangeArrowheads="1"/>
          </p:cNvSpPr>
          <p:nvPr/>
        </p:nvSpPr>
        <p:spPr bwMode="auto">
          <a:xfrm>
            <a:off x="5346527" y="1820757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never</a:t>
            </a:r>
          </a:p>
        </p:txBody>
      </p:sp>
      <p:sp>
        <p:nvSpPr>
          <p:cNvPr id="4105" name="AutoShape 15"/>
          <p:cNvSpPr>
            <a:spLocks noChangeArrowheads="1"/>
          </p:cNvSpPr>
          <p:nvPr/>
        </p:nvSpPr>
        <p:spPr bwMode="auto">
          <a:xfrm>
            <a:off x="5317944" y="4030223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often</a:t>
            </a:r>
          </a:p>
        </p:txBody>
      </p:sp>
      <p:sp>
        <p:nvSpPr>
          <p:cNvPr id="4106" name="AutoShape 16"/>
          <p:cNvSpPr>
            <a:spLocks noChangeArrowheads="1"/>
          </p:cNvSpPr>
          <p:nvPr/>
        </p:nvSpPr>
        <p:spPr bwMode="auto">
          <a:xfrm>
            <a:off x="3169057" y="4364831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 smtClean="0"/>
              <a:t>seldon</a:t>
            </a:r>
            <a:endParaRPr lang="en-US" dirty="0"/>
          </a:p>
        </p:txBody>
      </p:sp>
      <p:sp>
        <p:nvSpPr>
          <p:cNvPr id="4107" name="AutoShape 19"/>
          <p:cNvSpPr>
            <a:spLocks noChangeArrowheads="1"/>
          </p:cNvSpPr>
          <p:nvPr/>
        </p:nvSpPr>
        <p:spPr bwMode="auto">
          <a:xfrm>
            <a:off x="4300473" y="4603209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usually</a:t>
            </a:r>
          </a:p>
        </p:txBody>
      </p:sp>
      <p:sp>
        <p:nvSpPr>
          <p:cNvPr id="4108" name="AutoShape 20"/>
          <p:cNvSpPr>
            <a:spLocks noChangeArrowheads="1"/>
          </p:cNvSpPr>
          <p:nvPr/>
        </p:nvSpPr>
        <p:spPr bwMode="auto">
          <a:xfrm>
            <a:off x="3145600" y="1289383"/>
            <a:ext cx="1152525" cy="11525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every day</a:t>
            </a:r>
          </a:p>
        </p:txBody>
      </p:sp>
      <p:sp>
        <p:nvSpPr>
          <p:cNvPr id="4109" name="AutoShape 25">
            <a:hlinkClick r:id="rId4" action="ppaction://hlinksldjump" highlightClick="1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4508500"/>
            <a:ext cx="1331913" cy="8651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833" y="983923"/>
            <a:ext cx="8191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442" y="5795168"/>
            <a:ext cx="1060665" cy="30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681" y="3300133"/>
            <a:ext cx="1127338" cy="307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277" y="4508500"/>
            <a:ext cx="1169292" cy="31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923" y="5032680"/>
            <a:ext cx="900407" cy="300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768" y="2175302"/>
            <a:ext cx="48577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562" y="3761636"/>
            <a:ext cx="1066362" cy="341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2322499" y="3347243"/>
            <a:ext cx="1223962" cy="1295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rarely</a:t>
            </a:r>
            <a:endParaRPr lang="en-US" dirty="0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287" y="908383"/>
            <a:ext cx="8191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88" y="2408293"/>
            <a:ext cx="1903548" cy="5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2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2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2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2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2" grpId="0" animBg="1"/>
      <p:bldP spid="4103" grpId="0" animBg="1"/>
      <p:bldP spid="4104" grpId="0" animBg="1"/>
      <p:bldP spid="4105" grpId="0" animBg="1"/>
      <p:bldP spid="4106" grpId="0" animBg="1"/>
      <p:bldP spid="4107" grpId="0" animBg="1"/>
      <p:bldP spid="4108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6870700" cy="1044575"/>
          </a:xfrm>
        </p:spPr>
        <p:txBody>
          <a:bodyPr/>
          <a:lstStyle/>
          <a:p>
            <a:pPr eaLnBrk="1" hangingPunct="1"/>
            <a:r>
              <a:rPr lang="en-US" sz="5400" dirty="0" smtClean="0">
                <a:solidFill>
                  <a:schemeClr val="hlink"/>
                </a:solidFill>
              </a:rPr>
              <a:t>PRESENT SIMPLE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056240" cy="3528392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dirty="0" smtClean="0"/>
              <a:t>We use the Present Simple to describe: </a:t>
            </a:r>
          </a:p>
          <a:p>
            <a:pPr algn="l" rtl="0" eaLnBrk="1" hangingPunct="1">
              <a:buFont typeface="Wingdings" pitchFamily="2" charset="2"/>
              <a:buChar char="ü"/>
            </a:pPr>
            <a:r>
              <a:rPr lang="en-US" dirty="0" smtClean="0"/>
              <a:t>habits, </a:t>
            </a:r>
          </a:p>
          <a:p>
            <a:pPr algn="l" rtl="0" eaLnBrk="1" hangingPunct="1">
              <a:buFont typeface="Wingdings" pitchFamily="2" charset="2"/>
              <a:buChar char="ü"/>
            </a:pPr>
            <a:r>
              <a:rPr lang="en-US" dirty="0" smtClean="0"/>
              <a:t>facts, </a:t>
            </a:r>
          </a:p>
          <a:p>
            <a:pPr algn="l" rtl="0" eaLnBrk="1" hangingPunct="1">
              <a:buFont typeface="Wingdings" pitchFamily="2" charset="2"/>
              <a:buChar char="ü"/>
            </a:pPr>
            <a:r>
              <a:rPr lang="en-US" dirty="0" smtClean="0"/>
              <a:t>states and regular actions.</a:t>
            </a:r>
          </a:p>
          <a:p>
            <a:pPr algn="l" rtl="0" eaLnBrk="1" hangingPunct="1">
              <a:buFontTx/>
              <a:buNone/>
            </a:pPr>
            <a:endParaRPr lang="en-US" dirty="0" smtClean="0"/>
          </a:p>
          <a:p>
            <a:pPr algn="l" rtl="0" eaLnBrk="1" hangingPunct="1">
              <a:buFontTx/>
              <a:buNone/>
            </a:pPr>
            <a:r>
              <a:rPr lang="en-US" dirty="0" smtClean="0"/>
              <a:t>It is the most common tense in English.</a:t>
            </a:r>
          </a:p>
          <a:p>
            <a:pPr rtl="0" eaLnBrk="1" hangingPunct="1">
              <a:buFontTx/>
              <a:buNone/>
            </a:pPr>
            <a:endParaRPr lang="pt-BR" dirty="0" smtClean="0"/>
          </a:p>
        </p:txBody>
      </p:sp>
    </p:spTree>
  </p:cSld>
  <p:clrMapOvr>
    <a:masterClrMapping/>
  </p:clrMapOvr>
  <p:transition spd="slow" advTm="25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pPr eaLnBrk="1" hangingPunct="1"/>
            <a:r>
              <a:rPr lang="pt-BR" dirty="0" err="1" smtClean="0"/>
              <a:t>Pronouns</a:t>
            </a:r>
            <a:endParaRPr lang="pt-BR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696200" cy="3312368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z="2800" dirty="0" smtClean="0"/>
              <a:t>We will divide the Pronouns into 2 groups. </a:t>
            </a:r>
          </a:p>
          <a:p>
            <a:pPr algn="l" rtl="0" eaLnBrk="1" hangingPunct="1">
              <a:buFontTx/>
              <a:buNone/>
            </a:pPr>
            <a:r>
              <a:rPr lang="en-US" sz="2800" u="sng" dirty="0" smtClean="0">
                <a:solidFill>
                  <a:schemeClr val="folHlink"/>
                </a:solidFill>
              </a:rPr>
              <a:t>1</a:t>
            </a:r>
            <a:r>
              <a:rPr lang="en-US" sz="2800" u="sng" baseline="30000" dirty="0" smtClean="0">
                <a:solidFill>
                  <a:schemeClr val="folHlink"/>
                </a:solidFill>
              </a:rPr>
              <a:t>st</a:t>
            </a:r>
            <a:r>
              <a:rPr lang="en-US" sz="2800" u="sng" dirty="0" smtClean="0">
                <a:solidFill>
                  <a:schemeClr val="folHlink"/>
                </a:solidFill>
              </a:rPr>
              <a:t> Group:</a:t>
            </a: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chemeClr val="folHlink"/>
                </a:solidFill>
              </a:rPr>
              <a:t>I You We They</a:t>
            </a:r>
          </a:p>
          <a:p>
            <a:pPr algn="l" rtl="0" eaLnBrk="1" hangingPunct="1">
              <a:buFontTx/>
              <a:buNone/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r>
              <a:rPr lang="en-US" sz="2800" u="sng" dirty="0" smtClean="0">
                <a:solidFill>
                  <a:schemeClr val="tx2"/>
                </a:solidFill>
              </a:rPr>
              <a:t>2</a:t>
            </a:r>
            <a:r>
              <a:rPr lang="en-US" sz="2800" u="sng" baseline="30000" dirty="0" smtClean="0">
                <a:solidFill>
                  <a:schemeClr val="tx2"/>
                </a:solidFill>
              </a:rPr>
              <a:t>nd</a:t>
            </a:r>
            <a:r>
              <a:rPr lang="en-US" sz="2800" u="sng" dirty="0" smtClean="0">
                <a:solidFill>
                  <a:schemeClr val="tx2"/>
                </a:solidFill>
              </a:rPr>
              <a:t> Group:</a:t>
            </a:r>
            <a:endParaRPr lang="en-US" sz="2800" u="sng" dirty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He  She  It</a:t>
            </a:r>
          </a:p>
          <a:p>
            <a:pPr algn="l" rtl="0" eaLnBrk="1" hangingPunct="1">
              <a:buFontTx/>
              <a:buNone/>
            </a:pPr>
            <a:endParaRPr lang="en-US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0648"/>
            <a:ext cx="7696200" cy="6192687"/>
          </a:xfrm>
        </p:spPr>
        <p:txBody>
          <a:bodyPr/>
          <a:lstStyle/>
          <a:p>
            <a:pPr algn="ctr" rtl="0" eaLnBrk="1" hangingPunct="1">
              <a:lnSpc>
                <a:spcPct val="90000"/>
              </a:lnSpc>
              <a:buFontTx/>
              <a:buNone/>
            </a:pPr>
            <a:r>
              <a:rPr lang="he-IL" sz="1400" dirty="0" smtClean="0"/>
              <a:t> </a:t>
            </a:r>
            <a:r>
              <a:rPr lang="en-US" sz="3600" b="1" dirty="0" smtClean="0">
                <a:solidFill>
                  <a:srgbClr val="FD3FD9"/>
                </a:solidFill>
              </a:rPr>
              <a:t>Positive Sentences</a:t>
            </a:r>
            <a:endParaRPr lang="en-US" sz="1400" dirty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he-IL" sz="1400" dirty="0" smtClean="0"/>
              <a:t> </a:t>
            </a:r>
            <a:r>
              <a:rPr lang="en-US" sz="1400" dirty="0" smtClean="0"/>
              <a:t>                                             </a:t>
            </a:r>
            <a:r>
              <a:rPr lang="en-US" sz="4400" dirty="0" smtClean="0"/>
              <a:t>+              +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000" dirty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   The boys            play              soccer.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3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3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200" dirty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      John               play</a:t>
            </a:r>
            <a:r>
              <a:rPr lang="en-US" sz="3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000" dirty="0" smtClean="0"/>
              <a:t>             soccer.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          *most </a:t>
            </a:r>
            <a:r>
              <a:rPr lang="en-US" sz="3000" dirty="0" smtClean="0"/>
              <a:t>of </a:t>
            </a:r>
            <a:r>
              <a:rPr lang="en-US" sz="3000" dirty="0" smtClean="0"/>
              <a:t>the verbs add S to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/>
              <a:t> </a:t>
            </a:r>
            <a:r>
              <a:rPr lang="en-US" sz="3000" dirty="0" smtClean="0"/>
              <a:t>            he/she/it</a:t>
            </a:r>
            <a:endParaRPr lang="en-US" sz="3000" dirty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000" dirty="0" smtClean="0"/>
              <a:t>          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899592" y="836712"/>
            <a:ext cx="2232025" cy="158417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Subject</a:t>
            </a:r>
          </a:p>
          <a:p>
            <a:pPr algn="ctr">
              <a:defRPr/>
            </a:pPr>
            <a:endParaRPr lang="en-US" sz="1200" b="1" u="sng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folHlink"/>
                </a:solidFill>
              </a:rPr>
              <a:t>I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folHlink"/>
                </a:solidFill>
              </a:rPr>
              <a:t>You We They</a:t>
            </a: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3635375" y="836711"/>
            <a:ext cx="1873250" cy="1584177"/>
          </a:xfrm>
          <a:prstGeom prst="rect">
            <a:avLst/>
          </a:prstGeom>
          <a:solidFill>
            <a:srgbClr val="BDCB9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u="sng" dirty="0"/>
              <a:t>verb1</a:t>
            </a:r>
          </a:p>
          <a:p>
            <a:pPr algn="ctr"/>
            <a:endParaRPr lang="en-US" sz="2400" b="1" dirty="0"/>
          </a:p>
          <a:p>
            <a:pPr algn="ctr"/>
            <a:r>
              <a:rPr lang="pt-BR" sz="2400" b="1" dirty="0" smtClean="0"/>
              <a:t>play</a:t>
            </a:r>
            <a:endParaRPr lang="en-US" sz="2400" b="1" dirty="0"/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6228184" y="836712"/>
            <a:ext cx="1873250" cy="15841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u="sng" dirty="0" smtClean="0"/>
              <a:t>Rest </a:t>
            </a:r>
            <a:r>
              <a:rPr lang="en-US" sz="2400" b="1" u="sng" dirty="0"/>
              <a:t>of the </a:t>
            </a:r>
          </a:p>
          <a:p>
            <a:pPr algn="ctr"/>
            <a:r>
              <a:rPr lang="en-US" sz="2400" b="1" u="sng" dirty="0" smtClean="0"/>
              <a:t>sentence</a:t>
            </a:r>
            <a:r>
              <a:rPr lang="pt-BR" sz="2400" b="1" dirty="0" smtClean="0"/>
              <a:t> </a:t>
            </a:r>
          </a:p>
          <a:p>
            <a:pPr algn="ctr"/>
            <a:endParaRPr lang="pt-BR" sz="1200" b="1" dirty="0" smtClean="0"/>
          </a:p>
          <a:p>
            <a:pPr algn="ctr"/>
            <a:r>
              <a:rPr lang="pt-BR" sz="2400" b="1" dirty="0"/>
              <a:t>s</a:t>
            </a:r>
            <a:r>
              <a:rPr lang="pt-BR" sz="2400" b="1" dirty="0" smtClean="0"/>
              <a:t>occer. </a:t>
            </a:r>
            <a:endParaRPr lang="pt-BR" sz="2400" b="1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74897" y="3501008"/>
            <a:ext cx="2232025" cy="158417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Subject</a:t>
            </a:r>
          </a:p>
          <a:p>
            <a:pPr algn="ctr">
              <a:defRPr/>
            </a:pPr>
            <a:endParaRPr lang="en-US" sz="1200" b="1" u="sng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He/ She/ It</a:t>
            </a: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653519" y="3501008"/>
            <a:ext cx="1873250" cy="1584177"/>
          </a:xfrm>
          <a:prstGeom prst="rect">
            <a:avLst/>
          </a:prstGeom>
          <a:solidFill>
            <a:srgbClr val="BDCB9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u="sng" dirty="0"/>
              <a:t>verb1</a:t>
            </a:r>
          </a:p>
          <a:p>
            <a:pPr algn="ctr"/>
            <a:endParaRPr lang="en-US" sz="2400" b="1" dirty="0"/>
          </a:p>
          <a:p>
            <a:pPr algn="ctr"/>
            <a:r>
              <a:rPr lang="pt-BR" sz="2400" b="1" dirty="0" smtClean="0"/>
              <a:t>play</a:t>
            </a:r>
            <a:r>
              <a:rPr lang="pt-B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lang="en-US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196099" y="3501007"/>
            <a:ext cx="1873250" cy="15841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u="sng" dirty="0"/>
              <a:t>Rest of the </a:t>
            </a:r>
          </a:p>
          <a:p>
            <a:pPr algn="ctr"/>
            <a:r>
              <a:rPr lang="en-US" sz="2400" b="1" u="sng" dirty="0"/>
              <a:t>sentence</a:t>
            </a:r>
            <a:r>
              <a:rPr lang="pt-BR" sz="2400" b="1" dirty="0"/>
              <a:t> </a:t>
            </a:r>
          </a:p>
          <a:p>
            <a:pPr algn="ctr"/>
            <a:endParaRPr lang="pt-BR" sz="1200" b="1" dirty="0"/>
          </a:p>
          <a:p>
            <a:pPr algn="ctr"/>
            <a:r>
              <a:rPr lang="pt-BR" sz="2400" b="1" dirty="0"/>
              <a:t>soccer. </a:t>
            </a:r>
          </a:p>
        </p:txBody>
      </p:sp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25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25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25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25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250" fill="hold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250" fill="hold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250" fill="hold"/>
                                        <p:tgtEl>
                                          <p:spTgt spid="71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250" fill="hold"/>
                                        <p:tgtEl>
                                          <p:spTgt spid="71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250" fill="hold"/>
                                        <p:tgtEl>
                                          <p:spTgt spid="71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250" fill="hold"/>
                                        <p:tgtEl>
                                          <p:spTgt spid="71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250" fill="hold"/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250" fill="hold"/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250" fill="hold"/>
                                        <p:tgtEl>
                                          <p:spTgt spid="71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250" fill="hold"/>
                                        <p:tgtEl>
                                          <p:spTgt spid="71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7172" grpId="0" animBg="1"/>
      <p:bldP spid="7173" grpId="0" animBg="1"/>
      <p:bldP spid="6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2656"/>
            <a:ext cx="7489825" cy="72008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 She It (3</a:t>
            </a:r>
            <a:r>
              <a:rPr lang="en-US" sz="4000" u="sng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rd</a:t>
            </a:r>
            <a:r>
              <a:rPr lang="en-US" sz="40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singular)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442" y="1196752"/>
            <a:ext cx="8078393" cy="5328592"/>
          </a:xfrm>
        </p:spPr>
        <p:txBody>
          <a:bodyPr/>
          <a:lstStyle/>
          <a:p>
            <a:pPr marL="609600" indent="-609600" algn="l" rtl="0" eaLnBrk="1" hangingPunct="1">
              <a:buFontTx/>
              <a:buAutoNum type="arabicParenR"/>
            </a:pPr>
            <a:r>
              <a:rPr lang="en-US" dirty="0" smtClean="0"/>
              <a:t>We add </a:t>
            </a:r>
            <a:r>
              <a:rPr lang="en-US" dirty="0" err="1" smtClean="0">
                <a:solidFill>
                  <a:schemeClr val="tx2"/>
                </a:solidFill>
              </a:rPr>
              <a:t>es</a:t>
            </a:r>
            <a:r>
              <a:rPr lang="en-US" dirty="0" smtClean="0"/>
              <a:t> to the base form when the verb ends with </a:t>
            </a:r>
            <a:r>
              <a:rPr lang="en-US" dirty="0" err="1" smtClean="0">
                <a:solidFill>
                  <a:schemeClr val="tx2"/>
                </a:solidFill>
              </a:rPr>
              <a:t>ch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sh</a:t>
            </a:r>
            <a:r>
              <a:rPr lang="en-US" dirty="0" smtClean="0">
                <a:solidFill>
                  <a:schemeClr val="tx2"/>
                </a:solidFill>
              </a:rPr>
              <a:t>, s, x, z, o</a:t>
            </a:r>
          </a:p>
          <a:p>
            <a:pPr marL="609600" indent="-609600" algn="l" rtl="0" eaLnBrk="1" hangingPunct="1">
              <a:buFontTx/>
              <a:buNone/>
            </a:pPr>
            <a:r>
              <a:rPr lang="en-US" dirty="0" smtClean="0"/>
              <a:t>            watch              watch</a:t>
            </a:r>
            <a:r>
              <a:rPr lang="en-US" dirty="0" smtClean="0">
                <a:solidFill>
                  <a:schemeClr val="tx2"/>
                </a:solidFill>
              </a:rPr>
              <a:t>es</a:t>
            </a:r>
          </a:p>
          <a:p>
            <a:pPr marL="609600" indent="-609600" algn="l" rtl="0" eaLnBrk="1" hangingPunct="1">
              <a:buFontTx/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609600" indent="-609600" algn="l" rtl="0" eaLnBrk="1" hangingPunct="1">
              <a:buFontTx/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609600" indent="-609600" algn="l" rtl="0" eaLnBrk="1" hangingPunct="1">
              <a:buFontTx/>
              <a:buNone/>
            </a:pPr>
            <a:r>
              <a:rPr lang="en-US" sz="3000" dirty="0" smtClean="0">
                <a:solidFill>
                  <a:schemeClr val="tx2"/>
                </a:solidFill>
              </a:rPr>
              <a:t>Kis</a:t>
            </a:r>
            <a:r>
              <a:rPr lang="en-US" sz="3000" u="sng" dirty="0" smtClean="0">
                <a:solidFill>
                  <a:schemeClr val="tx2"/>
                </a:solidFill>
              </a:rPr>
              <a:t>s</a:t>
            </a:r>
            <a:r>
              <a:rPr lang="en-US" sz="3000" dirty="0" smtClean="0">
                <a:solidFill>
                  <a:schemeClr val="tx2"/>
                </a:solidFill>
              </a:rPr>
              <a:t>    </a:t>
            </a:r>
            <a:r>
              <a:rPr lang="en-US" sz="3000" dirty="0">
                <a:solidFill>
                  <a:schemeClr val="tx2"/>
                </a:solidFill>
              </a:rPr>
              <a:t>Wa</a:t>
            </a:r>
            <a:r>
              <a:rPr lang="en-US" sz="3000" u="sng" dirty="0">
                <a:solidFill>
                  <a:schemeClr val="tx2"/>
                </a:solidFill>
              </a:rPr>
              <a:t>sh</a:t>
            </a:r>
            <a:r>
              <a:rPr lang="en-US" sz="3000" dirty="0">
                <a:solidFill>
                  <a:schemeClr val="tx2"/>
                </a:solidFill>
              </a:rPr>
              <a:t>   </a:t>
            </a:r>
            <a:r>
              <a:rPr lang="en-US" sz="3000" dirty="0" smtClean="0">
                <a:solidFill>
                  <a:schemeClr val="tx2"/>
                </a:solidFill>
              </a:rPr>
              <a:t>Wat</a:t>
            </a:r>
            <a:r>
              <a:rPr lang="en-US" sz="3000" u="sng" dirty="0" smtClean="0">
                <a:solidFill>
                  <a:schemeClr val="tx2"/>
                </a:solidFill>
              </a:rPr>
              <a:t>ch</a:t>
            </a:r>
            <a:endParaRPr lang="en-US" sz="3000" u="sng" dirty="0">
              <a:solidFill>
                <a:schemeClr val="tx2"/>
              </a:solidFill>
            </a:endParaRPr>
          </a:p>
          <a:p>
            <a:pPr marL="609600" indent="-609600" algn="l" rtl="0" eaLnBrk="1" hangingPunct="1">
              <a:buFontTx/>
              <a:buNone/>
            </a:pPr>
            <a:r>
              <a:rPr lang="en-US" sz="3000" dirty="0">
                <a:solidFill>
                  <a:schemeClr val="tx2"/>
                </a:solidFill>
              </a:rPr>
              <a:t>Pis</a:t>
            </a:r>
            <a:r>
              <a:rPr lang="en-US" sz="3000" u="sng" dirty="0">
                <a:solidFill>
                  <a:schemeClr val="tx2"/>
                </a:solidFill>
              </a:rPr>
              <a:t>s</a:t>
            </a:r>
            <a:r>
              <a:rPr lang="en-US" sz="3000" dirty="0">
                <a:solidFill>
                  <a:schemeClr val="tx2"/>
                </a:solidFill>
              </a:rPr>
              <a:t>    Bru</a:t>
            </a:r>
            <a:r>
              <a:rPr lang="en-US" sz="3000" u="sng" dirty="0">
                <a:solidFill>
                  <a:schemeClr val="tx2"/>
                </a:solidFill>
              </a:rPr>
              <a:t>sh</a:t>
            </a:r>
            <a:r>
              <a:rPr lang="en-US" sz="3000" dirty="0">
                <a:solidFill>
                  <a:schemeClr val="tx2"/>
                </a:solidFill>
              </a:rPr>
              <a:t>   </a:t>
            </a:r>
            <a:r>
              <a:rPr lang="en-US" sz="3000" dirty="0" smtClean="0">
                <a:solidFill>
                  <a:schemeClr val="tx2"/>
                </a:solidFill>
              </a:rPr>
              <a:t>Cat</a:t>
            </a:r>
            <a:r>
              <a:rPr lang="en-US" sz="3000" u="sng" dirty="0" smtClean="0">
                <a:solidFill>
                  <a:schemeClr val="tx2"/>
                </a:solidFill>
              </a:rPr>
              <a:t>ch</a:t>
            </a:r>
            <a:endParaRPr lang="en-US" sz="3000" u="sng" dirty="0">
              <a:solidFill>
                <a:schemeClr val="tx2"/>
              </a:solidFill>
            </a:endParaRPr>
          </a:p>
          <a:p>
            <a:pPr marL="609600" indent="-609600" algn="l" rtl="0" eaLnBrk="1" hangingPunct="1">
              <a:buFontTx/>
              <a:buNone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                    </a:t>
            </a:r>
          </a:p>
          <a:p>
            <a:pPr marL="609600" indent="-609600" algn="l" rtl="0" eaLnBrk="1" hangingPunct="1">
              <a:buFontTx/>
              <a:buNone/>
            </a:pPr>
            <a:r>
              <a:rPr lang="en-US" dirty="0" smtClean="0">
                <a:solidFill>
                  <a:schemeClr val="tx2"/>
                </a:solidFill>
              </a:rPr>
              <a:t>                               Go     Rela</a:t>
            </a:r>
            <a:r>
              <a:rPr lang="en-US" u="sng" dirty="0" smtClean="0">
                <a:solidFill>
                  <a:schemeClr val="tx2"/>
                </a:solidFill>
              </a:rPr>
              <a:t>x</a:t>
            </a:r>
            <a:r>
              <a:rPr lang="en-US" dirty="0" smtClean="0">
                <a:solidFill>
                  <a:schemeClr val="tx2"/>
                </a:solidFill>
              </a:rPr>
              <a:t>   Buz</a:t>
            </a:r>
            <a:r>
              <a:rPr lang="en-US" u="sng" dirty="0" smtClean="0">
                <a:solidFill>
                  <a:schemeClr val="tx2"/>
                </a:solidFill>
              </a:rPr>
              <a:t>z</a:t>
            </a:r>
          </a:p>
          <a:p>
            <a:pPr marL="609600" indent="-609600" algn="l" rtl="0" eaLnBrk="1" hangingPunct="1">
              <a:buFontTx/>
              <a:buNone/>
            </a:pPr>
            <a:r>
              <a:rPr lang="en-US" dirty="0" smtClean="0">
                <a:solidFill>
                  <a:schemeClr val="tx2"/>
                </a:solidFill>
              </a:rPr>
              <a:t>                               Do     Fi</a:t>
            </a:r>
            <a:r>
              <a:rPr lang="en-US" u="sng" dirty="0" smtClean="0">
                <a:solidFill>
                  <a:schemeClr val="tx2"/>
                </a:solidFill>
              </a:rPr>
              <a:t>x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648135" y="2636912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9221" name="Picture 5" descr="MCj035058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05459" y="3578493"/>
            <a:ext cx="130492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81442" y="2949664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699863" y="4729595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Z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835696" y="2930793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Sh</a:t>
            </a:r>
            <a:endParaRPr lang="en-US" dirty="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292080" y="4729595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246180" y="2930793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Ch</a:t>
            </a:r>
            <a:endParaRPr lang="en-US" dirty="0"/>
          </a:p>
        </p:txBody>
      </p:sp>
      <p:sp>
        <p:nvSpPr>
          <p:cNvPr id="9227" name="AutoShape 13"/>
          <p:cNvSpPr>
            <a:spLocks noChangeArrowheads="1"/>
          </p:cNvSpPr>
          <p:nvPr/>
        </p:nvSpPr>
        <p:spPr bwMode="auto">
          <a:xfrm>
            <a:off x="8162684" y="2930793"/>
            <a:ext cx="647700" cy="6477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/>
              <a:t>O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109780" y="4729595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O</a:t>
            </a:r>
            <a:endParaRPr lang="en-US" dirty="0"/>
          </a:p>
        </p:txBody>
      </p:sp>
    </p:spTree>
  </p:cSld>
  <p:clrMapOvr>
    <a:masterClrMapping/>
  </p:clrMapOvr>
  <p:transition spd="slow" advTm="2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9219" grpId="0" build="p"/>
      <p:bldP spid="9222" grpId="0" animBg="1"/>
      <p:bldP spid="9223" grpId="0" animBg="1"/>
      <p:bldP spid="9224" grpId="0" animBg="1"/>
      <p:bldP spid="9225" grpId="0" animBg="1"/>
      <p:bldP spid="9226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476250"/>
            <a:ext cx="7702550" cy="501015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z="2800" dirty="0" smtClean="0"/>
              <a:t>2) When the verb ends with </a:t>
            </a:r>
            <a:r>
              <a:rPr lang="en-US" sz="2800" b="1" dirty="0" smtClean="0">
                <a:solidFill>
                  <a:schemeClr val="tx2"/>
                </a:solidFill>
              </a:rPr>
              <a:t>Y </a:t>
            </a:r>
            <a:r>
              <a:rPr lang="en-US" sz="2800" dirty="0" smtClean="0"/>
              <a:t>and there is a consonant before , we will drop it and add </a:t>
            </a:r>
            <a:r>
              <a:rPr lang="en-US" sz="2800" b="1" dirty="0" err="1" smtClean="0">
                <a:solidFill>
                  <a:schemeClr val="tx2"/>
                </a:solidFill>
              </a:rPr>
              <a:t>ies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endParaRPr lang="en-US" sz="2800" b="1" dirty="0" smtClean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      </a:t>
            </a:r>
            <a:r>
              <a:rPr lang="en-US" sz="2800" b="1" dirty="0" smtClean="0"/>
              <a:t>fly             </a:t>
            </a:r>
            <a:r>
              <a:rPr lang="en-US" sz="2800" b="1" dirty="0" err="1" smtClean="0"/>
              <a:t>fl</a:t>
            </a:r>
            <a:r>
              <a:rPr lang="en-US" sz="2800" b="1" dirty="0" smtClean="0"/>
              <a:t>          fl</a:t>
            </a:r>
            <a:r>
              <a:rPr lang="en-US" sz="2800" b="1" dirty="0" smtClean="0">
                <a:solidFill>
                  <a:schemeClr val="tx2"/>
                </a:solidFill>
              </a:rPr>
              <a:t>ies</a:t>
            </a:r>
          </a:p>
          <a:p>
            <a:pPr algn="l" rtl="0" eaLnBrk="1" hangingPunct="1">
              <a:buFontTx/>
              <a:buNone/>
            </a:pPr>
            <a:endParaRPr lang="en-US" sz="2800" b="1" dirty="0" smtClean="0">
              <a:solidFill>
                <a:schemeClr val="tx2"/>
              </a:solidFill>
            </a:endParaRPr>
          </a:p>
          <a:p>
            <a:pPr algn="l" rtl="0" eaLnBrk="1" hangingPunct="1">
              <a:buFontTx/>
              <a:buNone/>
            </a:pPr>
            <a:r>
              <a:rPr lang="en-US" sz="2800" dirty="0" smtClean="0"/>
              <a:t>3) When a verb ends with </a:t>
            </a:r>
            <a:r>
              <a:rPr lang="en-US" sz="2800" b="1" dirty="0" smtClean="0">
                <a:solidFill>
                  <a:schemeClr val="tx2"/>
                </a:solidFill>
              </a:rPr>
              <a:t>y </a:t>
            </a:r>
            <a:r>
              <a:rPr lang="en-US" sz="2800" dirty="0" smtClean="0"/>
              <a:t>and there is a vowel before, we will NOT drop the y and add just </a:t>
            </a:r>
            <a:r>
              <a:rPr lang="en-US" sz="2800" b="1" dirty="0" smtClean="0">
                <a:solidFill>
                  <a:schemeClr val="tx2"/>
                </a:solidFill>
              </a:rPr>
              <a:t>s</a:t>
            </a:r>
          </a:p>
          <a:p>
            <a:pPr algn="l" rtl="0" eaLnBrk="1" hangingPunct="1">
              <a:buFontTx/>
              <a:buNone/>
            </a:pPr>
            <a:r>
              <a:rPr lang="en-US" sz="2800" b="1" dirty="0" smtClean="0"/>
              <a:t>    play             play</a:t>
            </a:r>
            <a:r>
              <a:rPr lang="en-US" sz="2800" b="1" dirty="0" smtClean="0">
                <a:solidFill>
                  <a:schemeClr val="tx2"/>
                </a:solidFill>
              </a:rPr>
              <a:t>s</a:t>
            </a:r>
          </a:p>
        </p:txBody>
      </p:sp>
      <p:pic>
        <p:nvPicPr>
          <p:cNvPr id="10243" name="Picture 9" descr="fairy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4208" y="1689100"/>
            <a:ext cx="1857375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979613" y="25654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643438" y="2565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10246" name="Picture 15" descr="fairy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112" y="4293096"/>
            <a:ext cx="1857375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</a:t>
            </a: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’</a:t>
            </a:r>
            <a:r>
              <a:rPr lang="en-US" b="1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  PRACTISE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696200" cy="4392835"/>
          </a:xfrm>
        </p:spPr>
        <p:txBody>
          <a:bodyPr/>
          <a:lstStyle/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Fill in :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arenR"/>
            </a:pPr>
            <a:r>
              <a:rPr lang="en-US" sz="3300" dirty="0" smtClean="0"/>
              <a:t>My brother sometimes _____ (go) fishing.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2) The dolls _____ (sit) on the shelf.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3) The boys ______ (play) on the beach every summer.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4) The girl ______ (brush) her hair twice a day.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901" y="1775658"/>
            <a:ext cx="971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894" y="2780928"/>
            <a:ext cx="61912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782" y="3284984"/>
            <a:ext cx="895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4365104"/>
            <a:ext cx="1504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7616711"/>
      </p:ext>
    </p:extLst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INTERROGATIVE</a:t>
            </a:r>
            <a:endParaRPr lang="en-US" b="1" dirty="0" smtClean="0">
              <a:solidFill>
                <a:srgbClr val="66FF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744"/>
            <a:ext cx="8568952" cy="439283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300" dirty="0" smtClean="0"/>
              <a:t>My </a:t>
            </a:r>
            <a:r>
              <a:rPr lang="en-US" sz="3300" dirty="0" smtClean="0"/>
              <a:t>brother sometimes </a:t>
            </a:r>
            <a:r>
              <a:rPr lang="en-US" sz="3300" dirty="0" smtClean="0"/>
              <a:t>go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300" dirty="0" smtClean="0"/>
              <a:t> </a:t>
            </a:r>
            <a:r>
              <a:rPr lang="en-US" sz="3300" dirty="0" smtClean="0"/>
              <a:t>fishing</a:t>
            </a:r>
            <a:r>
              <a:rPr lang="en-US" sz="3300" dirty="0" smtClean="0"/>
              <a:t>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</a:t>
            </a:r>
            <a:r>
              <a:rPr 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 smtClean="0"/>
              <a:t>my </a:t>
            </a:r>
            <a:r>
              <a:rPr lang="en-US" sz="3300" dirty="0"/>
              <a:t>brother sometimes 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US" sz="3300" dirty="0" smtClean="0"/>
              <a:t> fishing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3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endParaRPr lang="en-US" sz="3300" dirty="0" smtClean="0"/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The </a:t>
            </a:r>
            <a:r>
              <a:rPr lang="en-US" sz="3300" dirty="0" smtClean="0"/>
              <a:t>dolls </a:t>
            </a:r>
            <a:r>
              <a:rPr lang="en-US" sz="3300" dirty="0" smtClean="0"/>
              <a:t>sit</a:t>
            </a:r>
            <a:r>
              <a:rPr lang="en-US" sz="3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300" dirty="0" smtClean="0"/>
              <a:t> </a:t>
            </a:r>
            <a:r>
              <a:rPr lang="en-US" sz="3300" dirty="0" smtClean="0"/>
              <a:t>on the shelf</a:t>
            </a:r>
            <a:r>
              <a:rPr lang="en-US" sz="3300" dirty="0" smtClean="0"/>
              <a:t>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</a:t>
            </a:r>
            <a:r>
              <a:rPr lang="en-US" sz="3300" dirty="0" smtClean="0"/>
              <a:t>the </a:t>
            </a:r>
            <a:r>
              <a:rPr lang="en-US" sz="3300" dirty="0"/>
              <a:t>dolls </a:t>
            </a:r>
            <a:r>
              <a:rPr lang="en-US" sz="33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</a:t>
            </a:r>
            <a:r>
              <a:rPr 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/>
              <a:t>on the </a:t>
            </a:r>
            <a:r>
              <a:rPr lang="en-US" sz="3300" dirty="0" smtClean="0"/>
              <a:t>shelf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3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endParaRPr lang="en-US" sz="3300" dirty="0" smtClean="0"/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/>
              <a:t>The </a:t>
            </a:r>
            <a:r>
              <a:rPr lang="en-US" sz="3300" dirty="0" smtClean="0"/>
              <a:t>girl </a:t>
            </a:r>
            <a:r>
              <a:rPr lang="en-US" sz="3300" dirty="0" smtClean="0"/>
              <a:t>brush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300" dirty="0" smtClean="0"/>
              <a:t> </a:t>
            </a:r>
            <a:r>
              <a:rPr lang="en-US" sz="3300" dirty="0" smtClean="0"/>
              <a:t>her hair twice a day</a:t>
            </a:r>
            <a:r>
              <a:rPr lang="en-US" sz="3300" dirty="0" smtClean="0"/>
              <a:t>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</a:t>
            </a:r>
            <a:r>
              <a:rPr lang="en-US" sz="3300" dirty="0" smtClean="0"/>
              <a:t> the </a:t>
            </a:r>
            <a:r>
              <a:rPr lang="en-US" sz="3300" dirty="0"/>
              <a:t>girl 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brush</a:t>
            </a:r>
            <a:r>
              <a:rPr lang="en-US" sz="3300" dirty="0" smtClean="0"/>
              <a:t> </a:t>
            </a:r>
            <a:r>
              <a:rPr lang="en-US" sz="3300" dirty="0"/>
              <a:t>her hair twice a </a:t>
            </a:r>
            <a:r>
              <a:rPr lang="en-US" sz="3300" dirty="0" smtClean="0"/>
              <a:t>day</a:t>
            </a:r>
            <a:r>
              <a:rPr lang="en-US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3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0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414</TotalTime>
  <Words>639</Words>
  <Application>Microsoft Office PowerPoint</Application>
  <PresentationFormat>Apresentação na tela (4:3)</PresentationFormat>
  <Paragraphs>175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Crayons</vt:lpstr>
      <vt:lpstr>PRESENT SIMPLE</vt:lpstr>
      <vt:lpstr>It ‘s always like this</vt:lpstr>
      <vt:lpstr>PRESENT SIMPLE</vt:lpstr>
      <vt:lpstr>Pronouns</vt:lpstr>
      <vt:lpstr>Apresentação do PowerPoint</vt:lpstr>
      <vt:lpstr>He She It (3rd singular)</vt:lpstr>
      <vt:lpstr>Apresentação do PowerPoint</vt:lpstr>
      <vt:lpstr>LET’S   PRACTISE</vt:lpstr>
      <vt:lpstr>INTERROGATIVE</vt:lpstr>
      <vt:lpstr>NEGATIVE</vt:lpstr>
      <vt:lpstr>LET’S   PRACTISE</vt:lpstr>
      <vt:lpstr>INTERROGATIVE</vt:lpstr>
      <vt:lpstr>NEGATIVE</vt:lpstr>
      <vt:lpstr>Apresentação do PowerPoint</vt:lpstr>
      <vt:lpstr>Check Yourself</vt:lpstr>
    </vt:vector>
  </TitlesOfParts>
  <Company>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</dc:title>
  <dc:creator>Ofek</dc:creator>
  <cp:lastModifiedBy>Cristiane Cruz</cp:lastModifiedBy>
  <cp:revision>51</cp:revision>
  <dcterms:created xsi:type="dcterms:W3CDTF">2004-11-07T10:23:31Z</dcterms:created>
  <dcterms:modified xsi:type="dcterms:W3CDTF">2013-09-10T13:33:02Z</dcterms:modified>
</cp:coreProperties>
</file>