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70" r:id="rId10"/>
    <p:sldId id="268" r:id="rId11"/>
    <p:sldId id="269" r:id="rId12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99"/>
    <a:srgbClr val="66FF66"/>
    <a:srgbClr val="FFCCFF"/>
    <a:srgbClr val="BDCB9B"/>
    <a:srgbClr val="FD3FD9"/>
    <a:srgbClr val="575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4C316F-6ABF-4052-B11E-9A272598A904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126834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53FF-2C31-49DD-A1AD-DD56813D7FC0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517448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BC2D6-4612-48C4-84C1-A14181A93014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87214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5418-0E65-469C-AB4F-06568281975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38363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581F-50C1-4601-997E-FAD5DF63AAC9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42604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3E2B-9885-4237-91BF-69D947B02D56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958316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B62B-9DDA-4057-BC83-83199D06C5EF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026373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0CFD-48DB-40F7-9C3E-842584052429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071129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1EA45-A9B7-4142-ABBA-D04E9A2D835D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115380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CC814-6029-422A-9F15-E0842A32AE7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5036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2118D-D0E1-42EC-9D82-6763EAFA6C6E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62380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9DBA-0F62-444F-AD33-1CFCAA52F633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24829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/>
            </a:lvl1pPr>
          </a:lstStyle>
          <a:p>
            <a:pPr>
              <a:defRPr/>
            </a:pPr>
            <a:fld id="{A8664EEB-B846-4ABE-817A-AE500DCBDC2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advTm="10000">
    <p:cover dir="u"/>
    <p:sndAc>
      <p:stSnd>
        <p:snd r:embed="rId14" name="chimes.wav"/>
      </p:stSnd>
    </p:sndAc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pages.ihug.com.au/~adelegc/grammar/present_simple/pres_simple3.html" TargetMode="Externa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gendaweb.org/verb.htm" TargetMode="External"/><Relationship Id="rId4" Type="http://schemas.openxmlformats.org/officeDocument/2006/relationships/hyperlink" Target="http://www.homepages.ihug.com.au/~adelegc/grammar/present_simple/pres_simple4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1.wmf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2.bin"/><Relationship Id="rId10" Type="http://schemas.openxmlformats.org/officeDocument/2006/relationships/image" Target="../media/image6.png"/><Relationship Id="rId4" Type="http://schemas.openxmlformats.org/officeDocument/2006/relationships/slide" Target="slide10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folHlink"/>
                </a:solidFill>
              </a:rPr>
              <a:t>PRESENT SIMPLE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5153025"/>
          </a:xfrm>
        </p:spPr>
        <p:txBody>
          <a:bodyPr/>
          <a:lstStyle/>
          <a:p>
            <a:pPr algn="l" eaLnBrk="1" hangingPunct="1">
              <a:buFontTx/>
              <a:buNone/>
            </a:pPr>
            <a:endParaRPr lang="pt-BR" smtClean="0"/>
          </a:p>
        </p:txBody>
      </p:sp>
      <p:graphicFrame>
        <p:nvGraphicFramePr>
          <p:cNvPr id="22586" name="Group 58"/>
          <p:cNvGraphicFramePr>
            <a:graphicFrameLocks noGrp="1"/>
          </p:cNvGraphicFramePr>
          <p:nvPr/>
        </p:nvGraphicFramePr>
        <p:xfrm>
          <a:off x="684213" y="333375"/>
          <a:ext cx="7848600" cy="6353622"/>
        </p:xfrm>
        <a:graphic>
          <a:graphicData uri="http://schemas.openxmlformats.org/drawingml/2006/table">
            <a:tbl>
              <a:tblPr rtl="1"/>
              <a:tblGrid>
                <a:gridCol w="3816350"/>
                <a:gridCol w="4032250"/>
              </a:tblGrid>
              <a:tr h="1300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Adverb of Frequency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Time expressions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3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Before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the main verb</a:t>
                      </a: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After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family Be</a:t>
                      </a: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She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always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walks to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He is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often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late for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They don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usually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read.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Beginning or end of sentence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They go to ballet lesson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once a week.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6" name="AutoShape 29"/>
          <p:cNvSpPr>
            <a:spLocks noChangeArrowheads="1"/>
          </p:cNvSpPr>
          <p:nvPr/>
        </p:nvSpPr>
        <p:spPr bwMode="auto">
          <a:xfrm>
            <a:off x="4787900" y="2565400"/>
            <a:ext cx="1079500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always</a:t>
            </a:r>
          </a:p>
        </p:txBody>
      </p:sp>
      <p:sp>
        <p:nvSpPr>
          <p:cNvPr id="14347" name="AutoShape 30"/>
          <p:cNvSpPr>
            <a:spLocks noChangeArrowheads="1"/>
          </p:cNvSpPr>
          <p:nvPr/>
        </p:nvSpPr>
        <p:spPr bwMode="auto">
          <a:xfrm>
            <a:off x="6084888" y="2565400"/>
            <a:ext cx="935037" cy="7191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never</a:t>
            </a:r>
          </a:p>
        </p:txBody>
      </p:sp>
      <p:sp>
        <p:nvSpPr>
          <p:cNvPr id="14348" name="AutoShape 32"/>
          <p:cNvSpPr>
            <a:spLocks noChangeArrowheads="1"/>
          </p:cNvSpPr>
          <p:nvPr/>
        </p:nvSpPr>
        <p:spPr bwMode="auto">
          <a:xfrm>
            <a:off x="7164388" y="2636838"/>
            <a:ext cx="1223961" cy="79057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sometimes</a:t>
            </a:r>
          </a:p>
        </p:txBody>
      </p:sp>
      <p:sp>
        <p:nvSpPr>
          <p:cNvPr id="14349" name="AutoShape 33"/>
          <p:cNvSpPr>
            <a:spLocks noChangeArrowheads="1"/>
          </p:cNvSpPr>
          <p:nvPr/>
        </p:nvSpPr>
        <p:spPr bwMode="auto">
          <a:xfrm>
            <a:off x="6011863" y="3500438"/>
            <a:ext cx="1152525" cy="7191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often</a:t>
            </a:r>
          </a:p>
        </p:txBody>
      </p:sp>
      <p:sp>
        <p:nvSpPr>
          <p:cNvPr id="14350" name="AutoShape 34"/>
          <p:cNvSpPr>
            <a:spLocks noChangeArrowheads="1"/>
          </p:cNvSpPr>
          <p:nvPr/>
        </p:nvSpPr>
        <p:spPr bwMode="auto">
          <a:xfrm>
            <a:off x="4787900" y="3500438"/>
            <a:ext cx="1152525" cy="7207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usually</a:t>
            </a:r>
          </a:p>
        </p:txBody>
      </p:sp>
      <p:sp>
        <p:nvSpPr>
          <p:cNvPr id="14351" name="AutoShape 35"/>
          <p:cNvSpPr>
            <a:spLocks noChangeArrowheads="1"/>
          </p:cNvSpPr>
          <p:nvPr/>
        </p:nvSpPr>
        <p:spPr bwMode="auto">
          <a:xfrm>
            <a:off x="7235825" y="3573463"/>
            <a:ext cx="1152525" cy="7191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seldom</a:t>
            </a:r>
          </a:p>
        </p:txBody>
      </p:sp>
      <p:sp>
        <p:nvSpPr>
          <p:cNvPr id="14352" name="AutoShape 42"/>
          <p:cNvSpPr>
            <a:spLocks noChangeArrowheads="1"/>
          </p:cNvSpPr>
          <p:nvPr/>
        </p:nvSpPr>
        <p:spPr bwMode="auto">
          <a:xfrm>
            <a:off x="827088" y="2636838"/>
            <a:ext cx="1152525" cy="792162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every..</a:t>
            </a:r>
          </a:p>
        </p:txBody>
      </p:sp>
      <p:sp>
        <p:nvSpPr>
          <p:cNvPr id="14353" name="AutoShape 43"/>
          <p:cNvSpPr>
            <a:spLocks noChangeArrowheads="1"/>
          </p:cNvSpPr>
          <p:nvPr/>
        </p:nvSpPr>
        <p:spPr bwMode="auto">
          <a:xfrm>
            <a:off x="2124075" y="2636838"/>
            <a:ext cx="1366838" cy="792162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once a..</a:t>
            </a:r>
          </a:p>
        </p:txBody>
      </p:sp>
      <p:sp>
        <p:nvSpPr>
          <p:cNvPr id="14354" name="AutoShape 44"/>
          <p:cNvSpPr>
            <a:spLocks noChangeArrowheads="1"/>
          </p:cNvSpPr>
          <p:nvPr/>
        </p:nvSpPr>
        <p:spPr bwMode="auto">
          <a:xfrm>
            <a:off x="755650" y="3429000"/>
            <a:ext cx="1366838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 Sundays</a:t>
            </a:r>
          </a:p>
        </p:txBody>
      </p:sp>
      <p:sp>
        <p:nvSpPr>
          <p:cNvPr id="14355" name="AutoShape 45"/>
          <p:cNvSpPr>
            <a:spLocks noChangeArrowheads="1"/>
          </p:cNvSpPr>
          <p:nvPr/>
        </p:nvSpPr>
        <p:spPr bwMode="auto">
          <a:xfrm>
            <a:off x="2339975" y="3429000"/>
            <a:ext cx="1366838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twice a..</a:t>
            </a:r>
          </a:p>
        </p:txBody>
      </p:sp>
    </p:spTree>
  </p:cSld>
  <p:clrMapOvr>
    <a:masterClrMapping/>
  </p:clrMapOvr>
  <p:transition spd="slow" advTm="2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5213" cy="973138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Yourself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696200" cy="4144962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/>
              <a:t>Double click on the sites</a:t>
            </a:r>
          </a:p>
          <a:p>
            <a:pPr algn="l" rtl="0" eaLnBrk="1" hangingPunct="1">
              <a:buFontTx/>
              <a:buNone/>
            </a:pPr>
            <a:endParaRPr lang="en-US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3"/>
              </a:rPr>
              <a:t>http://www.homepages.ihug.com.au/%7Eadelegc/grammar/present_simple/pres_simple3.html</a:t>
            </a: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4"/>
              </a:rPr>
              <a:t>http://www.homepages.ihug.com.au/%7Eadelegc/grammar/present_simple/pres_simple4.html</a:t>
            </a: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5"/>
              </a:rPr>
              <a:t>http://www.agendaweb.org/verb.htm</a:t>
            </a:r>
            <a:endParaRPr lang="he-IL" sz="1400" smtClean="0"/>
          </a:p>
          <a:p>
            <a:pPr algn="l" rtl="0" eaLnBrk="1" hangingPunct="1">
              <a:buFontTx/>
              <a:buNone/>
            </a:pPr>
            <a:endParaRPr lang="pt-BR" sz="1400" smtClean="0"/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632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tx2"/>
                </a:solidFill>
              </a:rPr>
              <a:t>It </a:t>
            </a:r>
            <a:r>
              <a:rPr lang="en-US" sz="4800" dirty="0" smtClean="0">
                <a:solidFill>
                  <a:schemeClr val="tx2"/>
                </a:solidFill>
                <a:latin typeface="Arial" charset="0"/>
              </a:rPr>
              <a:t>‘</a:t>
            </a:r>
            <a:r>
              <a:rPr lang="en-US" sz="4800" dirty="0" smtClean="0">
                <a:solidFill>
                  <a:schemeClr val="tx2"/>
                </a:solidFill>
              </a:rPr>
              <a:t>s always like this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7"/>
            <a:ext cx="7696200" cy="5040560"/>
          </a:xfrm>
        </p:spPr>
        <p:txBody>
          <a:bodyPr/>
          <a:lstStyle/>
          <a:p>
            <a:pPr lvl="4" eaLnBrk="1" hangingPunct="1">
              <a:buFontTx/>
              <a:buNone/>
            </a:pPr>
            <a:endParaRPr lang="en-US" dirty="0" smtClean="0"/>
          </a:p>
        </p:txBody>
      </p:sp>
      <p:pic>
        <p:nvPicPr>
          <p:cNvPr id="4100" name="Picture 4" descr="MCj03124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519" y="2408293"/>
            <a:ext cx="2232025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285862" y="1057275"/>
            <a:ext cx="1223962" cy="1295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always</a:t>
            </a:r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2393936" y="2175302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 </a:t>
            </a:r>
          </a:p>
          <a:p>
            <a:pPr algn="ctr"/>
            <a:r>
              <a:rPr lang="en-US" dirty="0"/>
              <a:t>Mondays</a:t>
            </a:r>
          </a:p>
        </p:txBody>
      </p:sp>
      <p:sp>
        <p:nvSpPr>
          <p:cNvPr id="4103" name="AutoShape 12"/>
          <p:cNvSpPr>
            <a:spLocks noChangeArrowheads="1"/>
          </p:cNvSpPr>
          <p:nvPr/>
        </p:nvSpPr>
        <p:spPr bwMode="auto">
          <a:xfrm>
            <a:off x="5807189" y="2921848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sometimes</a:t>
            </a:r>
          </a:p>
        </p:txBody>
      </p:sp>
      <p:sp>
        <p:nvSpPr>
          <p:cNvPr id="4104" name="AutoShape 14"/>
          <p:cNvSpPr>
            <a:spLocks noChangeArrowheads="1"/>
          </p:cNvSpPr>
          <p:nvPr/>
        </p:nvSpPr>
        <p:spPr bwMode="auto">
          <a:xfrm>
            <a:off x="5346527" y="1820757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never</a:t>
            </a:r>
          </a:p>
        </p:txBody>
      </p:sp>
      <p:sp>
        <p:nvSpPr>
          <p:cNvPr id="4105" name="AutoShape 15"/>
          <p:cNvSpPr>
            <a:spLocks noChangeArrowheads="1"/>
          </p:cNvSpPr>
          <p:nvPr/>
        </p:nvSpPr>
        <p:spPr bwMode="auto">
          <a:xfrm>
            <a:off x="5317944" y="4030223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often</a:t>
            </a:r>
          </a:p>
        </p:txBody>
      </p:sp>
      <p:sp>
        <p:nvSpPr>
          <p:cNvPr id="4106" name="AutoShape 16"/>
          <p:cNvSpPr>
            <a:spLocks noChangeArrowheads="1"/>
          </p:cNvSpPr>
          <p:nvPr/>
        </p:nvSpPr>
        <p:spPr bwMode="auto">
          <a:xfrm>
            <a:off x="3169057" y="4364831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seldon</a:t>
            </a:r>
            <a:endParaRPr lang="en-US" dirty="0"/>
          </a:p>
        </p:txBody>
      </p:sp>
      <p:sp>
        <p:nvSpPr>
          <p:cNvPr id="4107" name="AutoShape 19"/>
          <p:cNvSpPr>
            <a:spLocks noChangeArrowheads="1"/>
          </p:cNvSpPr>
          <p:nvPr/>
        </p:nvSpPr>
        <p:spPr bwMode="auto">
          <a:xfrm>
            <a:off x="4300473" y="4603209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usually</a:t>
            </a:r>
          </a:p>
        </p:txBody>
      </p:sp>
      <p:sp>
        <p:nvSpPr>
          <p:cNvPr id="4108" name="AutoShape 20"/>
          <p:cNvSpPr>
            <a:spLocks noChangeArrowheads="1"/>
          </p:cNvSpPr>
          <p:nvPr/>
        </p:nvSpPr>
        <p:spPr bwMode="auto">
          <a:xfrm>
            <a:off x="3145600" y="1289383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every day</a:t>
            </a:r>
          </a:p>
        </p:txBody>
      </p:sp>
      <p:sp>
        <p:nvSpPr>
          <p:cNvPr id="4109" name="AutoShape 25">
            <a:hlinkClick r:id="rId4" action="ppaction://hlinksldjump" highlightClick="1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4508500"/>
            <a:ext cx="1331913" cy="8651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833" y="983923"/>
            <a:ext cx="819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442" y="5795168"/>
            <a:ext cx="1060665" cy="30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81" y="3300133"/>
            <a:ext cx="1127338" cy="30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277" y="4508500"/>
            <a:ext cx="1169292" cy="31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923" y="5032680"/>
            <a:ext cx="900407" cy="30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768" y="2175302"/>
            <a:ext cx="4857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62" y="3761636"/>
            <a:ext cx="1066362" cy="34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2322499" y="3347243"/>
            <a:ext cx="1223962" cy="1295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rarely</a:t>
            </a: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87" y="908383"/>
            <a:ext cx="819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8" y="2408293"/>
            <a:ext cx="1903548" cy="5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870700" cy="1044575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hlink"/>
                </a:solidFill>
              </a:rPr>
              <a:t>PRESENT SIMPLE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056240" cy="3528392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/>
              <a:t>We use the Present Simple to </a:t>
            </a:r>
            <a:r>
              <a:rPr lang="en-US" dirty="0" smtClean="0"/>
              <a:t>describe: </a:t>
            </a:r>
            <a:endParaRPr lang="en-US" dirty="0" smtClean="0"/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habits, </a:t>
            </a:r>
            <a:endParaRPr lang="en-US" dirty="0" smtClean="0"/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facts</a:t>
            </a:r>
            <a:r>
              <a:rPr lang="en-US" dirty="0" smtClean="0"/>
              <a:t>, </a:t>
            </a:r>
            <a:endParaRPr lang="en-US" dirty="0" smtClean="0"/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states </a:t>
            </a:r>
            <a:r>
              <a:rPr lang="en-US" dirty="0" smtClean="0"/>
              <a:t>and </a:t>
            </a:r>
            <a:r>
              <a:rPr lang="en-US" dirty="0" smtClean="0"/>
              <a:t>regular actions.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dirty="0" smtClean="0"/>
              <a:t>It is the most common tense in English.</a:t>
            </a:r>
          </a:p>
          <a:p>
            <a:pPr rtl="0" eaLnBrk="1" hangingPunct="1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ransition spd="slow" advTm="2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pt-BR" dirty="0" err="1" smtClean="0"/>
              <a:t>Pronouns</a:t>
            </a:r>
            <a:endParaRPr lang="pt-BR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696200" cy="3312368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dirty="0" smtClean="0"/>
              <a:t>We will divide the Pronouns into 2 groups. </a:t>
            </a:r>
          </a:p>
          <a:p>
            <a:pPr algn="l" rtl="0" eaLnBrk="1" hangingPunct="1">
              <a:buFontTx/>
              <a:buNone/>
            </a:pPr>
            <a:r>
              <a:rPr lang="en-US" sz="2800" u="sng" dirty="0" smtClean="0">
                <a:solidFill>
                  <a:schemeClr val="folHlink"/>
                </a:solidFill>
              </a:rPr>
              <a:t>1</a:t>
            </a:r>
            <a:r>
              <a:rPr lang="en-US" sz="2800" u="sng" baseline="30000" dirty="0" smtClean="0">
                <a:solidFill>
                  <a:schemeClr val="folHlink"/>
                </a:solidFill>
              </a:rPr>
              <a:t>st</a:t>
            </a:r>
            <a:r>
              <a:rPr lang="en-US" sz="2800" u="sng" dirty="0" smtClean="0">
                <a:solidFill>
                  <a:schemeClr val="folHlink"/>
                </a:solidFill>
              </a:rPr>
              <a:t> Group: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folHlink"/>
                </a:solidFill>
              </a:rPr>
              <a:t>I </a:t>
            </a:r>
            <a:r>
              <a:rPr lang="en-US" sz="2800" dirty="0" smtClean="0">
                <a:solidFill>
                  <a:schemeClr val="folHlink"/>
                </a:solidFill>
              </a:rPr>
              <a:t>You We They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u="sng" dirty="0" smtClean="0">
                <a:solidFill>
                  <a:schemeClr val="tx2"/>
                </a:solidFill>
              </a:rPr>
              <a:t>2</a:t>
            </a:r>
            <a:r>
              <a:rPr lang="en-US" sz="2800" u="sng" baseline="30000" dirty="0" smtClean="0">
                <a:solidFill>
                  <a:schemeClr val="tx2"/>
                </a:solidFill>
              </a:rPr>
              <a:t>nd</a:t>
            </a:r>
            <a:r>
              <a:rPr lang="en-US" sz="2800" u="sng" dirty="0" smtClean="0">
                <a:solidFill>
                  <a:schemeClr val="tx2"/>
                </a:solidFill>
              </a:rPr>
              <a:t> Group:</a:t>
            </a:r>
            <a:endParaRPr lang="en-US" sz="2800" u="sng" dirty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He  </a:t>
            </a:r>
            <a:r>
              <a:rPr lang="en-US" sz="2800" dirty="0" smtClean="0">
                <a:solidFill>
                  <a:schemeClr val="tx2"/>
                </a:solidFill>
              </a:rPr>
              <a:t>She  It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648"/>
            <a:ext cx="7696200" cy="6192687"/>
          </a:xfrm>
        </p:spPr>
        <p:txBody>
          <a:bodyPr/>
          <a:lstStyle/>
          <a:p>
            <a:pPr algn="ctr" rtl="0" eaLnBrk="1" hangingPunct="1">
              <a:lnSpc>
                <a:spcPct val="90000"/>
              </a:lnSpc>
              <a:buFontTx/>
              <a:buNone/>
            </a:pPr>
            <a:r>
              <a:rPr lang="he-IL" sz="1400" dirty="0" smtClean="0"/>
              <a:t> </a:t>
            </a:r>
            <a:r>
              <a:rPr lang="en-US" sz="3600" b="1" dirty="0" smtClean="0">
                <a:solidFill>
                  <a:srgbClr val="FD3FD9"/>
                </a:solidFill>
              </a:rPr>
              <a:t>Positive </a:t>
            </a:r>
            <a:r>
              <a:rPr lang="en-US" sz="3600" b="1" dirty="0" smtClean="0">
                <a:solidFill>
                  <a:srgbClr val="FD3FD9"/>
                </a:solidFill>
              </a:rPr>
              <a:t>Sentences</a:t>
            </a:r>
            <a:endParaRPr lang="en-US" sz="14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he-IL" sz="1400" dirty="0" smtClean="0"/>
              <a:t> </a:t>
            </a:r>
            <a:r>
              <a:rPr lang="en-US" sz="1400" dirty="0" smtClean="0"/>
              <a:t>                                             </a:t>
            </a:r>
            <a:r>
              <a:rPr lang="en-US" sz="4400" dirty="0" smtClean="0"/>
              <a:t>+              +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The </a:t>
            </a:r>
            <a:r>
              <a:rPr lang="en-US" sz="3000" dirty="0" smtClean="0"/>
              <a:t>boys     </a:t>
            </a:r>
            <a:r>
              <a:rPr lang="en-US" sz="3000" dirty="0" smtClean="0"/>
              <a:t>       </a:t>
            </a:r>
            <a:r>
              <a:rPr lang="en-US" sz="3000" dirty="0" smtClean="0"/>
              <a:t>play              soccer.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John               play</a:t>
            </a:r>
            <a:r>
              <a:rPr lang="en-US" sz="3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000" dirty="0" smtClean="0"/>
              <a:t>             soccer.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    *most </a:t>
            </a:r>
            <a:r>
              <a:rPr lang="en-US" sz="3000" dirty="0" err="1" smtClean="0"/>
              <a:t>os</a:t>
            </a:r>
            <a:r>
              <a:rPr lang="en-US" sz="3000" dirty="0" smtClean="0"/>
              <a:t> the verbs add S to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</a:t>
            </a:r>
            <a:r>
              <a:rPr lang="en-US" sz="3000" dirty="0" smtClean="0"/>
              <a:t>he/she/it</a:t>
            </a:r>
            <a:endParaRPr lang="en-US" sz="30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    </a:t>
            </a:r>
            <a:endParaRPr lang="en-US" sz="3000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99592" y="836712"/>
            <a:ext cx="2232025" cy="158417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Subject</a:t>
            </a:r>
          </a:p>
          <a:p>
            <a:pPr algn="ctr">
              <a:defRPr/>
            </a:pPr>
            <a:endParaRPr lang="en-US" sz="12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I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You We They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635375" y="836711"/>
            <a:ext cx="1873250" cy="1584177"/>
          </a:xfrm>
          <a:prstGeom prst="rect">
            <a:avLst/>
          </a:prstGeom>
          <a:solidFill>
            <a:srgbClr val="BDCB9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verb1</a:t>
            </a:r>
          </a:p>
          <a:p>
            <a:pPr algn="ctr"/>
            <a:endParaRPr lang="en-US" sz="2400" b="1" dirty="0"/>
          </a:p>
          <a:p>
            <a:pPr algn="ctr"/>
            <a:r>
              <a:rPr lang="pt-BR" sz="2400" b="1" dirty="0" smtClean="0"/>
              <a:t>play</a:t>
            </a:r>
            <a:endParaRPr lang="en-US" sz="2400" b="1" dirty="0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6228184" y="836712"/>
            <a:ext cx="1873250" cy="15841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 smtClean="0"/>
              <a:t>Rest </a:t>
            </a:r>
            <a:r>
              <a:rPr lang="en-US" sz="2400" b="1" u="sng" dirty="0"/>
              <a:t>of the </a:t>
            </a:r>
          </a:p>
          <a:p>
            <a:pPr algn="ctr"/>
            <a:r>
              <a:rPr lang="en-US" sz="2400" b="1" u="sng" dirty="0" smtClean="0"/>
              <a:t>sentence</a:t>
            </a:r>
            <a:r>
              <a:rPr lang="pt-BR" sz="2400" b="1" dirty="0" smtClean="0"/>
              <a:t> 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2400" b="1" dirty="0"/>
              <a:t>s</a:t>
            </a:r>
            <a:r>
              <a:rPr lang="pt-BR" sz="2400" b="1" dirty="0" smtClean="0"/>
              <a:t>occer.</a:t>
            </a:r>
            <a:r>
              <a:rPr lang="pt-BR" sz="2400" b="1" dirty="0" smtClean="0"/>
              <a:t> </a:t>
            </a:r>
            <a:endParaRPr lang="pt-BR" sz="24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97" y="3501008"/>
            <a:ext cx="2232025" cy="158417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Subject</a:t>
            </a:r>
          </a:p>
          <a:p>
            <a:pPr algn="ctr">
              <a:defRPr/>
            </a:pPr>
            <a:endParaRPr lang="en-US" sz="12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He/ She/ It</a:t>
            </a: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3519" y="3501008"/>
            <a:ext cx="1873250" cy="1584177"/>
          </a:xfrm>
          <a:prstGeom prst="rect">
            <a:avLst/>
          </a:prstGeom>
          <a:solidFill>
            <a:srgbClr val="BDCB9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verb1</a:t>
            </a:r>
          </a:p>
          <a:p>
            <a:pPr algn="ctr"/>
            <a:endParaRPr lang="en-US" sz="2400" b="1" dirty="0"/>
          </a:p>
          <a:p>
            <a:pPr algn="ctr"/>
            <a:r>
              <a:rPr lang="pt-BR" sz="2400" b="1" dirty="0" smtClean="0"/>
              <a:t>play</a:t>
            </a:r>
            <a:r>
              <a:rPr lang="pt-B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96099" y="3501007"/>
            <a:ext cx="1873250" cy="15841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Rest of the </a:t>
            </a:r>
          </a:p>
          <a:p>
            <a:pPr algn="ctr"/>
            <a:r>
              <a:rPr lang="en-US" sz="2400" b="1" u="sng" dirty="0"/>
              <a:t>sentence</a:t>
            </a:r>
            <a:r>
              <a:rPr lang="pt-BR" sz="2400" b="1" dirty="0"/>
              <a:t> </a:t>
            </a:r>
          </a:p>
          <a:p>
            <a:pPr algn="ctr"/>
            <a:endParaRPr lang="pt-BR" sz="1200" b="1" dirty="0"/>
          </a:p>
          <a:p>
            <a:pPr algn="ctr"/>
            <a:r>
              <a:rPr lang="pt-BR" sz="2400" b="1" dirty="0"/>
              <a:t>soccer. </a:t>
            </a:r>
            <a:endParaRPr lang="pt-BR" sz="2400" b="1" dirty="0"/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7172" grpId="0" animBg="1"/>
      <p:bldP spid="7173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7489825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</a:t>
            </a: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She </a:t>
            </a: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(3</a:t>
            </a:r>
            <a:r>
              <a:rPr lang="en-US" sz="4000" u="sng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singular)</a:t>
            </a:r>
            <a:endParaRPr lang="en-US" sz="4000" u="sng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635" y="1196752"/>
            <a:ext cx="7696200" cy="4608512"/>
          </a:xfrm>
        </p:spPr>
        <p:txBody>
          <a:bodyPr/>
          <a:lstStyle/>
          <a:p>
            <a:pPr marL="609600" indent="-609600" algn="l" rtl="0" eaLnBrk="1" hangingPunct="1">
              <a:buFontTx/>
              <a:buAutoNum type="arabicParenR"/>
            </a:pPr>
            <a:r>
              <a:rPr lang="en-US" dirty="0" smtClean="0"/>
              <a:t>We add </a:t>
            </a: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/>
              <a:t> to the base form when the verb ends with </a:t>
            </a:r>
            <a:r>
              <a:rPr lang="en-US" dirty="0" err="1" smtClean="0">
                <a:solidFill>
                  <a:schemeClr val="tx2"/>
                </a:solidFill>
              </a:rPr>
              <a:t>ch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sh</a:t>
            </a:r>
            <a:r>
              <a:rPr lang="en-US" dirty="0" smtClean="0">
                <a:solidFill>
                  <a:schemeClr val="tx2"/>
                </a:solidFill>
              </a:rPr>
              <a:t>, s, x, z, o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/>
              <a:t>            watch              watch</a:t>
            </a:r>
            <a:r>
              <a:rPr lang="en-US" dirty="0" smtClean="0">
                <a:solidFill>
                  <a:schemeClr val="tx2"/>
                </a:solidFill>
              </a:rPr>
              <a:t>es</a:t>
            </a:r>
          </a:p>
          <a:p>
            <a:pPr marL="609600" indent="-609600" algn="l" rtl="0" eaLnBrk="1" hangingPunct="1">
              <a:buFontTx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Kis</a:t>
            </a:r>
            <a:r>
              <a:rPr lang="en-US" u="sng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   Wa</a:t>
            </a:r>
            <a:r>
              <a:rPr lang="en-US" u="sng" dirty="0">
                <a:solidFill>
                  <a:schemeClr val="tx2"/>
                </a:solidFill>
              </a:rPr>
              <a:t>sh</a:t>
            </a:r>
            <a:r>
              <a:rPr lang="en-US" dirty="0">
                <a:solidFill>
                  <a:schemeClr val="tx2"/>
                </a:solidFill>
              </a:rPr>
              <a:t>   Wat</a:t>
            </a:r>
            <a:r>
              <a:rPr lang="en-US" u="sng" dirty="0">
                <a:solidFill>
                  <a:schemeClr val="tx2"/>
                </a:solidFill>
              </a:rPr>
              <a:t>ch</a:t>
            </a:r>
            <a:r>
              <a:rPr lang="en-US" dirty="0">
                <a:solidFill>
                  <a:schemeClr val="tx2"/>
                </a:solidFill>
              </a:rPr>
              <a:t>  Rela</a:t>
            </a:r>
            <a:r>
              <a:rPr lang="en-US" u="sng" dirty="0">
                <a:solidFill>
                  <a:schemeClr val="tx2"/>
                </a:solidFill>
              </a:rPr>
              <a:t>x</a:t>
            </a:r>
            <a:r>
              <a:rPr lang="en-US" dirty="0">
                <a:solidFill>
                  <a:schemeClr val="tx2"/>
                </a:solidFill>
              </a:rPr>
              <a:t>   Buz</a:t>
            </a:r>
            <a:r>
              <a:rPr lang="en-US" u="sng" dirty="0">
                <a:solidFill>
                  <a:schemeClr val="tx2"/>
                </a:solidFill>
              </a:rPr>
              <a:t>z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Pis</a:t>
            </a:r>
            <a:r>
              <a:rPr lang="en-US" u="sng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   Bru</a:t>
            </a:r>
            <a:r>
              <a:rPr lang="en-US" u="sng" dirty="0">
                <a:solidFill>
                  <a:schemeClr val="tx2"/>
                </a:solidFill>
              </a:rPr>
              <a:t>sh</a:t>
            </a:r>
            <a:r>
              <a:rPr lang="en-US" dirty="0">
                <a:solidFill>
                  <a:schemeClr val="tx2"/>
                </a:solidFill>
              </a:rPr>
              <a:t>   Cat</a:t>
            </a:r>
            <a:r>
              <a:rPr lang="en-US" u="sng" dirty="0">
                <a:solidFill>
                  <a:schemeClr val="tx2"/>
                </a:solidFill>
              </a:rPr>
              <a:t>ch</a:t>
            </a:r>
            <a:r>
              <a:rPr lang="en-US" dirty="0">
                <a:solidFill>
                  <a:schemeClr val="tx2"/>
                </a:solidFill>
              </a:rPr>
              <a:t>    Fi</a:t>
            </a:r>
            <a:r>
              <a:rPr lang="en-US" u="sng" dirty="0">
                <a:solidFill>
                  <a:schemeClr val="tx2"/>
                </a:solidFill>
              </a:rPr>
              <a:t>x</a:t>
            </a:r>
          </a:p>
          <a:p>
            <a:pPr marL="609600" indent="-609600" algn="l" rtl="0" eaLnBrk="1" hangingPunct="1">
              <a:buFont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648135" y="263691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9221" name="Picture 5" descr="MCj035058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459" y="3578493"/>
            <a:ext cx="13049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55576" y="3273514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444208" y="3273514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123728" y="3273514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Sh</a:t>
            </a:r>
            <a:endParaRPr lang="en-US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076056" y="3273514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648135" y="3273514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Ch</a:t>
            </a:r>
            <a:endParaRPr lang="en-US" dirty="0"/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>
            <a:off x="8162684" y="2930793"/>
            <a:ext cx="647700" cy="6477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O</a:t>
            </a:r>
          </a:p>
        </p:txBody>
      </p:sp>
    </p:spTree>
  </p:cSld>
  <p:clrMapOvr>
    <a:masterClrMapping/>
  </p:clrMapOvr>
  <p:transition spd="slow" advTm="2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9219" grpId="0" build="p"/>
      <p:bldP spid="9222" grpId="0" animBg="1"/>
      <p:bldP spid="9223" grpId="0" animBg="1"/>
      <p:bldP spid="9224" grpId="0" animBg="1"/>
      <p:bldP spid="9225" grpId="0" animBg="1"/>
      <p:bldP spid="92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76250"/>
            <a:ext cx="7702550" cy="501015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smtClean="0"/>
              <a:t>2) When the verb ends with </a:t>
            </a:r>
            <a:r>
              <a:rPr lang="en-US" sz="2800" b="1" smtClean="0">
                <a:solidFill>
                  <a:schemeClr val="tx2"/>
                </a:solidFill>
              </a:rPr>
              <a:t>Y </a:t>
            </a:r>
            <a:r>
              <a:rPr lang="en-US" sz="2800" smtClean="0"/>
              <a:t>and there is a consonant before , we will drop it and add </a:t>
            </a:r>
            <a:r>
              <a:rPr lang="en-US" sz="2800" b="1" smtClean="0">
                <a:solidFill>
                  <a:schemeClr val="tx2"/>
                </a:solidFill>
              </a:rPr>
              <a:t>ies</a:t>
            </a:r>
          </a:p>
          <a:p>
            <a:pPr algn="l" rtl="0" eaLnBrk="1" hangingPunct="1">
              <a:buFontTx/>
              <a:buNone/>
            </a:pPr>
            <a:endParaRPr lang="en-US" sz="2800" b="1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      </a:t>
            </a:r>
            <a:r>
              <a:rPr lang="en-US" sz="2800" b="1" smtClean="0"/>
              <a:t>fly             fl          fl</a:t>
            </a:r>
            <a:r>
              <a:rPr lang="en-US" sz="2800" b="1" smtClean="0">
                <a:solidFill>
                  <a:schemeClr val="tx2"/>
                </a:solidFill>
              </a:rPr>
              <a:t>ies</a:t>
            </a:r>
          </a:p>
          <a:p>
            <a:pPr algn="l" rtl="0" eaLnBrk="1" hangingPunct="1">
              <a:buFontTx/>
              <a:buNone/>
            </a:pPr>
            <a:endParaRPr lang="en-US" sz="2800" b="1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smtClean="0"/>
              <a:t>3) When a verb ends with </a:t>
            </a:r>
            <a:r>
              <a:rPr lang="en-US" sz="2800" b="1" smtClean="0">
                <a:solidFill>
                  <a:schemeClr val="tx2"/>
                </a:solidFill>
              </a:rPr>
              <a:t>y </a:t>
            </a:r>
            <a:r>
              <a:rPr lang="en-US" sz="2800" smtClean="0"/>
              <a:t>and there is a vowel before, we will NOT drop the y and add just </a:t>
            </a:r>
            <a:r>
              <a:rPr lang="en-US" sz="2800" b="1" smtClean="0">
                <a:solidFill>
                  <a:schemeClr val="tx2"/>
                </a:solidFill>
              </a:rPr>
              <a:t>s</a:t>
            </a:r>
          </a:p>
          <a:p>
            <a:pPr algn="l" rtl="0" eaLnBrk="1" hangingPunct="1">
              <a:buFontTx/>
              <a:buNone/>
            </a:pPr>
            <a:r>
              <a:rPr lang="en-US" sz="2800" b="1" smtClean="0"/>
              <a:t>    play             play</a:t>
            </a:r>
            <a:r>
              <a:rPr lang="en-US" sz="2800" b="1" smtClean="0">
                <a:solidFill>
                  <a:schemeClr val="tx2"/>
                </a:solidFill>
              </a:rPr>
              <a:t>s</a:t>
            </a:r>
          </a:p>
        </p:txBody>
      </p:sp>
      <p:pic>
        <p:nvPicPr>
          <p:cNvPr id="10243" name="Picture 9" descr="fairy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8" y="1689100"/>
            <a:ext cx="185737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979613" y="25654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643438" y="256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0246" name="Picture 15" descr="fair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4293096"/>
            <a:ext cx="185737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39283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Fill in :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arenR"/>
            </a:pPr>
            <a:r>
              <a:rPr lang="en-US" sz="3300" dirty="0" smtClean="0"/>
              <a:t>My brother sometimes _____ (go) fishing.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2) The dolls _____ (sit)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3) The boys ______ (play) on the beach every summer.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4) The girl ______ (brush) her hair twice a day.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901" y="1775658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894" y="2780928"/>
            <a:ext cx="6191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82" y="3284984"/>
            <a:ext cx="895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365104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268760"/>
            <a:ext cx="6978352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5) Karoline _______ (study) English every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6) Bob and Tom ________ (watch)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7) The sun ________ (shine) all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8) Miss Silva __________ (wash) her hair twice a week.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9) The students _________ (go)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/>
              <a:t> </a:t>
            </a:r>
            <a:r>
              <a:rPr lang="en-US" sz="3100" dirty="0" smtClean="0"/>
              <a:t>   10) I _________ (visit) my relatives every year.</a:t>
            </a:r>
            <a:endParaRPr lang="en-US" sz="31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1457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1190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144725"/>
            <a:ext cx="1247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566" y="3717032"/>
            <a:ext cx="1428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07" y="4581128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17232"/>
            <a:ext cx="885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02923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322</TotalTime>
  <Words>440</Words>
  <Application>Microsoft Office PowerPoint</Application>
  <PresentationFormat>Apresentação na tela (4:3)</PresentationFormat>
  <Paragraphs>133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Crayons</vt:lpstr>
      <vt:lpstr>PRESENT SIMPLE</vt:lpstr>
      <vt:lpstr>It ‘s always like this</vt:lpstr>
      <vt:lpstr>PRESENT SIMPLE</vt:lpstr>
      <vt:lpstr>Pronouns</vt:lpstr>
      <vt:lpstr>Apresentação do PowerPoint</vt:lpstr>
      <vt:lpstr>He She It (3rd singular)</vt:lpstr>
      <vt:lpstr>Apresentação do PowerPoint</vt:lpstr>
      <vt:lpstr>LET’S   PRACTISE</vt:lpstr>
      <vt:lpstr>LET’S   PRACTISE</vt:lpstr>
      <vt:lpstr>Apresentação do PowerPoint</vt:lpstr>
      <vt:lpstr>Check Yourself</vt:lpstr>
    </vt:vector>
  </TitlesOfParts>
  <Company>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Ofek</dc:creator>
  <cp:lastModifiedBy>Windows XP</cp:lastModifiedBy>
  <cp:revision>21</cp:revision>
  <dcterms:created xsi:type="dcterms:W3CDTF">2004-11-07T10:23:31Z</dcterms:created>
  <dcterms:modified xsi:type="dcterms:W3CDTF">2013-09-08T01:07:41Z</dcterms:modified>
</cp:coreProperties>
</file>