
<file path=[Content_Types].xml><?xml version="1.0" encoding="utf-8"?>
<Types xmlns="http://schemas.openxmlformats.org/package/2006/content-types">
  <Default Extension="png" ContentType="image/png"/>
  <Default Extension="bin" ContentType="audio/unknown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34"/>
  </p:notesMasterIdLst>
  <p:sldIdLst>
    <p:sldId id="257" r:id="rId2"/>
    <p:sldId id="356" r:id="rId3"/>
    <p:sldId id="363" r:id="rId4"/>
    <p:sldId id="390" r:id="rId5"/>
    <p:sldId id="364" r:id="rId6"/>
    <p:sldId id="391" r:id="rId7"/>
    <p:sldId id="365" r:id="rId8"/>
    <p:sldId id="392" r:id="rId9"/>
    <p:sldId id="371" r:id="rId10"/>
    <p:sldId id="366" r:id="rId11"/>
    <p:sldId id="393" r:id="rId12"/>
    <p:sldId id="372" r:id="rId13"/>
    <p:sldId id="373" r:id="rId14"/>
    <p:sldId id="374" r:id="rId15"/>
    <p:sldId id="378" r:id="rId16"/>
    <p:sldId id="375" r:id="rId17"/>
    <p:sldId id="376" r:id="rId18"/>
    <p:sldId id="377" r:id="rId19"/>
    <p:sldId id="379" r:id="rId20"/>
    <p:sldId id="367" r:id="rId21"/>
    <p:sldId id="368" r:id="rId22"/>
    <p:sldId id="381" r:id="rId23"/>
    <p:sldId id="382" r:id="rId24"/>
    <p:sldId id="383" r:id="rId25"/>
    <p:sldId id="384" r:id="rId26"/>
    <p:sldId id="385" r:id="rId27"/>
    <p:sldId id="386" r:id="rId28"/>
    <p:sldId id="387" r:id="rId29"/>
    <p:sldId id="388" r:id="rId30"/>
    <p:sldId id="389" r:id="rId31"/>
    <p:sldId id="369" r:id="rId32"/>
    <p:sldId id="370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24" y="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34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4B3CA7-08DC-475C-B0A2-AE2CDE7E42D7}" type="datetimeFigureOut">
              <a:rPr lang="en-US" smtClean="0"/>
              <a:t>9/24/2013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E7E241-04EB-4030-B96B-744F1BCE477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8879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C7DE5012-491D-488C-A1B5-F6F1094DB14E}" type="datetimeFigureOut">
              <a:rPr lang="en-US" smtClean="0"/>
              <a:t>9/24/2013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A9C32803-3119-4E99-853E-9670572438A1}" type="slidenum">
              <a:rPr lang="en-US" smtClean="0"/>
              <a:t>‹nº›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E5012-491D-488C-A1B5-F6F1094DB14E}" type="datetimeFigureOut">
              <a:rPr lang="en-US" smtClean="0"/>
              <a:t>9/24/2013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32803-3119-4E99-853E-9670572438A1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E5012-491D-488C-A1B5-F6F1094DB14E}" type="datetimeFigureOut">
              <a:rPr lang="en-US" smtClean="0"/>
              <a:t>9/24/2013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32803-3119-4E99-853E-9670572438A1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E5012-491D-488C-A1B5-F6F1094DB14E}" type="datetimeFigureOut">
              <a:rPr lang="en-US" smtClean="0"/>
              <a:t>9/24/2013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32803-3119-4E99-853E-9670572438A1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E5012-491D-488C-A1B5-F6F1094DB14E}" type="datetimeFigureOut">
              <a:rPr lang="en-US" smtClean="0"/>
              <a:t>9/24/2013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32803-3119-4E99-853E-9670572438A1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E5012-491D-488C-A1B5-F6F1094DB14E}" type="datetimeFigureOut">
              <a:rPr lang="en-US" smtClean="0"/>
              <a:t>9/24/2013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32803-3119-4E99-853E-9670572438A1}" type="slidenum">
              <a:rPr lang="en-US" smtClean="0"/>
              <a:t>‹nº›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E5012-491D-488C-A1B5-F6F1094DB14E}" type="datetimeFigureOut">
              <a:rPr lang="en-US" smtClean="0"/>
              <a:t>9/24/2013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32803-3119-4E99-853E-9670572438A1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E5012-491D-488C-A1B5-F6F1094DB14E}" type="datetimeFigureOut">
              <a:rPr lang="en-US" smtClean="0"/>
              <a:t>9/24/2013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32803-3119-4E99-853E-9670572438A1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E5012-491D-488C-A1B5-F6F1094DB14E}" type="datetimeFigureOut">
              <a:rPr lang="en-US" smtClean="0"/>
              <a:t>9/24/2013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32803-3119-4E99-853E-9670572438A1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E5012-491D-488C-A1B5-F6F1094DB14E}" type="datetimeFigureOut">
              <a:rPr lang="en-US" smtClean="0"/>
              <a:t>9/24/2013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32803-3119-4E99-853E-9670572438A1}" type="slidenum">
              <a:rPr lang="en-US" smtClean="0"/>
              <a:t>‹nº›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E5012-491D-488C-A1B5-F6F1094DB14E}" type="datetimeFigureOut">
              <a:rPr lang="en-US" smtClean="0"/>
              <a:t>9/24/2013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32803-3119-4E99-853E-9670572438A1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C7DE5012-491D-488C-A1B5-F6F1094DB14E}" type="datetimeFigureOut">
              <a:rPr lang="en-US" smtClean="0"/>
              <a:t>9/24/2013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A9C32803-3119-4E99-853E-9670572438A1}" type="slidenum">
              <a:rPr lang="en-US" smtClean="0"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8.png"/><Relationship Id="rId11" Type="http://schemas.openxmlformats.org/officeDocument/2006/relationships/image" Target="../media/image33.png"/><Relationship Id="rId5" Type="http://schemas.openxmlformats.org/officeDocument/2006/relationships/image" Target="../media/image27.png"/><Relationship Id="rId10" Type="http://schemas.openxmlformats.org/officeDocument/2006/relationships/image" Target="../media/image32.png"/><Relationship Id="rId4" Type="http://schemas.openxmlformats.org/officeDocument/2006/relationships/image" Target="../media/image26.png"/><Relationship Id="rId9" Type="http://schemas.openxmlformats.org/officeDocument/2006/relationships/image" Target="../media/image3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44008" y="3284984"/>
            <a:ext cx="3600400" cy="936104"/>
          </a:xfrm>
        </p:spPr>
        <p:txBody>
          <a:bodyPr>
            <a:normAutofit/>
          </a:bodyPr>
          <a:lstStyle/>
          <a:p>
            <a:pPr algn="ctr"/>
            <a:r>
              <a:rPr lang="en-US" sz="5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</a:t>
            </a:r>
            <a:endParaRPr lang="en-US" sz="5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107504" y="3284984"/>
            <a:ext cx="4320480" cy="2736304"/>
          </a:xfrm>
        </p:spPr>
        <p:txBody>
          <a:bodyPr>
            <a:norm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pt-BR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Teacher</a:t>
            </a:r>
            <a:r>
              <a:rPr lang="pt-BR" b="1" dirty="0" smtClean="0"/>
              <a:t>: </a:t>
            </a:r>
            <a:r>
              <a:rPr lang="pt-BR" dirty="0" smtClean="0"/>
              <a:t>Cristiane Cruz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pt-B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E-mail:</a:t>
            </a:r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dirty="0" smtClean="0"/>
              <a:t>cristiane.cruz@ifrn.edu.br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pt-B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Site: </a:t>
            </a:r>
            <a:r>
              <a:rPr lang="pt-BR" dirty="0" smtClean="0"/>
              <a:t>http</a:t>
            </a:r>
            <a:r>
              <a:rPr lang="pt-BR" dirty="0"/>
              <a:t>://docente.ifrn.edu.br/docente/cristianecruz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pt-BR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Facebook</a:t>
            </a:r>
            <a:r>
              <a:rPr lang="pt-B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dirty="0" smtClean="0"/>
              <a:t>Cristiane de Brito Cruz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pt-BR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Twitter</a:t>
            </a:r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pt-BR" dirty="0" smtClean="0"/>
              <a:t>@chris_divine09</a:t>
            </a:r>
          </a:p>
          <a:p>
            <a:endParaRPr lang="pt-BR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1" y="332656"/>
            <a:ext cx="4070283" cy="1656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90728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558354" y="984502"/>
            <a:ext cx="2933526" cy="3693319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6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Afirmativa</a:t>
            </a:r>
            <a:r>
              <a:rPr lang="en-US" sz="2600" b="1" dirty="0" smtClean="0"/>
              <a:t>:		</a:t>
            </a:r>
          </a:p>
          <a:p>
            <a:r>
              <a:rPr lang="en-US" sz="2600" dirty="0" smtClean="0"/>
              <a:t>I  work   </a:t>
            </a:r>
          </a:p>
          <a:p>
            <a:r>
              <a:rPr lang="en-US" sz="2600" dirty="0" smtClean="0"/>
              <a:t>You work</a:t>
            </a:r>
          </a:p>
          <a:p>
            <a:r>
              <a:rPr lang="en-US" sz="2600" u="sng" dirty="0" smtClean="0"/>
              <a:t>He works</a:t>
            </a:r>
          </a:p>
          <a:p>
            <a:r>
              <a:rPr lang="en-US" sz="2600" u="sng" dirty="0" smtClean="0"/>
              <a:t>She works</a:t>
            </a:r>
          </a:p>
          <a:p>
            <a:r>
              <a:rPr lang="en-US" sz="2600" u="sng" dirty="0" smtClean="0"/>
              <a:t>It </a:t>
            </a:r>
            <a:r>
              <a:rPr lang="en-US" sz="2600" u="sng" dirty="0"/>
              <a:t>works</a:t>
            </a:r>
            <a:endParaRPr lang="en-US" sz="2600" u="sng" dirty="0" smtClean="0"/>
          </a:p>
          <a:p>
            <a:r>
              <a:rPr lang="en-US" sz="2600" dirty="0"/>
              <a:t>We </a:t>
            </a:r>
            <a:r>
              <a:rPr lang="en-US" sz="2600" dirty="0" smtClean="0"/>
              <a:t>work</a:t>
            </a:r>
          </a:p>
          <a:p>
            <a:r>
              <a:rPr lang="en-US" sz="2600" dirty="0" smtClean="0"/>
              <a:t>You work</a:t>
            </a:r>
          </a:p>
          <a:p>
            <a:r>
              <a:rPr lang="en-US" sz="2600" dirty="0"/>
              <a:t>They </a:t>
            </a:r>
            <a:r>
              <a:rPr lang="en-US" sz="2600" dirty="0" smtClean="0"/>
              <a:t>work</a:t>
            </a:r>
          </a:p>
        </p:txBody>
      </p:sp>
      <p:sp>
        <p:nvSpPr>
          <p:cNvPr id="3" name="Retângulo 2"/>
          <p:cNvSpPr/>
          <p:nvPr/>
        </p:nvSpPr>
        <p:spPr>
          <a:xfrm>
            <a:off x="2699792" y="980728"/>
            <a:ext cx="3456384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Negativa</a:t>
            </a:r>
            <a:r>
              <a:rPr lang="en-US" sz="2600" b="1" dirty="0" smtClean="0"/>
              <a:t>:</a:t>
            </a:r>
          </a:p>
          <a:p>
            <a:r>
              <a:rPr lang="en-US" sz="2600" dirty="0" smtClean="0"/>
              <a:t>I  do not work</a:t>
            </a:r>
            <a:endParaRPr lang="en-US" sz="2600" dirty="0"/>
          </a:p>
          <a:p>
            <a:r>
              <a:rPr lang="en-US" sz="2600" dirty="0"/>
              <a:t>You do not </a:t>
            </a:r>
            <a:r>
              <a:rPr lang="en-US" sz="2600" dirty="0" smtClean="0"/>
              <a:t>work</a:t>
            </a:r>
            <a:endParaRPr lang="en-US" sz="2600" dirty="0"/>
          </a:p>
          <a:p>
            <a:r>
              <a:rPr lang="en-US" sz="2600" dirty="0"/>
              <a:t>He </a:t>
            </a:r>
            <a:r>
              <a:rPr lang="en-US" sz="2600" u="sng" dirty="0" smtClean="0"/>
              <a:t>does</a:t>
            </a:r>
            <a:r>
              <a:rPr lang="en-US" sz="2600" dirty="0" smtClean="0"/>
              <a:t> not </a:t>
            </a:r>
            <a:r>
              <a:rPr lang="en-US" sz="2600" u="sng" dirty="0" smtClean="0"/>
              <a:t>work</a:t>
            </a:r>
            <a:endParaRPr lang="en-US" sz="2600" u="sng" dirty="0"/>
          </a:p>
          <a:p>
            <a:r>
              <a:rPr lang="en-US" sz="2600" dirty="0"/>
              <a:t>She </a:t>
            </a:r>
            <a:r>
              <a:rPr lang="en-US" sz="2600" u="sng" dirty="0"/>
              <a:t>does</a:t>
            </a:r>
            <a:r>
              <a:rPr lang="en-US" sz="2600" dirty="0"/>
              <a:t> not </a:t>
            </a:r>
            <a:r>
              <a:rPr lang="en-US" sz="2600" u="sng" dirty="0"/>
              <a:t>work</a:t>
            </a:r>
          </a:p>
          <a:p>
            <a:r>
              <a:rPr lang="en-US" sz="2600" dirty="0" smtClean="0"/>
              <a:t>It </a:t>
            </a:r>
            <a:r>
              <a:rPr lang="en-US" sz="2600" u="sng" dirty="0"/>
              <a:t>does</a:t>
            </a:r>
            <a:r>
              <a:rPr lang="en-US" sz="2600" dirty="0"/>
              <a:t> not </a:t>
            </a:r>
            <a:r>
              <a:rPr lang="en-US" sz="2600" u="sng" dirty="0"/>
              <a:t>work</a:t>
            </a:r>
          </a:p>
          <a:p>
            <a:r>
              <a:rPr lang="en-US" sz="2600" dirty="0" smtClean="0"/>
              <a:t>We </a:t>
            </a:r>
            <a:r>
              <a:rPr lang="en-US" sz="2600" dirty="0"/>
              <a:t>do not work</a:t>
            </a:r>
          </a:p>
          <a:p>
            <a:r>
              <a:rPr lang="en-US" sz="2600" dirty="0" smtClean="0"/>
              <a:t>You </a:t>
            </a:r>
            <a:r>
              <a:rPr lang="en-US" sz="2600" dirty="0"/>
              <a:t>do not work</a:t>
            </a:r>
          </a:p>
          <a:p>
            <a:r>
              <a:rPr lang="en-US" sz="2600" dirty="0" smtClean="0"/>
              <a:t>They </a:t>
            </a:r>
            <a:r>
              <a:rPr lang="en-US" sz="2600" dirty="0"/>
              <a:t>do not </a:t>
            </a:r>
            <a:r>
              <a:rPr lang="en-US" sz="2600" dirty="0" smtClean="0"/>
              <a:t>work</a:t>
            </a:r>
            <a:endParaRPr lang="en-US" sz="3000" dirty="0"/>
          </a:p>
        </p:txBody>
      </p:sp>
      <p:sp>
        <p:nvSpPr>
          <p:cNvPr id="4" name="Retângulo 3"/>
          <p:cNvSpPr/>
          <p:nvPr/>
        </p:nvSpPr>
        <p:spPr>
          <a:xfrm>
            <a:off x="5950024" y="1004347"/>
            <a:ext cx="308647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Interrogativa</a:t>
            </a:r>
            <a:r>
              <a:rPr lang="en-US" sz="2600" b="1" dirty="0" smtClean="0"/>
              <a:t>:</a:t>
            </a:r>
          </a:p>
          <a:p>
            <a:r>
              <a:rPr lang="en-US" sz="2600" dirty="0" smtClean="0"/>
              <a:t>Do I  work?</a:t>
            </a:r>
            <a:endParaRPr lang="en-US" sz="2600" dirty="0"/>
          </a:p>
          <a:p>
            <a:r>
              <a:rPr lang="en-US" sz="2600" dirty="0" smtClean="0"/>
              <a:t>Do you work?</a:t>
            </a:r>
            <a:endParaRPr lang="en-US" sz="2600" dirty="0"/>
          </a:p>
          <a:p>
            <a:r>
              <a:rPr lang="en-US" sz="2600" u="sng" dirty="0" smtClean="0"/>
              <a:t>Does</a:t>
            </a:r>
            <a:r>
              <a:rPr lang="en-US" sz="2600" dirty="0" smtClean="0"/>
              <a:t> he </a:t>
            </a:r>
            <a:r>
              <a:rPr lang="en-US" sz="2600" u="sng" dirty="0" smtClean="0"/>
              <a:t>work</a:t>
            </a:r>
            <a:r>
              <a:rPr lang="en-US" sz="2600" dirty="0" smtClean="0"/>
              <a:t>?</a:t>
            </a:r>
            <a:endParaRPr lang="en-US" sz="2600" dirty="0"/>
          </a:p>
          <a:p>
            <a:r>
              <a:rPr lang="en-US" sz="2600" u="sng" dirty="0" smtClean="0"/>
              <a:t>Does</a:t>
            </a:r>
            <a:r>
              <a:rPr lang="en-US" sz="2600" dirty="0" smtClean="0"/>
              <a:t> she </a:t>
            </a:r>
            <a:r>
              <a:rPr lang="en-US" sz="2600" u="sng" dirty="0"/>
              <a:t>work</a:t>
            </a:r>
            <a:r>
              <a:rPr lang="en-US" sz="2600" dirty="0"/>
              <a:t>? </a:t>
            </a:r>
            <a:endParaRPr lang="en-US" sz="2600" dirty="0" smtClean="0"/>
          </a:p>
          <a:p>
            <a:r>
              <a:rPr lang="en-US" sz="2600" u="sng" dirty="0" smtClean="0"/>
              <a:t>Does</a:t>
            </a:r>
            <a:r>
              <a:rPr lang="en-US" sz="2600" dirty="0" smtClean="0"/>
              <a:t> it </a:t>
            </a:r>
            <a:r>
              <a:rPr lang="en-US" sz="2600" u="sng" dirty="0"/>
              <a:t>work</a:t>
            </a:r>
            <a:r>
              <a:rPr lang="en-US" sz="2600" dirty="0"/>
              <a:t>? </a:t>
            </a:r>
            <a:endParaRPr lang="en-US" sz="2600" dirty="0" smtClean="0"/>
          </a:p>
          <a:p>
            <a:r>
              <a:rPr lang="en-US" sz="2600" dirty="0" smtClean="0"/>
              <a:t>Do </a:t>
            </a:r>
            <a:r>
              <a:rPr lang="en-US" sz="2600" dirty="0"/>
              <a:t>w</a:t>
            </a:r>
            <a:r>
              <a:rPr lang="en-US" sz="2600" dirty="0" smtClean="0"/>
              <a:t>e work?</a:t>
            </a:r>
            <a:endParaRPr lang="en-US" sz="2600" dirty="0"/>
          </a:p>
          <a:p>
            <a:r>
              <a:rPr lang="en-US" sz="2600" dirty="0"/>
              <a:t>Do you work? </a:t>
            </a:r>
            <a:endParaRPr lang="en-US" sz="2600" dirty="0" smtClean="0"/>
          </a:p>
          <a:p>
            <a:r>
              <a:rPr lang="en-US" sz="2600" dirty="0" smtClean="0"/>
              <a:t>Do they work</a:t>
            </a:r>
            <a:r>
              <a:rPr lang="en-US" sz="26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720487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558354" y="984502"/>
            <a:ext cx="2933526" cy="3693319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6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Afirmativa</a:t>
            </a:r>
            <a:r>
              <a:rPr lang="en-US" sz="2600" b="1" dirty="0" smtClean="0"/>
              <a:t>:		</a:t>
            </a:r>
          </a:p>
          <a:p>
            <a:r>
              <a:rPr lang="en-US" sz="2600" dirty="0" smtClean="0"/>
              <a:t>I  work   </a:t>
            </a:r>
          </a:p>
          <a:p>
            <a:r>
              <a:rPr lang="en-US" sz="2600" dirty="0" smtClean="0"/>
              <a:t>You work</a:t>
            </a:r>
          </a:p>
          <a:p>
            <a:r>
              <a:rPr lang="en-US" sz="2600" u="sng" dirty="0" smtClean="0"/>
              <a:t>He works</a:t>
            </a:r>
          </a:p>
          <a:p>
            <a:r>
              <a:rPr lang="en-US" sz="2600" u="sng" dirty="0" smtClean="0"/>
              <a:t>She works</a:t>
            </a:r>
          </a:p>
          <a:p>
            <a:r>
              <a:rPr lang="en-US" sz="2600" u="sng" dirty="0" smtClean="0"/>
              <a:t>It </a:t>
            </a:r>
            <a:r>
              <a:rPr lang="en-US" sz="2600" u="sng" dirty="0"/>
              <a:t>works</a:t>
            </a:r>
            <a:endParaRPr lang="en-US" sz="2600" u="sng" dirty="0" smtClean="0"/>
          </a:p>
          <a:p>
            <a:r>
              <a:rPr lang="en-US" sz="2600" dirty="0"/>
              <a:t>We </a:t>
            </a:r>
            <a:r>
              <a:rPr lang="en-US" sz="2600" dirty="0" smtClean="0"/>
              <a:t>work</a:t>
            </a:r>
          </a:p>
          <a:p>
            <a:r>
              <a:rPr lang="en-US" sz="2600" dirty="0" smtClean="0"/>
              <a:t>You work</a:t>
            </a:r>
          </a:p>
          <a:p>
            <a:r>
              <a:rPr lang="en-US" sz="2600" dirty="0"/>
              <a:t>They </a:t>
            </a:r>
            <a:r>
              <a:rPr lang="en-US" sz="2600" dirty="0" smtClean="0"/>
              <a:t>work</a:t>
            </a:r>
          </a:p>
        </p:txBody>
      </p:sp>
      <p:sp>
        <p:nvSpPr>
          <p:cNvPr id="3" name="Retângulo 2"/>
          <p:cNvSpPr/>
          <p:nvPr/>
        </p:nvSpPr>
        <p:spPr>
          <a:xfrm>
            <a:off x="2699792" y="980728"/>
            <a:ext cx="3456384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Negativa</a:t>
            </a:r>
            <a:r>
              <a:rPr lang="en-US" sz="2600" b="1" dirty="0" smtClean="0"/>
              <a:t>:</a:t>
            </a:r>
          </a:p>
          <a:p>
            <a:r>
              <a:rPr lang="en-US" sz="2600" dirty="0" smtClean="0"/>
              <a:t>I  do not work</a:t>
            </a:r>
            <a:endParaRPr lang="en-US" sz="2600" dirty="0"/>
          </a:p>
          <a:p>
            <a:r>
              <a:rPr lang="en-US" sz="2600" dirty="0"/>
              <a:t>You do not </a:t>
            </a:r>
            <a:r>
              <a:rPr lang="en-US" sz="2600" dirty="0" smtClean="0"/>
              <a:t>work</a:t>
            </a:r>
            <a:endParaRPr lang="en-US" sz="2600" dirty="0"/>
          </a:p>
          <a:p>
            <a:r>
              <a:rPr lang="en-US" sz="2600" dirty="0"/>
              <a:t>He </a:t>
            </a:r>
            <a:r>
              <a:rPr lang="en-US" sz="2600" u="sng" dirty="0" smtClean="0"/>
              <a:t>does</a:t>
            </a:r>
            <a:r>
              <a:rPr lang="en-US" sz="2600" dirty="0" smtClean="0"/>
              <a:t> not </a:t>
            </a:r>
            <a:r>
              <a:rPr lang="en-US" sz="2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work</a:t>
            </a:r>
            <a:endParaRPr lang="en-US" sz="26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600" dirty="0"/>
              <a:t>She </a:t>
            </a:r>
            <a:r>
              <a:rPr lang="en-US" sz="2600" u="sng" dirty="0"/>
              <a:t>does</a:t>
            </a:r>
            <a:r>
              <a:rPr lang="en-US" sz="2600" dirty="0"/>
              <a:t> not </a:t>
            </a:r>
            <a:r>
              <a:rPr lang="en-US" sz="2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work</a:t>
            </a:r>
          </a:p>
          <a:p>
            <a:r>
              <a:rPr lang="en-US" sz="2600" dirty="0" smtClean="0"/>
              <a:t>It </a:t>
            </a:r>
            <a:r>
              <a:rPr lang="en-US" sz="2600" u="sng" dirty="0"/>
              <a:t>does</a:t>
            </a:r>
            <a:r>
              <a:rPr lang="en-US" sz="2600" dirty="0"/>
              <a:t> not </a:t>
            </a:r>
            <a:r>
              <a:rPr lang="en-US" sz="2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work</a:t>
            </a:r>
          </a:p>
          <a:p>
            <a:r>
              <a:rPr lang="en-US" sz="2600" dirty="0" smtClean="0"/>
              <a:t>We </a:t>
            </a:r>
            <a:r>
              <a:rPr lang="en-US" sz="2600" dirty="0"/>
              <a:t>do not work</a:t>
            </a:r>
          </a:p>
          <a:p>
            <a:r>
              <a:rPr lang="en-US" sz="2600" dirty="0" smtClean="0"/>
              <a:t>You </a:t>
            </a:r>
            <a:r>
              <a:rPr lang="en-US" sz="2600" dirty="0"/>
              <a:t>do not work</a:t>
            </a:r>
          </a:p>
          <a:p>
            <a:r>
              <a:rPr lang="en-US" sz="2600" dirty="0" smtClean="0"/>
              <a:t>They </a:t>
            </a:r>
            <a:r>
              <a:rPr lang="en-US" sz="2600" dirty="0"/>
              <a:t>do not </a:t>
            </a:r>
            <a:r>
              <a:rPr lang="en-US" sz="2600" dirty="0" smtClean="0"/>
              <a:t>work</a:t>
            </a:r>
            <a:endParaRPr lang="en-US" sz="3000" dirty="0"/>
          </a:p>
        </p:txBody>
      </p:sp>
      <p:sp>
        <p:nvSpPr>
          <p:cNvPr id="4" name="Retângulo 3"/>
          <p:cNvSpPr/>
          <p:nvPr/>
        </p:nvSpPr>
        <p:spPr>
          <a:xfrm>
            <a:off x="5950024" y="1004347"/>
            <a:ext cx="308647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Interrogativa</a:t>
            </a:r>
            <a:r>
              <a:rPr lang="en-US" sz="2600" b="1" dirty="0" smtClean="0"/>
              <a:t>:</a:t>
            </a:r>
          </a:p>
          <a:p>
            <a:r>
              <a:rPr lang="en-US" sz="2600" dirty="0" smtClean="0"/>
              <a:t>Do I  work?</a:t>
            </a:r>
            <a:endParaRPr lang="en-US" sz="2600" dirty="0"/>
          </a:p>
          <a:p>
            <a:r>
              <a:rPr lang="en-US" sz="2600" dirty="0" smtClean="0"/>
              <a:t>Do you work?</a:t>
            </a:r>
            <a:endParaRPr lang="en-US" sz="2600" dirty="0"/>
          </a:p>
          <a:p>
            <a:r>
              <a:rPr lang="en-US" sz="2600" u="sng" dirty="0" smtClean="0"/>
              <a:t>Does</a:t>
            </a:r>
            <a:r>
              <a:rPr lang="en-US" sz="2600" dirty="0" smtClean="0"/>
              <a:t> he </a:t>
            </a:r>
            <a:r>
              <a:rPr lang="en-US" sz="2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work</a:t>
            </a:r>
            <a:r>
              <a:rPr lang="en-US" sz="2600" dirty="0" smtClean="0"/>
              <a:t>?</a:t>
            </a:r>
            <a:endParaRPr lang="en-US" sz="2600" dirty="0"/>
          </a:p>
          <a:p>
            <a:r>
              <a:rPr lang="en-US" sz="2600" u="sng" dirty="0" smtClean="0"/>
              <a:t>Does</a:t>
            </a:r>
            <a:r>
              <a:rPr lang="en-US" sz="2600" dirty="0" smtClean="0"/>
              <a:t> she </a:t>
            </a:r>
            <a:r>
              <a:rPr lang="en-US" sz="2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work</a:t>
            </a:r>
            <a:r>
              <a:rPr lang="en-US" sz="2600" dirty="0"/>
              <a:t>? </a:t>
            </a:r>
            <a:endParaRPr lang="en-US" sz="2600" dirty="0" smtClean="0"/>
          </a:p>
          <a:p>
            <a:r>
              <a:rPr lang="en-US" sz="2600" u="sng" dirty="0" smtClean="0"/>
              <a:t>Does</a:t>
            </a:r>
            <a:r>
              <a:rPr lang="en-US" sz="2600" dirty="0" smtClean="0"/>
              <a:t> it </a:t>
            </a:r>
            <a:r>
              <a:rPr lang="en-US" sz="2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work</a:t>
            </a:r>
            <a:r>
              <a:rPr lang="en-US" sz="2600" dirty="0"/>
              <a:t>? </a:t>
            </a:r>
            <a:endParaRPr lang="en-US" sz="2600" dirty="0" smtClean="0"/>
          </a:p>
          <a:p>
            <a:r>
              <a:rPr lang="en-US" sz="2600" dirty="0" smtClean="0"/>
              <a:t>Do </a:t>
            </a:r>
            <a:r>
              <a:rPr lang="en-US" sz="2600" dirty="0"/>
              <a:t>w</a:t>
            </a:r>
            <a:r>
              <a:rPr lang="en-US" sz="2600" dirty="0" smtClean="0"/>
              <a:t>e work?</a:t>
            </a:r>
            <a:endParaRPr lang="en-US" sz="2600" dirty="0"/>
          </a:p>
          <a:p>
            <a:r>
              <a:rPr lang="en-US" sz="2600" dirty="0"/>
              <a:t>Do you work? </a:t>
            </a:r>
            <a:endParaRPr lang="en-US" sz="2600" dirty="0" smtClean="0"/>
          </a:p>
          <a:p>
            <a:r>
              <a:rPr lang="en-US" sz="2600" dirty="0" smtClean="0"/>
              <a:t>Do they work</a:t>
            </a:r>
            <a:r>
              <a:rPr lang="en-US" sz="2600" dirty="0"/>
              <a:t>?</a:t>
            </a:r>
          </a:p>
        </p:txBody>
      </p:sp>
      <p:pic>
        <p:nvPicPr>
          <p:cNvPr id="2050" name="Picture 2" descr="C:\Documents and Settings\Administrador\Configurações locais\Temporary Internet Files\Content.IE5\J6YLIEXL\MC900423838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692696"/>
            <a:ext cx="1103166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1564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ndAc>
          <p:stSnd>
            <p:snd r:embed="rId2" name="whoosh.wav"/>
          </p:stSnd>
        </p:sndAc>
      </p:transition>
    </mc:Choice>
    <mc:Fallback xmlns="">
      <p:transition spd="slow">
        <p:sndAc>
          <p:stSnd>
            <p:snd r:embed="rId4" name="whoosh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1044575"/>
          </a:xfrm>
        </p:spPr>
        <p:txBody>
          <a:bodyPr/>
          <a:lstStyle/>
          <a:p>
            <a:pPr eaLnBrk="1" hangingPunct="1">
              <a:defRPr/>
            </a:pPr>
            <a:r>
              <a:rPr lang="en-US" b="1" smtClean="0">
                <a:solidFill>
                  <a:srgbClr val="66FF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LET</a:t>
            </a:r>
            <a:r>
              <a:rPr lang="en-US" b="1" smtClean="0">
                <a:solidFill>
                  <a:srgbClr val="66FF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’</a:t>
            </a:r>
            <a:r>
              <a:rPr lang="en-US" b="1" smtClean="0">
                <a:solidFill>
                  <a:srgbClr val="66FF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   PRACTISE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68413"/>
            <a:ext cx="7696200" cy="4392835"/>
          </a:xfrm>
        </p:spPr>
        <p:txBody>
          <a:bodyPr/>
          <a:lstStyle/>
          <a:p>
            <a:pPr marL="609600" indent="-609600" algn="l" rtl="0" eaLnBrk="1" hangingPunct="1">
              <a:lnSpc>
                <a:spcPct val="90000"/>
              </a:lnSpc>
              <a:buFontTx/>
              <a:buNone/>
            </a:pPr>
            <a:r>
              <a:rPr lang="en-US" sz="3300" dirty="0" smtClean="0"/>
              <a:t>Fill in :</a:t>
            </a:r>
          </a:p>
          <a:p>
            <a:pPr marL="0" indent="0" algn="l" rtl="0" eaLnBrk="1" hangingPunct="1">
              <a:lnSpc>
                <a:spcPct val="90000"/>
              </a:lnSpc>
              <a:buNone/>
            </a:pPr>
            <a:r>
              <a:rPr lang="en-US" sz="3300" dirty="0" smtClean="0"/>
              <a:t>1)  My brother sometimes _____ (go) fishing.</a:t>
            </a:r>
          </a:p>
          <a:p>
            <a:pPr marL="609600" indent="-609600" algn="l" rtl="0" eaLnBrk="1" hangingPunct="1">
              <a:lnSpc>
                <a:spcPct val="90000"/>
              </a:lnSpc>
              <a:buFontTx/>
              <a:buNone/>
            </a:pPr>
            <a:r>
              <a:rPr lang="en-US" sz="3300" dirty="0" smtClean="0"/>
              <a:t>2) The dolls _____ (sit) on the shelf.</a:t>
            </a:r>
          </a:p>
          <a:p>
            <a:pPr marL="609600" indent="-609600" algn="l" rtl="0" eaLnBrk="1" hangingPunct="1">
              <a:lnSpc>
                <a:spcPct val="90000"/>
              </a:lnSpc>
              <a:buFontTx/>
              <a:buNone/>
            </a:pPr>
            <a:r>
              <a:rPr lang="en-US" sz="3300" dirty="0" smtClean="0"/>
              <a:t>3) The boys ______ (play) on the beach every summer.</a:t>
            </a:r>
          </a:p>
          <a:p>
            <a:pPr marL="609600" indent="-609600" algn="l" rtl="0" eaLnBrk="1" hangingPunct="1">
              <a:lnSpc>
                <a:spcPct val="90000"/>
              </a:lnSpc>
              <a:buFontTx/>
              <a:buNone/>
            </a:pPr>
            <a:r>
              <a:rPr lang="en-US" sz="3300" dirty="0" smtClean="0"/>
              <a:t>4) The girl ______ (brush) her hair twice a day.</a:t>
            </a:r>
          </a:p>
        </p:txBody>
      </p:sp>
    </p:spTree>
    <p:extLst>
      <p:ext uri="{BB962C8B-B14F-4D97-AF65-F5344CB8AC3E}">
        <p14:creationId xmlns:p14="http://schemas.microsoft.com/office/powerpoint/2010/main" val="1298526289"/>
      </p:ext>
    </p:extLst>
  </p:cSld>
  <p:clrMapOvr>
    <a:masterClrMapping/>
  </p:clrMapOvr>
  <p:transition spd="slow" advTm="1000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1044575"/>
          </a:xfrm>
        </p:spPr>
        <p:txBody>
          <a:bodyPr/>
          <a:lstStyle/>
          <a:p>
            <a:pPr eaLnBrk="1" hangingPunct="1">
              <a:defRPr/>
            </a:pPr>
            <a:r>
              <a:rPr lang="en-US" b="1" smtClean="0">
                <a:solidFill>
                  <a:srgbClr val="66FF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LET</a:t>
            </a:r>
            <a:r>
              <a:rPr lang="en-US" b="1" smtClean="0">
                <a:solidFill>
                  <a:srgbClr val="66FF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’</a:t>
            </a:r>
            <a:r>
              <a:rPr lang="en-US" b="1" smtClean="0">
                <a:solidFill>
                  <a:srgbClr val="66FF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   PRACTISE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552" y="1178471"/>
            <a:ext cx="7696200" cy="4752528"/>
          </a:xfrm>
        </p:spPr>
        <p:txBody>
          <a:bodyPr>
            <a:noAutofit/>
          </a:bodyPr>
          <a:lstStyle/>
          <a:p>
            <a:pPr marL="609600" indent="-609600" algn="l" rtl="0" eaLnBrk="1" hangingPunct="1">
              <a:lnSpc>
                <a:spcPct val="90000"/>
              </a:lnSpc>
              <a:buFontTx/>
              <a:buNone/>
            </a:pPr>
            <a:r>
              <a:rPr lang="en-US" sz="3500" dirty="0" smtClean="0"/>
              <a:t>Fill in :</a:t>
            </a:r>
          </a:p>
          <a:p>
            <a:pPr marL="0" indent="0" algn="l" rtl="0" eaLnBrk="1" hangingPunct="1">
              <a:lnSpc>
                <a:spcPct val="90000"/>
              </a:lnSpc>
              <a:buNone/>
            </a:pPr>
            <a:r>
              <a:rPr lang="en-US" sz="3500" dirty="0" smtClean="0"/>
              <a:t>1)  My brother sometimes _____ (go) fishing.</a:t>
            </a:r>
          </a:p>
          <a:p>
            <a:pPr marL="609600" indent="-609600" algn="l" rtl="0" eaLnBrk="1" hangingPunct="1">
              <a:lnSpc>
                <a:spcPct val="90000"/>
              </a:lnSpc>
              <a:buFontTx/>
              <a:buNone/>
            </a:pPr>
            <a:r>
              <a:rPr lang="en-US" sz="3500" dirty="0" smtClean="0"/>
              <a:t>2) The dolls _____ (sit) on the shelf.</a:t>
            </a:r>
          </a:p>
          <a:p>
            <a:pPr marL="609600" indent="-609600" algn="l" rtl="0" eaLnBrk="1" hangingPunct="1">
              <a:lnSpc>
                <a:spcPct val="90000"/>
              </a:lnSpc>
              <a:buFontTx/>
              <a:buNone/>
            </a:pPr>
            <a:r>
              <a:rPr lang="en-US" sz="3500" dirty="0" smtClean="0"/>
              <a:t>3) The boys ______ (play) on the beach every summer.</a:t>
            </a:r>
          </a:p>
          <a:p>
            <a:pPr marL="609600" indent="-609600" algn="l" rtl="0" eaLnBrk="1" hangingPunct="1">
              <a:lnSpc>
                <a:spcPct val="90000"/>
              </a:lnSpc>
              <a:buFontTx/>
              <a:buNone/>
            </a:pPr>
            <a:r>
              <a:rPr lang="en-US" sz="3500" dirty="0" smtClean="0"/>
              <a:t>4) The girl ______ (brush) her hair twice a day.</a:t>
            </a:r>
          </a:p>
          <a:p>
            <a:pPr marL="609600" indent="-609600" algn="l" rtl="0" eaLnBrk="1" hangingPunct="1">
              <a:lnSpc>
                <a:spcPct val="90000"/>
              </a:lnSpc>
              <a:buFontTx/>
              <a:buNone/>
            </a:pPr>
            <a:r>
              <a:rPr lang="en-US" sz="3500" dirty="0" smtClean="0"/>
              <a:t>Now turn them into </a:t>
            </a:r>
            <a:r>
              <a:rPr lang="en-US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negative and interrogative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3822" y="1775658"/>
            <a:ext cx="971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4906" y="2780928"/>
            <a:ext cx="619125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4906" y="3356992"/>
            <a:ext cx="89535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7010" y="4469110"/>
            <a:ext cx="15049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2641981"/>
      </p:ext>
    </p:extLst>
  </p:cSld>
  <p:clrMapOvr>
    <a:masterClrMapping/>
  </p:clrMapOvr>
  <p:transition spd="slow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1044575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solidFill>
                  <a:srgbClr val="66FF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NEGATIVE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68413"/>
            <a:ext cx="7696200" cy="4392835"/>
          </a:xfrm>
        </p:spPr>
        <p:txBody>
          <a:bodyPr/>
          <a:lstStyle/>
          <a:p>
            <a:pPr marL="609600" indent="-609600" algn="l" rtl="0" eaLnBrk="1" hangingPunct="1">
              <a:lnSpc>
                <a:spcPct val="90000"/>
              </a:lnSpc>
              <a:buFontTx/>
              <a:buNone/>
            </a:pPr>
            <a:r>
              <a:rPr lang="en-US" sz="3300" dirty="0" smtClean="0"/>
              <a:t>Fill in :</a:t>
            </a:r>
          </a:p>
          <a:p>
            <a:pPr marL="0" indent="0" algn="l" rtl="0" eaLnBrk="1" hangingPunct="1">
              <a:lnSpc>
                <a:spcPct val="90000"/>
              </a:lnSpc>
              <a:buNone/>
            </a:pPr>
            <a:r>
              <a:rPr lang="en-US" sz="3300" dirty="0" smtClean="0"/>
              <a:t>1)  My brother sometimes </a:t>
            </a:r>
            <a:r>
              <a:rPr lang="en-US" sz="3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doesn’t</a:t>
            </a:r>
            <a:r>
              <a:rPr lang="en-US" sz="3300" dirty="0" smtClean="0"/>
              <a:t> </a:t>
            </a:r>
            <a:r>
              <a:rPr lang="en-US" sz="3300" dirty="0" smtClean="0"/>
              <a:t>go fishing.</a:t>
            </a:r>
          </a:p>
          <a:p>
            <a:pPr marL="609600" indent="-609600">
              <a:lnSpc>
                <a:spcPct val="90000"/>
              </a:lnSpc>
              <a:buNone/>
            </a:pPr>
            <a:r>
              <a:rPr lang="en-US" sz="3300" dirty="0" smtClean="0"/>
              <a:t>2) The dolls </a:t>
            </a:r>
            <a:r>
              <a:rPr lang="en-US" sz="3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don’t</a:t>
            </a:r>
            <a:r>
              <a:rPr lang="en-US" sz="3300" dirty="0"/>
              <a:t> </a:t>
            </a:r>
            <a:r>
              <a:rPr lang="en-US" sz="3300" dirty="0" smtClean="0"/>
              <a:t>sit on the shelf.</a:t>
            </a:r>
          </a:p>
          <a:p>
            <a:pPr marL="609600" indent="-609600">
              <a:lnSpc>
                <a:spcPct val="90000"/>
              </a:lnSpc>
              <a:buNone/>
            </a:pPr>
            <a:r>
              <a:rPr lang="en-US" sz="3300" dirty="0" smtClean="0"/>
              <a:t>3) The boys </a:t>
            </a:r>
            <a:r>
              <a:rPr lang="en-US" sz="3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don’t</a:t>
            </a:r>
            <a:r>
              <a:rPr lang="en-US" sz="3300" dirty="0"/>
              <a:t> </a:t>
            </a:r>
            <a:r>
              <a:rPr lang="en-US" sz="3300" dirty="0" smtClean="0"/>
              <a:t>play on the beach every summer.</a:t>
            </a:r>
          </a:p>
          <a:p>
            <a:pPr marL="609600" indent="-609600">
              <a:lnSpc>
                <a:spcPct val="90000"/>
              </a:lnSpc>
              <a:buNone/>
            </a:pPr>
            <a:r>
              <a:rPr lang="en-US" sz="3300" dirty="0" smtClean="0"/>
              <a:t>4) The girl </a:t>
            </a:r>
            <a:r>
              <a:rPr lang="en-US" sz="3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doesn’t</a:t>
            </a:r>
            <a:r>
              <a:rPr lang="en-US" sz="3300" dirty="0" smtClean="0"/>
              <a:t> brush her hair twice a day.</a:t>
            </a:r>
          </a:p>
        </p:txBody>
      </p:sp>
    </p:spTree>
    <p:extLst>
      <p:ext uri="{BB962C8B-B14F-4D97-AF65-F5344CB8AC3E}">
        <p14:creationId xmlns:p14="http://schemas.microsoft.com/office/powerpoint/2010/main" val="2433652219"/>
      </p:ext>
    </p:extLst>
  </p:cSld>
  <p:clrMapOvr>
    <a:masterClrMapping/>
  </p:clrMapOvr>
  <p:transition spd="slow" advTm="1000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1044575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solidFill>
                  <a:srgbClr val="66FF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INTERROGATIVE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68413"/>
            <a:ext cx="7696200" cy="4392835"/>
          </a:xfrm>
        </p:spPr>
        <p:txBody>
          <a:bodyPr/>
          <a:lstStyle/>
          <a:p>
            <a:pPr marL="609600" indent="-609600" algn="l" rtl="0" eaLnBrk="1" hangingPunct="1">
              <a:lnSpc>
                <a:spcPct val="90000"/>
              </a:lnSpc>
              <a:buFontTx/>
              <a:buNone/>
            </a:pPr>
            <a:r>
              <a:rPr lang="en-US" sz="3300" dirty="0" smtClean="0"/>
              <a:t>Fill in :</a:t>
            </a:r>
          </a:p>
          <a:p>
            <a:pPr marL="0" indent="0" algn="l" rtl="0" eaLnBrk="1" hangingPunct="1">
              <a:lnSpc>
                <a:spcPct val="90000"/>
              </a:lnSpc>
              <a:buNone/>
            </a:pPr>
            <a:r>
              <a:rPr lang="en-US" sz="3300" dirty="0" smtClean="0"/>
              <a:t>1) </a:t>
            </a:r>
            <a:r>
              <a:rPr lang="en-US" sz="3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Does</a:t>
            </a:r>
            <a:r>
              <a:rPr lang="en-US" sz="3300" dirty="0" smtClean="0"/>
              <a:t> </a:t>
            </a:r>
            <a:r>
              <a:rPr lang="en-US" sz="3300" dirty="0" smtClean="0"/>
              <a:t>my brother sometimes go fishing?</a:t>
            </a:r>
          </a:p>
          <a:p>
            <a:pPr marL="609600" indent="-609600">
              <a:lnSpc>
                <a:spcPct val="90000"/>
              </a:lnSpc>
              <a:buNone/>
            </a:pPr>
            <a:r>
              <a:rPr lang="en-US" sz="3300" dirty="0" smtClean="0"/>
              <a:t>2) </a:t>
            </a:r>
            <a:r>
              <a:rPr lang="en-US" sz="3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</a:t>
            </a:r>
            <a:r>
              <a:rPr lang="en-US" sz="3300" dirty="0"/>
              <a:t> </a:t>
            </a:r>
            <a:r>
              <a:rPr lang="en-US" sz="3300" dirty="0" smtClean="0"/>
              <a:t>the dolls sit on the shelf?</a:t>
            </a:r>
          </a:p>
          <a:p>
            <a:pPr marL="609600" indent="-609600">
              <a:lnSpc>
                <a:spcPct val="90000"/>
              </a:lnSpc>
              <a:buNone/>
            </a:pPr>
            <a:r>
              <a:rPr lang="en-US" sz="3300" dirty="0" smtClean="0"/>
              <a:t>3) </a:t>
            </a:r>
            <a:r>
              <a:rPr lang="en-US" sz="3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</a:t>
            </a:r>
            <a:r>
              <a:rPr lang="en-US" sz="3300" dirty="0"/>
              <a:t> </a:t>
            </a:r>
            <a:r>
              <a:rPr lang="en-US" sz="3300" dirty="0" smtClean="0"/>
              <a:t>the boys play on the beach every summer?</a:t>
            </a:r>
          </a:p>
          <a:p>
            <a:pPr marL="609600" indent="-609600">
              <a:lnSpc>
                <a:spcPct val="90000"/>
              </a:lnSpc>
              <a:buNone/>
            </a:pPr>
            <a:r>
              <a:rPr lang="en-US" sz="3300" dirty="0" smtClean="0"/>
              <a:t>4) </a:t>
            </a:r>
            <a:r>
              <a:rPr lang="en-US" sz="3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Does</a:t>
            </a:r>
            <a:r>
              <a:rPr lang="en-US" sz="3300" dirty="0" smtClean="0"/>
              <a:t> the girl brush her hair twice a day?</a:t>
            </a:r>
          </a:p>
        </p:txBody>
      </p:sp>
    </p:spTree>
    <p:extLst>
      <p:ext uri="{BB962C8B-B14F-4D97-AF65-F5344CB8AC3E}">
        <p14:creationId xmlns:p14="http://schemas.microsoft.com/office/powerpoint/2010/main" val="182925589"/>
      </p:ext>
    </p:extLst>
  </p:cSld>
  <p:clrMapOvr>
    <a:masterClrMapping/>
  </p:clrMapOvr>
  <p:transition spd="slow" advTm="10000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76672"/>
            <a:ext cx="4030216" cy="792088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b="1" dirty="0" smtClean="0">
                <a:solidFill>
                  <a:srgbClr val="66FF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LET</a:t>
            </a:r>
            <a:r>
              <a:rPr lang="en-US" b="1" dirty="0" smtClean="0">
                <a:solidFill>
                  <a:srgbClr val="66FF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’</a:t>
            </a:r>
            <a:r>
              <a:rPr lang="en-US" b="1" dirty="0" smtClean="0">
                <a:solidFill>
                  <a:srgbClr val="66FF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   </a:t>
            </a:r>
            <a:r>
              <a:rPr lang="en-US" b="1" dirty="0" smtClean="0">
                <a:solidFill>
                  <a:srgbClr val="66FF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PRACTICE</a:t>
            </a:r>
            <a:endParaRPr lang="en-US" b="1" dirty="0" smtClean="0">
              <a:solidFill>
                <a:srgbClr val="66FF66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560" y="1268760"/>
            <a:ext cx="7920880" cy="5184923"/>
          </a:xfrm>
        </p:spPr>
        <p:txBody>
          <a:bodyPr>
            <a:normAutofit lnSpcReduction="10000"/>
          </a:bodyPr>
          <a:lstStyle/>
          <a:p>
            <a:pPr marL="0" indent="0" algn="l" rtl="0" eaLnBrk="1" hangingPunct="1">
              <a:lnSpc>
                <a:spcPct val="90000"/>
              </a:lnSpc>
              <a:buNone/>
            </a:pPr>
            <a:r>
              <a:rPr lang="en-US" sz="3100" b="1" dirty="0" smtClean="0"/>
              <a:t>5) Karoline _______ (study) English every day.</a:t>
            </a:r>
          </a:p>
          <a:p>
            <a:pPr marL="0" indent="0" algn="l" rtl="0" eaLnBrk="1" hangingPunct="1">
              <a:lnSpc>
                <a:spcPct val="90000"/>
              </a:lnSpc>
              <a:buNone/>
            </a:pPr>
            <a:r>
              <a:rPr lang="en-US" sz="3100" b="1" dirty="0" smtClean="0"/>
              <a:t>6) Bob and Tom ________ (watch) TV in the afternoon.</a:t>
            </a:r>
          </a:p>
          <a:p>
            <a:pPr marL="0" indent="0" algn="l" rtl="0" eaLnBrk="1" hangingPunct="1">
              <a:lnSpc>
                <a:spcPct val="90000"/>
              </a:lnSpc>
              <a:buNone/>
            </a:pPr>
            <a:r>
              <a:rPr lang="en-US" sz="3100" b="1" dirty="0" smtClean="0"/>
              <a:t>7) The sun ________ (shine) all day.</a:t>
            </a:r>
          </a:p>
          <a:p>
            <a:pPr marL="0" indent="0" algn="l" rtl="0" eaLnBrk="1" hangingPunct="1">
              <a:lnSpc>
                <a:spcPct val="90000"/>
              </a:lnSpc>
              <a:buNone/>
            </a:pPr>
            <a:r>
              <a:rPr lang="en-US" sz="3100" b="1" dirty="0" smtClean="0"/>
              <a:t>8) Miss Silva __________ (wash) her hair twice a week.</a:t>
            </a:r>
          </a:p>
          <a:p>
            <a:pPr marL="0" indent="0" algn="l" rtl="0" eaLnBrk="1" hangingPunct="1">
              <a:lnSpc>
                <a:spcPct val="90000"/>
              </a:lnSpc>
              <a:buNone/>
            </a:pPr>
            <a:r>
              <a:rPr lang="en-US" sz="3100" b="1" dirty="0" smtClean="0"/>
              <a:t>9) The students _________ (go) home at 12h.</a:t>
            </a:r>
          </a:p>
          <a:p>
            <a:pPr marL="0" indent="0" algn="l" rtl="0" eaLnBrk="1" hangingPunct="1">
              <a:lnSpc>
                <a:spcPct val="90000"/>
              </a:lnSpc>
              <a:buNone/>
            </a:pPr>
            <a:r>
              <a:rPr lang="en-US" sz="3100" b="1" dirty="0" smtClean="0"/>
              <a:t>10) I _________ (visit) my relatives every year.</a:t>
            </a:r>
          </a:p>
        </p:txBody>
      </p:sp>
    </p:spTree>
    <p:extLst>
      <p:ext uri="{BB962C8B-B14F-4D97-AF65-F5344CB8AC3E}">
        <p14:creationId xmlns:p14="http://schemas.microsoft.com/office/powerpoint/2010/main" val="3487965377"/>
      </p:ext>
    </p:extLst>
  </p:cSld>
  <p:clrMapOvr>
    <a:masterClrMapping/>
  </p:clrMapOvr>
  <p:transition spd="slow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1044575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solidFill>
                  <a:srgbClr val="66FF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LET</a:t>
            </a:r>
            <a:r>
              <a:rPr lang="en-US" b="1" dirty="0" smtClean="0">
                <a:solidFill>
                  <a:srgbClr val="66FF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’</a:t>
            </a:r>
            <a:r>
              <a:rPr lang="en-US" b="1" dirty="0" smtClean="0">
                <a:solidFill>
                  <a:srgbClr val="66FF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   </a:t>
            </a:r>
            <a:r>
              <a:rPr lang="en-US" b="1" dirty="0" smtClean="0">
                <a:solidFill>
                  <a:srgbClr val="66FF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PRACTICE</a:t>
            </a:r>
            <a:endParaRPr lang="en-US" b="1" dirty="0" smtClean="0">
              <a:solidFill>
                <a:srgbClr val="66FF66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560" y="1268760"/>
            <a:ext cx="7704856" cy="5400599"/>
          </a:xfrm>
        </p:spPr>
        <p:txBody>
          <a:bodyPr>
            <a:normAutofit fontScale="92500" lnSpcReduction="10000"/>
          </a:bodyPr>
          <a:lstStyle/>
          <a:p>
            <a:pPr marL="0" indent="0" algn="l" rtl="0" eaLnBrk="1" hangingPunct="1">
              <a:lnSpc>
                <a:spcPct val="90000"/>
              </a:lnSpc>
              <a:buNone/>
            </a:pPr>
            <a:r>
              <a:rPr lang="en-US" sz="3100" dirty="0" smtClean="0"/>
              <a:t>5) Karoline _______ (study) English every day.</a:t>
            </a:r>
          </a:p>
          <a:p>
            <a:pPr marL="0" indent="0" algn="l" rtl="0" eaLnBrk="1" hangingPunct="1">
              <a:lnSpc>
                <a:spcPct val="90000"/>
              </a:lnSpc>
              <a:buNone/>
            </a:pPr>
            <a:r>
              <a:rPr lang="en-US" sz="3100" dirty="0" smtClean="0"/>
              <a:t>6) Bob and Tom ________ (watch) TV in the afternoon.</a:t>
            </a:r>
          </a:p>
          <a:p>
            <a:pPr marL="0" indent="0" algn="l" rtl="0" eaLnBrk="1" hangingPunct="1">
              <a:lnSpc>
                <a:spcPct val="90000"/>
              </a:lnSpc>
              <a:buNone/>
            </a:pPr>
            <a:r>
              <a:rPr lang="en-US" sz="3100" dirty="0" smtClean="0"/>
              <a:t>7) The sun ________ (shine) all day.</a:t>
            </a:r>
          </a:p>
          <a:p>
            <a:pPr marL="0" indent="0" algn="l" rtl="0" eaLnBrk="1" hangingPunct="1">
              <a:lnSpc>
                <a:spcPct val="90000"/>
              </a:lnSpc>
              <a:buNone/>
            </a:pPr>
            <a:r>
              <a:rPr lang="en-US" sz="3100" dirty="0" smtClean="0"/>
              <a:t>8) Miss Silva __________ (wash) her hair twice a week.</a:t>
            </a:r>
          </a:p>
          <a:p>
            <a:pPr marL="0" indent="0" algn="l" rtl="0" eaLnBrk="1" hangingPunct="1">
              <a:lnSpc>
                <a:spcPct val="90000"/>
              </a:lnSpc>
              <a:buNone/>
            </a:pPr>
            <a:r>
              <a:rPr lang="en-US" sz="3100" dirty="0" smtClean="0"/>
              <a:t>9) The students _________ (go) home at 12h.</a:t>
            </a:r>
          </a:p>
          <a:p>
            <a:pPr marL="0" indent="0" algn="l" rtl="0" eaLnBrk="1" hangingPunct="1">
              <a:lnSpc>
                <a:spcPct val="90000"/>
              </a:lnSpc>
              <a:buNone/>
            </a:pPr>
            <a:r>
              <a:rPr lang="en-US" sz="3100" dirty="0" smtClean="0"/>
              <a:t>10) I _________ (visit) my relatives every year.</a:t>
            </a:r>
          </a:p>
          <a:p>
            <a:pPr marL="0" indent="0" algn="l" rtl="0" eaLnBrk="1" hangingPunct="1">
              <a:lnSpc>
                <a:spcPct val="90000"/>
              </a:lnSpc>
              <a:buNone/>
            </a:pPr>
            <a:r>
              <a:rPr lang="en-US" sz="3100" dirty="0" smtClean="0"/>
              <a:t>Now turn them into </a:t>
            </a:r>
            <a:r>
              <a:rPr lang="en-US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negative </a:t>
            </a:r>
            <a:r>
              <a:rPr lang="en-US" sz="3100" dirty="0"/>
              <a:t>and</a:t>
            </a:r>
            <a:r>
              <a:rPr lang="en-US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interrogative</a:t>
            </a:r>
            <a:endParaRPr lang="en-US" sz="31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1156742"/>
            <a:ext cx="14573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2022127"/>
            <a:ext cx="1190625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2780928"/>
            <a:ext cx="124777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3284984"/>
            <a:ext cx="1428750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4005064"/>
            <a:ext cx="447675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4797152"/>
            <a:ext cx="88582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04024065"/>
      </p:ext>
    </p:extLst>
  </p:cSld>
  <p:clrMapOvr>
    <a:masterClrMapping/>
  </p:clrMapOvr>
  <p:transition spd="slow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1044575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solidFill>
                  <a:srgbClr val="66FF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NEGATIVE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196752"/>
            <a:ext cx="8568952" cy="5256931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3100" dirty="0" smtClean="0"/>
              <a:t>5) Karoline 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doesn’t </a:t>
            </a:r>
            <a:r>
              <a:rPr lang="en-US" sz="3100" dirty="0" smtClean="0"/>
              <a:t>study English every day.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3100" dirty="0" smtClean="0"/>
              <a:t>6) Bob and Tom 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don’t </a:t>
            </a:r>
            <a:r>
              <a:rPr lang="en-US" sz="3100" dirty="0" smtClean="0"/>
              <a:t>watch TV in the afternoon.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3100" dirty="0" smtClean="0"/>
              <a:t>7) The sun 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doesn’t </a:t>
            </a:r>
            <a:r>
              <a:rPr lang="en-US" sz="3100" dirty="0" smtClean="0"/>
              <a:t>shine all day.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3100" dirty="0" smtClean="0"/>
              <a:t>8) Miss Silva 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doesn’t </a:t>
            </a:r>
            <a:r>
              <a:rPr lang="en-US" sz="3100" dirty="0" smtClean="0"/>
              <a:t>wash her hair twice a week.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3100" dirty="0" smtClean="0"/>
              <a:t>9) The students 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don’t </a:t>
            </a:r>
            <a:r>
              <a:rPr lang="en-US" sz="3100" dirty="0" smtClean="0"/>
              <a:t>go home at 12h.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3100" dirty="0" smtClean="0"/>
              <a:t>10) I 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don’t </a:t>
            </a:r>
            <a:r>
              <a:rPr lang="en-US" sz="3100" dirty="0" smtClean="0"/>
              <a:t>visit my relatives every year.</a:t>
            </a:r>
          </a:p>
        </p:txBody>
      </p:sp>
    </p:spTree>
    <p:extLst>
      <p:ext uri="{BB962C8B-B14F-4D97-AF65-F5344CB8AC3E}">
        <p14:creationId xmlns:p14="http://schemas.microsoft.com/office/powerpoint/2010/main" val="1068056038"/>
      </p:ext>
    </p:extLst>
  </p:cSld>
  <p:clrMapOvr>
    <a:masterClrMapping/>
  </p:clrMapOvr>
  <p:transition spd="slow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1044575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solidFill>
                  <a:srgbClr val="66FF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INTERROGATIVE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560" y="1268760"/>
            <a:ext cx="8136904" cy="5184923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3100" dirty="0" smtClean="0"/>
              <a:t>5) </a:t>
            </a:r>
            <a:r>
              <a:rPr lang="en-US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Does</a:t>
            </a:r>
            <a:r>
              <a:rPr lang="en-US" sz="3100" dirty="0" smtClean="0"/>
              <a:t> Karoline study English every day?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3100" dirty="0" smtClean="0"/>
              <a:t>6) </a:t>
            </a:r>
            <a:r>
              <a:rPr lang="en-US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</a:t>
            </a:r>
            <a:r>
              <a:rPr lang="en-US" sz="3100" dirty="0" smtClean="0"/>
              <a:t> Bob and Tom watch TV in the afternoon?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3100" dirty="0" smtClean="0"/>
              <a:t>7) </a:t>
            </a:r>
            <a:r>
              <a:rPr lang="en-US" sz="3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Does</a:t>
            </a:r>
            <a:r>
              <a:rPr lang="en-US" sz="3100" dirty="0"/>
              <a:t> </a:t>
            </a:r>
            <a:r>
              <a:rPr lang="en-US" sz="3100" dirty="0" smtClean="0"/>
              <a:t>the sun shine all day?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3100" dirty="0" smtClean="0"/>
              <a:t>8) </a:t>
            </a:r>
            <a:r>
              <a:rPr lang="en-US" sz="3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Does</a:t>
            </a:r>
            <a:r>
              <a:rPr lang="en-US" sz="3100" dirty="0"/>
              <a:t> Miss </a:t>
            </a:r>
            <a:r>
              <a:rPr lang="en-US" sz="3100" dirty="0" smtClean="0"/>
              <a:t>Silva wash her hair twice a week?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3100" dirty="0" smtClean="0"/>
              <a:t>9) </a:t>
            </a:r>
            <a:r>
              <a:rPr lang="en-US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 </a:t>
            </a:r>
            <a:r>
              <a:rPr lang="en-US" sz="3100" dirty="0" smtClean="0"/>
              <a:t>the students go home at 12h?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3100" dirty="0" smtClean="0"/>
              <a:t>10) </a:t>
            </a:r>
            <a:r>
              <a:rPr lang="en-US" sz="3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 </a:t>
            </a:r>
            <a:r>
              <a:rPr lang="en-US" sz="3100" dirty="0" smtClean="0"/>
              <a:t>I visit my relatives every year?</a:t>
            </a:r>
          </a:p>
        </p:txBody>
      </p:sp>
    </p:spTree>
    <p:extLst>
      <p:ext uri="{BB962C8B-B14F-4D97-AF65-F5344CB8AC3E}">
        <p14:creationId xmlns:p14="http://schemas.microsoft.com/office/powerpoint/2010/main" val="303070373"/>
      </p:ext>
    </p:extLst>
  </p:cSld>
  <p:clrMapOvr>
    <a:masterClrMapping/>
  </p:clrMapOvr>
  <p:transition spd="slow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3"/>
          <p:cNvSpPr txBox="1">
            <a:spLocks/>
          </p:cNvSpPr>
          <p:nvPr/>
        </p:nvSpPr>
        <p:spPr>
          <a:xfrm>
            <a:off x="348036" y="404664"/>
            <a:ext cx="6048672" cy="82809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3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Conteúdos</a:t>
            </a:r>
            <a:r>
              <a:rPr lang="en-US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</a:t>
            </a:r>
            <a:r>
              <a:rPr lang="en-US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 </a:t>
            </a:r>
            <a:r>
              <a:rPr lang="en-US" sz="3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prova</a:t>
            </a:r>
            <a:endParaRPr lang="en-US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611560" y="962726"/>
            <a:ext cx="3518842" cy="5632311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b="1" dirty="0" smtClean="0">
                <a:solidFill>
                  <a:srgbClr val="FF0000"/>
                </a:solidFill>
              </a:rPr>
              <a:t>Simple present</a:t>
            </a:r>
          </a:p>
          <a:p>
            <a:pPr marL="342900" indent="-342900">
              <a:buFontTx/>
              <a:buChar char="-"/>
            </a:pPr>
            <a:r>
              <a:rPr lang="en-US" sz="2400" b="1" dirty="0" err="1" smtClean="0"/>
              <a:t>Afirmativa</a:t>
            </a:r>
            <a:endParaRPr lang="en-US" sz="2400" b="1" dirty="0" smtClean="0"/>
          </a:p>
          <a:p>
            <a:pPr marL="342900" indent="-342900">
              <a:buFontTx/>
              <a:buChar char="-"/>
            </a:pPr>
            <a:r>
              <a:rPr lang="en-US" sz="2400" b="1" dirty="0" err="1" smtClean="0"/>
              <a:t>Negativa</a:t>
            </a:r>
            <a:endParaRPr lang="en-US" sz="2400" b="1" dirty="0" smtClean="0"/>
          </a:p>
          <a:p>
            <a:pPr marL="342900" indent="-342900">
              <a:buFontTx/>
              <a:buChar char="-"/>
            </a:pPr>
            <a:r>
              <a:rPr lang="en-US" sz="2400" b="1" dirty="0" err="1" smtClean="0"/>
              <a:t>Interrogativa</a:t>
            </a:r>
            <a:endParaRPr lang="en-US" sz="2400" b="1" dirty="0" smtClean="0"/>
          </a:p>
          <a:p>
            <a:pPr marL="342900" indent="-342900">
              <a:buFontTx/>
              <a:buChar char="-"/>
            </a:pPr>
            <a:r>
              <a:rPr lang="en-US" sz="2400" b="1" dirty="0" err="1" smtClean="0"/>
              <a:t>Uso</a:t>
            </a:r>
            <a:r>
              <a:rPr lang="en-US" sz="2400" b="1" dirty="0" smtClean="0"/>
              <a:t> especial de DO</a:t>
            </a:r>
          </a:p>
          <a:p>
            <a:endParaRPr lang="en-US" sz="2400" b="1" dirty="0" smtClean="0"/>
          </a:p>
          <a:p>
            <a:r>
              <a:rPr lang="en-US" sz="2400" b="1" dirty="0" smtClean="0">
                <a:solidFill>
                  <a:srgbClr val="FF0000"/>
                </a:solidFill>
              </a:rPr>
              <a:t>2.   Possessive</a:t>
            </a:r>
          </a:p>
          <a:p>
            <a:pPr marL="342900" indent="-342900">
              <a:buFontTx/>
              <a:buChar char="-"/>
            </a:pPr>
            <a:r>
              <a:rPr lang="en-US" sz="2400" b="1" dirty="0" err="1" smtClean="0"/>
              <a:t>Adjetivos</a:t>
            </a:r>
            <a:endParaRPr lang="en-US" sz="2400" b="1" dirty="0" smtClean="0"/>
          </a:p>
          <a:p>
            <a:pPr marL="342900" indent="-342900">
              <a:buFontTx/>
              <a:buChar char="-"/>
            </a:pPr>
            <a:r>
              <a:rPr lang="en-US" sz="2400" b="1" dirty="0" err="1" smtClean="0"/>
              <a:t>Pronomes</a:t>
            </a:r>
            <a:endParaRPr lang="en-US" sz="2400" b="1" dirty="0" smtClean="0"/>
          </a:p>
          <a:p>
            <a:endParaRPr lang="en-US" sz="2400" b="1" dirty="0" smtClean="0"/>
          </a:p>
          <a:p>
            <a:pPr marL="457200" indent="-457200">
              <a:buAutoNum type="arabicPeriod" startAt="3"/>
            </a:pPr>
            <a:r>
              <a:rPr lang="en-US" sz="2400" b="1" dirty="0" smtClean="0">
                <a:solidFill>
                  <a:srgbClr val="FF0000"/>
                </a:solidFill>
              </a:rPr>
              <a:t>Imperatives</a:t>
            </a:r>
          </a:p>
          <a:p>
            <a:pPr marL="342900" indent="-342900">
              <a:buFontTx/>
              <a:buChar char="-"/>
            </a:pPr>
            <a:r>
              <a:rPr lang="en-US" sz="2400" b="1" dirty="0" err="1" smtClean="0"/>
              <a:t>Afirmativa</a:t>
            </a:r>
            <a:r>
              <a:rPr lang="en-US" sz="2400" b="1" dirty="0" smtClean="0"/>
              <a:t> </a:t>
            </a:r>
          </a:p>
          <a:p>
            <a:pPr marL="342900" indent="-342900">
              <a:buFontTx/>
              <a:buChar char="-"/>
            </a:pPr>
            <a:r>
              <a:rPr lang="en-US" sz="2400" b="1" dirty="0" err="1" smtClean="0"/>
              <a:t>Negativa</a:t>
            </a:r>
            <a:endParaRPr lang="en-US" sz="2400" b="1" dirty="0" smtClean="0"/>
          </a:p>
          <a:p>
            <a:endParaRPr lang="en-US" sz="2400" b="1" dirty="0" smtClean="0"/>
          </a:p>
          <a:p>
            <a:r>
              <a:rPr lang="en-US" sz="2400" b="1" dirty="0" smtClean="0">
                <a:solidFill>
                  <a:srgbClr val="FF0000"/>
                </a:solidFill>
              </a:rPr>
              <a:t>4.  Question words</a:t>
            </a:r>
            <a:endParaRPr lang="en-US" sz="2400" b="1" dirty="0">
              <a:solidFill>
                <a:srgbClr val="FF0000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2060848"/>
            <a:ext cx="4225480" cy="42714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33896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467544" y="147990"/>
            <a:ext cx="8280920" cy="6432530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6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Uso</a:t>
            </a:r>
            <a:r>
              <a:rPr lang="en-US" sz="2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6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especiaql</a:t>
            </a:r>
            <a:r>
              <a:rPr lang="en-US" sz="2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 DO/DOES</a:t>
            </a:r>
            <a:r>
              <a:rPr lang="en-US" sz="2600" b="1" dirty="0" smtClean="0"/>
              <a:t>:		</a:t>
            </a:r>
          </a:p>
          <a:p>
            <a:pPr marL="457200" indent="-457200">
              <a:buFontTx/>
              <a:buChar char="-"/>
            </a:pPr>
            <a:r>
              <a:rPr lang="en-US" sz="2600" b="1" dirty="0" err="1" smtClean="0"/>
              <a:t>Substitue</a:t>
            </a:r>
            <a:r>
              <a:rPr lang="en-US" sz="2600" b="1" dirty="0" smtClean="0"/>
              <a:t> </a:t>
            </a:r>
            <a:r>
              <a:rPr lang="en-US" sz="2600" b="1" dirty="0" err="1" smtClean="0"/>
              <a:t>uma</a:t>
            </a:r>
            <a:r>
              <a:rPr lang="en-US" sz="2600" b="1" dirty="0" smtClean="0"/>
              <a:t> </a:t>
            </a:r>
            <a:r>
              <a:rPr lang="en-US" sz="2600" b="1" dirty="0" err="1" smtClean="0"/>
              <a:t>oração</a:t>
            </a:r>
            <a:r>
              <a:rPr lang="en-US" sz="2600" b="1" dirty="0" smtClean="0"/>
              <a:t> </a:t>
            </a:r>
            <a:r>
              <a:rPr lang="en-US" sz="2600" b="1" dirty="0" err="1" smtClean="0"/>
              <a:t>inteira</a:t>
            </a:r>
            <a:r>
              <a:rPr lang="en-US" sz="2600" b="1" dirty="0" smtClean="0"/>
              <a:t>.</a:t>
            </a:r>
          </a:p>
          <a:p>
            <a:r>
              <a:rPr lang="pt-BR" sz="2400" dirty="0" smtClean="0"/>
              <a:t>Do </a:t>
            </a:r>
            <a:r>
              <a:rPr lang="pt-BR" sz="2400" dirty="0" err="1" smtClean="0"/>
              <a:t>you</a:t>
            </a:r>
            <a:r>
              <a:rPr lang="pt-BR" sz="2400" dirty="0" smtClean="0"/>
              <a:t> </a:t>
            </a:r>
            <a:r>
              <a:rPr lang="pt-BR" sz="2400" dirty="0" err="1" smtClean="0"/>
              <a:t>live</a:t>
            </a:r>
            <a:r>
              <a:rPr lang="pt-BR" sz="2400" dirty="0" smtClean="0"/>
              <a:t> in Natal?</a:t>
            </a:r>
          </a:p>
          <a:p>
            <a:r>
              <a:rPr lang="pt-BR" sz="2400" dirty="0" err="1" smtClean="0"/>
              <a:t>Of</a:t>
            </a:r>
            <a:r>
              <a:rPr lang="pt-BR" sz="2400" dirty="0" smtClean="0"/>
              <a:t> </a:t>
            </a:r>
            <a:r>
              <a:rPr lang="pt-BR" sz="2400" dirty="0" err="1" smtClean="0"/>
              <a:t>course</a:t>
            </a:r>
            <a:r>
              <a:rPr lang="pt-BR" sz="2400" dirty="0" smtClean="0"/>
              <a:t> I </a:t>
            </a:r>
            <a:r>
              <a:rPr lang="pt-BR" sz="2400" b="1" u="sng" dirty="0" smtClean="0"/>
              <a:t>do.</a:t>
            </a:r>
            <a:r>
              <a:rPr lang="pt-BR" sz="2400" dirty="0" smtClean="0"/>
              <a:t> (</a:t>
            </a:r>
            <a:r>
              <a:rPr lang="pt-BR" sz="2400" dirty="0" err="1" smtClean="0"/>
              <a:t>live</a:t>
            </a:r>
            <a:r>
              <a:rPr lang="pt-BR" sz="2400" dirty="0" smtClean="0"/>
              <a:t> in Natal)</a:t>
            </a:r>
          </a:p>
          <a:p>
            <a:endParaRPr lang="pt-BR" sz="2400" b="1" u="sng" dirty="0"/>
          </a:p>
          <a:p>
            <a:r>
              <a:rPr lang="pt-BR" sz="2400" dirty="0" smtClean="0"/>
              <a:t>Does Mary </a:t>
            </a:r>
            <a:r>
              <a:rPr lang="pt-BR" sz="2400" dirty="0" err="1" smtClean="0"/>
              <a:t>study</a:t>
            </a:r>
            <a:r>
              <a:rPr lang="pt-BR" sz="2400" dirty="0" smtClean="0"/>
              <a:t> </a:t>
            </a:r>
            <a:r>
              <a:rPr lang="pt-BR" sz="2400" dirty="0" err="1" smtClean="0"/>
              <a:t>English</a:t>
            </a:r>
            <a:r>
              <a:rPr lang="pt-BR" sz="2400" dirty="0" smtClean="0"/>
              <a:t> </a:t>
            </a:r>
            <a:r>
              <a:rPr lang="pt-BR" sz="2400" dirty="0" err="1" smtClean="0"/>
              <a:t>every</a:t>
            </a:r>
            <a:r>
              <a:rPr lang="pt-BR" sz="2400" dirty="0" smtClean="0"/>
              <a:t> </a:t>
            </a:r>
            <a:r>
              <a:rPr lang="pt-BR" sz="2400" dirty="0" err="1" smtClean="0"/>
              <a:t>day</a:t>
            </a:r>
            <a:r>
              <a:rPr lang="pt-BR" sz="2400" dirty="0" smtClean="0"/>
              <a:t>?</a:t>
            </a:r>
          </a:p>
          <a:p>
            <a:r>
              <a:rPr lang="pt-BR" sz="2400" dirty="0" smtClean="0"/>
              <a:t>I </a:t>
            </a:r>
            <a:r>
              <a:rPr lang="pt-BR" sz="2400" dirty="0" err="1" smtClean="0"/>
              <a:t>think</a:t>
            </a:r>
            <a:r>
              <a:rPr lang="pt-BR" sz="2400" dirty="0" smtClean="0"/>
              <a:t> </a:t>
            </a:r>
            <a:r>
              <a:rPr lang="pt-BR" sz="2400" dirty="0" err="1" smtClean="0"/>
              <a:t>she</a:t>
            </a:r>
            <a:r>
              <a:rPr lang="pt-BR" sz="2400" dirty="0" smtClean="0"/>
              <a:t> </a:t>
            </a:r>
            <a:r>
              <a:rPr lang="pt-BR" sz="2400" b="1" u="sng" dirty="0" smtClean="0"/>
              <a:t>does</a:t>
            </a:r>
            <a:r>
              <a:rPr lang="pt-BR" sz="2400" dirty="0" smtClean="0"/>
              <a:t>. (</a:t>
            </a:r>
            <a:r>
              <a:rPr lang="pt-BR" sz="2400" dirty="0" err="1" smtClean="0"/>
              <a:t>studies</a:t>
            </a:r>
            <a:r>
              <a:rPr lang="pt-BR" sz="2400" dirty="0" smtClean="0"/>
              <a:t> </a:t>
            </a:r>
            <a:r>
              <a:rPr lang="pt-BR" sz="2400" dirty="0" err="1" smtClean="0"/>
              <a:t>English</a:t>
            </a:r>
            <a:r>
              <a:rPr lang="pt-BR" sz="2400" dirty="0" smtClean="0"/>
              <a:t> </a:t>
            </a:r>
            <a:r>
              <a:rPr lang="pt-BR" sz="2400" dirty="0" err="1" smtClean="0"/>
              <a:t>every</a:t>
            </a:r>
            <a:r>
              <a:rPr lang="pt-BR" sz="2400" dirty="0" smtClean="0"/>
              <a:t> </a:t>
            </a:r>
            <a:r>
              <a:rPr lang="pt-BR" sz="2400" dirty="0" err="1" smtClean="0"/>
              <a:t>day</a:t>
            </a:r>
            <a:r>
              <a:rPr lang="pt-BR" sz="2400" dirty="0" smtClean="0"/>
              <a:t>)</a:t>
            </a:r>
          </a:p>
          <a:p>
            <a:endParaRPr lang="pt-BR" sz="2400" dirty="0"/>
          </a:p>
          <a:p>
            <a:r>
              <a:rPr lang="pt-BR" sz="24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Possessives</a:t>
            </a:r>
            <a:endParaRPr lang="pt-BR" sz="24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pt-BR" sz="2400" dirty="0" err="1" smtClean="0"/>
              <a:t>Adjectives</a:t>
            </a:r>
            <a:r>
              <a:rPr lang="pt-BR" sz="2400" dirty="0" smtClean="0"/>
              <a:t> X </a:t>
            </a:r>
            <a:r>
              <a:rPr lang="pt-BR" sz="2400" dirty="0" err="1" smtClean="0"/>
              <a:t>Pronouns</a:t>
            </a:r>
            <a:endParaRPr lang="pt-BR" sz="2400" dirty="0" smtClean="0"/>
          </a:p>
          <a:p>
            <a:endParaRPr lang="pt-BR" sz="2400" dirty="0"/>
          </a:p>
          <a:p>
            <a:r>
              <a:rPr lang="pt-BR" sz="2400" dirty="0" smtClean="0"/>
              <a:t>Adjetivos – sempre acompanhados dos substantivos (dica = sem S)</a:t>
            </a:r>
          </a:p>
          <a:p>
            <a:r>
              <a:rPr lang="pt-BR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</a:t>
            </a:r>
            <a:r>
              <a:rPr lang="pt-BR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</a:t>
            </a:r>
            <a:r>
              <a:rPr lang="pt-B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pt-BR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</a:t>
            </a:r>
            <a:r>
              <a:rPr lang="pt-B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pt-BR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his</a:t>
            </a:r>
            <a:r>
              <a:rPr lang="pt-B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pt-BR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her</a:t>
            </a:r>
            <a:r>
              <a:rPr lang="pt-B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its, </a:t>
            </a:r>
            <a:r>
              <a:rPr lang="pt-BR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our</a:t>
            </a:r>
            <a:r>
              <a:rPr lang="pt-B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pt-BR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their</a:t>
            </a:r>
            <a:endParaRPr lang="pt-BR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pt-BR" sz="2400" dirty="0" smtClean="0"/>
              <a:t>Pronomes – sempre depois que o substantivo foi mencionado (com S)</a:t>
            </a:r>
          </a:p>
          <a:p>
            <a:r>
              <a:rPr lang="pt-B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mine, </a:t>
            </a:r>
            <a:r>
              <a:rPr lang="pt-BR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yours</a:t>
            </a:r>
            <a:r>
              <a:rPr lang="pt-B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pt-BR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his</a:t>
            </a:r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pt-BR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hers</a:t>
            </a:r>
            <a:r>
              <a:rPr lang="pt-B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its, </a:t>
            </a:r>
            <a:r>
              <a:rPr lang="pt-BR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ours</a:t>
            </a:r>
            <a:r>
              <a:rPr lang="pt-B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pt-BR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theirs</a:t>
            </a:r>
            <a:endParaRPr lang="pt-B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94954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467544" y="532714"/>
            <a:ext cx="8280920" cy="5663089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pt-BR" sz="2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</a:t>
            </a:r>
            <a:r>
              <a:rPr lang="pt-BR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mother</a:t>
            </a:r>
            <a:r>
              <a:rPr lang="pt-BR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600" dirty="0" err="1" smtClean="0"/>
              <a:t>lives</a:t>
            </a:r>
            <a:r>
              <a:rPr lang="pt-BR" sz="2600" dirty="0" smtClean="0"/>
              <a:t> in Florida </a:t>
            </a:r>
            <a:r>
              <a:rPr lang="pt-BR" sz="2600" dirty="0" err="1" smtClean="0"/>
              <a:t>but</a:t>
            </a:r>
            <a:r>
              <a:rPr lang="pt-BR" sz="2600" dirty="0" smtClean="0"/>
              <a:t> </a:t>
            </a:r>
            <a:r>
              <a:rPr lang="pt-BR" sz="2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hers</a:t>
            </a:r>
            <a:r>
              <a:rPr lang="pt-B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600" dirty="0" err="1" smtClean="0"/>
              <a:t>live</a:t>
            </a:r>
            <a:r>
              <a:rPr lang="pt-BR" sz="2600" dirty="0" smtClean="0"/>
              <a:t> in New York</a:t>
            </a:r>
          </a:p>
          <a:p>
            <a:r>
              <a:rPr lang="pt-BR" sz="2600" dirty="0" smtClean="0"/>
              <a:t>I </a:t>
            </a:r>
            <a:r>
              <a:rPr lang="pt-BR" sz="2600" dirty="0" err="1" smtClean="0"/>
              <a:t>bought</a:t>
            </a:r>
            <a:r>
              <a:rPr lang="pt-BR" sz="2600" dirty="0" smtClean="0"/>
              <a:t> a </a:t>
            </a:r>
            <a:r>
              <a:rPr lang="pt-BR" sz="2600" dirty="0" err="1" smtClean="0"/>
              <a:t>green</a:t>
            </a:r>
            <a:r>
              <a:rPr lang="pt-BR" sz="2600" dirty="0" smtClean="0"/>
              <a:t> </a:t>
            </a:r>
            <a:r>
              <a:rPr lang="pt-BR" sz="2600" dirty="0" err="1" smtClean="0"/>
              <a:t>vehicle</a:t>
            </a:r>
            <a:r>
              <a:rPr lang="pt-BR" sz="2600" dirty="0" smtClean="0"/>
              <a:t>. </a:t>
            </a:r>
            <a:r>
              <a:rPr lang="pt-BR" sz="2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Her</a:t>
            </a:r>
            <a:r>
              <a:rPr lang="pt-B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car</a:t>
            </a:r>
            <a:r>
              <a:rPr lang="pt-B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600" dirty="0" err="1" smtClean="0"/>
              <a:t>is</a:t>
            </a:r>
            <a:r>
              <a:rPr lang="pt-BR" sz="2600" dirty="0" smtClean="0"/>
              <a:t> blue </a:t>
            </a:r>
            <a:r>
              <a:rPr lang="pt-BR" sz="2600" dirty="0" err="1" smtClean="0"/>
              <a:t>but</a:t>
            </a:r>
            <a:r>
              <a:rPr lang="pt-BR" sz="2600" dirty="0" smtClean="0"/>
              <a:t> </a:t>
            </a:r>
            <a:r>
              <a:rPr lang="pt-BR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mine</a:t>
            </a:r>
            <a:r>
              <a:rPr lang="pt-B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600" dirty="0" err="1" smtClean="0"/>
              <a:t>is</a:t>
            </a:r>
            <a:r>
              <a:rPr lang="pt-BR" sz="2600" dirty="0" smtClean="0"/>
              <a:t> </a:t>
            </a:r>
            <a:r>
              <a:rPr lang="pt-BR" sz="2600" dirty="0" err="1" smtClean="0"/>
              <a:t>green</a:t>
            </a:r>
            <a:r>
              <a:rPr lang="pt-BR" sz="2600" dirty="0" smtClean="0"/>
              <a:t>.</a:t>
            </a:r>
          </a:p>
          <a:p>
            <a:endParaRPr lang="pt-BR" sz="2600" dirty="0"/>
          </a:p>
          <a:p>
            <a:r>
              <a:rPr lang="pt-BR" sz="2600" dirty="0" err="1" smtClean="0"/>
              <a:t>Imperatives</a:t>
            </a:r>
            <a:r>
              <a:rPr lang="pt-BR" sz="2600" dirty="0" smtClean="0"/>
              <a:t>:</a:t>
            </a:r>
          </a:p>
          <a:p>
            <a:r>
              <a:rPr lang="pt-BR" sz="2600" dirty="0" smtClean="0"/>
              <a:t>Ordens, pedidos, instruções, solicitações...</a:t>
            </a:r>
          </a:p>
          <a:p>
            <a:endParaRPr lang="pt-BR" sz="2600" dirty="0"/>
          </a:p>
          <a:p>
            <a:r>
              <a:rPr lang="pt-BR" sz="2600" dirty="0" err="1" smtClean="0"/>
              <a:t>To</a:t>
            </a:r>
            <a:r>
              <a:rPr lang="pt-BR" sz="2600" dirty="0" smtClean="0"/>
              <a:t> stop – Stop!   </a:t>
            </a:r>
            <a:r>
              <a:rPr lang="pt-BR" sz="2600" b="1" u="sng" dirty="0" smtClean="0"/>
              <a:t>Negativa</a:t>
            </a:r>
            <a:r>
              <a:rPr lang="pt-BR" sz="2600" dirty="0" smtClean="0"/>
              <a:t>:  </a:t>
            </a:r>
            <a:r>
              <a:rPr lang="pt-BR" sz="2600" dirty="0" err="1" smtClean="0"/>
              <a:t>Don’t</a:t>
            </a:r>
            <a:r>
              <a:rPr lang="pt-BR" sz="2600" dirty="0" smtClean="0"/>
              <a:t> stop!</a:t>
            </a:r>
          </a:p>
          <a:p>
            <a:endParaRPr lang="pt-BR" sz="2600" dirty="0"/>
          </a:p>
          <a:p>
            <a:r>
              <a:rPr lang="pt-BR" sz="2600" dirty="0" smtClean="0"/>
              <a:t>Suavizar a ordem:</a:t>
            </a:r>
          </a:p>
          <a:p>
            <a:r>
              <a:rPr lang="pt-BR" sz="2600" dirty="0" err="1" smtClean="0"/>
              <a:t>Please</a:t>
            </a:r>
            <a:r>
              <a:rPr lang="pt-BR" sz="2600" dirty="0" smtClean="0"/>
              <a:t> (por favor) – </a:t>
            </a:r>
            <a:r>
              <a:rPr lang="pt-BR" sz="2600" dirty="0" err="1" smtClean="0"/>
              <a:t>Please</a:t>
            </a:r>
            <a:r>
              <a:rPr lang="pt-BR" sz="2600" dirty="0" smtClean="0"/>
              <a:t> </a:t>
            </a:r>
            <a:r>
              <a:rPr lang="pt-BR" sz="2600" dirty="0" err="1" smtClean="0"/>
              <a:t>don’t</a:t>
            </a:r>
            <a:r>
              <a:rPr lang="pt-BR" sz="2600" dirty="0" smtClean="0"/>
              <a:t> stop </a:t>
            </a:r>
            <a:r>
              <a:rPr lang="pt-BR" sz="2600" dirty="0" err="1" smtClean="0"/>
              <a:t>the</a:t>
            </a:r>
            <a:r>
              <a:rPr lang="pt-BR" sz="2600" dirty="0" smtClean="0"/>
              <a:t> </a:t>
            </a:r>
            <a:r>
              <a:rPr lang="pt-BR" sz="2600" dirty="0" err="1" smtClean="0"/>
              <a:t>music</a:t>
            </a:r>
            <a:r>
              <a:rPr lang="pt-BR" sz="2600" dirty="0" smtClean="0"/>
              <a:t>!</a:t>
            </a:r>
          </a:p>
          <a:p>
            <a:r>
              <a:rPr lang="pt-BR" sz="2600" dirty="0"/>
              <a:t>	</a:t>
            </a:r>
            <a:r>
              <a:rPr lang="pt-BR" sz="2600" dirty="0" smtClean="0"/>
              <a:t>		     </a:t>
            </a:r>
            <a:r>
              <a:rPr lang="pt-BR" sz="2600" dirty="0" err="1" smtClean="0"/>
              <a:t>Don’t</a:t>
            </a:r>
            <a:r>
              <a:rPr lang="pt-BR" sz="2600" dirty="0" smtClean="0"/>
              <a:t> stop </a:t>
            </a:r>
            <a:r>
              <a:rPr lang="pt-BR" sz="2600" dirty="0" err="1" smtClean="0"/>
              <a:t>the</a:t>
            </a:r>
            <a:r>
              <a:rPr lang="pt-BR" sz="2600" dirty="0" smtClean="0"/>
              <a:t> </a:t>
            </a:r>
            <a:r>
              <a:rPr lang="pt-BR" sz="2600" dirty="0" err="1" smtClean="0"/>
              <a:t>music</a:t>
            </a:r>
            <a:r>
              <a:rPr lang="pt-BR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r>
              <a:rPr lang="pt-BR" sz="2600" dirty="0" smtClean="0"/>
              <a:t> </a:t>
            </a:r>
            <a:r>
              <a:rPr lang="pt-BR" sz="2600" dirty="0" err="1" smtClean="0"/>
              <a:t>please</a:t>
            </a:r>
            <a:r>
              <a:rPr lang="pt-BR" sz="2600" dirty="0" smtClean="0"/>
              <a:t>!</a:t>
            </a:r>
          </a:p>
          <a:p>
            <a:r>
              <a:rPr lang="pt-BR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Atenção na vírgula!!!</a:t>
            </a:r>
          </a:p>
          <a:p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620016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1044575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solidFill>
                  <a:srgbClr val="66FF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EXERCISE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1196752"/>
            <a:ext cx="8748464" cy="5256931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en-US" sz="3200" dirty="0"/>
              <a:t>She's not his friend, she's </a:t>
            </a:r>
            <a:r>
              <a:rPr lang="en-US" sz="3200" b="1" dirty="0"/>
              <a:t>(my/mine).</a:t>
            </a:r>
            <a:r>
              <a:rPr lang="en-US" sz="3200" dirty="0"/>
              <a:t> </a:t>
            </a:r>
            <a:endParaRPr lang="pt-BR" sz="3200" dirty="0"/>
          </a:p>
          <a:p>
            <a:pPr lvl="0"/>
            <a:r>
              <a:rPr lang="en-US" sz="3200" dirty="0"/>
              <a:t>Robert didn't drink his own coffee. </a:t>
            </a:r>
            <a:r>
              <a:rPr lang="pt-BR" sz="3200" dirty="0"/>
              <a:t>He </a:t>
            </a:r>
            <a:r>
              <a:rPr lang="pt-BR" sz="3200" dirty="0" err="1" smtClean="0"/>
              <a:t>drank</a:t>
            </a:r>
            <a:r>
              <a:rPr lang="pt-BR" sz="3200" dirty="0"/>
              <a:t> </a:t>
            </a:r>
            <a:r>
              <a:rPr lang="pt-BR" sz="3200" b="1" dirty="0"/>
              <a:t>(</a:t>
            </a:r>
            <a:r>
              <a:rPr lang="pt-BR" sz="3200" b="1" dirty="0" err="1"/>
              <a:t>her</a:t>
            </a:r>
            <a:r>
              <a:rPr lang="pt-BR" sz="3200" b="1" dirty="0"/>
              <a:t>/</a:t>
            </a:r>
            <a:r>
              <a:rPr lang="pt-BR" sz="3200" b="1" dirty="0" err="1"/>
              <a:t>hers</a:t>
            </a:r>
            <a:r>
              <a:rPr lang="pt-BR" sz="3200" b="1" dirty="0"/>
              <a:t>).</a:t>
            </a:r>
            <a:r>
              <a:rPr lang="pt-BR" sz="3200" dirty="0"/>
              <a:t> </a:t>
            </a:r>
          </a:p>
          <a:p>
            <a:pPr lvl="0"/>
            <a:r>
              <a:rPr lang="en-US" sz="3200" dirty="0"/>
              <a:t>That is one of </a:t>
            </a:r>
            <a:r>
              <a:rPr lang="en-US" sz="3200" b="1" dirty="0"/>
              <a:t>(hers/her)</a:t>
            </a:r>
            <a:r>
              <a:rPr lang="en-US" sz="3200" dirty="0"/>
              <a:t> friends. </a:t>
            </a:r>
            <a:endParaRPr lang="pt-BR" sz="3200" dirty="0"/>
          </a:p>
          <a:p>
            <a:pPr lvl="0"/>
            <a:r>
              <a:rPr lang="en-US" sz="3200" dirty="0"/>
              <a:t>His neighborhood is safe, while </a:t>
            </a:r>
            <a:r>
              <a:rPr lang="en-US" sz="3200" b="1" dirty="0"/>
              <a:t>(my/mine)</a:t>
            </a:r>
            <a:r>
              <a:rPr lang="en-US" sz="3200" dirty="0"/>
              <a:t> neighborhood isn't. </a:t>
            </a:r>
            <a:endParaRPr lang="pt-BR" sz="3200" dirty="0"/>
          </a:p>
          <a:p>
            <a:pPr lvl="0"/>
            <a:r>
              <a:rPr lang="en-US" sz="3200" dirty="0" smtClean="0"/>
              <a:t>Did</a:t>
            </a:r>
            <a:r>
              <a:rPr lang="en-US" sz="3200" dirty="0"/>
              <a:t> </a:t>
            </a:r>
            <a:r>
              <a:rPr lang="en-US" sz="3200" b="1" dirty="0"/>
              <a:t>(your/yours)</a:t>
            </a:r>
            <a:r>
              <a:rPr lang="en-US" sz="3200" dirty="0"/>
              <a:t> mother call? </a:t>
            </a:r>
            <a:endParaRPr lang="pt-BR" sz="3200" dirty="0"/>
          </a:p>
          <a:p>
            <a:pPr lvl="0"/>
            <a:r>
              <a:rPr lang="en-US" sz="3200" dirty="0" smtClean="0"/>
              <a:t>I </a:t>
            </a:r>
            <a:r>
              <a:rPr lang="en-US" sz="3200" dirty="0"/>
              <a:t>don't know </a:t>
            </a:r>
            <a:r>
              <a:rPr lang="en-US" sz="3200" b="1" dirty="0"/>
              <a:t>(</a:t>
            </a:r>
            <a:r>
              <a:rPr lang="en-US" sz="3200" b="1" dirty="0" smtClean="0"/>
              <a:t>theirs/their</a:t>
            </a:r>
            <a:r>
              <a:rPr lang="en-US" sz="3200" b="1" dirty="0"/>
              <a:t>)</a:t>
            </a:r>
            <a:r>
              <a:rPr lang="en-US" sz="3200" dirty="0"/>
              <a:t> daughter very well. </a:t>
            </a:r>
            <a:endParaRPr lang="pt-BR" sz="3200" dirty="0"/>
          </a:p>
          <a:p>
            <a:pPr lvl="0"/>
            <a:r>
              <a:rPr lang="en-US" sz="3200" dirty="0"/>
              <a:t>I talked to </a:t>
            </a:r>
            <a:r>
              <a:rPr lang="en-US" sz="3200" b="1" dirty="0"/>
              <a:t>(</a:t>
            </a:r>
            <a:r>
              <a:rPr lang="en-US" sz="3200" b="1" dirty="0" smtClean="0"/>
              <a:t>my/mine)</a:t>
            </a:r>
            <a:r>
              <a:rPr lang="en-US" sz="3200" dirty="0" smtClean="0"/>
              <a:t> </a:t>
            </a:r>
            <a:r>
              <a:rPr lang="en-US" sz="3200" dirty="0"/>
              <a:t>grandmother for three hours last night</a:t>
            </a:r>
            <a:r>
              <a:rPr lang="en-US" sz="3200" dirty="0" smtClean="0"/>
              <a:t>. Do you visit </a:t>
            </a:r>
            <a:r>
              <a:rPr lang="en-US" sz="3200" b="1" dirty="0" smtClean="0"/>
              <a:t>(</a:t>
            </a:r>
            <a:r>
              <a:rPr lang="en-US" sz="3200" b="1" dirty="0"/>
              <a:t>your/yours</a:t>
            </a:r>
            <a:r>
              <a:rPr lang="en-US" sz="3200" b="1" dirty="0" smtClean="0"/>
              <a:t>)?</a:t>
            </a:r>
            <a:endParaRPr lang="pt-BR" sz="3200" dirty="0"/>
          </a:p>
          <a:p>
            <a:pPr lvl="0"/>
            <a:r>
              <a:rPr lang="en-US" sz="3200" dirty="0"/>
              <a:t>I think I got my notes mixed up with </a:t>
            </a:r>
            <a:r>
              <a:rPr lang="en-US" sz="3200" b="1" dirty="0"/>
              <a:t>(your/yours).</a:t>
            </a:r>
            <a:r>
              <a:rPr lang="en-US" sz="3200" dirty="0"/>
              <a:t> 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1363249576"/>
      </p:ext>
    </p:extLst>
  </p:cSld>
  <p:clrMapOvr>
    <a:masterClrMapping/>
  </p:clrMapOvr>
  <p:transition spd="slow" advTm="10000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1044575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solidFill>
                  <a:srgbClr val="66FF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EXERCISE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1196752"/>
            <a:ext cx="8748464" cy="5256931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en-US" sz="3200" dirty="0"/>
              <a:t>She's not his friend, she's </a:t>
            </a:r>
            <a:r>
              <a:rPr lang="en-US" sz="3200" b="1" dirty="0"/>
              <a:t>(my/</a:t>
            </a:r>
            <a:r>
              <a:rPr lang="en-US" sz="3200" b="1" dirty="0">
                <a:solidFill>
                  <a:srgbClr val="FF0000"/>
                </a:solidFill>
              </a:rPr>
              <a:t>mine</a:t>
            </a:r>
            <a:r>
              <a:rPr lang="en-US" sz="3200" b="1" dirty="0"/>
              <a:t>).</a:t>
            </a:r>
            <a:r>
              <a:rPr lang="en-US" sz="3200" dirty="0"/>
              <a:t> </a:t>
            </a:r>
            <a:endParaRPr lang="pt-BR" sz="3200" dirty="0"/>
          </a:p>
          <a:p>
            <a:pPr lvl="0"/>
            <a:r>
              <a:rPr lang="en-US" sz="3200" dirty="0"/>
              <a:t>Robert didn't drink his own coffee. </a:t>
            </a:r>
            <a:r>
              <a:rPr lang="pt-BR" sz="3200" dirty="0"/>
              <a:t>He </a:t>
            </a:r>
            <a:r>
              <a:rPr lang="pt-BR" sz="3200" dirty="0" err="1" smtClean="0"/>
              <a:t>drank</a:t>
            </a:r>
            <a:r>
              <a:rPr lang="pt-BR" sz="3200" dirty="0"/>
              <a:t> </a:t>
            </a:r>
            <a:r>
              <a:rPr lang="pt-BR" sz="3200" b="1" dirty="0"/>
              <a:t>(</a:t>
            </a:r>
            <a:r>
              <a:rPr lang="pt-BR" sz="3200" b="1" dirty="0" err="1"/>
              <a:t>her</a:t>
            </a:r>
            <a:r>
              <a:rPr lang="pt-BR" sz="3200" b="1" dirty="0"/>
              <a:t>/</a:t>
            </a:r>
            <a:r>
              <a:rPr lang="pt-BR" sz="3200" b="1" dirty="0" err="1"/>
              <a:t>hers</a:t>
            </a:r>
            <a:r>
              <a:rPr lang="pt-BR" sz="3200" b="1" dirty="0"/>
              <a:t>).</a:t>
            </a:r>
            <a:r>
              <a:rPr lang="pt-BR" sz="3200" dirty="0"/>
              <a:t> </a:t>
            </a:r>
          </a:p>
          <a:p>
            <a:pPr lvl="0"/>
            <a:r>
              <a:rPr lang="en-US" sz="3200" dirty="0"/>
              <a:t>That is one of </a:t>
            </a:r>
            <a:r>
              <a:rPr lang="en-US" sz="3200" b="1" dirty="0"/>
              <a:t>(hers/her)</a:t>
            </a:r>
            <a:r>
              <a:rPr lang="en-US" sz="3200" dirty="0"/>
              <a:t> friends. </a:t>
            </a:r>
            <a:endParaRPr lang="pt-BR" sz="3200" dirty="0"/>
          </a:p>
          <a:p>
            <a:pPr lvl="0"/>
            <a:r>
              <a:rPr lang="en-US" sz="3200" dirty="0"/>
              <a:t>His neighborhood is safe, while </a:t>
            </a:r>
            <a:r>
              <a:rPr lang="en-US" sz="3200" b="1" dirty="0"/>
              <a:t>(my/mine)</a:t>
            </a:r>
            <a:r>
              <a:rPr lang="en-US" sz="3200" dirty="0"/>
              <a:t> neighborhood isn't. </a:t>
            </a:r>
            <a:endParaRPr lang="pt-BR" sz="3200" dirty="0"/>
          </a:p>
          <a:p>
            <a:pPr lvl="0"/>
            <a:r>
              <a:rPr lang="en-US" sz="3200" dirty="0" smtClean="0"/>
              <a:t>Did</a:t>
            </a:r>
            <a:r>
              <a:rPr lang="en-US" sz="3200" dirty="0"/>
              <a:t> </a:t>
            </a:r>
            <a:r>
              <a:rPr lang="en-US" sz="3200" b="1" dirty="0"/>
              <a:t>(your/yours)</a:t>
            </a:r>
            <a:r>
              <a:rPr lang="en-US" sz="3200" dirty="0"/>
              <a:t> mother call? </a:t>
            </a:r>
            <a:endParaRPr lang="pt-BR" sz="3200" dirty="0"/>
          </a:p>
          <a:p>
            <a:pPr lvl="0"/>
            <a:r>
              <a:rPr lang="en-US" sz="3200" dirty="0" smtClean="0"/>
              <a:t>I </a:t>
            </a:r>
            <a:r>
              <a:rPr lang="en-US" sz="3200" dirty="0"/>
              <a:t>don't know </a:t>
            </a:r>
            <a:r>
              <a:rPr lang="en-US" sz="3200" b="1" dirty="0"/>
              <a:t>(</a:t>
            </a:r>
            <a:r>
              <a:rPr lang="en-US" sz="3200" b="1" dirty="0" smtClean="0"/>
              <a:t>theirs/their</a:t>
            </a:r>
            <a:r>
              <a:rPr lang="en-US" sz="3200" b="1" dirty="0"/>
              <a:t>)</a:t>
            </a:r>
            <a:r>
              <a:rPr lang="en-US" sz="3200" dirty="0"/>
              <a:t> daughter very well. </a:t>
            </a:r>
            <a:endParaRPr lang="pt-BR" sz="3200" dirty="0"/>
          </a:p>
          <a:p>
            <a:pPr lvl="0"/>
            <a:r>
              <a:rPr lang="en-US" sz="3200" dirty="0"/>
              <a:t>I talked to </a:t>
            </a:r>
            <a:r>
              <a:rPr lang="en-US" sz="3200" b="1" dirty="0"/>
              <a:t>(</a:t>
            </a:r>
            <a:r>
              <a:rPr lang="en-US" sz="3200" b="1" dirty="0" smtClean="0"/>
              <a:t>my/mine)</a:t>
            </a:r>
            <a:r>
              <a:rPr lang="en-US" sz="3200" dirty="0" smtClean="0"/>
              <a:t> </a:t>
            </a:r>
            <a:r>
              <a:rPr lang="en-US" sz="3200" dirty="0"/>
              <a:t>grandmother for three hours last night</a:t>
            </a:r>
            <a:r>
              <a:rPr lang="en-US" sz="3200" dirty="0" smtClean="0"/>
              <a:t>. Do you visit </a:t>
            </a:r>
            <a:r>
              <a:rPr lang="en-US" sz="3200" b="1" dirty="0" smtClean="0"/>
              <a:t>(</a:t>
            </a:r>
            <a:r>
              <a:rPr lang="en-US" sz="3200" b="1" dirty="0"/>
              <a:t>your/yours</a:t>
            </a:r>
            <a:r>
              <a:rPr lang="en-US" sz="3200" b="1" dirty="0" smtClean="0"/>
              <a:t>)?</a:t>
            </a:r>
            <a:endParaRPr lang="pt-BR" sz="3200" dirty="0"/>
          </a:p>
          <a:p>
            <a:pPr lvl="0"/>
            <a:r>
              <a:rPr lang="en-US" sz="3200" dirty="0"/>
              <a:t>I think I got my notes mixed up with </a:t>
            </a:r>
            <a:r>
              <a:rPr lang="en-US" sz="3200" b="1" dirty="0"/>
              <a:t>(your/yours).</a:t>
            </a:r>
            <a:r>
              <a:rPr lang="en-US" sz="3200" dirty="0"/>
              <a:t> 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3269013312"/>
      </p:ext>
    </p:extLst>
  </p:cSld>
  <p:clrMapOvr>
    <a:masterClrMapping/>
  </p:clrMapOvr>
  <p:transition spd="slow" advTm="10000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1044575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solidFill>
                  <a:srgbClr val="66FF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EXERCISE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1196752"/>
            <a:ext cx="8748464" cy="5256931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en-US" sz="3200" dirty="0"/>
              <a:t>She's not his friend, she's </a:t>
            </a:r>
            <a:r>
              <a:rPr lang="en-US" sz="3200" b="1" dirty="0"/>
              <a:t>(my/</a:t>
            </a:r>
            <a:r>
              <a:rPr lang="en-US" sz="3200" b="1" dirty="0">
                <a:solidFill>
                  <a:srgbClr val="FF0000"/>
                </a:solidFill>
              </a:rPr>
              <a:t>mine</a:t>
            </a:r>
            <a:r>
              <a:rPr lang="en-US" sz="3200" b="1" dirty="0"/>
              <a:t>).</a:t>
            </a:r>
            <a:r>
              <a:rPr lang="en-US" sz="3200" dirty="0"/>
              <a:t> </a:t>
            </a:r>
            <a:endParaRPr lang="pt-BR" sz="3200" dirty="0"/>
          </a:p>
          <a:p>
            <a:pPr lvl="0"/>
            <a:r>
              <a:rPr lang="en-US" sz="3200" dirty="0"/>
              <a:t>Robert didn't drink his own coffee. </a:t>
            </a:r>
            <a:r>
              <a:rPr lang="pt-BR" sz="3200" dirty="0"/>
              <a:t>He </a:t>
            </a:r>
            <a:r>
              <a:rPr lang="pt-BR" sz="3200" dirty="0" err="1" smtClean="0"/>
              <a:t>drank</a:t>
            </a:r>
            <a:r>
              <a:rPr lang="pt-BR" sz="3200" dirty="0"/>
              <a:t> </a:t>
            </a:r>
            <a:r>
              <a:rPr lang="pt-BR" sz="3200" b="1" dirty="0"/>
              <a:t>(</a:t>
            </a:r>
            <a:r>
              <a:rPr lang="pt-BR" sz="3200" b="1" dirty="0" err="1"/>
              <a:t>her</a:t>
            </a:r>
            <a:r>
              <a:rPr lang="pt-BR" sz="3200" b="1" dirty="0"/>
              <a:t>/</a:t>
            </a:r>
            <a:r>
              <a:rPr lang="pt-BR" sz="3200" b="1" dirty="0" err="1">
                <a:solidFill>
                  <a:srgbClr val="FF0000"/>
                </a:solidFill>
              </a:rPr>
              <a:t>hers</a:t>
            </a:r>
            <a:r>
              <a:rPr lang="pt-BR" sz="3200" b="1" dirty="0"/>
              <a:t>).</a:t>
            </a:r>
            <a:r>
              <a:rPr lang="pt-BR" sz="3200" dirty="0"/>
              <a:t> </a:t>
            </a:r>
          </a:p>
          <a:p>
            <a:pPr lvl="0"/>
            <a:r>
              <a:rPr lang="en-US" sz="3200" dirty="0"/>
              <a:t>That is one of </a:t>
            </a:r>
            <a:r>
              <a:rPr lang="en-US" sz="3200" b="1" dirty="0"/>
              <a:t>(hers/her)</a:t>
            </a:r>
            <a:r>
              <a:rPr lang="en-US" sz="3200" dirty="0"/>
              <a:t> friends. </a:t>
            </a:r>
            <a:endParaRPr lang="pt-BR" sz="3200" dirty="0"/>
          </a:p>
          <a:p>
            <a:pPr lvl="0"/>
            <a:r>
              <a:rPr lang="en-US" sz="3200" dirty="0"/>
              <a:t>His neighborhood is safe, while </a:t>
            </a:r>
            <a:r>
              <a:rPr lang="en-US" sz="3200" b="1" dirty="0"/>
              <a:t>(my/mine)</a:t>
            </a:r>
            <a:r>
              <a:rPr lang="en-US" sz="3200" dirty="0"/>
              <a:t> neighborhood isn't. </a:t>
            </a:r>
            <a:endParaRPr lang="pt-BR" sz="3200" dirty="0"/>
          </a:p>
          <a:p>
            <a:pPr lvl="0"/>
            <a:r>
              <a:rPr lang="en-US" sz="3200" dirty="0" smtClean="0"/>
              <a:t>Did</a:t>
            </a:r>
            <a:r>
              <a:rPr lang="en-US" sz="3200" dirty="0"/>
              <a:t> </a:t>
            </a:r>
            <a:r>
              <a:rPr lang="en-US" sz="3200" b="1" dirty="0"/>
              <a:t>(your/yours)</a:t>
            </a:r>
            <a:r>
              <a:rPr lang="en-US" sz="3200" dirty="0"/>
              <a:t> mother call? </a:t>
            </a:r>
            <a:endParaRPr lang="pt-BR" sz="3200" dirty="0"/>
          </a:p>
          <a:p>
            <a:pPr lvl="0"/>
            <a:r>
              <a:rPr lang="en-US" sz="3200" dirty="0" smtClean="0"/>
              <a:t>I </a:t>
            </a:r>
            <a:r>
              <a:rPr lang="en-US" sz="3200" dirty="0"/>
              <a:t>don't know </a:t>
            </a:r>
            <a:r>
              <a:rPr lang="en-US" sz="3200" b="1" dirty="0"/>
              <a:t>(</a:t>
            </a:r>
            <a:r>
              <a:rPr lang="en-US" sz="3200" b="1" dirty="0" smtClean="0"/>
              <a:t>theirs/their</a:t>
            </a:r>
            <a:r>
              <a:rPr lang="en-US" sz="3200" b="1" dirty="0"/>
              <a:t>)</a:t>
            </a:r>
            <a:r>
              <a:rPr lang="en-US" sz="3200" dirty="0"/>
              <a:t> daughter very well. </a:t>
            </a:r>
            <a:endParaRPr lang="pt-BR" sz="3200" dirty="0"/>
          </a:p>
          <a:p>
            <a:pPr lvl="0"/>
            <a:r>
              <a:rPr lang="en-US" sz="3200" dirty="0"/>
              <a:t>I talked to </a:t>
            </a:r>
            <a:r>
              <a:rPr lang="en-US" sz="3200" b="1" dirty="0"/>
              <a:t>(</a:t>
            </a:r>
            <a:r>
              <a:rPr lang="en-US" sz="3200" b="1" dirty="0" smtClean="0"/>
              <a:t>my/mine)</a:t>
            </a:r>
            <a:r>
              <a:rPr lang="en-US" sz="3200" dirty="0" smtClean="0"/>
              <a:t> </a:t>
            </a:r>
            <a:r>
              <a:rPr lang="en-US" sz="3200" dirty="0"/>
              <a:t>grandmother for three hours last night</a:t>
            </a:r>
            <a:r>
              <a:rPr lang="en-US" sz="3200" dirty="0" smtClean="0"/>
              <a:t>. Do you visit </a:t>
            </a:r>
            <a:r>
              <a:rPr lang="en-US" sz="3200" b="1" dirty="0" smtClean="0"/>
              <a:t>(</a:t>
            </a:r>
            <a:r>
              <a:rPr lang="en-US" sz="3200" b="1" dirty="0"/>
              <a:t>your/yours</a:t>
            </a:r>
            <a:r>
              <a:rPr lang="en-US" sz="3200" b="1" dirty="0" smtClean="0"/>
              <a:t>)?</a:t>
            </a:r>
            <a:endParaRPr lang="pt-BR" sz="3200" dirty="0"/>
          </a:p>
          <a:p>
            <a:pPr lvl="0"/>
            <a:r>
              <a:rPr lang="en-US" sz="3200" dirty="0"/>
              <a:t>I think I got my notes mixed up with </a:t>
            </a:r>
            <a:r>
              <a:rPr lang="en-US" sz="3200" b="1" dirty="0"/>
              <a:t>(your/yours).</a:t>
            </a:r>
            <a:r>
              <a:rPr lang="en-US" sz="3200" dirty="0"/>
              <a:t> 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3934198134"/>
      </p:ext>
    </p:extLst>
  </p:cSld>
  <p:clrMapOvr>
    <a:masterClrMapping/>
  </p:clrMapOvr>
  <p:transition spd="slow" advTm="10000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1044575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solidFill>
                  <a:srgbClr val="66FF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EXERCISE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1196752"/>
            <a:ext cx="8748464" cy="5256931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en-US" sz="3200" dirty="0"/>
              <a:t>She's not his friend, she's </a:t>
            </a:r>
            <a:r>
              <a:rPr lang="en-US" sz="3200" b="1" dirty="0"/>
              <a:t>(my/</a:t>
            </a:r>
            <a:r>
              <a:rPr lang="en-US" sz="3200" b="1" dirty="0">
                <a:solidFill>
                  <a:srgbClr val="FF0000"/>
                </a:solidFill>
              </a:rPr>
              <a:t>mine</a:t>
            </a:r>
            <a:r>
              <a:rPr lang="en-US" sz="3200" b="1" dirty="0"/>
              <a:t>).</a:t>
            </a:r>
            <a:r>
              <a:rPr lang="en-US" sz="3200" dirty="0"/>
              <a:t> </a:t>
            </a:r>
            <a:endParaRPr lang="pt-BR" sz="3200" dirty="0"/>
          </a:p>
          <a:p>
            <a:pPr lvl="0"/>
            <a:r>
              <a:rPr lang="en-US" sz="3200" dirty="0"/>
              <a:t>Robert didn't drink his own coffee. </a:t>
            </a:r>
            <a:r>
              <a:rPr lang="pt-BR" sz="3200" dirty="0"/>
              <a:t>He </a:t>
            </a:r>
            <a:r>
              <a:rPr lang="pt-BR" sz="3200" dirty="0" err="1" smtClean="0"/>
              <a:t>drank</a:t>
            </a:r>
            <a:r>
              <a:rPr lang="pt-BR" sz="3200" dirty="0"/>
              <a:t> </a:t>
            </a:r>
            <a:r>
              <a:rPr lang="pt-BR" sz="3200" b="1" dirty="0"/>
              <a:t>(</a:t>
            </a:r>
            <a:r>
              <a:rPr lang="pt-BR" sz="3200" b="1" dirty="0" err="1"/>
              <a:t>her</a:t>
            </a:r>
            <a:r>
              <a:rPr lang="pt-BR" sz="3200" b="1" dirty="0"/>
              <a:t>/</a:t>
            </a:r>
            <a:r>
              <a:rPr lang="pt-BR" sz="3200" b="1" dirty="0" err="1">
                <a:solidFill>
                  <a:srgbClr val="FF0000"/>
                </a:solidFill>
              </a:rPr>
              <a:t>hers</a:t>
            </a:r>
            <a:r>
              <a:rPr lang="pt-BR" sz="3200" b="1" dirty="0"/>
              <a:t>).</a:t>
            </a:r>
            <a:r>
              <a:rPr lang="pt-BR" sz="3200" dirty="0"/>
              <a:t> </a:t>
            </a:r>
          </a:p>
          <a:p>
            <a:pPr lvl="0"/>
            <a:r>
              <a:rPr lang="en-US" sz="3200" dirty="0"/>
              <a:t>That is one of </a:t>
            </a:r>
            <a:r>
              <a:rPr lang="en-US" sz="3200" b="1" dirty="0"/>
              <a:t>(hers/</a:t>
            </a:r>
            <a:r>
              <a:rPr lang="en-US" sz="3200" b="1" dirty="0">
                <a:solidFill>
                  <a:srgbClr val="FF0000"/>
                </a:solidFill>
              </a:rPr>
              <a:t>her</a:t>
            </a:r>
            <a:r>
              <a:rPr lang="en-US" sz="3200" b="1" dirty="0"/>
              <a:t>)</a:t>
            </a:r>
            <a:r>
              <a:rPr lang="en-US" sz="3200" dirty="0"/>
              <a:t> friends. </a:t>
            </a:r>
            <a:endParaRPr lang="pt-BR" sz="3200" dirty="0"/>
          </a:p>
          <a:p>
            <a:pPr lvl="0"/>
            <a:r>
              <a:rPr lang="en-US" sz="3200" dirty="0"/>
              <a:t>His neighborhood is safe, while </a:t>
            </a:r>
            <a:r>
              <a:rPr lang="en-US" sz="3200" b="1" dirty="0"/>
              <a:t>(my/mine)</a:t>
            </a:r>
            <a:r>
              <a:rPr lang="en-US" sz="3200" dirty="0"/>
              <a:t> neighborhood isn't. </a:t>
            </a:r>
            <a:endParaRPr lang="pt-BR" sz="3200" dirty="0"/>
          </a:p>
          <a:p>
            <a:pPr lvl="0"/>
            <a:r>
              <a:rPr lang="en-US" sz="3200" dirty="0" smtClean="0"/>
              <a:t>Did</a:t>
            </a:r>
            <a:r>
              <a:rPr lang="en-US" sz="3200" dirty="0"/>
              <a:t> </a:t>
            </a:r>
            <a:r>
              <a:rPr lang="en-US" sz="3200" b="1" dirty="0"/>
              <a:t>(your/yours)</a:t>
            </a:r>
            <a:r>
              <a:rPr lang="en-US" sz="3200" dirty="0"/>
              <a:t> mother call? </a:t>
            </a:r>
            <a:endParaRPr lang="pt-BR" sz="3200" dirty="0"/>
          </a:p>
          <a:p>
            <a:pPr lvl="0"/>
            <a:r>
              <a:rPr lang="en-US" sz="3200" dirty="0" smtClean="0"/>
              <a:t>I </a:t>
            </a:r>
            <a:r>
              <a:rPr lang="en-US" sz="3200" dirty="0"/>
              <a:t>don't know </a:t>
            </a:r>
            <a:r>
              <a:rPr lang="en-US" sz="3200" b="1" dirty="0"/>
              <a:t>(</a:t>
            </a:r>
            <a:r>
              <a:rPr lang="en-US" sz="3200" b="1" dirty="0" smtClean="0"/>
              <a:t>theirs/their</a:t>
            </a:r>
            <a:r>
              <a:rPr lang="en-US" sz="3200" b="1" dirty="0"/>
              <a:t>)</a:t>
            </a:r>
            <a:r>
              <a:rPr lang="en-US" sz="3200" dirty="0"/>
              <a:t> daughter very well. </a:t>
            </a:r>
            <a:endParaRPr lang="pt-BR" sz="3200" dirty="0"/>
          </a:p>
          <a:p>
            <a:pPr lvl="0"/>
            <a:r>
              <a:rPr lang="en-US" sz="3200" dirty="0"/>
              <a:t>I talked to </a:t>
            </a:r>
            <a:r>
              <a:rPr lang="en-US" sz="3200" b="1" dirty="0"/>
              <a:t>(</a:t>
            </a:r>
            <a:r>
              <a:rPr lang="en-US" sz="3200" b="1" dirty="0" smtClean="0"/>
              <a:t>my/mine)</a:t>
            </a:r>
            <a:r>
              <a:rPr lang="en-US" sz="3200" dirty="0" smtClean="0"/>
              <a:t> </a:t>
            </a:r>
            <a:r>
              <a:rPr lang="en-US" sz="3200" dirty="0"/>
              <a:t>grandmother for three hours last night</a:t>
            </a:r>
            <a:r>
              <a:rPr lang="en-US" sz="3200" dirty="0" smtClean="0"/>
              <a:t>. Do you visit </a:t>
            </a:r>
            <a:r>
              <a:rPr lang="en-US" sz="3200" b="1" dirty="0" smtClean="0"/>
              <a:t>(</a:t>
            </a:r>
            <a:r>
              <a:rPr lang="en-US" sz="3200" b="1" dirty="0"/>
              <a:t>your/yours</a:t>
            </a:r>
            <a:r>
              <a:rPr lang="en-US" sz="3200" b="1" dirty="0" smtClean="0"/>
              <a:t>)?</a:t>
            </a:r>
            <a:endParaRPr lang="pt-BR" sz="3200" dirty="0"/>
          </a:p>
          <a:p>
            <a:pPr lvl="0"/>
            <a:r>
              <a:rPr lang="en-US" sz="3200" dirty="0"/>
              <a:t>I think I got my notes mixed up with </a:t>
            </a:r>
            <a:r>
              <a:rPr lang="en-US" sz="3200" b="1" dirty="0"/>
              <a:t>(your/yours).</a:t>
            </a:r>
            <a:r>
              <a:rPr lang="en-US" sz="3200" dirty="0"/>
              <a:t> 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1503973046"/>
      </p:ext>
    </p:extLst>
  </p:cSld>
  <p:clrMapOvr>
    <a:masterClrMapping/>
  </p:clrMapOvr>
  <p:transition spd="slow" advTm="10000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1044575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solidFill>
                  <a:srgbClr val="66FF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EXERCISE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1196752"/>
            <a:ext cx="8748464" cy="5256931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en-US" sz="3200" dirty="0"/>
              <a:t>She's not his friend, she's </a:t>
            </a:r>
            <a:r>
              <a:rPr lang="en-US" sz="3200" b="1" dirty="0"/>
              <a:t>(my/</a:t>
            </a:r>
            <a:r>
              <a:rPr lang="en-US" sz="3200" b="1" dirty="0">
                <a:solidFill>
                  <a:srgbClr val="FF0000"/>
                </a:solidFill>
              </a:rPr>
              <a:t>mine</a:t>
            </a:r>
            <a:r>
              <a:rPr lang="en-US" sz="3200" b="1" dirty="0"/>
              <a:t>).</a:t>
            </a:r>
            <a:r>
              <a:rPr lang="en-US" sz="3200" dirty="0"/>
              <a:t> </a:t>
            </a:r>
            <a:endParaRPr lang="pt-BR" sz="3200" dirty="0"/>
          </a:p>
          <a:p>
            <a:pPr lvl="0"/>
            <a:r>
              <a:rPr lang="en-US" sz="3200" dirty="0"/>
              <a:t>Robert didn't drink his own coffee. </a:t>
            </a:r>
            <a:r>
              <a:rPr lang="pt-BR" sz="3200" dirty="0"/>
              <a:t>He </a:t>
            </a:r>
            <a:r>
              <a:rPr lang="pt-BR" sz="3200" dirty="0" err="1" smtClean="0"/>
              <a:t>drank</a:t>
            </a:r>
            <a:r>
              <a:rPr lang="pt-BR" sz="3200" dirty="0"/>
              <a:t> </a:t>
            </a:r>
            <a:r>
              <a:rPr lang="pt-BR" sz="3200" b="1" dirty="0"/>
              <a:t>(</a:t>
            </a:r>
            <a:r>
              <a:rPr lang="pt-BR" sz="3200" b="1" dirty="0" err="1"/>
              <a:t>her</a:t>
            </a:r>
            <a:r>
              <a:rPr lang="pt-BR" sz="3200" b="1" dirty="0"/>
              <a:t>/</a:t>
            </a:r>
            <a:r>
              <a:rPr lang="pt-BR" sz="3200" b="1" dirty="0" err="1">
                <a:solidFill>
                  <a:srgbClr val="FF0000"/>
                </a:solidFill>
              </a:rPr>
              <a:t>hers</a:t>
            </a:r>
            <a:r>
              <a:rPr lang="pt-BR" sz="3200" b="1" dirty="0"/>
              <a:t>).</a:t>
            </a:r>
            <a:r>
              <a:rPr lang="pt-BR" sz="3200" dirty="0"/>
              <a:t> </a:t>
            </a:r>
          </a:p>
          <a:p>
            <a:pPr lvl="0"/>
            <a:r>
              <a:rPr lang="en-US" sz="3200" dirty="0"/>
              <a:t>That is one of </a:t>
            </a:r>
            <a:r>
              <a:rPr lang="en-US" sz="3200" b="1" dirty="0"/>
              <a:t>(hers/</a:t>
            </a:r>
            <a:r>
              <a:rPr lang="en-US" sz="3200" b="1" dirty="0">
                <a:solidFill>
                  <a:srgbClr val="FF0000"/>
                </a:solidFill>
              </a:rPr>
              <a:t>her</a:t>
            </a:r>
            <a:r>
              <a:rPr lang="en-US" sz="3200" b="1" dirty="0"/>
              <a:t>)</a:t>
            </a:r>
            <a:r>
              <a:rPr lang="en-US" sz="3200" dirty="0"/>
              <a:t> friends. </a:t>
            </a:r>
            <a:endParaRPr lang="pt-BR" sz="3200" dirty="0"/>
          </a:p>
          <a:p>
            <a:pPr lvl="0"/>
            <a:r>
              <a:rPr lang="en-US" sz="3200" dirty="0"/>
              <a:t>His neighborhood is safe, while </a:t>
            </a:r>
            <a:r>
              <a:rPr lang="en-US" sz="3200" b="1" dirty="0"/>
              <a:t>(my/</a:t>
            </a:r>
            <a:r>
              <a:rPr lang="en-US" sz="3200" b="1" dirty="0">
                <a:solidFill>
                  <a:srgbClr val="FF0000"/>
                </a:solidFill>
              </a:rPr>
              <a:t>mine</a:t>
            </a:r>
            <a:r>
              <a:rPr lang="en-US" sz="3200" b="1" dirty="0"/>
              <a:t>)</a:t>
            </a:r>
            <a:r>
              <a:rPr lang="en-US" sz="3200" dirty="0"/>
              <a:t> neighborhood isn't. </a:t>
            </a:r>
            <a:endParaRPr lang="pt-BR" sz="3200" dirty="0"/>
          </a:p>
          <a:p>
            <a:pPr lvl="0"/>
            <a:r>
              <a:rPr lang="en-US" sz="3200" dirty="0" smtClean="0"/>
              <a:t>Did</a:t>
            </a:r>
            <a:r>
              <a:rPr lang="en-US" sz="3200" dirty="0"/>
              <a:t> </a:t>
            </a:r>
            <a:r>
              <a:rPr lang="en-US" sz="3200" b="1" dirty="0"/>
              <a:t>(your/yours)</a:t>
            </a:r>
            <a:r>
              <a:rPr lang="en-US" sz="3200" dirty="0"/>
              <a:t> mother call? </a:t>
            </a:r>
            <a:endParaRPr lang="pt-BR" sz="3200" dirty="0"/>
          </a:p>
          <a:p>
            <a:pPr lvl="0"/>
            <a:r>
              <a:rPr lang="en-US" sz="3200" dirty="0" smtClean="0"/>
              <a:t>I </a:t>
            </a:r>
            <a:r>
              <a:rPr lang="en-US" sz="3200" dirty="0"/>
              <a:t>don't know </a:t>
            </a:r>
            <a:r>
              <a:rPr lang="en-US" sz="3200" b="1" dirty="0"/>
              <a:t>(</a:t>
            </a:r>
            <a:r>
              <a:rPr lang="en-US" sz="3200" b="1" dirty="0" smtClean="0"/>
              <a:t>theirs/their</a:t>
            </a:r>
            <a:r>
              <a:rPr lang="en-US" sz="3200" b="1" dirty="0"/>
              <a:t>)</a:t>
            </a:r>
            <a:r>
              <a:rPr lang="en-US" sz="3200" dirty="0"/>
              <a:t> daughter very well. </a:t>
            </a:r>
            <a:endParaRPr lang="pt-BR" sz="3200" dirty="0"/>
          </a:p>
          <a:p>
            <a:pPr lvl="0"/>
            <a:r>
              <a:rPr lang="en-US" sz="3200" dirty="0"/>
              <a:t>I talked to </a:t>
            </a:r>
            <a:r>
              <a:rPr lang="en-US" sz="3200" b="1" dirty="0"/>
              <a:t>(</a:t>
            </a:r>
            <a:r>
              <a:rPr lang="en-US" sz="3200" b="1" dirty="0" smtClean="0"/>
              <a:t>my/mine)</a:t>
            </a:r>
            <a:r>
              <a:rPr lang="en-US" sz="3200" dirty="0" smtClean="0"/>
              <a:t> </a:t>
            </a:r>
            <a:r>
              <a:rPr lang="en-US" sz="3200" dirty="0"/>
              <a:t>grandmother for three hours last night</a:t>
            </a:r>
            <a:r>
              <a:rPr lang="en-US" sz="3200" dirty="0" smtClean="0"/>
              <a:t>. Do you visit </a:t>
            </a:r>
            <a:r>
              <a:rPr lang="en-US" sz="3200" b="1" dirty="0" smtClean="0"/>
              <a:t>(</a:t>
            </a:r>
            <a:r>
              <a:rPr lang="en-US" sz="3200" b="1" dirty="0"/>
              <a:t>your/yours</a:t>
            </a:r>
            <a:r>
              <a:rPr lang="en-US" sz="3200" b="1" dirty="0" smtClean="0"/>
              <a:t>)?</a:t>
            </a:r>
            <a:endParaRPr lang="pt-BR" sz="3200" dirty="0"/>
          </a:p>
          <a:p>
            <a:pPr lvl="0"/>
            <a:r>
              <a:rPr lang="en-US" sz="3200" dirty="0"/>
              <a:t>I think I got my notes mixed up with </a:t>
            </a:r>
            <a:r>
              <a:rPr lang="en-US" sz="3200" b="1" dirty="0"/>
              <a:t>(your/yours).</a:t>
            </a:r>
            <a:r>
              <a:rPr lang="en-US" sz="3200" dirty="0"/>
              <a:t> 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125233416"/>
      </p:ext>
    </p:extLst>
  </p:cSld>
  <p:clrMapOvr>
    <a:masterClrMapping/>
  </p:clrMapOvr>
  <p:transition spd="slow" advTm="10000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1044575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solidFill>
                  <a:srgbClr val="66FF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EXERCISE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1196752"/>
            <a:ext cx="8748464" cy="5256931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en-US" sz="3200" dirty="0"/>
              <a:t>She's not his friend, she's </a:t>
            </a:r>
            <a:r>
              <a:rPr lang="en-US" sz="3200" b="1" dirty="0"/>
              <a:t>(my/</a:t>
            </a:r>
            <a:r>
              <a:rPr lang="en-US" sz="3200" b="1" dirty="0">
                <a:solidFill>
                  <a:srgbClr val="FF0000"/>
                </a:solidFill>
              </a:rPr>
              <a:t>mine</a:t>
            </a:r>
            <a:r>
              <a:rPr lang="en-US" sz="3200" b="1" dirty="0"/>
              <a:t>).</a:t>
            </a:r>
            <a:r>
              <a:rPr lang="en-US" sz="3200" dirty="0"/>
              <a:t> </a:t>
            </a:r>
            <a:endParaRPr lang="pt-BR" sz="3200" dirty="0"/>
          </a:p>
          <a:p>
            <a:pPr lvl="0"/>
            <a:r>
              <a:rPr lang="en-US" sz="3200" dirty="0"/>
              <a:t>Robert didn't drink his own coffee. </a:t>
            </a:r>
            <a:r>
              <a:rPr lang="pt-BR" sz="3200" dirty="0"/>
              <a:t>He </a:t>
            </a:r>
            <a:r>
              <a:rPr lang="pt-BR" sz="3200" dirty="0" err="1" smtClean="0"/>
              <a:t>drank</a:t>
            </a:r>
            <a:r>
              <a:rPr lang="pt-BR" sz="3200" dirty="0"/>
              <a:t> </a:t>
            </a:r>
            <a:r>
              <a:rPr lang="pt-BR" sz="3200" b="1" dirty="0"/>
              <a:t>(</a:t>
            </a:r>
            <a:r>
              <a:rPr lang="pt-BR" sz="3200" b="1" dirty="0" err="1"/>
              <a:t>her</a:t>
            </a:r>
            <a:r>
              <a:rPr lang="pt-BR" sz="3200" b="1" dirty="0"/>
              <a:t>/</a:t>
            </a:r>
            <a:r>
              <a:rPr lang="pt-BR" sz="3200" b="1" dirty="0" err="1">
                <a:solidFill>
                  <a:srgbClr val="FF0000"/>
                </a:solidFill>
              </a:rPr>
              <a:t>hers</a:t>
            </a:r>
            <a:r>
              <a:rPr lang="pt-BR" sz="3200" b="1" dirty="0"/>
              <a:t>).</a:t>
            </a:r>
            <a:r>
              <a:rPr lang="pt-BR" sz="3200" dirty="0"/>
              <a:t> </a:t>
            </a:r>
          </a:p>
          <a:p>
            <a:pPr lvl="0"/>
            <a:r>
              <a:rPr lang="en-US" sz="3200" dirty="0"/>
              <a:t>That is one of </a:t>
            </a:r>
            <a:r>
              <a:rPr lang="en-US" sz="3200" b="1" dirty="0"/>
              <a:t>(hers/</a:t>
            </a:r>
            <a:r>
              <a:rPr lang="en-US" sz="3200" b="1" dirty="0">
                <a:solidFill>
                  <a:srgbClr val="FF0000"/>
                </a:solidFill>
              </a:rPr>
              <a:t>her</a:t>
            </a:r>
            <a:r>
              <a:rPr lang="en-US" sz="3200" b="1" dirty="0"/>
              <a:t>)</a:t>
            </a:r>
            <a:r>
              <a:rPr lang="en-US" sz="3200" dirty="0"/>
              <a:t> friends. </a:t>
            </a:r>
            <a:endParaRPr lang="pt-BR" sz="3200" dirty="0"/>
          </a:p>
          <a:p>
            <a:pPr lvl="0"/>
            <a:r>
              <a:rPr lang="en-US" sz="3200" dirty="0"/>
              <a:t>His neighborhood is safe, while </a:t>
            </a:r>
            <a:r>
              <a:rPr lang="en-US" sz="3200" b="1" dirty="0"/>
              <a:t>(my/</a:t>
            </a:r>
            <a:r>
              <a:rPr lang="en-US" sz="3200" b="1" dirty="0">
                <a:solidFill>
                  <a:srgbClr val="FF0000"/>
                </a:solidFill>
              </a:rPr>
              <a:t>mine</a:t>
            </a:r>
            <a:r>
              <a:rPr lang="en-US" sz="3200" b="1" dirty="0"/>
              <a:t>)</a:t>
            </a:r>
            <a:r>
              <a:rPr lang="en-US" sz="3200" dirty="0"/>
              <a:t> neighborhood isn't. </a:t>
            </a:r>
            <a:endParaRPr lang="pt-BR" sz="3200" dirty="0"/>
          </a:p>
          <a:p>
            <a:pPr lvl="0"/>
            <a:r>
              <a:rPr lang="en-US" sz="3200" dirty="0" smtClean="0"/>
              <a:t>Did</a:t>
            </a:r>
            <a:r>
              <a:rPr lang="en-US" sz="3200" dirty="0"/>
              <a:t> </a:t>
            </a:r>
            <a:r>
              <a:rPr lang="en-US" sz="3200" b="1" dirty="0"/>
              <a:t>(</a:t>
            </a:r>
            <a:r>
              <a:rPr lang="en-US" sz="3200" b="1" dirty="0">
                <a:solidFill>
                  <a:srgbClr val="FF0000"/>
                </a:solidFill>
              </a:rPr>
              <a:t>your</a:t>
            </a:r>
            <a:r>
              <a:rPr lang="en-US" sz="3200" b="1" dirty="0"/>
              <a:t>/yours)</a:t>
            </a:r>
            <a:r>
              <a:rPr lang="en-US" sz="3200" dirty="0"/>
              <a:t> mother call? </a:t>
            </a:r>
            <a:endParaRPr lang="pt-BR" sz="3200" dirty="0"/>
          </a:p>
          <a:p>
            <a:pPr lvl="0"/>
            <a:r>
              <a:rPr lang="en-US" sz="3200" dirty="0" smtClean="0"/>
              <a:t>I </a:t>
            </a:r>
            <a:r>
              <a:rPr lang="en-US" sz="3200" dirty="0"/>
              <a:t>don't know </a:t>
            </a:r>
            <a:r>
              <a:rPr lang="en-US" sz="3200" b="1" dirty="0"/>
              <a:t>(</a:t>
            </a:r>
            <a:r>
              <a:rPr lang="en-US" sz="3200" b="1" dirty="0" smtClean="0"/>
              <a:t>theirs/their</a:t>
            </a:r>
            <a:r>
              <a:rPr lang="en-US" sz="3200" b="1" dirty="0"/>
              <a:t>)</a:t>
            </a:r>
            <a:r>
              <a:rPr lang="en-US" sz="3200" dirty="0"/>
              <a:t> daughter very well. </a:t>
            </a:r>
            <a:endParaRPr lang="pt-BR" sz="3200" dirty="0"/>
          </a:p>
          <a:p>
            <a:pPr lvl="0"/>
            <a:r>
              <a:rPr lang="en-US" sz="3200" dirty="0"/>
              <a:t>I talked to </a:t>
            </a:r>
            <a:r>
              <a:rPr lang="en-US" sz="3200" b="1" dirty="0"/>
              <a:t>(</a:t>
            </a:r>
            <a:r>
              <a:rPr lang="en-US" sz="3200" b="1" dirty="0" smtClean="0"/>
              <a:t>my/mine)</a:t>
            </a:r>
            <a:r>
              <a:rPr lang="en-US" sz="3200" dirty="0" smtClean="0"/>
              <a:t> </a:t>
            </a:r>
            <a:r>
              <a:rPr lang="en-US" sz="3200" dirty="0"/>
              <a:t>grandmother for three hours last night</a:t>
            </a:r>
            <a:r>
              <a:rPr lang="en-US" sz="3200" dirty="0" smtClean="0"/>
              <a:t>. Do you visit </a:t>
            </a:r>
            <a:r>
              <a:rPr lang="en-US" sz="3200" b="1" dirty="0" smtClean="0"/>
              <a:t>(</a:t>
            </a:r>
            <a:r>
              <a:rPr lang="en-US" sz="3200" b="1" dirty="0"/>
              <a:t>your/yours</a:t>
            </a:r>
            <a:r>
              <a:rPr lang="en-US" sz="3200" b="1" dirty="0" smtClean="0"/>
              <a:t>)?</a:t>
            </a:r>
            <a:endParaRPr lang="pt-BR" sz="3200" dirty="0"/>
          </a:p>
          <a:p>
            <a:pPr lvl="0"/>
            <a:r>
              <a:rPr lang="en-US" sz="3200" dirty="0"/>
              <a:t>I think I got my notes mixed up with </a:t>
            </a:r>
            <a:r>
              <a:rPr lang="en-US" sz="3200" b="1" dirty="0"/>
              <a:t>(your/yours).</a:t>
            </a:r>
            <a:r>
              <a:rPr lang="en-US" sz="3200" dirty="0"/>
              <a:t> 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3855500517"/>
      </p:ext>
    </p:extLst>
  </p:cSld>
  <p:clrMapOvr>
    <a:masterClrMapping/>
  </p:clrMapOvr>
  <p:transition spd="slow" advTm="10000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1044575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solidFill>
                  <a:srgbClr val="66FF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EXERCISE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1196752"/>
            <a:ext cx="8748464" cy="5256931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en-US" sz="3200" dirty="0"/>
              <a:t>She's not his friend, she's </a:t>
            </a:r>
            <a:r>
              <a:rPr lang="en-US" sz="3200" b="1" dirty="0"/>
              <a:t>(my/</a:t>
            </a:r>
            <a:r>
              <a:rPr lang="en-US" sz="3200" b="1" dirty="0">
                <a:solidFill>
                  <a:srgbClr val="FF0000"/>
                </a:solidFill>
              </a:rPr>
              <a:t>mine</a:t>
            </a:r>
            <a:r>
              <a:rPr lang="en-US" sz="3200" b="1" dirty="0"/>
              <a:t>).</a:t>
            </a:r>
            <a:r>
              <a:rPr lang="en-US" sz="3200" dirty="0"/>
              <a:t> </a:t>
            </a:r>
            <a:endParaRPr lang="pt-BR" sz="3200" dirty="0"/>
          </a:p>
          <a:p>
            <a:pPr lvl="0"/>
            <a:r>
              <a:rPr lang="en-US" sz="3200" dirty="0"/>
              <a:t>Robert didn't drink his own coffee. </a:t>
            </a:r>
            <a:r>
              <a:rPr lang="pt-BR" sz="3200" dirty="0"/>
              <a:t>He </a:t>
            </a:r>
            <a:r>
              <a:rPr lang="pt-BR" sz="3200" dirty="0" err="1" smtClean="0"/>
              <a:t>drank</a:t>
            </a:r>
            <a:r>
              <a:rPr lang="pt-BR" sz="3200" dirty="0"/>
              <a:t> </a:t>
            </a:r>
            <a:r>
              <a:rPr lang="pt-BR" sz="3200" b="1" dirty="0"/>
              <a:t>(</a:t>
            </a:r>
            <a:r>
              <a:rPr lang="pt-BR" sz="3200" b="1" dirty="0" err="1"/>
              <a:t>her</a:t>
            </a:r>
            <a:r>
              <a:rPr lang="pt-BR" sz="3200" b="1" dirty="0"/>
              <a:t>/</a:t>
            </a:r>
            <a:r>
              <a:rPr lang="pt-BR" sz="3200" b="1" dirty="0" err="1">
                <a:solidFill>
                  <a:srgbClr val="FF0000"/>
                </a:solidFill>
              </a:rPr>
              <a:t>hers</a:t>
            </a:r>
            <a:r>
              <a:rPr lang="pt-BR" sz="3200" b="1" dirty="0"/>
              <a:t>).</a:t>
            </a:r>
            <a:r>
              <a:rPr lang="pt-BR" sz="3200" dirty="0"/>
              <a:t> </a:t>
            </a:r>
          </a:p>
          <a:p>
            <a:pPr lvl="0"/>
            <a:r>
              <a:rPr lang="en-US" sz="3200" dirty="0"/>
              <a:t>That is one of </a:t>
            </a:r>
            <a:r>
              <a:rPr lang="en-US" sz="3200" b="1" dirty="0"/>
              <a:t>(hers/</a:t>
            </a:r>
            <a:r>
              <a:rPr lang="en-US" sz="3200" b="1" dirty="0">
                <a:solidFill>
                  <a:srgbClr val="FF0000"/>
                </a:solidFill>
              </a:rPr>
              <a:t>her</a:t>
            </a:r>
            <a:r>
              <a:rPr lang="en-US" sz="3200" b="1" dirty="0"/>
              <a:t>)</a:t>
            </a:r>
            <a:r>
              <a:rPr lang="en-US" sz="3200" dirty="0"/>
              <a:t> friends. </a:t>
            </a:r>
            <a:endParaRPr lang="pt-BR" sz="3200" dirty="0"/>
          </a:p>
          <a:p>
            <a:pPr lvl="0"/>
            <a:r>
              <a:rPr lang="en-US" sz="3200" dirty="0"/>
              <a:t>His neighborhood is safe, while </a:t>
            </a:r>
            <a:r>
              <a:rPr lang="en-US" sz="3200" b="1" dirty="0"/>
              <a:t>(my/</a:t>
            </a:r>
            <a:r>
              <a:rPr lang="en-US" sz="3200" b="1" dirty="0">
                <a:solidFill>
                  <a:srgbClr val="FF0000"/>
                </a:solidFill>
              </a:rPr>
              <a:t>mine</a:t>
            </a:r>
            <a:r>
              <a:rPr lang="en-US" sz="3200" b="1" dirty="0"/>
              <a:t>)</a:t>
            </a:r>
            <a:r>
              <a:rPr lang="en-US" sz="3200" dirty="0"/>
              <a:t> neighborhood isn't. </a:t>
            </a:r>
            <a:endParaRPr lang="pt-BR" sz="3200" dirty="0"/>
          </a:p>
          <a:p>
            <a:pPr lvl="0"/>
            <a:r>
              <a:rPr lang="en-US" sz="3200" dirty="0" smtClean="0"/>
              <a:t>Did</a:t>
            </a:r>
            <a:r>
              <a:rPr lang="en-US" sz="3200" dirty="0"/>
              <a:t> </a:t>
            </a:r>
            <a:r>
              <a:rPr lang="en-US" sz="3200" b="1" dirty="0"/>
              <a:t>(</a:t>
            </a:r>
            <a:r>
              <a:rPr lang="en-US" sz="3200" b="1" dirty="0">
                <a:solidFill>
                  <a:srgbClr val="FF0000"/>
                </a:solidFill>
              </a:rPr>
              <a:t>your</a:t>
            </a:r>
            <a:r>
              <a:rPr lang="en-US" sz="3200" b="1" dirty="0"/>
              <a:t>/yours)</a:t>
            </a:r>
            <a:r>
              <a:rPr lang="en-US" sz="3200" dirty="0"/>
              <a:t> mother call? </a:t>
            </a:r>
            <a:endParaRPr lang="pt-BR" sz="3200" dirty="0"/>
          </a:p>
          <a:p>
            <a:pPr lvl="0"/>
            <a:r>
              <a:rPr lang="en-US" sz="3200" dirty="0" smtClean="0"/>
              <a:t>I </a:t>
            </a:r>
            <a:r>
              <a:rPr lang="en-US" sz="3200" dirty="0"/>
              <a:t>don't know </a:t>
            </a:r>
            <a:r>
              <a:rPr lang="en-US" sz="3200" b="1" dirty="0"/>
              <a:t>(</a:t>
            </a:r>
            <a:r>
              <a:rPr lang="en-US" sz="3200" b="1" dirty="0" smtClean="0"/>
              <a:t>theirs/</a:t>
            </a:r>
            <a:r>
              <a:rPr lang="en-US" sz="3200" b="1" dirty="0" smtClean="0">
                <a:solidFill>
                  <a:srgbClr val="FF0000"/>
                </a:solidFill>
              </a:rPr>
              <a:t>their</a:t>
            </a:r>
            <a:r>
              <a:rPr lang="en-US" sz="3200" b="1" dirty="0"/>
              <a:t>)</a:t>
            </a:r>
            <a:r>
              <a:rPr lang="en-US" sz="3200" dirty="0"/>
              <a:t> daughter very well. </a:t>
            </a:r>
            <a:endParaRPr lang="pt-BR" sz="3200" dirty="0"/>
          </a:p>
          <a:p>
            <a:pPr lvl="0"/>
            <a:r>
              <a:rPr lang="en-US" sz="3200" dirty="0"/>
              <a:t>I talked to </a:t>
            </a:r>
            <a:r>
              <a:rPr lang="en-US" sz="3200" b="1" dirty="0"/>
              <a:t>(</a:t>
            </a:r>
            <a:r>
              <a:rPr lang="en-US" sz="3200" b="1" dirty="0" smtClean="0"/>
              <a:t>my/mine)</a:t>
            </a:r>
            <a:r>
              <a:rPr lang="en-US" sz="3200" dirty="0" smtClean="0"/>
              <a:t> </a:t>
            </a:r>
            <a:r>
              <a:rPr lang="en-US" sz="3200" dirty="0"/>
              <a:t>grandmother for three hours last night</a:t>
            </a:r>
            <a:r>
              <a:rPr lang="en-US" sz="3200" dirty="0" smtClean="0"/>
              <a:t>. Do you visit </a:t>
            </a:r>
            <a:r>
              <a:rPr lang="en-US" sz="3200" b="1" dirty="0" smtClean="0"/>
              <a:t>(</a:t>
            </a:r>
            <a:r>
              <a:rPr lang="en-US" sz="3200" b="1" dirty="0"/>
              <a:t>your/yours</a:t>
            </a:r>
            <a:r>
              <a:rPr lang="en-US" sz="3200" b="1" dirty="0" smtClean="0"/>
              <a:t>)?</a:t>
            </a:r>
            <a:endParaRPr lang="pt-BR" sz="3200" dirty="0"/>
          </a:p>
          <a:p>
            <a:pPr lvl="0"/>
            <a:r>
              <a:rPr lang="en-US" sz="3200" dirty="0"/>
              <a:t>I think I got my notes mixed up with </a:t>
            </a:r>
            <a:r>
              <a:rPr lang="en-US" sz="3200" b="1" dirty="0"/>
              <a:t>(your/yours).</a:t>
            </a:r>
            <a:r>
              <a:rPr lang="en-US" sz="3200" dirty="0"/>
              <a:t> 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3237004660"/>
      </p:ext>
    </p:extLst>
  </p:cSld>
  <p:clrMapOvr>
    <a:masterClrMapping/>
  </p:clrMapOvr>
  <p:transition spd="slow" advTm="10000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1044575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solidFill>
                  <a:srgbClr val="66FF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EXERCISE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1196752"/>
            <a:ext cx="8748464" cy="5256931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en-US" sz="3200" dirty="0"/>
              <a:t>She's not his friend, she's </a:t>
            </a:r>
            <a:r>
              <a:rPr lang="en-US" sz="3200" b="1" dirty="0"/>
              <a:t>(my/</a:t>
            </a:r>
            <a:r>
              <a:rPr lang="en-US" sz="3200" b="1" dirty="0">
                <a:solidFill>
                  <a:srgbClr val="FF0000"/>
                </a:solidFill>
              </a:rPr>
              <a:t>mine</a:t>
            </a:r>
            <a:r>
              <a:rPr lang="en-US" sz="3200" b="1" dirty="0"/>
              <a:t>).</a:t>
            </a:r>
            <a:r>
              <a:rPr lang="en-US" sz="3200" dirty="0"/>
              <a:t> </a:t>
            </a:r>
            <a:endParaRPr lang="pt-BR" sz="3200" dirty="0"/>
          </a:p>
          <a:p>
            <a:pPr lvl="0"/>
            <a:r>
              <a:rPr lang="en-US" sz="3200" dirty="0"/>
              <a:t>Robert didn't drink his own coffee. </a:t>
            </a:r>
            <a:r>
              <a:rPr lang="pt-BR" sz="3200" dirty="0"/>
              <a:t>He </a:t>
            </a:r>
            <a:r>
              <a:rPr lang="pt-BR" sz="3200" dirty="0" err="1" smtClean="0"/>
              <a:t>drank</a:t>
            </a:r>
            <a:r>
              <a:rPr lang="pt-BR" sz="3200" dirty="0"/>
              <a:t> </a:t>
            </a:r>
            <a:r>
              <a:rPr lang="pt-BR" sz="3200" b="1" dirty="0"/>
              <a:t>(</a:t>
            </a:r>
            <a:r>
              <a:rPr lang="pt-BR" sz="3200" b="1" dirty="0" err="1"/>
              <a:t>her</a:t>
            </a:r>
            <a:r>
              <a:rPr lang="pt-BR" sz="3200" b="1" dirty="0"/>
              <a:t>/</a:t>
            </a:r>
            <a:r>
              <a:rPr lang="pt-BR" sz="3200" b="1" dirty="0" err="1">
                <a:solidFill>
                  <a:srgbClr val="FF0000"/>
                </a:solidFill>
              </a:rPr>
              <a:t>hers</a:t>
            </a:r>
            <a:r>
              <a:rPr lang="pt-BR" sz="3200" b="1" dirty="0"/>
              <a:t>).</a:t>
            </a:r>
            <a:r>
              <a:rPr lang="pt-BR" sz="3200" dirty="0"/>
              <a:t> </a:t>
            </a:r>
          </a:p>
          <a:p>
            <a:pPr lvl="0"/>
            <a:r>
              <a:rPr lang="en-US" sz="3200" dirty="0"/>
              <a:t>That is one of </a:t>
            </a:r>
            <a:r>
              <a:rPr lang="en-US" sz="3200" b="1" dirty="0"/>
              <a:t>(hers/</a:t>
            </a:r>
            <a:r>
              <a:rPr lang="en-US" sz="3200" b="1" dirty="0">
                <a:solidFill>
                  <a:srgbClr val="FF0000"/>
                </a:solidFill>
              </a:rPr>
              <a:t>her</a:t>
            </a:r>
            <a:r>
              <a:rPr lang="en-US" sz="3200" b="1" dirty="0"/>
              <a:t>)</a:t>
            </a:r>
            <a:r>
              <a:rPr lang="en-US" sz="3200" dirty="0"/>
              <a:t> friends. </a:t>
            </a:r>
            <a:endParaRPr lang="pt-BR" sz="3200" dirty="0"/>
          </a:p>
          <a:p>
            <a:pPr lvl="0"/>
            <a:r>
              <a:rPr lang="en-US" sz="3200" dirty="0"/>
              <a:t>His neighborhood is safe, while </a:t>
            </a:r>
            <a:r>
              <a:rPr lang="en-US" sz="3200" b="1" dirty="0"/>
              <a:t>(my/</a:t>
            </a:r>
            <a:r>
              <a:rPr lang="en-US" sz="3200" b="1" dirty="0">
                <a:solidFill>
                  <a:srgbClr val="FF0000"/>
                </a:solidFill>
              </a:rPr>
              <a:t>mine</a:t>
            </a:r>
            <a:r>
              <a:rPr lang="en-US" sz="3200" b="1" dirty="0"/>
              <a:t>)</a:t>
            </a:r>
            <a:r>
              <a:rPr lang="en-US" sz="3200" dirty="0"/>
              <a:t> neighborhood isn't. </a:t>
            </a:r>
            <a:endParaRPr lang="pt-BR" sz="3200" dirty="0"/>
          </a:p>
          <a:p>
            <a:pPr lvl="0"/>
            <a:r>
              <a:rPr lang="en-US" sz="3200" dirty="0" smtClean="0"/>
              <a:t>Did</a:t>
            </a:r>
            <a:r>
              <a:rPr lang="en-US" sz="3200" dirty="0"/>
              <a:t> </a:t>
            </a:r>
            <a:r>
              <a:rPr lang="en-US" sz="3200" b="1" dirty="0"/>
              <a:t>(</a:t>
            </a:r>
            <a:r>
              <a:rPr lang="en-US" sz="3200" b="1" dirty="0">
                <a:solidFill>
                  <a:srgbClr val="FF0000"/>
                </a:solidFill>
              </a:rPr>
              <a:t>your</a:t>
            </a:r>
            <a:r>
              <a:rPr lang="en-US" sz="3200" b="1" dirty="0"/>
              <a:t>/yours)</a:t>
            </a:r>
            <a:r>
              <a:rPr lang="en-US" sz="3200" dirty="0"/>
              <a:t> mother call? </a:t>
            </a:r>
            <a:endParaRPr lang="pt-BR" sz="3200" dirty="0"/>
          </a:p>
          <a:p>
            <a:pPr lvl="0"/>
            <a:r>
              <a:rPr lang="en-US" sz="3200" dirty="0" smtClean="0"/>
              <a:t>I </a:t>
            </a:r>
            <a:r>
              <a:rPr lang="en-US" sz="3200" dirty="0"/>
              <a:t>don't know </a:t>
            </a:r>
            <a:r>
              <a:rPr lang="en-US" sz="3200" b="1" dirty="0"/>
              <a:t>(</a:t>
            </a:r>
            <a:r>
              <a:rPr lang="en-US" sz="3200" b="1" dirty="0" smtClean="0"/>
              <a:t>theirs/</a:t>
            </a:r>
            <a:r>
              <a:rPr lang="en-US" sz="3200" b="1" dirty="0" smtClean="0">
                <a:solidFill>
                  <a:srgbClr val="FF0000"/>
                </a:solidFill>
              </a:rPr>
              <a:t>their</a:t>
            </a:r>
            <a:r>
              <a:rPr lang="en-US" sz="3200" b="1" dirty="0"/>
              <a:t>)</a:t>
            </a:r>
            <a:r>
              <a:rPr lang="en-US" sz="3200" dirty="0"/>
              <a:t> daughter very well. </a:t>
            </a:r>
            <a:endParaRPr lang="pt-BR" sz="3200" dirty="0"/>
          </a:p>
          <a:p>
            <a:pPr lvl="0"/>
            <a:r>
              <a:rPr lang="en-US" sz="3200" dirty="0"/>
              <a:t>I talked to </a:t>
            </a:r>
            <a:r>
              <a:rPr lang="en-US" sz="3200" b="1" dirty="0"/>
              <a:t>(</a:t>
            </a:r>
            <a:r>
              <a:rPr lang="en-US" sz="3200" b="1" dirty="0" smtClean="0">
                <a:solidFill>
                  <a:srgbClr val="FF0000"/>
                </a:solidFill>
              </a:rPr>
              <a:t>my</a:t>
            </a:r>
            <a:r>
              <a:rPr lang="en-US" sz="3200" b="1" dirty="0" smtClean="0"/>
              <a:t>/mine)</a:t>
            </a:r>
            <a:r>
              <a:rPr lang="en-US" sz="3200" dirty="0" smtClean="0"/>
              <a:t> </a:t>
            </a:r>
            <a:r>
              <a:rPr lang="en-US" sz="3200" dirty="0"/>
              <a:t>grandmother for three hours last night</a:t>
            </a:r>
            <a:r>
              <a:rPr lang="en-US" sz="3200" dirty="0" smtClean="0"/>
              <a:t>. Do you visit </a:t>
            </a:r>
            <a:r>
              <a:rPr lang="en-US" sz="3200" b="1" dirty="0" smtClean="0"/>
              <a:t>(</a:t>
            </a:r>
            <a:r>
              <a:rPr lang="en-US" sz="3200" b="1" dirty="0"/>
              <a:t>your/</a:t>
            </a:r>
            <a:r>
              <a:rPr lang="en-US" sz="3200" b="1" dirty="0">
                <a:solidFill>
                  <a:srgbClr val="FF0000"/>
                </a:solidFill>
              </a:rPr>
              <a:t>yours</a:t>
            </a:r>
            <a:r>
              <a:rPr lang="en-US" sz="3200" b="1" dirty="0" smtClean="0"/>
              <a:t>)?</a:t>
            </a:r>
            <a:endParaRPr lang="pt-BR" sz="3200" dirty="0"/>
          </a:p>
          <a:p>
            <a:pPr lvl="0"/>
            <a:r>
              <a:rPr lang="en-US" sz="3200" dirty="0"/>
              <a:t>I think I got my notes mixed up with </a:t>
            </a:r>
            <a:r>
              <a:rPr lang="en-US" sz="3200" b="1" dirty="0"/>
              <a:t>(your/yours).</a:t>
            </a:r>
            <a:r>
              <a:rPr lang="en-US" sz="3200" dirty="0"/>
              <a:t> 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3288812600"/>
      </p:ext>
    </p:extLst>
  </p:cSld>
  <p:clrMapOvr>
    <a:masterClrMapping/>
  </p:clrMapOvr>
  <p:transition spd="slow" advTm="100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558354" y="836712"/>
            <a:ext cx="2789510" cy="3785652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000" b="1" dirty="0" smtClean="0">
                <a:solidFill>
                  <a:srgbClr val="0070C0"/>
                </a:solidFill>
              </a:rPr>
              <a:t>Simple Present</a:t>
            </a:r>
          </a:p>
          <a:p>
            <a:endParaRPr lang="en-US" sz="2000" b="1" dirty="0" smtClean="0">
              <a:solidFill>
                <a:srgbClr val="FF0000"/>
              </a:solidFill>
            </a:endParaRPr>
          </a:p>
          <a:p>
            <a:r>
              <a:rPr lang="en-US" sz="2000" b="1" dirty="0" err="1" smtClean="0"/>
              <a:t>Afirmativa</a:t>
            </a:r>
            <a:r>
              <a:rPr lang="en-US" sz="2000" b="1" dirty="0" smtClean="0"/>
              <a:t>:</a:t>
            </a:r>
          </a:p>
          <a:p>
            <a:endParaRPr lang="en-US" sz="2000" b="1" dirty="0" smtClean="0"/>
          </a:p>
          <a:p>
            <a:r>
              <a:rPr lang="en-US" sz="2000" b="1" dirty="0" smtClean="0"/>
              <a:t>I  work</a:t>
            </a:r>
          </a:p>
          <a:p>
            <a:r>
              <a:rPr lang="en-US" sz="2000" b="1" dirty="0" smtClean="0"/>
              <a:t>You work</a:t>
            </a:r>
          </a:p>
          <a:p>
            <a:r>
              <a:rPr lang="en-US" sz="2000" b="1" dirty="0" smtClean="0"/>
              <a:t>He works</a:t>
            </a:r>
          </a:p>
          <a:p>
            <a:r>
              <a:rPr lang="en-US" sz="2000" b="1" dirty="0" smtClean="0"/>
              <a:t>She works</a:t>
            </a:r>
          </a:p>
          <a:p>
            <a:r>
              <a:rPr lang="en-US" sz="2000" b="1" dirty="0" smtClean="0"/>
              <a:t>It </a:t>
            </a:r>
            <a:r>
              <a:rPr lang="en-US" sz="2000" b="1" dirty="0"/>
              <a:t>works</a:t>
            </a:r>
            <a:endParaRPr lang="en-US" sz="2000" b="1" dirty="0" smtClean="0"/>
          </a:p>
          <a:p>
            <a:r>
              <a:rPr lang="en-US" sz="2000" b="1" dirty="0"/>
              <a:t>We </a:t>
            </a:r>
            <a:r>
              <a:rPr lang="en-US" sz="2000" b="1" dirty="0" smtClean="0"/>
              <a:t>work</a:t>
            </a:r>
          </a:p>
          <a:p>
            <a:r>
              <a:rPr lang="en-US" sz="2000" b="1" dirty="0" smtClean="0"/>
              <a:t>You work</a:t>
            </a:r>
          </a:p>
          <a:p>
            <a:r>
              <a:rPr lang="en-US" sz="2000" b="1" dirty="0"/>
              <a:t>They </a:t>
            </a:r>
            <a:r>
              <a:rPr lang="en-US" sz="2000" b="1" dirty="0" smtClean="0"/>
              <a:t>work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707904" y="832644"/>
            <a:ext cx="4032448" cy="3477875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000" b="1" dirty="0" err="1" smtClean="0">
                <a:solidFill>
                  <a:srgbClr val="0070C0"/>
                </a:solidFill>
              </a:rPr>
              <a:t>Observações</a:t>
            </a:r>
            <a:r>
              <a:rPr lang="en-US" sz="2000" b="1" dirty="0" smtClean="0">
                <a:solidFill>
                  <a:srgbClr val="0070C0"/>
                </a:solidFill>
              </a:rPr>
              <a:t>:</a:t>
            </a:r>
          </a:p>
          <a:p>
            <a:endParaRPr lang="en-US" sz="2000" b="1" dirty="0" smtClean="0">
              <a:solidFill>
                <a:srgbClr val="FF0000"/>
              </a:solidFill>
            </a:endParaRPr>
          </a:p>
          <a:p>
            <a:r>
              <a:rPr lang="en-US" sz="2000" b="1" dirty="0" err="1" smtClean="0"/>
              <a:t>Modificações</a:t>
            </a:r>
            <a:r>
              <a:rPr lang="en-US" sz="2000" b="1" dirty="0" smtClean="0"/>
              <a:t>:</a:t>
            </a:r>
          </a:p>
          <a:p>
            <a:r>
              <a:rPr lang="en-US" sz="2000" b="1" dirty="0" smtClean="0"/>
              <a:t>S – </a:t>
            </a:r>
            <a:r>
              <a:rPr lang="en-US" sz="2000" b="1" dirty="0" err="1" smtClean="0"/>
              <a:t>na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maioria</a:t>
            </a:r>
            <a:r>
              <a:rPr lang="en-US" sz="2000" b="1" dirty="0" smtClean="0"/>
              <a:t> dos </a:t>
            </a:r>
            <a:r>
              <a:rPr lang="en-US" sz="2000" b="1" dirty="0" err="1" smtClean="0"/>
              <a:t>verbos</a:t>
            </a:r>
            <a:endParaRPr lang="en-US" sz="2000" b="1" dirty="0" smtClean="0"/>
          </a:p>
          <a:p>
            <a:endParaRPr lang="en-US" sz="2000" b="1" dirty="0"/>
          </a:p>
          <a:p>
            <a:r>
              <a:rPr lang="en-US" sz="2000" b="1" dirty="0" smtClean="0"/>
              <a:t>ES – </a:t>
            </a:r>
            <a:r>
              <a:rPr lang="en-US" sz="2000" b="1" dirty="0" err="1" smtClean="0"/>
              <a:t>para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os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verbos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que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terminam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em</a:t>
            </a:r>
            <a:r>
              <a:rPr lang="en-US" sz="2000" b="1" dirty="0" smtClean="0"/>
              <a:t> S, SH, O, X, Z</a:t>
            </a:r>
          </a:p>
          <a:p>
            <a:endParaRPr lang="en-US" sz="2000" b="1" dirty="0"/>
          </a:p>
          <a:p>
            <a:r>
              <a:rPr lang="en-US" sz="2000" b="1" dirty="0" smtClean="0"/>
              <a:t>IES – </a:t>
            </a:r>
            <a:r>
              <a:rPr lang="en-US" sz="2000" b="1" dirty="0" err="1" smtClean="0"/>
              <a:t>para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os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que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terminam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em</a:t>
            </a:r>
            <a:r>
              <a:rPr lang="en-US" sz="2000" b="1" dirty="0" smtClean="0"/>
              <a:t> CONSOANTE + Y</a:t>
            </a:r>
          </a:p>
          <a:p>
            <a:endParaRPr lang="en-US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3184665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1044575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solidFill>
                  <a:srgbClr val="66FF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EXERCISE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1196752"/>
            <a:ext cx="8748464" cy="5256931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en-US" sz="3200" dirty="0"/>
              <a:t>She's not his friend, she's </a:t>
            </a:r>
            <a:r>
              <a:rPr lang="en-US" sz="3200" b="1" dirty="0"/>
              <a:t>(my/</a:t>
            </a:r>
            <a:r>
              <a:rPr lang="en-US" sz="3200" b="1" dirty="0">
                <a:solidFill>
                  <a:srgbClr val="FF0000"/>
                </a:solidFill>
              </a:rPr>
              <a:t>mine</a:t>
            </a:r>
            <a:r>
              <a:rPr lang="en-US" sz="3200" b="1" dirty="0"/>
              <a:t>).</a:t>
            </a:r>
            <a:r>
              <a:rPr lang="en-US" sz="3200" dirty="0"/>
              <a:t> </a:t>
            </a:r>
            <a:endParaRPr lang="pt-BR" sz="3200" dirty="0"/>
          </a:p>
          <a:p>
            <a:pPr lvl="0"/>
            <a:r>
              <a:rPr lang="en-US" sz="3200" dirty="0"/>
              <a:t>Robert didn't drink his own coffee. </a:t>
            </a:r>
            <a:r>
              <a:rPr lang="pt-BR" sz="3200" dirty="0"/>
              <a:t>He </a:t>
            </a:r>
            <a:r>
              <a:rPr lang="pt-BR" sz="3200" dirty="0" err="1" smtClean="0"/>
              <a:t>drank</a:t>
            </a:r>
            <a:r>
              <a:rPr lang="pt-BR" sz="3200" dirty="0"/>
              <a:t> </a:t>
            </a:r>
            <a:r>
              <a:rPr lang="pt-BR" sz="3200" b="1" dirty="0"/>
              <a:t>(</a:t>
            </a:r>
            <a:r>
              <a:rPr lang="pt-BR" sz="3200" b="1" dirty="0" err="1"/>
              <a:t>her</a:t>
            </a:r>
            <a:r>
              <a:rPr lang="pt-BR" sz="3200" b="1" dirty="0"/>
              <a:t>/</a:t>
            </a:r>
            <a:r>
              <a:rPr lang="pt-BR" sz="3200" b="1" dirty="0" err="1">
                <a:solidFill>
                  <a:srgbClr val="FF0000"/>
                </a:solidFill>
              </a:rPr>
              <a:t>hers</a:t>
            </a:r>
            <a:r>
              <a:rPr lang="pt-BR" sz="3200" b="1" dirty="0"/>
              <a:t>).</a:t>
            </a:r>
            <a:r>
              <a:rPr lang="pt-BR" sz="3200" dirty="0"/>
              <a:t> </a:t>
            </a:r>
          </a:p>
          <a:p>
            <a:pPr lvl="0"/>
            <a:r>
              <a:rPr lang="en-US" sz="3200" dirty="0"/>
              <a:t>That is one of </a:t>
            </a:r>
            <a:r>
              <a:rPr lang="en-US" sz="3200" b="1" dirty="0"/>
              <a:t>(hers/</a:t>
            </a:r>
            <a:r>
              <a:rPr lang="en-US" sz="3200" b="1" dirty="0">
                <a:solidFill>
                  <a:srgbClr val="FF0000"/>
                </a:solidFill>
              </a:rPr>
              <a:t>her</a:t>
            </a:r>
            <a:r>
              <a:rPr lang="en-US" sz="3200" b="1" dirty="0"/>
              <a:t>)</a:t>
            </a:r>
            <a:r>
              <a:rPr lang="en-US" sz="3200" dirty="0"/>
              <a:t> friends. </a:t>
            </a:r>
            <a:endParaRPr lang="pt-BR" sz="3200" dirty="0"/>
          </a:p>
          <a:p>
            <a:pPr lvl="0"/>
            <a:r>
              <a:rPr lang="en-US" sz="3200" dirty="0"/>
              <a:t>His neighborhood is safe, while </a:t>
            </a:r>
            <a:r>
              <a:rPr lang="en-US" sz="3200" b="1" dirty="0"/>
              <a:t>(my/</a:t>
            </a:r>
            <a:r>
              <a:rPr lang="en-US" sz="3200" b="1" dirty="0">
                <a:solidFill>
                  <a:srgbClr val="FF0000"/>
                </a:solidFill>
              </a:rPr>
              <a:t>mine</a:t>
            </a:r>
            <a:r>
              <a:rPr lang="en-US" sz="3200" b="1" dirty="0"/>
              <a:t>)</a:t>
            </a:r>
            <a:r>
              <a:rPr lang="en-US" sz="3200" dirty="0"/>
              <a:t> </a:t>
            </a:r>
            <a:r>
              <a:rPr lang="en-US" sz="3200" dirty="0" smtClean="0"/>
              <a:t>isn't</a:t>
            </a:r>
            <a:r>
              <a:rPr lang="en-US" sz="3200" dirty="0"/>
              <a:t>. </a:t>
            </a:r>
            <a:endParaRPr lang="pt-BR" sz="3200" dirty="0"/>
          </a:p>
          <a:p>
            <a:pPr lvl="0"/>
            <a:r>
              <a:rPr lang="en-US" sz="3200" dirty="0" smtClean="0"/>
              <a:t>Did</a:t>
            </a:r>
            <a:r>
              <a:rPr lang="en-US" sz="3200" dirty="0"/>
              <a:t> </a:t>
            </a:r>
            <a:r>
              <a:rPr lang="en-US" sz="3200" b="1" dirty="0"/>
              <a:t>(</a:t>
            </a:r>
            <a:r>
              <a:rPr lang="en-US" sz="3200" b="1" dirty="0">
                <a:solidFill>
                  <a:srgbClr val="FF0000"/>
                </a:solidFill>
              </a:rPr>
              <a:t>your</a:t>
            </a:r>
            <a:r>
              <a:rPr lang="en-US" sz="3200" b="1" dirty="0"/>
              <a:t>/yours)</a:t>
            </a:r>
            <a:r>
              <a:rPr lang="en-US" sz="3200" dirty="0"/>
              <a:t> mother call? </a:t>
            </a:r>
            <a:endParaRPr lang="pt-BR" sz="3200" dirty="0"/>
          </a:p>
          <a:p>
            <a:pPr lvl="0"/>
            <a:r>
              <a:rPr lang="en-US" sz="3200" dirty="0" smtClean="0"/>
              <a:t>I </a:t>
            </a:r>
            <a:r>
              <a:rPr lang="en-US" sz="3200" dirty="0"/>
              <a:t>don't know </a:t>
            </a:r>
            <a:r>
              <a:rPr lang="en-US" sz="3200" b="1" dirty="0"/>
              <a:t>(</a:t>
            </a:r>
            <a:r>
              <a:rPr lang="en-US" sz="3200" b="1" dirty="0" smtClean="0"/>
              <a:t>theirs/</a:t>
            </a:r>
            <a:r>
              <a:rPr lang="en-US" sz="3200" b="1" dirty="0" smtClean="0">
                <a:solidFill>
                  <a:srgbClr val="FF0000"/>
                </a:solidFill>
              </a:rPr>
              <a:t>their</a:t>
            </a:r>
            <a:r>
              <a:rPr lang="en-US" sz="3200" b="1" dirty="0"/>
              <a:t>)</a:t>
            </a:r>
            <a:r>
              <a:rPr lang="en-US" sz="3200" dirty="0"/>
              <a:t> daughter very well. </a:t>
            </a:r>
            <a:endParaRPr lang="pt-BR" sz="3200" dirty="0"/>
          </a:p>
          <a:p>
            <a:pPr lvl="0"/>
            <a:r>
              <a:rPr lang="en-US" sz="3200" dirty="0"/>
              <a:t>I talked to </a:t>
            </a:r>
            <a:r>
              <a:rPr lang="en-US" sz="3200" b="1" dirty="0"/>
              <a:t>(</a:t>
            </a:r>
            <a:r>
              <a:rPr lang="en-US" sz="3200" b="1" dirty="0" smtClean="0">
                <a:solidFill>
                  <a:srgbClr val="FF0000"/>
                </a:solidFill>
              </a:rPr>
              <a:t>my</a:t>
            </a:r>
            <a:r>
              <a:rPr lang="en-US" sz="3200" b="1" dirty="0" smtClean="0"/>
              <a:t>/mine)</a:t>
            </a:r>
            <a:r>
              <a:rPr lang="en-US" sz="3200" dirty="0" smtClean="0"/>
              <a:t> </a:t>
            </a:r>
            <a:r>
              <a:rPr lang="en-US" sz="3200" dirty="0"/>
              <a:t>grandmother for three hours last night</a:t>
            </a:r>
            <a:r>
              <a:rPr lang="en-US" sz="3200" dirty="0" smtClean="0"/>
              <a:t>. Do you visit </a:t>
            </a:r>
            <a:r>
              <a:rPr lang="en-US" sz="3200" b="1" dirty="0" smtClean="0"/>
              <a:t>(</a:t>
            </a:r>
            <a:r>
              <a:rPr lang="en-US" sz="3200" b="1" dirty="0"/>
              <a:t>your/</a:t>
            </a:r>
            <a:r>
              <a:rPr lang="en-US" sz="3200" b="1" dirty="0">
                <a:solidFill>
                  <a:srgbClr val="FF0000"/>
                </a:solidFill>
              </a:rPr>
              <a:t>yours</a:t>
            </a:r>
            <a:r>
              <a:rPr lang="en-US" sz="3200" b="1" dirty="0" smtClean="0"/>
              <a:t>)?</a:t>
            </a:r>
            <a:endParaRPr lang="pt-BR" sz="3200" dirty="0"/>
          </a:p>
          <a:p>
            <a:pPr lvl="0"/>
            <a:r>
              <a:rPr lang="en-US" sz="3200" dirty="0"/>
              <a:t>I think I got my notes mixed up with </a:t>
            </a:r>
            <a:r>
              <a:rPr lang="en-US" sz="3200" b="1" dirty="0"/>
              <a:t>(your/</a:t>
            </a:r>
            <a:r>
              <a:rPr lang="en-US" sz="3200" b="1" dirty="0">
                <a:solidFill>
                  <a:srgbClr val="FF0000"/>
                </a:solidFill>
              </a:rPr>
              <a:t>yours</a:t>
            </a:r>
            <a:r>
              <a:rPr lang="en-US" sz="3200" b="1" dirty="0"/>
              <a:t>).</a:t>
            </a:r>
            <a:r>
              <a:rPr lang="en-US" sz="3200" dirty="0"/>
              <a:t> 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84798362"/>
      </p:ext>
    </p:extLst>
  </p:cSld>
  <p:clrMapOvr>
    <a:masterClrMapping/>
  </p:clrMapOvr>
  <p:transition spd="slow" advTm="10000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323528" y="543164"/>
            <a:ext cx="8485336" cy="1569660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pt-BR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Question</a:t>
            </a:r>
            <a:r>
              <a:rPr lang="pt-B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words</a:t>
            </a:r>
            <a:r>
              <a:rPr lang="pt-B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514350" indent="-514350">
              <a:buFont typeface="+mj-lt"/>
              <a:buAutoNum type="alphaLcParenR"/>
            </a:pPr>
            <a:r>
              <a:rPr lang="pt-BR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</a:t>
            </a:r>
            <a:r>
              <a:rPr lang="pt-B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b) </a:t>
            </a:r>
            <a:r>
              <a:rPr lang="pt-BR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</a:t>
            </a:r>
            <a:r>
              <a:rPr lang="pt-B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c) </a:t>
            </a:r>
            <a:r>
              <a:rPr lang="pt-BR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Where</a:t>
            </a:r>
            <a:r>
              <a:rPr lang="pt-B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d) </a:t>
            </a:r>
            <a:r>
              <a:rPr lang="pt-BR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</a:t>
            </a:r>
            <a:r>
              <a:rPr lang="pt-B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e) </a:t>
            </a:r>
            <a:r>
              <a:rPr lang="pt-BR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</a:t>
            </a:r>
            <a:r>
              <a:rPr lang="pt-B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much</a:t>
            </a:r>
            <a:endParaRPr lang="pt-BR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pt-B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f)   </a:t>
            </a:r>
            <a:r>
              <a:rPr lang="pt-BR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</a:t>
            </a:r>
            <a:r>
              <a:rPr lang="pt-B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many</a:t>
            </a:r>
            <a:r>
              <a:rPr lang="pt-B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g)  </a:t>
            </a:r>
            <a:r>
              <a:rPr lang="pt-BR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</a:t>
            </a:r>
            <a:r>
              <a:rPr lang="pt-B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long</a:t>
            </a:r>
            <a:r>
              <a:rPr lang="pt-B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h)  </a:t>
            </a:r>
            <a:r>
              <a:rPr lang="pt-BR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Which</a:t>
            </a:r>
            <a:r>
              <a:rPr lang="pt-B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i)  Who  j)</a:t>
            </a:r>
            <a:r>
              <a:rPr lang="pt-BR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Why</a:t>
            </a:r>
            <a:endParaRPr lang="pt-BR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pt-BR" sz="2400" dirty="0"/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251520" y="1929463"/>
            <a:ext cx="8712968" cy="3985706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pt-BR" sz="23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Exercise</a:t>
            </a:r>
            <a:r>
              <a:rPr lang="pt-BR" sz="2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r>
              <a:rPr lang="pt-BR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    ) does it </a:t>
            </a:r>
            <a:r>
              <a:rPr lang="pt-BR" sz="2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take</a:t>
            </a:r>
            <a:r>
              <a:rPr lang="pt-BR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</a:t>
            </a:r>
            <a:r>
              <a:rPr lang="pt-BR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end</a:t>
            </a:r>
            <a:r>
              <a:rPr lang="pt-BR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</a:t>
            </a:r>
            <a:r>
              <a:rPr lang="pt-BR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video</a:t>
            </a:r>
            <a:r>
              <a:rPr lang="pt-BR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</a:p>
          <a:p>
            <a:r>
              <a:rPr lang="pt-BR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    ) </a:t>
            </a:r>
            <a:r>
              <a:rPr lang="pt-BR" sz="2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</a:t>
            </a:r>
            <a:r>
              <a:rPr lang="pt-BR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</a:t>
            </a:r>
            <a:r>
              <a:rPr lang="pt-BR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password</a:t>
            </a:r>
            <a:r>
              <a:rPr lang="pt-BR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</a:p>
          <a:p>
            <a:r>
              <a:rPr lang="pt-BR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    ) </a:t>
            </a:r>
            <a:r>
              <a:rPr lang="pt-BR" sz="2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</a:t>
            </a:r>
            <a:r>
              <a:rPr lang="pt-BR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Avast </a:t>
            </a:r>
            <a:r>
              <a:rPr lang="pt-BR" sz="2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premium</a:t>
            </a:r>
            <a:r>
              <a:rPr lang="pt-BR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 I </a:t>
            </a:r>
            <a:r>
              <a:rPr lang="pt-BR" sz="2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want</a:t>
            </a:r>
            <a:r>
              <a:rPr lang="pt-BR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</a:t>
            </a:r>
            <a:r>
              <a:rPr lang="pt-BR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buy</a:t>
            </a:r>
            <a:r>
              <a:rPr lang="pt-BR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it. </a:t>
            </a:r>
          </a:p>
          <a:p>
            <a:r>
              <a:rPr lang="pt-BR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    ) do </a:t>
            </a:r>
            <a:r>
              <a:rPr lang="pt-BR" sz="2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</a:t>
            </a:r>
            <a:r>
              <a:rPr lang="pt-BR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preffer</a:t>
            </a:r>
            <a:r>
              <a:rPr lang="pt-BR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black</a:t>
            </a:r>
            <a:r>
              <a:rPr lang="pt-BR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</a:t>
            </a:r>
            <a:r>
              <a:rPr lang="pt-BR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white</a:t>
            </a:r>
            <a:r>
              <a:rPr lang="pt-BR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</a:p>
          <a:p>
            <a:r>
              <a:rPr lang="pt-BR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    ) </a:t>
            </a:r>
            <a:r>
              <a:rPr lang="pt-BR" sz="2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don’t</a:t>
            </a:r>
            <a:r>
              <a:rPr lang="pt-BR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</a:t>
            </a:r>
            <a:r>
              <a:rPr lang="pt-BR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save</a:t>
            </a:r>
            <a:r>
              <a:rPr lang="pt-BR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</a:t>
            </a:r>
            <a:r>
              <a:rPr lang="pt-BR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file </a:t>
            </a:r>
            <a:r>
              <a:rPr lang="pt-BR" sz="2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before</a:t>
            </a:r>
            <a:r>
              <a:rPr lang="pt-BR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</a:t>
            </a:r>
            <a:r>
              <a:rPr lang="pt-BR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go? </a:t>
            </a:r>
            <a:r>
              <a:rPr lang="pt-BR" sz="2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</a:t>
            </a:r>
            <a:r>
              <a:rPr lang="pt-BR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</a:t>
            </a:r>
            <a:r>
              <a:rPr lang="pt-BR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loose</a:t>
            </a:r>
            <a:r>
              <a:rPr lang="pt-BR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it.</a:t>
            </a:r>
          </a:p>
          <a:p>
            <a:r>
              <a:rPr lang="pt-BR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    ) </a:t>
            </a:r>
            <a:r>
              <a:rPr lang="pt-BR" sz="2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</a:t>
            </a:r>
            <a:r>
              <a:rPr lang="pt-BR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coming</a:t>
            </a:r>
            <a:r>
              <a:rPr lang="pt-BR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there</a:t>
            </a:r>
            <a:r>
              <a:rPr lang="pt-BR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 </a:t>
            </a:r>
            <a:r>
              <a:rPr lang="pt-BR" sz="2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</a:t>
            </a:r>
            <a:r>
              <a:rPr lang="pt-BR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it Cristiane? I </a:t>
            </a:r>
            <a:r>
              <a:rPr lang="pt-BR" sz="2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</a:t>
            </a:r>
            <a:r>
              <a:rPr lang="pt-BR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without</a:t>
            </a:r>
            <a:r>
              <a:rPr lang="pt-BR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glasses</a:t>
            </a:r>
            <a:r>
              <a:rPr lang="pt-BR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!</a:t>
            </a:r>
          </a:p>
          <a:p>
            <a:r>
              <a:rPr lang="pt-BR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    ) </a:t>
            </a:r>
            <a:r>
              <a:rPr lang="pt-BR" sz="2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programms</a:t>
            </a:r>
            <a:r>
              <a:rPr lang="pt-BR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are </a:t>
            </a:r>
            <a:r>
              <a:rPr lang="pt-BR" sz="2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</a:t>
            </a:r>
            <a:r>
              <a:rPr lang="pt-BR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working</a:t>
            </a:r>
            <a:r>
              <a:rPr lang="pt-BR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</a:t>
            </a:r>
            <a:r>
              <a:rPr lang="pt-BR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</a:p>
          <a:p>
            <a:r>
              <a:rPr lang="pt-BR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    ) </a:t>
            </a:r>
            <a:r>
              <a:rPr lang="pt-BR" sz="2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</a:t>
            </a:r>
            <a:r>
              <a:rPr lang="pt-BR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</a:t>
            </a:r>
            <a:r>
              <a:rPr lang="pt-BR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</a:t>
            </a:r>
            <a:r>
              <a:rPr lang="pt-BR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mouse I </a:t>
            </a:r>
            <a:r>
              <a:rPr lang="pt-BR" sz="2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was</a:t>
            </a:r>
            <a:r>
              <a:rPr lang="pt-BR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using</a:t>
            </a:r>
            <a:r>
              <a:rPr lang="pt-BR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 I </a:t>
            </a:r>
            <a:r>
              <a:rPr lang="pt-BR" sz="2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left</a:t>
            </a:r>
            <a:r>
              <a:rPr lang="pt-BR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</a:t>
            </a:r>
            <a:r>
              <a:rPr lang="pt-BR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</a:t>
            </a:r>
            <a:r>
              <a:rPr lang="pt-BR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table</a:t>
            </a:r>
            <a:r>
              <a:rPr lang="pt-BR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!</a:t>
            </a:r>
          </a:p>
          <a:p>
            <a:r>
              <a:rPr lang="pt-BR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    ) </a:t>
            </a:r>
            <a:r>
              <a:rPr lang="pt-BR" sz="2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</a:t>
            </a:r>
            <a:r>
              <a:rPr lang="pt-BR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download </a:t>
            </a:r>
            <a:r>
              <a:rPr lang="pt-BR" sz="2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finishes</a:t>
            </a:r>
            <a:r>
              <a:rPr lang="pt-BR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</a:p>
          <a:p>
            <a:r>
              <a:rPr lang="pt-BR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    ) </a:t>
            </a:r>
            <a:r>
              <a:rPr lang="pt-BR" sz="2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</a:t>
            </a:r>
            <a:r>
              <a:rPr lang="pt-BR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</a:t>
            </a:r>
            <a:r>
              <a:rPr lang="pt-BR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course</a:t>
            </a:r>
            <a:r>
              <a:rPr lang="pt-BR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</a:t>
            </a:r>
            <a:r>
              <a:rPr lang="pt-BR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IFRN? Do </a:t>
            </a:r>
            <a:r>
              <a:rPr lang="pt-BR" sz="2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</a:t>
            </a:r>
            <a:r>
              <a:rPr lang="pt-BR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like</a:t>
            </a:r>
            <a:r>
              <a:rPr lang="pt-BR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it?</a:t>
            </a:r>
          </a:p>
        </p:txBody>
      </p:sp>
    </p:spTree>
    <p:extLst>
      <p:ext uri="{BB962C8B-B14F-4D97-AF65-F5344CB8AC3E}">
        <p14:creationId xmlns:p14="http://schemas.microsoft.com/office/powerpoint/2010/main" val="3758948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365336" y="116632"/>
            <a:ext cx="8485336" cy="1107996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pt-BR" sz="2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Question</a:t>
            </a:r>
            <a:r>
              <a:rPr lang="pt-BR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words</a:t>
            </a:r>
            <a:r>
              <a:rPr lang="pt-BR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514350" indent="-514350">
              <a:buFont typeface="+mj-lt"/>
              <a:buAutoNum type="alphaLcParenR"/>
            </a:pPr>
            <a:r>
              <a:rPr lang="pt-BR" sz="2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</a:t>
            </a:r>
            <a:r>
              <a:rPr lang="pt-BR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b) </a:t>
            </a:r>
            <a:r>
              <a:rPr lang="pt-BR" sz="2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</a:t>
            </a:r>
            <a:r>
              <a:rPr lang="pt-BR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c) </a:t>
            </a:r>
            <a:r>
              <a:rPr lang="pt-BR" sz="2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Where</a:t>
            </a:r>
            <a:r>
              <a:rPr lang="pt-BR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d) </a:t>
            </a:r>
            <a:r>
              <a:rPr lang="pt-BR" sz="2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</a:t>
            </a:r>
            <a:r>
              <a:rPr lang="pt-BR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e) </a:t>
            </a:r>
            <a:r>
              <a:rPr lang="pt-BR" sz="2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</a:t>
            </a:r>
            <a:r>
              <a:rPr lang="pt-BR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much</a:t>
            </a:r>
            <a:endParaRPr lang="pt-BR" sz="2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pt-BR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f)   </a:t>
            </a:r>
            <a:r>
              <a:rPr lang="pt-BR" sz="2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</a:t>
            </a:r>
            <a:r>
              <a:rPr lang="pt-BR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many</a:t>
            </a:r>
            <a:r>
              <a:rPr lang="pt-BR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g)  </a:t>
            </a:r>
            <a:r>
              <a:rPr lang="pt-BR" sz="2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</a:t>
            </a:r>
            <a:r>
              <a:rPr lang="pt-BR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long</a:t>
            </a:r>
            <a:r>
              <a:rPr lang="pt-BR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h)  </a:t>
            </a:r>
            <a:r>
              <a:rPr lang="pt-BR" sz="2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Which</a:t>
            </a:r>
            <a:r>
              <a:rPr lang="pt-BR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i)  Who  j)</a:t>
            </a:r>
            <a:r>
              <a:rPr lang="pt-BR" sz="2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Why</a:t>
            </a:r>
            <a:endParaRPr lang="pt-BR" sz="2200" dirty="0"/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251520" y="1750749"/>
            <a:ext cx="8712968" cy="3985706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pt-BR" sz="23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Exercise</a:t>
            </a:r>
            <a:r>
              <a:rPr lang="pt-BR" sz="2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r>
              <a:rPr lang="pt-BR" sz="2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    ) </a:t>
            </a:r>
            <a:r>
              <a:rPr lang="pt-BR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does it </a:t>
            </a:r>
            <a:r>
              <a:rPr lang="pt-BR" sz="2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take</a:t>
            </a:r>
            <a:r>
              <a:rPr lang="pt-BR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</a:t>
            </a:r>
            <a:r>
              <a:rPr lang="pt-BR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end</a:t>
            </a:r>
            <a:r>
              <a:rPr lang="pt-BR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</a:t>
            </a:r>
            <a:r>
              <a:rPr lang="pt-BR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video</a:t>
            </a:r>
            <a:r>
              <a:rPr lang="pt-BR" sz="2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</a:p>
          <a:p>
            <a:r>
              <a:rPr lang="pt-BR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    </a:t>
            </a:r>
            <a:r>
              <a:rPr lang="pt-BR" sz="2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pt-BR" sz="23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</a:t>
            </a:r>
            <a:r>
              <a:rPr lang="pt-BR" sz="2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3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</a:t>
            </a:r>
            <a:r>
              <a:rPr lang="pt-BR" sz="2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3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password</a:t>
            </a:r>
            <a:r>
              <a:rPr lang="pt-BR" sz="2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</a:p>
          <a:p>
            <a:r>
              <a:rPr lang="pt-BR" sz="2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    )</a:t>
            </a:r>
            <a:r>
              <a:rPr lang="pt-BR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</a:t>
            </a:r>
            <a:r>
              <a:rPr lang="pt-BR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Avast </a:t>
            </a:r>
            <a:r>
              <a:rPr lang="pt-BR" sz="2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premium</a:t>
            </a:r>
            <a:r>
              <a:rPr lang="pt-BR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 I </a:t>
            </a:r>
            <a:r>
              <a:rPr lang="pt-BR" sz="2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want</a:t>
            </a:r>
            <a:r>
              <a:rPr lang="pt-BR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</a:t>
            </a:r>
            <a:r>
              <a:rPr lang="pt-BR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buy</a:t>
            </a:r>
            <a:r>
              <a:rPr lang="pt-BR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it. </a:t>
            </a:r>
            <a:endParaRPr lang="pt-BR" sz="23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pt-BR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    </a:t>
            </a:r>
            <a:r>
              <a:rPr lang="pt-BR" sz="2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do </a:t>
            </a:r>
            <a:r>
              <a:rPr lang="pt-BR" sz="23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</a:t>
            </a:r>
            <a:r>
              <a:rPr lang="pt-BR" sz="2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3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preffer</a:t>
            </a:r>
            <a:r>
              <a:rPr lang="pt-BR" sz="2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3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black</a:t>
            </a:r>
            <a:r>
              <a:rPr lang="pt-BR" sz="2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3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</a:t>
            </a:r>
            <a:r>
              <a:rPr lang="pt-BR" sz="2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3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white</a:t>
            </a:r>
            <a:r>
              <a:rPr lang="pt-BR" sz="2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</a:p>
          <a:p>
            <a:r>
              <a:rPr lang="pt-BR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    </a:t>
            </a:r>
            <a:r>
              <a:rPr lang="pt-BR" sz="2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pt-BR" sz="23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don’t</a:t>
            </a:r>
            <a:r>
              <a:rPr lang="pt-BR" sz="2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3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</a:t>
            </a:r>
            <a:r>
              <a:rPr lang="pt-BR" sz="2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3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save</a:t>
            </a:r>
            <a:r>
              <a:rPr lang="pt-BR" sz="2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3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</a:t>
            </a:r>
            <a:r>
              <a:rPr lang="pt-BR" sz="2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file </a:t>
            </a:r>
            <a:r>
              <a:rPr lang="pt-BR" sz="23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before</a:t>
            </a:r>
            <a:r>
              <a:rPr lang="pt-BR" sz="2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3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</a:t>
            </a:r>
            <a:r>
              <a:rPr lang="pt-BR" sz="2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go? </a:t>
            </a:r>
            <a:r>
              <a:rPr lang="pt-BR" sz="23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</a:t>
            </a:r>
            <a:r>
              <a:rPr lang="pt-BR" sz="2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3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</a:t>
            </a:r>
            <a:r>
              <a:rPr lang="pt-BR" sz="2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3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loose</a:t>
            </a:r>
            <a:r>
              <a:rPr lang="pt-BR" sz="2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it.</a:t>
            </a:r>
          </a:p>
          <a:p>
            <a:r>
              <a:rPr lang="pt-BR" sz="2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    ) </a:t>
            </a:r>
            <a:r>
              <a:rPr lang="pt-BR" sz="23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</a:t>
            </a:r>
            <a:r>
              <a:rPr lang="pt-BR" sz="2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3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coming</a:t>
            </a:r>
            <a:r>
              <a:rPr lang="pt-BR" sz="2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3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there</a:t>
            </a:r>
            <a:r>
              <a:rPr lang="pt-BR" sz="2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 </a:t>
            </a:r>
            <a:r>
              <a:rPr lang="pt-BR" sz="23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</a:t>
            </a:r>
            <a:r>
              <a:rPr lang="pt-BR" sz="2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it Cristiane? I </a:t>
            </a:r>
            <a:r>
              <a:rPr lang="pt-BR" sz="23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</a:t>
            </a:r>
            <a:r>
              <a:rPr lang="pt-BR" sz="2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3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without</a:t>
            </a:r>
            <a:r>
              <a:rPr lang="pt-BR" sz="2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3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glasses</a:t>
            </a:r>
            <a:r>
              <a:rPr lang="pt-BR" sz="2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!</a:t>
            </a:r>
          </a:p>
          <a:p>
            <a:r>
              <a:rPr lang="pt-BR" sz="2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    ) </a:t>
            </a:r>
            <a:r>
              <a:rPr lang="pt-BR" sz="23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programms</a:t>
            </a:r>
            <a:r>
              <a:rPr lang="pt-BR" sz="2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are </a:t>
            </a:r>
            <a:r>
              <a:rPr lang="pt-BR" sz="23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</a:t>
            </a:r>
            <a:r>
              <a:rPr lang="pt-BR" sz="2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3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working</a:t>
            </a:r>
            <a:r>
              <a:rPr lang="pt-BR" sz="2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3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</a:t>
            </a:r>
            <a:r>
              <a:rPr lang="pt-BR" sz="2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</a:p>
          <a:p>
            <a:r>
              <a:rPr lang="pt-BR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    </a:t>
            </a:r>
            <a:r>
              <a:rPr lang="pt-BR" sz="2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pt-BR" sz="2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</a:t>
            </a:r>
            <a:r>
              <a:rPr lang="pt-BR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</a:t>
            </a:r>
            <a:r>
              <a:rPr lang="pt-BR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3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</a:t>
            </a:r>
            <a:r>
              <a:rPr lang="pt-BR" sz="2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mouse I </a:t>
            </a:r>
            <a:r>
              <a:rPr lang="pt-BR" sz="23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was</a:t>
            </a:r>
            <a:r>
              <a:rPr lang="pt-BR" sz="2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3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using</a:t>
            </a:r>
            <a:r>
              <a:rPr lang="pt-BR" sz="2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 I </a:t>
            </a:r>
            <a:r>
              <a:rPr lang="pt-BR" sz="23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left</a:t>
            </a:r>
            <a:r>
              <a:rPr lang="pt-BR" sz="2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3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</a:t>
            </a:r>
            <a:r>
              <a:rPr lang="pt-BR" sz="2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3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</a:t>
            </a:r>
            <a:r>
              <a:rPr lang="pt-BR" sz="2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3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table</a:t>
            </a:r>
            <a:r>
              <a:rPr lang="pt-BR" sz="2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!</a:t>
            </a:r>
          </a:p>
          <a:p>
            <a:r>
              <a:rPr lang="pt-BR" sz="2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    </a:t>
            </a:r>
            <a:r>
              <a:rPr lang="pt-BR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pt-BR" sz="2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</a:t>
            </a:r>
            <a:r>
              <a:rPr lang="pt-BR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download </a:t>
            </a:r>
            <a:r>
              <a:rPr lang="pt-BR" sz="2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finishes</a:t>
            </a:r>
            <a:r>
              <a:rPr lang="pt-BR" sz="2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pt-BR" sz="23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pt-BR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    ) </a:t>
            </a:r>
            <a:r>
              <a:rPr lang="pt-BR" sz="23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</a:t>
            </a:r>
            <a:r>
              <a:rPr lang="pt-BR" sz="2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3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</a:t>
            </a:r>
            <a:r>
              <a:rPr lang="pt-BR" sz="2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3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course</a:t>
            </a:r>
            <a:r>
              <a:rPr lang="pt-BR" sz="2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3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</a:t>
            </a:r>
            <a:r>
              <a:rPr lang="pt-BR" sz="2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IFRN? Do </a:t>
            </a:r>
            <a:r>
              <a:rPr lang="pt-BR" sz="23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</a:t>
            </a:r>
            <a:r>
              <a:rPr lang="pt-BR" sz="2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3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like</a:t>
            </a:r>
            <a:r>
              <a:rPr lang="pt-BR" sz="2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it?</a:t>
            </a:r>
            <a:endParaRPr lang="pt-BR" sz="23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355" y="2536576"/>
            <a:ext cx="250937" cy="360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070" y="5013744"/>
            <a:ext cx="239648" cy="3355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178" y="4718471"/>
            <a:ext cx="240519" cy="2906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400" y="5385222"/>
            <a:ext cx="257448" cy="3346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683" y="2896616"/>
            <a:ext cx="271759" cy="262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501" y="4318421"/>
            <a:ext cx="2381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846" y="2241972"/>
            <a:ext cx="238125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881" y="3205361"/>
            <a:ext cx="24765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368" y="3946946"/>
            <a:ext cx="13335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168" y="3510239"/>
            <a:ext cx="2190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99801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558354" y="836712"/>
            <a:ext cx="2789510" cy="3785652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000" b="1" dirty="0" smtClean="0">
                <a:solidFill>
                  <a:srgbClr val="0070C0"/>
                </a:solidFill>
              </a:rPr>
              <a:t>Simple Present</a:t>
            </a:r>
          </a:p>
          <a:p>
            <a:endParaRPr lang="en-US" sz="2000" b="1" dirty="0" smtClean="0">
              <a:solidFill>
                <a:srgbClr val="FF0000"/>
              </a:solidFill>
            </a:endParaRPr>
          </a:p>
          <a:p>
            <a:r>
              <a:rPr lang="en-US" sz="2000" b="1" dirty="0" err="1" smtClean="0"/>
              <a:t>Afirmativa</a:t>
            </a:r>
            <a:r>
              <a:rPr lang="en-US" sz="2000" b="1" dirty="0" smtClean="0"/>
              <a:t>:</a:t>
            </a:r>
          </a:p>
          <a:p>
            <a:endParaRPr lang="en-US" sz="2000" b="1" dirty="0" smtClean="0"/>
          </a:p>
          <a:p>
            <a:r>
              <a:rPr lang="en-US" sz="2000" b="1" dirty="0" smtClean="0"/>
              <a:t>I  work</a:t>
            </a:r>
          </a:p>
          <a:p>
            <a:r>
              <a:rPr lang="en-US" sz="2000" b="1" dirty="0" smtClean="0"/>
              <a:t>You work</a:t>
            </a:r>
          </a:p>
          <a:p>
            <a:r>
              <a:rPr lang="en-US" sz="2000" b="1" u="sng" dirty="0" smtClean="0"/>
              <a:t>He works</a:t>
            </a:r>
          </a:p>
          <a:p>
            <a:r>
              <a:rPr lang="en-US" sz="2000" b="1" u="sng" dirty="0" smtClean="0"/>
              <a:t>She works</a:t>
            </a:r>
          </a:p>
          <a:p>
            <a:r>
              <a:rPr lang="en-US" sz="2000" b="1" u="sng" dirty="0" smtClean="0"/>
              <a:t>It </a:t>
            </a:r>
            <a:r>
              <a:rPr lang="en-US" sz="2000" b="1" u="sng" dirty="0"/>
              <a:t>works</a:t>
            </a:r>
            <a:endParaRPr lang="en-US" sz="2000" b="1" u="sng" dirty="0" smtClean="0"/>
          </a:p>
          <a:p>
            <a:r>
              <a:rPr lang="en-US" sz="2000" b="1" dirty="0"/>
              <a:t>We </a:t>
            </a:r>
            <a:r>
              <a:rPr lang="en-US" sz="2000" b="1" dirty="0" smtClean="0"/>
              <a:t>work</a:t>
            </a:r>
          </a:p>
          <a:p>
            <a:r>
              <a:rPr lang="en-US" sz="2000" b="1" dirty="0" smtClean="0"/>
              <a:t>You work</a:t>
            </a:r>
          </a:p>
          <a:p>
            <a:r>
              <a:rPr lang="en-US" sz="2000" b="1" dirty="0"/>
              <a:t>They </a:t>
            </a:r>
            <a:r>
              <a:rPr lang="en-US" sz="2000" b="1" dirty="0" smtClean="0"/>
              <a:t>work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707904" y="832644"/>
            <a:ext cx="4032448" cy="3477875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000" b="1" dirty="0" err="1" smtClean="0">
                <a:solidFill>
                  <a:srgbClr val="0070C0"/>
                </a:solidFill>
              </a:rPr>
              <a:t>Observações</a:t>
            </a:r>
            <a:r>
              <a:rPr lang="en-US" sz="2000" b="1" dirty="0" smtClean="0">
                <a:solidFill>
                  <a:srgbClr val="0070C0"/>
                </a:solidFill>
              </a:rPr>
              <a:t>:</a:t>
            </a:r>
          </a:p>
          <a:p>
            <a:endParaRPr lang="en-US" sz="2000" b="1" dirty="0" smtClean="0">
              <a:solidFill>
                <a:srgbClr val="FF0000"/>
              </a:solidFill>
            </a:endParaRPr>
          </a:p>
          <a:p>
            <a:r>
              <a:rPr lang="en-US" sz="2000" b="1" dirty="0" err="1" smtClean="0"/>
              <a:t>Modificações</a:t>
            </a:r>
            <a:r>
              <a:rPr lang="en-US" sz="2000" b="1" dirty="0" smtClean="0"/>
              <a:t>:</a:t>
            </a:r>
          </a:p>
          <a:p>
            <a:r>
              <a:rPr lang="en-US" sz="2000" b="1" dirty="0" smtClean="0"/>
              <a:t>S – </a:t>
            </a:r>
            <a:r>
              <a:rPr lang="en-US" sz="2000" b="1" dirty="0" err="1" smtClean="0"/>
              <a:t>na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maioria</a:t>
            </a:r>
            <a:r>
              <a:rPr lang="en-US" sz="2000" b="1" dirty="0" smtClean="0"/>
              <a:t> dos </a:t>
            </a:r>
            <a:r>
              <a:rPr lang="en-US" sz="2000" b="1" dirty="0" err="1" smtClean="0"/>
              <a:t>verbos</a:t>
            </a:r>
            <a:endParaRPr lang="en-US" sz="2000" b="1" dirty="0" smtClean="0"/>
          </a:p>
          <a:p>
            <a:endParaRPr lang="en-US" sz="2000" b="1" dirty="0"/>
          </a:p>
          <a:p>
            <a:r>
              <a:rPr lang="en-US" sz="2000" b="1" dirty="0" smtClean="0"/>
              <a:t>ES – </a:t>
            </a:r>
            <a:r>
              <a:rPr lang="en-US" sz="2000" b="1" dirty="0" err="1" smtClean="0"/>
              <a:t>para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os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verbos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que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terminam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em</a:t>
            </a:r>
            <a:r>
              <a:rPr lang="en-US" sz="2000" b="1" dirty="0" smtClean="0"/>
              <a:t> S, SH, O, X, Z</a:t>
            </a:r>
          </a:p>
          <a:p>
            <a:endParaRPr lang="en-US" sz="2000" b="1" dirty="0"/>
          </a:p>
          <a:p>
            <a:r>
              <a:rPr lang="en-US" sz="2000" b="1" dirty="0" smtClean="0"/>
              <a:t>IES – </a:t>
            </a:r>
            <a:r>
              <a:rPr lang="en-US" sz="2000" b="1" dirty="0" err="1" smtClean="0"/>
              <a:t>para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os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que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terminam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em</a:t>
            </a:r>
            <a:r>
              <a:rPr lang="en-US" sz="2000" b="1" dirty="0" smtClean="0"/>
              <a:t> CONSOANTE + Y</a:t>
            </a:r>
          </a:p>
          <a:p>
            <a:endParaRPr lang="en-US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2324466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553170" y="640432"/>
            <a:ext cx="4810918" cy="5632311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000" b="1" dirty="0" smtClean="0">
                <a:solidFill>
                  <a:srgbClr val="0070C0"/>
                </a:solidFill>
              </a:rPr>
              <a:t>Simple Present</a:t>
            </a:r>
          </a:p>
          <a:p>
            <a:endParaRPr lang="en-US" sz="2000" b="1" dirty="0" smtClean="0">
              <a:solidFill>
                <a:srgbClr val="FF0000"/>
              </a:solidFill>
            </a:endParaRPr>
          </a:p>
          <a:p>
            <a:r>
              <a:rPr lang="en-US" sz="2000" b="1" dirty="0" err="1" smtClean="0"/>
              <a:t>Afirmativa</a:t>
            </a:r>
            <a:r>
              <a:rPr lang="en-US" sz="2000" b="1" dirty="0" smtClean="0"/>
              <a:t>:</a:t>
            </a:r>
          </a:p>
          <a:p>
            <a:endParaRPr lang="en-US" sz="2000" b="1" dirty="0" smtClean="0"/>
          </a:p>
          <a:p>
            <a:r>
              <a:rPr lang="en-US" sz="2000" b="1" dirty="0" smtClean="0"/>
              <a:t>I  kiss</a:t>
            </a:r>
          </a:p>
          <a:p>
            <a:r>
              <a:rPr lang="en-US" sz="2000" b="1" dirty="0"/>
              <a:t>You kiss</a:t>
            </a:r>
            <a:endParaRPr lang="en-US" sz="2000" b="1" dirty="0" smtClean="0"/>
          </a:p>
          <a:p>
            <a:r>
              <a:rPr lang="en-US" sz="2000" b="1" dirty="0" smtClean="0"/>
              <a:t>He kisses</a:t>
            </a:r>
          </a:p>
          <a:p>
            <a:r>
              <a:rPr lang="en-US" sz="2000" b="1" dirty="0"/>
              <a:t>She kisses</a:t>
            </a:r>
            <a:endParaRPr lang="en-US" sz="2000" b="1" dirty="0" smtClean="0"/>
          </a:p>
          <a:p>
            <a:r>
              <a:rPr lang="en-US" sz="2000" b="1" dirty="0" smtClean="0"/>
              <a:t>It </a:t>
            </a:r>
            <a:r>
              <a:rPr lang="en-US" sz="2000" b="1" dirty="0"/>
              <a:t>kisses</a:t>
            </a:r>
            <a:endParaRPr lang="en-US" sz="2000" b="1" dirty="0" smtClean="0"/>
          </a:p>
          <a:p>
            <a:r>
              <a:rPr lang="en-US" sz="2000" b="1" dirty="0"/>
              <a:t>We kiss</a:t>
            </a:r>
            <a:endParaRPr lang="en-US" sz="2000" b="1" dirty="0" smtClean="0"/>
          </a:p>
          <a:p>
            <a:r>
              <a:rPr lang="en-US" sz="2000" b="1" dirty="0" smtClean="0"/>
              <a:t>You </a:t>
            </a:r>
            <a:r>
              <a:rPr lang="en-US" sz="2000" b="1" dirty="0"/>
              <a:t>kiss</a:t>
            </a:r>
            <a:endParaRPr lang="en-US" sz="2000" b="1" dirty="0" smtClean="0"/>
          </a:p>
          <a:p>
            <a:r>
              <a:rPr lang="en-US" sz="2000" b="1" dirty="0"/>
              <a:t>They </a:t>
            </a:r>
            <a:r>
              <a:rPr lang="en-US" sz="2000" b="1" dirty="0" smtClean="0"/>
              <a:t>kiss</a:t>
            </a:r>
          </a:p>
          <a:p>
            <a:endParaRPr lang="en-US" sz="2000" b="1" dirty="0"/>
          </a:p>
          <a:p>
            <a:r>
              <a:rPr lang="en-US" sz="2000" b="1" dirty="0" err="1" smtClean="0"/>
              <a:t>Assim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também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são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os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verbos</a:t>
            </a:r>
            <a:r>
              <a:rPr lang="en-US" sz="2000" b="1" dirty="0" smtClean="0"/>
              <a:t>:</a:t>
            </a:r>
          </a:p>
          <a:p>
            <a:r>
              <a:rPr lang="en-US" sz="2000" b="1" dirty="0" smtClean="0"/>
              <a:t>To wash (</a:t>
            </a:r>
            <a:r>
              <a:rPr lang="en-US" sz="2000" b="1" dirty="0" err="1" smtClean="0"/>
              <a:t>lavar</a:t>
            </a:r>
            <a:r>
              <a:rPr lang="en-US" sz="2000" b="1" dirty="0" smtClean="0"/>
              <a:t>)</a:t>
            </a:r>
          </a:p>
          <a:p>
            <a:r>
              <a:rPr lang="en-US" sz="2000" b="1" dirty="0" smtClean="0"/>
              <a:t>To catch (</a:t>
            </a:r>
            <a:r>
              <a:rPr lang="en-US" sz="2000" b="1" dirty="0" err="1" smtClean="0"/>
              <a:t>pegar</a:t>
            </a:r>
            <a:r>
              <a:rPr lang="en-US" sz="2000" b="1" dirty="0" smtClean="0"/>
              <a:t>, </a:t>
            </a:r>
            <a:r>
              <a:rPr lang="en-US" sz="2000" b="1" dirty="0" err="1" smtClean="0"/>
              <a:t>apanhar</a:t>
            </a:r>
            <a:r>
              <a:rPr lang="en-US" sz="2000" b="1" dirty="0" smtClean="0"/>
              <a:t>)</a:t>
            </a:r>
          </a:p>
          <a:p>
            <a:r>
              <a:rPr lang="en-US" sz="2000" b="1" dirty="0" smtClean="0"/>
              <a:t>To go (</a:t>
            </a:r>
            <a:r>
              <a:rPr lang="en-US" sz="2000" b="1" dirty="0" err="1" smtClean="0"/>
              <a:t>ir</a:t>
            </a:r>
            <a:r>
              <a:rPr lang="en-US" sz="2000" b="1" dirty="0" smtClean="0"/>
              <a:t>)</a:t>
            </a:r>
          </a:p>
          <a:p>
            <a:r>
              <a:rPr lang="en-US" sz="2000" b="1" dirty="0" smtClean="0"/>
              <a:t>To fix (</a:t>
            </a:r>
            <a:r>
              <a:rPr lang="en-US" sz="2000" b="1" dirty="0" err="1" smtClean="0"/>
              <a:t>fixar</a:t>
            </a:r>
            <a:r>
              <a:rPr lang="en-US" sz="2000" b="1" dirty="0" smtClean="0"/>
              <a:t>)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707904" y="832644"/>
            <a:ext cx="4032448" cy="3477875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000" b="1" dirty="0" err="1" smtClean="0">
                <a:solidFill>
                  <a:srgbClr val="0070C0"/>
                </a:solidFill>
              </a:rPr>
              <a:t>Observações</a:t>
            </a:r>
            <a:r>
              <a:rPr lang="en-US" sz="2000" b="1" dirty="0" smtClean="0">
                <a:solidFill>
                  <a:srgbClr val="0070C0"/>
                </a:solidFill>
              </a:rPr>
              <a:t>:</a:t>
            </a:r>
          </a:p>
          <a:p>
            <a:endParaRPr lang="en-US" sz="2000" b="1" dirty="0" smtClean="0">
              <a:solidFill>
                <a:srgbClr val="FF0000"/>
              </a:solidFill>
            </a:endParaRPr>
          </a:p>
          <a:p>
            <a:r>
              <a:rPr lang="en-US" sz="2000" b="1" dirty="0" err="1" smtClean="0"/>
              <a:t>Modificações</a:t>
            </a:r>
            <a:r>
              <a:rPr lang="en-US" sz="2000" b="1" dirty="0" smtClean="0"/>
              <a:t>:</a:t>
            </a:r>
          </a:p>
          <a:p>
            <a:r>
              <a:rPr lang="en-US" sz="2000" b="1" dirty="0" smtClean="0"/>
              <a:t>S – </a:t>
            </a:r>
            <a:r>
              <a:rPr lang="en-US" sz="2000" b="1" dirty="0" err="1" smtClean="0"/>
              <a:t>na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maioria</a:t>
            </a:r>
            <a:r>
              <a:rPr lang="en-US" sz="2000" b="1" dirty="0" smtClean="0"/>
              <a:t> dos </a:t>
            </a:r>
            <a:r>
              <a:rPr lang="en-US" sz="2000" b="1" dirty="0" err="1" smtClean="0"/>
              <a:t>verbos</a:t>
            </a:r>
            <a:endParaRPr lang="en-US" sz="2000" b="1" dirty="0" smtClean="0"/>
          </a:p>
          <a:p>
            <a:endParaRPr lang="en-US" sz="2000" b="1" dirty="0"/>
          </a:p>
          <a:p>
            <a:r>
              <a:rPr lang="en-US" sz="2000" b="1" dirty="0" smtClean="0"/>
              <a:t>ES – </a:t>
            </a:r>
            <a:r>
              <a:rPr lang="en-US" sz="2000" b="1" dirty="0" err="1" smtClean="0"/>
              <a:t>para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os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verbos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que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terminam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em</a:t>
            </a:r>
            <a:r>
              <a:rPr lang="en-US" sz="2000" b="1" dirty="0" smtClean="0"/>
              <a:t> S, SH, O, X, Z</a:t>
            </a:r>
          </a:p>
          <a:p>
            <a:endParaRPr lang="en-US" sz="2000" b="1" dirty="0"/>
          </a:p>
          <a:p>
            <a:r>
              <a:rPr lang="en-US" sz="2000" b="1" dirty="0" smtClean="0"/>
              <a:t>IES – </a:t>
            </a:r>
            <a:r>
              <a:rPr lang="en-US" sz="2000" b="1" dirty="0" err="1" smtClean="0"/>
              <a:t>para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os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que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terminam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em</a:t>
            </a:r>
            <a:r>
              <a:rPr lang="en-US" sz="2000" b="1" dirty="0" smtClean="0"/>
              <a:t> CONSOANTE + Y</a:t>
            </a:r>
          </a:p>
          <a:p>
            <a:endParaRPr lang="en-US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1836902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553170" y="640432"/>
            <a:ext cx="7691238" cy="5632311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000" b="1" dirty="0" smtClean="0">
                <a:solidFill>
                  <a:srgbClr val="0070C0"/>
                </a:solidFill>
              </a:rPr>
              <a:t>Simple Present</a:t>
            </a:r>
          </a:p>
          <a:p>
            <a:endParaRPr lang="en-US" sz="2000" b="1" dirty="0" smtClean="0">
              <a:solidFill>
                <a:srgbClr val="FF0000"/>
              </a:solidFill>
            </a:endParaRPr>
          </a:p>
          <a:p>
            <a:r>
              <a:rPr lang="en-US" sz="2000" b="1" dirty="0" err="1" smtClean="0"/>
              <a:t>Afirmativa</a:t>
            </a:r>
            <a:r>
              <a:rPr lang="en-US" sz="2000" b="1" dirty="0" smtClean="0"/>
              <a:t>:</a:t>
            </a:r>
          </a:p>
          <a:p>
            <a:endParaRPr lang="en-US" sz="2000" b="1" dirty="0" smtClean="0"/>
          </a:p>
          <a:p>
            <a:r>
              <a:rPr lang="en-US" sz="2000" b="1" dirty="0" smtClean="0"/>
              <a:t>I  kiss</a:t>
            </a:r>
          </a:p>
          <a:p>
            <a:r>
              <a:rPr lang="en-US" sz="2000" b="1" dirty="0"/>
              <a:t>You kiss</a:t>
            </a:r>
            <a:endParaRPr lang="en-US" sz="2000" b="1" dirty="0" smtClean="0"/>
          </a:p>
          <a:p>
            <a:r>
              <a:rPr lang="en-US" sz="2000" b="1" u="sng" dirty="0" smtClean="0"/>
              <a:t>He kisses</a:t>
            </a:r>
          </a:p>
          <a:p>
            <a:r>
              <a:rPr lang="en-US" sz="2000" b="1" u="sng" dirty="0"/>
              <a:t>She kisses</a:t>
            </a:r>
            <a:endParaRPr lang="en-US" sz="2000" b="1" u="sng" dirty="0" smtClean="0"/>
          </a:p>
          <a:p>
            <a:r>
              <a:rPr lang="en-US" sz="2000" b="1" u="sng" dirty="0" smtClean="0"/>
              <a:t>It </a:t>
            </a:r>
            <a:r>
              <a:rPr lang="en-US" sz="2000" b="1" u="sng" dirty="0"/>
              <a:t>kisses</a:t>
            </a:r>
            <a:endParaRPr lang="en-US" sz="2000" b="1" u="sng" dirty="0" smtClean="0"/>
          </a:p>
          <a:p>
            <a:r>
              <a:rPr lang="en-US" sz="2000" b="1" dirty="0"/>
              <a:t>We kiss</a:t>
            </a:r>
            <a:endParaRPr lang="en-US" sz="2000" b="1" dirty="0" smtClean="0"/>
          </a:p>
          <a:p>
            <a:r>
              <a:rPr lang="en-US" sz="2000" b="1" dirty="0" smtClean="0"/>
              <a:t>You </a:t>
            </a:r>
            <a:r>
              <a:rPr lang="en-US" sz="2000" b="1" dirty="0"/>
              <a:t>kiss</a:t>
            </a:r>
            <a:endParaRPr lang="en-US" sz="2000" b="1" dirty="0" smtClean="0"/>
          </a:p>
          <a:p>
            <a:r>
              <a:rPr lang="en-US" sz="2000" b="1" dirty="0"/>
              <a:t>They </a:t>
            </a:r>
            <a:r>
              <a:rPr lang="en-US" sz="2000" b="1" dirty="0" smtClean="0"/>
              <a:t>kiss</a:t>
            </a:r>
          </a:p>
          <a:p>
            <a:endParaRPr lang="en-US" sz="2000" b="1" dirty="0"/>
          </a:p>
          <a:p>
            <a:r>
              <a:rPr lang="en-US" sz="2000" b="1" dirty="0" err="1" smtClean="0"/>
              <a:t>Assim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também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são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os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verbos</a:t>
            </a:r>
            <a:r>
              <a:rPr lang="en-US" sz="2000" b="1" dirty="0" smtClean="0"/>
              <a:t>:</a:t>
            </a:r>
          </a:p>
          <a:p>
            <a:r>
              <a:rPr lang="en-US" sz="2000" b="1" dirty="0" smtClean="0"/>
              <a:t>To wash (</a:t>
            </a:r>
            <a:r>
              <a:rPr lang="en-US" sz="2000" b="1" dirty="0" err="1" smtClean="0"/>
              <a:t>lavar</a:t>
            </a:r>
            <a:r>
              <a:rPr lang="en-US" sz="2000" b="1" dirty="0" smtClean="0"/>
              <a:t>)</a:t>
            </a:r>
          </a:p>
          <a:p>
            <a:r>
              <a:rPr lang="en-US" sz="2000" b="1" dirty="0" smtClean="0"/>
              <a:t>To catch (</a:t>
            </a:r>
            <a:r>
              <a:rPr lang="en-US" sz="2000" b="1" dirty="0" err="1" smtClean="0"/>
              <a:t>pegar</a:t>
            </a:r>
            <a:r>
              <a:rPr lang="en-US" sz="2000" b="1" dirty="0" smtClean="0"/>
              <a:t>, </a:t>
            </a:r>
            <a:r>
              <a:rPr lang="en-US" sz="2000" b="1" dirty="0" err="1" smtClean="0"/>
              <a:t>apanhar</a:t>
            </a:r>
            <a:r>
              <a:rPr lang="en-US" sz="2000" b="1" dirty="0" smtClean="0"/>
              <a:t>)</a:t>
            </a:r>
          </a:p>
          <a:p>
            <a:r>
              <a:rPr lang="en-US" sz="2000" b="1" dirty="0" smtClean="0"/>
              <a:t>To go (</a:t>
            </a:r>
            <a:r>
              <a:rPr lang="en-US" sz="2000" b="1" dirty="0" err="1" smtClean="0"/>
              <a:t>ir</a:t>
            </a:r>
            <a:r>
              <a:rPr lang="en-US" sz="2000" b="1" dirty="0" smtClean="0"/>
              <a:t>)</a:t>
            </a:r>
          </a:p>
          <a:p>
            <a:r>
              <a:rPr lang="en-US" sz="2000" b="1" dirty="0" smtClean="0"/>
              <a:t>To fix (</a:t>
            </a:r>
            <a:r>
              <a:rPr lang="en-US" sz="2000" b="1" dirty="0" err="1" smtClean="0"/>
              <a:t>fixar</a:t>
            </a:r>
            <a:r>
              <a:rPr lang="en-US" sz="2000" b="1" dirty="0" smtClean="0"/>
              <a:t>)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707904" y="832644"/>
            <a:ext cx="4032448" cy="3477875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000" b="1" dirty="0" err="1" smtClean="0">
                <a:solidFill>
                  <a:srgbClr val="0070C0"/>
                </a:solidFill>
              </a:rPr>
              <a:t>Observações</a:t>
            </a:r>
            <a:r>
              <a:rPr lang="en-US" sz="2000" b="1" dirty="0" smtClean="0">
                <a:solidFill>
                  <a:srgbClr val="0070C0"/>
                </a:solidFill>
              </a:rPr>
              <a:t>:</a:t>
            </a:r>
          </a:p>
          <a:p>
            <a:endParaRPr lang="en-US" sz="2000" b="1" dirty="0" smtClean="0">
              <a:solidFill>
                <a:srgbClr val="FF0000"/>
              </a:solidFill>
            </a:endParaRPr>
          </a:p>
          <a:p>
            <a:r>
              <a:rPr lang="en-US" sz="2000" b="1" dirty="0" err="1" smtClean="0"/>
              <a:t>Modificações</a:t>
            </a:r>
            <a:r>
              <a:rPr lang="en-US" sz="2000" b="1" dirty="0" smtClean="0"/>
              <a:t>:</a:t>
            </a:r>
          </a:p>
          <a:p>
            <a:r>
              <a:rPr lang="en-US" sz="2000" b="1" dirty="0" smtClean="0"/>
              <a:t>S – </a:t>
            </a:r>
            <a:r>
              <a:rPr lang="en-US" sz="2000" b="1" dirty="0" err="1" smtClean="0"/>
              <a:t>na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maioria</a:t>
            </a:r>
            <a:r>
              <a:rPr lang="en-US" sz="2000" b="1" dirty="0" smtClean="0"/>
              <a:t> dos </a:t>
            </a:r>
            <a:r>
              <a:rPr lang="en-US" sz="2000" b="1" dirty="0" err="1" smtClean="0"/>
              <a:t>verbos</a:t>
            </a:r>
            <a:endParaRPr lang="en-US" sz="2000" b="1" dirty="0" smtClean="0"/>
          </a:p>
          <a:p>
            <a:endParaRPr lang="en-US" sz="2000" b="1" dirty="0"/>
          </a:p>
          <a:p>
            <a:r>
              <a:rPr lang="en-US" sz="2000" b="1" dirty="0" smtClean="0"/>
              <a:t>ES – </a:t>
            </a:r>
            <a:r>
              <a:rPr lang="en-US" sz="2000" b="1" dirty="0" err="1" smtClean="0"/>
              <a:t>para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os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verbos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que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terminam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em</a:t>
            </a:r>
            <a:r>
              <a:rPr lang="en-US" sz="2000" b="1" dirty="0" smtClean="0"/>
              <a:t> S, SH, O, X, Z</a:t>
            </a:r>
          </a:p>
          <a:p>
            <a:endParaRPr lang="en-US" sz="2000" b="1" dirty="0"/>
          </a:p>
          <a:p>
            <a:r>
              <a:rPr lang="en-US" sz="2000" b="1" dirty="0" smtClean="0"/>
              <a:t>IES – </a:t>
            </a:r>
            <a:r>
              <a:rPr lang="en-US" sz="2000" b="1" dirty="0" err="1" smtClean="0"/>
              <a:t>para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os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que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terminam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em</a:t>
            </a:r>
            <a:r>
              <a:rPr lang="en-US" sz="2000" b="1" dirty="0" smtClean="0"/>
              <a:t> CONSOANTE + Y</a:t>
            </a:r>
          </a:p>
          <a:p>
            <a:endParaRPr lang="en-US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2407848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558354" y="558552"/>
            <a:ext cx="8118102" cy="5632311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000" b="1" dirty="0" smtClean="0">
                <a:solidFill>
                  <a:srgbClr val="0070C0"/>
                </a:solidFill>
              </a:rPr>
              <a:t>Simple Present</a:t>
            </a:r>
          </a:p>
          <a:p>
            <a:endParaRPr lang="en-US" sz="2000" b="1" dirty="0" smtClean="0">
              <a:solidFill>
                <a:srgbClr val="FF0000"/>
              </a:solidFill>
            </a:endParaRPr>
          </a:p>
          <a:p>
            <a:r>
              <a:rPr lang="en-US" sz="2000" b="1" dirty="0" err="1" smtClean="0"/>
              <a:t>Afirmativa</a:t>
            </a:r>
            <a:r>
              <a:rPr lang="en-US" sz="2000" b="1" dirty="0" smtClean="0"/>
              <a:t>:</a:t>
            </a:r>
          </a:p>
          <a:p>
            <a:endParaRPr lang="en-US" sz="2000" b="1" dirty="0" smtClean="0"/>
          </a:p>
          <a:p>
            <a:r>
              <a:rPr lang="en-US" sz="2000" b="1" dirty="0" smtClean="0"/>
              <a:t>I  study</a:t>
            </a:r>
          </a:p>
          <a:p>
            <a:r>
              <a:rPr lang="en-US" sz="2000" b="1" dirty="0"/>
              <a:t>You study</a:t>
            </a:r>
            <a:endParaRPr lang="en-US" sz="2000" b="1" dirty="0" smtClean="0"/>
          </a:p>
          <a:p>
            <a:r>
              <a:rPr lang="en-US" sz="2000" b="1" dirty="0" smtClean="0"/>
              <a:t>He studies</a:t>
            </a:r>
          </a:p>
          <a:p>
            <a:r>
              <a:rPr lang="en-US" sz="2000" b="1" dirty="0"/>
              <a:t>She studies</a:t>
            </a:r>
            <a:endParaRPr lang="en-US" sz="2000" b="1" dirty="0" smtClean="0"/>
          </a:p>
          <a:p>
            <a:r>
              <a:rPr lang="en-US" sz="2000" b="1" dirty="0" smtClean="0"/>
              <a:t>It </a:t>
            </a:r>
            <a:r>
              <a:rPr lang="en-US" sz="2000" b="1" dirty="0"/>
              <a:t>studies</a:t>
            </a:r>
            <a:endParaRPr lang="en-US" sz="2000" b="1" dirty="0" smtClean="0"/>
          </a:p>
          <a:p>
            <a:r>
              <a:rPr lang="en-US" sz="2000" b="1" dirty="0"/>
              <a:t>We study</a:t>
            </a:r>
            <a:endParaRPr lang="en-US" sz="2000" b="1" dirty="0" smtClean="0"/>
          </a:p>
          <a:p>
            <a:r>
              <a:rPr lang="en-US" sz="2000" b="1" dirty="0" smtClean="0"/>
              <a:t>You </a:t>
            </a:r>
            <a:r>
              <a:rPr lang="en-US" sz="2000" b="1" dirty="0"/>
              <a:t>study</a:t>
            </a:r>
            <a:endParaRPr lang="en-US" sz="2000" b="1" dirty="0" smtClean="0"/>
          </a:p>
          <a:p>
            <a:r>
              <a:rPr lang="en-US" sz="2000" b="1" dirty="0"/>
              <a:t>They </a:t>
            </a:r>
            <a:r>
              <a:rPr lang="en-US" sz="2000" b="1" dirty="0" smtClean="0"/>
              <a:t>study</a:t>
            </a:r>
          </a:p>
          <a:p>
            <a:endParaRPr lang="en-US" sz="2000" b="1" dirty="0"/>
          </a:p>
          <a:p>
            <a:r>
              <a:rPr lang="en-US" sz="2000" b="1" dirty="0" err="1" smtClean="0"/>
              <a:t>Assim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também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são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os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verbos</a:t>
            </a:r>
            <a:r>
              <a:rPr lang="en-US" sz="2000" b="1" dirty="0" smtClean="0"/>
              <a:t>:     </a:t>
            </a:r>
            <a:r>
              <a:rPr lang="en-US" sz="2000" b="1" dirty="0" err="1" smtClean="0"/>
              <a:t>Não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são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assim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os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verbos</a:t>
            </a:r>
            <a:r>
              <a:rPr lang="en-US" sz="2000" b="1" dirty="0" smtClean="0"/>
              <a:t>:</a:t>
            </a:r>
          </a:p>
          <a:p>
            <a:r>
              <a:rPr lang="en-US" sz="2000" b="1" dirty="0" smtClean="0"/>
              <a:t>To cry (</a:t>
            </a:r>
            <a:r>
              <a:rPr lang="en-US" sz="2000" b="1" dirty="0" err="1" smtClean="0"/>
              <a:t>chorar</a:t>
            </a:r>
            <a:r>
              <a:rPr lang="en-US" sz="2000" b="1" dirty="0" smtClean="0"/>
              <a:t>)			     To play (</a:t>
            </a:r>
            <a:r>
              <a:rPr lang="en-US" sz="2000" b="1" dirty="0" err="1" smtClean="0"/>
              <a:t>jogar</a:t>
            </a:r>
            <a:r>
              <a:rPr lang="en-US" sz="2000" b="1" dirty="0" smtClean="0"/>
              <a:t>)</a:t>
            </a:r>
          </a:p>
          <a:p>
            <a:r>
              <a:rPr lang="en-US" sz="2000" b="1" dirty="0" smtClean="0"/>
              <a:t>To tidy (</a:t>
            </a:r>
            <a:r>
              <a:rPr lang="en-US" sz="2000" b="1" dirty="0" err="1" smtClean="0"/>
              <a:t>limpar</a:t>
            </a:r>
            <a:r>
              <a:rPr lang="en-US" sz="2000" b="1" dirty="0" smtClean="0"/>
              <a:t>)		     To say (</a:t>
            </a:r>
            <a:r>
              <a:rPr lang="en-US" sz="2000" b="1" dirty="0" err="1" smtClean="0"/>
              <a:t>dizer</a:t>
            </a:r>
            <a:r>
              <a:rPr lang="en-US" sz="2000" b="1" dirty="0" smtClean="0"/>
              <a:t>)</a:t>
            </a:r>
          </a:p>
          <a:p>
            <a:r>
              <a:rPr lang="en-US" sz="2000" b="1" dirty="0" smtClean="0"/>
              <a:t>To fly (</a:t>
            </a:r>
            <a:r>
              <a:rPr lang="en-US" sz="2000" b="1" dirty="0" err="1" smtClean="0"/>
              <a:t>voar</a:t>
            </a:r>
            <a:r>
              <a:rPr lang="en-US" sz="2000" b="1" dirty="0" smtClean="0"/>
              <a:t>)			     To eye (</a:t>
            </a:r>
            <a:r>
              <a:rPr lang="en-US" sz="2000" b="1" dirty="0" err="1" smtClean="0"/>
              <a:t>olhar</a:t>
            </a:r>
            <a:r>
              <a:rPr lang="en-US" sz="2000" b="1" dirty="0" smtClean="0"/>
              <a:t>)</a:t>
            </a:r>
          </a:p>
          <a:p>
            <a:r>
              <a:rPr lang="en-US" sz="2000" b="1" dirty="0" smtClean="0"/>
              <a:t>To copy (</a:t>
            </a:r>
            <a:r>
              <a:rPr lang="en-US" sz="2000" b="1" dirty="0" err="1" smtClean="0"/>
              <a:t>copiar</a:t>
            </a:r>
            <a:r>
              <a:rPr lang="en-US" sz="2000" b="1" dirty="0" smtClean="0"/>
              <a:t>)		     To key (</a:t>
            </a:r>
            <a:r>
              <a:rPr lang="en-US" sz="2000" b="1" dirty="0" err="1" smtClean="0"/>
              <a:t>amolar</a:t>
            </a:r>
            <a:r>
              <a:rPr lang="en-US" sz="2000" b="1" dirty="0" smtClean="0"/>
              <a:t>, </a:t>
            </a:r>
            <a:r>
              <a:rPr lang="en-US" sz="2000" b="1" dirty="0" err="1" smtClean="0"/>
              <a:t>afinar</a:t>
            </a:r>
            <a:r>
              <a:rPr lang="en-US" sz="2000" b="1" dirty="0" smtClean="0"/>
              <a:t>, </a:t>
            </a:r>
            <a:r>
              <a:rPr lang="en-US" sz="2000" b="1" dirty="0" err="1" smtClean="0"/>
              <a:t>riscar</a:t>
            </a:r>
            <a:r>
              <a:rPr lang="en-US" sz="2000" b="1" dirty="0" smtClean="0"/>
              <a:t>)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707904" y="832644"/>
            <a:ext cx="4032448" cy="3477875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000" b="1" dirty="0" err="1" smtClean="0">
                <a:solidFill>
                  <a:srgbClr val="0070C0"/>
                </a:solidFill>
              </a:rPr>
              <a:t>Observações</a:t>
            </a:r>
            <a:r>
              <a:rPr lang="en-US" sz="2000" b="1" dirty="0" smtClean="0">
                <a:solidFill>
                  <a:srgbClr val="0070C0"/>
                </a:solidFill>
              </a:rPr>
              <a:t>:</a:t>
            </a:r>
          </a:p>
          <a:p>
            <a:endParaRPr lang="en-US" sz="2000" b="1" dirty="0" smtClean="0">
              <a:solidFill>
                <a:srgbClr val="FF0000"/>
              </a:solidFill>
            </a:endParaRPr>
          </a:p>
          <a:p>
            <a:r>
              <a:rPr lang="en-US" sz="2000" b="1" dirty="0" err="1" smtClean="0"/>
              <a:t>Modificações</a:t>
            </a:r>
            <a:r>
              <a:rPr lang="en-US" sz="2000" b="1" dirty="0" smtClean="0"/>
              <a:t>:</a:t>
            </a:r>
          </a:p>
          <a:p>
            <a:r>
              <a:rPr lang="en-US" sz="2000" b="1" dirty="0" smtClean="0"/>
              <a:t>S – </a:t>
            </a:r>
            <a:r>
              <a:rPr lang="en-US" sz="2000" b="1" dirty="0" err="1" smtClean="0"/>
              <a:t>na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maioria</a:t>
            </a:r>
            <a:r>
              <a:rPr lang="en-US" sz="2000" b="1" dirty="0" smtClean="0"/>
              <a:t> dos </a:t>
            </a:r>
            <a:r>
              <a:rPr lang="en-US" sz="2000" b="1" dirty="0" err="1" smtClean="0"/>
              <a:t>verbos</a:t>
            </a:r>
            <a:endParaRPr lang="en-US" sz="2000" b="1" dirty="0" smtClean="0"/>
          </a:p>
          <a:p>
            <a:endParaRPr lang="en-US" sz="2000" b="1" dirty="0"/>
          </a:p>
          <a:p>
            <a:r>
              <a:rPr lang="en-US" sz="2000" b="1" dirty="0" smtClean="0"/>
              <a:t>ES – </a:t>
            </a:r>
            <a:r>
              <a:rPr lang="en-US" sz="2000" b="1" dirty="0" err="1" smtClean="0"/>
              <a:t>para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os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verbos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que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terminam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em</a:t>
            </a:r>
            <a:r>
              <a:rPr lang="en-US" sz="2000" b="1" dirty="0" smtClean="0"/>
              <a:t> S, SH, O, X, Z</a:t>
            </a:r>
          </a:p>
          <a:p>
            <a:endParaRPr lang="en-US" sz="2000" b="1" dirty="0"/>
          </a:p>
          <a:p>
            <a:r>
              <a:rPr lang="en-US" sz="2000" b="1" dirty="0" smtClean="0"/>
              <a:t>IES – </a:t>
            </a:r>
            <a:r>
              <a:rPr lang="en-US" sz="2000" b="1" dirty="0" err="1" smtClean="0"/>
              <a:t>para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os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que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terminam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em</a:t>
            </a:r>
            <a:r>
              <a:rPr lang="en-US" sz="2000" b="1" dirty="0" smtClean="0"/>
              <a:t> CONSOANTE + Y</a:t>
            </a:r>
          </a:p>
          <a:p>
            <a:endParaRPr lang="en-US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1168213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558354" y="558552"/>
            <a:ext cx="8118102" cy="5632311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000" b="1" dirty="0" smtClean="0">
                <a:solidFill>
                  <a:srgbClr val="0070C0"/>
                </a:solidFill>
              </a:rPr>
              <a:t>Simple Present</a:t>
            </a:r>
          </a:p>
          <a:p>
            <a:endParaRPr lang="en-US" sz="2000" b="1" dirty="0" smtClean="0">
              <a:solidFill>
                <a:srgbClr val="FF0000"/>
              </a:solidFill>
            </a:endParaRPr>
          </a:p>
          <a:p>
            <a:r>
              <a:rPr lang="en-US" sz="2000" b="1" dirty="0" err="1" smtClean="0"/>
              <a:t>Afirmativa</a:t>
            </a:r>
            <a:r>
              <a:rPr lang="en-US" sz="2000" b="1" dirty="0" smtClean="0"/>
              <a:t>:</a:t>
            </a:r>
          </a:p>
          <a:p>
            <a:endParaRPr lang="en-US" sz="2000" b="1" dirty="0" smtClean="0"/>
          </a:p>
          <a:p>
            <a:r>
              <a:rPr lang="en-US" sz="2000" b="1" dirty="0" smtClean="0"/>
              <a:t>I  study</a:t>
            </a:r>
          </a:p>
          <a:p>
            <a:r>
              <a:rPr lang="en-US" sz="2000" b="1" dirty="0"/>
              <a:t>You study</a:t>
            </a:r>
            <a:endParaRPr lang="en-US" sz="2000" b="1" dirty="0" smtClean="0"/>
          </a:p>
          <a:p>
            <a:r>
              <a:rPr lang="en-US" sz="2000" b="1" u="sng" dirty="0" smtClean="0"/>
              <a:t>He studies</a:t>
            </a:r>
          </a:p>
          <a:p>
            <a:r>
              <a:rPr lang="en-US" sz="2000" b="1" u="sng" dirty="0"/>
              <a:t>She studies</a:t>
            </a:r>
            <a:endParaRPr lang="en-US" sz="2000" b="1" u="sng" dirty="0" smtClean="0"/>
          </a:p>
          <a:p>
            <a:r>
              <a:rPr lang="en-US" sz="2000" b="1" u="sng" dirty="0" smtClean="0"/>
              <a:t>It </a:t>
            </a:r>
            <a:r>
              <a:rPr lang="en-US" sz="2000" b="1" u="sng" dirty="0"/>
              <a:t>studies</a:t>
            </a:r>
            <a:endParaRPr lang="en-US" sz="2000" b="1" u="sng" dirty="0" smtClean="0"/>
          </a:p>
          <a:p>
            <a:r>
              <a:rPr lang="en-US" sz="2000" b="1" dirty="0"/>
              <a:t>We study</a:t>
            </a:r>
            <a:endParaRPr lang="en-US" sz="2000" b="1" dirty="0" smtClean="0"/>
          </a:p>
          <a:p>
            <a:r>
              <a:rPr lang="en-US" sz="2000" b="1" dirty="0" smtClean="0"/>
              <a:t>You </a:t>
            </a:r>
            <a:r>
              <a:rPr lang="en-US" sz="2000" b="1" dirty="0"/>
              <a:t>study</a:t>
            </a:r>
            <a:endParaRPr lang="en-US" sz="2000" b="1" dirty="0" smtClean="0"/>
          </a:p>
          <a:p>
            <a:r>
              <a:rPr lang="en-US" sz="2000" b="1" dirty="0"/>
              <a:t>They </a:t>
            </a:r>
            <a:r>
              <a:rPr lang="en-US" sz="2000" b="1" dirty="0" smtClean="0"/>
              <a:t>study</a:t>
            </a:r>
          </a:p>
          <a:p>
            <a:endParaRPr lang="en-US" sz="2000" b="1" dirty="0"/>
          </a:p>
          <a:p>
            <a:r>
              <a:rPr lang="en-US" sz="2000" b="1" dirty="0" err="1" smtClean="0"/>
              <a:t>Assim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também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são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os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verbos</a:t>
            </a:r>
            <a:r>
              <a:rPr lang="en-US" sz="2000" b="1" dirty="0" smtClean="0"/>
              <a:t>:     </a:t>
            </a:r>
            <a:r>
              <a:rPr lang="en-US" sz="2000" b="1" dirty="0" err="1" smtClean="0"/>
              <a:t>Não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são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assim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os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verbos</a:t>
            </a:r>
            <a:r>
              <a:rPr lang="en-US" sz="2000" b="1" dirty="0" smtClean="0"/>
              <a:t>:</a:t>
            </a:r>
          </a:p>
          <a:p>
            <a:r>
              <a:rPr lang="en-US" sz="2000" b="1" dirty="0" smtClean="0"/>
              <a:t>To cry (</a:t>
            </a:r>
            <a:r>
              <a:rPr lang="en-US" sz="2000" b="1" dirty="0" err="1" smtClean="0"/>
              <a:t>chorar</a:t>
            </a:r>
            <a:r>
              <a:rPr lang="en-US" sz="2000" b="1" dirty="0" smtClean="0"/>
              <a:t>)			     To play (</a:t>
            </a:r>
            <a:r>
              <a:rPr lang="en-US" sz="2000" b="1" dirty="0" err="1" smtClean="0"/>
              <a:t>jogar</a:t>
            </a:r>
            <a:r>
              <a:rPr lang="en-US" sz="2000" b="1" dirty="0" smtClean="0"/>
              <a:t>)</a:t>
            </a:r>
          </a:p>
          <a:p>
            <a:r>
              <a:rPr lang="en-US" sz="2000" b="1" dirty="0" smtClean="0"/>
              <a:t>To tidy (</a:t>
            </a:r>
            <a:r>
              <a:rPr lang="en-US" sz="2000" b="1" dirty="0" err="1" smtClean="0"/>
              <a:t>limpar</a:t>
            </a:r>
            <a:r>
              <a:rPr lang="en-US" sz="2000" b="1" dirty="0" smtClean="0"/>
              <a:t>)		     To say (</a:t>
            </a:r>
            <a:r>
              <a:rPr lang="en-US" sz="2000" b="1" dirty="0" err="1" smtClean="0"/>
              <a:t>dizer</a:t>
            </a:r>
            <a:r>
              <a:rPr lang="en-US" sz="2000" b="1" dirty="0" smtClean="0"/>
              <a:t>)</a:t>
            </a:r>
          </a:p>
          <a:p>
            <a:r>
              <a:rPr lang="en-US" sz="2000" b="1" dirty="0" smtClean="0"/>
              <a:t>To fly (</a:t>
            </a:r>
            <a:r>
              <a:rPr lang="en-US" sz="2000" b="1" dirty="0" err="1" smtClean="0"/>
              <a:t>voar</a:t>
            </a:r>
            <a:r>
              <a:rPr lang="en-US" sz="2000" b="1" dirty="0" smtClean="0"/>
              <a:t>)			     To eye (</a:t>
            </a:r>
            <a:r>
              <a:rPr lang="en-US" sz="2000" b="1" dirty="0" err="1" smtClean="0"/>
              <a:t>olhar</a:t>
            </a:r>
            <a:r>
              <a:rPr lang="en-US" sz="2000" b="1" dirty="0" smtClean="0"/>
              <a:t>)</a:t>
            </a:r>
          </a:p>
          <a:p>
            <a:r>
              <a:rPr lang="en-US" sz="2000" b="1" dirty="0" smtClean="0"/>
              <a:t>To copy (</a:t>
            </a:r>
            <a:r>
              <a:rPr lang="en-US" sz="2000" b="1" dirty="0" err="1" smtClean="0"/>
              <a:t>copiar</a:t>
            </a:r>
            <a:r>
              <a:rPr lang="en-US" sz="2000" b="1" dirty="0" smtClean="0"/>
              <a:t>)		     To key (</a:t>
            </a:r>
            <a:r>
              <a:rPr lang="en-US" sz="2000" b="1" dirty="0" err="1" smtClean="0"/>
              <a:t>amolar</a:t>
            </a:r>
            <a:r>
              <a:rPr lang="en-US" sz="2000" b="1" dirty="0" smtClean="0"/>
              <a:t>, </a:t>
            </a:r>
            <a:r>
              <a:rPr lang="en-US" sz="2000" b="1" dirty="0" err="1" smtClean="0"/>
              <a:t>afinar</a:t>
            </a:r>
            <a:r>
              <a:rPr lang="en-US" sz="2000" b="1" dirty="0" smtClean="0"/>
              <a:t>, </a:t>
            </a:r>
            <a:r>
              <a:rPr lang="en-US" sz="2000" b="1" dirty="0" err="1" smtClean="0"/>
              <a:t>riscar</a:t>
            </a:r>
            <a:r>
              <a:rPr lang="en-US" sz="2000" b="1" dirty="0" smtClean="0"/>
              <a:t>)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707904" y="832644"/>
            <a:ext cx="4032448" cy="3477875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000" b="1" dirty="0" err="1" smtClean="0">
                <a:solidFill>
                  <a:srgbClr val="0070C0"/>
                </a:solidFill>
              </a:rPr>
              <a:t>Observações</a:t>
            </a:r>
            <a:r>
              <a:rPr lang="en-US" sz="2000" b="1" dirty="0" smtClean="0">
                <a:solidFill>
                  <a:srgbClr val="0070C0"/>
                </a:solidFill>
              </a:rPr>
              <a:t>:</a:t>
            </a:r>
          </a:p>
          <a:p>
            <a:endParaRPr lang="en-US" sz="2000" b="1" dirty="0" smtClean="0">
              <a:solidFill>
                <a:srgbClr val="FF0000"/>
              </a:solidFill>
            </a:endParaRPr>
          </a:p>
          <a:p>
            <a:r>
              <a:rPr lang="en-US" sz="2000" b="1" dirty="0" err="1" smtClean="0"/>
              <a:t>Modificações</a:t>
            </a:r>
            <a:r>
              <a:rPr lang="en-US" sz="2000" b="1" dirty="0" smtClean="0"/>
              <a:t>:</a:t>
            </a:r>
          </a:p>
          <a:p>
            <a:r>
              <a:rPr lang="en-US" sz="2000" b="1" dirty="0" smtClean="0"/>
              <a:t>S – </a:t>
            </a:r>
            <a:r>
              <a:rPr lang="en-US" sz="2000" b="1" dirty="0" err="1" smtClean="0"/>
              <a:t>na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maioria</a:t>
            </a:r>
            <a:r>
              <a:rPr lang="en-US" sz="2000" b="1" dirty="0" smtClean="0"/>
              <a:t> dos </a:t>
            </a:r>
            <a:r>
              <a:rPr lang="en-US" sz="2000" b="1" dirty="0" err="1" smtClean="0"/>
              <a:t>verbos</a:t>
            </a:r>
            <a:endParaRPr lang="en-US" sz="2000" b="1" dirty="0" smtClean="0"/>
          </a:p>
          <a:p>
            <a:endParaRPr lang="en-US" sz="2000" b="1" dirty="0"/>
          </a:p>
          <a:p>
            <a:r>
              <a:rPr lang="en-US" sz="2000" b="1" dirty="0" smtClean="0"/>
              <a:t>ES – </a:t>
            </a:r>
            <a:r>
              <a:rPr lang="en-US" sz="2000" b="1" dirty="0" err="1" smtClean="0"/>
              <a:t>para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os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verbos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que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terminam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em</a:t>
            </a:r>
            <a:r>
              <a:rPr lang="en-US" sz="2000" b="1" dirty="0" smtClean="0"/>
              <a:t> S, SH, O, X, Z</a:t>
            </a:r>
          </a:p>
          <a:p>
            <a:endParaRPr lang="en-US" sz="2000" b="1" dirty="0"/>
          </a:p>
          <a:p>
            <a:r>
              <a:rPr lang="en-US" sz="2000" b="1" dirty="0" smtClean="0"/>
              <a:t>IES – </a:t>
            </a:r>
            <a:r>
              <a:rPr lang="en-US" sz="2000" b="1" dirty="0" err="1" smtClean="0"/>
              <a:t>para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os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que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terminam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em</a:t>
            </a:r>
            <a:r>
              <a:rPr lang="en-US" sz="2000" b="1" dirty="0" smtClean="0"/>
              <a:t> CONSOANTE + Y</a:t>
            </a:r>
          </a:p>
          <a:p>
            <a:endParaRPr lang="en-US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2490727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542570" y="418103"/>
            <a:ext cx="2626487" cy="75632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4800" dirty="0" smtClean="0">
                <a:solidFill>
                  <a:schemeClr val="tx2"/>
                </a:solidFill>
              </a:rPr>
              <a:t>Adverbs</a:t>
            </a:r>
          </a:p>
        </p:txBody>
      </p:sp>
      <p:pic>
        <p:nvPicPr>
          <p:cNvPr id="4100" name="Picture 4" descr="MCj0312402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519" y="2408293"/>
            <a:ext cx="2232025" cy="2179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AutoShape 5"/>
          <p:cNvSpPr>
            <a:spLocks noChangeArrowheads="1"/>
          </p:cNvSpPr>
          <p:nvPr/>
        </p:nvSpPr>
        <p:spPr bwMode="auto">
          <a:xfrm>
            <a:off x="4285862" y="1057275"/>
            <a:ext cx="1223962" cy="12954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dirty="0"/>
              <a:t>always</a:t>
            </a:r>
          </a:p>
        </p:txBody>
      </p:sp>
      <p:sp>
        <p:nvSpPr>
          <p:cNvPr id="4102" name="AutoShape 9"/>
          <p:cNvSpPr>
            <a:spLocks noChangeArrowheads="1"/>
          </p:cNvSpPr>
          <p:nvPr/>
        </p:nvSpPr>
        <p:spPr bwMode="auto">
          <a:xfrm>
            <a:off x="2393936" y="2175302"/>
            <a:ext cx="1152525" cy="1152525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dirty="0"/>
              <a:t>on </a:t>
            </a:r>
          </a:p>
          <a:p>
            <a:pPr algn="ctr"/>
            <a:r>
              <a:rPr lang="en-US" dirty="0"/>
              <a:t>Mondays</a:t>
            </a:r>
          </a:p>
        </p:txBody>
      </p:sp>
      <p:sp>
        <p:nvSpPr>
          <p:cNvPr id="4103" name="AutoShape 12"/>
          <p:cNvSpPr>
            <a:spLocks noChangeArrowheads="1"/>
          </p:cNvSpPr>
          <p:nvPr/>
        </p:nvSpPr>
        <p:spPr bwMode="auto">
          <a:xfrm>
            <a:off x="5807189" y="2921848"/>
            <a:ext cx="1152525" cy="1152525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dirty="0"/>
              <a:t>sometimes</a:t>
            </a:r>
          </a:p>
        </p:txBody>
      </p:sp>
      <p:sp>
        <p:nvSpPr>
          <p:cNvPr id="4104" name="AutoShape 14"/>
          <p:cNvSpPr>
            <a:spLocks noChangeArrowheads="1"/>
          </p:cNvSpPr>
          <p:nvPr/>
        </p:nvSpPr>
        <p:spPr bwMode="auto">
          <a:xfrm>
            <a:off x="5346527" y="1820757"/>
            <a:ext cx="1152525" cy="1152525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dirty="0"/>
              <a:t>never</a:t>
            </a:r>
          </a:p>
        </p:txBody>
      </p:sp>
      <p:sp>
        <p:nvSpPr>
          <p:cNvPr id="4105" name="AutoShape 15"/>
          <p:cNvSpPr>
            <a:spLocks noChangeArrowheads="1"/>
          </p:cNvSpPr>
          <p:nvPr/>
        </p:nvSpPr>
        <p:spPr bwMode="auto">
          <a:xfrm>
            <a:off x="5317944" y="4030223"/>
            <a:ext cx="1152525" cy="1152525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dirty="0"/>
              <a:t>often</a:t>
            </a:r>
          </a:p>
        </p:txBody>
      </p:sp>
      <p:sp>
        <p:nvSpPr>
          <p:cNvPr id="4106" name="AutoShape 16"/>
          <p:cNvSpPr>
            <a:spLocks noChangeArrowheads="1"/>
          </p:cNvSpPr>
          <p:nvPr/>
        </p:nvSpPr>
        <p:spPr bwMode="auto">
          <a:xfrm>
            <a:off x="3169057" y="4364831"/>
            <a:ext cx="1152525" cy="1152525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dirty="0" err="1" smtClean="0"/>
              <a:t>seldon</a:t>
            </a:r>
            <a:endParaRPr lang="en-US" dirty="0"/>
          </a:p>
        </p:txBody>
      </p:sp>
      <p:sp>
        <p:nvSpPr>
          <p:cNvPr id="4107" name="AutoShape 19"/>
          <p:cNvSpPr>
            <a:spLocks noChangeArrowheads="1"/>
          </p:cNvSpPr>
          <p:nvPr/>
        </p:nvSpPr>
        <p:spPr bwMode="auto">
          <a:xfrm>
            <a:off x="4300473" y="4603209"/>
            <a:ext cx="1152525" cy="1152525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dirty="0"/>
              <a:t>usually</a:t>
            </a:r>
          </a:p>
        </p:txBody>
      </p:sp>
      <p:sp>
        <p:nvSpPr>
          <p:cNvPr id="4108" name="AutoShape 20"/>
          <p:cNvSpPr>
            <a:spLocks noChangeArrowheads="1"/>
          </p:cNvSpPr>
          <p:nvPr/>
        </p:nvSpPr>
        <p:spPr bwMode="auto">
          <a:xfrm>
            <a:off x="3145600" y="1289383"/>
            <a:ext cx="1152525" cy="1152525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dirty="0"/>
              <a:t>every day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1833" y="983923"/>
            <a:ext cx="81915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3442" y="5795168"/>
            <a:ext cx="1060665" cy="306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681" y="3300133"/>
            <a:ext cx="1127338" cy="307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9277" y="4508500"/>
            <a:ext cx="1169292" cy="311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7923" y="5032680"/>
            <a:ext cx="900407" cy="300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1768" y="2175302"/>
            <a:ext cx="485775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1562" y="3761636"/>
            <a:ext cx="1066362" cy="341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AutoShape 5"/>
          <p:cNvSpPr>
            <a:spLocks noChangeArrowheads="1"/>
          </p:cNvSpPr>
          <p:nvPr/>
        </p:nvSpPr>
        <p:spPr bwMode="auto">
          <a:xfrm>
            <a:off x="2322499" y="3347243"/>
            <a:ext cx="1223962" cy="12954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dirty="0" smtClean="0"/>
              <a:t>rarely</a:t>
            </a:r>
            <a:endParaRPr lang="en-US" dirty="0"/>
          </a:p>
        </p:txBody>
      </p:sp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2287" y="908383"/>
            <a:ext cx="81915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388" y="2408293"/>
            <a:ext cx="1903548" cy="539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76834575"/>
      </p:ext>
    </p:extLst>
  </p:cSld>
  <p:clrMapOvr>
    <a:masterClrMapping/>
  </p:clrMapOvr>
  <p:transition spd="slow" advTm="10000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2383</TotalTime>
  <Words>1550</Words>
  <Application>Microsoft Office PowerPoint</Application>
  <PresentationFormat>Apresentação na tela (4:3)</PresentationFormat>
  <Paragraphs>421</Paragraphs>
  <Slides>32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32</vt:i4>
      </vt:variant>
    </vt:vector>
  </HeadingPairs>
  <TitlesOfParts>
    <vt:vector size="33" baseType="lpstr">
      <vt:lpstr>Austin</vt:lpstr>
      <vt:lpstr>REVIEW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Adverbs</vt:lpstr>
      <vt:lpstr>Apresentação do PowerPoint</vt:lpstr>
      <vt:lpstr>Apresentação do PowerPoint</vt:lpstr>
      <vt:lpstr>LET’S   PRACTISE</vt:lpstr>
      <vt:lpstr>LET’S   PRACTISE</vt:lpstr>
      <vt:lpstr>NEGATIVE</vt:lpstr>
      <vt:lpstr>INTERROGATIVE</vt:lpstr>
      <vt:lpstr>LET’S   PRACTICE</vt:lpstr>
      <vt:lpstr>LET’S   PRACTICE</vt:lpstr>
      <vt:lpstr>NEGATIVE</vt:lpstr>
      <vt:lpstr>INTERROGATIVE</vt:lpstr>
      <vt:lpstr>Apresentação do PowerPoint</vt:lpstr>
      <vt:lpstr>Apresentação do PowerPoint</vt:lpstr>
      <vt:lpstr>EXERCISE</vt:lpstr>
      <vt:lpstr>EXERCISE</vt:lpstr>
      <vt:lpstr>EXERCISE</vt:lpstr>
      <vt:lpstr>EXERCISE</vt:lpstr>
      <vt:lpstr>EXERCISE</vt:lpstr>
      <vt:lpstr>EXERCISE</vt:lpstr>
      <vt:lpstr>EXERCISE</vt:lpstr>
      <vt:lpstr>EXERCISE</vt:lpstr>
      <vt:lpstr>EXERCISE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saDA03</dc:creator>
  <cp:lastModifiedBy>Cristiane Cruz</cp:lastModifiedBy>
  <cp:revision>110</cp:revision>
  <dcterms:created xsi:type="dcterms:W3CDTF">2011-11-30T18:13:06Z</dcterms:created>
  <dcterms:modified xsi:type="dcterms:W3CDTF">2013-09-24T20:49:06Z</dcterms:modified>
</cp:coreProperties>
</file>