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8"/>
  </p:notesMasterIdLst>
  <p:sldIdLst>
    <p:sldId id="257" r:id="rId2"/>
    <p:sldId id="356" r:id="rId3"/>
    <p:sldId id="363" r:id="rId4"/>
    <p:sldId id="364" r:id="rId5"/>
    <p:sldId id="362" r:id="rId6"/>
    <p:sldId id="366" r:id="rId7"/>
    <p:sldId id="271" r:id="rId8"/>
    <p:sldId id="289" r:id="rId9"/>
    <p:sldId id="258" r:id="rId10"/>
    <p:sldId id="290" r:id="rId11"/>
    <p:sldId id="291" r:id="rId12"/>
    <p:sldId id="292" r:id="rId13"/>
    <p:sldId id="295" r:id="rId14"/>
    <p:sldId id="293" r:id="rId15"/>
    <p:sldId id="308" r:id="rId16"/>
    <p:sldId id="307" r:id="rId17"/>
    <p:sldId id="302" r:id="rId18"/>
    <p:sldId id="303" r:id="rId19"/>
    <p:sldId id="304" r:id="rId20"/>
    <p:sldId id="305" r:id="rId21"/>
    <p:sldId id="306" r:id="rId22"/>
    <p:sldId id="296" r:id="rId23"/>
    <p:sldId id="309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75" r:id="rId35"/>
    <p:sldId id="287" r:id="rId36"/>
    <p:sldId id="312" r:id="rId37"/>
    <p:sldId id="313" r:id="rId38"/>
    <p:sldId id="315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9" r:id="rId61"/>
    <p:sldId id="353" r:id="rId62"/>
    <p:sldId id="340" r:id="rId63"/>
    <p:sldId id="341" r:id="rId64"/>
    <p:sldId id="354" r:id="rId65"/>
    <p:sldId id="342" r:id="rId66"/>
    <p:sldId id="343" r:id="rId67"/>
    <p:sldId id="344" r:id="rId68"/>
    <p:sldId id="345" r:id="rId69"/>
    <p:sldId id="347" r:id="rId70"/>
    <p:sldId id="346" r:id="rId71"/>
    <p:sldId id="348" r:id="rId72"/>
    <p:sldId id="349" r:id="rId73"/>
    <p:sldId id="350" r:id="rId74"/>
    <p:sldId id="351" r:id="rId75"/>
    <p:sldId id="352" r:id="rId76"/>
    <p:sldId id="355" r:id="rId77"/>
    <p:sldId id="358" r:id="rId78"/>
    <p:sldId id="359" r:id="rId79"/>
    <p:sldId id="360" r:id="rId80"/>
    <p:sldId id="361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  <p:sldId id="382" r:id="rId93"/>
    <p:sldId id="383" r:id="rId94"/>
    <p:sldId id="384" r:id="rId95"/>
    <p:sldId id="385" r:id="rId96"/>
    <p:sldId id="386" r:id="rId97"/>
    <p:sldId id="387" r:id="rId98"/>
    <p:sldId id="388" r:id="rId99"/>
    <p:sldId id="389" r:id="rId100"/>
    <p:sldId id="390" r:id="rId101"/>
    <p:sldId id="391" r:id="rId102"/>
    <p:sldId id="370" r:id="rId103"/>
    <p:sldId id="357" r:id="rId104"/>
    <p:sldId id="368" r:id="rId105"/>
    <p:sldId id="367" r:id="rId106"/>
    <p:sldId id="369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B3CA7-08DC-475C-B0A2-AE2CDE7E42D7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7E241-04EB-4030-B96B-744F1BCE47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DE5012-491D-488C-A1B5-F6F1094DB14E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9C32803-3119-4E99-853E-9670572438A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home.com/_/X10_Compatible/_/23X/land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3284984"/>
            <a:ext cx="3600400" cy="93610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7504" y="3284984"/>
            <a:ext cx="4320480" cy="2736304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pt-BR" b="1" dirty="0" smtClean="0"/>
              <a:t>: </a:t>
            </a:r>
            <a:r>
              <a:rPr lang="pt-BR" dirty="0" smtClean="0"/>
              <a:t>Cristiane Cruz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cristiane.cruz@ifrn.edu.br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 </a:t>
            </a:r>
            <a:r>
              <a:rPr lang="pt-BR" dirty="0" smtClean="0"/>
              <a:t>http</a:t>
            </a:r>
            <a:r>
              <a:rPr lang="pt-BR" dirty="0"/>
              <a:t>://docente.ifrn.edu.br/docente/cristianecruz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Cristiane de Brito Cruz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dirty="0" smtClean="0"/>
              <a:t>@chris_divine09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407028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592288" cy="720080"/>
          </a:xfrm>
        </p:spPr>
        <p:txBody>
          <a:bodyPr>
            <a:normAutofit/>
          </a:bodyPr>
          <a:lstStyle/>
          <a:p>
            <a:r>
              <a:rPr lang="pt-BR" dirty="0" err="1" smtClean="0"/>
              <a:t>Exercise</a:t>
            </a:r>
            <a:r>
              <a:rPr lang="pt-BR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489654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5" y="1296180"/>
            <a:ext cx="80648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  <a:r>
              <a:rPr lang="en-US" sz="3600" b="1" dirty="0"/>
              <a:t> </a:t>
            </a:r>
            <a:r>
              <a:rPr lang="en-US" sz="3200" b="1" dirty="0"/>
              <a:t>– </a:t>
            </a:r>
            <a:r>
              <a:rPr lang="en-US" sz="3200" b="1" dirty="0" smtClean="0"/>
              <a:t>Got</a:t>
            </a:r>
            <a:r>
              <a:rPr lang="en-US" sz="3600" b="1" dirty="0"/>
              <a:t> </a:t>
            </a:r>
            <a:r>
              <a:rPr lang="en-US" sz="3200" b="1" dirty="0"/>
              <a:t>– </a:t>
            </a:r>
            <a:r>
              <a:rPr lang="en-US" sz="3200" b="1" dirty="0" smtClean="0"/>
              <a:t>Gotten</a:t>
            </a:r>
            <a:endParaRPr lang="en-US" sz="3000" b="1" dirty="0" smtClean="0"/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4897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9046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r>
              <a:rPr lang="en-US" sz="3200" b="1" dirty="0"/>
              <a:t> </a:t>
            </a:r>
            <a:r>
              <a:rPr lang="en-US" sz="2800" b="1" dirty="0"/>
              <a:t>– </a:t>
            </a:r>
            <a:r>
              <a:rPr lang="en-US" sz="2800" b="1" dirty="0" smtClean="0"/>
              <a:t>Forgot</a:t>
            </a:r>
            <a:r>
              <a:rPr lang="en-US" sz="3200" b="1" dirty="0"/>
              <a:t> </a:t>
            </a:r>
            <a:r>
              <a:rPr lang="en-US" sz="2800" b="1" dirty="0"/>
              <a:t>– </a:t>
            </a:r>
            <a:r>
              <a:rPr lang="en-US" sz="2800" b="1" dirty="0" smtClean="0"/>
              <a:t>Forgotten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940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5700" y="1009530"/>
            <a:ext cx="4272160" cy="447814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Bring – brought – brought (</a:t>
            </a:r>
            <a:r>
              <a:rPr lang="en-US" sz="1900" b="1" dirty="0" err="1" smtClean="0"/>
              <a:t>trazer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Think – thought – thought (</a:t>
            </a:r>
            <a:r>
              <a:rPr lang="en-US" sz="1900" b="1" dirty="0" err="1" smtClean="0"/>
              <a:t>pensar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Begin – began – begun (</a:t>
            </a:r>
            <a:r>
              <a:rPr lang="en-US" sz="1900" b="1" dirty="0" err="1" smtClean="0"/>
              <a:t>começar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Swim – swam – swum (</a:t>
            </a:r>
            <a:r>
              <a:rPr lang="en-US" sz="1900" b="1" dirty="0" err="1" smtClean="0"/>
              <a:t>nadar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Know – knew – known (saber, </a:t>
            </a:r>
            <a:r>
              <a:rPr lang="en-US" sz="1900" b="1" dirty="0" err="1" smtClean="0"/>
              <a:t>conhecer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Fly – flew – flown (</a:t>
            </a:r>
            <a:r>
              <a:rPr lang="en-US" sz="1900" b="1" dirty="0" err="1" smtClean="0"/>
              <a:t>voar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Drive – drove – driven (</a:t>
            </a:r>
            <a:r>
              <a:rPr lang="en-US" sz="1900" b="1" dirty="0" err="1" smtClean="0"/>
              <a:t>dirigir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Break – broke – broken (</a:t>
            </a:r>
            <a:r>
              <a:rPr lang="en-US" sz="1900" b="1" dirty="0" err="1" smtClean="0"/>
              <a:t>quebrar</a:t>
            </a:r>
            <a:r>
              <a:rPr lang="en-US" sz="19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Bend – bent – bent (</a:t>
            </a:r>
            <a:r>
              <a:rPr lang="en-US" sz="1900" b="1" dirty="0" err="1" smtClean="0"/>
              <a:t>curvar</a:t>
            </a:r>
            <a:r>
              <a:rPr lang="en-US" sz="1900" b="1" dirty="0" smtClean="0"/>
              <a:t>-se)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Spend – spent – spent (</a:t>
            </a:r>
            <a:r>
              <a:rPr lang="en-US" sz="1900" b="1" dirty="0" err="1" smtClean="0"/>
              <a:t>gastar</a:t>
            </a:r>
            <a:r>
              <a:rPr lang="en-US" sz="1900" b="1" dirty="0" smtClean="0"/>
              <a:t>)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16016" y="684970"/>
            <a:ext cx="39239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/>
              <a:t>11.   Send </a:t>
            </a:r>
            <a:r>
              <a:rPr lang="en-US" sz="1900" b="1" dirty="0"/>
              <a:t>– sent – sent (</a:t>
            </a:r>
            <a:r>
              <a:rPr lang="en-US" sz="1900" b="1" dirty="0" err="1"/>
              <a:t>enviar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12.   Take </a:t>
            </a:r>
            <a:r>
              <a:rPr lang="en-US" sz="1900" b="1" dirty="0"/>
              <a:t>– took – taken (</a:t>
            </a:r>
            <a:r>
              <a:rPr lang="en-US" sz="1900" b="1" dirty="0" err="1"/>
              <a:t>pegar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13.   Sell </a:t>
            </a:r>
            <a:r>
              <a:rPr lang="en-US" sz="1900" b="1" dirty="0"/>
              <a:t>– sold – sold (vender)</a:t>
            </a:r>
          </a:p>
          <a:p>
            <a:r>
              <a:rPr lang="en-US" sz="1900" b="1" dirty="0" smtClean="0"/>
              <a:t>14.   Say </a:t>
            </a:r>
            <a:r>
              <a:rPr lang="en-US" sz="1900" b="1" dirty="0"/>
              <a:t>– said – said (</a:t>
            </a:r>
            <a:r>
              <a:rPr lang="en-US" sz="1900" b="1" dirty="0" err="1"/>
              <a:t>dizer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15.   Keep </a:t>
            </a:r>
            <a:r>
              <a:rPr lang="en-US" sz="1900" b="1" dirty="0"/>
              <a:t>– kept – kept (</a:t>
            </a:r>
            <a:r>
              <a:rPr lang="en-US" sz="1900" b="1" dirty="0" err="1"/>
              <a:t>manter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16.   Sleep </a:t>
            </a:r>
            <a:r>
              <a:rPr lang="en-US" sz="1900" b="1" dirty="0"/>
              <a:t>– slept – slept (</a:t>
            </a:r>
            <a:r>
              <a:rPr lang="en-US" sz="1900" b="1" dirty="0" err="1"/>
              <a:t>dormir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17.   Cost </a:t>
            </a:r>
            <a:r>
              <a:rPr lang="en-US" sz="1900" b="1" dirty="0"/>
              <a:t>– cost – cost (</a:t>
            </a:r>
            <a:r>
              <a:rPr lang="en-US" sz="1900" b="1" dirty="0" err="1"/>
              <a:t>custar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18    Fit </a:t>
            </a:r>
            <a:r>
              <a:rPr lang="en-US" sz="1900" b="1" dirty="0"/>
              <a:t>– fit – fit (caber, </a:t>
            </a:r>
            <a:r>
              <a:rPr lang="en-US" sz="1900" b="1" dirty="0" err="1"/>
              <a:t>servir</a:t>
            </a:r>
            <a:r>
              <a:rPr lang="en-US" sz="1900" b="1" dirty="0"/>
              <a:t>, </a:t>
            </a:r>
            <a:r>
              <a:rPr lang="en-US" sz="1900" b="1" dirty="0" err="1"/>
              <a:t>ajustar</a:t>
            </a:r>
            <a:r>
              <a:rPr lang="en-US" sz="1900" b="1" dirty="0"/>
              <a:t>-se)</a:t>
            </a:r>
          </a:p>
          <a:p>
            <a:r>
              <a:rPr lang="en-US" sz="1900" b="1" dirty="0" smtClean="0"/>
              <a:t>19.   Give </a:t>
            </a:r>
            <a:r>
              <a:rPr lang="en-US" sz="1900" b="1" dirty="0"/>
              <a:t>– gave – given (</a:t>
            </a:r>
            <a:r>
              <a:rPr lang="en-US" sz="1900" b="1" dirty="0" err="1"/>
              <a:t>dar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20.   Get </a:t>
            </a:r>
            <a:r>
              <a:rPr lang="en-US" sz="1900" b="1" dirty="0"/>
              <a:t>– got – gotten (</a:t>
            </a:r>
            <a:r>
              <a:rPr lang="en-US" sz="1900" b="1" dirty="0" err="1"/>
              <a:t>conseguir</a:t>
            </a:r>
            <a:r>
              <a:rPr lang="en-US" sz="1900" b="1" dirty="0"/>
              <a:t>)</a:t>
            </a:r>
          </a:p>
          <a:p>
            <a:r>
              <a:rPr lang="en-US" sz="1900" b="1" dirty="0" smtClean="0"/>
              <a:t>21.   Forget </a:t>
            </a:r>
            <a:r>
              <a:rPr lang="en-US" sz="1900" b="1" dirty="0"/>
              <a:t>– forgot – forgotten (</a:t>
            </a:r>
            <a:r>
              <a:rPr lang="en-US" sz="1900" b="1" dirty="0" err="1"/>
              <a:t>esquecer</a:t>
            </a:r>
            <a:r>
              <a:rPr lang="en-US" sz="19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60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67544" y="620688"/>
            <a:ext cx="8280920" cy="5760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chemeClr val="tx1"/>
                </a:solidFill>
              </a:rPr>
              <a:t>Review of past tenses - 1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1</a:t>
            </a:r>
            <a:r>
              <a:rPr lang="en-US" sz="2600" dirty="0">
                <a:solidFill>
                  <a:schemeClr val="tx1"/>
                </a:solidFill>
              </a:rPr>
              <a:t>. Please choose the most suitable verb form for the </a:t>
            </a:r>
            <a:r>
              <a:rPr lang="en-US" sz="2600" dirty="0" smtClean="0">
                <a:solidFill>
                  <a:schemeClr val="tx1"/>
                </a:solidFill>
              </a:rPr>
              <a:t>sentence: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a</a:t>
            </a:r>
            <a:r>
              <a:rPr lang="en-US" sz="2600" dirty="0">
                <a:solidFill>
                  <a:schemeClr val="tx1"/>
                </a:solidFill>
              </a:rPr>
              <a:t>) I was walking down the street yesterday. I passed the supermarket and suddenly remembered I (</a:t>
            </a:r>
            <a:r>
              <a:rPr lang="en-US" sz="2600" b="1" dirty="0">
                <a:solidFill>
                  <a:schemeClr val="tx1"/>
                </a:solidFill>
              </a:rPr>
              <a:t>forget</a:t>
            </a:r>
            <a:r>
              <a:rPr lang="en-US" sz="2600" dirty="0">
                <a:solidFill>
                  <a:schemeClr val="tx1"/>
                </a:solidFill>
              </a:rPr>
              <a:t>) my keys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b</a:t>
            </a:r>
            <a:r>
              <a:rPr lang="en-US" sz="2600" dirty="0">
                <a:solidFill>
                  <a:schemeClr val="tx1"/>
                </a:solidFill>
              </a:rPr>
              <a:t>) While I (</a:t>
            </a:r>
            <a:r>
              <a:rPr lang="en-US" sz="2600" b="1" dirty="0">
                <a:solidFill>
                  <a:schemeClr val="tx1"/>
                </a:solidFill>
              </a:rPr>
              <a:t>watch</a:t>
            </a:r>
            <a:r>
              <a:rPr lang="en-US" sz="2600" dirty="0">
                <a:solidFill>
                  <a:schemeClr val="tx1"/>
                </a:solidFill>
              </a:rPr>
              <a:t>) the film, there was a power-cut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c</a:t>
            </a:r>
            <a:r>
              <a:rPr lang="en-US" sz="2600" dirty="0">
                <a:solidFill>
                  <a:schemeClr val="tx1"/>
                </a:solidFill>
              </a:rPr>
              <a:t>) Did you know that I (</a:t>
            </a:r>
            <a:r>
              <a:rPr lang="en-US" sz="2600" b="1" dirty="0">
                <a:solidFill>
                  <a:schemeClr val="tx1"/>
                </a:solidFill>
              </a:rPr>
              <a:t>date</a:t>
            </a:r>
            <a:r>
              <a:rPr lang="en-US" sz="2600" dirty="0">
                <a:solidFill>
                  <a:schemeClr val="tx1"/>
                </a:solidFill>
              </a:rPr>
              <a:t>) an airline pilot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d</a:t>
            </a:r>
            <a:r>
              <a:rPr lang="en-US" sz="2600" dirty="0">
                <a:solidFill>
                  <a:schemeClr val="tx1"/>
                </a:solidFill>
              </a:rPr>
              <a:t>) By the time we ran back to the flat to close the window, the bird (</a:t>
            </a:r>
            <a:r>
              <a:rPr lang="en-US" sz="2600" b="1" dirty="0" smtClean="0">
                <a:solidFill>
                  <a:schemeClr val="tx1"/>
                </a:solidFill>
              </a:rPr>
              <a:t>fly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e) Who (</a:t>
            </a:r>
            <a:r>
              <a:rPr lang="en-US" sz="2600" b="1" dirty="0">
                <a:solidFill>
                  <a:schemeClr val="tx1"/>
                </a:solidFill>
              </a:rPr>
              <a:t>drive</a:t>
            </a:r>
            <a:r>
              <a:rPr lang="en-US" sz="2600" dirty="0">
                <a:solidFill>
                  <a:schemeClr val="tx1"/>
                </a:solidFill>
              </a:rPr>
              <a:t>) the bus at the time of the accident?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dirty="0"/>
              <a:t> 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1560" y="692696"/>
            <a:ext cx="8136904" cy="5616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chemeClr val="tx1"/>
                </a:solidFill>
              </a:rPr>
              <a:t>Review of past tenses - 1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f</a:t>
            </a:r>
            <a:r>
              <a:rPr lang="en-US" sz="2600" dirty="0">
                <a:solidFill>
                  <a:schemeClr val="tx1"/>
                </a:solidFill>
              </a:rPr>
              <a:t>) She was so angry she missed the party, the only reason she didn't go because no-one (</a:t>
            </a:r>
            <a:r>
              <a:rPr lang="en-US" sz="2600" b="1" dirty="0" smtClean="0">
                <a:solidFill>
                  <a:schemeClr val="tx1"/>
                </a:solidFill>
              </a:rPr>
              <a:t>tell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dirty="0">
                <a:solidFill>
                  <a:schemeClr val="tx1"/>
                </a:solidFill>
              </a:rPr>
              <a:t>her about it. 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g</a:t>
            </a:r>
            <a:r>
              <a:rPr lang="en-US" sz="2600" dirty="0">
                <a:solidFill>
                  <a:schemeClr val="tx1"/>
                </a:solidFill>
              </a:rPr>
              <a:t>) I (</a:t>
            </a:r>
            <a:r>
              <a:rPr lang="en-US" sz="2600" b="1" dirty="0">
                <a:solidFill>
                  <a:schemeClr val="tx1"/>
                </a:solidFill>
              </a:rPr>
              <a:t>know</a:t>
            </a:r>
            <a:r>
              <a:rPr lang="en-US" sz="2600" dirty="0">
                <a:solidFill>
                  <a:schemeClr val="tx1"/>
                </a:solidFill>
              </a:rPr>
              <a:t>) a lot more football than I do now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h</a:t>
            </a:r>
            <a:r>
              <a:rPr lang="en-US" sz="2600" dirty="0">
                <a:solidFill>
                  <a:schemeClr val="tx1"/>
                </a:solidFill>
              </a:rPr>
              <a:t>) My girlfriend (</a:t>
            </a:r>
            <a:r>
              <a:rPr lang="en-US" sz="2600" b="1" dirty="0">
                <a:solidFill>
                  <a:schemeClr val="tx1"/>
                </a:solidFill>
              </a:rPr>
              <a:t>go</a:t>
            </a:r>
            <a:r>
              <a:rPr lang="en-US" sz="2600" dirty="0">
                <a:solidFill>
                  <a:schemeClr val="tx1"/>
                </a:solidFill>
              </a:rPr>
              <a:t>) to the restaurant before, so she knew exactly what to order.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i</a:t>
            </a:r>
            <a:r>
              <a:rPr lang="en-US" sz="2600" dirty="0">
                <a:solidFill>
                  <a:schemeClr val="tx1"/>
                </a:solidFill>
              </a:rPr>
              <a:t>) I forgot to tell you, yesterday while I (</a:t>
            </a:r>
            <a:r>
              <a:rPr lang="en-US" sz="2600" b="1" dirty="0">
                <a:solidFill>
                  <a:schemeClr val="tx1"/>
                </a:solidFill>
              </a:rPr>
              <a:t>walk</a:t>
            </a:r>
            <a:r>
              <a:rPr lang="en-US" sz="2600" dirty="0">
                <a:solidFill>
                  <a:schemeClr val="tx1"/>
                </a:solidFill>
              </a:rPr>
              <a:t>) I saw that American man you like.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j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r>
              <a:rPr lang="en-US" sz="2600" dirty="0">
                <a:solidFill>
                  <a:schemeClr val="tx1"/>
                </a:solidFill>
              </a:rPr>
              <a:t>My mother was having dinner when I </a:t>
            </a:r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en-US" sz="2600" b="1" dirty="0" smtClean="0">
                <a:solidFill>
                  <a:schemeClr val="tx1"/>
                </a:solidFill>
              </a:rPr>
              <a:t>get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dirty="0">
                <a:solidFill>
                  <a:schemeClr val="tx1"/>
                </a:solidFill>
              </a:rPr>
              <a:t>into the living room.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dirty="0"/>
              <a:t> 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1560" y="548680"/>
            <a:ext cx="8136904" cy="5760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chemeClr val="tx1"/>
                </a:solidFill>
              </a:rPr>
              <a:t>Review of past tenses - 1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1</a:t>
            </a:r>
            <a:r>
              <a:rPr lang="en-US" sz="2600" dirty="0">
                <a:solidFill>
                  <a:schemeClr val="tx1"/>
                </a:solidFill>
              </a:rPr>
              <a:t>. Please choose the most suitable verb form for the sentence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a</a:t>
            </a:r>
            <a:r>
              <a:rPr lang="en-US" sz="2600" dirty="0">
                <a:solidFill>
                  <a:schemeClr val="tx1"/>
                </a:solidFill>
              </a:rPr>
              <a:t>) I was walking down the street yesterday. I passed the supermarket and suddenly remembered I </a:t>
            </a:r>
            <a:r>
              <a:rPr lang="en-US" sz="2600" b="1" dirty="0" smtClean="0">
                <a:solidFill>
                  <a:schemeClr val="tx1"/>
                </a:solidFill>
              </a:rPr>
              <a:t>had forgotten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my keys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b</a:t>
            </a:r>
            <a:r>
              <a:rPr lang="en-US" sz="2600" dirty="0">
                <a:solidFill>
                  <a:schemeClr val="tx1"/>
                </a:solidFill>
              </a:rPr>
              <a:t>) While I </a:t>
            </a:r>
            <a:r>
              <a:rPr lang="en-US" sz="2600" b="1" dirty="0" smtClean="0">
                <a:solidFill>
                  <a:schemeClr val="tx1"/>
                </a:solidFill>
              </a:rPr>
              <a:t>was watching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the film, there was a </a:t>
            </a:r>
            <a:r>
              <a:rPr lang="en-US" sz="2600" dirty="0" smtClean="0">
                <a:solidFill>
                  <a:schemeClr val="tx1"/>
                </a:solidFill>
              </a:rPr>
              <a:t>power-cut.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c</a:t>
            </a:r>
            <a:r>
              <a:rPr lang="en-US" sz="2600" dirty="0">
                <a:solidFill>
                  <a:schemeClr val="tx1"/>
                </a:solidFill>
              </a:rPr>
              <a:t>) Did you know that I </a:t>
            </a:r>
            <a:r>
              <a:rPr lang="en-US" sz="2600" b="1" dirty="0" smtClean="0">
                <a:solidFill>
                  <a:schemeClr val="tx1"/>
                </a:solidFill>
              </a:rPr>
              <a:t>dated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an airline </a:t>
            </a:r>
            <a:r>
              <a:rPr lang="en-US" sz="2600" dirty="0" smtClean="0">
                <a:solidFill>
                  <a:schemeClr val="tx1"/>
                </a:solidFill>
              </a:rPr>
              <a:t>pilot?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d</a:t>
            </a:r>
            <a:r>
              <a:rPr lang="en-US" sz="2600" dirty="0">
                <a:solidFill>
                  <a:schemeClr val="tx1"/>
                </a:solidFill>
              </a:rPr>
              <a:t>) By the time we ran back to the flat to close the window, the bird </a:t>
            </a:r>
            <a:r>
              <a:rPr lang="en-US" sz="2600" b="1" dirty="0" smtClean="0">
                <a:solidFill>
                  <a:schemeClr val="tx1"/>
                </a:solidFill>
              </a:rPr>
              <a:t>had flown.</a:t>
            </a:r>
            <a:r>
              <a:rPr lang="en-US" sz="2600" dirty="0">
                <a:solidFill>
                  <a:schemeClr val="tx1"/>
                </a:solidFill>
              </a:rPr>
              <a:t> 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e) Who </a:t>
            </a:r>
            <a:r>
              <a:rPr lang="en-US" sz="2600" b="1" dirty="0" smtClean="0">
                <a:solidFill>
                  <a:schemeClr val="tx1"/>
                </a:solidFill>
              </a:rPr>
              <a:t>was driving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the bus at the time of the accident?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1560" y="548680"/>
            <a:ext cx="8136904" cy="5760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chemeClr val="tx1"/>
                </a:solidFill>
              </a:rPr>
              <a:t>Review of past tenses - 1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 </a:t>
            </a:r>
            <a:r>
              <a:rPr lang="en-US" sz="2600" dirty="0" smtClean="0">
                <a:solidFill>
                  <a:schemeClr val="tx1"/>
                </a:solidFill>
              </a:rPr>
              <a:t>f</a:t>
            </a:r>
            <a:r>
              <a:rPr lang="en-US" sz="2600" dirty="0">
                <a:solidFill>
                  <a:schemeClr val="tx1"/>
                </a:solidFill>
              </a:rPr>
              <a:t>) She was so angry she missed the party, the only reason she didn't go because no-one </a:t>
            </a:r>
            <a:r>
              <a:rPr lang="en-US" sz="2600" b="1" dirty="0" smtClean="0">
                <a:solidFill>
                  <a:schemeClr val="tx1"/>
                </a:solidFill>
              </a:rPr>
              <a:t>had told</a:t>
            </a:r>
            <a:r>
              <a:rPr lang="en-US" sz="2600" dirty="0">
                <a:solidFill>
                  <a:schemeClr val="tx1"/>
                </a:solidFill>
              </a:rPr>
              <a:t>) her about it. 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g</a:t>
            </a:r>
            <a:r>
              <a:rPr lang="en-US" sz="2600" dirty="0">
                <a:solidFill>
                  <a:schemeClr val="tx1"/>
                </a:solidFill>
              </a:rPr>
              <a:t>) I </a:t>
            </a:r>
            <a:r>
              <a:rPr lang="en-US" sz="2600" b="1" dirty="0" smtClean="0">
                <a:solidFill>
                  <a:schemeClr val="tx1"/>
                </a:solidFill>
              </a:rPr>
              <a:t>knew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a lot more football than I do </a:t>
            </a:r>
            <a:r>
              <a:rPr lang="en-US" sz="2600" dirty="0" smtClean="0">
                <a:solidFill>
                  <a:schemeClr val="tx1"/>
                </a:solidFill>
              </a:rPr>
              <a:t>now.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h</a:t>
            </a:r>
            <a:r>
              <a:rPr lang="en-US" sz="2600" dirty="0">
                <a:solidFill>
                  <a:schemeClr val="tx1"/>
                </a:solidFill>
              </a:rPr>
              <a:t>) My girlfriend </a:t>
            </a:r>
            <a:r>
              <a:rPr lang="en-US" sz="2600" b="1" dirty="0" smtClean="0">
                <a:solidFill>
                  <a:schemeClr val="tx1"/>
                </a:solidFill>
              </a:rPr>
              <a:t>had gone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to the restaurant before, so she knew exactly what to order.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i</a:t>
            </a:r>
            <a:r>
              <a:rPr lang="en-US" sz="2600" dirty="0">
                <a:solidFill>
                  <a:schemeClr val="tx1"/>
                </a:solidFill>
              </a:rPr>
              <a:t>) I forgot to tell you, yesterday while I </a:t>
            </a:r>
            <a:r>
              <a:rPr lang="en-US" sz="2600" b="1" dirty="0" smtClean="0">
                <a:solidFill>
                  <a:schemeClr val="tx1"/>
                </a:solidFill>
              </a:rPr>
              <a:t>was walking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I saw that American man you like.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 </a:t>
            </a:r>
            <a:r>
              <a:rPr lang="en-US" sz="2600" dirty="0" smtClean="0">
                <a:solidFill>
                  <a:schemeClr val="tx1"/>
                </a:solidFill>
              </a:rPr>
              <a:t>j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r>
              <a:rPr lang="en-US" sz="2600" dirty="0" smtClean="0">
                <a:solidFill>
                  <a:schemeClr val="tx1"/>
                </a:solidFill>
              </a:rPr>
              <a:t>My mother was having dinner when I </a:t>
            </a:r>
            <a:r>
              <a:rPr lang="en-US" sz="2600" b="1" dirty="0" smtClean="0">
                <a:solidFill>
                  <a:schemeClr val="tx1"/>
                </a:solidFill>
              </a:rPr>
              <a:t>got</a:t>
            </a:r>
            <a:r>
              <a:rPr lang="en-US" sz="2600" dirty="0" smtClean="0">
                <a:solidFill>
                  <a:schemeClr val="tx1"/>
                </a:solidFill>
              </a:rPr>
              <a:t> into the living room.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en-US" dirty="0"/>
              <a:t> 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592288" cy="720080"/>
          </a:xfrm>
        </p:spPr>
        <p:txBody>
          <a:bodyPr>
            <a:normAutofit/>
          </a:bodyPr>
          <a:lstStyle/>
          <a:p>
            <a:r>
              <a:rPr lang="pt-BR" dirty="0" err="1" smtClean="0"/>
              <a:t>Exercise</a:t>
            </a:r>
            <a:r>
              <a:rPr lang="pt-BR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489654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5" y="1196752"/>
            <a:ext cx="8064896" cy="521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3"/>
            <a:ext cx="3124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221088"/>
            <a:ext cx="312488" cy="35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492896"/>
            <a:ext cx="312487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42935"/>
            <a:ext cx="312488" cy="34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047070"/>
            <a:ext cx="312488" cy="38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59" y="5301209"/>
            <a:ext cx="26402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59" y="3643313"/>
            <a:ext cx="314326" cy="35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877272"/>
            <a:ext cx="312487" cy="37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8640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93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give out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come across 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get together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respond to any messages that are mean or in any way makes me feel uncomfortable. It is not my fault if I get a message like that. If I do, I will tell my parents right away 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set up 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</p:spTree>
    <p:extLst>
      <p:ext uri="{BB962C8B-B14F-4D97-AF65-F5344CB8AC3E}">
        <p14:creationId xmlns:p14="http://schemas.microsoft.com/office/powerpoint/2010/main" val="184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008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again and find synonyms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88840"/>
            <a:ext cx="2448272" cy="2736304"/>
          </a:xfrm>
        </p:spPr>
        <p:txBody>
          <a:bodyPr/>
          <a:lstStyle/>
          <a:p>
            <a:r>
              <a:rPr lang="pt-BR" dirty="0" err="1" smtClean="0"/>
              <a:t>Distribute</a:t>
            </a:r>
            <a:endParaRPr lang="pt-BR" dirty="0" smtClean="0"/>
          </a:p>
          <a:p>
            <a:r>
              <a:rPr lang="pt-BR" dirty="0" err="1" smtClean="0"/>
              <a:t>Immediately</a:t>
            </a:r>
            <a:endParaRPr lang="pt-BR" dirty="0" smtClean="0"/>
          </a:p>
          <a:p>
            <a:r>
              <a:rPr lang="pt-BR" dirty="0" err="1" smtClean="0"/>
              <a:t>Find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Meet</a:t>
            </a:r>
            <a:endParaRPr lang="pt-BR" dirty="0" smtClean="0"/>
          </a:p>
          <a:p>
            <a:r>
              <a:rPr lang="pt-BR" dirty="0" err="1" smtClean="0"/>
              <a:t>Answer</a:t>
            </a:r>
            <a:endParaRPr lang="pt-BR" dirty="0" smtClean="0"/>
          </a:p>
          <a:p>
            <a:r>
              <a:rPr lang="pt-BR" dirty="0" err="1" smtClean="0"/>
              <a:t>Establish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3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give out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come across 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get together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respond to any messages that are mean or in any way makes me feel uncomfortable. It is not my fault if I get a message like that. If I do, I will tell my parents right away 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set up 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</p:spTree>
    <p:extLst>
      <p:ext uri="{BB962C8B-B14F-4D97-AF65-F5344CB8AC3E}">
        <p14:creationId xmlns:p14="http://schemas.microsoft.com/office/powerpoint/2010/main" val="1508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out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come across 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get together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respond to any messages that are mean or in any way makes me feel uncomfortable. It is not my fault if I get a message like that. If I do, I will tell my parents right away 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set up 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828296"/>
            <a:ext cx="1090115" cy="2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2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out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across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get together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respond to any messages that are mean or in any way makes me feel uncomfortable. It is not my fault if I get a message like that. If I do, I will tell my parents right away 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set up 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828296"/>
            <a:ext cx="1090115" cy="2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576064" cy="2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out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across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together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respond to any messages that are mean or in any way makes me feel uncomfortable. It is not my fault if I get a message like that. If I do, I will tell my parents right away 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set up 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828296"/>
            <a:ext cx="1090115" cy="2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576064" cy="2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5" y="2465332"/>
            <a:ext cx="689956" cy="2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out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across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together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 to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messages that are mean or in any way makes me feel uncomfortable. It is not my fault if I get a message like that. If I do, I will tell my parents right away 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set up 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828296"/>
            <a:ext cx="1090115" cy="2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576064" cy="2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5" y="2465332"/>
            <a:ext cx="689956" cy="2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029083"/>
            <a:ext cx="1100154" cy="2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566614" y="548680"/>
            <a:ext cx="6048672" cy="828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3118" y="1469106"/>
            <a:ext cx="3312368" cy="156966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Phrasal verbs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Past Continuous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Simple Past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Past Progressive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225480" cy="427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out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across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together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 to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messages that are mean or in any way makes me feel uncomfortable. It is not my fault if I get a message like that. If I do, I will tell my parents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away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set up 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828296"/>
            <a:ext cx="1090115" cy="2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576064" cy="2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5" y="2465332"/>
            <a:ext cx="689956" cy="2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029083"/>
            <a:ext cx="1100154" cy="2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1368152" cy="2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2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36704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Online Safety Rules for </a:t>
            </a:r>
            <a:r>
              <a:rPr lang="en-US" b="1" dirty="0" smtClean="0"/>
              <a:t>Kids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02" y="1052736"/>
            <a:ext cx="8811870" cy="5805264"/>
          </a:xfrm>
        </p:spPr>
        <p:txBody>
          <a:bodyPr>
            <a:normAutofit fontScale="8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out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 information such as my address, telephone number, parent's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address/telephone number, or the name and location of my school without my parents' permission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tell my parents right away if I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across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information that makes me feel uncomfortable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agree to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together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someone I "meet" online without first checking with my parents. If my parents agree to the meeting, I will be sure that it is in a public place and bring my mother or father along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never send a person my picture or anything else without first checking with my parents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 to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messages that are mean or in any way makes me feel uncomfortable. It is not my fault if I get a message like that. If I do, I will tell my parents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away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they can contact the online service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talk with my parents so that we can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for going online. We will decide upon the time of the day that I can be online, the length of time I can be online and appropriate areas for me to visit. I will not access other areas or break these rules without their permission.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9" y="828296"/>
            <a:ext cx="1090115" cy="2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576064" cy="2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5" y="2465332"/>
            <a:ext cx="689956" cy="2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82" y="4029083"/>
            <a:ext cx="1100154" cy="2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02" y="4437112"/>
            <a:ext cx="1368152" cy="2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89" y="5013176"/>
            <a:ext cx="1231577" cy="27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008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 again and find synonyms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88840"/>
            <a:ext cx="6192688" cy="2736304"/>
          </a:xfrm>
        </p:spPr>
        <p:txBody>
          <a:bodyPr>
            <a:normAutofit/>
          </a:bodyPr>
          <a:lstStyle/>
          <a:p>
            <a:r>
              <a:rPr lang="pt-BR" dirty="0" err="1" smtClean="0"/>
              <a:t>Distribute</a:t>
            </a:r>
            <a:r>
              <a:rPr lang="pt-BR" dirty="0" smtClean="0"/>
              <a:t> = </a:t>
            </a:r>
            <a:r>
              <a:rPr lang="pt-BR" dirty="0" err="1" smtClean="0"/>
              <a:t>give</a:t>
            </a:r>
            <a:r>
              <a:rPr lang="pt-BR" dirty="0" smtClean="0"/>
              <a:t> out</a:t>
            </a:r>
          </a:p>
          <a:p>
            <a:r>
              <a:rPr lang="pt-BR" dirty="0" err="1" smtClean="0"/>
              <a:t>Immediately</a:t>
            </a:r>
            <a:r>
              <a:rPr lang="pt-BR" dirty="0" smtClean="0"/>
              <a:t> = </a:t>
            </a:r>
            <a:r>
              <a:rPr lang="pt-BR" dirty="0" err="1" smtClean="0"/>
              <a:t>right</a:t>
            </a:r>
            <a:r>
              <a:rPr lang="pt-BR" dirty="0" smtClean="0"/>
              <a:t> </a:t>
            </a:r>
            <a:r>
              <a:rPr lang="pt-BR" dirty="0" err="1" smtClean="0"/>
              <a:t>away</a:t>
            </a:r>
            <a:endParaRPr lang="pt-BR" dirty="0" smtClean="0"/>
          </a:p>
          <a:p>
            <a:r>
              <a:rPr lang="pt-BR" dirty="0" err="1" smtClean="0"/>
              <a:t>Find</a:t>
            </a:r>
            <a:r>
              <a:rPr lang="pt-BR" dirty="0" smtClean="0"/>
              <a:t> = come </a:t>
            </a:r>
            <a:r>
              <a:rPr lang="pt-BR" dirty="0" err="1" smtClean="0"/>
              <a:t>across</a:t>
            </a:r>
            <a:endParaRPr lang="pt-BR" dirty="0" smtClean="0"/>
          </a:p>
          <a:p>
            <a:r>
              <a:rPr lang="pt-BR" dirty="0" err="1" smtClean="0"/>
              <a:t>Meet</a:t>
            </a:r>
            <a:r>
              <a:rPr lang="pt-BR" dirty="0" smtClean="0"/>
              <a:t> = </a:t>
            </a:r>
            <a:r>
              <a:rPr lang="pt-BR" dirty="0" err="1" smtClean="0"/>
              <a:t>get</a:t>
            </a:r>
            <a:r>
              <a:rPr lang="pt-BR" dirty="0" smtClean="0"/>
              <a:t> </a:t>
            </a:r>
            <a:r>
              <a:rPr lang="pt-BR" dirty="0" err="1" smtClean="0"/>
              <a:t>together</a:t>
            </a:r>
            <a:endParaRPr lang="pt-BR" dirty="0" smtClean="0"/>
          </a:p>
          <a:p>
            <a:r>
              <a:rPr lang="pt-BR" dirty="0" err="1" smtClean="0"/>
              <a:t>Answer</a:t>
            </a:r>
            <a:r>
              <a:rPr lang="pt-BR" dirty="0" smtClean="0"/>
              <a:t> = </a:t>
            </a:r>
            <a:r>
              <a:rPr lang="pt-BR" dirty="0" err="1" smtClean="0"/>
              <a:t>respond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endParaRPr lang="pt-BR" dirty="0" smtClean="0"/>
          </a:p>
          <a:p>
            <a:r>
              <a:rPr lang="pt-BR" dirty="0" err="1" smtClean="0"/>
              <a:t>Establish</a:t>
            </a:r>
            <a:r>
              <a:rPr lang="pt-BR" dirty="0" smtClean="0"/>
              <a:t> = set </a:t>
            </a:r>
            <a:r>
              <a:rPr lang="pt-BR" dirty="0" err="1" smtClean="0"/>
              <a:t>up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4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264814" cy="864096"/>
          </a:xfrm>
        </p:spPr>
        <p:txBody>
          <a:bodyPr>
            <a:normAutofit/>
          </a:bodyPr>
          <a:lstStyle/>
          <a:p>
            <a:r>
              <a:rPr lang="en-US" i="1" dirty="0" smtClean="0"/>
              <a:t>‘I’m a morning </a:t>
            </a:r>
            <a:r>
              <a:rPr lang="en-US" i="1" smtClean="0"/>
              <a:t>person’</a:t>
            </a:r>
            <a:r>
              <a:rPr lang="en-US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11256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en-US" sz="2500" dirty="0" smtClean="0"/>
              <a:t>The alarm </a:t>
            </a:r>
            <a:r>
              <a:rPr lang="en-US" sz="2500" dirty="0" smtClean="0">
                <a:solidFill>
                  <a:srgbClr val="FF0000"/>
                </a:solidFill>
              </a:rPr>
              <a:t>goes off </a:t>
            </a:r>
            <a:r>
              <a:rPr lang="en-US" sz="2500" dirty="0" smtClean="0"/>
              <a:t>at 4:45am. I </a:t>
            </a:r>
            <a:r>
              <a:rPr lang="en-US" sz="2500" dirty="0" smtClean="0">
                <a:solidFill>
                  <a:srgbClr val="FF0000"/>
                </a:solidFill>
              </a:rPr>
              <a:t>wake up</a:t>
            </a:r>
            <a:r>
              <a:rPr lang="en-US" sz="2500" dirty="0" smtClean="0"/>
              <a:t>, lean over and </a:t>
            </a:r>
            <a:r>
              <a:rPr lang="en-US" sz="2500" dirty="0" smtClean="0">
                <a:solidFill>
                  <a:srgbClr val="FF0000"/>
                </a:solidFill>
              </a:rPr>
              <a:t>turn off </a:t>
            </a:r>
            <a:r>
              <a:rPr lang="en-US" sz="2500" dirty="0" smtClean="0"/>
              <a:t>the alarm. I </a:t>
            </a:r>
            <a:r>
              <a:rPr lang="en-US" sz="2500" dirty="0" smtClean="0">
                <a:solidFill>
                  <a:srgbClr val="FF0000"/>
                </a:solidFill>
              </a:rPr>
              <a:t>get up </a:t>
            </a:r>
            <a:r>
              <a:rPr lang="en-US" sz="2500" dirty="0" smtClean="0"/>
              <a:t>quickly and go downstairs. I </a:t>
            </a:r>
            <a:r>
              <a:rPr lang="en-US" sz="2500" dirty="0" smtClean="0">
                <a:solidFill>
                  <a:srgbClr val="FF0000"/>
                </a:solidFill>
              </a:rPr>
              <a:t>put on </a:t>
            </a:r>
            <a:r>
              <a:rPr lang="en-US" sz="2500" dirty="0" smtClean="0"/>
              <a:t>the coffee. I </a:t>
            </a:r>
            <a:r>
              <a:rPr lang="en-US" sz="2500" dirty="0" smtClean="0">
                <a:solidFill>
                  <a:srgbClr val="FF0000"/>
                </a:solidFill>
              </a:rPr>
              <a:t>go back </a:t>
            </a:r>
            <a:r>
              <a:rPr lang="en-US" sz="2500" dirty="0" smtClean="0"/>
              <a:t>upstairs and have a shower. I </a:t>
            </a:r>
            <a:r>
              <a:rPr lang="en-US" sz="2500" dirty="0" smtClean="0">
                <a:solidFill>
                  <a:srgbClr val="FF0000"/>
                </a:solidFill>
              </a:rPr>
              <a:t>put on </a:t>
            </a:r>
            <a:r>
              <a:rPr lang="en-US" sz="2500" dirty="0" smtClean="0"/>
              <a:t>my clothes and pray. When I </a:t>
            </a:r>
            <a:r>
              <a:rPr lang="en-US" sz="2500" dirty="0" smtClean="0">
                <a:solidFill>
                  <a:srgbClr val="FF0000"/>
                </a:solidFill>
              </a:rPr>
              <a:t>come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down</a:t>
            </a:r>
            <a:r>
              <a:rPr lang="en-US" sz="2500" dirty="0" smtClean="0"/>
              <a:t> stairs again I have my first cup of coffee. </a:t>
            </a:r>
            <a:r>
              <a:rPr lang="en-US" sz="2500" dirty="0" err="1" smtClean="0"/>
              <a:t>Mmmmm</a:t>
            </a:r>
            <a:r>
              <a:rPr lang="en-US" sz="2500" dirty="0" smtClean="0"/>
              <a:t>! Then I have some toast and a second cup of coffee. I wash my cup and </a:t>
            </a:r>
            <a:r>
              <a:rPr lang="en-US" sz="2500" dirty="0" smtClean="0">
                <a:solidFill>
                  <a:srgbClr val="FF0000"/>
                </a:solidFill>
              </a:rPr>
              <a:t>tidy up </a:t>
            </a:r>
            <a:r>
              <a:rPr lang="en-US" sz="2500" dirty="0" smtClean="0"/>
              <a:t>the kitchen. I take my bag and </a:t>
            </a:r>
            <a:r>
              <a:rPr lang="en-US" sz="2500" dirty="0" smtClean="0">
                <a:solidFill>
                  <a:srgbClr val="FF0000"/>
                </a:solidFill>
              </a:rPr>
              <a:t>set off </a:t>
            </a:r>
            <a:r>
              <a:rPr lang="en-US" sz="2500" dirty="0" smtClean="0"/>
              <a:t>to work. It is 6:30am. I </a:t>
            </a:r>
            <a:r>
              <a:rPr lang="en-US" sz="2500" dirty="0" smtClean="0">
                <a:solidFill>
                  <a:srgbClr val="FF0000"/>
                </a:solidFill>
              </a:rPr>
              <a:t>lock up </a:t>
            </a:r>
            <a:r>
              <a:rPr lang="en-US" sz="2500" dirty="0" smtClean="0"/>
              <a:t>the house before I go. Sometimes I </a:t>
            </a:r>
            <a:r>
              <a:rPr lang="en-US" sz="2500" dirty="0" smtClean="0">
                <a:solidFill>
                  <a:schemeClr val="tx1"/>
                </a:solidFill>
              </a:rPr>
              <a:t>run to catch </a:t>
            </a:r>
            <a:r>
              <a:rPr lang="en-US" sz="2500" dirty="0" smtClean="0"/>
              <a:t>the bus. I </a:t>
            </a:r>
            <a:r>
              <a:rPr lang="en-US" sz="2500" dirty="0" smtClean="0">
                <a:solidFill>
                  <a:srgbClr val="FF0000"/>
                </a:solidFill>
              </a:rPr>
              <a:t>get on </a:t>
            </a:r>
            <a:r>
              <a:rPr lang="en-US" sz="2500" dirty="0" smtClean="0"/>
              <a:t>the bus and </a:t>
            </a:r>
            <a:r>
              <a:rPr lang="en-US" sz="2500" dirty="0" smtClean="0">
                <a:solidFill>
                  <a:srgbClr val="FF0000"/>
                </a:solidFill>
              </a:rPr>
              <a:t>go for </a:t>
            </a:r>
            <a:r>
              <a:rPr lang="en-US" sz="2500" dirty="0" smtClean="0"/>
              <a:t>about half an hour. Then I </a:t>
            </a:r>
            <a:r>
              <a:rPr lang="en-US" sz="2500" dirty="0" smtClean="0">
                <a:solidFill>
                  <a:srgbClr val="FF0000"/>
                </a:solidFill>
              </a:rPr>
              <a:t>get off </a:t>
            </a:r>
            <a:r>
              <a:rPr lang="en-US" sz="2500" dirty="0" smtClean="0"/>
              <a:t>the bus. I </a:t>
            </a:r>
            <a:r>
              <a:rPr lang="en-US" sz="2500" dirty="0" smtClean="0">
                <a:solidFill>
                  <a:srgbClr val="FF0000"/>
                </a:solidFill>
              </a:rPr>
              <a:t>go into </a:t>
            </a:r>
            <a:r>
              <a:rPr lang="en-US" sz="2500" dirty="0" smtClean="0"/>
              <a:t>work and “GOOD MORNING!” to my first class.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748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00094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122413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01622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95" y="3074931"/>
            <a:ext cx="93610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3" y="3589373"/>
            <a:ext cx="101660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4175"/>
            <a:ext cx="1203157" cy="3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359866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6252"/>
            <a:ext cx="1143657" cy="3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03515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01622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917486"/>
            <a:ext cx="93610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3" y="3589373"/>
            <a:ext cx="101660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4175"/>
            <a:ext cx="1203157" cy="3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359866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6252"/>
            <a:ext cx="1143657" cy="3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08788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917486"/>
            <a:ext cx="93610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3" y="3589373"/>
            <a:ext cx="101660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4175"/>
            <a:ext cx="1203157" cy="3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359866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6252"/>
            <a:ext cx="1143657" cy="3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88714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3" y="3589373"/>
            <a:ext cx="101660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4175"/>
            <a:ext cx="1203157" cy="3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359866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6252"/>
            <a:ext cx="1143657" cy="3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82784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4175"/>
            <a:ext cx="1203157" cy="3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359866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6252"/>
            <a:ext cx="1143657" cy="3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29706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359866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6252"/>
            <a:ext cx="1143657" cy="3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0806" y="332656"/>
            <a:ext cx="7961634" cy="594008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Phrasal verbs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VERBO + PARTÍCULA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err="1" smtClean="0"/>
              <a:t>partícula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muda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significado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verbo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ou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completa</a:t>
            </a:r>
            <a:r>
              <a:rPr lang="en-US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Sozinha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não</a:t>
            </a:r>
            <a:r>
              <a:rPr lang="en-US" sz="2000" b="1" dirty="0" smtClean="0"/>
              <a:t> tem </a:t>
            </a:r>
            <a:r>
              <a:rPr lang="en-US" sz="2000" b="1" dirty="0" err="1" smtClean="0"/>
              <a:t>significado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Objeto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depois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ou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meio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Se o </a:t>
            </a:r>
            <a:r>
              <a:rPr lang="en-US" sz="2000" b="1" dirty="0" err="1" smtClean="0"/>
              <a:t>objeto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FF0000"/>
                </a:solidFill>
              </a:rPr>
              <a:t>PRONOME</a:t>
            </a:r>
            <a:r>
              <a:rPr lang="en-US" sz="2000" b="1" dirty="0" smtClean="0"/>
              <a:t> tem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vir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meio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I call</a:t>
            </a:r>
            <a:r>
              <a:rPr lang="en-US" sz="2000" b="1" u="sng" dirty="0" smtClean="0"/>
              <a:t>ed</a:t>
            </a:r>
            <a:r>
              <a:rPr lang="en-US" sz="2000" b="1" dirty="0" smtClean="0"/>
              <a:t> John</a:t>
            </a:r>
            <a:r>
              <a:rPr lang="en-US" sz="2000" b="1" dirty="0"/>
              <a:t>.			</a:t>
            </a:r>
            <a:r>
              <a:rPr lang="en-US" sz="2000" b="1" dirty="0" smtClean="0"/>
              <a:t>	I </a:t>
            </a:r>
            <a:r>
              <a:rPr lang="en-US" sz="2000" b="1" dirty="0"/>
              <a:t>called </a:t>
            </a:r>
            <a:r>
              <a:rPr lang="en-US" sz="2000" b="1" u="sng" dirty="0"/>
              <a:t>him</a:t>
            </a:r>
            <a:r>
              <a:rPr lang="en-US" sz="2000" b="1" dirty="0"/>
              <a:t> up</a:t>
            </a:r>
          </a:p>
          <a:p>
            <a:r>
              <a:rPr lang="en-US" sz="2000" b="1" dirty="0" smtClean="0"/>
              <a:t>I </a:t>
            </a:r>
            <a:r>
              <a:rPr lang="en-US" sz="2000" b="1" u="sng" dirty="0" smtClean="0"/>
              <a:t>called up</a:t>
            </a:r>
            <a:r>
              <a:rPr lang="en-US" sz="2000" b="1" dirty="0" smtClean="0"/>
              <a:t> </a:t>
            </a:r>
            <a:r>
              <a:rPr lang="en-US" sz="2000" b="1" dirty="0"/>
              <a:t>John		</a:t>
            </a:r>
            <a:r>
              <a:rPr lang="en-US" sz="2000" b="1" dirty="0" smtClean="0"/>
              <a:t>	I </a:t>
            </a:r>
            <a:r>
              <a:rPr lang="en-US" sz="2000" b="1" dirty="0"/>
              <a:t>called </a:t>
            </a:r>
            <a:r>
              <a:rPr lang="en-US" sz="2000" b="1" dirty="0" smtClean="0"/>
              <a:t>up </a:t>
            </a:r>
            <a:r>
              <a:rPr lang="en-US" sz="2000" b="1" u="sng" dirty="0"/>
              <a:t>him</a:t>
            </a:r>
            <a:r>
              <a:rPr lang="en-US" sz="2000" b="1" dirty="0"/>
              <a:t> </a:t>
            </a:r>
          </a:p>
          <a:p>
            <a:r>
              <a:rPr lang="en-US" sz="2000" b="1" dirty="0" smtClean="0"/>
              <a:t>I called </a:t>
            </a:r>
            <a:r>
              <a:rPr lang="en-US" sz="2000" b="1" u="sng" dirty="0" smtClean="0"/>
              <a:t>John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up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</a:t>
            </a:r>
            <a:r>
              <a:rPr lang="en-US" sz="2000" b="1" dirty="0" smtClean="0">
                <a:solidFill>
                  <a:srgbClr val="0070C0"/>
                </a:solidFill>
              </a:rPr>
              <a:t>.    Past Continuous</a:t>
            </a:r>
          </a:p>
          <a:p>
            <a:endParaRPr lang="en-US" sz="2000" b="1" dirty="0"/>
          </a:p>
          <a:p>
            <a:r>
              <a:rPr lang="en-US" sz="2000" b="1" dirty="0" smtClean="0"/>
              <a:t>To be (was/ were) + </a:t>
            </a:r>
            <a:r>
              <a:rPr lang="en-US" sz="2000" b="1" dirty="0" err="1" smtClean="0"/>
              <a:t>verbo+ing</a:t>
            </a:r>
            <a:endParaRPr lang="en-US" sz="2000" b="1" dirty="0" smtClean="0"/>
          </a:p>
          <a:p>
            <a:r>
              <a:rPr lang="en-US" sz="2000" b="1" dirty="0" smtClean="0"/>
              <a:t>Observe as </a:t>
            </a:r>
            <a:r>
              <a:rPr lang="en-US" sz="2000" b="1" dirty="0" err="1" smtClean="0"/>
              <a:t>regras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ing</a:t>
            </a:r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Uso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ação</a:t>
            </a:r>
            <a:r>
              <a:rPr lang="en-US" sz="2000" b="1" dirty="0" smtClean="0"/>
              <a:t> INCOMPLETA NO PASSADO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Mary </a:t>
            </a:r>
            <a:r>
              <a:rPr lang="en-US" sz="2000" b="1" u="sng" dirty="0" smtClean="0"/>
              <a:t>was</a:t>
            </a:r>
            <a:r>
              <a:rPr lang="en-US" sz="2000" b="1" dirty="0" smtClean="0"/>
              <a:t> clean</a:t>
            </a:r>
            <a:r>
              <a:rPr lang="en-US" sz="2000" b="1" u="sng" dirty="0" smtClean="0"/>
              <a:t>ing</a:t>
            </a:r>
            <a:r>
              <a:rPr lang="en-US" sz="2000" b="1" dirty="0" smtClean="0"/>
              <a:t> the house when John </a:t>
            </a:r>
            <a:r>
              <a:rPr lang="en-US" sz="2000" b="1" u="sng" dirty="0" smtClean="0"/>
              <a:t>arrived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846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29531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46252"/>
            <a:ext cx="1143657" cy="3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32376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83" y="4966157"/>
            <a:ext cx="1775773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48890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1" y="5319313"/>
            <a:ext cx="1512168" cy="2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49201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74" y="5603951"/>
            <a:ext cx="1671235" cy="44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67544" y="278545"/>
            <a:ext cx="3512372" cy="745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Let’s Practice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700808"/>
            <a:ext cx="7992888" cy="457048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Complete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100" b="1" i="0" u="none" strike="noStrike" cap="none" normalizeH="0" baseline="0" dirty="0" err="1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sentences</a:t>
            </a:r>
            <a:r>
              <a:rPr kumimoji="0" lang="pt-BR" sz="2100" b="1" i="0" u="none" strike="noStrike" cap="none" normalizeH="0" baseline="0" dirty="0" smtClean="0">
                <a:ln>
                  <a:noFill/>
                </a:ln>
                <a:solidFill>
                  <a:srgbClr val="66CC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Don't smoke in the forest. Fires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</a:t>
            </a:r>
            <a:r>
              <a:rPr kumimoji="0" lang="en-US" sz="2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easily at this time of the year.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seeing my friends again.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I'm afraid; we have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of apple juice. Will an orange juice do?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Your website has helped me a lot to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the good work.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friend of mine has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called off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her wedding.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mother can't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put up with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his terrible behavior anymore.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As an excuse for being late, she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made up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a whole story.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got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carried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by his enthusiasm.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 just cannot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 without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my mobile. I always keep it with me.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she was very sad because her father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passed away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last week.</a:t>
            </a:r>
            <a:endParaRPr kumimoji="0" lang="pt-B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01734"/>
              </p:ext>
            </p:extLst>
          </p:nvPr>
        </p:nvGraphicFramePr>
        <p:xfrm>
          <a:off x="471134" y="908720"/>
          <a:ext cx="82773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618"/>
                <a:gridCol w="1584176"/>
                <a:gridCol w="2160240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PASSED AWAY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DO WITHOUT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LOOK FORWARD TO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CALLED OFF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MADE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CARRIED AWAY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BREAK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RUN OUT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PUT UP WITH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dbl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KEEP UP</a:t>
                      </a:r>
                      <a:endParaRPr lang="pt-BR" sz="1600" b="1" strike="dbl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6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98069" y="188640"/>
            <a:ext cx="227728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Resumo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0589" y="836712"/>
            <a:ext cx="2232248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 smtClean="0"/>
              <a:t>Come across</a:t>
            </a:r>
            <a:endParaRPr lang="pt-BR" sz="2400" dirty="0" smtClean="0"/>
          </a:p>
          <a:p>
            <a:r>
              <a:rPr lang="en-US" sz="2400" b="1" dirty="0" smtClean="0"/>
              <a:t>Come down</a:t>
            </a: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5162" y="1021377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204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0588" y="652047"/>
            <a:ext cx="2604573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2400" b="1" dirty="0">
                <a:solidFill>
                  <a:srgbClr val="FF0000"/>
                </a:solidFill>
              </a:rPr>
              <a:t>Fazer cópia de segurança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 smtClean="0"/>
              <a:t>Come across</a:t>
            </a:r>
            <a:endParaRPr lang="pt-BR" sz="2400" dirty="0" smtClean="0"/>
          </a:p>
          <a:p>
            <a:r>
              <a:rPr lang="en-US" sz="2400" b="1" dirty="0" smtClean="0"/>
              <a:t>Come down</a:t>
            </a: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5162" y="1021377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 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920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0588" y="652048"/>
            <a:ext cx="2604573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Back up</a:t>
            </a:r>
            <a:endParaRPr lang="pt-BR" sz="2400" dirty="0"/>
          </a:p>
          <a:p>
            <a:pPr lvl="0"/>
            <a:r>
              <a:rPr lang="pt-BR" sz="2400" b="1" dirty="0" smtClean="0">
                <a:solidFill>
                  <a:srgbClr val="FF0000"/>
                </a:solidFill>
              </a:rPr>
              <a:t>Inicializar o computador</a:t>
            </a:r>
            <a:endParaRPr lang="pt-BR" sz="2400" dirty="0" smtClean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 smtClean="0"/>
              <a:t>Come across</a:t>
            </a:r>
            <a:endParaRPr lang="pt-BR" sz="2400" dirty="0" smtClean="0"/>
          </a:p>
          <a:p>
            <a:r>
              <a:rPr lang="en-US" sz="2400" b="1" dirty="0" smtClean="0"/>
              <a:t>Come down</a:t>
            </a: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5162" y="1021377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4479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67382"/>
            <a:ext cx="3384376" cy="6001643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Back up</a:t>
            </a:r>
            <a:endParaRPr lang="pt-BR" sz="2400" dirty="0"/>
          </a:p>
          <a:p>
            <a:r>
              <a:rPr lang="en-US" sz="2400" b="1" dirty="0"/>
              <a:t>Boot up</a:t>
            </a:r>
          </a:p>
          <a:p>
            <a:pPr lvl="0"/>
            <a:r>
              <a:rPr lang="pt-BR" sz="2400" b="1" dirty="0" smtClean="0">
                <a:solidFill>
                  <a:srgbClr val="FF0000"/>
                </a:solidFill>
              </a:rPr>
              <a:t>começar rapidamente,</a:t>
            </a:r>
          </a:p>
          <a:p>
            <a:pPr lvl="0"/>
            <a:r>
              <a:rPr lang="pt-BR" sz="2400" b="1" dirty="0" smtClean="0">
                <a:solidFill>
                  <a:srgbClr val="FF0000"/>
                </a:solidFill>
              </a:rPr>
              <a:t>escapar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 smtClean="0"/>
              <a:t>Come across</a:t>
            </a:r>
            <a:endParaRPr lang="pt-BR" sz="2400" dirty="0" smtClean="0"/>
          </a:p>
          <a:p>
            <a:r>
              <a:rPr lang="en-US" sz="2400" b="1" dirty="0" smtClean="0"/>
              <a:t>Come down</a:t>
            </a: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7904" y="1018980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 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98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67382"/>
            <a:ext cx="3220399" cy="6001643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Back up</a:t>
            </a:r>
            <a:endParaRPr lang="pt-BR" sz="2400" dirty="0"/>
          </a:p>
          <a:p>
            <a:r>
              <a:rPr lang="en-US" sz="2400" b="1" dirty="0"/>
              <a:t>Boot up</a:t>
            </a:r>
          </a:p>
          <a:p>
            <a:pPr lvl="0"/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Cancelar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compromisso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desistir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 smtClean="0"/>
              <a:t>Come across</a:t>
            </a:r>
            <a:endParaRPr lang="pt-BR" sz="2400" dirty="0" smtClean="0"/>
          </a:p>
          <a:p>
            <a:r>
              <a:rPr lang="en-US" sz="2400" b="1" dirty="0" smtClean="0"/>
              <a:t>Come down</a:t>
            </a: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 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1025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0806" y="332656"/>
            <a:ext cx="7961634" cy="594008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Phrasal verbs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VERBO + PARTÍCULA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 err="1" smtClean="0"/>
              <a:t>partícula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muda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significado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verbo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ou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completa</a:t>
            </a:r>
            <a:r>
              <a:rPr lang="en-US" sz="20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Sozinha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não</a:t>
            </a:r>
            <a:r>
              <a:rPr lang="en-US" sz="2000" b="1" dirty="0" smtClean="0"/>
              <a:t> tem </a:t>
            </a:r>
            <a:r>
              <a:rPr lang="en-US" sz="2000" b="1" dirty="0" err="1" smtClean="0"/>
              <a:t>significado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Objeto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depois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ou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meio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Se o </a:t>
            </a:r>
            <a:r>
              <a:rPr lang="en-US" sz="2000" b="1" dirty="0" err="1" smtClean="0"/>
              <a:t>objeto</a:t>
            </a:r>
            <a:r>
              <a:rPr lang="en-US" sz="2000" b="1" dirty="0" smtClean="0"/>
              <a:t> for </a:t>
            </a:r>
            <a:r>
              <a:rPr lang="en-US" sz="2000" b="1" dirty="0" smtClean="0">
                <a:solidFill>
                  <a:srgbClr val="FF0000"/>
                </a:solidFill>
              </a:rPr>
              <a:t>PRONOME</a:t>
            </a:r>
            <a:r>
              <a:rPr lang="en-US" sz="2000" b="1" dirty="0" smtClean="0"/>
              <a:t> tem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vir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meio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I call</a:t>
            </a:r>
            <a:r>
              <a:rPr lang="en-US" sz="2000" b="1" u="sng" dirty="0" smtClean="0"/>
              <a:t>ed</a:t>
            </a:r>
            <a:r>
              <a:rPr lang="en-US" sz="2000" b="1" dirty="0" smtClean="0"/>
              <a:t> John</a:t>
            </a:r>
            <a:r>
              <a:rPr lang="en-US" sz="2000" b="1" dirty="0"/>
              <a:t>.			</a:t>
            </a:r>
            <a:r>
              <a:rPr lang="en-US" sz="2000" b="1" dirty="0" smtClean="0"/>
              <a:t>	I </a:t>
            </a:r>
            <a:r>
              <a:rPr lang="en-US" sz="2000" b="1" dirty="0"/>
              <a:t>called </a:t>
            </a:r>
            <a:r>
              <a:rPr lang="en-US" sz="2000" b="1" u="sng" dirty="0"/>
              <a:t>him</a:t>
            </a:r>
            <a:r>
              <a:rPr lang="en-US" sz="2000" b="1" dirty="0"/>
              <a:t> up</a:t>
            </a:r>
          </a:p>
          <a:p>
            <a:r>
              <a:rPr lang="en-US" sz="2000" b="1" dirty="0" smtClean="0"/>
              <a:t>I </a:t>
            </a:r>
            <a:r>
              <a:rPr lang="en-US" sz="2000" b="1" u="sng" dirty="0" smtClean="0"/>
              <a:t>called up</a:t>
            </a:r>
            <a:r>
              <a:rPr lang="en-US" sz="2000" b="1" dirty="0" smtClean="0"/>
              <a:t> </a:t>
            </a:r>
            <a:r>
              <a:rPr lang="en-US" sz="2000" b="1" dirty="0"/>
              <a:t>John		</a:t>
            </a:r>
            <a:r>
              <a:rPr lang="en-US" sz="2000" b="1" dirty="0" smtClean="0"/>
              <a:t>	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I </a:t>
            </a:r>
            <a:r>
              <a:rPr lang="en-US" sz="2000" b="1" strike="sngStrike" dirty="0">
                <a:solidFill>
                  <a:srgbClr val="FF0000"/>
                </a:solidFill>
              </a:rPr>
              <a:t>called </a:t>
            </a:r>
            <a:r>
              <a:rPr lang="en-US" sz="2000" b="1" strike="sngStrike" dirty="0" smtClean="0">
                <a:solidFill>
                  <a:srgbClr val="FF0000"/>
                </a:solidFill>
              </a:rPr>
              <a:t>up </a:t>
            </a:r>
            <a:r>
              <a:rPr lang="en-US" sz="2000" b="1" u="sng" strike="sngStrike" dirty="0">
                <a:solidFill>
                  <a:srgbClr val="FF0000"/>
                </a:solidFill>
              </a:rPr>
              <a:t>him</a:t>
            </a:r>
            <a:r>
              <a:rPr lang="en-US" sz="2000" b="1" strike="sngStrike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 smtClean="0"/>
              <a:t>I called </a:t>
            </a:r>
            <a:r>
              <a:rPr lang="en-US" sz="2000" b="1" u="sng" dirty="0" smtClean="0"/>
              <a:t>John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up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</a:t>
            </a:r>
            <a:r>
              <a:rPr lang="en-US" sz="2000" b="1" dirty="0" smtClean="0">
                <a:solidFill>
                  <a:srgbClr val="0070C0"/>
                </a:solidFill>
              </a:rPr>
              <a:t>.    Past Continuous</a:t>
            </a:r>
          </a:p>
          <a:p>
            <a:endParaRPr lang="en-US" sz="2000" b="1" dirty="0"/>
          </a:p>
          <a:p>
            <a:r>
              <a:rPr lang="en-US" sz="2000" b="1" dirty="0" smtClean="0"/>
              <a:t>To be (was/ were) + </a:t>
            </a:r>
            <a:r>
              <a:rPr lang="en-US" sz="2000" b="1" dirty="0" err="1" smtClean="0"/>
              <a:t>verbo+ing</a:t>
            </a:r>
            <a:endParaRPr lang="en-US" sz="2000" b="1" dirty="0" smtClean="0"/>
          </a:p>
          <a:p>
            <a:r>
              <a:rPr lang="en-US" sz="2000" b="1" dirty="0" smtClean="0"/>
              <a:t>Observe as </a:t>
            </a:r>
            <a:r>
              <a:rPr lang="en-US" sz="2000" b="1" dirty="0" err="1" smtClean="0"/>
              <a:t>regras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ing</a:t>
            </a:r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Uso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ação</a:t>
            </a:r>
            <a:r>
              <a:rPr lang="en-US" sz="2000" b="1" dirty="0" smtClean="0"/>
              <a:t> INCOMPLETA NO PASSADO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Mary </a:t>
            </a:r>
            <a:r>
              <a:rPr lang="en-US" sz="2000" b="1" u="sng" dirty="0" smtClean="0"/>
              <a:t>was</a:t>
            </a:r>
            <a:r>
              <a:rPr lang="en-US" sz="2000" b="1" dirty="0" smtClean="0"/>
              <a:t> clean</a:t>
            </a:r>
            <a:r>
              <a:rPr lang="en-US" sz="2000" b="1" u="sng" dirty="0" smtClean="0"/>
              <a:t>ing</a:t>
            </a:r>
            <a:r>
              <a:rPr lang="en-US" sz="2000" b="1" dirty="0" smtClean="0"/>
              <a:t> the house when John </a:t>
            </a:r>
            <a:r>
              <a:rPr lang="en-US" sz="2000" b="1" u="sng" dirty="0" smtClean="0"/>
              <a:t>arrived</a:t>
            </a:r>
          </a:p>
          <a:p>
            <a:endParaRPr lang="en-US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22444"/>
            <a:ext cx="994724" cy="11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52047"/>
            <a:ext cx="3220399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Back up</a:t>
            </a:r>
            <a:endParaRPr lang="pt-BR" sz="2400" dirty="0"/>
          </a:p>
          <a:p>
            <a:r>
              <a:rPr lang="en-US" sz="2400" b="1" dirty="0"/>
              <a:t>Boot up</a:t>
            </a:r>
          </a:p>
          <a:p>
            <a:pPr lvl="0"/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/>
              <a:t>Call off with</a:t>
            </a:r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Arrebatar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empolgar</a:t>
            </a:r>
            <a:r>
              <a:rPr lang="en-US" sz="2400" b="1" dirty="0">
                <a:solidFill>
                  <a:srgbClr val="FF0000"/>
                </a:solidFill>
              </a:rPr>
              <a:t>-se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Come across</a:t>
            </a:r>
            <a:endParaRPr lang="pt-BR" sz="2400" dirty="0" smtClean="0"/>
          </a:p>
          <a:p>
            <a:r>
              <a:rPr lang="en-US" sz="2400" b="1" dirty="0" smtClean="0"/>
              <a:t>Come down</a:t>
            </a: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1312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52048"/>
            <a:ext cx="3220399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Back up</a:t>
            </a:r>
            <a:endParaRPr lang="pt-BR" sz="2400" dirty="0"/>
          </a:p>
          <a:p>
            <a:r>
              <a:rPr lang="en-US" sz="2400" b="1" dirty="0"/>
              <a:t>Boot up</a:t>
            </a:r>
          </a:p>
          <a:p>
            <a:pPr lvl="0"/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/>
              <a:t>Call off with</a:t>
            </a:r>
          </a:p>
          <a:p>
            <a:r>
              <a:rPr lang="en-US" sz="2400" b="1" dirty="0"/>
              <a:t>Carry away</a:t>
            </a:r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Encontrar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acidentalmente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Come down</a:t>
            </a: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8519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52048"/>
            <a:ext cx="3220399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Descer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Tornar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barato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Cut down </a:t>
            </a:r>
            <a:endParaRPr lang="pt-BR" sz="2400" dirty="0" smtClean="0"/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9065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836714"/>
            <a:ext cx="3220399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Diminuir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Find out</a:t>
            </a:r>
            <a:endParaRPr lang="pt-BR" sz="2400" dirty="0" smtClean="0"/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1198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836714"/>
            <a:ext cx="3220399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Descobrir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achar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Get off </a:t>
            </a:r>
            <a:endParaRPr lang="pt-BR" sz="2400" dirty="0" smtClean="0"/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153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52049"/>
            <a:ext cx="3220399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Sair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desenbarcar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ônibus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Get on </a:t>
            </a:r>
            <a:endParaRPr lang="pt-BR" sz="2400" dirty="0" smtClean="0"/>
          </a:p>
          <a:p>
            <a:r>
              <a:rPr lang="en-US" sz="2400" b="1" dirty="0" smtClean="0"/>
              <a:t>Get 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4128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836715"/>
            <a:ext cx="3220399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Entrar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subir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ônibus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sz="2400" b="1" dirty="0"/>
              <a:t>Get </a:t>
            </a:r>
            <a:r>
              <a:rPr lang="en-US" sz="2400" b="1" dirty="0" smtClean="0"/>
              <a:t>together</a:t>
            </a:r>
            <a:endParaRPr lang="pt-BR" sz="2400" dirty="0" smtClean="0"/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921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652050"/>
            <a:ext cx="3220399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Encontrar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estar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junto</a:t>
            </a:r>
            <a:r>
              <a:rPr lang="en-US" sz="2400" b="1" dirty="0">
                <a:solidFill>
                  <a:srgbClr val="FF0000"/>
                </a:solidFill>
              </a:rPr>
              <a:t> de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Get up </a:t>
            </a: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4572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836716"/>
            <a:ext cx="3220399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Levantar</a:t>
            </a:r>
            <a:r>
              <a:rPr lang="en-US" sz="2400" b="1" dirty="0" smtClean="0">
                <a:solidFill>
                  <a:srgbClr val="FF0000"/>
                </a:solidFill>
              </a:rPr>
              <a:t>-se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 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125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836716"/>
            <a:ext cx="3220399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Anunciar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distribuir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</a:t>
            </a:r>
            <a:r>
              <a:rPr lang="en-US" sz="2400" b="1" dirty="0" smtClean="0"/>
              <a:t>back</a:t>
            </a:r>
            <a:endParaRPr lang="pt-BR" sz="2400" dirty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35804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4310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2706" y="240904"/>
            <a:ext cx="7508378" cy="6247864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3.  </a:t>
            </a:r>
            <a:r>
              <a:rPr lang="en-US" sz="2000" b="1" dirty="0" smtClean="0">
                <a:solidFill>
                  <a:srgbClr val="0070C0"/>
                </a:solidFill>
              </a:rPr>
              <a:t>Simple past</a:t>
            </a:r>
          </a:p>
          <a:p>
            <a:endParaRPr lang="en-US" sz="2000" b="1" dirty="0"/>
          </a:p>
          <a:p>
            <a:r>
              <a:rPr lang="en-US" sz="2000" b="1" dirty="0" err="1" smtClean="0"/>
              <a:t>Verbo</a:t>
            </a:r>
            <a:r>
              <a:rPr lang="en-US" sz="2000" b="1" dirty="0" smtClean="0"/>
              <a:t> regular </a:t>
            </a:r>
            <a:r>
              <a:rPr lang="en-US" sz="2000" b="1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000" b="1" dirty="0" err="1" smtClean="0"/>
              <a:t>Verbo</a:t>
            </a:r>
            <a:r>
              <a:rPr lang="en-US" sz="2000" b="1" dirty="0" smtClean="0"/>
              <a:t> irregular : forma </a:t>
            </a:r>
            <a:r>
              <a:rPr lang="en-US" sz="2000" b="1" dirty="0" err="1" smtClean="0"/>
              <a:t>própria</a:t>
            </a:r>
            <a:endParaRPr lang="en-US" sz="2000" b="1" dirty="0" smtClean="0"/>
          </a:p>
          <a:p>
            <a:r>
              <a:rPr lang="en-US" sz="2000" b="1" dirty="0" err="1" smtClean="0"/>
              <a:t>Negativa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interrogativa</a:t>
            </a:r>
            <a:r>
              <a:rPr lang="en-US" sz="2000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DID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Uso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ação</a:t>
            </a:r>
            <a:r>
              <a:rPr lang="en-US" sz="2000" b="1" dirty="0" smtClean="0"/>
              <a:t> COMPLETA no </a:t>
            </a:r>
            <a:r>
              <a:rPr lang="en-US" sz="2000" b="1" dirty="0" err="1" smtClean="0"/>
              <a:t>passado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John arriv</a:t>
            </a:r>
            <a:r>
              <a:rPr lang="en-US" sz="2000" b="1" u="sng" dirty="0" smtClean="0"/>
              <a:t>ed</a:t>
            </a:r>
            <a:r>
              <a:rPr lang="en-US" sz="2000" b="1" dirty="0" smtClean="0"/>
              <a:t> late.</a:t>
            </a:r>
          </a:p>
          <a:p>
            <a:r>
              <a:rPr lang="en-US" sz="2000" b="1" dirty="0" smtClean="0"/>
              <a:t>Mary </a:t>
            </a:r>
            <a:r>
              <a:rPr lang="en-US" sz="2000" b="1" u="sng" dirty="0" smtClean="0"/>
              <a:t>ate</a:t>
            </a:r>
            <a:r>
              <a:rPr lang="en-US" sz="2000" b="1" dirty="0" smtClean="0"/>
              <a:t> hamburgers last night.</a:t>
            </a:r>
          </a:p>
          <a:p>
            <a:endParaRPr lang="en-US" sz="2000" b="1" dirty="0"/>
          </a:p>
          <a:p>
            <a:r>
              <a:rPr lang="en-US" sz="2000" b="1" dirty="0" smtClean="0"/>
              <a:t>4</a:t>
            </a:r>
            <a:r>
              <a:rPr lang="en-US" sz="2000" b="1" dirty="0" smtClean="0">
                <a:solidFill>
                  <a:srgbClr val="0070C0"/>
                </a:solidFill>
              </a:rPr>
              <a:t>. Past perfect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Had</a:t>
            </a:r>
            <a:r>
              <a:rPr lang="en-US" sz="2000" b="1" dirty="0" smtClean="0"/>
              <a:t> + verb(</a:t>
            </a:r>
            <a:r>
              <a:rPr lang="en-US" sz="2000" b="1" dirty="0" err="1" smtClean="0"/>
              <a:t>particípio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Particípio</a:t>
            </a:r>
            <a:r>
              <a:rPr lang="en-US" sz="2000" b="1" dirty="0" smtClean="0"/>
              <a:t> regular – </a:t>
            </a:r>
            <a:r>
              <a:rPr lang="en-US" sz="2000" b="1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sz="2000" b="1" dirty="0" err="1" smtClean="0"/>
              <a:t>Particípio</a:t>
            </a:r>
            <a:r>
              <a:rPr lang="en-US" sz="2000" b="1" dirty="0" smtClean="0"/>
              <a:t> irregular – forma </a:t>
            </a:r>
            <a:r>
              <a:rPr lang="en-US" sz="2000" b="1" dirty="0" err="1" smtClean="0"/>
              <a:t>própria</a:t>
            </a:r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Uso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ação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passado</a:t>
            </a:r>
            <a:r>
              <a:rPr lang="en-US" sz="2000" b="1" dirty="0" smtClean="0"/>
              <a:t> ANTES de </a:t>
            </a:r>
            <a:r>
              <a:rPr lang="en-US" sz="2000" b="1" dirty="0" err="1" smtClean="0"/>
              <a:t>outra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ação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também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passado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Mary </a:t>
            </a:r>
            <a:r>
              <a:rPr lang="en-US" sz="2000" b="1" u="sng" dirty="0" smtClean="0"/>
              <a:t>had eaten</a:t>
            </a:r>
            <a:r>
              <a:rPr lang="en-US" sz="2000" b="1" dirty="0" smtClean="0"/>
              <a:t> the hamburgers when I </a:t>
            </a:r>
            <a:r>
              <a:rPr lang="en-US" sz="2000" b="1" u="sng" dirty="0" smtClean="0"/>
              <a:t>got</a:t>
            </a:r>
            <a:r>
              <a:rPr lang="en-US" sz="2000" b="1" dirty="0" smtClean="0"/>
              <a:t> into the house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                                                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2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57032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</a:rPr>
              <a:t>Voltar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Go </a:t>
            </a:r>
            <a:r>
              <a:rPr lang="en-US" sz="2400" b="1" dirty="0"/>
              <a:t>for</a:t>
            </a:r>
            <a:endParaRPr lang="pt-BR" sz="2400" dirty="0"/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1815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97228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Durar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ir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procurar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Go into</a:t>
            </a:r>
            <a:endParaRPr lang="pt-BR" sz="2400" dirty="0" smtClean="0"/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5489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97228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Iniciar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entrar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Go </a:t>
            </a:r>
            <a:r>
              <a:rPr lang="en-US" sz="2400" b="1" dirty="0"/>
              <a:t>off</a:t>
            </a:r>
            <a:endParaRPr lang="pt-BR" sz="2400" dirty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4859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97228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Soar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alarmar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8531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3927" y="1018981"/>
            <a:ext cx="2972289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 err="1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Manter</a:t>
            </a: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continuar</a:t>
            </a:r>
            <a:endParaRPr lang="en-US" sz="2400" b="1" dirty="0" smtClean="0">
              <a:solidFill>
                <a:srgbClr val="FF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/>
              <a:t>Kick out</a:t>
            </a:r>
            <a:endParaRPr lang="pt-BR" sz="2400" dirty="0" smtClean="0"/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1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834316"/>
            <a:ext cx="3312368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Expulsar</a:t>
            </a:r>
            <a:r>
              <a:rPr lang="pt-BR" sz="2400" b="1" dirty="0">
                <a:solidFill>
                  <a:srgbClr val="FF0000"/>
                </a:solidFill>
              </a:rPr>
              <a:t>, retirar do lugar abruptamente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Lock up </a:t>
            </a:r>
            <a:endParaRPr lang="pt-BR" sz="2400" dirty="0" smtClean="0"/>
          </a:p>
          <a:p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2619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834316"/>
            <a:ext cx="3312368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pt-BR" sz="2400" b="1" dirty="0" smtClean="0">
                <a:solidFill>
                  <a:srgbClr val="FF0000"/>
                </a:solidFill>
              </a:rPr>
              <a:t>Trancar </a:t>
            </a:r>
            <a:r>
              <a:rPr lang="pt-BR" sz="2400" b="1" dirty="0">
                <a:solidFill>
                  <a:srgbClr val="FF0000"/>
                </a:solidFill>
              </a:rPr>
              <a:t>(casa, </a:t>
            </a:r>
            <a:r>
              <a:rPr lang="pt-BR" sz="2400" b="1" dirty="0" err="1">
                <a:solidFill>
                  <a:srgbClr val="FF0000"/>
                </a:solidFill>
              </a:rPr>
              <a:t>ex</a:t>
            </a:r>
            <a:r>
              <a:rPr lang="pt-BR" sz="2400" b="1" dirty="0">
                <a:solidFill>
                  <a:srgbClr val="FF0000"/>
                </a:solidFill>
              </a:rPr>
              <a:t>), prender (pessoas) </a:t>
            </a:r>
            <a:r>
              <a:rPr lang="en-US" sz="2400" b="1" dirty="0" smtClean="0"/>
              <a:t>Log off</a:t>
            </a:r>
            <a:endParaRPr lang="pt-BR" sz="2400" dirty="0" smtClean="0"/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825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649650"/>
            <a:ext cx="3312368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pPr lvl="0"/>
            <a:r>
              <a:rPr lang="pt-BR" sz="2400" b="1" dirty="0" smtClean="0">
                <a:solidFill>
                  <a:srgbClr val="FF0000"/>
                </a:solidFill>
              </a:rPr>
              <a:t>Desconectar </a:t>
            </a:r>
            <a:r>
              <a:rPr lang="pt-BR" sz="2400" b="1" dirty="0">
                <a:solidFill>
                  <a:srgbClr val="FF0000"/>
                </a:solidFill>
              </a:rPr>
              <a:t>de um sistema, trocar de usuário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forward to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 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6100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834317"/>
            <a:ext cx="3312368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Esperar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ansiosamente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 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9275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649651"/>
            <a:ext cx="3312368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Inventar,criar</a:t>
            </a:r>
            <a:r>
              <a:rPr lang="en-US" sz="2400" b="1" dirty="0">
                <a:solidFill>
                  <a:srgbClr val="FF0000"/>
                </a:solidFill>
              </a:rPr>
              <a:t>,  </a:t>
            </a:r>
            <a:r>
              <a:rPr lang="en-US" sz="2400" b="1" dirty="0" err="1">
                <a:solidFill>
                  <a:srgbClr val="FF0000"/>
                </a:solidFill>
              </a:rPr>
              <a:t>maquiar</a:t>
            </a:r>
            <a:r>
              <a:rPr lang="en-US" sz="2400" b="1" dirty="0">
                <a:solidFill>
                  <a:srgbClr val="FF0000"/>
                </a:solidFill>
              </a:rPr>
              <a:t>-se, </a:t>
            </a:r>
            <a:r>
              <a:rPr lang="en-US" sz="2400" b="1" dirty="0" err="1">
                <a:solidFill>
                  <a:srgbClr val="FF0000"/>
                </a:solidFill>
              </a:rPr>
              <a:t>reconciliar</a:t>
            </a:r>
            <a:r>
              <a:rPr lang="en-US" sz="2400" b="1" dirty="0">
                <a:solidFill>
                  <a:srgbClr val="FF0000"/>
                </a:solidFill>
              </a:rPr>
              <a:t>-se, 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Pass away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880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432" y="163567"/>
            <a:ext cx="2376382" cy="745152"/>
          </a:xfrm>
        </p:spPr>
        <p:txBody>
          <a:bodyPr/>
          <a:lstStyle/>
          <a:p>
            <a:r>
              <a:rPr lang="en-US" dirty="0" smtClean="0"/>
              <a:t>Exercises 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1657"/>
            <a:ext cx="8280920" cy="584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Morrer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/>
              <a:t>Print out</a:t>
            </a:r>
            <a:endParaRPr lang="pt-BR" sz="2400" dirty="0" smtClean="0"/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7875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Imprimir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5349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464985"/>
            <a:ext cx="3312368" cy="6001643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pPr lvl="0"/>
            <a:r>
              <a:rPr lang="pt-BR" sz="2400" b="1" dirty="0" smtClean="0">
                <a:solidFill>
                  <a:srgbClr val="FF0000"/>
                </a:solidFill>
              </a:rPr>
              <a:t>Mudar </a:t>
            </a:r>
            <a:r>
              <a:rPr lang="pt-BR" sz="2400" b="1" dirty="0">
                <a:solidFill>
                  <a:srgbClr val="FF0000"/>
                </a:solidFill>
              </a:rPr>
              <a:t>algo de posição forçadamente, movimentar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240" y="836716"/>
            <a:ext cx="2049723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401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06681"/>
            <a:ext cx="2697795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</a:rPr>
              <a:t>Vestir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colocar</a:t>
            </a:r>
            <a:r>
              <a:rPr lang="en-US" sz="2400" b="1" dirty="0">
                <a:solidFill>
                  <a:srgbClr val="FF0000"/>
                </a:solidFill>
              </a:rPr>
              <a:t> (mesa, ex)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Put up with</a:t>
            </a: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 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923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06681"/>
            <a:ext cx="2697795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Transformar</a:t>
            </a:r>
            <a:r>
              <a:rPr lang="en-US" sz="2400" b="1" dirty="0" smtClean="0">
                <a:solidFill>
                  <a:srgbClr val="FF0000"/>
                </a:solidFill>
              </a:rPr>
              <a:t>-se, </a:t>
            </a:r>
            <a:r>
              <a:rPr lang="en-US" sz="2400" b="1" dirty="0" err="1" smtClean="0">
                <a:solidFill>
                  <a:srgbClr val="FF0000"/>
                </a:solidFill>
              </a:rPr>
              <a:t>mudar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desistir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Respond </a:t>
            </a:r>
            <a:r>
              <a:rPr lang="en-US" sz="2400" b="1" dirty="0"/>
              <a:t>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 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250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44780"/>
            <a:ext cx="2697795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Responder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</a:t>
            </a:r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2140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60114"/>
            <a:ext cx="2697795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Ficar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esgotar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2007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649651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990215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92080" y="675449"/>
            <a:ext cx="3489883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pPr lvl="0"/>
            <a:r>
              <a:rPr lang="pt-BR" sz="2400" b="1" dirty="0" smtClean="0">
                <a:solidFill>
                  <a:srgbClr val="FF0000"/>
                </a:solidFill>
              </a:rPr>
              <a:t>Acumular </a:t>
            </a:r>
            <a:r>
              <a:rPr lang="pt-BR" sz="2400" b="1" dirty="0">
                <a:solidFill>
                  <a:srgbClr val="FF0000"/>
                </a:solidFill>
              </a:rPr>
              <a:t>dívidas, fazer roupas rapidamente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Set </a:t>
            </a:r>
            <a:r>
              <a:rPr lang="en-US" sz="2400" b="1" dirty="0"/>
              <a:t>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2886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860114"/>
            <a:ext cx="2880320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Preparer-se </a:t>
            </a:r>
            <a:r>
              <a:rPr lang="en-US" sz="2400" b="1" dirty="0" err="1" smtClean="0">
                <a:solidFill>
                  <a:srgbClr val="FF0000"/>
                </a:solidFill>
              </a:rPr>
              <a:t>para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sair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Set </a:t>
            </a:r>
            <a:r>
              <a:rPr lang="en-US" sz="2400" b="1" dirty="0"/>
              <a:t>up</a:t>
            </a:r>
            <a:endParaRPr lang="pt-BR" sz="2400" dirty="0"/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5838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675448"/>
            <a:ext cx="2880320" cy="5632311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/>
              <a:t>Set off </a:t>
            </a:r>
            <a:endParaRPr lang="pt-BR" sz="2400" dirty="0"/>
          </a:p>
          <a:p>
            <a:pPr lvl="0"/>
            <a:r>
              <a:rPr lang="pt-BR" sz="2400" b="1" dirty="0" smtClean="0">
                <a:solidFill>
                  <a:srgbClr val="FF0000"/>
                </a:solidFill>
              </a:rPr>
              <a:t>Estabelecer (recorde), iniciar algo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Tidy up </a:t>
            </a:r>
            <a:endParaRPr lang="pt-BR" sz="2400" dirty="0" smtClean="0"/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7602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432" y="248622"/>
            <a:ext cx="2376382" cy="58809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1657"/>
            <a:ext cx="8280920" cy="584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Administrador\Configurações locais\Temporary Internet Files\Content.IE5\XY0W5WPQ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72" y="2636912"/>
            <a:ext cx="393306" cy="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istrador\Configurações locais\Temporary Internet Files\Content.IE5\XY0W5WPQ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78" y="5805264"/>
            <a:ext cx="393306" cy="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istrador\Configurações locais\Temporary Internet Files\Content.IE5\XY0W5WPQ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88840"/>
            <a:ext cx="393306" cy="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istrador\Configurações locais\Temporary Internet Files\Content.IE5\XY0W5WPQ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99775"/>
            <a:ext cx="393306" cy="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istrador\Configurações locais\Temporary Internet Files\Content.IE5\XY0W5WPQ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54" y="5465012"/>
            <a:ext cx="393306" cy="4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44780"/>
            <a:ext cx="2880320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/>
              <a:t>Set 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pPr lvl="0"/>
            <a:r>
              <a:rPr lang="en-US" sz="2400" b="1" dirty="0" err="1" smtClean="0">
                <a:solidFill>
                  <a:srgbClr val="FF0000"/>
                </a:solidFill>
              </a:rPr>
              <a:t>Organizar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limpar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Turn into</a:t>
            </a:r>
            <a:endParaRPr lang="pt-BR" sz="2400" dirty="0" smtClean="0"/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347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44780"/>
            <a:ext cx="2880320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/>
              <a:t>Set 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/>
              <a:t>Tidy up </a:t>
            </a:r>
            <a:endParaRPr lang="pt-BR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pt-BR" sz="2400" b="1" dirty="0" smtClean="0">
                <a:solidFill>
                  <a:srgbClr val="FF0000"/>
                </a:solidFill>
              </a:rPr>
              <a:t>ornar-se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Turn off</a:t>
            </a:r>
            <a:endParaRPr lang="pt-BR" sz="2400" dirty="0" smtClean="0"/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7835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44780"/>
            <a:ext cx="2880320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/>
              <a:t>Set 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/>
              <a:t>Tidy up </a:t>
            </a:r>
            <a:endParaRPr lang="pt-BR" sz="2400" dirty="0"/>
          </a:p>
          <a:p>
            <a:r>
              <a:rPr lang="en-US" sz="2400" b="1" dirty="0"/>
              <a:t>Turn into</a:t>
            </a:r>
            <a:endParaRPr lang="pt-BR" sz="2400" dirty="0"/>
          </a:p>
          <a:p>
            <a:r>
              <a:rPr lang="pt-BR" sz="2400" b="1" dirty="0" smtClean="0">
                <a:solidFill>
                  <a:srgbClr val="FF0000"/>
                </a:solidFill>
              </a:rPr>
              <a:t>Desligar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Turn on </a:t>
            </a:r>
            <a:endParaRPr lang="pt-BR" sz="2400" dirty="0" smtClean="0"/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0685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44780"/>
            <a:ext cx="2880320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/>
              <a:t>Set 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/>
              <a:t>Tidy up </a:t>
            </a:r>
            <a:endParaRPr lang="pt-BR" sz="2400" dirty="0"/>
          </a:p>
          <a:p>
            <a:r>
              <a:rPr lang="en-US" sz="2400" b="1" dirty="0"/>
              <a:t>Turn into</a:t>
            </a:r>
            <a:endParaRPr lang="pt-BR" sz="2400" dirty="0"/>
          </a:p>
          <a:p>
            <a:r>
              <a:rPr lang="en-US" sz="2400" b="1" dirty="0"/>
              <a:t>Turn off</a:t>
            </a:r>
            <a:endParaRPr lang="pt-BR" sz="2400" dirty="0"/>
          </a:p>
          <a:p>
            <a:r>
              <a:rPr lang="pt-BR" sz="2400" b="1" dirty="0" smtClean="0">
                <a:solidFill>
                  <a:srgbClr val="FF0000"/>
                </a:solidFill>
              </a:rPr>
              <a:t>Ligar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Type in</a:t>
            </a:r>
            <a:endParaRPr lang="pt-BR" sz="2400" dirty="0" smtClean="0"/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4899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18983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44780"/>
            <a:ext cx="2880320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/>
              <a:t>Set 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/>
              <a:t>Tidy up </a:t>
            </a:r>
            <a:endParaRPr lang="pt-BR" sz="2400" dirty="0"/>
          </a:p>
          <a:p>
            <a:r>
              <a:rPr lang="en-US" sz="2400" b="1" dirty="0"/>
              <a:t>Turn into</a:t>
            </a:r>
            <a:endParaRPr lang="pt-BR" sz="2400" dirty="0"/>
          </a:p>
          <a:p>
            <a:r>
              <a:rPr lang="en-US" sz="2400" b="1" dirty="0"/>
              <a:t>Turn off</a:t>
            </a:r>
            <a:endParaRPr lang="pt-BR" sz="2400" dirty="0"/>
          </a:p>
          <a:p>
            <a:r>
              <a:rPr lang="en-US" sz="2400" b="1" dirty="0"/>
              <a:t>Turn on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Digitar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Wake up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671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1" y="836716"/>
            <a:ext cx="2932366" cy="5262979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/>
              <a:t>Back up</a:t>
            </a:r>
            <a:endParaRPr lang="pt-BR" sz="2400" dirty="0" smtClean="0"/>
          </a:p>
          <a:p>
            <a:r>
              <a:rPr lang="en-US" sz="2400" b="1" dirty="0" smtClean="0"/>
              <a:t>Boot up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Break out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b="1" dirty="0" smtClean="0"/>
              <a:t>Call off with</a:t>
            </a:r>
          </a:p>
          <a:p>
            <a:r>
              <a:rPr lang="en-US" sz="2400" b="1" dirty="0" smtClean="0"/>
              <a:t>Carry away</a:t>
            </a:r>
          </a:p>
          <a:p>
            <a:r>
              <a:rPr lang="en-US" sz="2400" b="1" dirty="0"/>
              <a:t>Come across</a:t>
            </a:r>
            <a:endParaRPr lang="pt-BR" sz="2400" dirty="0"/>
          </a:p>
          <a:p>
            <a:r>
              <a:rPr lang="en-US" sz="2400" b="1" dirty="0"/>
              <a:t>Come down</a:t>
            </a:r>
          </a:p>
          <a:p>
            <a:r>
              <a:rPr lang="en-US" sz="2400" b="1" dirty="0"/>
              <a:t>Cut down </a:t>
            </a:r>
            <a:endParaRPr lang="pt-BR" sz="2400" dirty="0"/>
          </a:p>
          <a:p>
            <a:r>
              <a:rPr lang="en-US" sz="2400" b="1" dirty="0"/>
              <a:t>Find out</a:t>
            </a:r>
            <a:endParaRPr lang="pt-BR" sz="2400" dirty="0"/>
          </a:p>
          <a:p>
            <a:r>
              <a:rPr lang="en-US" sz="2400" b="1" dirty="0"/>
              <a:t>Get off </a:t>
            </a:r>
            <a:endParaRPr lang="pt-BR" sz="2400" dirty="0"/>
          </a:p>
          <a:p>
            <a:r>
              <a:rPr lang="en-US" sz="2400" b="1" dirty="0"/>
              <a:t>Get on </a:t>
            </a:r>
            <a:endParaRPr lang="pt-BR" sz="2400" dirty="0"/>
          </a:p>
          <a:p>
            <a:r>
              <a:rPr lang="en-US" sz="2400" b="1" dirty="0"/>
              <a:t>Get </a:t>
            </a:r>
            <a:r>
              <a:rPr lang="en-US" sz="2400" b="1" dirty="0" smtClean="0"/>
              <a:t>together with</a:t>
            </a:r>
            <a:endParaRPr lang="pt-BR" sz="2400" dirty="0"/>
          </a:p>
          <a:p>
            <a:r>
              <a:rPr lang="en-US" sz="2400" b="1" dirty="0"/>
              <a:t>Get up </a:t>
            </a:r>
          </a:p>
          <a:p>
            <a:r>
              <a:rPr lang="en-US" sz="2400" b="1" dirty="0"/>
              <a:t>Give out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9872" y="1006035"/>
            <a:ext cx="3312368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Go back</a:t>
            </a:r>
            <a:endParaRPr lang="pt-BR" sz="2400" dirty="0"/>
          </a:p>
          <a:p>
            <a:r>
              <a:rPr lang="en-US" sz="2400" b="1" dirty="0"/>
              <a:t>Go for</a:t>
            </a:r>
            <a:endParaRPr lang="pt-BR" sz="2400" dirty="0"/>
          </a:p>
          <a:p>
            <a:r>
              <a:rPr lang="en-US" sz="2400" b="1" dirty="0"/>
              <a:t>Go into</a:t>
            </a:r>
            <a:endParaRPr lang="pt-BR" sz="2400" dirty="0"/>
          </a:p>
          <a:p>
            <a:r>
              <a:rPr lang="en-US" sz="2400" b="1" dirty="0"/>
              <a:t>Go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keep up </a:t>
            </a:r>
            <a:endParaRPr lang="en-US" sz="2400" b="1" dirty="0" smtClean="0">
              <a:solidFill>
                <a:srgbClr val="000000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/>
              <a:t>Kick out</a:t>
            </a:r>
            <a:endParaRPr lang="pt-BR" sz="2400" dirty="0"/>
          </a:p>
          <a:p>
            <a:r>
              <a:rPr lang="en-US" sz="2400" b="1" dirty="0"/>
              <a:t>Lock up </a:t>
            </a:r>
            <a:endParaRPr lang="pt-BR" sz="2400" dirty="0"/>
          </a:p>
          <a:p>
            <a:r>
              <a:rPr lang="en-US" sz="2400" b="1" dirty="0"/>
              <a:t>Log off</a:t>
            </a:r>
            <a:endParaRPr lang="pt-BR" sz="2400" dirty="0"/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Look forward to 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Make up</a:t>
            </a:r>
          </a:p>
          <a:p>
            <a:r>
              <a:rPr lang="en-US" sz="2400" b="1" dirty="0"/>
              <a:t>Pass away</a:t>
            </a:r>
          </a:p>
          <a:p>
            <a:r>
              <a:rPr lang="en-US" sz="2400" b="1" dirty="0"/>
              <a:t>Print out</a:t>
            </a:r>
            <a:endParaRPr lang="pt-BR" sz="2400" dirty="0"/>
          </a:p>
          <a:p>
            <a:r>
              <a:rPr lang="en-US" sz="2400" b="1" dirty="0"/>
              <a:t>Push up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84168" y="1044780"/>
            <a:ext cx="2880320" cy="4893647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Put on </a:t>
            </a:r>
          </a:p>
          <a:p>
            <a:r>
              <a:rPr lang="en-US" sz="2400" b="1" dirty="0"/>
              <a:t>Put up with</a:t>
            </a:r>
          </a:p>
          <a:p>
            <a:r>
              <a:rPr lang="en-US" sz="2400" b="1" dirty="0"/>
              <a:t>Respond to</a:t>
            </a:r>
          </a:p>
          <a:p>
            <a:r>
              <a:rPr lang="en-US" sz="2400" b="1" dirty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Run out</a:t>
            </a:r>
          </a:p>
          <a:p>
            <a:r>
              <a:rPr lang="en-US" sz="2400" b="1" dirty="0" smtClean="0"/>
              <a:t>Run up</a:t>
            </a:r>
            <a:endParaRPr lang="pt-BR" sz="2400" dirty="0" smtClean="0"/>
          </a:p>
          <a:p>
            <a:r>
              <a:rPr lang="en-US" sz="2400" b="1" dirty="0"/>
              <a:t>Set off </a:t>
            </a:r>
            <a:endParaRPr lang="pt-BR" sz="2400" dirty="0"/>
          </a:p>
          <a:p>
            <a:r>
              <a:rPr lang="en-US" sz="2400" b="1" dirty="0"/>
              <a:t>Set up</a:t>
            </a:r>
            <a:endParaRPr lang="pt-BR" sz="2400" dirty="0"/>
          </a:p>
          <a:p>
            <a:r>
              <a:rPr lang="en-US" sz="2400" b="1" dirty="0"/>
              <a:t>Tidy up </a:t>
            </a:r>
            <a:endParaRPr lang="pt-BR" sz="2400" dirty="0"/>
          </a:p>
          <a:p>
            <a:r>
              <a:rPr lang="en-US" sz="2400" b="1" dirty="0"/>
              <a:t>Turn into</a:t>
            </a:r>
            <a:endParaRPr lang="pt-BR" sz="2400" dirty="0"/>
          </a:p>
          <a:p>
            <a:r>
              <a:rPr lang="en-US" sz="2400" b="1" dirty="0"/>
              <a:t>Turn off</a:t>
            </a:r>
            <a:endParaRPr lang="pt-BR" sz="2400" dirty="0"/>
          </a:p>
          <a:p>
            <a:r>
              <a:rPr lang="en-US" sz="2400" b="1" dirty="0"/>
              <a:t>Turn on</a:t>
            </a:r>
            <a:endParaRPr lang="pt-BR" sz="2400" dirty="0" smtClean="0">
              <a:solidFill>
                <a:srgbClr val="FF0000"/>
              </a:solidFill>
            </a:endParaRPr>
          </a:p>
          <a:p>
            <a:r>
              <a:rPr lang="en-US" sz="2400" b="1" dirty="0"/>
              <a:t>Type in</a:t>
            </a:r>
            <a:endParaRPr lang="pt-BR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Acordar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5" y="1412776"/>
            <a:ext cx="5053985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5904656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Past progressive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5673" y="1555631"/>
            <a:ext cx="1440159" cy="4401205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3500" b="1" dirty="0" smtClean="0"/>
              <a:t>I</a:t>
            </a:r>
          </a:p>
          <a:p>
            <a:r>
              <a:rPr lang="pt-BR" sz="3500" b="1" dirty="0" err="1" smtClean="0"/>
              <a:t>You</a:t>
            </a:r>
            <a:r>
              <a:rPr lang="pt-BR" sz="3500" b="1" dirty="0" smtClean="0"/>
              <a:t> </a:t>
            </a:r>
          </a:p>
          <a:p>
            <a:r>
              <a:rPr lang="pt-BR" sz="3500" b="1" dirty="0" smtClean="0"/>
              <a:t>He</a:t>
            </a:r>
          </a:p>
          <a:p>
            <a:r>
              <a:rPr lang="pt-BR" sz="3500" b="1" dirty="0" err="1" smtClean="0"/>
              <a:t>She</a:t>
            </a:r>
            <a:endParaRPr lang="pt-BR" sz="3500" b="1" dirty="0" smtClean="0"/>
          </a:p>
          <a:p>
            <a:r>
              <a:rPr lang="pt-BR" sz="3500" b="1" dirty="0" smtClean="0"/>
              <a:t>It</a:t>
            </a:r>
          </a:p>
          <a:p>
            <a:r>
              <a:rPr lang="pt-BR" sz="3500" b="1" dirty="0" err="1" smtClean="0"/>
              <a:t>We</a:t>
            </a:r>
            <a:endParaRPr lang="pt-BR" sz="3500" b="1" dirty="0" smtClean="0"/>
          </a:p>
          <a:p>
            <a:r>
              <a:rPr lang="pt-BR" sz="3500" b="1" dirty="0" err="1" smtClean="0"/>
              <a:t>You</a:t>
            </a:r>
            <a:endParaRPr lang="pt-BR" sz="3500" b="1" dirty="0" smtClean="0"/>
          </a:p>
          <a:p>
            <a:r>
              <a:rPr lang="pt-BR" sz="3500" b="1" dirty="0" err="1" smtClean="0"/>
              <a:t>They</a:t>
            </a:r>
            <a:endParaRPr lang="en-US" sz="35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864097" cy="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92" y="2924944"/>
            <a:ext cx="22714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87" y="2276872"/>
            <a:ext cx="1085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53" y="4400004"/>
            <a:ext cx="28954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17" y="3311733"/>
            <a:ext cx="1338955" cy="5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60" y="3356992"/>
            <a:ext cx="936616" cy="5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7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5904656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Past progressive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3240360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Simple past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268" y="1052735"/>
            <a:ext cx="2932366" cy="304698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Regular </a:t>
            </a:r>
            <a:r>
              <a:rPr lang="pt-BR" sz="2400" b="1" dirty="0" err="1" smtClean="0">
                <a:solidFill>
                  <a:srgbClr val="FF0000"/>
                </a:solidFill>
              </a:rPr>
              <a:t>Verbs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endParaRPr lang="pt-BR" sz="2400" b="1" dirty="0" smtClean="0"/>
          </a:p>
          <a:p>
            <a:r>
              <a:rPr lang="pt-BR" sz="2400" b="1" dirty="0" smtClean="0"/>
              <a:t>Adicionam ED:</a:t>
            </a:r>
          </a:p>
          <a:p>
            <a:r>
              <a:rPr lang="pt-BR" sz="2400" b="1" dirty="0" err="1" smtClean="0"/>
              <a:t>Work</a:t>
            </a:r>
            <a:r>
              <a:rPr lang="pt-BR" sz="2400" b="1" dirty="0" smtClean="0"/>
              <a:t> – </a:t>
            </a:r>
            <a:r>
              <a:rPr lang="pt-BR" sz="2400" b="1" dirty="0" err="1" smtClean="0"/>
              <a:t>work</a:t>
            </a:r>
            <a:r>
              <a:rPr lang="pt-BR" sz="2400" b="1" dirty="0" err="1" smtClean="0">
                <a:solidFill>
                  <a:srgbClr val="FF0000"/>
                </a:solidFill>
              </a:rPr>
              <a:t>ed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endParaRPr lang="pt-BR" sz="2400" b="1" dirty="0"/>
          </a:p>
          <a:p>
            <a:r>
              <a:rPr lang="pt-BR" sz="2400" b="1" dirty="0" smtClean="0">
                <a:solidFill>
                  <a:srgbClr val="FF0000"/>
                </a:solidFill>
              </a:rPr>
              <a:t>Irregular </a:t>
            </a:r>
            <a:r>
              <a:rPr lang="pt-BR" sz="2400" b="1" dirty="0" err="1" smtClean="0">
                <a:solidFill>
                  <a:srgbClr val="FF0000"/>
                </a:solidFill>
              </a:rPr>
              <a:t>verbs</a:t>
            </a:r>
            <a:r>
              <a:rPr lang="pt-BR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pt-BR" sz="2400" b="1" dirty="0" smtClean="0"/>
              <a:t>Forma própria</a:t>
            </a:r>
          </a:p>
          <a:p>
            <a:endParaRPr lang="en-US" sz="24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6642" y="1251910"/>
            <a:ext cx="5173116" cy="4154984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Afirmativa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Mary work</a:t>
            </a:r>
            <a:r>
              <a:rPr lang="en-US" sz="2400" b="1" dirty="0" smtClean="0">
                <a:solidFill>
                  <a:srgbClr val="FF0000"/>
                </a:solidFill>
              </a:rPr>
              <a:t>ed </a:t>
            </a:r>
            <a:r>
              <a:rPr lang="en-US" sz="2400" b="1" dirty="0" smtClean="0"/>
              <a:t>yesterday</a:t>
            </a:r>
          </a:p>
          <a:p>
            <a:r>
              <a:rPr lang="en-US" sz="2400" b="1" dirty="0" smtClean="0"/>
              <a:t>You </a:t>
            </a:r>
            <a:r>
              <a:rPr lang="en-US" sz="2400" b="1" dirty="0" smtClean="0">
                <a:solidFill>
                  <a:srgbClr val="FF0000"/>
                </a:solidFill>
              </a:rPr>
              <a:t>ate</a:t>
            </a:r>
            <a:r>
              <a:rPr lang="en-US" sz="2400" b="1" dirty="0" smtClean="0"/>
              <a:t> pizza last Saturday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err="1" smtClean="0"/>
              <a:t>Negativa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Mary </a:t>
            </a:r>
            <a:r>
              <a:rPr lang="en-US" sz="2400" b="1" dirty="0" smtClean="0">
                <a:solidFill>
                  <a:srgbClr val="FF0000"/>
                </a:solidFill>
              </a:rPr>
              <a:t>did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/>
              <a:t> work yesterday</a:t>
            </a:r>
          </a:p>
          <a:p>
            <a:r>
              <a:rPr lang="en-US" sz="2400" b="1" dirty="0" smtClean="0"/>
              <a:t>You </a:t>
            </a:r>
            <a:r>
              <a:rPr lang="en-US" sz="2400" b="1" dirty="0" smtClean="0">
                <a:solidFill>
                  <a:srgbClr val="FF0000"/>
                </a:solidFill>
              </a:rPr>
              <a:t>didn’t</a:t>
            </a:r>
            <a:r>
              <a:rPr lang="en-US" sz="2400" b="1" dirty="0" smtClean="0"/>
              <a:t> eat pizza last Saturday</a:t>
            </a:r>
          </a:p>
          <a:p>
            <a:endParaRPr lang="en-US" sz="2400" b="1" dirty="0"/>
          </a:p>
          <a:p>
            <a:r>
              <a:rPr lang="en-US" sz="2400" b="1" dirty="0" err="1" smtClean="0"/>
              <a:t>Interrogativa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Did</a:t>
            </a:r>
            <a:r>
              <a:rPr lang="en-US" sz="2400" b="1" dirty="0" smtClean="0"/>
              <a:t> Mary work yesterday?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Did</a:t>
            </a:r>
            <a:r>
              <a:rPr lang="en-US" sz="2400" b="1" dirty="0" smtClean="0"/>
              <a:t> you eat pizza last Saturday?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28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3240360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Past perfect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1435545"/>
            <a:ext cx="2592288" cy="3785652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Forma:</a:t>
            </a:r>
          </a:p>
          <a:p>
            <a:r>
              <a:rPr lang="pt-BR" sz="2400" b="1" dirty="0" smtClean="0"/>
              <a:t>Utiliza-se HAD </a:t>
            </a:r>
          </a:p>
          <a:p>
            <a:r>
              <a:rPr lang="pt-BR" sz="2400" b="1" dirty="0" smtClean="0"/>
              <a:t>+ Particípio</a:t>
            </a:r>
          </a:p>
          <a:p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Regular </a:t>
            </a:r>
            <a:r>
              <a:rPr lang="pt-BR" sz="2400" b="1" dirty="0" err="1">
                <a:solidFill>
                  <a:srgbClr val="FF0000"/>
                </a:solidFill>
              </a:rPr>
              <a:t>Verbs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smtClean="0"/>
              <a:t>Adicionam </a:t>
            </a:r>
            <a:r>
              <a:rPr lang="pt-BR" sz="2400" b="1" dirty="0"/>
              <a:t>ED:</a:t>
            </a:r>
          </a:p>
          <a:p>
            <a:r>
              <a:rPr lang="pt-BR" sz="2400" b="1" dirty="0" err="1"/>
              <a:t>Work</a:t>
            </a:r>
            <a:r>
              <a:rPr lang="pt-BR" sz="2400" b="1" dirty="0"/>
              <a:t> – </a:t>
            </a:r>
            <a:r>
              <a:rPr lang="pt-BR" sz="2400" b="1" dirty="0" err="1"/>
              <a:t>work</a:t>
            </a:r>
            <a:r>
              <a:rPr lang="pt-BR" sz="2400" b="1" dirty="0" err="1">
                <a:solidFill>
                  <a:srgbClr val="FF0000"/>
                </a:solidFill>
              </a:rPr>
              <a:t>ed</a:t>
            </a:r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/>
          </a:p>
          <a:p>
            <a:r>
              <a:rPr lang="pt-BR" sz="2400" b="1" dirty="0">
                <a:solidFill>
                  <a:srgbClr val="FF0000"/>
                </a:solidFill>
              </a:rPr>
              <a:t>Irregular </a:t>
            </a:r>
            <a:r>
              <a:rPr lang="pt-BR" sz="2400" b="1" dirty="0" err="1">
                <a:solidFill>
                  <a:srgbClr val="FF0000"/>
                </a:solidFill>
              </a:rPr>
              <a:t>verbs</a:t>
            </a:r>
            <a:r>
              <a:rPr lang="pt-BR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pt-BR" sz="2400" b="1" dirty="0"/>
              <a:t>Forma própria</a:t>
            </a:r>
            <a:endParaRPr lang="en-US" sz="24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50468" y="1052735"/>
            <a:ext cx="5703942" cy="4154984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/>
              <a:t>Afirmativa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Andrew </a:t>
            </a:r>
            <a:r>
              <a:rPr lang="en-US" sz="2400" b="1" dirty="0" smtClean="0">
                <a:solidFill>
                  <a:srgbClr val="FF0000"/>
                </a:solidFill>
              </a:rPr>
              <a:t>had</a:t>
            </a:r>
            <a:r>
              <a:rPr lang="en-US" sz="2400" b="1" dirty="0" smtClean="0"/>
              <a:t> complet</a:t>
            </a:r>
            <a:r>
              <a:rPr lang="en-US" sz="2400" b="1" dirty="0" smtClean="0">
                <a:solidFill>
                  <a:srgbClr val="FF0000"/>
                </a:solidFill>
              </a:rPr>
              <a:t>ed</a:t>
            </a:r>
            <a:r>
              <a:rPr lang="en-US" sz="2400" b="1" dirty="0" smtClean="0"/>
              <a:t> the exercise first.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err="1" smtClean="0"/>
              <a:t>Negativa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/>
              <a:t>Andrew </a:t>
            </a:r>
            <a:r>
              <a:rPr lang="en-US" sz="2400" b="1" dirty="0" smtClean="0">
                <a:solidFill>
                  <a:srgbClr val="FF0000"/>
                </a:solidFill>
              </a:rPr>
              <a:t>had not</a:t>
            </a:r>
            <a:r>
              <a:rPr lang="en-US" sz="2400" b="1" dirty="0" smtClean="0"/>
              <a:t> </a:t>
            </a:r>
            <a:r>
              <a:rPr lang="en-US" sz="2400" b="1" dirty="0"/>
              <a:t>complet</a:t>
            </a:r>
            <a:r>
              <a:rPr lang="en-US" sz="2400" b="1" dirty="0">
                <a:solidFill>
                  <a:srgbClr val="FF0000"/>
                </a:solidFill>
              </a:rPr>
              <a:t>ed</a:t>
            </a:r>
            <a:r>
              <a:rPr lang="en-US" sz="2400" b="1" dirty="0"/>
              <a:t> the exercise first.</a:t>
            </a:r>
          </a:p>
          <a:p>
            <a:endParaRPr lang="en-US" sz="2400" b="1" dirty="0"/>
          </a:p>
          <a:p>
            <a:r>
              <a:rPr lang="en-US" sz="2400" b="1" dirty="0" err="1" smtClean="0"/>
              <a:t>Interrogativa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Had </a:t>
            </a:r>
            <a:r>
              <a:rPr lang="en-US" sz="2400" b="1" dirty="0"/>
              <a:t>Andrew </a:t>
            </a:r>
            <a:r>
              <a:rPr lang="en-US" sz="2400" b="1" dirty="0" smtClean="0"/>
              <a:t>complet</a:t>
            </a:r>
            <a:r>
              <a:rPr lang="en-US" sz="2400" b="1" dirty="0" smtClean="0">
                <a:solidFill>
                  <a:srgbClr val="FF0000"/>
                </a:solidFill>
              </a:rPr>
              <a:t>ed</a:t>
            </a:r>
            <a:r>
              <a:rPr lang="en-US" sz="2400" b="1" dirty="0" smtClean="0"/>
              <a:t> </a:t>
            </a:r>
            <a:r>
              <a:rPr lang="en-US" sz="2400" b="1" dirty="0"/>
              <a:t>the exercise </a:t>
            </a:r>
            <a:r>
              <a:rPr lang="en-US" sz="2400" b="1" dirty="0" smtClean="0"/>
              <a:t>first?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78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576064"/>
          </a:xfrm>
        </p:spPr>
        <p:txBody>
          <a:bodyPr>
            <a:normAutofit/>
          </a:bodyPr>
          <a:lstStyle/>
          <a:p>
            <a:r>
              <a:rPr lang="pt-BR" sz="3000" dirty="0" err="1" smtClean="0"/>
              <a:t>Would</a:t>
            </a:r>
            <a:r>
              <a:rPr lang="pt-BR" sz="3000" dirty="0" smtClean="0"/>
              <a:t> </a:t>
            </a:r>
            <a:r>
              <a:rPr lang="pt-BR" sz="3000" dirty="0" err="1" smtClean="0"/>
              <a:t>you</a:t>
            </a:r>
            <a:r>
              <a:rPr lang="pt-BR" sz="3000" dirty="0" smtClean="0"/>
              <a:t> </a:t>
            </a:r>
            <a:r>
              <a:rPr lang="pt-BR" sz="3000" dirty="0" err="1" smtClean="0"/>
              <a:t>like</a:t>
            </a:r>
            <a:r>
              <a:rPr lang="pt-BR" sz="3000" dirty="0" smtClean="0"/>
              <a:t> </a:t>
            </a:r>
            <a:r>
              <a:rPr lang="pt-BR" sz="3000" dirty="0" err="1" smtClean="0"/>
              <a:t>to</a:t>
            </a:r>
            <a:r>
              <a:rPr lang="pt-BR" sz="3000" dirty="0" smtClean="0"/>
              <a:t> </a:t>
            </a:r>
            <a:r>
              <a:rPr lang="pt-BR" sz="3000" dirty="0" err="1" smtClean="0"/>
              <a:t>have</a:t>
            </a:r>
            <a:r>
              <a:rPr lang="pt-BR" sz="3000" dirty="0" smtClean="0"/>
              <a:t> a </a:t>
            </a:r>
            <a:r>
              <a:rPr lang="pt-BR" sz="3000" dirty="0" err="1" smtClean="0"/>
              <a:t>futuristic</a:t>
            </a:r>
            <a:r>
              <a:rPr lang="pt-BR" sz="3000" dirty="0" smtClean="0"/>
              <a:t> </a:t>
            </a:r>
            <a:r>
              <a:rPr lang="pt-BR" sz="3000" dirty="0" err="1" smtClean="0"/>
              <a:t>house</a:t>
            </a:r>
            <a:r>
              <a:rPr lang="pt-BR" sz="3000" dirty="0" smtClean="0"/>
              <a:t>?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7"/>
            <a:ext cx="7992888" cy="381642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t-BR" sz="3000" dirty="0" err="1" smtClean="0"/>
              <a:t>According</a:t>
            </a:r>
            <a:r>
              <a:rPr lang="pt-BR" sz="3000" dirty="0" smtClean="0"/>
              <a:t> </a:t>
            </a:r>
            <a:r>
              <a:rPr lang="pt-BR" sz="3000" dirty="0" err="1" smtClean="0"/>
              <a:t>to</a:t>
            </a:r>
            <a:r>
              <a:rPr lang="pt-BR" sz="3000" dirty="0" smtClean="0"/>
              <a:t> website io9.com, it </a:t>
            </a:r>
            <a:r>
              <a:rPr lang="pt-BR" sz="3000" dirty="0" err="1" smtClean="0"/>
              <a:t>is</a:t>
            </a:r>
            <a:r>
              <a:rPr lang="pt-BR" sz="3000" dirty="0" smtClean="0"/>
              <a:t> </a:t>
            </a:r>
            <a:r>
              <a:rPr lang="pt-BR" sz="3000" dirty="0" err="1" smtClean="0"/>
              <a:t>very</a:t>
            </a:r>
            <a:r>
              <a:rPr lang="pt-BR" sz="3000" dirty="0" smtClean="0"/>
              <a:t> </a:t>
            </a:r>
            <a:r>
              <a:rPr lang="pt-BR" sz="3000" dirty="0" err="1" smtClean="0"/>
              <a:t>simple</a:t>
            </a:r>
            <a:r>
              <a:rPr lang="pt-BR" sz="3000" dirty="0" smtClean="0"/>
              <a:t> </a:t>
            </a:r>
            <a:r>
              <a:rPr lang="pt-BR" sz="3000" dirty="0" err="1" smtClean="0"/>
              <a:t>to</a:t>
            </a:r>
            <a:r>
              <a:rPr lang="pt-BR" sz="3000" dirty="0" smtClean="0"/>
              <a:t> </a:t>
            </a:r>
            <a:r>
              <a:rPr lang="pt-BR" sz="3000" b="1" dirty="0" err="1" smtClean="0"/>
              <a:t>turn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your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house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into</a:t>
            </a:r>
            <a:r>
              <a:rPr lang="pt-BR" sz="3000" b="1" dirty="0" smtClean="0"/>
              <a:t> </a:t>
            </a:r>
            <a:r>
              <a:rPr lang="pt-BR" sz="3000" dirty="0" smtClean="0"/>
              <a:t>a </a:t>
            </a:r>
            <a:r>
              <a:rPr lang="pt-BR" sz="3000" dirty="0" err="1" smtClean="0"/>
              <a:t>futuristic</a:t>
            </a:r>
            <a:r>
              <a:rPr lang="pt-BR" sz="3000" dirty="0" smtClean="0"/>
              <a:t> </a:t>
            </a:r>
            <a:r>
              <a:rPr lang="pt-BR" sz="3000" dirty="0" err="1" smtClean="0"/>
              <a:t>place</a:t>
            </a:r>
            <a:r>
              <a:rPr lang="pt-BR" sz="3000" dirty="0" smtClean="0"/>
              <a:t>. </a:t>
            </a:r>
            <a:r>
              <a:rPr lang="pt-BR" sz="3000" dirty="0" err="1" smtClean="0"/>
              <a:t>You</a:t>
            </a:r>
            <a:r>
              <a:rPr lang="pt-BR" sz="3000" dirty="0" smtClean="0"/>
              <a:t> </a:t>
            </a:r>
            <a:r>
              <a:rPr lang="pt-BR" sz="3000" dirty="0" err="1" smtClean="0"/>
              <a:t>can</a:t>
            </a:r>
            <a:r>
              <a:rPr lang="pt-BR" sz="3000" dirty="0" smtClean="0"/>
              <a:t> </a:t>
            </a:r>
            <a:r>
              <a:rPr lang="pt-BR" sz="3000" dirty="0" err="1" smtClean="0"/>
              <a:t>simplify</a:t>
            </a:r>
            <a:r>
              <a:rPr lang="pt-BR" sz="3000" dirty="0" smtClean="0"/>
              <a:t> </a:t>
            </a:r>
            <a:r>
              <a:rPr lang="pt-BR" sz="3000" dirty="0" err="1" smtClean="0"/>
              <a:t>your</a:t>
            </a:r>
            <a:r>
              <a:rPr lang="pt-BR" sz="3000" dirty="0" smtClean="0"/>
              <a:t> </a:t>
            </a:r>
            <a:r>
              <a:rPr lang="pt-BR" sz="3000" dirty="0" err="1" smtClean="0"/>
              <a:t>life</a:t>
            </a:r>
            <a:r>
              <a:rPr lang="pt-BR" sz="3000" dirty="0" smtClean="0"/>
              <a:t> </a:t>
            </a:r>
            <a:r>
              <a:rPr lang="pt-BR" sz="3000" dirty="0" err="1" smtClean="0"/>
              <a:t>with</a:t>
            </a:r>
            <a:r>
              <a:rPr lang="pt-BR" sz="3000" dirty="0" smtClean="0"/>
              <a:t> home </a:t>
            </a:r>
            <a:r>
              <a:rPr lang="pt-BR" sz="3000" dirty="0" err="1" smtClean="0"/>
              <a:t>automation</a:t>
            </a:r>
            <a:r>
              <a:rPr lang="pt-BR" sz="3000" dirty="0" smtClean="0"/>
              <a:t> </a:t>
            </a:r>
            <a:r>
              <a:rPr lang="pt-BR" sz="3000" dirty="0" err="1" smtClean="0"/>
              <a:t>solutions</a:t>
            </a:r>
            <a:r>
              <a:rPr lang="pt-BR" sz="3000" dirty="0" smtClean="0"/>
              <a:t>. </a:t>
            </a:r>
            <a:r>
              <a:rPr lang="pt-BR" sz="3000" dirty="0" err="1" smtClean="0"/>
              <a:t>You</a:t>
            </a:r>
            <a:r>
              <a:rPr lang="pt-BR" sz="3000" dirty="0" smtClean="0"/>
              <a:t> </a:t>
            </a:r>
            <a:r>
              <a:rPr lang="pt-BR" sz="3000" dirty="0" err="1" smtClean="0"/>
              <a:t>can</a:t>
            </a:r>
            <a:r>
              <a:rPr lang="pt-BR" sz="3000" dirty="0" smtClean="0"/>
              <a:t> </a:t>
            </a:r>
            <a:r>
              <a:rPr lang="pt-BR" sz="3000" dirty="0" err="1" smtClean="0"/>
              <a:t>have</a:t>
            </a:r>
            <a:r>
              <a:rPr lang="pt-BR" sz="3000" dirty="0" smtClean="0"/>
              <a:t> a </a:t>
            </a:r>
            <a:r>
              <a:rPr lang="pt-BR" sz="3000" dirty="0" err="1" smtClean="0"/>
              <a:t>computer</a:t>
            </a:r>
            <a:r>
              <a:rPr lang="pt-BR" sz="3000" dirty="0" smtClean="0"/>
              <a:t> </a:t>
            </a:r>
            <a:r>
              <a:rPr lang="pt-BR" sz="3000" dirty="0" err="1" smtClean="0"/>
              <a:t>that</a:t>
            </a:r>
            <a:r>
              <a:rPr lang="pt-BR" sz="3000" dirty="0" smtClean="0"/>
              <a:t> </a:t>
            </a:r>
            <a:r>
              <a:rPr lang="pt-BR" sz="3000" b="1" dirty="0" err="1" smtClean="0"/>
              <a:t>wakes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you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up</a:t>
            </a:r>
            <a:r>
              <a:rPr lang="pt-BR" sz="3000" dirty="0" smtClean="0"/>
              <a:t>, </a:t>
            </a:r>
            <a:r>
              <a:rPr lang="pt-BR" sz="3000" b="1" dirty="0" err="1" smtClean="0"/>
              <a:t>kicks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you</a:t>
            </a:r>
            <a:r>
              <a:rPr lang="pt-BR" sz="3000" b="1" dirty="0" smtClean="0"/>
              <a:t> out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bed</a:t>
            </a:r>
            <a:r>
              <a:rPr lang="pt-BR" sz="3000" dirty="0" smtClean="0"/>
              <a:t>, </a:t>
            </a:r>
            <a:r>
              <a:rPr lang="pt-BR" sz="3000" dirty="0" err="1" smtClean="0"/>
              <a:t>and</a:t>
            </a:r>
            <a:r>
              <a:rPr lang="pt-BR" sz="3000" dirty="0" smtClean="0"/>
              <a:t> </a:t>
            </a:r>
            <a:r>
              <a:rPr lang="pt-BR" sz="3000" dirty="0" err="1" smtClean="0"/>
              <a:t>makes</a:t>
            </a:r>
            <a:r>
              <a:rPr lang="pt-BR" sz="3000" dirty="0" smtClean="0"/>
              <a:t> </a:t>
            </a:r>
            <a:r>
              <a:rPr lang="pt-BR" sz="3000" dirty="0" err="1" smtClean="0"/>
              <a:t>your</a:t>
            </a:r>
            <a:r>
              <a:rPr lang="pt-BR" sz="3000" dirty="0" smtClean="0"/>
              <a:t> </a:t>
            </a:r>
            <a:r>
              <a:rPr lang="pt-BR" sz="3000" dirty="0" err="1" smtClean="0"/>
              <a:t>breakfast</a:t>
            </a:r>
            <a:r>
              <a:rPr lang="pt-BR" sz="3000" dirty="0" smtClean="0"/>
              <a:t>. </a:t>
            </a:r>
            <a:r>
              <a:rPr lang="pt-BR" sz="3000" dirty="0" err="1" smtClean="0"/>
              <a:t>How</a:t>
            </a:r>
            <a:r>
              <a:rPr lang="pt-BR" sz="3000" dirty="0" smtClean="0"/>
              <a:t> </a:t>
            </a:r>
            <a:r>
              <a:rPr lang="pt-BR" sz="3000" dirty="0" err="1" smtClean="0"/>
              <a:t>is</a:t>
            </a:r>
            <a:r>
              <a:rPr lang="pt-BR" sz="3000" dirty="0" smtClean="0"/>
              <a:t> it </a:t>
            </a:r>
            <a:r>
              <a:rPr lang="pt-BR" sz="3000" dirty="0" err="1" smtClean="0"/>
              <a:t>possible</a:t>
            </a:r>
            <a:r>
              <a:rPr lang="pt-BR" sz="3000" dirty="0" smtClean="0"/>
              <a:t>? </a:t>
            </a:r>
            <a:r>
              <a:rPr lang="pt-BR" sz="3000" dirty="0" err="1" smtClean="0"/>
              <a:t>Read</a:t>
            </a:r>
            <a:r>
              <a:rPr lang="pt-BR" sz="3000" dirty="0" smtClean="0"/>
              <a:t> </a:t>
            </a:r>
            <a:r>
              <a:rPr lang="pt-BR" sz="3000" dirty="0" err="1" smtClean="0"/>
              <a:t>this</a:t>
            </a:r>
            <a:r>
              <a:rPr lang="pt-BR" sz="3000" dirty="0" smtClean="0"/>
              <a:t> </a:t>
            </a:r>
            <a:r>
              <a:rPr lang="pt-BR" sz="3000" dirty="0" err="1" smtClean="0"/>
              <a:t>fragment</a:t>
            </a:r>
            <a:r>
              <a:rPr lang="pt-BR" sz="3000" dirty="0" smtClean="0"/>
              <a:t> </a:t>
            </a:r>
            <a:r>
              <a:rPr lang="pt-BR" sz="3000" dirty="0" err="1" smtClean="0"/>
              <a:t>of</a:t>
            </a:r>
            <a:r>
              <a:rPr lang="pt-BR" sz="3000" dirty="0" smtClean="0"/>
              <a:t> </a:t>
            </a:r>
            <a:r>
              <a:rPr lang="pt-BR" sz="3000" dirty="0" err="1" smtClean="0"/>
              <a:t>the</a:t>
            </a:r>
            <a:r>
              <a:rPr lang="pt-BR" sz="3000" dirty="0" smtClean="0"/>
              <a:t> </a:t>
            </a:r>
            <a:r>
              <a:rPr lang="pt-BR" sz="3000" dirty="0" err="1" smtClean="0"/>
              <a:t>article</a:t>
            </a:r>
            <a:r>
              <a:rPr lang="pt-BR" sz="3000" dirty="0" smtClean="0"/>
              <a:t> </a:t>
            </a:r>
            <a:r>
              <a:rPr lang="pt-BR" sz="3000" dirty="0" err="1" smtClean="0"/>
              <a:t>and</a:t>
            </a:r>
            <a:r>
              <a:rPr lang="pt-BR" sz="3000" dirty="0" smtClean="0"/>
              <a:t> </a:t>
            </a:r>
            <a:r>
              <a:rPr lang="pt-BR" sz="3000" b="1" dirty="0" err="1" smtClean="0"/>
              <a:t>find</a:t>
            </a:r>
            <a:r>
              <a:rPr lang="pt-BR" sz="3000" b="1" dirty="0" smtClean="0"/>
              <a:t> out</a:t>
            </a:r>
            <a:r>
              <a:rPr lang="pt-BR" sz="3000" dirty="0" smtClean="0"/>
              <a:t>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3530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052228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Bring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427984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196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7606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– brought – brought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6375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– </a:t>
            </a:r>
            <a:r>
              <a:rPr lang="en-US" sz="3200" b="1" dirty="0" smtClean="0"/>
              <a:t>Thought </a:t>
            </a:r>
            <a:r>
              <a:rPr lang="en-US" sz="3200" b="1" dirty="0"/>
              <a:t> – </a:t>
            </a:r>
            <a:r>
              <a:rPr lang="en-US" sz="3200" b="1" dirty="0" smtClean="0"/>
              <a:t> Thought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386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Begin – </a:t>
            </a:r>
            <a:r>
              <a:rPr lang="en-US" sz="3200" b="1" dirty="0" smtClean="0"/>
              <a:t>Began</a:t>
            </a:r>
            <a:r>
              <a:rPr lang="en-US" sz="3200" b="1" dirty="0"/>
              <a:t> – </a:t>
            </a:r>
            <a:r>
              <a:rPr lang="en-US" sz="3200" b="1" dirty="0" smtClean="0"/>
              <a:t>Begun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262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Swim – </a:t>
            </a:r>
            <a:r>
              <a:rPr lang="en-US" sz="3200" b="1" dirty="0" smtClean="0"/>
              <a:t>Swam</a:t>
            </a:r>
            <a:r>
              <a:rPr lang="en-US" sz="3200" b="1" dirty="0"/>
              <a:t> – </a:t>
            </a:r>
            <a:r>
              <a:rPr lang="en-US" sz="3200" b="1" dirty="0" smtClean="0"/>
              <a:t>Swum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3264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Know – </a:t>
            </a:r>
            <a:r>
              <a:rPr lang="en-US" sz="3200" b="1" dirty="0" smtClean="0"/>
              <a:t>Knew</a:t>
            </a:r>
            <a:r>
              <a:rPr lang="en-US" sz="3200" b="1" dirty="0"/>
              <a:t> – </a:t>
            </a:r>
            <a:r>
              <a:rPr lang="en-US" sz="3200" b="1" dirty="0" smtClean="0"/>
              <a:t>Known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318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Fly – </a:t>
            </a:r>
            <a:r>
              <a:rPr lang="en-US" sz="3200" b="1" dirty="0" smtClean="0"/>
              <a:t>Flew</a:t>
            </a:r>
            <a:r>
              <a:rPr lang="en-US" sz="3200" b="1" dirty="0"/>
              <a:t> – </a:t>
            </a:r>
            <a:r>
              <a:rPr lang="en-US" sz="3200" b="1" dirty="0" smtClean="0"/>
              <a:t>Flown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8612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Drive – </a:t>
            </a:r>
            <a:r>
              <a:rPr lang="en-US" sz="3200" b="1" dirty="0" smtClean="0"/>
              <a:t>Drove</a:t>
            </a:r>
            <a:r>
              <a:rPr lang="en-US" sz="3200" b="1" dirty="0"/>
              <a:t> – </a:t>
            </a:r>
            <a:r>
              <a:rPr lang="en-US" sz="3200" b="1" dirty="0" smtClean="0"/>
              <a:t>Driven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349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Break – </a:t>
            </a:r>
            <a:r>
              <a:rPr lang="en-US" sz="3200" b="1" dirty="0" smtClean="0"/>
              <a:t>Broke</a:t>
            </a:r>
            <a:r>
              <a:rPr lang="en-US" sz="3200" b="1" dirty="0"/>
              <a:t> – </a:t>
            </a:r>
            <a:r>
              <a:rPr lang="en-US" sz="3200" b="1" dirty="0" smtClean="0"/>
              <a:t>Broken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964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Bend </a:t>
            </a:r>
            <a:r>
              <a:rPr lang="en-US" sz="3200" b="1" dirty="0" smtClean="0"/>
              <a:t>– Bent</a:t>
            </a:r>
            <a:r>
              <a:rPr lang="en-US" sz="3200" b="1" dirty="0"/>
              <a:t> – </a:t>
            </a:r>
            <a:r>
              <a:rPr lang="en-US" sz="3200" b="1" dirty="0" smtClean="0"/>
              <a:t>Bent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583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63" y="764704"/>
            <a:ext cx="2267743" cy="342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816424" cy="864096"/>
          </a:xfrm>
        </p:spPr>
        <p:txBody>
          <a:bodyPr>
            <a:normAutofit/>
          </a:bodyPr>
          <a:lstStyle/>
          <a:p>
            <a:r>
              <a:rPr lang="en-US" i="1" dirty="0" smtClean="0"/>
              <a:t>What’s a X10?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6480720" cy="5472608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en-US" sz="2800" dirty="0"/>
              <a:t>X10 is a simple protocol that allows devices to communicate over electrical lines - that means it lets a computer tell your appliances to </a:t>
            </a:r>
            <a:r>
              <a:rPr lang="en-US" sz="2800" b="1" dirty="0"/>
              <a:t>turn on and off</a:t>
            </a:r>
            <a:r>
              <a:rPr lang="en-US" sz="2800" dirty="0"/>
              <a:t>. You can buy </a:t>
            </a:r>
            <a:r>
              <a:rPr lang="en-US" sz="2800" dirty="0">
                <a:hlinkClick r:id="rId3"/>
              </a:rPr>
              <a:t>X10 kits</a:t>
            </a:r>
            <a:r>
              <a:rPr lang="en-US" sz="2800" dirty="0"/>
              <a:t> for a few hundred dollars, and control all of your home gizmos via the web - so you could create a program that </a:t>
            </a:r>
            <a:r>
              <a:rPr lang="en-US" sz="2800" b="1" dirty="0"/>
              <a:t>turns on</a:t>
            </a:r>
            <a:r>
              <a:rPr lang="en-US" sz="2800" dirty="0"/>
              <a:t> your coffee pot and starts microwaving your oatmeal ten minutes after your alarm </a:t>
            </a:r>
            <a:r>
              <a:rPr lang="en-US" sz="2800" b="1" dirty="0"/>
              <a:t>goes off </a:t>
            </a:r>
            <a:r>
              <a:rPr lang="en-US" sz="2800" dirty="0"/>
              <a:t>and the actuators under your bed </a:t>
            </a:r>
            <a:r>
              <a:rPr lang="en-US" sz="2800" b="1" dirty="0"/>
              <a:t>push you up </a:t>
            </a:r>
            <a:r>
              <a:rPr lang="en-US" sz="2800" dirty="0"/>
              <a:t>into a sitting position.</a:t>
            </a:r>
          </a:p>
        </p:txBody>
      </p:sp>
    </p:spTree>
    <p:extLst>
      <p:ext uri="{BB962C8B-B14F-4D97-AF65-F5344CB8AC3E}">
        <p14:creationId xmlns:p14="http://schemas.microsoft.com/office/powerpoint/2010/main" val="36807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5976664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Spend – </a:t>
            </a:r>
            <a:r>
              <a:rPr lang="en-US" sz="3200" b="1" dirty="0" smtClean="0"/>
              <a:t>Spent</a:t>
            </a:r>
            <a:r>
              <a:rPr lang="en-US" sz="3200" b="1" dirty="0"/>
              <a:t> – </a:t>
            </a:r>
            <a:r>
              <a:rPr lang="en-US" sz="3200" b="1" dirty="0" smtClean="0"/>
              <a:t>Spent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300192" y="1052735"/>
            <a:ext cx="2304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853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r>
              <a:rPr lang="en-US" sz="2800" b="1" dirty="0"/>
              <a:t> – </a:t>
            </a:r>
            <a:r>
              <a:rPr lang="en-US" sz="2800" b="1" dirty="0" smtClean="0"/>
              <a:t>Sent</a:t>
            </a:r>
            <a:r>
              <a:rPr lang="en-US" sz="2800" b="1" dirty="0"/>
              <a:t> – </a:t>
            </a:r>
            <a:r>
              <a:rPr lang="en-US" sz="2800" b="1" dirty="0" smtClean="0"/>
              <a:t>Sent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762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r>
              <a:rPr lang="en-US" sz="3200" b="1" dirty="0"/>
              <a:t> – </a:t>
            </a:r>
            <a:r>
              <a:rPr lang="en-US" sz="3200" b="1" dirty="0" smtClean="0"/>
              <a:t>Took</a:t>
            </a:r>
            <a:r>
              <a:rPr lang="en-US" sz="3200" b="1" dirty="0"/>
              <a:t> – </a:t>
            </a:r>
            <a:r>
              <a:rPr lang="en-US" sz="3200" b="1" dirty="0" smtClean="0"/>
              <a:t>Taken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201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r>
              <a:rPr lang="en-US" sz="2800" b="1" dirty="0"/>
              <a:t> – </a:t>
            </a:r>
            <a:r>
              <a:rPr lang="en-US" sz="2800" b="1" dirty="0" smtClean="0"/>
              <a:t>Sold</a:t>
            </a:r>
            <a:r>
              <a:rPr lang="en-US" sz="2800" b="1" dirty="0"/>
              <a:t> –  </a:t>
            </a:r>
            <a:r>
              <a:rPr lang="en-US" sz="2800" b="1" dirty="0" smtClean="0"/>
              <a:t>Sold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861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r>
              <a:rPr lang="en-US" sz="3200" b="1" dirty="0"/>
              <a:t> – </a:t>
            </a:r>
            <a:r>
              <a:rPr lang="en-US" sz="3200" b="1" dirty="0" smtClean="0"/>
              <a:t>Said</a:t>
            </a:r>
            <a:r>
              <a:rPr lang="en-US" sz="3200" b="1" dirty="0"/>
              <a:t> – </a:t>
            </a:r>
            <a:r>
              <a:rPr lang="en-US" sz="3200" b="1" dirty="0" smtClean="0"/>
              <a:t>Said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340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r>
              <a:rPr lang="en-US" sz="2800" b="1" dirty="0"/>
              <a:t> – </a:t>
            </a:r>
            <a:r>
              <a:rPr lang="en-US" sz="2800" b="1" dirty="0" smtClean="0"/>
              <a:t>Kept</a:t>
            </a:r>
            <a:r>
              <a:rPr lang="en-US" sz="2800" b="1" dirty="0"/>
              <a:t> – </a:t>
            </a:r>
            <a:r>
              <a:rPr lang="en-US" sz="2800" b="1" dirty="0" smtClean="0"/>
              <a:t>Kept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091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r>
              <a:rPr lang="en-US" sz="3200" b="1" dirty="0"/>
              <a:t> – </a:t>
            </a:r>
            <a:r>
              <a:rPr lang="en-US" sz="3200" b="1" dirty="0" smtClean="0"/>
              <a:t>Slept</a:t>
            </a:r>
            <a:r>
              <a:rPr lang="en-US" sz="3200" b="1" dirty="0"/>
              <a:t> – </a:t>
            </a:r>
            <a:r>
              <a:rPr lang="en-US" sz="3200" b="1" dirty="0" smtClean="0"/>
              <a:t>Slept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r>
              <a:rPr lang="en-US" sz="2800" b="1" dirty="0"/>
              <a:t> – </a:t>
            </a:r>
            <a:r>
              <a:rPr lang="en-US" sz="2800" b="1" dirty="0" smtClean="0"/>
              <a:t>Cost</a:t>
            </a:r>
            <a:r>
              <a:rPr lang="en-US" sz="2800" b="1" dirty="0"/>
              <a:t> – </a:t>
            </a:r>
            <a:r>
              <a:rPr lang="en-US" sz="28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855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r>
              <a:rPr lang="en-US" sz="3200" b="1" dirty="0"/>
              <a:t> – </a:t>
            </a:r>
            <a:r>
              <a:rPr lang="en-US" sz="3200" b="1" dirty="0" smtClean="0"/>
              <a:t>Fit</a:t>
            </a:r>
            <a:r>
              <a:rPr lang="en-US" sz="3200" b="1" dirty="0"/>
              <a:t> – </a:t>
            </a:r>
            <a:r>
              <a:rPr lang="en-US" sz="32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952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67544" y="332656"/>
            <a:ext cx="4248472" cy="7200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208653"/>
            <a:ext cx="2160240" cy="5016758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Think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Begin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Swim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Know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Fly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Drive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Break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Bend</a:t>
            </a:r>
            <a:endParaRPr lang="en-US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/>
              <a:t>Spend</a:t>
            </a:r>
            <a:endParaRPr lang="en-US" sz="3200" b="1" dirty="0" smtClean="0"/>
          </a:p>
        </p:txBody>
      </p:sp>
      <p:sp>
        <p:nvSpPr>
          <p:cNvPr id="2" name="Retângulo 1"/>
          <p:cNvSpPr/>
          <p:nvPr/>
        </p:nvSpPr>
        <p:spPr>
          <a:xfrm>
            <a:off x="2915816" y="1080288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11.   </a:t>
            </a:r>
            <a:r>
              <a:rPr lang="en-US" sz="3000" b="1" dirty="0" smtClean="0"/>
              <a:t>Send</a:t>
            </a:r>
            <a:endParaRPr lang="en-US" sz="3000" b="1" dirty="0"/>
          </a:p>
          <a:p>
            <a:r>
              <a:rPr lang="en-US" sz="3000" b="1" dirty="0" smtClean="0"/>
              <a:t>12.   </a:t>
            </a:r>
            <a:r>
              <a:rPr lang="en-US" sz="3000" b="1" dirty="0" smtClean="0"/>
              <a:t>Take</a:t>
            </a:r>
            <a:endParaRPr lang="en-US" sz="3000" b="1" dirty="0"/>
          </a:p>
          <a:p>
            <a:r>
              <a:rPr lang="en-US" sz="3000" b="1" dirty="0" smtClean="0"/>
              <a:t>13.   </a:t>
            </a:r>
            <a:r>
              <a:rPr lang="en-US" sz="3000" b="1" dirty="0" smtClean="0"/>
              <a:t>Sell</a:t>
            </a:r>
            <a:endParaRPr lang="en-US" sz="3000" b="1" dirty="0"/>
          </a:p>
          <a:p>
            <a:r>
              <a:rPr lang="en-US" sz="3000" b="1" dirty="0" smtClean="0"/>
              <a:t>14.   </a:t>
            </a:r>
            <a:r>
              <a:rPr lang="en-US" sz="3000" b="1" dirty="0" smtClean="0"/>
              <a:t>Say</a:t>
            </a:r>
            <a:endParaRPr lang="en-US" sz="3000" b="1" dirty="0"/>
          </a:p>
          <a:p>
            <a:r>
              <a:rPr lang="en-US" sz="3000" b="1" dirty="0" smtClean="0"/>
              <a:t>15.   </a:t>
            </a:r>
            <a:r>
              <a:rPr lang="en-US" sz="3000" b="1" dirty="0" smtClean="0"/>
              <a:t>Keep</a:t>
            </a:r>
            <a:endParaRPr lang="en-US" sz="3000" b="1" dirty="0"/>
          </a:p>
          <a:p>
            <a:r>
              <a:rPr lang="en-US" sz="3000" b="1" dirty="0" smtClean="0"/>
              <a:t>16.   </a:t>
            </a:r>
            <a:r>
              <a:rPr lang="en-US" sz="3000" b="1" dirty="0" smtClean="0"/>
              <a:t>Sleep</a:t>
            </a:r>
            <a:endParaRPr lang="en-US" sz="3000" b="1" dirty="0"/>
          </a:p>
          <a:p>
            <a:r>
              <a:rPr lang="en-US" sz="3000" b="1" dirty="0" smtClean="0"/>
              <a:t>17.   </a:t>
            </a:r>
            <a:r>
              <a:rPr lang="en-US" sz="3000" b="1" dirty="0" smtClean="0"/>
              <a:t>Cost</a:t>
            </a:r>
            <a:endParaRPr lang="en-US" sz="3000" b="1" dirty="0"/>
          </a:p>
          <a:p>
            <a:r>
              <a:rPr lang="en-US" sz="3000" b="1" dirty="0" smtClean="0"/>
              <a:t>18    </a:t>
            </a:r>
            <a:r>
              <a:rPr lang="en-US" sz="3000" b="1" dirty="0" smtClean="0"/>
              <a:t>Fit</a:t>
            </a:r>
            <a:endParaRPr lang="en-US" sz="3000" b="1" dirty="0"/>
          </a:p>
          <a:p>
            <a:r>
              <a:rPr lang="en-US" sz="3000" b="1" dirty="0" smtClean="0"/>
              <a:t>19.   </a:t>
            </a:r>
            <a:r>
              <a:rPr lang="en-US" sz="3000" b="1" dirty="0" smtClean="0"/>
              <a:t>Give</a:t>
            </a:r>
            <a:r>
              <a:rPr lang="en-US" sz="2800" b="1" dirty="0"/>
              <a:t> – </a:t>
            </a:r>
            <a:r>
              <a:rPr lang="en-US" sz="2800" b="1" dirty="0" smtClean="0"/>
              <a:t>Gave</a:t>
            </a:r>
            <a:r>
              <a:rPr lang="en-US" sz="2800" b="1" dirty="0"/>
              <a:t> – </a:t>
            </a:r>
            <a:r>
              <a:rPr lang="en-US" sz="2800" b="1" dirty="0" smtClean="0"/>
              <a:t>Given</a:t>
            </a:r>
            <a:endParaRPr lang="en-US" sz="3000" b="1" dirty="0"/>
          </a:p>
          <a:p>
            <a:r>
              <a:rPr lang="en-US" sz="3000" b="1" dirty="0" smtClean="0"/>
              <a:t>20.   Get</a:t>
            </a:r>
          </a:p>
          <a:p>
            <a:r>
              <a:rPr lang="en-US" sz="3000" b="1" dirty="0" smtClean="0"/>
              <a:t>21</a:t>
            </a:r>
            <a:r>
              <a:rPr lang="en-US" sz="3000" b="1" dirty="0" smtClean="0"/>
              <a:t>.   </a:t>
            </a:r>
            <a:r>
              <a:rPr lang="en-US" sz="3000" b="1" dirty="0" smtClean="0"/>
              <a:t>Forget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2346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2306</TotalTime>
  <Words>6741</Words>
  <Application>Microsoft Office PowerPoint</Application>
  <PresentationFormat>Apresentação na tela (4:3)</PresentationFormat>
  <Paragraphs>2593</Paragraphs>
  <Slides>106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106</vt:i4>
      </vt:variant>
    </vt:vector>
  </HeadingPairs>
  <TitlesOfParts>
    <vt:vector size="107" baseType="lpstr">
      <vt:lpstr>Austin</vt:lpstr>
      <vt:lpstr>REVIEW</vt:lpstr>
      <vt:lpstr>Apresentação do PowerPoint</vt:lpstr>
      <vt:lpstr>Apresentação do PowerPoint</vt:lpstr>
      <vt:lpstr>Apresentação do PowerPoint</vt:lpstr>
      <vt:lpstr>Apresentação do PowerPoint</vt:lpstr>
      <vt:lpstr>Exercises </vt:lpstr>
      <vt:lpstr>Exercises </vt:lpstr>
      <vt:lpstr>Would you like to have a futuristic house?</vt:lpstr>
      <vt:lpstr>What’s a X10?</vt:lpstr>
      <vt:lpstr>Exercise 2</vt:lpstr>
      <vt:lpstr>Exercise 2</vt:lpstr>
      <vt:lpstr>Online Safety Rules for Kids</vt:lpstr>
      <vt:lpstr>Online Safety Rules for Kids</vt:lpstr>
      <vt:lpstr>Read again and find synonyms </vt:lpstr>
      <vt:lpstr>Online Safety Rules for Kids</vt:lpstr>
      <vt:lpstr>Online Safety Rules for Kids</vt:lpstr>
      <vt:lpstr>Online Safety Rules for Kids</vt:lpstr>
      <vt:lpstr>Online Safety Rules for Kids</vt:lpstr>
      <vt:lpstr>Online Safety Rules for Kids</vt:lpstr>
      <vt:lpstr>Online Safety Rules for Kids</vt:lpstr>
      <vt:lpstr>Online Safety Rules for Kids</vt:lpstr>
      <vt:lpstr>Read again and find synonyms </vt:lpstr>
      <vt:lpstr>‘I’m a morning person’!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saDA03</dc:creator>
  <cp:lastModifiedBy>Cristiane Cruz</cp:lastModifiedBy>
  <cp:revision>97</cp:revision>
  <dcterms:created xsi:type="dcterms:W3CDTF">2011-11-30T18:13:06Z</dcterms:created>
  <dcterms:modified xsi:type="dcterms:W3CDTF">2013-09-24T13:23:44Z</dcterms:modified>
</cp:coreProperties>
</file>