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5" r:id="rId12"/>
    <p:sldId id="272" r:id="rId13"/>
    <p:sldId id="267" r:id="rId14"/>
    <p:sldId id="269" r:id="rId15"/>
    <p:sldId id="268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99A152B-0E03-4EDE-8D5F-E8311135B0EA}" type="datetimeFigureOut">
              <a:rPr lang="pt-BR" smtClean="0"/>
              <a:t>07/01/2014</a:t>
            </a:fld>
            <a:endParaRPr lang="pt-B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CD06DAD-F4F0-43B7-B6C2-6070A2B3E969}" type="slidenum">
              <a:rPr lang="pt-BR" smtClean="0"/>
              <a:t>‹nº›</a:t>
            </a:fld>
            <a:endParaRPr lang="pt-B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152B-0E03-4EDE-8D5F-E8311135B0EA}" type="datetimeFigureOut">
              <a:rPr lang="pt-BR" smtClean="0"/>
              <a:t>07/01/2014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6DAD-F4F0-43B7-B6C2-6070A2B3E9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152B-0E03-4EDE-8D5F-E8311135B0EA}" type="datetimeFigureOut">
              <a:rPr lang="pt-BR" smtClean="0"/>
              <a:t>07/01/2014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6DAD-F4F0-43B7-B6C2-6070A2B3E9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152B-0E03-4EDE-8D5F-E8311135B0EA}" type="datetimeFigureOut">
              <a:rPr lang="pt-BR" smtClean="0"/>
              <a:t>07/01/2014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6DAD-F4F0-43B7-B6C2-6070A2B3E9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152B-0E03-4EDE-8D5F-E8311135B0EA}" type="datetimeFigureOut">
              <a:rPr lang="pt-BR" smtClean="0"/>
              <a:t>07/01/2014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6DAD-F4F0-43B7-B6C2-6070A2B3E9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152B-0E03-4EDE-8D5F-E8311135B0EA}" type="datetimeFigureOut">
              <a:rPr lang="pt-BR" smtClean="0"/>
              <a:t>07/01/2014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6DAD-F4F0-43B7-B6C2-6070A2B3E969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152B-0E03-4EDE-8D5F-E8311135B0EA}" type="datetimeFigureOut">
              <a:rPr lang="pt-BR" smtClean="0"/>
              <a:t>07/01/2014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6DAD-F4F0-43B7-B6C2-6070A2B3E9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152B-0E03-4EDE-8D5F-E8311135B0EA}" type="datetimeFigureOut">
              <a:rPr lang="pt-BR" smtClean="0"/>
              <a:t>07/01/2014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6DAD-F4F0-43B7-B6C2-6070A2B3E9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152B-0E03-4EDE-8D5F-E8311135B0EA}" type="datetimeFigureOut">
              <a:rPr lang="pt-BR" smtClean="0"/>
              <a:t>07/01/2014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6DAD-F4F0-43B7-B6C2-6070A2B3E9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152B-0E03-4EDE-8D5F-E8311135B0EA}" type="datetimeFigureOut">
              <a:rPr lang="pt-BR" smtClean="0"/>
              <a:t>07/01/2014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6DAD-F4F0-43B7-B6C2-6070A2B3E969}" type="slidenum">
              <a:rPr lang="pt-BR" smtClean="0"/>
              <a:t>‹nº›</a:t>
            </a:fld>
            <a:endParaRPr lang="pt-B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152B-0E03-4EDE-8D5F-E8311135B0EA}" type="datetimeFigureOut">
              <a:rPr lang="pt-BR" smtClean="0"/>
              <a:t>07/01/2014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6DAD-F4F0-43B7-B6C2-6070A2B3E9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99A152B-0E03-4EDE-8D5F-E8311135B0EA}" type="datetimeFigureOut">
              <a:rPr lang="pt-BR" smtClean="0"/>
              <a:t>07/01/2014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CD06DAD-F4F0-43B7-B6C2-6070A2B3E969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988840"/>
            <a:ext cx="4176464" cy="2664296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EXEMPLOS DE CLAREZA, CONCISÃO E COERÊNCIA 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053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83739"/>
            <a:ext cx="5976664" cy="6069598"/>
          </a:xfrm>
        </p:spPr>
      </p:pic>
    </p:spTree>
    <p:extLst>
      <p:ext uri="{BB962C8B-B14F-4D97-AF65-F5344CB8AC3E}">
        <p14:creationId xmlns:p14="http://schemas.microsoft.com/office/powerpoint/2010/main" val="40580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024744" cy="1143000"/>
          </a:xfrm>
        </p:spPr>
        <p:txBody>
          <a:bodyPr/>
          <a:lstStyle/>
          <a:p>
            <a:r>
              <a:rPr lang="pt-BR" sz="5500" dirty="0"/>
              <a:t>CLAREZA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112568"/>
          </a:xfrm>
        </p:spPr>
        <p:txBody>
          <a:bodyPr>
            <a:noAutofit/>
          </a:bodyPr>
          <a:lstStyle/>
          <a:p>
            <a:pPr algn="just"/>
            <a:r>
              <a:rPr lang="pt-BR" sz="3400" dirty="0"/>
              <a:t>Um texto escrito deve apresentar clareza: informações em ordem direta e </a:t>
            </a:r>
            <a:r>
              <a:rPr lang="pt-BR" sz="3400" dirty="0" err="1" smtClean="0"/>
              <a:t>explicitude</a:t>
            </a:r>
            <a:r>
              <a:rPr lang="pt-BR" sz="3400" dirty="0" smtClean="0"/>
              <a:t>. Isso </a:t>
            </a:r>
            <a:r>
              <a:rPr lang="pt-BR" sz="3400" dirty="0"/>
              <a:t>porque o seu interlocutor não está à sua frente para solicitar </a:t>
            </a:r>
            <a:r>
              <a:rPr lang="pt-BR" sz="3400" dirty="0" smtClean="0"/>
              <a:t>esclarecimentos; logo</a:t>
            </a:r>
            <a:r>
              <a:rPr lang="pt-BR" sz="3400" dirty="0"/>
              <a:t>, o texto escrito tem de oferecer as pistas necessárias para que o leitor </a:t>
            </a:r>
            <a:r>
              <a:rPr lang="pt-BR" sz="3400" dirty="0" smtClean="0"/>
              <a:t>construa os </a:t>
            </a:r>
            <a:r>
              <a:rPr lang="pt-BR" sz="3400" dirty="0"/>
              <a:t>sentidos que você gostaria de salientar.</a:t>
            </a:r>
          </a:p>
        </p:txBody>
      </p:sp>
    </p:spTree>
    <p:extLst>
      <p:ext uri="{BB962C8B-B14F-4D97-AF65-F5344CB8AC3E}">
        <p14:creationId xmlns:p14="http://schemas.microsoft.com/office/powerpoint/2010/main" val="45476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024744" cy="1143000"/>
          </a:xfrm>
        </p:spPr>
        <p:txBody>
          <a:bodyPr/>
          <a:lstStyle/>
          <a:p>
            <a:r>
              <a:rPr lang="pt-BR" sz="5500" dirty="0"/>
              <a:t>CLAREZA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700808"/>
            <a:ext cx="7920880" cy="4536504"/>
          </a:xfrm>
        </p:spPr>
        <p:txBody>
          <a:bodyPr>
            <a:normAutofit fontScale="92500" lnSpcReduction="10000"/>
          </a:bodyPr>
          <a:lstStyle/>
          <a:p>
            <a:r>
              <a:rPr lang="pt-BR" sz="5500" b="1" dirty="0"/>
              <a:t>Versão 2</a:t>
            </a:r>
          </a:p>
          <a:p>
            <a:r>
              <a:rPr lang="pt-BR" sz="5500" dirty="0"/>
              <a:t>Os </a:t>
            </a:r>
            <a:r>
              <a:rPr lang="pt-BR" sz="5500" b="1" dirty="0"/>
              <a:t>policiais </a:t>
            </a:r>
            <a:r>
              <a:rPr lang="pt-BR" sz="5500" dirty="0"/>
              <a:t>chegaram </a:t>
            </a:r>
            <a:r>
              <a:rPr lang="pt-BR" sz="5500" b="1" dirty="0"/>
              <a:t>de forma inesperada</a:t>
            </a:r>
            <a:r>
              <a:rPr lang="pt-BR" sz="5500" dirty="0"/>
              <a:t>, </a:t>
            </a:r>
            <a:r>
              <a:rPr lang="pt-BR" sz="5500" b="1" dirty="0"/>
              <a:t>algemaram </a:t>
            </a:r>
            <a:r>
              <a:rPr lang="pt-BR" sz="5500" dirty="0"/>
              <a:t>o </a:t>
            </a:r>
            <a:r>
              <a:rPr lang="pt-BR" sz="5500" b="1" dirty="0"/>
              <a:t>suspeito </a:t>
            </a:r>
            <a:r>
              <a:rPr lang="pt-BR" sz="5500" dirty="0"/>
              <a:t>e </a:t>
            </a:r>
            <a:r>
              <a:rPr lang="pt-BR" sz="5500" dirty="0" smtClean="0"/>
              <a:t>o levaram </a:t>
            </a:r>
            <a:r>
              <a:rPr lang="pt-BR" sz="5500" dirty="0"/>
              <a:t>para a </a:t>
            </a:r>
            <a:r>
              <a:rPr lang="pt-BR" sz="5500" b="1" dirty="0"/>
              <a:t>viatura</a:t>
            </a:r>
            <a:r>
              <a:rPr lang="pt-BR" sz="5500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118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40966"/>
          </a:xfrm>
        </p:spPr>
        <p:txBody>
          <a:bodyPr/>
          <a:lstStyle/>
          <a:p>
            <a:r>
              <a:rPr lang="pt-BR" sz="5500" dirty="0" smtClean="0"/>
              <a:t>CLAREZA</a:t>
            </a:r>
            <a:endParaRPr lang="pt-BR" sz="5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Autofit/>
          </a:bodyPr>
          <a:lstStyle/>
          <a:p>
            <a:r>
              <a:rPr lang="pt-BR" sz="3500" b="1" dirty="0"/>
              <a:t>Versão 1</a:t>
            </a:r>
          </a:p>
          <a:p>
            <a:pPr algn="just"/>
            <a:r>
              <a:rPr lang="pt-BR" sz="3500" dirty="0"/>
              <a:t>Ao </a:t>
            </a:r>
            <a:r>
              <a:rPr lang="pt-BR" sz="3500" dirty="0" smtClean="0"/>
              <a:t>afirmar </a:t>
            </a:r>
            <a:r>
              <a:rPr lang="pt-BR" sz="3500" dirty="0"/>
              <a:t>que todo o desejo de que os amigos viessem à sua festa </a:t>
            </a:r>
            <a:r>
              <a:rPr lang="pt-BR" sz="3500" dirty="0" smtClean="0"/>
              <a:t>de aniversário </a:t>
            </a:r>
            <a:r>
              <a:rPr lang="pt-BR" sz="3500" dirty="0"/>
              <a:t>desaparecera, uma vez que seu pai se opusera à realização </a:t>
            </a:r>
            <a:r>
              <a:rPr lang="pt-BR" sz="3500" dirty="0" smtClean="0"/>
              <a:t>e não </a:t>
            </a:r>
            <a:r>
              <a:rPr lang="pt-BR" sz="3500" dirty="0"/>
              <a:t>liberara o dinheiro necessário para os preparativos do tipo de festa </a:t>
            </a:r>
            <a:r>
              <a:rPr lang="pt-BR" sz="3500" dirty="0" smtClean="0"/>
              <a:t>que Aline </a:t>
            </a:r>
            <a:r>
              <a:rPr lang="pt-BR" sz="3500" dirty="0"/>
              <a:t>gostaria de fazer.</a:t>
            </a:r>
          </a:p>
        </p:txBody>
      </p:sp>
    </p:spTree>
    <p:extLst>
      <p:ext uri="{BB962C8B-B14F-4D97-AF65-F5344CB8AC3E}">
        <p14:creationId xmlns:p14="http://schemas.microsoft.com/office/powerpoint/2010/main" val="9249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8712968" cy="640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8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40966"/>
          </a:xfrm>
        </p:spPr>
        <p:txBody>
          <a:bodyPr/>
          <a:lstStyle/>
          <a:p>
            <a:r>
              <a:rPr lang="pt-BR" sz="5500" dirty="0" smtClean="0"/>
              <a:t>CLAREZA</a:t>
            </a:r>
            <a:endParaRPr lang="pt-BR" sz="5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472608"/>
          </a:xfrm>
        </p:spPr>
        <p:txBody>
          <a:bodyPr>
            <a:noAutofit/>
          </a:bodyPr>
          <a:lstStyle/>
          <a:p>
            <a:r>
              <a:rPr lang="pt-BR" sz="3500" b="1" dirty="0"/>
              <a:t>Versão 2</a:t>
            </a:r>
          </a:p>
          <a:p>
            <a:r>
              <a:rPr lang="pt-BR" sz="3500" dirty="0"/>
              <a:t>Aline chorou ao </a:t>
            </a:r>
            <a:r>
              <a:rPr lang="pt-BR" sz="3500" dirty="0" smtClean="0"/>
              <a:t>afirmar </a:t>
            </a:r>
            <a:r>
              <a:rPr lang="pt-BR" sz="3500" dirty="0"/>
              <a:t>que todo o desejo de que os amigos viessem </a:t>
            </a:r>
            <a:r>
              <a:rPr lang="pt-BR" sz="3500" dirty="0" smtClean="0"/>
              <a:t>à sua </a:t>
            </a:r>
            <a:r>
              <a:rPr lang="pt-BR" sz="3500" dirty="0"/>
              <a:t>festa de aniversário desaparecera. Isso porque seu pai se opusera </a:t>
            </a:r>
            <a:r>
              <a:rPr lang="pt-BR" sz="3500" dirty="0" smtClean="0"/>
              <a:t>à realização </a:t>
            </a:r>
            <a:r>
              <a:rPr lang="pt-BR" sz="3500" dirty="0"/>
              <a:t>e não liberara o dinheiro necessário para os preparativos do </a:t>
            </a:r>
            <a:r>
              <a:rPr lang="pt-BR" sz="3500" dirty="0" smtClean="0"/>
              <a:t>tipo de </a:t>
            </a:r>
            <a:r>
              <a:rPr lang="pt-BR" sz="3500" dirty="0"/>
              <a:t>festa que ela gostaria de fazer.</a:t>
            </a:r>
          </a:p>
        </p:txBody>
      </p:sp>
    </p:spTree>
    <p:extLst>
      <p:ext uri="{BB962C8B-B14F-4D97-AF65-F5344CB8AC3E}">
        <p14:creationId xmlns:p14="http://schemas.microsoft.com/office/powerpoint/2010/main" val="139879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024744" cy="1143000"/>
          </a:xfrm>
        </p:spPr>
        <p:txBody>
          <a:bodyPr>
            <a:normAutofit/>
          </a:bodyPr>
          <a:lstStyle/>
          <a:p>
            <a:r>
              <a:rPr lang="pt-BR" sz="5500" b="1" dirty="0" smtClean="0"/>
              <a:t>CONCISÃO</a:t>
            </a:r>
            <a:endParaRPr lang="pt-BR" sz="5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28800"/>
            <a:ext cx="8352928" cy="4896544"/>
          </a:xfrm>
        </p:spPr>
        <p:txBody>
          <a:bodyPr>
            <a:noAutofit/>
          </a:bodyPr>
          <a:lstStyle/>
          <a:p>
            <a:pPr algn="just"/>
            <a:r>
              <a:rPr lang="pt-BR" sz="3500" dirty="0"/>
              <a:t>Uma segunda qualidade do texto escrito é a concisão. Consideramos que um texto </a:t>
            </a:r>
            <a:r>
              <a:rPr lang="pt-BR" sz="3500" dirty="0" smtClean="0"/>
              <a:t>seja conciso </a:t>
            </a:r>
            <a:r>
              <a:rPr lang="pt-BR" sz="3500" dirty="0"/>
              <a:t>quando ele é enxuto: em poucas palavras, apresenta as informações </a:t>
            </a:r>
            <a:r>
              <a:rPr lang="pt-BR" sz="3500" dirty="0" smtClean="0"/>
              <a:t>essenciais. O </a:t>
            </a:r>
            <a:r>
              <a:rPr lang="pt-BR" sz="3500" dirty="0"/>
              <a:t>contrário de concisão é prolixidade: repetições desnecessárias, </a:t>
            </a:r>
            <a:r>
              <a:rPr lang="pt-BR" sz="3500" dirty="0" smtClean="0"/>
              <a:t>redundâncias, delongas</a:t>
            </a:r>
            <a:r>
              <a:rPr lang="pt-BR" sz="3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19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816424" cy="954360"/>
          </a:xfrm>
        </p:spPr>
        <p:txBody>
          <a:bodyPr>
            <a:normAutofit fontScale="90000"/>
          </a:bodyPr>
          <a:lstStyle/>
          <a:p>
            <a:r>
              <a:rPr lang="pt-BR" sz="5500" b="1" dirty="0" smtClean="0"/>
              <a:t>CONCISÃO</a:t>
            </a:r>
            <a:endParaRPr lang="pt-BR" sz="5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052736"/>
            <a:ext cx="8280920" cy="5544616"/>
          </a:xfrm>
        </p:spPr>
        <p:txBody>
          <a:bodyPr>
            <a:noAutofit/>
          </a:bodyPr>
          <a:lstStyle/>
          <a:p>
            <a:r>
              <a:rPr lang="pt-BR" sz="2700" b="1" dirty="0"/>
              <a:t>Versão 1</a:t>
            </a:r>
          </a:p>
          <a:p>
            <a:pPr algn="just"/>
            <a:r>
              <a:rPr lang="pt-BR" sz="2700" dirty="0"/>
              <a:t>É uma triste realidade – tradicional e costumeira – que a diversão popular (</a:t>
            </a:r>
            <a:r>
              <a:rPr lang="pt-BR" sz="2700" dirty="0" smtClean="0"/>
              <a:t>e ela </a:t>
            </a:r>
            <a:r>
              <a:rPr lang="pt-BR" sz="2700" dirty="0"/>
              <a:t>abrange várias modalidades circunscritas a épocas ou regiões </a:t>
            </a:r>
            <a:r>
              <a:rPr lang="pt-BR" sz="2700" dirty="0" smtClean="0"/>
              <a:t>diversas) geralmente </a:t>
            </a:r>
            <a:r>
              <a:rPr lang="pt-BR" sz="2700" dirty="0"/>
              <a:t>é oferecida ao povo (podemos remontar à Roma Antiga), </a:t>
            </a:r>
            <a:r>
              <a:rPr lang="pt-BR" sz="2700" dirty="0" smtClean="0"/>
              <a:t>visando não </a:t>
            </a:r>
            <a:r>
              <a:rPr lang="pt-BR" sz="2700" dirty="0"/>
              <a:t>ao objetivo precípuo da diversão – dar lazer a quem dele necessite –, </a:t>
            </a:r>
            <a:r>
              <a:rPr lang="pt-BR" sz="2700" dirty="0" smtClean="0"/>
              <a:t>mas sim </a:t>
            </a:r>
            <a:r>
              <a:rPr lang="pt-BR" sz="2700" dirty="0"/>
              <a:t>visando a uma alienação dos seres pensantes em relação à </a:t>
            </a:r>
            <a:r>
              <a:rPr lang="pt-BR" sz="2700" dirty="0" smtClean="0"/>
              <a:t>situação política </a:t>
            </a:r>
            <a:r>
              <a:rPr lang="pt-BR" sz="2700" dirty="0"/>
              <a:t>vigente, a </a:t>
            </a:r>
            <a:r>
              <a:rPr lang="pt-BR" sz="2700" dirty="0" smtClean="0"/>
              <a:t>fim </a:t>
            </a:r>
            <a:r>
              <a:rPr lang="pt-BR" sz="2700" dirty="0"/>
              <a:t>de que eles não pensem na fome, na miséria e </a:t>
            </a:r>
            <a:r>
              <a:rPr lang="pt-BR" sz="2700" dirty="0" smtClean="0"/>
              <a:t>na injustiça</a:t>
            </a:r>
            <a:r>
              <a:rPr lang="pt-BR" sz="2700" dirty="0"/>
              <a:t>, suas companheiras de infortúnio e dor.</a:t>
            </a:r>
          </a:p>
        </p:txBody>
      </p:sp>
    </p:spTree>
    <p:extLst>
      <p:ext uri="{BB962C8B-B14F-4D97-AF65-F5344CB8AC3E}">
        <p14:creationId xmlns:p14="http://schemas.microsoft.com/office/powerpoint/2010/main" val="33173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3816424" cy="954360"/>
          </a:xfrm>
        </p:spPr>
        <p:txBody>
          <a:bodyPr>
            <a:normAutofit fontScale="90000"/>
          </a:bodyPr>
          <a:lstStyle/>
          <a:p>
            <a:r>
              <a:rPr lang="pt-BR" sz="5500" b="1" dirty="0" smtClean="0"/>
              <a:t>CONCISÃO</a:t>
            </a:r>
            <a:endParaRPr lang="pt-BR" sz="5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916832"/>
            <a:ext cx="7488832" cy="3600400"/>
          </a:xfrm>
        </p:spPr>
        <p:txBody>
          <a:bodyPr>
            <a:noAutofit/>
          </a:bodyPr>
          <a:lstStyle/>
          <a:p>
            <a:r>
              <a:rPr lang="pt-BR" sz="4500" b="1" dirty="0"/>
              <a:t>Versão 2</a:t>
            </a:r>
          </a:p>
          <a:p>
            <a:r>
              <a:rPr lang="pt-BR" sz="4500" dirty="0"/>
              <a:t>A diversão oferecida ao povo visa, em geral, à alienação política.</a:t>
            </a:r>
          </a:p>
        </p:txBody>
      </p:sp>
    </p:spTree>
    <p:extLst>
      <p:ext uri="{BB962C8B-B14F-4D97-AF65-F5344CB8AC3E}">
        <p14:creationId xmlns:p14="http://schemas.microsoft.com/office/powerpoint/2010/main" val="19979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024744" cy="1143000"/>
          </a:xfrm>
        </p:spPr>
        <p:txBody>
          <a:bodyPr>
            <a:normAutofit/>
          </a:bodyPr>
          <a:lstStyle/>
          <a:p>
            <a:r>
              <a:rPr lang="pt-BR" sz="5500" b="1" dirty="0" smtClean="0"/>
              <a:t>EXERCÍCIO</a:t>
            </a:r>
            <a:endParaRPr lang="pt-BR" sz="5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896" cy="48245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4000" dirty="0"/>
              <a:t>Leia com atenção o texto abaixo. Trata-se de um aviso, </a:t>
            </a:r>
            <a:r>
              <a:rPr lang="pt-BR" sz="4000" dirty="0" smtClean="0"/>
              <a:t>afixado </a:t>
            </a:r>
            <a:r>
              <a:rPr lang="pt-BR" sz="4000" dirty="0"/>
              <a:t>a uma </a:t>
            </a:r>
            <a:r>
              <a:rPr lang="pt-BR" sz="4000" dirty="0" smtClean="0"/>
              <a:t>porta de </a:t>
            </a:r>
            <a:r>
              <a:rPr lang="pt-BR" sz="4000" dirty="0"/>
              <a:t>banheiro coletivo de um </a:t>
            </a:r>
            <a:r>
              <a:rPr lang="pt-BR" sz="4000" i="1" dirty="0"/>
              <a:t>camping </a:t>
            </a:r>
            <a:r>
              <a:rPr lang="pt-BR" sz="4000" dirty="0" smtClean="0"/>
              <a:t>brasileiro. Analise </a:t>
            </a:r>
            <a:r>
              <a:rPr lang="pt-BR" sz="4000" dirty="0"/>
              <a:t>se esse texto apresenta a clareza necessária para que o </a:t>
            </a:r>
            <a:r>
              <a:rPr lang="pt-BR" sz="4000" dirty="0" smtClean="0"/>
              <a:t>usuário do </a:t>
            </a:r>
            <a:r>
              <a:rPr lang="pt-BR" sz="4000" dirty="0"/>
              <a:t>banheiro, ao </a:t>
            </a:r>
            <a:r>
              <a:rPr lang="pt-BR" sz="4000" dirty="0" smtClean="0"/>
              <a:t>fim </a:t>
            </a:r>
            <a:r>
              <a:rPr lang="pt-BR" sz="4000" dirty="0"/>
              <a:t>da leitura, possa saber o que deve e o que não </a:t>
            </a:r>
            <a:r>
              <a:rPr lang="pt-BR" sz="4000" dirty="0" smtClean="0"/>
              <a:t>deve fazer </a:t>
            </a:r>
            <a:r>
              <a:rPr lang="pt-BR" sz="4000" dirty="0"/>
              <a:t>no </a:t>
            </a:r>
            <a:r>
              <a:rPr lang="pt-BR" sz="4000" i="1" dirty="0"/>
              <a:t>camping</a:t>
            </a:r>
            <a:r>
              <a:rPr lang="pt-BR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087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777141" cy="4896544"/>
          </a:xfrm>
        </p:spPr>
      </p:pic>
    </p:spTree>
    <p:extLst>
      <p:ext uri="{BB962C8B-B14F-4D97-AF65-F5344CB8AC3E}">
        <p14:creationId xmlns:p14="http://schemas.microsoft.com/office/powerpoint/2010/main" val="55393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41" y="188640"/>
            <a:ext cx="7477075" cy="649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0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548680"/>
            <a:ext cx="8352928" cy="5976664"/>
          </a:xfrm>
        </p:spPr>
        <p:txBody>
          <a:bodyPr>
            <a:noAutofit/>
          </a:bodyPr>
          <a:lstStyle/>
          <a:p>
            <a:pPr algn="just"/>
            <a:r>
              <a:rPr lang="pt-BR" sz="2600" dirty="0"/>
              <a:t>Não lhe parece um texto muito cheio de informações? Um aviso não </a:t>
            </a:r>
            <a:r>
              <a:rPr lang="pt-BR" sz="2600" dirty="0" smtClean="0"/>
              <a:t>pode conter </a:t>
            </a:r>
            <a:r>
              <a:rPr lang="pt-BR" sz="2600" dirty="0"/>
              <a:t>tantos dados. Ao contrário, deve apresentar apenas </a:t>
            </a:r>
            <a:r>
              <a:rPr lang="pt-BR" sz="2600" dirty="0" smtClean="0"/>
              <a:t>informações essenciais. Logo</a:t>
            </a:r>
            <a:r>
              <a:rPr lang="pt-BR" sz="2600" dirty="0"/>
              <a:t>, é de clareza e de concisão que o texto em foco precisa. </a:t>
            </a:r>
            <a:r>
              <a:rPr lang="pt-BR" sz="2600" dirty="0" smtClean="0"/>
              <a:t>Explicitar claramente </a:t>
            </a:r>
            <a:r>
              <a:rPr lang="pt-BR" sz="2600" dirty="0"/>
              <a:t>o que os usuários do </a:t>
            </a:r>
            <a:r>
              <a:rPr lang="pt-BR" sz="2600" i="1" dirty="0"/>
              <a:t>camping </a:t>
            </a:r>
            <a:r>
              <a:rPr lang="pt-BR" sz="2600" dirty="0"/>
              <a:t>podem e o que não </a:t>
            </a:r>
            <a:r>
              <a:rPr lang="pt-BR" sz="2600" dirty="0" smtClean="0"/>
              <a:t>podem fazer</a:t>
            </a:r>
            <a:r>
              <a:rPr lang="pt-BR" sz="2600" dirty="0"/>
              <a:t>: essa deveria ser a função social do aviso. Todavia, a falta </a:t>
            </a:r>
            <a:r>
              <a:rPr lang="pt-BR" sz="2600" dirty="0" smtClean="0"/>
              <a:t>dessas qualidades </a:t>
            </a:r>
            <a:r>
              <a:rPr lang="pt-BR" sz="2600" dirty="0"/>
              <a:t>acaba por prejudicar a leitura e a consequência disso pode </a:t>
            </a:r>
            <a:r>
              <a:rPr lang="pt-BR" sz="2600" dirty="0" smtClean="0"/>
              <a:t>ser o </a:t>
            </a:r>
            <a:r>
              <a:rPr lang="pt-BR" sz="2600" dirty="0"/>
              <a:t>não-cumprimento das ações recomendadas pelo Sr. Noel aos </a:t>
            </a:r>
            <a:r>
              <a:rPr lang="pt-BR" sz="2600" dirty="0" smtClean="0"/>
              <a:t>usuários do </a:t>
            </a:r>
            <a:r>
              <a:rPr lang="pt-BR" sz="2600" i="1" dirty="0"/>
              <a:t>camping</a:t>
            </a:r>
            <a:r>
              <a:rPr lang="pt-BR" sz="2600" dirty="0"/>
              <a:t>. Eles podem achar que essas recomendações são apenas </a:t>
            </a:r>
            <a:r>
              <a:rPr lang="pt-BR" sz="2600" dirty="0" smtClean="0"/>
              <a:t>uma brincadeira</a:t>
            </a:r>
            <a:r>
              <a:rPr lang="pt-BR" sz="2600" dirty="0"/>
              <a:t>. Darão risada do texto e nada mais.</a:t>
            </a:r>
          </a:p>
        </p:txBody>
      </p:sp>
    </p:spTree>
    <p:extLst>
      <p:ext uri="{BB962C8B-B14F-4D97-AF65-F5344CB8AC3E}">
        <p14:creationId xmlns:p14="http://schemas.microsoft.com/office/powerpoint/2010/main" val="27426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080120"/>
          </a:xfrm>
        </p:spPr>
        <p:txBody>
          <a:bodyPr>
            <a:normAutofit fontScale="90000"/>
          </a:bodyPr>
          <a:lstStyle/>
          <a:p>
            <a:r>
              <a:rPr lang="pt-BR" sz="5500" b="1" dirty="0" smtClean="0"/>
              <a:t>CORREÇÃO LINGUÍSTICA</a:t>
            </a:r>
            <a:endParaRPr lang="pt-BR" sz="5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84784"/>
            <a:ext cx="8352928" cy="5040560"/>
          </a:xfrm>
        </p:spPr>
        <p:txBody>
          <a:bodyPr>
            <a:noAutofit/>
          </a:bodyPr>
          <a:lstStyle/>
          <a:p>
            <a:pPr algn="just"/>
            <a:r>
              <a:rPr lang="pt-BR" sz="2700" dirty="0"/>
              <a:t>A correção linguística também é uma qualidade esperada em textos escritos, </a:t>
            </a:r>
            <a:r>
              <a:rPr lang="pt-BR" sz="2700" dirty="0" smtClean="0"/>
              <a:t>em especial </a:t>
            </a:r>
            <a:r>
              <a:rPr lang="pt-BR" sz="2700" dirty="0"/>
              <a:t>nas correspondências </a:t>
            </a:r>
            <a:r>
              <a:rPr lang="pt-BR" sz="2700" dirty="0" smtClean="0"/>
              <a:t>oficiais</a:t>
            </a:r>
            <a:r>
              <a:rPr lang="pt-BR" sz="2700" dirty="0"/>
              <a:t>, em que a pessoa que escreve ocupa </a:t>
            </a:r>
            <a:r>
              <a:rPr lang="pt-BR" sz="2700" dirty="0" smtClean="0"/>
              <a:t>uma posição </a:t>
            </a:r>
            <a:r>
              <a:rPr lang="pt-BR" sz="2700" dirty="0"/>
              <a:t>institucional. Ora, se problemas de </a:t>
            </a:r>
            <a:r>
              <a:rPr lang="pt-BR" sz="2700" dirty="0" smtClean="0"/>
              <a:t>ortografia</a:t>
            </a:r>
            <a:r>
              <a:rPr lang="pt-BR" sz="2700" dirty="0"/>
              <a:t>, concordância, regência </a:t>
            </a:r>
            <a:r>
              <a:rPr lang="pt-BR" sz="2700" dirty="0" smtClean="0"/>
              <a:t>e pontuação </a:t>
            </a:r>
            <a:r>
              <a:rPr lang="pt-BR" sz="2700" dirty="0"/>
              <a:t>podem causar </a:t>
            </a:r>
            <a:r>
              <a:rPr lang="pt-BR" sz="2700" dirty="0" smtClean="0"/>
              <a:t>dificuldades </a:t>
            </a:r>
            <a:r>
              <a:rPr lang="pt-BR" sz="2700" dirty="0"/>
              <a:t>de leitura e “arranhar” a imagem do produtor </a:t>
            </a:r>
            <a:r>
              <a:rPr lang="pt-BR" sz="2700" dirty="0" smtClean="0"/>
              <a:t>de um </a:t>
            </a:r>
            <a:r>
              <a:rPr lang="pt-BR" sz="2700" dirty="0"/>
              <a:t>bilhete ou de </a:t>
            </a:r>
            <a:r>
              <a:rPr lang="pt-BR" sz="2700" dirty="0" smtClean="0"/>
              <a:t>um, </a:t>
            </a:r>
            <a:r>
              <a:rPr lang="pt-BR" sz="2700" dirty="0"/>
              <a:t>imagine como será </a:t>
            </a:r>
            <a:r>
              <a:rPr lang="pt-BR" sz="2700" dirty="0" smtClean="0"/>
              <a:t>prejudicial para </a:t>
            </a:r>
            <a:r>
              <a:rPr lang="pt-BR" sz="2700" dirty="0"/>
              <a:t>a instituição que </a:t>
            </a:r>
            <a:r>
              <a:rPr lang="pt-BR" sz="2700" dirty="0" smtClean="0"/>
              <a:t>uma pessoa que escreva </a:t>
            </a:r>
            <a:r>
              <a:rPr lang="pt-BR" sz="2700" dirty="0"/>
              <a:t>um ofício que </a:t>
            </a:r>
            <a:r>
              <a:rPr lang="pt-BR" sz="2700" dirty="0" smtClean="0"/>
              <a:t>contenha incorreções </a:t>
            </a:r>
            <a:r>
              <a:rPr lang="pt-BR" sz="2700" dirty="0"/>
              <a:t>no uso formal da língua.</a:t>
            </a:r>
          </a:p>
        </p:txBody>
      </p:sp>
    </p:spTree>
    <p:extLst>
      <p:ext uri="{BB962C8B-B14F-4D97-AF65-F5344CB8AC3E}">
        <p14:creationId xmlns:p14="http://schemas.microsoft.com/office/powerpoint/2010/main" val="7818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352928" cy="1008112"/>
          </a:xfrm>
        </p:spPr>
        <p:txBody>
          <a:bodyPr>
            <a:normAutofit fontScale="90000"/>
          </a:bodyPr>
          <a:lstStyle/>
          <a:p>
            <a:r>
              <a:rPr lang="pt-BR" sz="5500" b="1" dirty="0" smtClean="0"/>
              <a:t>CORREÇÃO LINGUÍSTICA</a:t>
            </a:r>
            <a:endParaRPr lang="pt-BR" sz="5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700808"/>
            <a:ext cx="8064896" cy="475252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4000" dirty="0"/>
              <a:t>Vejamos, no exemplo a seguir, um </a:t>
            </a:r>
            <a:r>
              <a:rPr lang="pt-BR" sz="4000" b="1" dirty="0"/>
              <a:t>bilhete </a:t>
            </a:r>
            <a:r>
              <a:rPr lang="pt-BR" sz="4000" dirty="0"/>
              <a:t>(gênero escrito mais informal) produzido </a:t>
            </a:r>
            <a:r>
              <a:rPr lang="pt-BR" sz="4000" dirty="0" smtClean="0"/>
              <a:t>por um </a:t>
            </a:r>
            <a:r>
              <a:rPr lang="pt-BR" sz="4000" dirty="0"/>
              <a:t>trabalhador de uma empresa metalúrgica do ABC Paulista, cujo quadro funcional </a:t>
            </a:r>
            <a:r>
              <a:rPr lang="pt-BR" sz="4000" dirty="0" smtClean="0"/>
              <a:t>é composto </a:t>
            </a:r>
            <a:r>
              <a:rPr lang="pt-BR" sz="4000" dirty="0"/>
              <a:t>por cerca de dois mil funcionários.</a:t>
            </a:r>
          </a:p>
        </p:txBody>
      </p:sp>
    </p:spTree>
    <p:extLst>
      <p:ext uri="{BB962C8B-B14F-4D97-AF65-F5344CB8AC3E}">
        <p14:creationId xmlns:p14="http://schemas.microsoft.com/office/powerpoint/2010/main" val="134462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0"/>
            <a:ext cx="8640960" cy="6858000"/>
          </a:xfrm>
        </p:spPr>
        <p:txBody>
          <a:bodyPr>
            <a:noAutofit/>
          </a:bodyPr>
          <a:lstStyle/>
          <a:p>
            <a:r>
              <a:rPr lang="pt-BR" sz="2600" b="1" dirty="0"/>
              <a:t>Versão 1</a:t>
            </a:r>
          </a:p>
          <a:p>
            <a:r>
              <a:rPr lang="pt-BR" sz="2600" dirty="0"/>
              <a:t>Dona </a:t>
            </a:r>
            <a:r>
              <a:rPr lang="pt-BR" sz="2600" dirty="0" err="1"/>
              <a:t>Arzira</a:t>
            </a:r>
            <a:r>
              <a:rPr lang="pt-BR" sz="2600" dirty="0"/>
              <a:t>,</a:t>
            </a:r>
          </a:p>
          <a:p>
            <a:r>
              <a:rPr lang="pt-BR" sz="2600" dirty="0" err="1"/>
              <a:t>Apezar</a:t>
            </a:r>
            <a:r>
              <a:rPr lang="pt-BR" sz="2600" dirty="0"/>
              <a:t> do </a:t>
            </a:r>
            <a:r>
              <a:rPr lang="pt-BR" sz="2600" dirty="0" err="1"/>
              <a:t>crima</a:t>
            </a:r>
            <a:r>
              <a:rPr lang="pt-BR" sz="2600" dirty="0"/>
              <a:t> de </a:t>
            </a:r>
            <a:r>
              <a:rPr lang="pt-BR" sz="2600" dirty="0" err="1"/>
              <a:t>auta</a:t>
            </a:r>
            <a:r>
              <a:rPr lang="pt-BR" sz="2600" dirty="0"/>
              <a:t> tenção, os operário não </a:t>
            </a:r>
            <a:r>
              <a:rPr lang="pt-BR" sz="2600" dirty="0" err="1"/>
              <a:t>ezitaram</a:t>
            </a:r>
            <a:r>
              <a:rPr lang="pt-BR" sz="2600" dirty="0"/>
              <a:t> em </a:t>
            </a:r>
            <a:r>
              <a:rPr lang="pt-BR" sz="2600" dirty="0" err="1" smtClean="0"/>
              <a:t>aprezentar</a:t>
            </a:r>
            <a:r>
              <a:rPr lang="pt-BR" sz="2600" dirty="0" smtClean="0"/>
              <a:t> suas </a:t>
            </a:r>
            <a:r>
              <a:rPr lang="pt-BR" sz="2600" dirty="0"/>
              <a:t>reinvindicação para o chefe. Eles </a:t>
            </a:r>
            <a:r>
              <a:rPr lang="pt-BR" sz="2600" dirty="0" err="1"/>
              <a:t>alegaro</a:t>
            </a:r>
            <a:r>
              <a:rPr lang="pt-BR" sz="2600" dirty="0"/>
              <a:t> que, com </a:t>
            </a:r>
            <a:r>
              <a:rPr lang="pt-BR" sz="2600" dirty="0" err="1"/>
              <a:t>excessão</a:t>
            </a:r>
            <a:r>
              <a:rPr lang="pt-BR" sz="2600" dirty="0"/>
              <a:t> de </a:t>
            </a:r>
            <a:r>
              <a:rPr lang="pt-BR" sz="2600" dirty="0" smtClean="0"/>
              <a:t>uns pouco </a:t>
            </a:r>
            <a:r>
              <a:rPr lang="pt-BR" sz="2600" dirty="0" err="1"/>
              <a:t>previlegiado</a:t>
            </a:r>
            <a:r>
              <a:rPr lang="pt-BR" sz="2600" dirty="0"/>
              <a:t>, nós tudo vinha </a:t>
            </a:r>
            <a:r>
              <a:rPr lang="pt-BR" sz="2600" dirty="0" err="1"/>
              <a:t>recebeno</a:t>
            </a:r>
            <a:r>
              <a:rPr lang="pt-BR" sz="2600" dirty="0"/>
              <a:t> o pagamento com vários </a:t>
            </a:r>
            <a:r>
              <a:rPr lang="pt-BR" sz="2600" dirty="0" smtClean="0"/>
              <a:t>dia de </a:t>
            </a:r>
            <a:r>
              <a:rPr lang="pt-BR" sz="2600" dirty="0" err="1"/>
              <a:t>atrazo</a:t>
            </a:r>
            <a:r>
              <a:rPr lang="pt-BR" sz="2600" dirty="0"/>
              <a:t>. Por tudo isso que foi falado, nós quer uma reunião com o </a:t>
            </a:r>
            <a:r>
              <a:rPr lang="pt-BR" sz="2600" dirty="0" smtClean="0"/>
              <a:t>dono da </a:t>
            </a:r>
            <a:r>
              <a:rPr lang="pt-BR" sz="2600" dirty="0" err="1"/>
              <a:t>empreza</a:t>
            </a:r>
            <a:r>
              <a:rPr lang="pt-BR" sz="2600" dirty="0"/>
              <a:t> o quando antes. </a:t>
            </a:r>
            <a:r>
              <a:rPr lang="pt-BR" sz="2600" dirty="0" err="1"/>
              <a:t>Pruque</a:t>
            </a:r>
            <a:r>
              <a:rPr lang="pt-BR" sz="2600" dirty="0"/>
              <a:t> a senhora não </a:t>
            </a:r>
            <a:r>
              <a:rPr lang="pt-BR" sz="2600" dirty="0" err="1"/>
              <a:t>tava</a:t>
            </a:r>
            <a:r>
              <a:rPr lang="pt-BR" sz="2600" dirty="0"/>
              <a:t> mais aqui </a:t>
            </a:r>
            <a:r>
              <a:rPr lang="pt-BR" sz="2600" dirty="0" smtClean="0"/>
              <a:t>quando agente </a:t>
            </a:r>
            <a:r>
              <a:rPr lang="pt-BR" sz="2600" dirty="0"/>
              <a:t>saiu da sala do chefe, </a:t>
            </a:r>
            <a:r>
              <a:rPr lang="pt-BR" sz="2600" dirty="0" err="1"/>
              <a:t>tamo</a:t>
            </a:r>
            <a:r>
              <a:rPr lang="pt-BR" sz="2600" dirty="0"/>
              <a:t> </a:t>
            </a:r>
            <a:r>
              <a:rPr lang="pt-BR" sz="2600" dirty="0" err="1"/>
              <a:t>deixano</a:t>
            </a:r>
            <a:r>
              <a:rPr lang="pt-BR" sz="2600" dirty="0"/>
              <a:t> esse bilhete pra senhora </a:t>
            </a:r>
            <a:r>
              <a:rPr lang="pt-BR" sz="2600" dirty="0" err="1" smtClean="0"/>
              <a:t>falá</a:t>
            </a:r>
            <a:r>
              <a:rPr lang="pt-BR" sz="2600" dirty="0" smtClean="0"/>
              <a:t> com </a:t>
            </a:r>
            <a:r>
              <a:rPr lang="pt-BR" sz="2600" dirty="0"/>
              <a:t>o dono e marcar a reunião </a:t>
            </a:r>
            <a:r>
              <a:rPr lang="pt-BR" sz="2600" dirty="0" err="1"/>
              <a:t>dagente</a:t>
            </a:r>
            <a:r>
              <a:rPr lang="pt-BR" sz="2600" dirty="0"/>
              <a:t> com o dono da </a:t>
            </a:r>
            <a:r>
              <a:rPr lang="pt-BR" sz="2600" dirty="0" err="1"/>
              <a:t>empreza</a:t>
            </a:r>
            <a:r>
              <a:rPr lang="pt-BR" sz="2600" dirty="0"/>
              <a:t>.</a:t>
            </a:r>
          </a:p>
          <a:p>
            <a:pPr marL="0" indent="0">
              <a:buNone/>
            </a:pPr>
            <a:r>
              <a:rPr lang="pt-BR" sz="2600" dirty="0" smtClean="0"/>
              <a:t>	Fui</a:t>
            </a:r>
            <a:r>
              <a:rPr lang="pt-BR" sz="2600" dirty="0"/>
              <a:t>.</a:t>
            </a:r>
          </a:p>
          <a:p>
            <a:pPr marL="0" indent="0">
              <a:buNone/>
            </a:pPr>
            <a:r>
              <a:rPr lang="pt-BR" sz="2600" dirty="0" smtClean="0"/>
              <a:t>	João </a:t>
            </a:r>
            <a:r>
              <a:rPr lang="pt-BR" sz="2600" dirty="0"/>
              <a:t>da Silva.</a:t>
            </a:r>
          </a:p>
        </p:txBody>
      </p:sp>
    </p:spTree>
    <p:extLst>
      <p:ext uri="{BB962C8B-B14F-4D97-AF65-F5344CB8AC3E}">
        <p14:creationId xmlns:p14="http://schemas.microsoft.com/office/powerpoint/2010/main" val="146861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548680"/>
            <a:ext cx="8496944" cy="5904656"/>
          </a:xfrm>
        </p:spPr>
        <p:txBody>
          <a:bodyPr>
            <a:noAutofit/>
          </a:bodyPr>
          <a:lstStyle/>
          <a:p>
            <a:pPr algn="just"/>
            <a:r>
              <a:rPr lang="pt-BR" sz="3200" dirty="0"/>
              <a:t>É evidente que conseguimos ler o bilhete deixado pelo senhor João da Silva à </a:t>
            </a:r>
            <a:r>
              <a:rPr lang="pt-BR" sz="3200" dirty="0" smtClean="0"/>
              <a:t>senhora Alzira</a:t>
            </a:r>
            <a:r>
              <a:rPr lang="pt-BR" sz="3200" dirty="0"/>
              <a:t>. Para tanto, fazemos um esforço para driblar as incorreções linguísticas </a:t>
            </a:r>
            <a:r>
              <a:rPr lang="pt-BR" sz="3200" dirty="0" smtClean="0"/>
              <a:t>e conseguirmos </a:t>
            </a:r>
            <a:r>
              <a:rPr lang="pt-BR" sz="3200" dirty="0"/>
              <a:t>construir a coerência desse texto. No entanto, não há dúvidas de que </a:t>
            </a:r>
            <a:r>
              <a:rPr lang="pt-BR" sz="3200" dirty="0" smtClean="0"/>
              <a:t>esse bilhete </a:t>
            </a:r>
            <a:r>
              <a:rPr lang="pt-BR" sz="3200" dirty="0"/>
              <a:t>ganharia muito mais respeitabilidade (e o seu produtor também) se </a:t>
            </a:r>
            <a:r>
              <a:rPr lang="pt-BR" sz="3200" dirty="0" smtClean="0"/>
              <a:t>estivesse escrito </a:t>
            </a:r>
            <a:r>
              <a:rPr lang="pt-BR" sz="3200" dirty="0"/>
              <a:t>de acordo com a norma culta. Vamos ver a diferença?</a:t>
            </a:r>
          </a:p>
        </p:txBody>
      </p:sp>
    </p:spTree>
    <p:extLst>
      <p:ext uri="{BB962C8B-B14F-4D97-AF65-F5344CB8AC3E}">
        <p14:creationId xmlns:p14="http://schemas.microsoft.com/office/powerpoint/2010/main" val="98642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0"/>
            <a:ext cx="8640960" cy="6525344"/>
          </a:xfrm>
        </p:spPr>
        <p:txBody>
          <a:bodyPr>
            <a:noAutofit/>
          </a:bodyPr>
          <a:lstStyle/>
          <a:p>
            <a:r>
              <a:rPr lang="pt-BR" sz="2600" b="1" dirty="0"/>
              <a:t>Versão 1</a:t>
            </a:r>
          </a:p>
          <a:p>
            <a:r>
              <a:rPr lang="pt-BR" sz="2600" dirty="0"/>
              <a:t>Dona </a:t>
            </a:r>
            <a:r>
              <a:rPr lang="pt-BR" sz="2600" dirty="0" err="1"/>
              <a:t>Arzira</a:t>
            </a:r>
            <a:r>
              <a:rPr lang="pt-BR" sz="2600" dirty="0"/>
              <a:t>,</a:t>
            </a:r>
          </a:p>
          <a:p>
            <a:r>
              <a:rPr lang="pt-BR" sz="2600" b="1" dirty="0" err="1">
                <a:solidFill>
                  <a:srgbClr val="FF0000"/>
                </a:solidFill>
              </a:rPr>
              <a:t>Apezar</a:t>
            </a:r>
            <a:r>
              <a:rPr lang="pt-BR" sz="2600" dirty="0">
                <a:solidFill>
                  <a:srgbClr val="FF0000"/>
                </a:solidFill>
              </a:rPr>
              <a:t> </a:t>
            </a:r>
            <a:r>
              <a:rPr lang="pt-BR" sz="2600" dirty="0"/>
              <a:t>do </a:t>
            </a:r>
            <a:r>
              <a:rPr lang="pt-BR" sz="2600" b="1" dirty="0" err="1">
                <a:solidFill>
                  <a:srgbClr val="FF0000"/>
                </a:solidFill>
              </a:rPr>
              <a:t>crima</a:t>
            </a:r>
            <a:r>
              <a:rPr lang="pt-BR" sz="2600" dirty="0">
                <a:solidFill>
                  <a:srgbClr val="FF0000"/>
                </a:solidFill>
              </a:rPr>
              <a:t> </a:t>
            </a:r>
            <a:r>
              <a:rPr lang="pt-BR" sz="2600" dirty="0"/>
              <a:t>de </a:t>
            </a:r>
            <a:r>
              <a:rPr lang="pt-BR" sz="2600" b="1" dirty="0" err="1">
                <a:solidFill>
                  <a:srgbClr val="FF0000"/>
                </a:solidFill>
              </a:rPr>
              <a:t>auta</a:t>
            </a:r>
            <a:r>
              <a:rPr lang="pt-BR" sz="2600" dirty="0">
                <a:solidFill>
                  <a:srgbClr val="FF0000"/>
                </a:solidFill>
              </a:rPr>
              <a:t> </a:t>
            </a:r>
            <a:r>
              <a:rPr lang="pt-BR" sz="2600" dirty="0"/>
              <a:t>tenção, os operário não </a:t>
            </a:r>
            <a:r>
              <a:rPr lang="pt-BR" sz="2600" b="1" dirty="0" err="1">
                <a:solidFill>
                  <a:srgbClr val="FF0000"/>
                </a:solidFill>
              </a:rPr>
              <a:t>ezitaram</a:t>
            </a:r>
            <a:r>
              <a:rPr lang="pt-BR" sz="2600" dirty="0">
                <a:solidFill>
                  <a:srgbClr val="FF0000"/>
                </a:solidFill>
              </a:rPr>
              <a:t> </a:t>
            </a:r>
            <a:r>
              <a:rPr lang="pt-BR" sz="2600" dirty="0"/>
              <a:t>em </a:t>
            </a:r>
            <a:r>
              <a:rPr lang="pt-BR" sz="2600" b="1" dirty="0" err="1" smtClean="0">
                <a:solidFill>
                  <a:srgbClr val="FF0000"/>
                </a:solidFill>
              </a:rPr>
              <a:t>aprezentar</a:t>
            </a:r>
            <a:r>
              <a:rPr lang="pt-BR" sz="2600" dirty="0" smtClean="0">
                <a:solidFill>
                  <a:srgbClr val="FF0000"/>
                </a:solidFill>
              </a:rPr>
              <a:t> </a:t>
            </a:r>
            <a:r>
              <a:rPr lang="pt-BR" sz="2600" dirty="0" smtClean="0"/>
              <a:t>suas </a:t>
            </a:r>
            <a:r>
              <a:rPr lang="pt-BR" sz="2600" dirty="0"/>
              <a:t>reinvindicação para o chefe. Eles </a:t>
            </a:r>
            <a:r>
              <a:rPr lang="pt-BR" sz="2600" b="1" dirty="0" err="1">
                <a:solidFill>
                  <a:srgbClr val="FF0000"/>
                </a:solidFill>
              </a:rPr>
              <a:t>alegaro</a:t>
            </a:r>
            <a:r>
              <a:rPr lang="pt-BR" sz="2600" dirty="0">
                <a:solidFill>
                  <a:srgbClr val="FF0000"/>
                </a:solidFill>
              </a:rPr>
              <a:t> </a:t>
            </a:r>
            <a:r>
              <a:rPr lang="pt-BR" sz="2600" dirty="0"/>
              <a:t>que, com </a:t>
            </a:r>
            <a:r>
              <a:rPr lang="pt-BR" sz="2600" b="1" dirty="0" err="1">
                <a:solidFill>
                  <a:srgbClr val="FF0000"/>
                </a:solidFill>
              </a:rPr>
              <a:t>excessão</a:t>
            </a:r>
            <a:r>
              <a:rPr lang="pt-BR" sz="2600" dirty="0">
                <a:solidFill>
                  <a:srgbClr val="FF0000"/>
                </a:solidFill>
              </a:rPr>
              <a:t> </a:t>
            </a:r>
            <a:r>
              <a:rPr lang="pt-BR" sz="2600" dirty="0"/>
              <a:t>de </a:t>
            </a:r>
            <a:r>
              <a:rPr lang="pt-BR" sz="2600" dirty="0" smtClean="0"/>
              <a:t>uns pouco </a:t>
            </a:r>
            <a:r>
              <a:rPr lang="pt-BR" sz="2600" b="1" dirty="0" err="1">
                <a:solidFill>
                  <a:srgbClr val="FF0000"/>
                </a:solidFill>
              </a:rPr>
              <a:t>previlegiado</a:t>
            </a:r>
            <a:r>
              <a:rPr lang="pt-BR" sz="2600" dirty="0"/>
              <a:t>, nós tudo vinha </a:t>
            </a:r>
            <a:r>
              <a:rPr lang="pt-BR" sz="2600" b="1" dirty="0" err="1">
                <a:solidFill>
                  <a:srgbClr val="FF0000"/>
                </a:solidFill>
              </a:rPr>
              <a:t>recebeno</a:t>
            </a:r>
            <a:r>
              <a:rPr lang="pt-BR" sz="2600" dirty="0">
                <a:solidFill>
                  <a:srgbClr val="FF0000"/>
                </a:solidFill>
              </a:rPr>
              <a:t> </a:t>
            </a:r>
            <a:r>
              <a:rPr lang="pt-BR" sz="2600" dirty="0"/>
              <a:t>o pagamento com vários </a:t>
            </a:r>
            <a:r>
              <a:rPr lang="pt-BR" sz="2600" dirty="0" smtClean="0"/>
              <a:t>dia de </a:t>
            </a:r>
            <a:r>
              <a:rPr lang="pt-BR" sz="2600" b="1" dirty="0" err="1">
                <a:solidFill>
                  <a:srgbClr val="FF0000"/>
                </a:solidFill>
              </a:rPr>
              <a:t>atrazo</a:t>
            </a:r>
            <a:r>
              <a:rPr lang="pt-BR" sz="2600" dirty="0"/>
              <a:t>. Por tudo isso que foi falado, nós quer uma reunião com o </a:t>
            </a:r>
            <a:r>
              <a:rPr lang="pt-BR" sz="2600" dirty="0" smtClean="0"/>
              <a:t>dono da </a:t>
            </a:r>
            <a:r>
              <a:rPr lang="pt-BR" sz="2600" b="1" dirty="0" err="1">
                <a:solidFill>
                  <a:srgbClr val="FF0000"/>
                </a:solidFill>
              </a:rPr>
              <a:t>empreza</a:t>
            </a:r>
            <a:r>
              <a:rPr lang="pt-BR" sz="2600" dirty="0"/>
              <a:t> o quando antes. </a:t>
            </a:r>
            <a:r>
              <a:rPr lang="pt-BR" sz="2600" b="1" dirty="0" err="1">
                <a:solidFill>
                  <a:srgbClr val="FF0000"/>
                </a:solidFill>
              </a:rPr>
              <a:t>Pruque</a:t>
            </a:r>
            <a:r>
              <a:rPr lang="pt-BR" sz="2600" dirty="0"/>
              <a:t> a senhora não </a:t>
            </a:r>
            <a:r>
              <a:rPr lang="pt-BR" sz="2600" b="1" dirty="0" err="1">
                <a:solidFill>
                  <a:srgbClr val="FF0000"/>
                </a:solidFill>
              </a:rPr>
              <a:t>tava</a:t>
            </a:r>
            <a:r>
              <a:rPr lang="pt-BR" sz="2600" dirty="0"/>
              <a:t> mais aqui </a:t>
            </a:r>
            <a:r>
              <a:rPr lang="pt-BR" sz="2600" dirty="0" smtClean="0"/>
              <a:t>quando agente </a:t>
            </a:r>
            <a:r>
              <a:rPr lang="pt-BR" sz="2600" dirty="0"/>
              <a:t>saiu da sala do chefe, </a:t>
            </a:r>
            <a:r>
              <a:rPr lang="pt-BR" sz="2600" b="1" dirty="0" err="1">
                <a:solidFill>
                  <a:srgbClr val="FF0000"/>
                </a:solidFill>
              </a:rPr>
              <a:t>tamo</a:t>
            </a:r>
            <a:r>
              <a:rPr lang="pt-BR" sz="2600" dirty="0"/>
              <a:t> </a:t>
            </a:r>
            <a:r>
              <a:rPr lang="pt-BR" sz="2600" b="1" dirty="0" err="1">
                <a:solidFill>
                  <a:srgbClr val="FF0000"/>
                </a:solidFill>
              </a:rPr>
              <a:t>deixano</a:t>
            </a:r>
            <a:r>
              <a:rPr lang="pt-BR" sz="2600" dirty="0"/>
              <a:t> esse bilhete pra senhora </a:t>
            </a:r>
            <a:r>
              <a:rPr lang="pt-BR" sz="2600" b="1" dirty="0" err="1">
                <a:solidFill>
                  <a:srgbClr val="FF0000"/>
                </a:solidFill>
              </a:rPr>
              <a:t>falá</a:t>
            </a:r>
            <a:r>
              <a:rPr lang="pt-BR" sz="2600" dirty="0" smtClean="0"/>
              <a:t> com </a:t>
            </a:r>
            <a:r>
              <a:rPr lang="pt-BR" sz="2600" dirty="0"/>
              <a:t>o dono e marcar a reunião </a:t>
            </a:r>
            <a:r>
              <a:rPr lang="pt-BR" sz="2600" b="1" dirty="0" err="1">
                <a:solidFill>
                  <a:srgbClr val="FF0000"/>
                </a:solidFill>
              </a:rPr>
              <a:t>dagente</a:t>
            </a:r>
            <a:r>
              <a:rPr lang="pt-BR" sz="2600" dirty="0"/>
              <a:t> com o dono da </a:t>
            </a:r>
            <a:r>
              <a:rPr lang="pt-BR" sz="2600" b="1" dirty="0" err="1">
                <a:solidFill>
                  <a:srgbClr val="FF0000"/>
                </a:solidFill>
              </a:rPr>
              <a:t>empreza</a:t>
            </a:r>
            <a:r>
              <a:rPr lang="pt-BR" sz="2600" dirty="0"/>
              <a:t>.</a:t>
            </a:r>
          </a:p>
          <a:p>
            <a:pPr marL="0" indent="0">
              <a:buNone/>
            </a:pPr>
            <a:r>
              <a:rPr lang="pt-BR" sz="2600" dirty="0" smtClean="0"/>
              <a:t>	Fui</a:t>
            </a:r>
            <a:r>
              <a:rPr lang="pt-BR" sz="2600" dirty="0"/>
              <a:t>.</a:t>
            </a:r>
          </a:p>
          <a:p>
            <a:pPr marL="0" indent="0">
              <a:buNone/>
            </a:pPr>
            <a:r>
              <a:rPr lang="pt-BR" sz="2600" dirty="0" smtClean="0"/>
              <a:t>	João </a:t>
            </a:r>
            <a:r>
              <a:rPr lang="pt-BR" sz="2600" dirty="0"/>
              <a:t>da Silva.</a:t>
            </a:r>
          </a:p>
        </p:txBody>
      </p:sp>
    </p:spTree>
    <p:extLst>
      <p:ext uri="{BB962C8B-B14F-4D97-AF65-F5344CB8AC3E}">
        <p14:creationId xmlns:p14="http://schemas.microsoft.com/office/powerpoint/2010/main" val="18153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0"/>
            <a:ext cx="8640960" cy="6453336"/>
          </a:xfrm>
        </p:spPr>
        <p:txBody>
          <a:bodyPr>
            <a:noAutofit/>
          </a:bodyPr>
          <a:lstStyle/>
          <a:p>
            <a:r>
              <a:rPr lang="pt-BR" sz="2600" b="1" dirty="0"/>
              <a:t>Versão 2</a:t>
            </a:r>
          </a:p>
          <a:p>
            <a:r>
              <a:rPr lang="pt-BR" sz="2600" dirty="0"/>
              <a:t>Dona </a:t>
            </a:r>
            <a:r>
              <a:rPr lang="pt-BR" sz="2600" b="1" dirty="0"/>
              <a:t>Alzira</a:t>
            </a:r>
            <a:r>
              <a:rPr lang="pt-BR" sz="2600" dirty="0"/>
              <a:t>,</a:t>
            </a:r>
          </a:p>
          <a:p>
            <a:r>
              <a:rPr lang="pt-BR" sz="2600" b="1" dirty="0">
                <a:solidFill>
                  <a:schemeClr val="tx1"/>
                </a:solidFill>
              </a:rPr>
              <a:t>Apesar</a:t>
            </a:r>
            <a:r>
              <a:rPr lang="pt-BR" sz="2600" b="1" dirty="0">
                <a:solidFill>
                  <a:srgbClr val="FFFF00"/>
                </a:solidFill>
              </a:rPr>
              <a:t> </a:t>
            </a:r>
            <a:r>
              <a:rPr lang="pt-BR" sz="2600" dirty="0"/>
              <a:t>do </a:t>
            </a:r>
            <a:r>
              <a:rPr lang="pt-BR" sz="2600" b="1" dirty="0">
                <a:solidFill>
                  <a:schemeClr val="tx1"/>
                </a:solidFill>
              </a:rPr>
              <a:t>clima</a:t>
            </a:r>
            <a:r>
              <a:rPr lang="pt-BR" sz="2600" b="1" dirty="0">
                <a:solidFill>
                  <a:srgbClr val="FFFF00"/>
                </a:solidFill>
              </a:rPr>
              <a:t> </a:t>
            </a:r>
            <a:r>
              <a:rPr lang="pt-BR" sz="2600" dirty="0"/>
              <a:t>de </a:t>
            </a:r>
            <a:r>
              <a:rPr lang="pt-BR" sz="2600" b="1" dirty="0">
                <a:solidFill>
                  <a:schemeClr val="tx1"/>
                </a:solidFill>
              </a:rPr>
              <a:t>alta</a:t>
            </a:r>
            <a:r>
              <a:rPr lang="pt-BR" sz="2600" b="1" dirty="0">
                <a:solidFill>
                  <a:srgbClr val="FFFF00"/>
                </a:solidFill>
              </a:rPr>
              <a:t> </a:t>
            </a:r>
            <a:r>
              <a:rPr lang="pt-BR" sz="2600" b="1" dirty="0">
                <a:solidFill>
                  <a:schemeClr val="tx1"/>
                </a:solidFill>
              </a:rPr>
              <a:t>tensão</a:t>
            </a:r>
            <a:r>
              <a:rPr lang="pt-BR" sz="2600" dirty="0"/>
              <a:t>, os </a:t>
            </a:r>
            <a:r>
              <a:rPr lang="pt-BR" sz="2600" b="1" dirty="0">
                <a:solidFill>
                  <a:schemeClr val="tx1"/>
                </a:solidFill>
              </a:rPr>
              <a:t>operários</a:t>
            </a:r>
            <a:r>
              <a:rPr lang="pt-BR" sz="2600" b="1" dirty="0">
                <a:solidFill>
                  <a:srgbClr val="FFFF00"/>
                </a:solidFill>
              </a:rPr>
              <a:t> </a:t>
            </a:r>
            <a:r>
              <a:rPr lang="pt-BR" sz="2600" dirty="0"/>
              <a:t>não </a:t>
            </a:r>
            <a:r>
              <a:rPr lang="pt-BR" sz="2600" b="1" dirty="0">
                <a:solidFill>
                  <a:schemeClr val="tx1"/>
                </a:solidFill>
              </a:rPr>
              <a:t>hesitaram</a:t>
            </a:r>
            <a:r>
              <a:rPr lang="pt-BR" sz="2600" b="1" dirty="0">
                <a:solidFill>
                  <a:srgbClr val="FFFF00"/>
                </a:solidFill>
              </a:rPr>
              <a:t> </a:t>
            </a:r>
            <a:r>
              <a:rPr lang="pt-BR" sz="2600" dirty="0"/>
              <a:t>em </a:t>
            </a:r>
            <a:r>
              <a:rPr lang="pt-BR" sz="2600" b="1" dirty="0">
                <a:solidFill>
                  <a:schemeClr val="tx1"/>
                </a:solidFill>
              </a:rPr>
              <a:t>apresentar</a:t>
            </a:r>
            <a:r>
              <a:rPr lang="pt-BR" sz="2600" b="1" dirty="0" smtClean="0">
                <a:solidFill>
                  <a:srgbClr val="FFFF00"/>
                </a:solidFill>
              </a:rPr>
              <a:t> </a:t>
            </a:r>
            <a:r>
              <a:rPr lang="pt-BR" sz="2600" dirty="0" smtClean="0"/>
              <a:t>suas </a:t>
            </a:r>
            <a:r>
              <a:rPr lang="pt-BR" sz="2600" b="1" dirty="0">
                <a:solidFill>
                  <a:schemeClr val="tx1"/>
                </a:solidFill>
              </a:rPr>
              <a:t>reivindicações</a:t>
            </a:r>
            <a:r>
              <a:rPr lang="pt-BR" sz="2600" b="1" dirty="0">
                <a:solidFill>
                  <a:srgbClr val="FFFF00"/>
                </a:solidFill>
              </a:rPr>
              <a:t> </a:t>
            </a:r>
            <a:r>
              <a:rPr lang="pt-BR" sz="2600" dirty="0"/>
              <a:t>para o chefe. Eles </a:t>
            </a:r>
            <a:r>
              <a:rPr lang="pt-BR" sz="2600" b="1" dirty="0">
                <a:solidFill>
                  <a:schemeClr val="tx1"/>
                </a:solidFill>
              </a:rPr>
              <a:t>alegaram</a:t>
            </a:r>
            <a:r>
              <a:rPr lang="pt-BR" sz="2600" b="1" dirty="0">
                <a:solidFill>
                  <a:srgbClr val="FFFF00"/>
                </a:solidFill>
              </a:rPr>
              <a:t> </a:t>
            </a:r>
            <a:r>
              <a:rPr lang="pt-BR" sz="2600" dirty="0"/>
              <a:t>que, com </a:t>
            </a:r>
            <a:r>
              <a:rPr lang="pt-BR" sz="2600" b="1" dirty="0">
                <a:solidFill>
                  <a:schemeClr val="tx1"/>
                </a:solidFill>
              </a:rPr>
              <a:t>exceção</a:t>
            </a:r>
            <a:r>
              <a:rPr lang="pt-BR" sz="2600" b="1" dirty="0">
                <a:solidFill>
                  <a:srgbClr val="FFFF00"/>
                </a:solidFill>
              </a:rPr>
              <a:t> </a:t>
            </a:r>
            <a:r>
              <a:rPr lang="pt-BR" sz="2600" dirty="0"/>
              <a:t>de </a:t>
            </a:r>
            <a:r>
              <a:rPr lang="pt-BR" sz="2600" dirty="0" smtClean="0"/>
              <a:t>uns </a:t>
            </a:r>
            <a:r>
              <a:rPr lang="pt-BR" sz="2600" b="1" dirty="0">
                <a:solidFill>
                  <a:schemeClr val="tx1"/>
                </a:solidFill>
              </a:rPr>
              <a:t>poucos</a:t>
            </a:r>
            <a:r>
              <a:rPr lang="pt-BR" sz="2600" b="1" dirty="0" smtClean="0">
                <a:solidFill>
                  <a:srgbClr val="FFFF00"/>
                </a:solidFill>
              </a:rPr>
              <a:t> </a:t>
            </a:r>
            <a:r>
              <a:rPr lang="pt-BR" sz="2600" b="1" dirty="0">
                <a:solidFill>
                  <a:schemeClr val="tx1"/>
                </a:solidFill>
              </a:rPr>
              <a:t>privilegiados</a:t>
            </a:r>
            <a:r>
              <a:rPr lang="pt-BR" sz="2600" dirty="0"/>
              <a:t>, nós tudo </a:t>
            </a:r>
            <a:r>
              <a:rPr lang="pt-BR" sz="2600" b="1" dirty="0">
                <a:solidFill>
                  <a:schemeClr val="tx1"/>
                </a:solidFill>
              </a:rPr>
              <a:t>vínhamos</a:t>
            </a:r>
            <a:r>
              <a:rPr lang="pt-BR" sz="2600" b="1" dirty="0"/>
              <a:t> </a:t>
            </a:r>
            <a:r>
              <a:rPr lang="pt-BR" sz="2600" b="1" dirty="0">
                <a:solidFill>
                  <a:schemeClr val="tx1"/>
                </a:solidFill>
              </a:rPr>
              <a:t>recebendo</a:t>
            </a:r>
            <a:r>
              <a:rPr lang="pt-BR" sz="2600" b="1" dirty="0"/>
              <a:t> </a:t>
            </a:r>
            <a:r>
              <a:rPr lang="pt-BR" sz="2600" dirty="0"/>
              <a:t>o pagamento </a:t>
            </a:r>
            <a:r>
              <a:rPr lang="pt-BR" sz="2600" dirty="0" smtClean="0"/>
              <a:t>com vários </a:t>
            </a:r>
            <a:r>
              <a:rPr lang="pt-BR" sz="2600" b="1" dirty="0">
                <a:solidFill>
                  <a:schemeClr val="tx1"/>
                </a:solidFill>
              </a:rPr>
              <a:t>dias</a:t>
            </a:r>
            <a:r>
              <a:rPr lang="pt-BR" sz="2600" b="1" dirty="0"/>
              <a:t> </a:t>
            </a:r>
            <a:r>
              <a:rPr lang="pt-BR" sz="2600" dirty="0"/>
              <a:t>de </a:t>
            </a:r>
            <a:r>
              <a:rPr lang="pt-BR" sz="2600" b="1" dirty="0">
                <a:solidFill>
                  <a:schemeClr val="tx1"/>
                </a:solidFill>
              </a:rPr>
              <a:t>atraso</a:t>
            </a:r>
            <a:r>
              <a:rPr lang="pt-BR" sz="2600" dirty="0"/>
              <a:t>. Por tudo isso que foi falado, nós </a:t>
            </a:r>
            <a:r>
              <a:rPr lang="pt-BR" sz="2600" b="1" dirty="0">
                <a:solidFill>
                  <a:schemeClr val="tx1"/>
                </a:solidFill>
              </a:rPr>
              <a:t>queremos</a:t>
            </a:r>
            <a:r>
              <a:rPr lang="pt-BR" sz="2600" b="1" dirty="0"/>
              <a:t> </a:t>
            </a:r>
            <a:r>
              <a:rPr lang="pt-BR" sz="2600" dirty="0" smtClean="0"/>
              <a:t>uma reunião </a:t>
            </a:r>
            <a:r>
              <a:rPr lang="pt-BR" sz="2600" dirty="0"/>
              <a:t>com o dono da </a:t>
            </a:r>
            <a:r>
              <a:rPr lang="pt-BR" sz="2600" b="1" dirty="0">
                <a:solidFill>
                  <a:schemeClr val="tx1"/>
                </a:solidFill>
              </a:rPr>
              <a:t>empresa</a:t>
            </a:r>
            <a:r>
              <a:rPr lang="pt-BR" sz="2600" b="1" dirty="0"/>
              <a:t> </a:t>
            </a:r>
            <a:r>
              <a:rPr lang="pt-BR" sz="2600" dirty="0"/>
              <a:t>o </a:t>
            </a:r>
            <a:r>
              <a:rPr lang="pt-BR" sz="2600" b="1" dirty="0">
                <a:solidFill>
                  <a:schemeClr val="tx1"/>
                </a:solidFill>
              </a:rPr>
              <a:t>quanto</a:t>
            </a:r>
            <a:r>
              <a:rPr lang="pt-BR" sz="2600" b="1" dirty="0"/>
              <a:t> </a:t>
            </a:r>
            <a:r>
              <a:rPr lang="pt-BR" sz="2600" dirty="0"/>
              <a:t>antes. </a:t>
            </a:r>
            <a:r>
              <a:rPr lang="pt-BR" sz="2600" b="1" dirty="0">
                <a:solidFill>
                  <a:schemeClr val="tx1"/>
                </a:solidFill>
              </a:rPr>
              <a:t>Porque</a:t>
            </a:r>
            <a:r>
              <a:rPr lang="pt-BR" sz="2600" b="1" dirty="0"/>
              <a:t> </a:t>
            </a:r>
            <a:r>
              <a:rPr lang="pt-BR" sz="2600" dirty="0"/>
              <a:t>a senhora </a:t>
            </a:r>
            <a:r>
              <a:rPr lang="pt-BR" sz="2600" dirty="0" smtClean="0"/>
              <a:t>não </a:t>
            </a:r>
            <a:r>
              <a:rPr lang="pt-BR" sz="2600" b="1" dirty="0">
                <a:solidFill>
                  <a:schemeClr val="tx1"/>
                </a:solidFill>
              </a:rPr>
              <a:t>estava</a:t>
            </a:r>
            <a:r>
              <a:rPr lang="pt-BR" sz="2600" b="1" dirty="0" smtClean="0"/>
              <a:t> </a:t>
            </a:r>
            <a:r>
              <a:rPr lang="pt-BR" sz="2600" dirty="0"/>
              <a:t>mais aqui quando </a:t>
            </a:r>
            <a:r>
              <a:rPr lang="pt-BR" sz="2600" b="1" dirty="0">
                <a:solidFill>
                  <a:schemeClr val="tx1"/>
                </a:solidFill>
              </a:rPr>
              <a:t>a</a:t>
            </a:r>
            <a:r>
              <a:rPr lang="pt-BR" sz="2600" b="1" dirty="0"/>
              <a:t> </a:t>
            </a:r>
            <a:r>
              <a:rPr lang="pt-BR" sz="2600" b="1" dirty="0">
                <a:solidFill>
                  <a:schemeClr val="tx1"/>
                </a:solidFill>
              </a:rPr>
              <a:t>gente</a:t>
            </a:r>
            <a:r>
              <a:rPr lang="pt-BR" sz="2600" b="1" dirty="0"/>
              <a:t> </a:t>
            </a:r>
            <a:r>
              <a:rPr lang="pt-BR" sz="2600" dirty="0"/>
              <a:t>saiu da sala do chefe, </a:t>
            </a:r>
            <a:r>
              <a:rPr lang="pt-BR" sz="2600" b="1" dirty="0">
                <a:solidFill>
                  <a:schemeClr val="tx1"/>
                </a:solidFill>
              </a:rPr>
              <a:t>estamos</a:t>
            </a:r>
            <a:r>
              <a:rPr lang="pt-BR" sz="2600" b="1" dirty="0"/>
              <a:t> </a:t>
            </a:r>
            <a:r>
              <a:rPr lang="pt-BR" sz="2600" b="1" dirty="0">
                <a:solidFill>
                  <a:schemeClr val="tx1"/>
                </a:solidFill>
              </a:rPr>
              <a:t>deixando</a:t>
            </a:r>
            <a:r>
              <a:rPr lang="pt-BR" sz="2600" b="1" dirty="0" smtClean="0"/>
              <a:t> </a:t>
            </a:r>
            <a:r>
              <a:rPr lang="pt-BR" sz="2600" dirty="0" smtClean="0"/>
              <a:t>esse </a:t>
            </a:r>
            <a:r>
              <a:rPr lang="pt-BR" sz="2600" dirty="0"/>
              <a:t>bilhete </a:t>
            </a:r>
            <a:r>
              <a:rPr lang="pt-BR" sz="2600" b="1" dirty="0">
                <a:solidFill>
                  <a:schemeClr val="tx1"/>
                </a:solidFill>
              </a:rPr>
              <a:t>para</a:t>
            </a:r>
            <a:r>
              <a:rPr lang="pt-BR" sz="2600" b="1" dirty="0"/>
              <a:t> a </a:t>
            </a:r>
            <a:r>
              <a:rPr lang="pt-BR" sz="2600" dirty="0"/>
              <a:t>senhora </a:t>
            </a:r>
            <a:r>
              <a:rPr lang="pt-BR" sz="2600" b="1" dirty="0">
                <a:solidFill>
                  <a:schemeClr val="tx1"/>
                </a:solidFill>
              </a:rPr>
              <a:t>falar</a:t>
            </a:r>
            <a:r>
              <a:rPr lang="pt-BR" sz="2600" b="1" dirty="0"/>
              <a:t> </a:t>
            </a:r>
            <a:r>
              <a:rPr lang="pt-BR" sz="2600" dirty="0"/>
              <a:t>com o dono e marcar a reunião </a:t>
            </a:r>
            <a:r>
              <a:rPr lang="pt-BR" sz="2600" b="1" dirty="0">
                <a:solidFill>
                  <a:schemeClr val="tx1"/>
                </a:solidFill>
              </a:rPr>
              <a:t>da</a:t>
            </a:r>
            <a:r>
              <a:rPr lang="pt-BR" sz="2600" b="1" dirty="0"/>
              <a:t> </a:t>
            </a:r>
            <a:r>
              <a:rPr lang="pt-BR" sz="2600" b="1" dirty="0">
                <a:solidFill>
                  <a:schemeClr val="tx1"/>
                </a:solidFill>
              </a:rPr>
              <a:t>gente</a:t>
            </a:r>
            <a:r>
              <a:rPr lang="pt-BR" sz="2600" b="1" dirty="0" smtClean="0"/>
              <a:t> </a:t>
            </a:r>
            <a:r>
              <a:rPr lang="pt-BR" sz="2600" dirty="0" smtClean="0"/>
              <a:t>com </a:t>
            </a:r>
            <a:r>
              <a:rPr lang="pt-BR" sz="2600" dirty="0"/>
              <a:t>o dono da </a:t>
            </a:r>
            <a:r>
              <a:rPr lang="pt-BR" sz="2600" b="1" dirty="0">
                <a:solidFill>
                  <a:schemeClr val="tx1"/>
                </a:solidFill>
              </a:rPr>
              <a:t>empresa</a:t>
            </a:r>
            <a:r>
              <a:rPr lang="pt-BR" sz="2600" dirty="0"/>
              <a:t>.</a:t>
            </a:r>
          </a:p>
          <a:p>
            <a:pPr marL="68580" indent="0">
              <a:buNone/>
            </a:pPr>
            <a:r>
              <a:rPr lang="pt-BR" sz="2600" dirty="0" smtClean="0"/>
              <a:t>	Fui</a:t>
            </a:r>
            <a:r>
              <a:rPr lang="pt-BR" sz="2600" dirty="0"/>
              <a:t>.</a:t>
            </a:r>
          </a:p>
          <a:p>
            <a:pPr marL="68580" indent="0">
              <a:buNone/>
            </a:pPr>
            <a:r>
              <a:rPr lang="pt-BR" sz="2600" dirty="0" smtClean="0"/>
              <a:t>	João </a:t>
            </a:r>
            <a:r>
              <a:rPr lang="pt-BR" sz="2600" dirty="0"/>
              <a:t>da Silva.</a:t>
            </a:r>
          </a:p>
        </p:txBody>
      </p:sp>
    </p:spTree>
    <p:extLst>
      <p:ext uri="{BB962C8B-B14F-4D97-AF65-F5344CB8AC3E}">
        <p14:creationId xmlns:p14="http://schemas.microsoft.com/office/powerpoint/2010/main" val="25021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692696"/>
            <a:ext cx="8496944" cy="5832648"/>
          </a:xfrm>
        </p:spPr>
        <p:txBody>
          <a:bodyPr>
            <a:noAutofit/>
          </a:bodyPr>
          <a:lstStyle/>
          <a:p>
            <a:pPr algn="just"/>
            <a:r>
              <a:rPr lang="pt-BR" sz="3100" dirty="0"/>
              <a:t>A correção dos problemas gramaticais oferece ao bilhete de João da Silva uma </a:t>
            </a:r>
            <a:r>
              <a:rPr lang="pt-BR" sz="3100" dirty="0" smtClean="0"/>
              <a:t>versão “higienizada</a:t>
            </a:r>
            <a:r>
              <a:rPr lang="pt-BR" sz="3100" dirty="0"/>
              <a:t>”. Porém, ainda há problemas a resolver: quem é o chefe mencionado </a:t>
            </a:r>
            <a:r>
              <a:rPr lang="pt-BR" sz="3100" dirty="0" smtClean="0"/>
              <a:t>no bilhete</a:t>
            </a:r>
            <a:r>
              <a:rPr lang="pt-BR" sz="3100" dirty="0"/>
              <a:t>? O que a Sra. Alzira precisa fazer? Quem é João da Silva? Em uma empresa </a:t>
            </a:r>
            <a:r>
              <a:rPr lang="pt-BR" sz="3100" dirty="0" smtClean="0"/>
              <a:t>com dois </a:t>
            </a:r>
            <a:r>
              <a:rPr lang="pt-BR" sz="3100" dirty="0"/>
              <a:t>mil funcionários, é fácil </a:t>
            </a:r>
            <a:r>
              <a:rPr lang="pt-BR" sz="3100" dirty="0" smtClean="0"/>
              <a:t>identificar </a:t>
            </a:r>
            <a:r>
              <a:rPr lang="pt-BR" sz="3100" dirty="0"/>
              <a:t>um funcionário cujo nome seja tão comum? </a:t>
            </a:r>
            <a:r>
              <a:rPr lang="pt-BR" sz="3100" dirty="0" smtClean="0"/>
              <a:t>Como avisar </a:t>
            </a:r>
            <a:r>
              <a:rPr lang="pt-BR" sz="3100" dirty="0"/>
              <a:t>a ele a data e o horário da reunião? Essas informações precisam ser explicitadas.</a:t>
            </a:r>
          </a:p>
        </p:txBody>
      </p:sp>
    </p:spTree>
    <p:extLst>
      <p:ext uri="{BB962C8B-B14F-4D97-AF65-F5344CB8AC3E}">
        <p14:creationId xmlns:p14="http://schemas.microsoft.com/office/powerpoint/2010/main" val="214779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0"/>
            <a:ext cx="8568952" cy="6669360"/>
          </a:xfrm>
        </p:spPr>
        <p:txBody>
          <a:bodyPr>
            <a:noAutofit/>
          </a:bodyPr>
          <a:lstStyle/>
          <a:p>
            <a:r>
              <a:rPr lang="pt-BR" sz="2500" b="1" dirty="0"/>
              <a:t>Versão 3</a:t>
            </a:r>
          </a:p>
          <a:p>
            <a:r>
              <a:rPr lang="pt-BR" sz="2500" b="1" dirty="0"/>
              <a:t>Senhora </a:t>
            </a:r>
            <a:r>
              <a:rPr lang="pt-BR" sz="2500" dirty="0"/>
              <a:t>Alzira,</a:t>
            </a:r>
          </a:p>
          <a:p>
            <a:r>
              <a:rPr lang="pt-BR" sz="2500" b="1" dirty="0"/>
              <a:t>Apesar </a:t>
            </a:r>
            <a:r>
              <a:rPr lang="pt-BR" sz="2500" dirty="0"/>
              <a:t>do </a:t>
            </a:r>
            <a:r>
              <a:rPr lang="pt-BR" sz="2500" b="1" dirty="0"/>
              <a:t>clima </a:t>
            </a:r>
            <a:r>
              <a:rPr lang="pt-BR" sz="2500" dirty="0"/>
              <a:t>de </a:t>
            </a:r>
            <a:r>
              <a:rPr lang="pt-BR" sz="2500" b="1" dirty="0"/>
              <a:t>forte tensão</a:t>
            </a:r>
            <a:r>
              <a:rPr lang="pt-BR" sz="2500" dirty="0"/>
              <a:t>, os </a:t>
            </a:r>
            <a:r>
              <a:rPr lang="pt-BR" sz="2500" b="1" dirty="0"/>
              <a:t>operários </a:t>
            </a:r>
            <a:r>
              <a:rPr lang="pt-BR" sz="2500" dirty="0"/>
              <a:t>não </a:t>
            </a:r>
            <a:r>
              <a:rPr lang="pt-BR" sz="2500" b="1" dirty="0"/>
              <a:t>hesitaram </a:t>
            </a:r>
            <a:r>
              <a:rPr lang="pt-BR" sz="2500" dirty="0" smtClean="0"/>
              <a:t>em </a:t>
            </a:r>
            <a:r>
              <a:rPr lang="pt-BR" sz="2500" b="1" dirty="0" smtClean="0"/>
              <a:t>apresentar </a:t>
            </a:r>
            <a:r>
              <a:rPr lang="pt-BR" sz="2500" dirty="0"/>
              <a:t>suas </a:t>
            </a:r>
            <a:r>
              <a:rPr lang="pt-BR" sz="2500" b="1" dirty="0"/>
              <a:t>reivindicações </a:t>
            </a:r>
            <a:r>
              <a:rPr lang="pt-BR" sz="2500" dirty="0"/>
              <a:t>para o </a:t>
            </a:r>
            <a:r>
              <a:rPr lang="pt-BR" sz="2500" b="1" dirty="0"/>
              <a:t>Sr. Pedro de Sousa</a:t>
            </a:r>
            <a:r>
              <a:rPr lang="pt-BR" sz="2500" dirty="0"/>
              <a:t>, </a:t>
            </a:r>
            <a:r>
              <a:rPr lang="pt-BR" sz="2500" b="1" dirty="0"/>
              <a:t>Chefe </a:t>
            </a:r>
            <a:r>
              <a:rPr lang="pt-BR" sz="2500" b="1" dirty="0" smtClean="0"/>
              <a:t>de Pessoal </a:t>
            </a:r>
            <a:r>
              <a:rPr lang="pt-BR" sz="2500" b="1" dirty="0"/>
              <a:t>desta empresa</a:t>
            </a:r>
            <a:r>
              <a:rPr lang="pt-BR" sz="2500" dirty="0"/>
              <a:t>. Eles </a:t>
            </a:r>
            <a:r>
              <a:rPr lang="pt-BR" sz="2500" b="1" dirty="0"/>
              <a:t>alegaram </a:t>
            </a:r>
            <a:r>
              <a:rPr lang="pt-BR" sz="2500" dirty="0"/>
              <a:t>que, com </a:t>
            </a:r>
            <a:r>
              <a:rPr lang="pt-BR" sz="2500" b="1" dirty="0"/>
              <a:t>exceção </a:t>
            </a:r>
            <a:r>
              <a:rPr lang="pt-BR" sz="2500" dirty="0"/>
              <a:t>de uns </a:t>
            </a:r>
            <a:r>
              <a:rPr lang="pt-BR" sz="2500" b="1" dirty="0" smtClean="0"/>
              <a:t>poucos privilegiados</a:t>
            </a:r>
            <a:r>
              <a:rPr lang="pt-BR" sz="2500" dirty="0"/>
              <a:t>, </a:t>
            </a:r>
            <a:r>
              <a:rPr lang="pt-BR" sz="2500" b="1" dirty="0"/>
              <a:t>a maioria dos funcionários </a:t>
            </a:r>
            <a:r>
              <a:rPr lang="pt-BR" sz="2500" dirty="0"/>
              <a:t>vinha </a:t>
            </a:r>
            <a:r>
              <a:rPr lang="pt-BR" sz="2500" b="1" dirty="0"/>
              <a:t>recebendo </a:t>
            </a:r>
            <a:r>
              <a:rPr lang="pt-BR" sz="2500" dirty="0"/>
              <a:t>o </a:t>
            </a:r>
            <a:r>
              <a:rPr lang="pt-BR" sz="2500" dirty="0" smtClean="0"/>
              <a:t>pagamento com </a:t>
            </a:r>
            <a:r>
              <a:rPr lang="pt-BR" sz="2500" dirty="0"/>
              <a:t>vários </a:t>
            </a:r>
            <a:r>
              <a:rPr lang="pt-BR" sz="2500" b="1" dirty="0"/>
              <a:t>dias </a:t>
            </a:r>
            <a:r>
              <a:rPr lang="pt-BR" sz="2500" dirty="0"/>
              <a:t>de </a:t>
            </a:r>
            <a:r>
              <a:rPr lang="pt-BR" sz="2500" b="1" dirty="0"/>
              <a:t>atraso</a:t>
            </a:r>
            <a:r>
              <a:rPr lang="pt-BR" sz="2500" dirty="0"/>
              <a:t>. </a:t>
            </a:r>
            <a:r>
              <a:rPr lang="pt-BR" sz="2500" b="1" dirty="0"/>
              <a:t>Para tratar desse assunto</a:t>
            </a:r>
            <a:r>
              <a:rPr lang="pt-BR" sz="2500" dirty="0"/>
              <a:t>, nós </a:t>
            </a:r>
            <a:r>
              <a:rPr lang="pt-BR" sz="2500" b="1" dirty="0"/>
              <a:t>gostaríamos </a:t>
            </a:r>
            <a:r>
              <a:rPr lang="pt-BR" sz="2500" b="1" dirty="0" smtClean="0"/>
              <a:t>de marcar </a:t>
            </a:r>
            <a:r>
              <a:rPr lang="pt-BR" sz="2500" dirty="0"/>
              <a:t>uma reunião com o dono da </a:t>
            </a:r>
            <a:r>
              <a:rPr lang="pt-BR" sz="2500" b="1" dirty="0"/>
              <a:t>empresa </a:t>
            </a:r>
            <a:r>
              <a:rPr lang="pt-BR" sz="2500" dirty="0"/>
              <a:t>o </a:t>
            </a:r>
            <a:r>
              <a:rPr lang="pt-BR" sz="2500" b="1" dirty="0"/>
              <a:t>quanto </a:t>
            </a:r>
            <a:r>
              <a:rPr lang="pt-BR" sz="2500" dirty="0"/>
              <a:t>antes. </a:t>
            </a:r>
            <a:r>
              <a:rPr lang="pt-BR" sz="2500" b="1" dirty="0"/>
              <a:t>Por </a:t>
            </a:r>
            <a:r>
              <a:rPr lang="pt-BR" sz="2500" b="1" dirty="0" smtClean="0"/>
              <a:t>gentileza, tome </a:t>
            </a:r>
            <a:r>
              <a:rPr lang="pt-BR" sz="2500" b="1" dirty="0"/>
              <a:t>as devidas providências e nos avise.</a:t>
            </a:r>
          </a:p>
          <a:p>
            <a:pPr marL="68580" indent="0">
              <a:buNone/>
            </a:pPr>
            <a:r>
              <a:rPr lang="pt-BR" sz="2500" dirty="0" smtClean="0"/>
              <a:t>	Desde </a:t>
            </a:r>
            <a:r>
              <a:rPr lang="pt-BR" sz="2500" dirty="0"/>
              <a:t>já, agradecemos sua atenção.</a:t>
            </a:r>
          </a:p>
          <a:p>
            <a:pPr marL="68580" indent="0">
              <a:buNone/>
            </a:pPr>
            <a:r>
              <a:rPr lang="pt-BR" sz="2500" dirty="0" smtClean="0"/>
              <a:t>	João </a:t>
            </a:r>
            <a:r>
              <a:rPr lang="pt-BR" sz="2500" dirty="0"/>
              <a:t>da Silva.</a:t>
            </a:r>
          </a:p>
          <a:p>
            <a:pPr marL="68580" indent="0">
              <a:buNone/>
            </a:pPr>
            <a:r>
              <a:rPr lang="pt-BR" sz="2500" b="1" dirty="0" smtClean="0"/>
              <a:t>	Ferramenteiro</a:t>
            </a:r>
            <a:endParaRPr lang="pt-BR" sz="2500" b="1" dirty="0"/>
          </a:p>
          <a:p>
            <a:pPr marL="68580" indent="0">
              <a:buNone/>
            </a:pPr>
            <a:r>
              <a:rPr lang="pt-BR" sz="2500" b="1" smtClean="0"/>
              <a:t>	9988-6776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315486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4200" dirty="0"/>
              <a:t>Será que Benedito Cujo, personagem do cartunista brasileiro Fernando </a:t>
            </a:r>
            <a:r>
              <a:rPr lang="pt-BR" sz="4200" dirty="0" err="1" smtClean="0"/>
              <a:t>Gonsales</a:t>
            </a:r>
            <a:r>
              <a:rPr lang="pt-BR" sz="4200" dirty="0" smtClean="0"/>
              <a:t>, organizou </a:t>
            </a:r>
            <a:r>
              <a:rPr lang="pt-BR" sz="4200" dirty="0"/>
              <a:t>bem os elementos de seu texto escrito? Ele deixa claro o que espera que </a:t>
            </a:r>
            <a:r>
              <a:rPr lang="pt-BR" sz="4200" dirty="0" smtClean="0"/>
              <a:t>a mãe </a:t>
            </a:r>
            <a:r>
              <a:rPr lang="pt-BR" sz="4200" dirty="0"/>
              <a:t>faça e o porquê dessa ação?</a:t>
            </a:r>
          </a:p>
        </p:txBody>
      </p:sp>
    </p:spTree>
    <p:extLst>
      <p:ext uri="{BB962C8B-B14F-4D97-AF65-F5344CB8AC3E}">
        <p14:creationId xmlns:p14="http://schemas.microsoft.com/office/powerpoint/2010/main" val="12858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4200" dirty="0"/>
              <a:t>Observe que, se, por um lado, há uma distância entre o que Benedito Cujo gostaria </a:t>
            </a:r>
            <a:r>
              <a:rPr lang="pt-BR" sz="4200" dirty="0" smtClean="0"/>
              <a:t>de ter </a:t>
            </a:r>
            <a:r>
              <a:rPr lang="pt-BR" sz="4200" dirty="0"/>
              <a:t>escrito e o que ele, efetivamente, escreveu, por outro, a expressão da mãe dá </a:t>
            </a:r>
            <a:r>
              <a:rPr lang="pt-BR" sz="4200" dirty="0" smtClean="0"/>
              <a:t>pistas de </a:t>
            </a:r>
            <a:r>
              <a:rPr lang="pt-BR" sz="4200" dirty="0"/>
              <a:t>que ela não está compreendendo o bilhete do </a:t>
            </a:r>
            <a:r>
              <a:rPr lang="pt-BR" sz="4200" dirty="0" smtClean="0"/>
              <a:t>filho</a:t>
            </a:r>
            <a:r>
              <a:rPr lang="pt-BR" sz="4200" dirty="0"/>
              <a:t>. Onde está o problema?</a:t>
            </a:r>
          </a:p>
        </p:txBody>
      </p:sp>
    </p:spTree>
    <p:extLst>
      <p:ext uri="{BB962C8B-B14F-4D97-AF65-F5344CB8AC3E}">
        <p14:creationId xmlns:p14="http://schemas.microsoft.com/office/powerpoint/2010/main" val="32080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4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500" dirty="0"/>
              <a:t>O bilhete de Benedito Cujo não apresenta qualidades essenciais para a interação </a:t>
            </a:r>
            <a:r>
              <a:rPr lang="pt-BR" sz="3500" dirty="0" smtClean="0"/>
              <a:t>de pessoas </a:t>
            </a:r>
            <a:r>
              <a:rPr lang="pt-BR" sz="3500" dirty="0"/>
              <a:t>que não estão frente a frente. </a:t>
            </a:r>
            <a:endParaRPr lang="pt-BR" sz="3500" dirty="0" smtClean="0"/>
          </a:p>
          <a:p>
            <a:pPr marL="0" indent="0" algn="just">
              <a:buNone/>
            </a:pPr>
            <a:r>
              <a:rPr lang="pt-BR" sz="3500" dirty="0" smtClean="0"/>
              <a:t>Das qualidades essenciais que a escrita deve ter destacamos: CLAREZA, CONCISÃO, COERÊNCIA, COESÃO, CORREÇÃO LINGUÍSTICA e ELEGÂNCIA.</a:t>
            </a:r>
            <a:endParaRPr lang="pt-BR" sz="3500" dirty="0"/>
          </a:p>
        </p:txBody>
      </p:sp>
    </p:spTree>
    <p:extLst>
      <p:ext uri="{BB962C8B-B14F-4D97-AF65-F5344CB8AC3E}">
        <p14:creationId xmlns:p14="http://schemas.microsoft.com/office/powerpoint/2010/main" val="134420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500" dirty="0"/>
              <a:t>Há, porém, diferentes formas de escrever. Se pretendemos dar notícias a um </a:t>
            </a:r>
            <a:r>
              <a:rPr lang="pt-BR" sz="3500" dirty="0" smtClean="0"/>
              <a:t>amigo que </a:t>
            </a:r>
            <a:r>
              <a:rPr lang="pt-BR" sz="3500" dirty="0"/>
              <a:t>mora distante, podemos escrever um </a:t>
            </a:r>
            <a:r>
              <a:rPr lang="pt-BR" sz="3500" dirty="0" smtClean="0"/>
              <a:t>e-mail </a:t>
            </a:r>
            <a:r>
              <a:rPr lang="pt-BR" sz="3500" dirty="0"/>
              <a:t>para ele, mas se ele não tem </a:t>
            </a:r>
            <a:r>
              <a:rPr lang="pt-BR" sz="3500" dirty="0" smtClean="0"/>
              <a:t>acesso à </a:t>
            </a:r>
            <a:r>
              <a:rPr lang="pt-BR" sz="3500" dirty="0"/>
              <a:t>Internet, escrevemos uma carta. Em ambos os casos, estamos praticando </a:t>
            </a:r>
            <a:r>
              <a:rPr lang="pt-BR" sz="3500" dirty="0" smtClean="0"/>
              <a:t>uma </a:t>
            </a:r>
            <a:r>
              <a:rPr lang="pt-BR" sz="3500" b="1" dirty="0" smtClean="0"/>
              <a:t>CORRESPONDÊNCIA PESSOAL</a:t>
            </a:r>
            <a:r>
              <a:rPr lang="pt-BR" sz="3500" dirty="0" smtClean="0"/>
              <a:t>, </a:t>
            </a:r>
            <a:r>
              <a:rPr lang="pt-BR" sz="3500" dirty="0"/>
              <a:t>particular.</a:t>
            </a:r>
          </a:p>
        </p:txBody>
      </p:sp>
    </p:spTree>
    <p:extLst>
      <p:ext uri="{BB962C8B-B14F-4D97-AF65-F5344CB8AC3E}">
        <p14:creationId xmlns:p14="http://schemas.microsoft.com/office/powerpoint/2010/main" val="139230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476672"/>
            <a:ext cx="8136904" cy="60486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300" dirty="0"/>
              <a:t>Todavia, se precisamos estabelecer contato por escrito com órgãos do serviço </a:t>
            </a:r>
            <a:r>
              <a:rPr lang="pt-BR" sz="3300" dirty="0" smtClean="0"/>
              <a:t>público civil </a:t>
            </a:r>
            <a:r>
              <a:rPr lang="pt-BR" sz="3300" dirty="0"/>
              <a:t>ou militar, no âmbito municipal, estadual ou federal, temos de saber </a:t>
            </a:r>
            <a:r>
              <a:rPr lang="pt-BR" sz="3300" dirty="0" smtClean="0"/>
              <a:t>escrever </a:t>
            </a:r>
            <a:r>
              <a:rPr lang="pt-BR" sz="3300" b="1" dirty="0" smtClean="0"/>
              <a:t>CORRESPONDÊNCIAS OFICIAIS. </a:t>
            </a:r>
            <a:r>
              <a:rPr lang="pt-BR" sz="3300" dirty="0"/>
              <a:t>No caso da comunicação escrita entre empresas privadas (escolas, bancos, </a:t>
            </a:r>
            <a:r>
              <a:rPr lang="pt-BR" sz="3300" dirty="0" smtClean="0"/>
              <a:t>indústrias, lojas </a:t>
            </a:r>
            <a:r>
              <a:rPr lang="pt-BR" sz="3300" dirty="0"/>
              <a:t>comerciais) ou entre essas empresas e seus clientes, pessoas físicas ou </a:t>
            </a:r>
            <a:r>
              <a:rPr lang="pt-BR" sz="3300" dirty="0" smtClean="0"/>
              <a:t>jurídicas, temos </a:t>
            </a:r>
            <a:r>
              <a:rPr lang="pt-BR" sz="3300" dirty="0"/>
              <a:t>a </a:t>
            </a:r>
            <a:r>
              <a:rPr lang="pt-BR" sz="3300" b="1" dirty="0" smtClean="0"/>
              <a:t>CORRESPONDÊNCIA EMPRESARIAL</a:t>
            </a:r>
            <a:r>
              <a:rPr lang="pt-BR" sz="3300" dirty="0" smtClean="0"/>
              <a:t>.</a:t>
            </a:r>
            <a:endParaRPr lang="pt-BR" sz="3300" dirty="0"/>
          </a:p>
        </p:txBody>
      </p:sp>
    </p:spTree>
    <p:extLst>
      <p:ext uri="{BB962C8B-B14F-4D97-AF65-F5344CB8AC3E}">
        <p14:creationId xmlns:p14="http://schemas.microsoft.com/office/powerpoint/2010/main" val="13837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836712"/>
            <a:ext cx="8136904" cy="55446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dirty="0" smtClean="0"/>
              <a:t>Para responder a determinadas situações de comunicação de nossa vida estudantil ou profissional, escrevemos gêneros tidos como de </a:t>
            </a:r>
            <a:r>
              <a:rPr lang="pt-BR" sz="4000" b="1" dirty="0" smtClean="0"/>
              <a:t>CORRESPONDÊNCIA TÉCNICA</a:t>
            </a:r>
            <a:r>
              <a:rPr lang="pt-BR" sz="4000" dirty="0" smtClean="0"/>
              <a:t>, tais como: o </a:t>
            </a:r>
            <a:r>
              <a:rPr lang="pt-BR" sz="4000" b="1" dirty="0" smtClean="0"/>
              <a:t>CURRÍCULO</a:t>
            </a:r>
            <a:r>
              <a:rPr lang="pt-BR" sz="4000" dirty="0" smtClean="0"/>
              <a:t>, o </a:t>
            </a:r>
            <a:r>
              <a:rPr lang="pt-BR" sz="4000" b="1" dirty="0" smtClean="0"/>
              <a:t>RELATÓRIO</a:t>
            </a:r>
            <a:r>
              <a:rPr lang="pt-BR" sz="4000" dirty="0" smtClean="0"/>
              <a:t>, entre outros.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8018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024744" cy="1143000"/>
          </a:xfrm>
        </p:spPr>
        <p:txBody>
          <a:bodyPr>
            <a:normAutofit/>
          </a:bodyPr>
          <a:lstStyle/>
          <a:p>
            <a:r>
              <a:rPr lang="pt-BR" sz="5500" dirty="0" smtClean="0"/>
              <a:t>CLAREZA</a:t>
            </a:r>
            <a:endParaRPr lang="pt-BR" sz="5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844824"/>
            <a:ext cx="7992888" cy="43924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5000" b="1" dirty="0"/>
              <a:t>Versão 1</a:t>
            </a:r>
          </a:p>
          <a:p>
            <a:pPr algn="just"/>
            <a:r>
              <a:rPr lang="pt-BR" sz="5000" dirty="0"/>
              <a:t>De repente, os homens chegaram. Colocaram umas pulseiras de aço </a:t>
            </a:r>
            <a:r>
              <a:rPr lang="pt-BR" sz="5000" dirty="0" smtClean="0"/>
              <a:t>no cabra </a:t>
            </a:r>
            <a:r>
              <a:rPr lang="pt-BR" sz="5000" dirty="0"/>
              <a:t>e jogaram ele no carro</a:t>
            </a:r>
            <a:r>
              <a:rPr lang="pt-BR" sz="5000" dirty="0" smtClean="0"/>
              <a:t>.</a:t>
            </a:r>
            <a:endParaRPr lang="pt-BR" sz="5000" dirty="0"/>
          </a:p>
        </p:txBody>
      </p:sp>
    </p:spTree>
    <p:extLst>
      <p:ext uri="{BB962C8B-B14F-4D97-AF65-F5344CB8AC3E}">
        <p14:creationId xmlns:p14="http://schemas.microsoft.com/office/powerpoint/2010/main" val="70947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218</TotalTime>
  <Words>1512</Words>
  <Application>Microsoft Office PowerPoint</Application>
  <PresentationFormat>Apresentação na tela (4:3)</PresentationFormat>
  <Paragraphs>61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Austin</vt:lpstr>
      <vt:lpstr>EXEMPLOS DE CLAREZA, CONCISÃO E COERÊNCIA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CLAREZA</vt:lpstr>
      <vt:lpstr>Apresentação do PowerPoint</vt:lpstr>
      <vt:lpstr>CLAREZA</vt:lpstr>
      <vt:lpstr>CLAREZA</vt:lpstr>
      <vt:lpstr>CLAREZA</vt:lpstr>
      <vt:lpstr>Apresentação do PowerPoint</vt:lpstr>
      <vt:lpstr>CLAREZA</vt:lpstr>
      <vt:lpstr>CONCISÃO</vt:lpstr>
      <vt:lpstr>CONCISÃO</vt:lpstr>
      <vt:lpstr>CONCISÃO</vt:lpstr>
      <vt:lpstr>EXERCÍCIO</vt:lpstr>
      <vt:lpstr>Apresentação do PowerPoint</vt:lpstr>
      <vt:lpstr>Apresentação do PowerPoint</vt:lpstr>
      <vt:lpstr>CORREÇÃO LINGUÍSTICA</vt:lpstr>
      <vt:lpstr>CORREÇÃO LINGUÍSTICA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EXEMPLOS DE CLAREZA, CONCISÃO E COERÊNCIA</dc:title>
  <dc:creator>Cristiane de Brito Cruz</dc:creator>
  <cp:lastModifiedBy>Cristiane de Brito Cruz</cp:lastModifiedBy>
  <cp:revision>16</cp:revision>
  <dcterms:created xsi:type="dcterms:W3CDTF">2014-01-07T12:03:45Z</dcterms:created>
  <dcterms:modified xsi:type="dcterms:W3CDTF">2014-01-07T15:44:04Z</dcterms:modified>
</cp:coreProperties>
</file>