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90" r:id="rId4"/>
    <p:sldId id="291" r:id="rId5"/>
    <p:sldId id="294" r:id="rId6"/>
    <p:sldId id="300" r:id="rId7"/>
    <p:sldId id="301" r:id="rId8"/>
    <p:sldId id="304" r:id="rId9"/>
    <p:sldId id="295" r:id="rId10"/>
    <p:sldId id="296" r:id="rId11"/>
    <p:sldId id="285" r:id="rId12"/>
    <p:sldId id="302" r:id="rId13"/>
    <p:sldId id="270" r:id="rId14"/>
    <p:sldId id="305" r:id="rId15"/>
    <p:sldId id="297" r:id="rId16"/>
    <p:sldId id="306" r:id="rId17"/>
    <p:sldId id="298" r:id="rId18"/>
    <p:sldId id="299" r:id="rId19"/>
    <p:sldId id="303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817053-A094-4958-B699-08CFD06BEE3C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Future Time: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Be Going To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Will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 Continuous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2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vsgroup.com/files/6414/5373/6624/Electric-Car-Batt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" y="2881123"/>
            <a:ext cx="3787632" cy="21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084" y="2362200"/>
            <a:ext cx="8686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Electric </a:t>
            </a:r>
            <a:r>
              <a:rPr lang="en-US" sz="2700" dirty="0" smtClean="0"/>
              <a:t>cars </a:t>
            </a:r>
            <a:r>
              <a:rPr lang="en-US" sz="2700" dirty="0" smtClean="0"/>
              <a:t>_____________</a:t>
            </a:r>
            <a:r>
              <a:rPr lang="en-US" sz="2700" b="1" dirty="0" smtClean="0"/>
              <a:t> </a:t>
            </a:r>
            <a:r>
              <a:rPr lang="en-US" sz="2700" dirty="0" smtClean="0"/>
              <a:t>popular </a:t>
            </a:r>
            <a:r>
              <a:rPr lang="en-US" sz="2700" dirty="0" smtClean="0"/>
              <a:t>in the next ten years</a:t>
            </a:r>
            <a:r>
              <a:rPr lang="en-US" sz="2700" dirty="0" smtClean="0"/>
              <a:t>.</a:t>
            </a:r>
            <a:endParaRPr lang="en-US" sz="2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52800" y="4419599"/>
            <a:ext cx="5562600" cy="870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They _____</a:t>
            </a:r>
            <a:r>
              <a:rPr lang="en-US" sz="2700" b="1" dirty="0" smtClean="0"/>
              <a:t> probably </a:t>
            </a:r>
            <a:r>
              <a:rPr lang="en-US" sz="2700" dirty="0"/>
              <a:t> </a:t>
            </a:r>
            <a:r>
              <a:rPr lang="en-US" sz="2700" dirty="0" smtClean="0"/>
              <a:t>___________ </a:t>
            </a:r>
          </a:p>
          <a:p>
            <a:pPr marL="0" indent="0">
              <a:buNone/>
            </a:pPr>
            <a:r>
              <a:rPr lang="en-US" sz="2700" dirty="0" smtClean="0"/>
              <a:t>the championship.</a:t>
            </a:r>
            <a:endParaRPr lang="en-US" sz="27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9576" y="5661764"/>
            <a:ext cx="36995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800" dirty="0"/>
              <a:t>will </a:t>
            </a:r>
            <a:r>
              <a:rPr lang="en-US" sz="2800" dirty="0" smtClean="0"/>
              <a:t>win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/>
              <a:t> a</a:t>
            </a:r>
            <a:r>
              <a:rPr lang="en-US" sz="2800" dirty="0" smtClean="0"/>
              <a:t>re going </a:t>
            </a:r>
            <a:r>
              <a:rPr lang="en-US" sz="2800" dirty="0"/>
              <a:t>to </a:t>
            </a:r>
            <a:r>
              <a:rPr lang="en-US" sz="2800" dirty="0" smtClean="0"/>
              <a:t>win</a:t>
            </a:r>
            <a:endParaRPr lang="en-US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39943" y="3037938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becomes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are becoming</a:t>
            </a:r>
            <a:endParaRPr lang="en-US" sz="2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44833" y="3037938"/>
            <a:ext cx="2613168" cy="145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</a:t>
            </a:r>
            <a:r>
              <a:rPr lang="en-US" sz="2600" dirty="0" smtClean="0"/>
              <a:t>become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a</a:t>
            </a:r>
            <a:r>
              <a:rPr lang="en-US" sz="2600" dirty="0" smtClean="0"/>
              <a:t>re going </a:t>
            </a:r>
            <a:r>
              <a:rPr lang="en-US" sz="2600" dirty="0"/>
              <a:t>to </a:t>
            </a:r>
            <a:r>
              <a:rPr lang="en-US" sz="2600" dirty="0" smtClean="0"/>
              <a:t>become</a:t>
            </a:r>
            <a:endParaRPr lang="en-US" sz="26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24200" y="5633837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800" dirty="0"/>
              <a:t>d</a:t>
            </a:r>
            <a:r>
              <a:rPr lang="en-US" sz="2800" dirty="0" smtClean="0"/>
              <a:t>o win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800" dirty="0" smtClean="0"/>
              <a:t> are winning</a:t>
            </a:r>
            <a:endParaRPr lang="en-US" sz="2800" dirty="0"/>
          </a:p>
        </p:txBody>
      </p:sp>
      <p:pic>
        <p:nvPicPr>
          <p:cNvPr id="11268" name="Picture 4" descr="http://cidadeverde.com/eourobrasil/wp-content/uploads/2016/06/2016060422005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5290017"/>
            <a:ext cx="3352800" cy="14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3322"/>
            <a:ext cx="820344" cy="10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8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763000" cy="156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</a:t>
            </a:r>
            <a:r>
              <a:rPr lang="en-US" sz="3000" dirty="0" smtClean="0"/>
              <a:t>: What </a:t>
            </a:r>
            <a:r>
              <a:rPr lang="en-US" sz="3000" dirty="0" smtClean="0"/>
              <a:t>_____Josh __________________at </a:t>
            </a:r>
            <a:r>
              <a:rPr lang="en-US" sz="3000" dirty="0" smtClean="0"/>
              <a:t>college?</a:t>
            </a:r>
          </a:p>
          <a:p>
            <a:pPr marL="0" indent="0">
              <a:buNone/>
            </a:pPr>
            <a:r>
              <a:rPr lang="en-US" sz="3000" dirty="0" smtClean="0"/>
              <a:t>B: </a:t>
            </a:r>
            <a:r>
              <a:rPr lang="en-US" sz="3000" dirty="0"/>
              <a:t>He __________________ chemistry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4098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5" y="3124200"/>
            <a:ext cx="4131325" cy="39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3352800"/>
            <a:ext cx="43434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will/study/will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does/study/studies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is/going to study/is going to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is/studying/is studying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8328"/>
            <a:ext cx="685800" cy="9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21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54" y="1905000"/>
            <a:ext cx="8763000" cy="156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A</a:t>
            </a:r>
            <a:r>
              <a:rPr lang="en-US" sz="2700" dirty="0" smtClean="0"/>
              <a:t>: What </a:t>
            </a:r>
            <a:r>
              <a:rPr lang="en-US" sz="2700" dirty="0" smtClean="0"/>
              <a:t>are you going to do tonight?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B: </a:t>
            </a:r>
            <a:r>
              <a:rPr lang="en-US" sz="2700" dirty="0" smtClean="0"/>
              <a:t>Elisa and I __________________ the stadium to watch Champions League. The match ___________ at 8hp.m.</a:t>
            </a:r>
            <a:endParaRPr lang="en-US" sz="27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43400" y="3620153"/>
            <a:ext cx="43434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a</a:t>
            </a:r>
            <a:r>
              <a:rPr lang="en-US" sz="3000" dirty="0" smtClean="0"/>
              <a:t>re going to/starts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go/is starting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go/will start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going to go/is going to start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13314" name="Picture 2" descr="https://upload.wikimedia.org/wikipedia/commons/b/b9/Football_iu_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3718"/>
            <a:ext cx="4191000" cy="34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1267"/>
            <a:ext cx="685800" cy="9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5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425" y="2438401"/>
            <a:ext cx="8686800" cy="375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I’m going to take</a:t>
            </a:r>
            <a:r>
              <a:rPr lang="en-US" sz="2700" b="1" dirty="0" smtClean="0"/>
              <a:t> </a:t>
            </a:r>
            <a:r>
              <a:rPr lang="en-US" sz="2700" dirty="0" smtClean="0"/>
              <a:t>a 3:00 flight to Chicago.  In Chicago, </a:t>
            </a:r>
            <a:r>
              <a:rPr lang="en-US" sz="2700" dirty="0" smtClean="0"/>
              <a:t>I_________________ (change) planes </a:t>
            </a:r>
            <a:r>
              <a:rPr lang="en-US" sz="2700" dirty="0" smtClean="0"/>
              <a:t>and </a:t>
            </a:r>
            <a:r>
              <a:rPr lang="en-US" sz="2700" dirty="0"/>
              <a:t>_________________ </a:t>
            </a:r>
            <a:r>
              <a:rPr lang="en-US" sz="2700" dirty="0" smtClean="0"/>
              <a:t>(fly) on </a:t>
            </a:r>
            <a:r>
              <a:rPr lang="en-US" sz="2700" dirty="0" smtClean="0"/>
              <a:t>to Miami</a:t>
            </a:r>
            <a:r>
              <a:rPr lang="en-US" sz="2700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7172" name="Picture 4" descr="https://upload.wikimedia.org/wikipedia/en/3/34/Plane_taking_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37" y="4038600"/>
            <a:ext cx="45854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8179" y="3843051"/>
            <a:ext cx="4191421" cy="2862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changing/flying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c</a:t>
            </a:r>
            <a:r>
              <a:rPr lang="en-US" sz="3000" dirty="0" smtClean="0"/>
              <a:t>hange/fly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change/will fly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going to change/ flying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53989"/>
            <a:ext cx="888671" cy="10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: </a:t>
            </a:r>
            <a:r>
              <a:rPr lang="en-US" sz="2800" dirty="0" smtClean="0"/>
              <a:t>I</a:t>
            </a:r>
            <a:r>
              <a:rPr lang="en-US" sz="2800" dirty="0"/>
              <a:t> _________________ </a:t>
            </a:r>
            <a:r>
              <a:rPr lang="en-US" sz="2800" dirty="0" smtClean="0"/>
              <a:t>(buy) a </a:t>
            </a:r>
            <a:r>
              <a:rPr lang="en-US" sz="2800" dirty="0"/>
              <a:t>car.</a:t>
            </a:r>
          </a:p>
          <a:p>
            <a:pPr marL="0" indent="0">
              <a:buNone/>
            </a:pPr>
            <a:r>
              <a:rPr lang="en-US" sz="2800" dirty="0"/>
              <a:t>B: What kind </a:t>
            </a:r>
            <a:r>
              <a:rPr lang="en-US" sz="2800" dirty="0" smtClean="0"/>
              <a:t>________ you </a:t>
            </a:r>
            <a:r>
              <a:rPr lang="en-US" sz="2800" dirty="0"/>
              <a:t>_________________ </a:t>
            </a:r>
            <a:r>
              <a:rPr lang="en-US" sz="2800" dirty="0" smtClean="0"/>
              <a:t>?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A: I don’t know yet.</a:t>
            </a:r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7174" name="Picture 6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44767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3644747"/>
            <a:ext cx="5105400" cy="298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buy/will you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buy/do you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going to buy/ are you going to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buying/are you getting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7114"/>
            <a:ext cx="762000" cy="10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364" y="2638357"/>
            <a:ext cx="5202716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She </a:t>
            </a:r>
            <a:r>
              <a:rPr lang="en-US" sz="2700" dirty="0" smtClean="0"/>
              <a:t>_____________</a:t>
            </a:r>
            <a:r>
              <a:rPr lang="en-US" sz="2700" b="1" dirty="0" smtClean="0"/>
              <a:t> </a:t>
            </a:r>
            <a:r>
              <a:rPr lang="en-US" sz="2700" dirty="0" smtClean="0"/>
              <a:t>a baby.</a:t>
            </a:r>
            <a:endParaRPr lang="en-US" sz="2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4572000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has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are having</a:t>
            </a:r>
            <a:endParaRPr lang="en-US" sz="2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73364" y="3571337"/>
            <a:ext cx="3928139" cy="1000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</a:t>
            </a:r>
            <a:r>
              <a:rPr lang="en-US" sz="2600" dirty="0" smtClean="0"/>
              <a:t>have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a</a:t>
            </a:r>
            <a:r>
              <a:rPr lang="en-US" sz="2600" dirty="0" smtClean="0"/>
              <a:t>re going </a:t>
            </a:r>
            <a:r>
              <a:rPr lang="en-US" sz="2600" dirty="0"/>
              <a:t>to </a:t>
            </a:r>
            <a:r>
              <a:rPr lang="en-US" sz="2600" dirty="0" smtClean="0"/>
              <a:t>have</a:t>
            </a:r>
            <a:endParaRPr lang="en-US" sz="2600" dirty="0"/>
          </a:p>
        </p:txBody>
      </p:sp>
      <p:pic>
        <p:nvPicPr>
          <p:cNvPr id="12290" name="Picture 2" descr="http://images.fitpregnancy.mdpcdn.com/sites/fitpregnancy.com/files/styles/scale_1500_1500/public/field/image/fit-pregnant-woman-drinking-water-after-exercise_600x600_Getty-467211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18629"/>
            <a:ext cx="4207691" cy="51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540"/>
            <a:ext cx="1092304" cy="10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0048" y="2022809"/>
            <a:ext cx="5943600" cy="64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They ___________ married.</a:t>
            </a:r>
            <a:endParaRPr lang="en-US" sz="27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0048" y="2665285"/>
            <a:ext cx="36995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800" dirty="0"/>
              <a:t>will </a:t>
            </a:r>
            <a:r>
              <a:rPr lang="en-US" sz="2800" dirty="0" smtClean="0"/>
              <a:t>get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/>
              <a:t> a</a:t>
            </a:r>
            <a:r>
              <a:rPr lang="en-US" sz="2800" dirty="0" smtClean="0"/>
              <a:t>re going </a:t>
            </a:r>
            <a:r>
              <a:rPr lang="en-US" sz="2800" dirty="0"/>
              <a:t>to </a:t>
            </a:r>
            <a:r>
              <a:rPr lang="en-US" sz="2800" dirty="0" smtClean="0"/>
              <a:t>get</a:t>
            </a:r>
            <a:endParaRPr 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50048" y="3669914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800" dirty="0" smtClean="0"/>
              <a:t>get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800" dirty="0" smtClean="0"/>
              <a:t> are getting</a:t>
            </a:r>
            <a:endParaRPr lang="en-US" sz="2800" dirty="0"/>
          </a:p>
        </p:txBody>
      </p:sp>
      <p:pic>
        <p:nvPicPr>
          <p:cNvPr id="12292" name="Picture 4" descr="https://eclipsevemai.files.wordpress.com/2011/11/nov27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5798"/>
            <a:ext cx="4095058" cy="47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540"/>
            <a:ext cx="1092304" cy="10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5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7924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I___________________</a:t>
            </a:r>
            <a:r>
              <a:rPr lang="en-US" sz="3000" b="1" dirty="0" smtClean="0"/>
              <a:t> </a:t>
            </a:r>
            <a:r>
              <a:rPr lang="en-US" sz="3000" dirty="0" smtClean="0"/>
              <a:t>hard </a:t>
            </a:r>
            <a:r>
              <a:rPr lang="en-US" sz="3000" dirty="0" smtClean="0"/>
              <a:t>for the test.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8" y="3048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studies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going to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studying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2820"/>
            <a:ext cx="861256" cy="9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9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686800" cy="68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I</a:t>
            </a:r>
            <a:r>
              <a:rPr lang="en-US" sz="3900" b="1" dirty="0" smtClean="0"/>
              <a:t>_____________________________</a:t>
            </a:r>
            <a:r>
              <a:rPr lang="en-US" sz="3900" b="1" dirty="0" smtClean="0"/>
              <a:t> </a:t>
            </a:r>
            <a:r>
              <a:rPr lang="en-US" sz="3900" dirty="0" smtClean="0"/>
              <a:t>Greece </a:t>
            </a:r>
            <a:r>
              <a:rPr lang="en-US" sz="3900" dirty="0" smtClean="0"/>
              <a:t>this summer.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7930"/>
            <a:ext cx="4876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visit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visits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going to visit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visiting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77171"/>
            <a:ext cx="953667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34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91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Where is Lisa? The train _______________ in 20min.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leaves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going to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is </a:t>
            </a:r>
            <a:r>
              <a:rPr lang="en-US" sz="3000" dirty="0" smtClean="0"/>
              <a:t>leaving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2530" name="Picture 2" descr="http://i.telegraph.co.uk/multimedia/archive/02627/newcastle-train_262733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1" y="307467"/>
            <a:ext cx="6953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6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905000"/>
            <a:ext cx="8610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the</a:t>
            </a:r>
            <a:r>
              <a:rPr lang="en-US" i="1" dirty="0"/>
              <a:t> present continuous tense </a:t>
            </a:r>
            <a:r>
              <a:rPr lang="en-US" dirty="0"/>
              <a:t>to talk about intentions or future plans.  </a:t>
            </a:r>
          </a:p>
          <a:p>
            <a:r>
              <a:rPr lang="en-US" dirty="0" smtClean="0"/>
              <a:t>A </a:t>
            </a:r>
            <a:r>
              <a:rPr lang="en-US" dirty="0"/>
              <a:t>future time expression is usually  used with the present continuous to show that the sentence refers to the future (and not something happening now).</a:t>
            </a:r>
          </a:p>
          <a:p>
            <a:r>
              <a:rPr lang="en-US" dirty="0" smtClean="0"/>
              <a:t>The </a:t>
            </a:r>
            <a:r>
              <a:rPr lang="en-US" dirty="0"/>
              <a:t>verbs </a:t>
            </a:r>
            <a:r>
              <a:rPr lang="en-US" b="1" i="1" dirty="0"/>
              <a:t>go</a:t>
            </a:r>
            <a:r>
              <a:rPr lang="en-US" dirty="0"/>
              <a:t>, </a:t>
            </a:r>
            <a:r>
              <a:rPr lang="en-US" b="1" i="1" dirty="0"/>
              <a:t>come</a:t>
            </a:r>
            <a:r>
              <a:rPr lang="en-US" dirty="0"/>
              <a:t>, </a:t>
            </a:r>
            <a:r>
              <a:rPr lang="en-US" b="1" i="1" dirty="0"/>
              <a:t>do</a:t>
            </a:r>
            <a:r>
              <a:rPr lang="en-US" dirty="0"/>
              <a:t>, and </a:t>
            </a:r>
            <a:r>
              <a:rPr lang="en-US" b="1" i="1" dirty="0"/>
              <a:t>have</a:t>
            </a:r>
            <a:r>
              <a:rPr lang="en-US" dirty="0"/>
              <a:t>, as well as verbs related to travel, are especially common with the present continuous as future</a:t>
            </a:r>
            <a:r>
              <a:rPr lang="en-US" dirty="0" smtClean="0"/>
              <a:t>.</a:t>
            </a:r>
          </a:p>
          <a:p>
            <a:r>
              <a:rPr lang="en-US" dirty="0"/>
              <a:t>The present continuous often refers to more definite plans than </a:t>
            </a:r>
            <a:r>
              <a:rPr lang="en-US" b="1" i="1" dirty="0"/>
              <a:t>be going to</a:t>
            </a:r>
            <a:r>
              <a:rPr lang="en-US" dirty="0"/>
              <a:t>.  </a:t>
            </a:r>
          </a:p>
          <a:p>
            <a:r>
              <a:rPr lang="en-US" dirty="0" smtClean="0"/>
              <a:t>With </a:t>
            </a:r>
            <a:r>
              <a:rPr lang="en-US" b="1" i="1" dirty="0"/>
              <a:t>be going to</a:t>
            </a:r>
            <a:r>
              <a:rPr lang="en-US" dirty="0"/>
              <a:t>, the speaker often has not decided on the details.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Meaning and Use: </a:t>
            </a:r>
            <a:r>
              <a:rPr lang="en-US" b="1" i="1" dirty="0" smtClean="0"/>
              <a:t>Be Going To </a:t>
            </a:r>
            <a:r>
              <a:rPr lang="en-US" dirty="0" smtClean="0"/>
              <a:t>and the </a:t>
            </a:r>
            <a:r>
              <a:rPr lang="en-US" b="1" dirty="0" smtClean="0"/>
              <a:t>Present Continuous </a:t>
            </a:r>
            <a:r>
              <a:rPr lang="en-US" dirty="0" smtClean="0"/>
              <a:t>as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11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651" y="2269236"/>
            <a:ext cx="8686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/>
              <a:t>Louise _____________ Superman.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kiss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kisses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going to kiss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is </a:t>
            </a:r>
            <a:r>
              <a:rPr lang="en-US" sz="3000" dirty="0" smtClean="0"/>
              <a:t>kissing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4578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1" y="3048000"/>
            <a:ext cx="499614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14" y="338328"/>
            <a:ext cx="1275445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651" y="2269236"/>
            <a:ext cx="8686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/>
              <a:t>They _______________ tonight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loose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looses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going to loose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loosing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7650" name="Picture 2" descr="http://a.fssta.com/content/dam/fsdigital/fscom/UFC/images/2015/06/10/061015-UFC-Crystal-Ball-Predictions-Cain-Velasquez-and-Fabricio-Werdum-PI.vresize.1200.675.high.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3048000"/>
            <a:ext cx="503011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0" y="238936"/>
            <a:ext cx="1099083" cy="9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2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2362200"/>
            <a:ext cx="8610600" cy="4419600"/>
          </a:xfrm>
        </p:spPr>
        <p:txBody>
          <a:bodyPr>
            <a:normAutofit/>
          </a:bodyPr>
          <a:lstStyle/>
          <a:p>
            <a:r>
              <a:rPr lang="en-US" dirty="0"/>
              <a:t>Present Continuous as Future (Details Definite</a:t>
            </a:r>
            <a:r>
              <a:rPr lang="en-US" dirty="0" smtClean="0"/>
              <a:t>)</a:t>
            </a:r>
          </a:p>
          <a:p>
            <a:r>
              <a:rPr lang="en-US" dirty="0"/>
              <a:t>Be Going To (Details Not Definite</a:t>
            </a:r>
            <a:r>
              <a:rPr lang="en-US" dirty="0" smtClean="0"/>
              <a:t>)</a:t>
            </a:r>
          </a:p>
          <a:p>
            <a:r>
              <a:rPr lang="en-US" dirty="0"/>
              <a:t>Use </a:t>
            </a:r>
            <a:r>
              <a:rPr lang="en-US" b="1" i="1" dirty="0"/>
              <a:t>be going to </a:t>
            </a:r>
            <a:r>
              <a:rPr lang="en-US" dirty="0"/>
              <a:t>for predictions (guesses about the future), especially when there is evidence that something is just about to happen</a:t>
            </a:r>
            <a:r>
              <a:rPr lang="en-US" dirty="0" smtClean="0"/>
              <a:t>.</a:t>
            </a:r>
          </a:p>
          <a:p>
            <a:r>
              <a:rPr lang="en-US" dirty="0"/>
              <a:t>The present continuous </a:t>
            </a:r>
            <a:r>
              <a:rPr lang="en-US" dirty="0">
                <a:solidFill>
                  <a:srgbClr val="FF0000"/>
                </a:solidFill>
              </a:rPr>
              <a:t>is not </a:t>
            </a:r>
            <a:r>
              <a:rPr lang="en-US" dirty="0"/>
              <a:t>used to make predictions.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Meaning and Use: </a:t>
            </a:r>
            <a:r>
              <a:rPr lang="en-US" b="1" i="1" dirty="0" smtClean="0"/>
              <a:t>Be Going To </a:t>
            </a:r>
            <a:r>
              <a:rPr lang="en-US" dirty="0" smtClean="0"/>
              <a:t>and the </a:t>
            </a:r>
            <a:r>
              <a:rPr lang="en-US" b="1" dirty="0" smtClean="0"/>
              <a:t>Present Continuous </a:t>
            </a:r>
            <a:r>
              <a:rPr lang="en-US" dirty="0" smtClean="0"/>
              <a:t>as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11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24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Predictions with </a:t>
            </a:r>
            <a:r>
              <a:rPr lang="en-US" sz="2000" b="1" i="1" dirty="0" smtClean="0"/>
              <a:t>Will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Be Going To</a:t>
            </a:r>
          </a:p>
          <a:p>
            <a:pPr marL="0" indent="0">
              <a:buNone/>
            </a:pPr>
            <a:r>
              <a:rPr lang="en-US" sz="2000" dirty="0" smtClean="0"/>
              <a:t>Use </a:t>
            </a:r>
            <a:r>
              <a:rPr lang="en-US" sz="2000" b="1" i="1" dirty="0" smtClean="0"/>
              <a:t>will</a:t>
            </a:r>
            <a:r>
              <a:rPr lang="en-US" sz="2000" dirty="0" smtClean="0"/>
              <a:t> or </a:t>
            </a:r>
            <a:r>
              <a:rPr lang="en-US" sz="2000" b="1" i="1" dirty="0" smtClean="0"/>
              <a:t>be going to </a:t>
            </a:r>
            <a:r>
              <a:rPr lang="en-US" sz="2000" dirty="0" err="1" smtClean="0"/>
              <a:t>to</a:t>
            </a:r>
            <a:r>
              <a:rPr lang="en-US" sz="2000" dirty="0" smtClean="0"/>
              <a:t> make predictions (guesses about the future).  You can also use </a:t>
            </a:r>
            <a:r>
              <a:rPr lang="en-US" sz="2000" u="sng" dirty="0" smtClean="0"/>
              <a:t>probably</a:t>
            </a:r>
            <a:r>
              <a:rPr lang="en-US" sz="2000" dirty="0" smtClean="0"/>
              <a:t> and other adverbs with </a:t>
            </a:r>
            <a:r>
              <a:rPr lang="en-US" sz="2000" b="1" i="1" dirty="0" smtClean="0"/>
              <a:t>will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be going to </a:t>
            </a:r>
            <a:r>
              <a:rPr lang="en-US" sz="2000" dirty="0" err="1" smtClean="0"/>
              <a:t>to</a:t>
            </a:r>
            <a:r>
              <a:rPr lang="en-US" sz="2000" dirty="0" smtClean="0"/>
              <a:t> express certainty.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predictions, the meanings of </a:t>
            </a:r>
            <a:r>
              <a:rPr lang="en-US" sz="2000" b="1" i="1" dirty="0"/>
              <a:t>will </a:t>
            </a:r>
            <a:r>
              <a:rPr lang="en-US" sz="2000" dirty="0"/>
              <a:t>and </a:t>
            </a:r>
            <a:r>
              <a:rPr lang="en-US" sz="2000" b="1" i="1" dirty="0"/>
              <a:t>be going to </a:t>
            </a:r>
            <a:r>
              <a:rPr lang="en-US" sz="2000" dirty="0"/>
              <a:t>are not exactly the same.  </a:t>
            </a:r>
          </a:p>
          <a:p>
            <a:r>
              <a:rPr lang="en-US" sz="2000" dirty="0" smtClean="0"/>
              <a:t>Use </a:t>
            </a:r>
            <a:r>
              <a:rPr lang="en-US" sz="2000" b="1" i="1" dirty="0"/>
              <a:t>be going to </a:t>
            </a:r>
            <a:r>
              <a:rPr lang="en-US" sz="2000" dirty="0"/>
              <a:t>when you are more certain that an event will happen because there is </a:t>
            </a:r>
            <a:r>
              <a:rPr lang="en-US" sz="2000" b="1" dirty="0">
                <a:solidFill>
                  <a:srgbClr val="FF0000"/>
                </a:solidFill>
              </a:rPr>
              <a:t>evidence</a:t>
            </a:r>
            <a:r>
              <a:rPr lang="en-US" sz="2000" dirty="0"/>
              <a:t>.  Do not use </a:t>
            </a:r>
            <a:r>
              <a:rPr lang="en-US" sz="2000" b="1" i="1" dirty="0"/>
              <a:t>will</a:t>
            </a:r>
            <a:r>
              <a:rPr lang="en-US" sz="2000" dirty="0"/>
              <a:t> in this situation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Quick Decisions vs. Advance </a:t>
            </a:r>
            <a:r>
              <a:rPr lang="en-US" sz="2000" b="1" dirty="0" smtClean="0"/>
              <a:t>Plans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will</a:t>
            </a:r>
            <a:r>
              <a:rPr lang="en-US" sz="2000" dirty="0"/>
              <a:t>—often used to express a </a:t>
            </a:r>
            <a:r>
              <a:rPr lang="en-US" sz="2000" u="sng" dirty="0"/>
              <a:t>quick decision </a:t>
            </a:r>
            <a:r>
              <a:rPr lang="en-US" sz="2000" dirty="0"/>
              <a:t>at the time of speaking (such as an offer to help).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be </a:t>
            </a:r>
            <a:r>
              <a:rPr lang="en-US" sz="2000" b="1" i="1" dirty="0">
                <a:solidFill>
                  <a:srgbClr val="FF0000"/>
                </a:solidFill>
              </a:rPr>
              <a:t>going to</a:t>
            </a:r>
            <a:r>
              <a:rPr lang="en-US" sz="2000" dirty="0"/>
              <a:t>—shows that </a:t>
            </a:r>
            <a:r>
              <a:rPr lang="en-US" sz="2000" u="sng" dirty="0"/>
              <a:t>you have thought about something in advance</a:t>
            </a:r>
            <a:r>
              <a:rPr lang="en-US" sz="2000" dirty="0"/>
              <a:t>.  Do not use </a:t>
            </a:r>
            <a:r>
              <a:rPr lang="en-US" sz="2000" b="1" i="1" dirty="0"/>
              <a:t>be going to </a:t>
            </a:r>
            <a:r>
              <a:rPr lang="en-US" sz="2000" dirty="0"/>
              <a:t>for quick decisions.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Will </a:t>
            </a:r>
            <a:r>
              <a:rPr lang="en-US" dirty="0" smtClean="0"/>
              <a:t>vs. </a:t>
            </a:r>
            <a:r>
              <a:rPr lang="en-US" b="1" i="1" dirty="0" smtClean="0">
                <a:solidFill>
                  <a:schemeClr val="tx1"/>
                </a:solidFill>
              </a:rPr>
              <a:t>Be Going To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60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8686800" cy="4038600"/>
          </a:xfrm>
        </p:spPr>
        <p:txBody>
          <a:bodyPr>
            <a:normAutofit/>
          </a:bodyPr>
          <a:lstStyle/>
          <a:p>
            <a:r>
              <a:rPr lang="en-US" sz="2000" dirty="0"/>
              <a:t>The verbs </a:t>
            </a:r>
            <a:r>
              <a:rPr lang="en-US" sz="2000" b="1" i="1" dirty="0"/>
              <a:t>go</a:t>
            </a:r>
            <a:r>
              <a:rPr lang="en-US" sz="2000" dirty="0"/>
              <a:t>, </a:t>
            </a:r>
            <a:r>
              <a:rPr lang="en-US" sz="2000" b="1" i="1" dirty="0"/>
              <a:t>come</a:t>
            </a:r>
            <a:r>
              <a:rPr lang="en-US" sz="2000" dirty="0"/>
              <a:t>, </a:t>
            </a:r>
            <a:r>
              <a:rPr lang="en-US" sz="2000" b="1" i="1" dirty="0"/>
              <a:t>do</a:t>
            </a:r>
            <a:r>
              <a:rPr lang="en-US" sz="2000" dirty="0"/>
              <a:t>, and </a:t>
            </a:r>
            <a:r>
              <a:rPr lang="en-US" sz="2000" b="1" i="1" dirty="0"/>
              <a:t>have</a:t>
            </a:r>
            <a:r>
              <a:rPr lang="en-US" sz="2000" dirty="0"/>
              <a:t>, as well as verbs related to travel, are especially common with the present continuous as future.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the</a:t>
            </a:r>
            <a:r>
              <a:rPr lang="en-US" sz="2000" i="1" dirty="0"/>
              <a:t> present continuous tense </a:t>
            </a:r>
            <a:r>
              <a:rPr lang="en-US" sz="2000" dirty="0"/>
              <a:t>to talk about intentions or future plans. 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present continuous often refers to more definite plans than </a:t>
            </a:r>
            <a:r>
              <a:rPr lang="en-US" sz="2000" b="1" i="1" dirty="0"/>
              <a:t>be going to</a:t>
            </a:r>
            <a:r>
              <a:rPr lang="en-US" sz="2000" dirty="0"/>
              <a:t>.  </a:t>
            </a:r>
          </a:p>
          <a:p>
            <a:r>
              <a:rPr lang="en-US" sz="2000" dirty="0" smtClean="0"/>
              <a:t>Use Present </a:t>
            </a:r>
            <a:r>
              <a:rPr lang="en-US" sz="2000" dirty="0"/>
              <a:t>Continuous as Future (Details Definite)</a:t>
            </a:r>
          </a:p>
          <a:p>
            <a:r>
              <a:rPr lang="en-US" sz="2000" b="1" dirty="0" smtClean="0"/>
              <a:t>Scheduled Activities with timing</a:t>
            </a:r>
          </a:p>
          <a:p>
            <a:r>
              <a:rPr lang="en-US" sz="2000" dirty="0" smtClean="0"/>
              <a:t>Use Simple Present for timing schedules such as bus, airplanes, trains, meetings, etc. Something that is scheduled and you have the exact time it is going to happen.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Present Continuous 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dirty="0" smtClean="0"/>
              <a:t>vs</a:t>
            </a:r>
            <a:r>
              <a:rPr lang="en-US" dirty="0" smtClean="0"/>
              <a:t>. </a:t>
            </a:r>
            <a:r>
              <a:rPr lang="en-US" b="1" i="1" dirty="0">
                <a:solidFill>
                  <a:schemeClr val="tx1"/>
                </a:solidFill>
              </a:rPr>
              <a:t>Simple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Present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7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5909"/>
            <a:ext cx="8610600" cy="1139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My </a:t>
            </a:r>
            <a:r>
              <a:rPr lang="en-US" sz="3000" dirty="0" smtClean="0"/>
              <a:t>flight </a:t>
            </a:r>
            <a:r>
              <a:rPr lang="en-US" sz="3000" dirty="0" smtClean="0"/>
              <a:t>____________________in </a:t>
            </a:r>
            <a:r>
              <a:rPr lang="en-US" sz="3000" dirty="0" smtClean="0"/>
              <a:t>the afternoon.  </a:t>
            </a:r>
          </a:p>
          <a:p>
            <a:pPr marL="0" indent="0">
              <a:buNone/>
            </a:pPr>
            <a:r>
              <a:rPr lang="en-US" sz="3000" dirty="0" smtClean="0"/>
              <a:t>My father </a:t>
            </a:r>
            <a:r>
              <a:rPr lang="en-US" sz="3000" dirty="0"/>
              <a:t>____________________ me </a:t>
            </a:r>
            <a:r>
              <a:rPr lang="en-US" sz="3000" dirty="0" smtClean="0"/>
              <a:t>at the airport.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122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962400" cy="31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3650289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arrives/meets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a</a:t>
            </a:r>
            <a:r>
              <a:rPr lang="en-US" sz="3000" dirty="0" smtClean="0"/>
              <a:t>rrives/is meeting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arriving/is meeting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arrive/is going to meet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20" y="297942"/>
            <a:ext cx="857480" cy="10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8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172" y="1943559"/>
            <a:ext cx="87630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A</a:t>
            </a:r>
            <a:r>
              <a:rPr lang="en-US" sz="2700" dirty="0" smtClean="0"/>
              <a:t>: What </a:t>
            </a:r>
            <a:r>
              <a:rPr lang="en-US" sz="2700" b="1" dirty="0" smtClean="0"/>
              <a:t>______</a:t>
            </a:r>
            <a:r>
              <a:rPr lang="en-US" sz="2700" dirty="0" smtClean="0"/>
              <a:t>you </a:t>
            </a:r>
            <a:r>
              <a:rPr lang="en-US" sz="2700" b="1" dirty="0" smtClean="0"/>
              <a:t>_____________</a:t>
            </a:r>
            <a:r>
              <a:rPr lang="en-US" sz="2700" b="1" dirty="0" smtClean="0">
                <a:solidFill>
                  <a:srgbClr val="FF0000"/>
                </a:solidFill>
              </a:rPr>
              <a:t>tomorrow</a:t>
            </a:r>
            <a:r>
              <a:rPr lang="en-US" sz="2700" dirty="0" smtClean="0"/>
              <a:t>?</a:t>
            </a:r>
          </a:p>
          <a:p>
            <a:pPr marL="0" indent="0">
              <a:buNone/>
            </a:pPr>
            <a:r>
              <a:rPr lang="en-US" sz="2700" dirty="0" smtClean="0"/>
              <a:t>B: </a:t>
            </a:r>
            <a:r>
              <a:rPr lang="en-US" sz="2700" dirty="0" smtClean="0"/>
              <a:t>I</a:t>
            </a:r>
            <a:r>
              <a:rPr lang="en-US" sz="2700" b="1" dirty="0"/>
              <a:t> _____________ </a:t>
            </a:r>
            <a:r>
              <a:rPr lang="en-US" sz="2700" dirty="0" smtClean="0"/>
              <a:t>lunch </a:t>
            </a:r>
            <a:r>
              <a:rPr lang="en-US" sz="2700" dirty="0" smtClean="0"/>
              <a:t>with friends.  Then </a:t>
            </a:r>
            <a:r>
              <a:rPr lang="en-US" sz="2700" dirty="0" smtClean="0"/>
              <a:t>we</a:t>
            </a:r>
            <a:r>
              <a:rPr lang="en-US" sz="2700" b="1" dirty="0" smtClean="0"/>
              <a:t>’re going </a:t>
            </a:r>
            <a:r>
              <a:rPr lang="en-US" sz="2700" dirty="0" smtClean="0"/>
              <a:t>to </a:t>
            </a:r>
            <a:r>
              <a:rPr lang="en-US" sz="2700" dirty="0" smtClean="0"/>
              <a:t>a movie</a:t>
            </a:r>
            <a:r>
              <a:rPr lang="en-US" sz="2700" dirty="0" smtClean="0"/>
              <a:t>. 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614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72" y="3250824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3743862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will you do/will go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are you doing/’m having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a</a:t>
            </a:r>
            <a:r>
              <a:rPr lang="en-US" sz="2700" dirty="0" smtClean="0"/>
              <a:t>re you doing/’m going to have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a</a:t>
            </a:r>
            <a:r>
              <a:rPr lang="en-US" sz="2700" dirty="0" smtClean="0"/>
              <a:t>re you going to do/’m going to have</a:t>
            </a:r>
          </a:p>
          <a:p>
            <a:pPr marL="0" indent="0">
              <a:buFont typeface="Symbol" pitchFamily="18" charset="2"/>
              <a:buNone/>
            </a:pPr>
            <a:endParaRPr lang="en-US" sz="27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5277"/>
            <a:ext cx="893406" cy="10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84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881607"/>
            <a:ext cx="8763000" cy="1628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Let’s hurry John! The movie _______________ at seven and you are still getting dressed! The </a:t>
            </a:r>
            <a:r>
              <a:rPr lang="en-US" sz="2700" dirty="0" smtClean="0"/>
              <a:t>train _______________ the station in 15min and we have to walk to go there.</a:t>
            </a:r>
            <a:endParaRPr lang="en-US" sz="2700" dirty="0" smtClean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3743862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will </a:t>
            </a:r>
            <a:r>
              <a:rPr lang="en-US" sz="2700" dirty="0" smtClean="0"/>
              <a:t>start/will leave</a:t>
            </a:r>
            <a:endParaRPr lang="en-US" sz="2700" dirty="0"/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is starting/ is living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is going to start/is going to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starts/leaves</a:t>
            </a:r>
          </a:p>
          <a:p>
            <a:pPr marL="0" indent="0">
              <a:buFont typeface="Symbol" pitchFamily="18" charset="2"/>
              <a:buNone/>
            </a:pPr>
            <a:endParaRPr lang="en-US" sz="27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3554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599"/>
            <a:ext cx="4409042" cy="32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88417"/>
            <a:ext cx="707919" cy="9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5608" y="2286000"/>
            <a:ext cx="6324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Be </a:t>
            </a:r>
            <a:r>
              <a:rPr lang="en-US" sz="2700" dirty="0" smtClean="0"/>
              <a:t>careful!  That glass </a:t>
            </a:r>
            <a:r>
              <a:rPr lang="en-US" sz="2700" dirty="0" smtClean="0"/>
              <a:t>________________!</a:t>
            </a:r>
            <a:endParaRPr lang="en-US" sz="2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9218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00840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02400" y="2819400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fall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is going to </a:t>
            </a:r>
            <a:r>
              <a:rPr lang="en-US" sz="2600" dirty="0" smtClean="0"/>
              <a:t>fall</a:t>
            </a:r>
            <a:endParaRPr lang="en-US" sz="2600" dirty="0"/>
          </a:p>
        </p:txBody>
      </p:sp>
      <p:sp>
        <p:nvSpPr>
          <p:cNvPr id="4" name="Retângulo 3"/>
          <p:cNvSpPr/>
          <p:nvPr/>
        </p:nvSpPr>
        <p:spPr>
          <a:xfrm>
            <a:off x="152400" y="4648166"/>
            <a:ext cx="5334000" cy="154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700" dirty="0">
                <a:solidFill>
                  <a:schemeClr val="tx2"/>
                </a:solidFill>
              </a:rPr>
              <a:t>It’s cloudy.  </a:t>
            </a:r>
            <a:r>
              <a:rPr lang="en-US" sz="2700" dirty="0">
                <a:solidFill>
                  <a:schemeClr val="tx2"/>
                </a:solidFill>
              </a:rPr>
              <a:t>I think </a:t>
            </a:r>
            <a:r>
              <a:rPr lang="en-US" sz="2700" dirty="0" smtClean="0">
                <a:solidFill>
                  <a:schemeClr val="tx2"/>
                </a:solidFill>
              </a:rPr>
              <a:t>it ____________ going </a:t>
            </a:r>
            <a:r>
              <a:rPr lang="en-US" sz="2700" dirty="0">
                <a:solidFill>
                  <a:schemeClr val="tx2"/>
                </a:solidFill>
              </a:rPr>
              <a:t>to rain tonight.</a:t>
            </a:r>
          </a:p>
        </p:txBody>
      </p:sp>
      <p:pic>
        <p:nvPicPr>
          <p:cNvPr id="9220" name="Picture 4" descr="http://farm9.static.flickr.com/8046/8108379507_e47aec7e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52400" y="5647910"/>
            <a:ext cx="2682941" cy="101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 smtClean="0"/>
              <a:t>will rain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b) </a:t>
            </a:r>
            <a:r>
              <a:rPr lang="en-US" sz="2600" dirty="0" smtClean="0"/>
              <a:t>is going to rain</a:t>
            </a:r>
            <a:endParaRPr lang="en-US" sz="2600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239376" y="5647910"/>
            <a:ext cx="2682941" cy="101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rains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600" dirty="0" smtClean="0"/>
              <a:t>is raining</a:t>
            </a:r>
            <a:endParaRPr lang="en-US" sz="2600" dirty="0" smtClean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231132" y="2795778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falls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</a:t>
            </a:r>
            <a:r>
              <a:rPr lang="en-US" sz="2600" dirty="0"/>
              <a:t>is </a:t>
            </a:r>
            <a:r>
              <a:rPr lang="en-US" sz="2600" dirty="0" smtClean="0"/>
              <a:t>falling</a:t>
            </a:r>
            <a:endParaRPr lang="en-US" sz="2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8228"/>
            <a:ext cx="762000" cy="1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4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512</TotalTime>
  <Words>954</Words>
  <Application>Microsoft Office PowerPoint</Application>
  <PresentationFormat>Apresentação na tela (4:3)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Candara</vt:lpstr>
      <vt:lpstr>Symbol</vt:lpstr>
      <vt:lpstr>Waveform</vt:lpstr>
      <vt:lpstr>Future Time: Be Going To, Will, and the Present Continuous</vt:lpstr>
      <vt:lpstr>Meaning and Use: Be Going To and the Present Continuous as Future</vt:lpstr>
      <vt:lpstr>Meaning and Use: Be Going To and the Present Continuous as Future</vt:lpstr>
      <vt:lpstr>Will vs. Be Going To</vt:lpstr>
      <vt:lpstr>Present Continuous  vs. Simple Present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Time: Be Going To, Will, and the Present Continuous</dc:title>
  <dc:creator>Elba</dc:creator>
  <cp:lastModifiedBy>Cristiane de Brito Cruz</cp:lastModifiedBy>
  <cp:revision>127</cp:revision>
  <dcterms:created xsi:type="dcterms:W3CDTF">2015-02-16T16:48:41Z</dcterms:created>
  <dcterms:modified xsi:type="dcterms:W3CDTF">2016-08-23T19:03:11Z</dcterms:modified>
</cp:coreProperties>
</file>