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71" r:id="rId4"/>
    <p:sldId id="273" r:id="rId5"/>
    <p:sldId id="274" r:id="rId6"/>
    <p:sldId id="272" r:id="rId7"/>
    <p:sldId id="258" r:id="rId8"/>
    <p:sldId id="259" r:id="rId9"/>
    <p:sldId id="260" r:id="rId10"/>
    <p:sldId id="263" r:id="rId11"/>
    <p:sldId id="264" r:id="rId12"/>
    <p:sldId id="266" r:id="rId13"/>
    <p:sldId id="267" r:id="rId14"/>
    <p:sldId id="262" r:id="rId15"/>
    <p:sldId id="270" r:id="rId16"/>
    <p:sldId id="268" r:id="rId17"/>
    <p:sldId id="269" r:id="rId18"/>
    <p:sldId id="26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t-BR" smtClean="0"/>
              <a:t>Clique para editar o título mestre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3/30/2016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5322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t-BR" smtClean="0"/>
              <a:t>Clique no ícone para adicionar uma imagem</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483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1802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200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3599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78968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smtClean="0"/>
              <a:t>Clique no ícone para adicionar uma imagem</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smtClean="0"/>
              <a:t>Clique no ícone para adicionar uma imagem</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smtClean="0"/>
              <a:t>Clique no ícone para adicionar uma imagem</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555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98512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702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0536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6594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2135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41410" y="3073397"/>
            <a:ext cx="4878391" cy="271780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3073397"/>
            <a:ext cx="4875210" cy="271780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921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8026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5306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2386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0536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8000"/>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3/30/2016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7297931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2937" y="0"/>
            <a:ext cx="8791575" cy="2387600"/>
          </a:xfrm>
        </p:spPr>
        <p:txBody>
          <a:bodyPr/>
          <a:lstStyle/>
          <a:p>
            <a:pPr algn="ctr"/>
            <a:r>
              <a:rPr lang="en-US" b="1" dirty="0">
                <a:solidFill>
                  <a:schemeClr val="bg1"/>
                </a:solidFill>
                <a:latin typeface="Comic Sans MS" panose="030F0702030302020204" pitchFamily="66" charset="0"/>
              </a:rPr>
              <a:t>Learning English with comics and </a:t>
            </a:r>
            <a:r>
              <a:rPr lang="en-US" b="1" dirty="0" smtClean="0">
                <a:solidFill>
                  <a:schemeClr val="bg1"/>
                </a:solidFill>
                <a:latin typeface="Comic Sans MS" panose="030F0702030302020204" pitchFamily="66" charset="0"/>
              </a:rPr>
              <a:t>manga</a:t>
            </a:r>
            <a:endParaRPr lang="pt-BR" b="1" dirty="0">
              <a:solidFill>
                <a:schemeClr val="bg1"/>
              </a:solidFill>
              <a:latin typeface="Comic Sans MS" panose="030F0702030302020204" pitchFamily="66" charset="0"/>
            </a:endParaRPr>
          </a:p>
        </p:txBody>
      </p:sp>
      <p:sp>
        <p:nvSpPr>
          <p:cNvPr id="3" name="Subtítulo 2"/>
          <p:cNvSpPr>
            <a:spLocks noGrp="1"/>
          </p:cNvSpPr>
          <p:nvPr>
            <p:ph type="subTitle" idx="1"/>
          </p:nvPr>
        </p:nvSpPr>
        <p:spPr>
          <a:xfrm>
            <a:off x="3715469" y="3073400"/>
            <a:ext cx="6748178" cy="1062182"/>
          </a:xfrm>
        </p:spPr>
        <p:txBody>
          <a:bodyPr/>
          <a:lstStyle/>
          <a:p>
            <a:r>
              <a:rPr lang="pt-BR" b="1" dirty="0" err="1" smtClean="0">
                <a:solidFill>
                  <a:srgbClr val="FF0000"/>
                </a:solidFill>
                <a:latin typeface="Comic Sans MS" panose="030F0702030302020204" pitchFamily="66" charset="0"/>
              </a:rPr>
              <a:t>Components</a:t>
            </a:r>
            <a:r>
              <a:rPr lang="pt-BR" b="1" dirty="0" smtClean="0">
                <a:solidFill>
                  <a:schemeClr val="bg1"/>
                </a:solidFill>
                <a:latin typeface="Comic Sans MS" panose="030F0702030302020204" pitchFamily="66" charset="0"/>
              </a:rPr>
              <a:t>: </a:t>
            </a:r>
            <a:r>
              <a:rPr lang="pt-BR" b="1" dirty="0" err="1" smtClean="0">
                <a:solidFill>
                  <a:schemeClr val="bg1"/>
                </a:solidFill>
                <a:latin typeface="Comic Sans MS" panose="030F0702030302020204" pitchFamily="66" charset="0"/>
              </a:rPr>
              <a:t>Rauny</a:t>
            </a:r>
            <a:r>
              <a:rPr lang="pt-BR" b="1" dirty="0" smtClean="0">
                <a:solidFill>
                  <a:schemeClr val="bg1"/>
                </a:solidFill>
                <a:latin typeface="Comic Sans MS" panose="030F0702030302020204" pitchFamily="66" charset="0"/>
              </a:rPr>
              <a:t>, Lucas Alexandre, Gisele, Fernanda, Laís, Vitoria Juliana.</a:t>
            </a:r>
            <a:endParaRPr lang="pt-BR"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635529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bg1"/>
                </a:solidFill>
                <a:latin typeface="Comic Sans MS" panose="030F0702030302020204" pitchFamily="66" charset="0"/>
              </a:rPr>
              <a:t>Where to find comics to read?</a:t>
            </a:r>
            <a:endParaRPr lang="pt-BR" b="1" dirty="0">
              <a:solidFill>
                <a:schemeClr val="bg1"/>
              </a:solidFill>
              <a:latin typeface="Comic Sans MS" panose="030F0702030302020204" pitchFamily="66" charset="0"/>
            </a:endParaRPr>
          </a:p>
        </p:txBody>
      </p:sp>
      <p:sp>
        <p:nvSpPr>
          <p:cNvPr id="5" name="Espaço Reservado para Conteúdo 4"/>
          <p:cNvSpPr>
            <a:spLocks noGrp="1"/>
          </p:cNvSpPr>
          <p:nvPr>
            <p:ph idx="1"/>
          </p:nvPr>
        </p:nvSpPr>
        <p:spPr>
          <a:xfrm>
            <a:off x="1141413" y="1888878"/>
            <a:ext cx="9905999" cy="3541714"/>
          </a:xfrm>
        </p:spPr>
        <p:txBody>
          <a:bodyPr>
            <a:noAutofit/>
          </a:bodyPr>
          <a:lstStyle/>
          <a:p>
            <a:r>
              <a:rPr lang="pt-BR" sz="2800" b="1" dirty="0">
                <a:solidFill>
                  <a:schemeClr val="bg1"/>
                </a:solidFill>
              </a:rPr>
              <a:t>Se você tiver um </a:t>
            </a:r>
            <a:r>
              <a:rPr lang="pt-BR" sz="2800" b="1" dirty="0" err="1">
                <a:solidFill>
                  <a:schemeClr val="bg1"/>
                </a:solidFill>
              </a:rPr>
              <a:t>tablet</a:t>
            </a:r>
            <a:r>
              <a:rPr lang="pt-BR" sz="2800" b="1" dirty="0">
                <a:solidFill>
                  <a:schemeClr val="bg1"/>
                </a:solidFill>
              </a:rPr>
              <a:t>, vai ser muito fácil encontrar HQs, e o suporte torna a leitura agradável.</a:t>
            </a:r>
          </a:p>
          <a:p>
            <a:r>
              <a:rPr lang="pt-BR" sz="2800" b="1" dirty="0">
                <a:solidFill>
                  <a:schemeClr val="bg1"/>
                </a:solidFill>
              </a:rPr>
              <a:t>Se você tiver um </a:t>
            </a:r>
            <a:r>
              <a:rPr lang="pt-BR" sz="2800" b="1" dirty="0" err="1">
                <a:solidFill>
                  <a:schemeClr val="bg1"/>
                </a:solidFill>
              </a:rPr>
              <a:t>iPad</a:t>
            </a:r>
            <a:r>
              <a:rPr lang="pt-BR" sz="2800" b="1" dirty="0">
                <a:solidFill>
                  <a:schemeClr val="bg1"/>
                </a:solidFill>
              </a:rPr>
              <a:t>, poderá conferir uma variedade de HQs gratuitas na loja </a:t>
            </a:r>
            <a:r>
              <a:rPr lang="pt-BR" sz="2800" b="1" dirty="0" err="1">
                <a:solidFill>
                  <a:schemeClr val="bg1"/>
                </a:solidFill>
              </a:rPr>
              <a:t>iTunes</a:t>
            </a:r>
            <a:r>
              <a:rPr lang="pt-BR" sz="2800" b="1" dirty="0">
                <a:solidFill>
                  <a:schemeClr val="bg1"/>
                </a:solidFill>
              </a:rPr>
              <a:t>. Nessa loja, há várias opções de quadrinhos em inglês (ex.: a primeira HQ da série</a:t>
            </a:r>
            <a:r>
              <a:rPr lang="pt-BR" sz="2800" b="1" i="1" dirty="0">
                <a:solidFill>
                  <a:schemeClr val="bg1"/>
                </a:solidFill>
              </a:rPr>
              <a:t> The </a:t>
            </a:r>
            <a:r>
              <a:rPr lang="pt-BR" sz="2800" b="1" i="1" dirty="0" err="1">
                <a:solidFill>
                  <a:schemeClr val="bg1"/>
                </a:solidFill>
              </a:rPr>
              <a:t>Walking</a:t>
            </a:r>
            <a:r>
              <a:rPr lang="pt-BR" sz="2800" b="1" i="1" dirty="0">
                <a:solidFill>
                  <a:schemeClr val="bg1"/>
                </a:solidFill>
              </a:rPr>
              <a:t> </a:t>
            </a:r>
            <a:r>
              <a:rPr lang="pt-BR" sz="2800" b="1" i="1" dirty="0" err="1">
                <a:solidFill>
                  <a:schemeClr val="bg1"/>
                </a:solidFill>
              </a:rPr>
              <a:t>Dead</a:t>
            </a:r>
            <a:r>
              <a:rPr lang="pt-BR" sz="2800" b="1" dirty="0">
                <a:solidFill>
                  <a:schemeClr val="bg1"/>
                </a:solidFill>
              </a:rPr>
              <a:t> gratuita).</a:t>
            </a:r>
          </a:p>
          <a:p>
            <a:r>
              <a:rPr lang="pt-BR" sz="2800" b="1" dirty="0">
                <a:solidFill>
                  <a:schemeClr val="bg1"/>
                </a:solidFill>
              </a:rPr>
              <a:t>Se você tiver um </a:t>
            </a:r>
            <a:r>
              <a:rPr lang="pt-BR" sz="2800" b="1" dirty="0" err="1">
                <a:solidFill>
                  <a:schemeClr val="bg1"/>
                </a:solidFill>
              </a:rPr>
              <a:t>tablet</a:t>
            </a:r>
            <a:r>
              <a:rPr lang="pt-BR" sz="2800" b="1" dirty="0">
                <a:solidFill>
                  <a:schemeClr val="bg1"/>
                </a:solidFill>
              </a:rPr>
              <a:t> </a:t>
            </a:r>
            <a:r>
              <a:rPr lang="pt-BR" sz="2800" b="1" dirty="0" err="1">
                <a:solidFill>
                  <a:schemeClr val="bg1"/>
                </a:solidFill>
              </a:rPr>
              <a:t>Android</a:t>
            </a:r>
            <a:r>
              <a:rPr lang="pt-BR" sz="2800" b="1" dirty="0">
                <a:solidFill>
                  <a:schemeClr val="bg1"/>
                </a:solidFill>
              </a:rPr>
              <a:t>, também poderá conferir uma variedade de opções na loja Google </a:t>
            </a:r>
            <a:r>
              <a:rPr lang="pt-BR" sz="2800" b="1" dirty="0" smtClean="0">
                <a:solidFill>
                  <a:schemeClr val="bg1"/>
                </a:solidFill>
              </a:rPr>
              <a:t>Play;</a:t>
            </a:r>
            <a:endParaRPr lang="pt-BR" sz="2800" b="1" dirty="0">
              <a:solidFill>
                <a:schemeClr val="bg1"/>
              </a:solidFill>
            </a:endParaRPr>
          </a:p>
        </p:txBody>
      </p:sp>
    </p:spTree>
    <p:extLst>
      <p:ext uri="{BB962C8B-B14F-4D97-AF65-F5344CB8AC3E}">
        <p14:creationId xmlns:p14="http://schemas.microsoft.com/office/powerpoint/2010/main" val="1999899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sz="2800" b="1" dirty="0">
                <a:solidFill>
                  <a:schemeClr val="bg1"/>
                </a:solidFill>
                <a:latin typeface="Comic Sans MS" panose="030F0702030302020204" pitchFamily="66" charset="0"/>
              </a:rPr>
              <a:t>Você também pode comprar HQs em papel. Na </a:t>
            </a:r>
            <a:r>
              <a:rPr lang="pt-BR" sz="2800" b="1" dirty="0" err="1">
                <a:solidFill>
                  <a:schemeClr val="bg1"/>
                </a:solidFill>
                <a:latin typeface="Comic Sans MS" panose="030F0702030302020204" pitchFamily="66" charset="0"/>
              </a:rPr>
              <a:t>Amazon</a:t>
            </a:r>
            <a:r>
              <a:rPr lang="pt-BR" sz="2800" b="1" dirty="0">
                <a:solidFill>
                  <a:schemeClr val="bg1"/>
                </a:solidFill>
                <a:latin typeface="Comic Sans MS" panose="030F0702030302020204" pitchFamily="66" charset="0"/>
              </a:rPr>
              <a:t>, por exemplo, várias HQs em inglês estão disponíveis para compra.</a:t>
            </a:r>
          </a:p>
          <a:p>
            <a:r>
              <a:rPr lang="pt-BR" sz="2800" b="1" dirty="0">
                <a:solidFill>
                  <a:schemeClr val="bg1"/>
                </a:solidFill>
                <a:latin typeface="Comic Sans MS" panose="030F0702030302020204" pitchFamily="66" charset="0"/>
              </a:rPr>
              <a:t>Finalmente, se você não encontrar nada a seu gosto nas lojas, uma alternativa é realizar o download “ilegal” (infelizmente) de uma HQ. Até que a oferta legal cresça, é possível encontrar um monte de coisas gratuitas no lado negro da internet. </a:t>
            </a:r>
          </a:p>
        </p:txBody>
      </p:sp>
    </p:spTree>
    <p:extLst>
      <p:ext uri="{BB962C8B-B14F-4D97-AF65-F5344CB8AC3E}">
        <p14:creationId xmlns:p14="http://schemas.microsoft.com/office/powerpoint/2010/main" val="2829754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b="1" dirty="0">
                <a:solidFill>
                  <a:schemeClr val="bg1"/>
                </a:solidFill>
                <a:latin typeface="Comic Sans MS" panose="030F0702030302020204" pitchFamily="66" charset="0"/>
              </a:rPr>
              <a:t>How to read comics downloaded from the internet?</a:t>
            </a:r>
            <a:endParaRPr lang="pt-BR" b="1" dirty="0">
              <a:solidFill>
                <a:schemeClr val="bg1"/>
              </a:solidFill>
              <a:latin typeface="Comic Sans MS" panose="030F0702030302020204" pitchFamily="66" charset="0"/>
            </a:endParaRPr>
          </a:p>
        </p:txBody>
      </p:sp>
      <p:sp>
        <p:nvSpPr>
          <p:cNvPr id="3" name="Espaço Reservado para Conteúdo 2"/>
          <p:cNvSpPr>
            <a:spLocks noGrp="1"/>
          </p:cNvSpPr>
          <p:nvPr>
            <p:ph idx="1"/>
          </p:nvPr>
        </p:nvSpPr>
        <p:spPr/>
        <p:txBody>
          <a:bodyPr>
            <a:normAutofit/>
          </a:bodyPr>
          <a:lstStyle/>
          <a:p>
            <a:r>
              <a:rPr lang="pt-BR" sz="2800" b="1" dirty="0" smtClean="0">
                <a:solidFill>
                  <a:schemeClr val="bg1"/>
                </a:solidFill>
              </a:rPr>
              <a:t> 	Há </a:t>
            </a:r>
            <a:r>
              <a:rPr lang="pt-BR" sz="2800" b="1" dirty="0">
                <a:solidFill>
                  <a:schemeClr val="bg1"/>
                </a:solidFill>
              </a:rPr>
              <a:t>muitas possibilidades para ler histórias em quadrinhos através de seu computador ou </a:t>
            </a:r>
            <a:r>
              <a:rPr lang="pt-BR" sz="2800" b="1" dirty="0" err="1" smtClean="0">
                <a:solidFill>
                  <a:schemeClr val="bg1"/>
                </a:solidFill>
              </a:rPr>
              <a:t>tablet</a:t>
            </a:r>
            <a:r>
              <a:rPr lang="pt-BR" sz="2800" b="1" dirty="0" smtClean="0">
                <a:solidFill>
                  <a:schemeClr val="bg1"/>
                </a:solidFill>
              </a:rPr>
              <a:t>.</a:t>
            </a:r>
          </a:p>
          <a:p>
            <a:endParaRPr lang="pt-BR" dirty="0"/>
          </a:p>
        </p:txBody>
      </p:sp>
    </p:spTree>
    <p:extLst>
      <p:ext uri="{BB962C8B-B14F-4D97-AF65-F5344CB8AC3E}">
        <p14:creationId xmlns:p14="http://schemas.microsoft.com/office/powerpoint/2010/main" val="211706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1141413" y="1448972"/>
            <a:ext cx="6736496" cy="4342229"/>
          </a:xfrm>
        </p:spPr>
        <p:txBody>
          <a:bodyPr>
            <a:normAutofit/>
          </a:bodyPr>
          <a:lstStyle/>
          <a:p>
            <a:r>
              <a:rPr lang="pt-BR" sz="2800" dirty="0" err="1">
                <a:solidFill>
                  <a:schemeClr val="bg1"/>
                </a:solidFill>
                <a:latin typeface="Comic Sans MS" panose="030F0702030302020204" pitchFamily="66" charset="0"/>
              </a:rPr>
              <a:t>Amazon</a:t>
            </a:r>
            <a:r>
              <a:rPr lang="pt-BR" sz="2800" dirty="0">
                <a:solidFill>
                  <a:schemeClr val="bg1"/>
                </a:solidFill>
                <a:latin typeface="Comic Sans MS" panose="030F0702030302020204" pitchFamily="66" charset="0"/>
              </a:rPr>
              <a:t> </a:t>
            </a:r>
            <a:r>
              <a:rPr lang="pt-BR" sz="2800" dirty="0" err="1">
                <a:solidFill>
                  <a:schemeClr val="bg1"/>
                </a:solidFill>
                <a:latin typeface="Comic Sans MS" panose="030F0702030302020204" pitchFamily="66" charset="0"/>
              </a:rPr>
              <a:t>Kindle</a:t>
            </a:r>
            <a:r>
              <a:rPr lang="pt-BR" sz="2800" dirty="0">
                <a:solidFill>
                  <a:schemeClr val="bg1"/>
                </a:solidFill>
                <a:latin typeface="Comic Sans MS" panose="030F0702030302020204" pitchFamily="66" charset="0"/>
              </a:rPr>
              <a:t> (para PC, Mac, </a:t>
            </a:r>
            <a:r>
              <a:rPr lang="pt-BR" sz="2800" dirty="0" err="1">
                <a:solidFill>
                  <a:schemeClr val="bg1"/>
                </a:solidFill>
                <a:latin typeface="Comic Sans MS" panose="030F0702030302020204" pitchFamily="66" charset="0"/>
              </a:rPr>
              <a:t>iPad</a:t>
            </a:r>
            <a:r>
              <a:rPr lang="pt-BR" sz="2800" dirty="0">
                <a:solidFill>
                  <a:schemeClr val="bg1"/>
                </a:solidFill>
                <a:latin typeface="Comic Sans MS" panose="030F0702030302020204" pitchFamily="66" charset="0"/>
              </a:rPr>
              <a:t>, iPhone, </a:t>
            </a:r>
            <a:r>
              <a:rPr lang="pt-BR" sz="2800" dirty="0" err="1">
                <a:solidFill>
                  <a:schemeClr val="bg1"/>
                </a:solidFill>
                <a:latin typeface="Comic Sans MS" panose="030F0702030302020204" pitchFamily="66" charset="0"/>
              </a:rPr>
              <a:t>Android</a:t>
            </a:r>
            <a:r>
              <a:rPr lang="pt-BR" sz="2800" dirty="0">
                <a:solidFill>
                  <a:schemeClr val="bg1"/>
                </a:solidFill>
                <a:latin typeface="Comic Sans MS" panose="030F0702030302020204" pitchFamily="66" charset="0"/>
              </a:rPr>
              <a:t>). </a:t>
            </a:r>
            <a:endParaRPr lang="pt-BR" sz="2800" dirty="0" smtClean="0">
              <a:solidFill>
                <a:schemeClr val="bg1"/>
              </a:solidFill>
              <a:latin typeface="Comic Sans MS" panose="030F0702030302020204" pitchFamily="66" charset="0"/>
            </a:endParaRPr>
          </a:p>
          <a:p>
            <a:r>
              <a:rPr lang="pt-BR" sz="2800" dirty="0" smtClean="0">
                <a:solidFill>
                  <a:schemeClr val="bg1"/>
                </a:solidFill>
                <a:latin typeface="Comic Sans MS" panose="030F0702030302020204" pitchFamily="66" charset="0"/>
              </a:rPr>
              <a:t>Para</a:t>
            </a:r>
            <a:r>
              <a:rPr lang="pt-BR" sz="2800" dirty="0">
                <a:solidFill>
                  <a:schemeClr val="bg1"/>
                </a:solidFill>
                <a:latin typeface="Comic Sans MS" panose="030F0702030302020204" pitchFamily="66" charset="0"/>
              </a:rPr>
              <a:t> PC, o excelente </a:t>
            </a:r>
            <a:r>
              <a:rPr lang="pt-BR" sz="2800" dirty="0" err="1">
                <a:solidFill>
                  <a:schemeClr val="bg1"/>
                </a:solidFill>
                <a:latin typeface="Comic Sans MS" panose="030F0702030302020204" pitchFamily="66" charset="0"/>
              </a:rPr>
              <a:t>CDisplay</a:t>
            </a:r>
            <a:endParaRPr lang="pt-BR" sz="2800" dirty="0">
              <a:solidFill>
                <a:schemeClr val="bg1"/>
              </a:solidFill>
              <a:latin typeface="Comic Sans MS" panose="030F0702030302020204" pitchFamily="66" charset="0"/>
            </a:endParaRPr>
          </a:p>
          <a:p>
            <a:r>
              <a:rPr lang="pt-BR" sz="2800" dirty="0">
                <a:solidFill>
                  <a:schemeClr val="bg1"/>
                </a:solidFill>
                <a:latin typeface="Comic Sans MS" panose="030F0702030302020204" pitchFamily="66" charset="0"/>
              </a:rPr>
              <a:t>Para Mac, o software </a:t>
            </a:r>
            <a:r>
              <a:rPr lang="pt-BR" sz="2800" dirty="0" err="1">
                <a:solidFill>
                  <a:schemeClr val="bg1"/>
                </a:solidFill>
                <a:latin typeface="Comic Sans MS" panose="030F0702030302020204" pitchFamily="66" charset="0"/>
              </a:rPr>
              <a:t>SimpleComic</a:t>
            </a:r>
            <a:endParaRPr lang="pt-BR" sz="2800" dirty="0">
              <a:solidFill>
                <a:schemeClr val="bg1"/>
              </a:solidFill>
              <a:latin typeface="Comic Sans MS" panose="030F0702030302020204" pitchFamily="66" charset="0"/>
            </a:endParaRPr>
          </a:p>
          <a:p>
            <a:r>
              <a:rPr lang="pt-BR" sz="2800" dirty="0">
                <a:solidFill>
                  <a:schemeClr val="bg1"/>
                </a:solidFill>
                <a:latin typeface="Comic Sans MS" panose="030F0702030302020204" pitchFamily="66" charset="0"/>
              </a:rPr>
              <a:t>Para </a:t>
            </a:r>
            <a:r>
              <a:rPr lang="pt-BR" sz="2800" dirty="0" err="1">
                <a:solidFill>
                  <a:schemeClr val="bg1"/>
                </a:solidFill>
                <a:latin typeface="Comic Sans MS" panose="030F0702030302020204" pitchFamily="66" charset="0"/>
              </a:rPr>
              <a:t>iPad</a:t>
            </a:r>
            <a:r>
              <a:rPr lang="pt-BR" sz="2800" dirty="0">
                <a:solidFill>
                  <a:schemeClr val="bg1"/>
                </a:solidFill>
                <a:latin typeface="Comic Sans MS" panose="030F0702030302020204" pitchFamily="66" charset="0"/>
              </a:rPr>
              <a:t>, o aplicativo </a:t>
            </a:r>
            <a:r>
              <a:rPr lang="pt-BR" sz="2800" dirty="0" err="1">
                <a:solidFill>
                  <a:schemeClr val="bg1"/>
                </a:solidFill>
                <a:latin typeface="Comic Sans MS" panose="030F0702030302020204" pitchFamily="66" charset="0"/>
              </a:rPr>
              <a:t>ComicFlow</a:t>
            </a:r>
            <a:endParaRPr lang="pt-BR" sz="2800" dirty="0">
              <a:solidFill>
                <a:schemeClr val="bg1"/>
              </a:solidFill>
              <a:latin typeface="Comic Sans MS" panose="030F0702030302020204" pitchFamily="66" charset="0"/>
            </a:endParaRPr>
          </a:p>
          <a:p>
            <a:r>
              <a:rPr lang="pt-BR" sz="2800" dirty="0">
                <a:solidFill>
                  <a:schemeClr val="bg1"/>
                </a:solidFill>
                <a:latin typeface="Comic Sans MS" panose="030F0702030302020204" pitchFamily="66" charset="0"/>
              </a:rPr>
              <a:t>Para </a:t>
            </a:r>
            <a:r>
              <a:rPr lang="pt-BR" sz="2800" dirty="0" err="1">
                <a:solidFill>
                  <a:schemeClr val="bg1"/>
                </a:solidFill>
                <a:latin typeface="Comic Sans MS" panose="030F0702030302020204" pitchFamily="66" charset="0"/>
              </a:rPr>
              <a:t>Android</a:t>
            </a:r>
            <a:r>
              <a:rPr lang="pt-BR" sz="2800" dirty="0">
                <a:solidFill>
                  <a:schemeClr val="bg1"/>
                </a:solidFill>
                <a:latin typeface="Comic Sans MS" panose="030F0702030302020204" pitchFamily="66" charset="0"/>
              </a:rPr>
              <a:t>,  </a:t>
            </a:r>
            <a:r>
              <a:rPr lang="pt-BR" sz="2800" dirty="0" err="1">
                <a:solidFill>
                  <a:schemeClr val="bg1"/>
                </a:solidFill>
                <a:latin typeface="Comic Sans MS" panose="030F0702030302020204" pitchFamily="66" charset="0"/>
              </a:rPr>
              <a:t>Perfect</a:t>
            </a:r>
            <a:r>
              <a:rPr lang="pt-BR" sz="2800" dirty="0">
                <a:solidFill>
                  <a:schemeClr val="bg1"/>
                </a:solidFill>
                <a:latin typeface="Comic Sans MS" panose="030F0702030302020204" pitchFamily="66" charset="0"/>
              </a:rPr>
              <a:t> </a:t>
            </a:r>
            <a:r>
              <a:rPr lang="pt-BR" sz="2800" dirty="0" err="1">
                <a:solidFill>
                  <a:schemeClr val="bg1"/>
                </a:solidFill>
                <a:latin typeface="Comic Sans MS" panose="030F0702030302020204" pitchFamily="66" charset="0"/>
              </a:rPr>
              <a:t>Viewer</a:t>
            </a:r>
            <a:endParaRPr lang="pt-BR" sz="2800" dirty="0">
              <a:solidFill>
                <a:schemeClr val="bg1"/>
              </a:solidFill>
              <a:latin typeface="Comic Sans MS" panose="030F0702030302020204" pitchFamily="66" charset="0"/>
            </a:endParaRPr>
          </a:p>
          <a:p>
            <a:endParaRPr lang="pt-BR" sz="2800" dirty="0">
              <a:solidFill>
                <a:schemeClr val="bg1"/>
              </a:solidFill>
              <a:latin typeface="Comic Sans MS" panose="030F0702030302020204" pitchFamily="66"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1" y="3474720"/>
            <a:ext cx="4454769" cy="3383279"/>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231" y="1"/>
            <a:ext cx="4454769" cy="3474720"/>
          </a:xfrm>
          <a:prstGeom prst="rect">
            <a:avLst/>
          </a:prstGeom>
        </p:spPr>
      </p:pic>
    </p:spTree>
    <p:extLst>
      <p:ext uri="{BB962C8B-B14F-4D97-AF65-F5344CB8AC3E}">
        <p14:creationId xmlns:p14="http://schemas.microsoft.com/office/powerpoint/2010/main" val="4132701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bg1"/>
                </a:solidFill>
              </a:rPr>
              <a:t>HQs beginner to learn English</a:t>
            </a:r>
            <a:endParaRPr lang="pt-BR" b="1" dirty="0">
              <a:solidFill>
                <a:schemeClr val="bg1"/>
              </a:solidFill>
            </a:endParaRPr>
          </a:p>
        </p:txBody>
      </p:sp>
      <p:sp>
        <p:nvSpPr>
          <p:cNvPr id="3" name="Espaço Reservado para Conteúdo 2"/>
          <p:cNvSpPr>
            <a:spLocks noGrp="1"/>
          </p:cNvSpPr>
          <p:nvPr>
            <p:ph idx="1"/>
          </p:nvPr>
        </p:nvSpPr>
        <p:spPr/>
        <p:txBody>
          <a:bodyPr>
            <a:noAutofit/>
          </a:bodyPr>
          <a:lstStyle/>
          <a:p>
            <a:r>
              <a:rPr lang="pt-BR" sz="2800" b="1" dirty="0" err="1">
                <a:solidFill>
                  <a:schemeClr val="bg1"/>
                </a:solidFill>
                <a:latin typeface="Comic Sans MS" panose="030F0702030302020204" pitchFamily="66" charset="0"/>
              </a:rPr>
              <a:t>Tintin</a:t>
            </a:r>
            <a:endParaRPr lang="pt-BR" sz="2800" b="1" dirty="0">
              <a:solidFill>
                <a:schemeClr val="bg1"/>
              </a:solidFill>
              <a:latin typeface="Comic Sans MS" panose="030F0702030302020204" pitchFamily="66" charset="0"/>
            </a:endParaRPr>
          </a:p>
          <a:p>
            <a:r>
              <a:rPr lang="pt-BR" sz="2800" b="1" dirty="0" err="1">
                <a:solidFill>
                  <a:schemeClr val="bg1"/>
                </a:solidFill>
                <a:latin typeface="Comic Sans MS" panose="030F0702030302020204" pitchFamily="66" charset="0"/>
              </a:rPr>
              <a:t>Astérix</a:t>
            </a:r>
            <a:endParaRPr lang="pt-BR" sz="2800" b="1" dirty="0">
              <a:solidFill>
                <a:schemeClr val="bg1"/>
              </a:solidFill>
              <a:latin typeface="Comic Sans MS" panose="030F0702030302020204" pitchFamily="66" charset="0"/>
            </a:endParaRPr>
          </a:p>
          <a:p>
            <a:r>
              <a:rPr lang="pt-BR" sz="2800" b="1" dirty="0">
                <a:solidFill>
                  <a:schemeClr val="bg1"/>
                </a:solidFill>
                <a:latin typeface="Comic Sans MS" panose="030F0702030302020204" pitchFamily="66" charset="0"/>
              </a:rPr>
              <a:t>Lucky Luke</a:t>
            </a:r>
          </a:p>
          <a:p>
            <a:r>
              <a:rPr lang="pt-BR" sz="2800" b="1" dirty="0">
                <a:solidFill>
                  <a:schemeClr val="bg1"/>
                </a:solidFill>
                <a:latin typeface="Comic Sans MS" panose="030F0702030302020204" pitchFamily="66" charset="0"/>
              </a:rPr>
              <a:t>Os </a:t>
            </a:r>
            <a:r>
              <a:rPr lang="pt-BR" sz="2800" b="1" dirty="0" err="1">
                <a:solidFill>
                  <a:schemeClr val="bg1"/>
                </a:solidFill>
                <a:latin typeface="Comic Sans MS" panose="030F0702030302020204" pitchFamily="66" charset="0"/>
              </a:rPr>
              <a:t>Smurfs</a:t>
            </a:r>
            <a:endParaRPr lang="pt-BR" sz="2800" b="1" dirty="0">
              <a:solidFill>
                <a:schemeClr val="bg1"/>
              </a:solidFill>
              <a:latin typeface="Comic Sans MS" panose="030F0702030302020204" pitchFamily="66" charset="0"/>
            </a:endParaRPr>
          </a:p>
          <a:p>
            <a:r>
              <a:rPr lang="pt-BR" sz="2800" b="1" dirty="0">
                <a:solidFill>
                  <a:schemeClr val="bg1"/>
                </a:solidFill>
                <a:latin typeface="Comic Sans MS" panose="030F0702030302020204" pitchFamily="66" charset="0"/>
              </a:rPr>
              <a:t>Mickey </a:t>
            </a:r>
            <a:r>
              <a:rPr lang="pt-BR" sz="2800" b="1" dirty="0" smtClean="0">
                <a:solidFill>
                  <a:schemeClr val="bg1"/>
                </a:solidFill>
                <a:latin typeface="Comic Sans MS" panose="030F0702030302020204" pitchFamily="66" charset="0"/>
              </a:rPr>
              <a:t>Mouse</a:t>
            </a:r>
          </a:p>
          <a:p>
            <a:r>
              <a:rPr lang="pt-BR" sz="2800" b="1" dirty="0" err="1">
                <a:solidFill>
                  <a:schemeClr val="bg1"/>
                </a:solidFill>
                <a:latin typeface="Comic Sans MS" panose="030F0702030302020204" pitchFamily="66" charset="0"/>
              </a:rPr>
              <a:t>Peanuts</a:t>
            </a:r>
            <a:endParaRPr lang="pt-BR" sz="28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41505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solidFill>
                  <a:schemeClr val="bg1"/>
                </a:solidFill>
                <a:latin typeface="Comic Sans MS" panose="030F0702030302020204" pitchFamily="66" charset="0"/>
              </a:rPr>
              <a:t>Mangá</a:t>
            </a:r>
            <a:endParaRPr lang="pt-BR" b="1" dirty="0">
              <a:solidFill>
                <a:schemeClr val="bg1"/>
              </a:solidFill>
              <a:latin typeface="Comic Sans MS" panose="030F0702030302020204" pitchFamily="66" charset="0"/>
            </a:endParaRPr>
          </a:p>
        </p:txBody>
      </p:sp>
      <p:sp>
        <p:nvSpPr>
          <p:cNvPr id="3" name="Espaço Reservado para Conteúdo 2"/>
          <p:cNvSpPr>
            <a:spLocks noGrp="1"/>
          </p:cNvSpPr>
          <p:nvPr>
            <p:ph idx="1"/>
          </p:nvPr>
        </p:nvSpPr>
        <p:spPr/>
        <p:txBody>
          <a:bodyPr>
            <a:normAutofit fontScale="85000" lnSpcReduction="20000"/>
          </a:bodyPr>
          <a:lstStyle/>
          <a:p>
            <a:r>
              <a:rPr lang="pt-BR" b="1" dirty="0" smtClean="0">
                <a:solidFill>
                  <a:schemeClr val="bg1"/>
                </a:solidFill>
                <a:latin typeface="Comic Sans MS" panose="030F0702030302020204" pitchFamily="66" charset="0"/>
              </a:rPr>
              <a:t> 	Boa </a:t>
            </a:r>
            <a:r>
              <a:rPr lang="pt-BR" b="1" dirty="0">
                <a:solidFill>
                  <a:schemeClr val="bg1"/>
                </a:solidFill>
                <a:latin typeface="Comic Sans MS" panose="030F0702030302020204" pitchFamily="66" charset="0"/>
              </a:rPr>
              <a:t>parte do acervo de </a:t>
            </a:r>
            <a:r>
              <a:rPr lang="pt-BR" b="1" dirty="0" err="1">
                <a:solidFill>
                  <a:schemeClr val="bg1"/>
                </a:solidFill>
                <a:latin typeface="Comic Sans MS" panose="030F0702030302020204" pitchFamily="66" charset="0"/>
              </a:rPr>
              <a:t>mangás</a:t>
            </a:r>
            <a:r>
              <a:rPr lang="pt-BR" b="1" dirty="0">
                <a:solidFill>
                  <a:schemeClr val="bg1"/>
                </a:solidFill>
                <a:latin typeface="Comic Sans MS" panose="030F0702030302020204" pitchFamily="66" charset="0"/>
              </a:rPr>
              <a:t>(revistas em quadrinho japonesa) dificilmente chega ao Brasil, isso se deve a vários fatores como o </a:t>
            </a:r>
            <a:r>
              <a:rPr lang="pt-BR" b="1">
                <a:solidFill>
                  <a:schemeClr val="bg1"/>
                </a:solidFill>
                <a:latin typeface="Comic Sans MS" panose="030F0702030302020204" pitchFamily="66" charset="0"/>
              </a:rPr>
              <a:t>preconceito </a:t>
            </a:r>
            <a:r>
              <a:rPr lang="pt-BR" b="1" smtClean="0">
                <a:solidFill>
                  <a:schemeClr val="bg1"/>
                </a:solidFill>
                <a:latin typeface="Comic Sans MS" panose="030F0702030302020204" pitchFamily="66" charset="0"/>
              </a:rPr>
              <a:t>com </a:t>
            </a:r>
            <a:r>
              <a:rPr lang="pt-BR" b="1" dirty="0">
                <a:solidFill>
                  <a:schemeClr val="bg1"/>
                </a:solidFill>
                <a:latin typeface="Comic Sans MS" panose="030F0702030302020204" pitchFamily="66" charset="0"/>
              </a:rPr>
              <a:t>quem adere a cultura, falta de compradores, preço, baixa divulgação e etc. </a:t>
            </a:r>
          </a:p>
          <a:p>
            <a:r>
              <a:rPr lang="pt-BR" b="1" dirty="0" smtClean="0">
                <a:solidFill>
                  <a:schemeClr val="bg1"/>
                </a:solidFill>
                <a:latin typeface="Comic Sans MS" panose="030F0702030302020204" pitchFamily="66" charset="0"/>
              </a:rPr>
              <a:t> 	Uma </a:t>
            </a:r>
            <a:r>
              <a:rPr lang="pt-BR" b="1" dirty="0">
                <a:solidFill>
                  <a:schemeClr val="bg1"/>
                </a:solidFill>
                <a:latin typeface="Comic Sans MS" panose="030F0702030302020204" pitchFamily="66" charset="0"/>
              </a:rPr>
              <a:t>boa opção é a leitura deles em inglês, onde boa parte dos mangas são traduzidos para o </a:t>
            </a:r>
            <a:r>
              <a:rPr lang="pt-BR" b="1" dirty="0" smtClean="0">
                <a:solidFill>
                  <a:schemeClr val="bg1"/>
                </a:solidFill>
                <a:latin typeface="Comic Sans MS" panose="030F0702030302020204" pitchFamily="66" charset="0"/>
              </a:rPr>
              <a:t>Idioma</a:t>
            </a:r>
            <a:r>
              <a:rPr lang="pt-BR" b="1" dirty="0">
                <a:solidFill>
                  <a:schemeClr val="bg1"/>
                </a:solidFill>
                <a:latin typeface="Comic Sans MS" panose="030F0702030302020204" pitchFamily="66" charset="0"/>
              </a:rPr>
              <a:t> </a:t>
            </a:r>
            <a:r>
              <a:rPr lang="pt-BR" b="1" dirty="0" smtClean="0">
                <a:solidFill>
                  <a:schemeClr val="bg1"/>
                </a:solidFill>
                <a:latin typeface="Comic Sans MS" panose="030F0702030302020204" pitchFamily="66" charset="0"/>
              </a:rPr>
              <a:t>com fácil acesso pela internet, </a:t>
            </a:r>
            <a:r>
              <a:rPr lang="pt-BR" b="1" dirty="0">
                <a:solidFill>
                  <a:schemeClr val="bg1"/>
                </a:solidFill>
                <a:latin typeface="Comic Sans MS" panose="030F0702030302020204" pitchFamily="66" charset="0"/>
              </a:rPr>
              <a:t>ou então existe diversos </a:t>
            </a:r>
            <a:r>
              <a:rPr lang="pt-BR" b="1" dirty="0" err="1">
                <a:solidFill>
                  <a:schemeClr val="bg1"/>
                </a:solidFill>
                <a:latin typeface="Comic Sans MS" panose="030F0702030302020204" pitchFamily="66" charset="0"/>
              </a:rPr>
              <a:t>Scanlators</a:t>
            </a:r>
            <a:r>
              <a:rPr lang="pt-BR" b="1" dirty="0">
                <a:solidFill>
                  <a:schemeClr val="bg1"/>
                </a:solidFill>
                <a:latin typeface="Comic Sans MS" panose="030F0702030302020204" pitchFamily="66" charset="0"/>
              </a:rPr>
              <a:t> na internet que traduzem os mangas para o inglês</a:t>
            </a:r>
            <a:r>
              <a:rPr lang="pt-BR" b="1" dirty="0" smtClean="0">
                <a:solidFill>
                  <a:schemeClr val="bg1"/>
                </a:solidFill>
                <a:latin typeface="Comic Sans MS" panose="030F0702030302020204" pitchFamily="66" charset="0"/>
              </a:rPr>
              <a:t>.</a:t>
            </a:r>
          </a:p>
          <a:p>
            <a:r>
              <a:rPr lang="pt-BR" b="1" dirty="0" smtClean="0">
                <a:solidFill>
                  <a:schemeClr val="bg1"/>
                </a:solidFill>
                <a:latin typeface="Comic Sans MS" panose="030F0702030302020204" pitchFamily="66" charset="0"/>
              </a:rPr>
              <a:t>OBS: é crime de pirataria do mesmo jeito das HQs, baixar de modo ilegal Mangas na internet.</a:t>
            </a:r>
            <a:endParaRPr lang="pt-BR" b="1" dirty="0">
              <a:solidFill>
                <a:schemeClr val="bg1"/>
              </a:solidFill>
              <a:latin typeface="Comic Sans MS" panose="030F0702030302020204" pitchFamily="66" charset="0"/>
            </a:endParaRPr>
          </a:p>
          <a:p>
            <a:endParaRPr lang="pt-BR"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03129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bg1"/>
                </a:solidFill>
                <a:latin typeface="Comic Sans MS" panose="030F0702030302020204" pitchFamily="66" charset="0"/>
              </a:rPr>
              <a:t>How to read a manga?</a:t>
            </a:r>
            <a:endParaRPr lang="pt-BR" b="1" dirty="0">
              <a:solidFill>
                <a:schemeClr val="bg1"/>
              </a:solidFill>
              <a:latin typeface="Comic Sans MS" panose="030F0702030302020204" pitchFamily="66" charset="0"/>
            </a:endParaRPr>
          </a:p>
        </p:txBody>
      </p:sp>
      <p:sp>
        <p:nvSpPr>
          <p:cNvPr id="3" name="Espaço Reservado para Conteúdo 2"/>
          <p:cNvSpPr>
            <a:spLocks noGrp="1"/>
          </p:cNvSpPr>
          <p:nvPr>
            <p:ph idx="1"/>
          </p:nvPr>
        </p:nvSpPr>
        <p:spPr>
          <a:xfrm>
            <a:off x="1141412" y="1648496"/>
            <a:ext cx="9905999" cy="4142705"/>
          </a:xfrm>
        </p:spPr>
        <p:txBody>
          <a:bodyPr>
            <a:noAutofit/>
          </a:bodyPr>
          <a:lstStyle/>
          <a:p>
            <a:pPr fontAlgn="base"/>
            <a:r>
              <a:rPr lang="pt-BR" b="1" dirty="0">
                <a:solidFill>
                  <a:schemeClr val="bg1"/>
                </a:solidFill>
              </a:rPr>
              <a:t>Ao contrário dos “</a:t>
            </a:r>
            <a:r>
              <a:rPr lang="pt-BR" b="1" dirty="0" err="1">
                <a:solidFill>
                  <a:schemeClr val="bg1"/>
                </a:solidFill>
              </a:rPr>
              <a:t>comics</a:t>
            </a:r>
            <a:r>
              <a:rPr lang="pt-BR" b="1" dirty="0">
                <a:solidFill>
                  <a:schemeClr val="bg1"/>
                </a:solidFill>
              </a:rPr>
              <a:t>”, os gibis americanos, os </a:t>
            </a:r>
            <a:r>
              <a:rPr lang="pt-BR" b="1" dirty="0" err="1">
                <a:solidFill>
                  <a:schemeClr val="bg1"/>
                </a:solidFill>
              </a:rPr>
              <a:t>mangás</a:t>
            </a:r>
            <a:r>
              <a:rPr lang="pt-BR" b="1" dirty="0">
                <a:solidFill>
                  <a:schemeClr val="bg1"/>
                </a:solidFill>
              </a:rPr>
              <a:t> são originalmente publicados com a leitura oriental, feita da direita para a esquerda. Ou seja, o que no Ocidente seria o fim da revista, no Japão é o início.</a:t>
            </a:r>
          </a:p>
          <a:p>
            <a:pPr fontAlgn="base"/>
            <a:r>
              <a:rPr lang="pt-BR" b="1" dirty="0">
                <a:solidFill>
                  <a:schemeClr val="bg1"/>
                </a:solidFill>
              </a:rPr>
              <a:t>A</a:t>
            </a:r>
            <a:r>
              <a:rPr lang="pt-BR" b="1" dirty="0" smtClean="0">
                <a:solidFill>
                  <a:schemeClr val="bg1"/>
                </a:solidFill>
              </a:rPr>
              <a:t> </a:t>
            </a:r>
            <a:r>
              <a:rPr lang="pt-BR" b="1" dirty="0">
                <a:solidFill>
                  <a:schemeClr val="bg1"/>
                </a:solidFill>
              </a:rPr>
              <a:t>maneira correta de você ler os quadrinhos será sempre da direita para a </a:t>
            </a:r>
            <a:r>
              <a:rPr lang="pt-BR" b="1" dirty="0" smtClean="0">
                <a:solidFill>
                  <a:schemeClr val="bg1"/>
                </a:solidFill>
              </a:rPr>
              <a:t>esquerda. Os </a:t>
            </a:r>
            <a:r>
              <a:rPr lang="pt-BR" b="1" dirty="0">
                <a:solidFill>
                  <a:schemeClr val="bg1"/>
                </a:solidFill>
              </a:rPr>
              <a:t>quadrinhos e os balões contêm os diálogos também seguem a mesma regra: comece sempre de cima para baixo e da direita para a esquerda</a:t>
            </a:r>
            <a:r>
              <a:rPr lang="pt-BR" b="1" dirty="0" smtClean="0">
                <a:solidFill>
                  <a:schemeClr val="bg1"/>
                </a:solidFill>
              </a:rPr>
              <a:t>.</a:t>
            </a:r>
            <a:endParaRPr lang="pt-BR" b="1" dirty="0">
              <a:solidFill>
                <a:schemeClr val="bg1"/>
              </a:solidFill>
            </a:endParaRPr>
          </a:p>
        </p:txBody>
      </p:sp>
    </p:spTree>
    <p:extLst>
      <p:ext uri="{BB962C8B-B14F-4D97-AF65-F5344CB8AC3E}">
        <p14:creationId xmlns:p14="http://schemas.microsoft.com/office/powerpoint/2010/main" val="427143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1109" y="-347397"/>
            <a:ext cx="9905998" cy="1478570"/>
          </a:xfrm>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7442" y="271457"/>
            <a:ext cx="6104585" cy="6586543"/>
          </a:xfrm>
        </p:spPr>
      </p:pic>
    </p:spTree>
    <p:extLst>
      <p:ext uri="{BB962C8B-B14F-4D97-AF65-F5344CB8AC3E}">
        <p14:creationId xmlns:p14="http://schemas.microsoft.com/office/powerpoint/2010/main" val="557880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lgn="ctr">
              <a:buNone/>
            </a:pPr>
            <a:r>
              <a:rPr lang="pt-BR" sz="8000" b="1" u="sng" dirty="0">
                <a:solidFill>
                  <a:schemeClr val="bg1"/>
                </a:solidFill>
                <a:effectLst>
                  <a:outerShdw blurRad="38100" dist="38100" dir="2700000" algn="tl">
                    <a:srgbClr val="000000">
                      <a:alpha val="43137"/>
                    </a:srgbClr>
                  </a:outerShdw>
                </a:effectLst>
                <a:latin typeface="Comic Sans MS" panose="030F0702030302020204" pitchFamily="66" charset="0"/>
              </a:rPr>
              <a:t>PRACTICE MAKES </a:t>
            </a:r>
            <a:r>
              <a:rPr lang="pt-BR" sz="8000" b="1" u="sng" dirty="0" smtClean="0">
                <a:solidFill>
                  <a:schemeClr val="bg1"/>
                </a:solidFill>
                <a:effectLst>
                  <a:outerShdw blurRad="38100" dist="38100" dir="2700000" algn="tl">
                    <a:srgbClr val="000000">
                      <a:alpha val="43137"/>
                    </a:srgbClr>
                  </a:outerShdw>
                </a:effectLst>
                <a:latin typeface="Comic Sans MS" panose="030F0702030302020204" pitchFamily="66" charset="0"/>
              </a:rPr>
              <a:t>PERFECT!!!</a:t>
            </a:r>
            <a:endParaRPr lang="pt-BR" sz="8000" u="sng"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76506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bg1"/>
                </a:solidFill>
                <a:latin typeface="Comic Sans MS" panose="030F0702030302020204" pitchFamily="66" charset="0"/>
              </a:rPr>
              <a:t> 	Se </a:t>
            </a:r>
            <a:r>
              <a:rPr lang="pt-BR" sz="2800" b="1" dirty="0">
                <a:solidFill>
                  <a:schemeClr val="bg1"/>
                </a:solidFill>
                <a:latin typeface="Comic Sans MS" panose="030F0702030302020204" pitchFamily="66" charset="0"/>
              </a:rPr>
              <a:t>você quiser dominar a língua inglesa, precisa se apaixonar pela cultura. Seja por música, programas de TV, filmes ou história em quadrinhos, quanto mais você curtir os meios de comunicação em inglês, mais rapidamente aprenderá inglês. </a:t>
            </a:r>
          </a:p>
        </p:txBody>
      </p:sp>
    </p:spTree>
    <p:extLst>
      <p:ext uri="{BB962C8B-B14F-4D97-AF65-F5344CB8AC3E}">
        <p14:creationId xmlns:p14="http://schemas.microsoft.com/office/powerpoint/2010/main" val="3460690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283667"/>
            <a:ext cx="9905998" cy="1478570"/>
          </a:xfrm>
        </p:spPr>
        <p:txBody>
          <a:bodyPr>
            <a:normAutofit/>
          </a:bodyPr>
          <a:lstStyle/>
          <a:p>
            <a:pPr algn="ctr"/>
            <a:r>
              <a:rPr lang="pt-BR" sz="4800" b="1" dirty="0" err="1" smtClean="0">
                <a:solidFill>
                  <a:schemeClr val="bg1"/>
                </a:solidFill>
                <a:latin typeface="Comic Sans MS" panose="030F0702030302020204" pitchFamily="66" charset="0"/>
              </a:rPr>
              <a:t>Comics</a:t>
            </a:r>
            <a:endParaRPr lang="pt-BR" sz="4800" b="1" dirty="0">
              <a:solidFill>
                <a:schemeClr val="bg1"/>
              </a:solidFill>
              <a:latin typeface="Comic Sans MS" panose="030F0702030302020204" pitchFamily="66" charset="0"/>
            </a:endParaRPr>
          </a:p>
        </p:txBody>
      </p:sp>
      <p:sp>
        <p:nvSpPr>
          <p:cNvPr id="3" name="Espaço Reservado para Conteúdo 2"/>
          <p:cNvSpPr>
            <a:spLocks noGrp="1"/>
          </p:cNvSpPr>
          <p:nvPr>
            <p:ph idx="1"/>
          </p:nvPr>
        </p:nvSpPr>
        <p:spPr>
          <a:xfrm>
            <a:off x="1141411" y="1762236"/>
            <a:ext cx="9905999" cy="5095763"/>
          </a:xfrm>
        </p:spPr>
        <p:txBody>
          <a:bodyPr>
            <a:normAutofit fontScale="85000" lnSpcReduction="20000"/>
          </a:bodyPr>
          <a:lstStyle/>
          <a:p>
            <a:r>
              <a:rPr lang="pt-BR" sz="3300" b="1" dirty="0">
                <a:solidFill>
                  <a:schemeClr val="bg1"/>
                </a:solidFill>
                <a:latin typeface="Comic Sans MS" panose="030F0702030302020204" pitchFamily="66" charset="0"/>
              </a:rPr>
              <a:t>Uma "História em Quadrinhos" não é simplesmente uma coleção de palavras e imagens impressas numa página. Isto é o que os livros ilustrados são. Para que seja considerada uma história em quadrinhos, essas palavras e imagens devem ter uma sincronia, trabalhar juntas para que uma esteja sempre complementando a outra. Imagine a HQ como uma linguagem formada por dois elementos diferentes sendo usados simultaneamente para transmitir informações.</a:t>
            </a:r>
          </a:p>
          <a:p>
            <a:r>
              <a:rPr lang="pt-BR" dirty="0"/>
              <a:t/>
            </a:r>
            <a:br>
              <a:rPr lang="pt-BR" dirty="0"/>
            </a:br>
            <a:endParaRPr lang="pt-BR" dirty="0"/>
          </a:p>
        </p:txBody>
      </p:sp>
    </p:spTree>
    <p:extLst>
      <p:ext uri="{BB962C8B-B14F-4D97-AF65-F5344CB8AC3E}">
        <p14:creationId xmlns:p14="http://schemas.microsoft.com/office/powerpoint/2010/main" val="55551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141412" y="1357803"/>
            <a:ext cx="9905999" cy="4966953"/>
          </a:xfrm>
        </p:spPr>
        <p:txBody>
          <a:bodyPr>
            <a:normAutofit/>
          </a:bodyPr>
          <a:lstStyle/>
          <a:p>
            <a:r>
              <a:rPr lang="pt-BR" b="1" dirty="0">
                <a:solidFill>
                  <a:schemeClr val="bg1"/>
                </a:solidFill>
                <a:latin typeface="Comic Sans MS" panose="030F0702030302020204" pitchFamily="66" charset="0"/>
              </a:rPr>
              <a:t>História em quadrinhos não é apenas uma forma de distração ou </a:t>
            </a:r>
            <a:r>
              <a:rPr lang="pt-BR" b="1" dirty="0" smtClean="0">
                <a:solidFill>
                  <a:schemeClr val="bg1"/>
                </a:solidFill>
                <a:latin typeface="Comic Sans MS" panose="030F0702030302020204" pitchFamily="66" charset="0"/>
              </a:rPr>
              <a:t>bastante </a:t>
            </a:r>
            <a:r>
              <a:rPr lang="pt-BR" b="1" dirty="0">
                <a:solidFill>
                  <a:schemeClr val="bg1"/>
                </a:solidFill>
                <a:latin typeface="Comic Sans MS" panose="030F0702030302020204" pitchFamily="66" charset="0"/>
              </a:rPr>
              <a:t>intelectual e não infantil </a:t>
            </a:r>
            <a:r>
              <a:rPr lang="pt-BR" b="1" dirty="0" err="1" smtClean="0">
                <a:solidFill>
                  <a:schemeClr val="bg1"/>
                </a:solidFill>
                <a:latin typeface="Comic Sans MS" panose="030F0702030302020204" pitchFamily="66" charset="0"/>
              </a:rPr>
              <a:t>com</a:t>
            </a:r>
            <a:r>
              <a:rPr lang="pt-BR" b="1" dirty="0" err="1">
                <a:solidFill>
                  <a:schemeClr val="bg1"/>
                </a:solidFill>
                <a:latin typeface="Comic Sans MS" panose="030F0702030302020204" pitchFamily="66" charset="0"/>
              </a:rPr>
              <a:t>entretenimento</a:t>
            </a:r>
            <a:r>
              <a:rPr lang="pt-BR" b="1" dirty="0">
                <a:solidFill>
                  <a:schemeClr val="bg1"/>
                </a:solidFill>
                <a:latin typeface="Comic Sans MS" panose="030F0702030302020204" pitchFamily="66" charset="0"/>
              </a:rPr>
              <a:t> sem importância; é também um tipo de mídia (Sim, HQ pode ser considerado mídia) </a:t>
            </a:r>
            <a:r>
              <a:rPr lang="pt-BR" b="1" dirty="0" smtClean="0">
                <a:solidFill>
                  <a:schemeClr val="bg1"/>
                </a:solidFill>
                <a:latin typeface="Comic Sans MS" panose="030F0702030302020204" pitchFamily="66" charset="0"/>
              </a:rPr>
              <a:t>o </a:t>
            </a:r>
            <a:r>
              <a:rPr lang="pt-BR" b="1" dirty="0">
                <a:solidFill>
                  <a:schemeClr val="bg1"/>
                </a:solidFill>
                <a:latin typeface="Comic Sans MS" panose="030F0702030302020204" pitchFamily="66" charset="0"/>
              </a:rPr>
              <a:t>muitas pessoas pensam, logo quando eu falo que leio HQs, se quero convencê-las de que HQs passam longe de ser infantis, digo-lhes uma frase que li em um livro de </a:t>
            </a:r>
          </a:p>
        </p:txBody>
      </p:sp>
    </p:spTree>
    <p:extLst>
      <p:ext uri="{BB962C8B-B14F-4D97-AF65-F5344CB8AC3E}">
        <p14:creationId xmlns:p14="http://schemas.microsoft.com/office/powerpoint/2010/main" val="2917008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800" b="1" dirty="0">
                <a:solidFill>
                  <a:schemeClr val="bg1"/>
                </a:solidFill>
                <a:latin typeface="Comic Sans MS" panose="030F0702030302020204" pitchFamily="66" charset="0"/>
              </a:rPr>
              <a:t>"Quadrinhos são uma entidade semiótica. Ou seja, os quadrinhos são uma forma de narrativa que utiliza um sistema de signos e imagens combinadas com a linguagem convencional escrita</a:t>
            </a:r>
            <a:r>
              <a:rPr lang="pt-BR" sz="2800" b="1" dirty="0" smtClean="0">
                <a:solidFill>
                  <a:schemeClr val="bg1"/>
                </a:solidFill>
                <a:latin typeface="Comic Sans MS" panose="030F0702030302020204" pitchFamily="66" charset="0"/>
              </a:rPr>
              <a:t>."</a:t>
            </a:r>
            <a:endParaRPr lang="pt-BR" sz="2800" dirty="0"/>
          </a:p>
          <a:p>
            <a:pPr lvl="8" algn="r"/>
            <a:r>
              <a:rPr lang="pt-BR" sz="2000" b="1" dirty="0">
                <a:solidFill>
                  <a:schemeClr val="bg1"/>
                </a:solidFill>
                <a:latin typeface="Comic Sans MS" panose="030F0702030302020204" pitchFamily="66" charset="0"/>
              </a:rPr>
              <a:t>Dennis </a:t>
            </a:r>
            <a:r>
              <a:rPr lang="pt-BR" sz="2000" b="1" dirty="0" err="1">
                <a:solidFill>
                  <a:schemeClr val="bg1"/>
                </a:solidFill>
                <a:latin typeface="Comic Sans MS" panose="030F0702030302020204" pitchFamily="66" charset="0"/>
              </a:rPr>
              <a:t>O'neil</a:t>
            </a:r>
            <a:r>
              <a:rPr lang="pt-BR" b="1" dirty="0">
                <a:solidFill>
                  <a:schemeClr val="bg1"/>
                </a:solidFill>
                <a:latin typeface="Comic Sans MS" panose="030F0702030302020204" pitchFamily="66" charset="0"/>
              </a:rPr>
              <a:t> </a:t>
            </a:r>
          </a:p>
          <a:p>
            <a:pPr lvl="8"/>
            <a:endParaRPr lang="pt-BR" dirty="0"/>
          </a:p>
        </p:txBody>
      </p:sp>
    </p:spTree>
    <p:extLst>
      <p:ext uri="{BB962C8B-B14F-4D97-AF65-F5344CB8AC3E}">
        <p14:creationId xmlns:p14="http://schemas.microsoft.com/office/powerpoint/2010/main" val="3536228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924" y="0"/>
            <a:ext cx="5379076" cy="6858000"/>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 y="12160"/>
            <a:ext cx="4884269" cy="6845840"/>
          </a:xfrm>
          <a:prstGeom prst="rect">
            <a:avLst/>
          </a:prstGeom>
        </p:spPr>
      </p:pic>
    </p:spTree>
    <p:extLst>
      <p:ext uri="{BB962C8B-B14F-4D97-AF65-F5344CB8AC3E}">
        <p14:creationId xmlns:p14="http://schemas.microsoft.com/office/powerpoint/2010/main" val="3918191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bg1"/>
                </a:solidFill>
                <a:latin typeface="Comic Sans MS" panose="030F0702030302020204" pitchFamily="66" charset="0"/>
              </a:rPr>
              <a:t>Why learn English with </a:t>
            </a:r>
            <a:r>
              <a:rPr lang="en-US" b="1" dirty="0" smtClean="0">
                <a:solidFill>
                  <a:schemeClr val="bg1"/>
                </a:solidFill>
                <a:latin typeface="Comic Sans MS" panose="030F0702030302020204" pitchFamily="66" charset="0"/>
              </a:rPr>
              <a:t>comics ?</a:t>
            </a:r>
            <a:endParaRPr lang="pt-BR" b="1" dirty="0">
              <a:solidFill>
                <a:schemeClr val="bg1"/>
              </a:solidFill>
              <a:latin typeface="Comic Sans MS" panose="030F0702030302020204" pitchFamily="66" charset="0"/>
            </a:endParaRPr>
          </a:p>
        </p:txBody>
      </p:sp>
      <p:sp>
        <p:nvSpPr>
          <p:cNvPr id="3" name="Espaço Reservado para Conteúdo 2"/>
          <p:cNvSpPr>
            <a:spLocks noGrp="1"/>
          </p:cNvSpPr>
          <p:nvPr>
            <p:ph idx="1"/>
          </p:nvPr>
        </p:nvSpPr>
        <p:spPr/>
        <p:txBody>
          <a:bodyPr/>
          <a:lstStyle/>
          <a:p>
            <a:pPr algn="just"/>
            <a:r>
              <a:rPr lang="pt-BR" dirty="0" smtClean="0"/>
              <a:t> </a:t>
            </a:r>
            <a:r>
              <a:rPr lang="pt-BR" sz="2800" dirty="0" smtClean="0"/>
              <a:t>	</a:t>
            </a:r>
            <a:r>
              <a:rPr lang="pt-BR" sz="2800" b="1" dirty="0" smtClean="0">
                <a:solidFill>
                  <a:schemeClr val="bg1"/>
                </a:solidFill>
                <a:latin typeface="Comic Sans MS" panose="030F0702030302020204" pitchFamily="66" charset="0"/>
              </a:rPr>
              <a:t>Quando</a:t>
            </a:r>
            <a:r>
              <a:rPr lang="pt-BR" sz="2800" b="1" dirty="0">
                <a:solidFill>
                  <a:schemeClr val="bg1"/>
                </a:solidFill>
                <a:latin typeface="Comic Sans MS" panose="030F0702030302020204" pitchFamily="66" charset="0"/>
              </a:rPr>
              <a:t> </a:t>
            </a:r>
            <a:r>
              <a:rPr lang="pt-BR" sz="2800" b="1" dirty="0" smtClean="0">
                <a:solidFill>
                  <a:schemeClr val="bg1"/>
                </a:solidFill>
                <a:latin typeface="Comic Sans MS" panose="030F0702030302020204" pitchFamily="66" charset="0"/>
              </a:rPr>
              <a:t>se inicia </a:t>
            </a:r>
            <a:r>
              <a:rPr lang="pt-BR" sz="2800" b="1" dirty="0">
                <a:solidFill>
                  <a:schemeClr val="bg1"/>
                </a:solidFill>
                <a:latin typeface="Comic Sans MS" panose="030F0702030302020204" pitchFamily="66" charset="0"/>
              </a:rPr>
              <a:t>o estudo de uma língua, é realmente difícil encontrar um livro interessante que se adeque ao nosso nível de conhecimento da língua.</a:t>
            </a:r>
            <a:r>
              <a:rPr lang="pt-BR" sz="3600" b="1" dirty="0">
                <a:solidFill>
                  <a:schemeClr val="bg1"/>
                </a:solidFill>
                <a:latin typeface="Comic Sans MS" panose="030F0702030302020204" pitchFamily="66" charset="0"/>
              </a:rPr>
              <a:t>  </a:t>
            </a:r>
            <a:endParaRPr lang="pt-BR" sz="3600" b="1" dirty="0" smtClean="0">
              <a:solidFill>
                <a:schemeClr val="bg1"/>
              </a:solidFill>
              <a:latin typeface="Comic Sans MS" panose="030F0702030302020204" pitchFamily="66" charset="0"/>
            </a:endParaRPr>
          </a:p>
          <a:p>
            <a:pPr algn="just"/>
            <a:endParaRPr lang="pt-BR" sz="36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67162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bg1"/>
                </a:solidFill>
                <a:latin typeface="Comic Sans MS" panose="030F0702030302020204" pitchFamily="66" charset="0"/>
              </a:rPr>
              <a:t> 	Felizmente</a:t>
            </a:r>
            <a:r>
              <a:rPr lang="pt-BR" sz="2800" b="1" dirty="0">
                <a:solidFill>
                  <a:schemeClr val="bg1"/>
                </a:solidFill>
                <a:latin typeface="Comic Sans MS" panose="030F0702030302020204" pitchFamily="66" charset="0"/>
              </a:rPr>
              <a:t>, existem as HQs (histórias em quadrinhos</a:t>
            </a:r>
            <a:r>
              <a:rPr lang="pt-BR" sz="2800" b="1" dirty="0" smtClean="0">
                <a:solidFill>
                  <a:schemeClr val="bg1"/>
                </a:solidFill>
                <a:latin typeface="Comic Sans MS" panose="030F0702030302020204" pitchFamily="66" charset="0"/>
              </a:rPr>
              <a:t>), </a:t>
            </a:r>
            <a:r>
              <a:rPr lang="pt-BR" sz="2800" b="1" dirty="0">
                <a:solidFill>
                  <a:schemeClr val="bg1"/>
                </a:solidFill>
                <a:latin typeface="Comic Sans MS" panose="030F0702030302020204" pitchFamily="66" charset="0"/>
              </a:rPr>
              <a:t>é muito mais fácil compreender uma história com ajuda das imagens, e há HQs para todos os gostos, tanto para crianças quanto para adultos.</a:t>
            </a:r>
          </a:p>
        </p:txBody>
      </p:sp>
    </p:spTree>
    <p:extLst>
      <p:ext uri="{BB962C8B-B14F-4D97-AF65-F5344CB8AC3E}">
        <p14:creationId xmlns:p14="http://schemas.microsoft.com/office/powerpoint/2010/main" val="62295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b="1" dirty="0" smtClean="0">
                <a:solidFill>
                  <a:schemeClr val="bg1"/>
                </a:solidFill>
                <a:latin typeface="Comic Sans MS" panose="030F0702030302020204" pitchFamily="66" charset="0"/>
              </a:rPr>
              <a:t>Tips </a:t>
            </a:r>
            <a:r>
              <a:rPr lang="en-US" b="1" dirty="0">
                <a:solidFill>
                  <a:schemeClr val="bg1"/>
                </a:solidFill>
                <a:latin typeface="Comic Sans MS" panose="030F0702030302020204" pitchFamily="66" charset="0"/>
              </a:rPr>
              <a:t>for reading in English </a:t>
            </a:r>
            <a:r>
              <a:rPr lang="pt-BR" sz="2800" b="1" dirty="0" smtClean="0">
                <a:solidFill>
                  <a:schemeClr val="bg1"/>
                </a:solidFill>
                <a:latin typeface="Comic Sans MS" panose="030F0702030302020204" pitchFamily="66" charset="0"/>
              </a:rPr>
              <a:t>	</a:t>
            </a:r>
            <a:endParaRPr lang="pt-BR" sz="2800" b="1" dirty="0">
              <a:solidFill>
                <a:schemeClr val="bg1"/>
              </a:solidFill>
              <a:latin typeface="Comic Sans MS" panose="030F0702030302020204" pitchFamily="66" charset="0"/>
            </a:endParaRPr>
          </a:p>
        </p:txBody>
      </p:sp>
      <p:sp>
        <p:nvSpPr>
          <p:cNvPr id="3" name="Espaço Reservado para Conteúdo 2"/>
          <p:cNvSpPr>
            <a:spLocks noGrp="1"/>
          </p:cNvSpPr>
          <p:nvPr>
            <p:ph idx="1"/>
          </p:nvPr>
        </p:nvSpPr>
        <p:spPr/>
        <p:txBody>
          <a:bodyPr/>
          <a:lstStyle/>
          <a:p>
            <a:pPr algn="just"/>
            <a:r>
              <a:rPr lang="pt-BR" dirty="0" smtClean="0"/>
              <a:t> </a:t>
            </a:r>
            <a:r>
              <a:rPr lang="pt-BR" sz="2800" dirty="0" smtClean="0">
                <a:solidFill>
                  <a:schemeClr val="bg1"/>
                </a:solidFill>
                <a:latin typeface="Comic Sans MS" panose="030F0702030302020204" pitchFamily="66" charset="0"/>
              </a:rPr>
              <a:t>	Você </a:t>
            </a:r>
            <a:r>
              <a:rPr lang="pt-BR" sz="2800" dirty="0">
                <a:solidFill>
                  <a:schemeClr val="bg1"/>
                </a:solidFill>
                <a:latin typeface="Comic Sans MS" panose="030F0702030302020204" pitchFamily="66" charset="0"/>
              </a:rPr>
              <a:t>pode ler o que achar mais interessante, desde jornais, revistas, livros, e até mesmo gibis... Esse </a:t>
            </a:r>
            <a:r>
              <a:rPr lang="pt-BR" sz="2800" b="1" dirty="0">
                <a:solidFill>
                  <a:schemeClr val="bg1"/>
                </a:solidFill>
                <a:latin typeface="Comic Sans MS" panose="030F0702030302020204" pitchFamily="66" charset="0"/>
              </a:rPr>
              <a:t>"uso da língua"</a:t>
            </a:r>
            <a:r>
              <a:rPr lang="pt-BR" sz="2800" dirty="0">
                <a:solidFill>
                  <a:schemeClr val="bg1"/>
                </a:solidFill>
                <a:latin typeface="Comic Sans MS" panose="030F0702030302020204" pitchFamily="66" charset="0"/>
              </a:rPr>
              <a:t>, mesmo que informal, vai ajudar você a </a:t>
            </a:r>
            <a:r>
              <a:rPr lang="pt-BR" sz="2800" b="1" dirty="0">
                <a:solidFill>
                  <a:schemeClr val="bg1"/>
                </a:solidFill>
                <a:latin typeface="Comic Sans MS" panose="030F0702030302020204" pitchFamily="66" charset="0"/>
              </a:rPr>
              <a:t>"pensar em inglês"</a:t>
            </a:r>
            <a:r>
              <a:rPr lang="pt-BR" sz="2800" dirty="0">
                <a:solidFill>
                  <a:schemeClr val="bg1"/>
                </a:solidFill>
                <a:latin typeface="Comic Sans MS" panose="030F0702030302020204" pitchFamily="66" charset="0"/>
              </a:rPr>
              <a:t>... Em vez de "estudar" o inglês, passe a "usar" o seu inglês... Mesmo que através da leitura... Você vai sentir a diferença...</a:t>
            </a:r>
          </a:p>
        </p:txBody>
      </p:sp>
    </p:spTree>
    <p:extLst>
      <p:ext uri="{BB962C8B-B14F-4D97-AF65-F5344CB8AC3E}">
        <p14:creationId xmlns:p14="http://schemas.microsoft.com/office/powerpoint/2010/main" val="2044648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
  <TotalTime>166</TotalTime>
  <Words>297</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18</vt:i4>
      </vt:variant>
    </vt:vector>
  </HeadingPairs>
  <TitlesOfParts>
    <vt:vector size="23" baseType="lpstr">
      <vt:lpstr>Arial</vt:lpstr>
      <vt:lpstr>Comic Sans MS</vt:lpstr>
      <vt:lpstr>Trebuchet MS</vt:lpstr>
      <vt:lpstr>Tw Cen MT</vt:lpstr>
      <vt:lpstr>Circuito</vt:lpstr>
      <vt:lpstr>Learning English with comics and manga</vt:lpstr>
      <vt:lpstr>Apresentação do PowerPoint</vt:lpstr>
      <vt:lpstr>Comics</vt:lpstr>
      <vt:lpstr>Apresentação do PowerPoint</vt:lpstr>
      <vt:lpstr>Apresentação do PowerPoint</vt:lpstr>
      <vt:lpstr>Apresentação do PowerPoint</vt:lpstr>
      <vt:lpstr>Why learn English with comics ?</vt:lpstr>
      <vt:lpstr>Apresentação do PowerPoint</vt:lpstr>
      <vt:lpstr>Tips for reading in English  </vt:lpstr>
      <vt:lpstr>Where to find comics to read?</vt:lpstr>
      <vt:lpstr>Apresentação do PowerPoint</vt:lpstr>
      <vt:lpstr>How to read comics downloaded from the internet?</vt:lpstr>
      <vt:lpstr>Apresentação do PowerPoint</vt:lpstr>
      <vt:lpstr>HQs beginner to learn English</vt:lpstr>
      <vt:lpstr>Mangá</vt:lpstr>
      <vt:lpstr>How to read a manga?</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English with comics and Anime</dc:title>
  <dc:creator>STK</dc:creator>
  <cp:lastModifiedBy>Cristiane de Brito Cruz</cp:lastModifiedBy>
  <cp:revision>17</cp:revision>
  <dcterms:created xsi:type="dcterms:W3CDTF">2016-03-13T19:08:11Z</dcterms:created>
  <dcterms:modified xsi:type="dcterms:W3CDTF">2016-03-30T16:09:15Z</dcterms:modified>
</cp:coreProperties>
</file>