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8" r:id="rId3"/>
    <p:sldId id="267" r:id="rId4"/>
    <p:sldId id="268" r:id="rId5"/>
    <p:sldId id="269" r:id="rId6"/>
    <p:sldId id="259" r:id="rId7"/>
    <p:sldId id="262" r:id="rId8"/>
    <p:sldId id="270" r:id="rId9"/>
    <p:sldId id="271" r:id="rId10"/>
    <p:sldId id="272" r:id="rId11"/>
    <p:sldId id="263" r:id="rId12"/>
    <p:sldId id="265" r:id="rId1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pt-BR" smtClean="0"/>
              <a:t>Clique para editar o título mestre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A0A8708E-189C-4A2B-A921-68DA2A02AA95}" type="datetimeFigureOut">
              <a:rPr lang="pt-BR" smtClean="0"/>
              <a:t>08/03/2016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B1E7CD4-FA03-4A2C-A9E6-FE975ECD4144}" type="slidenum">
              <a:rPr lang="pt-BR" smtClean="0"/>
              <a:t>‹nº›</a:t>
            </a:fld>
            <a:endParaRPr lang="pt-B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A0A8708E-189C-4A2B-A921-68DA2A02AA95}" type="datetimeFigureOut">
              <a:rPr lang="pt-BR" smtClean="0"/>
              <a:t>08/03/2016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B1E7CD4-FA03-4A2C-A9E6-FE975ECD4144}"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A0A8708E-189C-4A2B-A921-68DA2A02AA95}" type="datetimeFigureOut">
              <a:rPr lang="pt-BR" smtClean="0"/>
              <a:t>08/03/2016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B1E7CD4-FA03-4A2C-A9E6-FE975ECD4144}"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A0A8708E-189C-4A2B-A921-68DA2A02AA95}" type="datetimeFigureOut">
              <a:rPr lang="pt-BR" smtClean="0"/>
              <a:t>08/03/2016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B1E7CD4-FA03-4A2C-A9E6-FE975ECD4144}"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pt-BR" smtClean="0"/>
              <a:t>Clique para editar o título mestre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A0A8708E-189C-4A2B-A921-68DA2A02AA95}" type="datetimeFigureOut">
              <a:rPr lang="pt-BR" smtClean="0"/>
              <a:t>08/03/2016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B1E7CD4-FA03-4A2C-A9E6-FE975ECD4144}" type="slidenum">
              <a:rPr lang="pt-BR" smtClean="0"/>
              <a:t>‹nº›</a:t>
            </a:fld>
            <a:endParaRPr lang="pt-B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A0A8708E-189C-4A2B-A921-68DA2A02AA95}" type="datetimeFigureOut">
              <a:rPr lang="pt-BR" smtClean="0"/>
              <a:t>08/03/2016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B1E7CD4-FA03-4A2C-A9E6-FE975ECD4144}"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A0A8708E-189C-4A2B-A921-68DA2A02AA95}" type="datetimeFigureOut">
              <a:rPr lang="pt-BR" smtClean="0"/>
              <a:t>08/03/2016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B1E7CD4-FA03-4A2C-A9E6-FE975ECD4144}" type="slidenum">
              <a:rPr lang="pt-BR" smtClean="0"/>
              <a:t>‹nº›</a:t>
            </a:fld>
            <a:endParaRPr lang="pt-B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Date Placeholder 2"/>
          <p:cNvSpPr>
            <a:spLocks noGrp="1"/>
          </p:cNvSpPr>
          <p:nvPr>
            <p:ph type="dt" sz="half" idx="10"/>
          </p:nvPr>
        </p:nvSpPr>
        <p:spPr/>
        <p:txBody>
          <a:bodyPr/>
          <a:lstStyle/>
          <a:p>
            <a:fld id="{A0A8708E-189C-4A2B-A921-68DA2A02AA95}" type="datetimeFigureOut">
              <a:rPr lang="pt-BR" smtClean="0"/>
              <a:t>08/03/2016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FB1E7CD4-FA03-4A2C-A9E6-FE975ECD4144}"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A8708E-189C-4A2B-A921-68DA2A02AA95}" type="datetimeFigureOut">
              <a:rPr lang="pt-BR" smtClean="0"/>
              <a:t>08/03/2016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FB1E7CD4-FA03-4A2C-A9E6-FE975ECD4144}"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pt-BR" smtClean="0"/>
              <a:t>Clique para editar o título mestre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A0A8708E-189C-4A2B-A921-68DA2A02AA95}" type="datetimeFigureOut">
              <a:rPr lang="pt-BR" smtClean="0"/>
              <a:t>08/03/2016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B1E7CD4-FA03-4A2C-A9E6-FE975ECD4144}" type="slidenum">
              <a:rPr lang="pt-BR" smtClean="0"/>
              <a:t>‹nº›</a:t>
            </a:fld>
            <a:endParaRPr lang="pt-B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A0A8708E-189C-4A2B-A921-68DA2A02AA95}" type="datetimeFigureOut">
              <a:rPr lang="pt-BR" smtClean="0"/>
              <a:t>08/03/2016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B1E7CD4-FA03-4A2C-A9E6-FE975ECD4144}"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0A8708E-189C-4A2B-A921-68DA2A02AA95}" type="datetimeFigureOut">
              <a:rPr lang="pt-BR" smtClean="0"/>
              <a:t>08/03/2016</a:t>
            </a:fld>
            <a:endParaRPr lang="pt-B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pt-B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B1E7CD4-FA03-4A2C-A9E6-FE975ECD4144}"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7544" y="764704"/>
            <a:ext cx="8587680" cy="2592288"/>
          </a:xfrm>
        </p:spPr>
        <p:txBody>
          <a:bodyPr>
            <a:normAutofit fontScale="90000"/>
          </a:bodyPr>
          <a:lstStyle/>
          <a:p>
            <a:r>
              <a:rPr lang="pt-BR" dirty="0" smtClean="0"/>
              <a:t/>
            </a:r>
            <a:br>
              <a:rPr lang="pt-BR" dirty="0" smtClean="0"/>
            </a:br>
            <a:r>
              <a:rPr lang="pt-BR" dirty="0"/>
              <a:t/>
            </a:r>
            <a:br>
              <a:rPr lang="pt-BR" dirty="0"/>
            </a:br>
            <a:r>
              <a:rPr lang="pt-BR" sz="6000" dirty="0" smtClean="0"/>
              <a:t/>
            </a:r>
            <a:br>
              <a:rPr lang="pt-BR" sz="6000" dirty="0" smtClean="0"/>
            </a:br>
            <a:r>
              <a:rPr lang="pt-BR" sz="6000" dirty="0" smtClean="0"/>
              <a:t> </a:t>
            </a:r>
            <a:r>
              <a:rPr lang="pt-BR" dirty="0" smtClean="0">
                <a:effectLst>
                  <a:outerShdw blurRad="38100" dist="38100" dir="2700000" algn="tl">
                    <a:srgbClr val="000000">
                      <a:alpha val="43137"/>
                    </a:srgbClr>
                  </a:outerShdw>
                </a:effectLst>
                <a:latin typeface="Comic Sans MS" pitchFamily="66" charset="0"/>
              </a:rPr>
              <a:t>Aprender Inglês Através do </a:t>
            </a:r>
            <a:endParaRPr lang="pt-BR" dirty="0">
              <a:effectLst>
                <a:outerShdw blurRad="38100" dist="38100" dir="2700000" algn="tl">
                  <a:srgbClr val="000000">
                    <a:alpha val="43137"/>
                  </a:srgbClr>
                </a:outerShdw>
              </a:effectLst>
              <a:latin typeface="Comic Sans MS" pitchFamily="66" charset="0"/>
            </a:endParaRPr>
          </a:p>
        </p:txBody>
      </p:sp>
      <p:sp>
        <p:nvSpPr>
          <p:cNvPr id="3" name="Subtítulo 2"/>
          <p:cNvSpPr>
            <a:spLocks noGrp="1"/>
          </p:cNvSpPr>
          <p:nvPr>
            <p:ph type="subTitle" idx="1"/>
          </p:nvPr>
        </p:nvSpPr>
        <p:spPr>
          <a:xfrm>
            <a:off x="107504" y="3933056"/>
            <a:ext cx="8731696" cy="2808312"/>
          </a:xfrm>
        </p:spPr>
        <p:txBody>
          <a:bodyPr>
            <a:normAutofit/>
          </a:bodyPr>
          <a:lstStyle/>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3933056"/>
            <a:ext cx="7416824" cy="2245221"/>
          </a:xfrm>
          <a:prstGeom prst="rect">
            <a:avLst/>
          </a:prstGeom>
        </p:spPr>
      </p:pic>
    </p:spTree>
    <p:extLst>
      <p:ext uri="{BB962C8B-B14F-4D97-AF65-F5344CB8AC3E}">
        <p14:creationId xmlns:p14="http://schemas.microsoft.com/office/powerpoint/2010/main" val="3759881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229600" cy="159296"/>
          </a:xfrm>
        </p:spPr>
        <p:txBody>
          <a:bodyPr>
            <a:normAutofit fontScale="90000"/>
          </a:bodyPr>
          <a:lstStyle/>
          <a:p>
            <a:endParaRPr lang="pt-BR" dirty="0"/>
          </a:p>
        </p:txBody>
      </p:sp>
      <p:sp>
        <p:nvSpPr>
          <p:cNvPr id="3" name="Espaço Reservado para Conteúdo 2"/>
          <p:cNvSpPr>
            <a:spLocks noGrp="1"/>
          </p:cNvSpPr>
          <p:nvPr>
            <p:ph idx="1"/>
          </p:nvPr>
        </p:nvSpPr>
        <p:spPr>
          <a:xfrm>
            <a:off x="251520" y="980728"/>
            <a:ext cx="8435280" cy="5496272"/>
          </a:xfrm>
        </p:spPr>
        <p:txBody>
          <a:bodyPr/>
          <a:lstStyle/>
          <a:p>
            <a:pPr>
              <a:buFont typeface="Wingdings" panose="05000000000000000000" pitchFamily="2" charset="2"/>
              <a:buChar char="Ø"/>
            </a:pPr>
            <a:r>
              <a:rPr lang="pt-BR" dirty="0"/>
              <a:t> Laura in </a:t>
            </a:r>
            <a:r>
              <a:rPr lang="pt-BR" dirty="0" err="1"/>
              <a:t>the</a:t>
            </a:r>
            <a:r>
              <a:rPr lang="pt-BR" dirty="0"/>
              <a:t> </a:t>
            </a:r>
            <a:r>
              <a:rPr lang="pt-BR" dirty="0" err="1" smtClean="0"/>
              <a:t>Kitchen</a:t>
            </a:r>
            <a:endParaRPr lang="pt-BR" dirty="0" smtClean="0"/>
          </a:p>
          <a:p>
            <a:pPr marL="0" indent="0">
              <a:buNone/>
            </a:pPr>
            <a:r>
              <a:rPr lang="pt-BR" dirty="0" smtClean="0"/>
              <a:t>  </a:t>
            </a:r>
          </a:p>
          <a:p>
            <a:pPr>
              <a:buFont typeface="Wingdings" panose="05000000000000000000" pitchFamily="2" charset="2"/>
              <a:buChar char="Ø"/>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772816"/>
            <a:ext cx="3528392" cy="295232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92896"/>
            <a:ext cx="4104456" cy="3890933"/>
          </a:xfrm>
          <a:prstGeom prst="rect">
            <a:avLst/>
          </a:prstGeom>
        </p:spPr>
      </p:pic>
    </p:spTree>
    <p:extLst>
      <p:ext uri="{BB962C8B-B14F-4D97-AF65-F5344CB8AC3E}">
        <p14:creationId xmlns:p14="http://schemas.microsoft.com/office/powerpoint/2010/main" val="3404076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latin typeface="Comic Sans MS" pitchFamily="66" charset="0"/>
              </a:rPr>
              <a:t>Questionário</a:t>
            </a:r>
            <a:endParaRPr lang="pt-BR" dirty="0">
              <a:latin typeface="Comic Sans MS" pitchFamily="66" charset="0"/>
            </a:endParaRPr>
          </a:p>
        </p:txBody>
      </p:sp>
      <p:pic>
        <p:nvPicPr>
          <p:cNvPr id="4" name="Aprender Inglês - Inglês para Iniciantes - Lição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84784"/>
            <a:ext cx="8229600" cy="4868391"/>
          </a:xfrm>
        </p:spPr>
      </p:pic>
    </p:spTree>
    <p:extLst>
      <p:ext uri="{BB962C8B-B14F-4D97-AF65-F5344CB8AC3E}">
        <p14:creationId xmlns:p14="http://schemas.microsoft.com/office/powerpoint/2010/main" val="4046599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latin typeface="Comic Sans MS" pitchFamily="66" charset="0"/>
              </a:rPr>
              <a:t>Componentes:</a:t>
            </a:r>
            <a:endParaRPr lang="pt-BR" dirty="0">
              <a:latin typeface="Comic Sans MS" pitchFamily="66" charset="0"/>
            </a:endParaRPr>
          </a:p>
        </p:txBody>
      </p:sp>
      <p:sp>
        <p:nvSpPr>
          <p:cNvPr id="3" name="Espaço Reservado para Conteúdo 2"/>
          <p:cNvSpPr>
            <a:spLocks noGrp="1"/>
          </p:cNvSpPr>
          <p:nvPr>
            <p:ph idx="1"/>
          </p:nvPr>
        </p:nvSpPr>
        <p:spPr/>
        <p:txBody>
          <a:bodyPr/>
          <a:lstStyle/>
          <a:p>
            <a:pPr marL="109728" indent="0">
              <a:buNone/>
            </a:pPr>
            <a:r>
              <a:rPr lang="pt-BR" dirty="0" smtClean="0">
                <a:latin typeface="Comic Sans MS" pitchFamily="66" charset="0"/>
              </a:rPr>
              <a:t>Brida Thamara</a:t>
            </a:r>
          </a:p>
          <a:p>
            <a:pPr marL="109728" indent="0">
              <a:buNone/>
            </a:pPr>
            <a:r>
              <a:rPr lang="pt-BR" dirty="0" err="1" smtClean="0">
                <a:latin typeface="Comic Sans MS" pitchFamily="66" charset="0"/>
              </a:rPr>
              <a:t>Dâmara</a:t>
            </a:r>
            <a:r>
              <a:rPr lang="pt-BR" dirty="0" smtClean="0">
                <a:latin typeface="Comic Sans MS" pitchFamily="66" charset="0"/>
              </a:rPr>
              <a:t> Emily</a:t>
            </a:r>
          </a:p>
          <a:p>
            <a:pPr marL="109728" indent="0">
              <a:buNone/>
            </a:pPr>
            <a:r>
              <a:rPr lang="pt-BR" dirty="0" err="1" smtClean="0">
                <a:latin typeface="Comic Sans MS" pitchFamily="66" charset="0"/>
              </a:rPr>
              <a:t>Éntony</a:t>
            </a:r>
            <a:r>
              <a:rPr lang="pt-BR" dirty="0" smtClean="0">
                <a:latin typeface="Comic Sans MS" pitchFamily="66" charset="0"/>
              </a:rPr>
              <a:t> David</a:t>
            </a:r>
          </a:p>
          <a:p>
            <a:pPr marL="109728" indent="0">
              <a:buNone/>
            </a:pPr>
            <a:r>
              <a:rPr lang="pt-BR" dirty="0" smtClean="0">
                <a:latin typeface="Comic Sans MS" pitchFamily="66" charset="0"/>
              </a:rPr>
              <a:t>Hassan Nóbrega</a:t>
            </a:r>
          </a:p>
          <a:p>
            <a:pPr marL="109728" indent="0">
              <a:buNone/>
            </a:pPr>
            <a:r>
              <a:rPr lang="pt-BR" dirty="0" err="1" smtClean="0">
                <a:latin typeface="Comic Sans MS" pitchFamily="66" charset="0"/>
              </a:rPr>
              <a:t>Normélia</a:t>
            </a:r>
            <a:r>
              <a:rPr lang="pt-BR" dirty="0" smtClean="0">
                <a:latin typeface="Comic Sans MS" pitchFamily="66" charset="0"/>
              </a:rPr>
              <a:t> Almeida</a:t>
            </a:r>
          </a:p>
          <a:p>
            <a:pPr marL="109728" indent="0">
              <a:buNone/>
            </a:pPr>
            <a:r>
              <a:rPr lang="pt-BR" dirty="0" smtClean="0">
                <a:latin typeface="Comic Sans MS" pitchFamily="66" charset="0"/>
              </a:rPr>
              <a:t>Piêtra Éllen</a:t>
            </a:r>
          </a:p>
          <a:p>
            <a:pPr marL="109728" indent="0">
              <a:buNone/>
            </a:pPr>
            <a:r>
              <a:rPr lang="pt-BR" dirty="0" smtClean="0">
                <a:latin typeface="Comic Sans MS" pitchFamily="66" charset="0"/>
              </a:rPr>
              <a:t>Vanessa Paloma</a:t>
            </a:r>
          </a:p>
          <a:p>
            <a:pPr marL="109728" indent="0">
              <a:buNone/>
            </a:pPr>
            <a:endParaRPr lang="pt-BR" dirty="0" smtClean="0"/>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2564904"/>
            <a:ext cx="4461272" cy="2376264"/>
          </a:xfrm>
          <a:prstGeom prst="rect">
            <a:avLst/>
          </a:prstGeom>
        </p:spPr>
      </p:pic>
    </p:spTree>
    <p:extLst>
      <p:ext uri="{BB962C8B-B14F-4D97-AF65-F5344CB8AC3E}">
        <p14:creationId xmlns:p14="http://schemas.microsoft.com/office/powerpoint/2010/main" val="3251181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0" y="404664"/>
            <a:ext cx="7715200" cy="936104"/>
          </a:xfrm>
        </p:spPr>
        <p:txBody>
          <a:bodyPr>
            <a:normAutofit/>
          </a:bodyPr>
          <a:lstStyle/>
          <a:p>
            <a:r>
              <a:rPr lang="pt-BR" sz="3200" dirty="0" smtClean="0">
                <a:latin typeface="Comic Sans MS" pitchFamily="66" charset="0"/>
              </a:rPr>
              <a:t>As famosas vídeo aulas </a:t>
            </a:r>
            <a:endParaRPr lang="pt-BR" sz="3200" dirty="0">
              <a:latin typeface="Comic Sans MS" pitchFamily="66" charset="0"/>
            </a:endParaRPr>
          </a:p>
        </p:txBody>
      </p:sp>
      <p:sp>
        <p:nvSpPr>
          <p:cNvPr id="3" name="Espaço Reservado para Conteúdo 2"/>
          <p:cNvSpPr>
            <a:spLocks noGrp="1"/>
          </p:cNvSpPr>
          <p:nvPr>
            <p:ph idx="1"/>
          </p:nvPr>
        </p:nvSpPr>
        <p:spPr>
          <a:xfrm>
            <a:off x="457200" y="1196752"/>
            <a:ext cx="8229600" cy="5377784"/>
          </a:xfrm>
        </p:spPr>
        <p:txBody>
          <a:bodyPr>
            <a:normAutofit lnSpcReduction="10000"/>
          </a:bodyPr>
          <a:lstStyle/>
          <a:p>
            <a:pPr marL="109728" indent="0">
              <a:buNone/>
            </a:pPr>
            <a:r>
              <a:rPr lang="pt-BR" dirty="0"/>
              <a:t/>
            </a:r>
            <a:br>
              <a:rPr lang="pt-BR" dirty="0"/>
            </a:br>
            <a:r>
              <a:rPr lang="pt-BR" dirty="0"/>
              <a:t>	</a:t>
            </a:r>
            <a:r>
              <a:rPr lang="pt-BR" dirty="0">
                <a:latin typeface="Comic Sans MS" pitchFamily="66" charset="0"/>
              </a:rPr>
              <a:t>Ao manter acesso com </a:t>
            </a:r>
            <a:r>
              <a:rPr lang="pt-BR" dirty="0" err="1">
                <a:latin typeface="Comic Sans MS" pitchFamily="66" charset="0"/>
              </a:rPr>
              <a:t>You</a:t>
            </a:r>
            <a:r>
              <a:rPr lang="pt-BR" dirty="0">
                <a:latin typeface="Comic Sans MS" pitchFamily="66" charset="0"/>
              </a:rPr>
              <a:t> Tube, nos deparamos com uma grande quantidade de canais com vídeo aulas de todas as disciplinas, inclusive Inglês. Desde os que estão começando com o idioma até os mais experientes que só procuram alguma aula para tirar uma dúvida. </a:t>
            </a:r>
            <a:br>
              <a:rPr lang="pt-BR" dirty="0">
                <a:latin typeface="Comic Sans MS" pitchFamily="66" charset="0"/>
              </a:rPr>
            </a:br>
            <a:r>
              <a:rPr lang="pt-BR" dirty="0">
                <a:latin typeface="Comic Sans MS" pitchFamily="66" charset="0"/>
              </a:rPr>
              <a:t>	</a:t>
            </a:r>
            <a:r>
              <a:rPr lang="pt-BR" dirty="0" smtClean="0">
                <a:latin typeface="Comic Sans MS" pitchFamily="66" charset="0"/>
              </a:rPr>
              <a:t>A </a:t>
            </a:r>
            <a:r>
              <a:rPr lang="pt-BR" dirty="0">
                <a:latin typeface="Comic Sans MS" pitchFamily="66" charset="0"/>
              </a:rPr>
              <a:t>vídeo aula é um dos melhores métodos de aprendizagem, pois é uma maneira simples, na qual podemos ter acesso ao esclarecimento do conteúdo com muitos profissionais no assunto. O aluno não necessita sair de casa, e ainda pode organizar um horário de estudo. Além de ter o poder de optar por qual professor deseja aprender. Pois caso o aluno não esteja conseguindo usufruir o conteúdo, pode mudar para outro vídeo e tentar novamente.</a:t>
            </a:r>
            <a:endParaRPr lang="pt-BR" dirty="0"/>
          </a:p>
        </p:txBody>
      </p:sp>
    </p:spTree>
    <p:extLst>
      <p:ext uri="{BB962C8B-B14F-4D97-AF65-F5344CB8AC3E}">
        <p14:creationId xmlns:p14="http://schemas.microsoft.com/office/powerpoint/2010/main" val="154639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Dicas </a:t>
            </a:r>
            <a:endParaRPr lang="pt-BR" dirty="0"/>
          </a:p>
        </p:txBody>
      </p:sp>
      <p:sp>
        <p:nvSpPr>
          <p:cNvPr id="3" name="Espaço Reservado para Conteúdo 2"/>
          <p:cNvSpPr>
            <a:spLocks noGrp="1"/>
          </p:cNvSpPr>
          <p:nvPr>
            <p:ph idx="1"/>
          </p:nvPr>
        </p:nvSpPr>
        <p:spPr/>
        <p:txBody>
          <a:bodyPr/>
          <a:lstStyle/>
          <a:p>
            <a:pPr marL="514350" indent="-514350">
              <a:buFont typeface="+mj-lt"/>
              <a:buAutoNum type="arabicPeriod"/>
            </a:pPr>
            <a:r>
              <a:rPr lang="pt-BR" dirty="0" smtClean="0"/>
              <a:t>Planejamento</a:t>
            </a:r>
          </a:p>
          <a:p>
            <a:pPr marL="0" indent="0">
              <a:buNone/>
            </a:pPr>
            <a:r>
              <a:rPr lang="pt-BR" dirty="0" smtClean="0"/>
              <a:t>	</a:t>
            </a:r>
          </a:p>
          <a:p>
            <a:pPr marL="0" indent="0">
              <a:buNone/>
            </a:pPr>
            <a:r>
              <a:rPr lang="pt-BR" dirty="0"/>
              <a:t>	</a:t>
            </a:r>
            <a:r>
              <a:rPr lang="pt-BR" dirty="0" smtClean="0"/>
              <a:t>Organize </a:t>
            </a:r>
            <a:r>
              <a:rPr lang="pt-BR" dirty="0"/>
              <a:t>seu tempo e inclua o estudo de inglês na sua </a:t>
            </a:r>
            <a:r>
              <a:rPr lang="pt-BR" dirty="0" smtClean="0"/>
              <a:t>agenda. Reserve </a:t>
            </a:r>
            <a:r>
              <a:rPr lang="pt-BR" dirty="0"/>
              <a:t>não apenas um horário para as aulas, mas também tempo para fazer os exercícios, realizar leituras e atividades </a:t>
            </a:r>
            <a:r>
              <a:rPr lang="pt-BR" dirty="0" smtClean="0"/>
              <a:t>extras. </a:t>
            </a:r>
            <a:r>
              <a:rPr lang="pt-BR" dirty="0"/>
              <a:t>E</a:t>
            </a:r>
            <a:r>
              <a:rPr lang="pt-BR" dirty="0" smtClean="0"/>
              <a:t>vite </a:t>
            </a:r>
            <a:r>
              <a:rPr lang="pt-BR" dirty="0"/>
              <a:t>acumular o seu tempo disponível para apenas um dia da semana. É bem mais produtivo estudar meia hora por dia, de segunda a sexta, do que estudar 2h30 aos sábados, por exemplo</a:t>
            </a:r>
            <a:r>
              <a:rPr lang="pt-BR" dirty="0" smtClean="0"/>
              <a:t>.</a:t>
            </a:r>
          </a:p>
          <a:p>
            <a:pPr marL="0" indent="0">
              <a:buNone/>
            </a:pPr>
            <a:endParaRPr lang="pt-BR" dirty="0"/>
          </a:p>
        </p:txBody>
      </p:sp>
    </p:spTree>
    <p:extLst>
      <p:ext uri="{BB962C8B-B14F-4D97-AF65-F5344CB8AC3E}">
        <p14:creationId xmlns:p14="http://schemas.microsoft.com/office/powerpoint/2010/main" val="602565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pPr marL="0" indent="0">
              <a:buNone/>
            </a:pPr>
            <a:r>
              <a:rPr lang="pt-BR" dirty="0" smtClean="0">
                <a:solidFill>
                  <a:srgbClr val="FF3300"/>
                </a:solidFill>
              </a:rPr>
              <a:t>2.</a:t>
            </a:r>
            <a:r>
              <a:rPr lang="pt-BR" dirty="0"/>
              <a:t> </a:t>
            </a:r>
            <a:r>
              <a:rPr lang="pt-BR" dirty="0" smtClean="0"/>
              <a:t>Esteja em contato com a língua</a:t>
            </a:r>
          </a:p>
          <a:p>
            <a:pPr marL="0" indent="0">
              <a:buNone/>
            </a:pPr>
            <a:r>
              <a:rPr lang="pt-BR" dirty="0">
                <a:solidFill>
                  <a:srgbClr val="FF3300"/>
                </a:solidFill>
              </a:rPr>
              <a:t>	</a:t>
            </a:r>
            <a:endParaRPr lang="pt-BR" dirty="0" smtClean="0">
              <a:solidFill>
                <a:srgbClr val="FF3300"/>
              </a:solidFill>
            </a:endParaRPr>
          </a:p>
          <a:p>
            <a:pPr marL="0" indent="0">
              <a:buNone/>
            </a:pPr>
            <a:r>
              <a:rPr lang="pt-BR" dirty="0" smtClean="0"/>
              <a:t>	Não </a:t>
            </a:r>
            <a:r>
              <a:rPr lang="pt-BR" dirty="0"/>
              <a:t>perca nenhuma oportunidade de </a:t>
            </a:r>
            <a:r>
              <a:rPr lang="pt-BR" dirty="0" smtClean="0"/>
              <a:t>está </a:t>
            </a:r>
            <a:r>
              <a:rPr lang="pt-BR" dirty="0"/>
              <a:t>exposto ao idioma. Mesmo no Brasil, um país onde poucas pessoas falam inglês, é possível ter acesso à </a:t>
            </a:r>
            <a:r>
              <a:rPr lang="pt-BR" dirty="0" err="1"/>
              <a:t>lingua</a:t>
            </a:r>
            <a:r>
              <a:rPr lang="pt-BR" dirty="0"/>
              <a:t> falada e escrita. Exemplos simples: músicas, séries de TV, filmes, jornais, revistas e outros. Além disso, hoje em dia a maioria dos televisores possui a tecla SAP, que muda o áudio da programação para o idioma original. Estando exposto ao inglês, você aprende de forma natural e eficiente, além de adquirir vocabulário e assimilar informações.</a:t>
            </a:r>
            <a:endParaRPr lang="pt-BR" dirty="0" smtClean="0">
              <a:solidFill>
                <a:srgbClr val="FF3300"/>
              </a:solidFill>
            </a:endParaRPr>
          </a:p>
        </p:txBody>
      </p:sp>
    </p:spTree>
    <p:extLst>
      <p:ext uri="{BB962C8B-B14F-4D97-AF65-F5344CB8AC3E}">
        <p14:creationId xmlns:p14="http://schemas.microsoft.com/office/powerpoint/2010/main" val="381076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normAutofit/>
          </a:bodyPr>
          <a:lstStyle/>
          <a:p>
            <a:r>
              <a:rPr lang="pt-BR" dirty="0" smtClean="0">
                <a:solidFill>
                  <a:srgbClr val="FF3300"/>
                </a:solidFill>
              </a:rPr>
              <a:t>3.</a:t>
            </a:r>
            <a:r>
              <a:rPr lang="pt-BR" dirty="0" smtClean="0"/>
              <a:t> Associe o estudo com as coisas que você gosta</a:t>
            </a:r>
          </a:p>
          <a:p>
            <a:pPr marL="0" indent="0">
              <a:buNone/>
            </a:pPr>
            <a:endParaRPr lang="pt-BR" dirty="0" smtClean="0"/>
          </a:p>
          <a:p>
            <a:pPr marL="274320" lvl="1" indent="0">
              <a:buNone/>
            </a:pPr>
            <a:r>
              <a:rPr lang="pt-BR" dirty="0" smtClean="0"/>
              <a:t>	Aprender </a:t>
            </a:r>
            <a:r>
              <a:rPr lang="pt-BR" dirty="0"/>
              <a:t>inglês não precisa ser uma obrigação chata. Procure suavizar os momentos de estudo fazendo aquilo que você mais gosta. Se for ler um texto, procure um artigo sobre um assunto que ache interessante. Busque o significado da sua canção favorita, procure a letra na internet e cante em inglês! Assista um filme antigo, que você já conhece a trama e se arrisque, use as legendas e áudio em inglês. Use o idioma como uma ferramenta, conciliando a atividade com algo que lhe dê prazer. Os resultados serão bem mais positivos</a:t>
            </a:r>
            <a:r>
              <a:rPr lang="pt-BR" dirty="0" smtClean="0"/>
              <a:t>. </a:t>
            </a:r>
            <a:endParaRPr lang="pt-BR" dirty="0">
              <a:solidFill>
                <a:srgbClr val="FF3300"/>
              </a:solidFill>
            </a:endParaRPr>
          </a:p>
        </p:txBody>
      </p:sp>
    </p:spTree>
    <p:extLst>
      <p:ext uri="{BB962C8B-B14F-4D97-AF65-F5344CB8AC3E}">
        <p14:creationId xmlns:p14="http://schemas.microsoft.com/office/powerpoint/2010/main" val="1158730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64704"/>
            <a:ext cx="8229600" cy="1008112"/>
          </a:xfrm>
        </p:spPr>
        <p:txBody>
          <a:bodyPr>
            <a:normAutofit/>
          </a:bodyPr>
          <a:lstStyle/>
          <a:p>
            <a:r>
              <a:rPr lang="pt-BR" sz="3200" dirty="0" smtClean="0">
                <a:latin typeface="Comic Sans MS" pitchFamily="66" charset="0"/>
              </a:rPr>
              <a:t>Alguns canais brasileiros de vídeo aulas: </a:t>
            </a:r>
            <a:endParaRPr lang="pt-BR" sz="3200" dirty="0">
              <a:latin typeface="Comic Sans MS" pitchFamily="66" charset="0"/>
            </a:endParaRP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132856"/>
            <a:ext cx="3486150" cy="1314450"/>
          </a:xfr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916832"/>
            <a:ext cx="3240360" cy="2287141"/>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4203973"/>
            <a:ext cx="2527016" cy="2152644"/>
          </a:xfrm>
          <a:prstGeom prst="rect">
            <a:avLst/>
          </a:prstGeom>
        </p:spPr>
      </p:pic>
    </p:spTree>
    <p:extLst>
      <p:ext uri="{BB962C8B-B14F-4D97-AF65-F5344CB8AC3E}">
        <p14:creationId xmlns:p14="http://schemas.microsoft.com/office/powerpoint/2010/main" val="2973408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latin typeface="Comic Sans MS" pitchFamily="66" charset="0"/>
              </a:rPr>
              <a:t>Canais com dicas de inglês</a:t>
            </a:r>
            <a:endParaRPr lang="pt-BR" dirty="0">
              <a:latin typeface="Comic Sans MS" pitchFamily="66" charset="0"/>
            </a:endParaRPr>
          </a:p>
        </p:txBody>
      </p:sp>
      <p:sp>
        <p:nvSpPr>
          <p:cNvPr id="3" name="Espaço Reservado para Conteúdo 2"/>
          <p:cNvSpPr>
            <a:spLocks noGrp="1"/>
          </p:cNvSpPr>
          <p:nvPr>
            <p:ph idx="1"/>
          </p:nvPr>
        </p:nvSpPr>
        <p:spPr/>
        <p:txBody>
          <a:bodyPr/>
          <a:lstStyle/>
          <a:p>
            <a:pPr>
              <a:buFont typeface="Wingdings" panose="05000000000000000000" pitchFamily="2" charset="2"/>
              <a:buChar char="Ø"/>
            </a:pPr>
            <a:r>
              <a:rPr lang="pt-BR" dirty="0" smtClean="0"/>
              <a:t> </a:t>
            </a:r>
            <a:r>
              <a:rPr lang="pt-BR" dirty="0" err="1" smtClean="0"/>
              <a:t>Rachel’s</a:t>
            </a:r>
            <a:r>
              <a:rPr lang="pt-BR" dirty="0" smtClean="0"/>
              <a:t> </a:t>
            </a:r>
            <a:r>
              <a:rPr lang="pt-BR" dirty="0" err="1" smtClean="0"/>
              <a:t>English</a:t>
            </a:r>
            <a:endParaRPr lang="pt-BR" dirty="0" smtClean="0"/>
          </a:p>
          <a:p>
            <a:pPr>
              <a:buFont typeface="Wingdings" panose="05000000000000000000" pitchFamily="2" charset="2"/>
              <a:buChar char="Ø"/>
            </a:pPr>
            <a:endParaRPr lang="pt-BR" dirty="0"/>
          </a:p>
          <a:p>
            <a:pPr>
              <a:buFont typeface="Wingdings" panose="05000000000000000000" pitchFamily="2" charset="2"/>
              <a:buChar char="Ø"/>
            </a:pPr>
            <a:endParaRPr lang="pt-BR" dirty="0" smtClean="0"/>
          </a:p>
          <a:p>
            <a:pPr marL="0" indent="0">
              <a:buNone/>
            </a:pPr>
            <a:r>
              <a:rPr lang="pt-BR" dirty="0"/>
              <a:t>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924944"/>
            <a:ext cx="6624736" cy="2520280"/>
          </a:xfrm>
          <a:prstGeom prst="rect">
            <a:avLst/>
          </a:prstGeom>
        </p:spPr>
      </p:pic>
    </p:spTree>
    <p:extLst>
      <p:ext uri="{BB962C8B-B14F-4D97-AF65-F5344CB8AC3E}">
        <p14:creationId xmlns:p14="http://schemas.microsoft.com/office/powerpoint/2010/main" val="106644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332656"/>
            <a:ext cx="8229600" cy="990600"/>
          </a:xfrm>
        </p:spPr>
        <p:txBody>
          <a:bodyPr/>
          <a:lstStyle/>
          <a:p>
            <a:endParaRPr lang="pt-BR" dirty="0"/>
          </a:p>
        </p:txBody>
      </p:sp>
      <p:sp>
        <p:nvSpPr>
          <p:cNvPr id="3" name="Espaço Reservado para Conteúdo 2"/>
          <p:cNvSpPr>
            <a:spLocks noGrp="1"/>
          </p:cNvSpPr>
          <p:nvPr>
            <p:ph idx="1"/>
          </p:nvPr>
        </p:nvSpPr>
        <p:spPr/>
        <p:txBody>
          <a:bodyPr/>
          <a:lstStyle/>
          <a:p>
            <a:pPr>
              <a:buFont typeface="Wingdings" panose="05000000000000000000" pitchFamily="2" charset="2"/>
              <a:buChar char="Ø"/>
            </a:pPr>
            <a:r>
              <a:rPr lang="pt-BR" dirty="0"/>
              <a:t> </a:t>
            </a:r>
            <a:r>
              <a:rPr lang="pt-BR" dirty="0" err="1"/>
              <a:t>English</a:t>
            </a:r>
            <a:r>
              <a:rPr lang="pt-BR" dirty="0"/>
              <a:t> in </a:t>
            </a:r>
            <a:r>
              <a:rPr lang="pt-BR" dirty="0" err="1" smtClean="0"/>
              <a:t>Brazil</a:t>
            </a:r>
            <a:endParaRPr lang="pt-BR" dirty="0" smtClean="0"/>
          </a:p>
          <a:p>
            <a:pPr marL="0" indent="0">
              <a:buNone/>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276872"/>
            <a:ext cx="6984776" cy="2448272"/>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4581128"/>
            <a:ext cx="2755378" cy="2063874"/>
          </a:xfrm>
          <a:prstGeom prst="rect">
            <a:avLst/>
          </a:prstGeom>
        </p:spPr>
      </p:pic>
    </p:spTree>
    <p:extLst>
      <p:ext uri="{BB962C8B-B14F-4D97-AF65-F5344CB8AC3E}">
        <p14:creationId xmlns:p14="http://schemas.microsoft.com/office/powerpoint/2010/main" val="2733077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018" y="328684"/>
            <a:ext cx="8229600" cy="990600"/>
          </a:xfrm>
        </p:spPr>
        <p:txBody>
          <a:bodyPr>
            <a:normAutofit fontScale="90000"/>
          </a:bodyPr>
          <a:lstStyle/>
          <a:p>
            <a:r>
              <a:rPr lang="pt-BR" dirty="0" smtClean="0"/>
              <a:t>Canais em inglês com assuntos variados</a:t>
            </a:r>
            <a:endParaRPr lang="pt-BR" dirty="0"/>
          </a:p>
        </p:txBody>
      </p:sp>
      <p:sp>
        <p:nvSpPr>
          <p:cNvPr id="3" name="Espaço Reservado para Conteúdo 2"/>
          <p:cNvSpPr>
            <a:spLocks noGrp="1"/>
          </p:cNvSpPr>
          <p:nvPr>
            <p:ph idx="1"/>
          </p:nvPr>
        </p:nvSpPr>
        <p:spPr>
          <a:xfrm>
            <a:off x="462346" y="1270765"/>
            <a:ext cx="8229600" cy="4876800"/>
          </a:xfrm>
        </p:spPr>
        <p:txBody>
          <a:bodyPr/>
          <a:lstStyle/>
          <a:p>
            <a:pPr>
              <a:buFont typeface="Wingdings" panose="05000000000000000000" pitchFamily="2" charset="2"/>
              <a:buChar char="Ø"/>
            </a:pPr>
            <a:r>
              <a:rPr lang="pt-BR" dirty="0" smtClean="0"/>
              <a:t> </a:t>
            </a:r>
            <a:r>
              <a:rPr lang="pt-BR" dirty="0" err="1" smtClean="0"/>
              <a:t>SciShow</a:t>
            </a:r>
            <a:endParaRPr lang="pt-BR" dirty="0" smtClean="0"/>
          </a:p>
          <a:p>
            <a:pPr>
              <a:buFont typeface="Wingdings" panose="05000000000000000000" pitchFamily="2" charset="2"/>
              <a:buChar char="Ø"/>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51" y="1952836"/>
            <a:ext cx="4482174" cy="308061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3493141"/>
            <a:ext cx="4283968" cy="3208841"/>
          </a:xfrm>
          <a:prstGeom prst="rect">
            <a:avLst/>
          </a:prstGeom>
        </p:spPr>
      </p:pic>
    </p:spTree>
    <p:extLst>
      <p:ext uri="{BB962C8B-B14F-4D97-AF65-F5344CB8AC3E}">
        <p14:creationId xmlns:p14="http://schemas.microsoft.com/office/powerpoint/2010/main" val="15645316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lho">
  <a:themeElements>
    <a:clrScheme name="Capital Própri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scritório Clássico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lh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229</TotalTime>
  <Words>76</Words>
  <Application>Microsoft Office PowerPoint</Application>
  <PresentationFormat>Apresentação na tela (4:3)</PresentationFormat>
  <Paragraphs>33</Paragraphs>
  <Slides>12</Slides>
  <Notes>0</Notes>
  <HiddenSlides>0</HiddenSlides>
  <MMClips>1</MMClips>
  <ScaleCrop>false</ScaleCrop>
  <HeadingPairs>
    <vt:vector size="4" baseType="variant">
      <vt:variant>
        <vt:lpstr>Tema</vt:lpstr>
      </vt:variant>
      <vt:variant>
        <vt:i4>1</vt:i4>
      </vt:variant>
      <vt:variant>
        <vt:lpstr>Títulos de slides</vt:lpstr>
      </vt:variant>
      <vt:variant>
        <vt:i4>12</vt:i4>
      </vt:variant>
    </vt:vector>
  </HeadingPairs>
  <TitlesOfParts>
    <vt:vector size="13" baseType="lpstr">
      <vt:lpstr>Brilho</vt:lpstr>
      <vt:lpstr>    Aprender Inglês Através do </vt:lpstr>
      <vt:lpstr>As famosas vídeo aulas </vt:lpstr>
      <vt:lpstr>Dicas </vt:lpstr>
      <vt:lpstr>Apresentação do PowerPoint</vt:lpstr>
      <vt:lpstr>Apresentação do PowerPoint</vt:lpstr>
      <vt:lpstr>Alguns canais brasileiros de vídeo aulas: </vt:lpstr>
      <vt:lpstr>Canais com dicas de inglês</vt:lpstr>
      <vt:lpstr>Apresentação do PowerPoint</vt:lpstr>
      <vt:lpstr>Canais em inglês com assuntos variados</vt:lpstr>
      <vt:lpstr>Apresentação do PowerPoint</vt:lpstr>
      <vt:lpstr>Questionário</vt:lpstr>
      <vt:lpstr>Componentes:</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Aprender Inglês Através do You Tube </dc:title>
  <dc:creator>:-)</dc:creator>
  <cp:lastModifiedBy>Meus documentos</cp:lastModifiedBy>
  <cp:revision>20</cp:revision>
  <dcterms:created xsi:type="dcterms:W3CDTF">2016-03-07T23:41:02Z</dcterms:created>
  <dcterms:modified xsi:type="dcterms:W3CDTF">2016-03-08T05:22:03Z</dcterms:modified>
</cp:coreProperties>
</file>