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38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5" r:id="rId18"/>
    <p:sldId id="297" r:id="rId19"/>
    <p:sldId id="296" r:id="rId20"/>
    <p:sldId id="271" r:id="rId21"/>
    <p:sldId id="258" r:id="rId22"/>
    <p:sldId id="257" r:id="rId23"/>
    <p:sldId id="263" r:id="rId24"/>
    <p:sldId id="264" r:id="rId25"/>
    <p:sldId id="265" r:id="rId26"/>
    <p:sldId id="266" r:id="rId27"/>
    <p:sldId id="267" r:id="rId28"/>
    <p:sldId id="268" r:id="rId29"/>
    <p:sldId id="298" r:id="rId30"/>
    <p:sldId id="299" r:id="rId31"/>
    <p:sldId id="300" r:id="rId32"/>
    <p:sldId id="301" r:id="rId33"/>
    <p:sldId id="302" r:id="rId34"/>
    <p:sldId id="270" r:id="rId35"/>
    <p:sldId id="269" r:id="rId36"/>
    <p:sldId id="277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AE654-9B8F-43F6-AAC4-0C6846DEDD7D}" type="datetimeFigureOut">
              <a:rPr lang="pt-BR" smtClean="0"/>
              <a:t>01/11/2016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FEAC5-631F-4AE9-BC28-BB687C6CA7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61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D586FA40-B559-4F9C-B487-F13D76D2BC12}" type="datetimeFigureOut">
              <a:rPr lang="pt-BR" smtClean="0"/>
              <a:t>01/11/2016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2B33A68E-575F-47A5-995E-328707FFD3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266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FA40-B559-4F9C-B487-F13D76D2BC12}" type="datetimeFigureOut">
              <a:rPr lang="pt-BR" smtClean="0"/>
              <a:t>01/11/2016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A68E-575F-47A5-995E-328707FFD3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586FA40-B559-4F9C-B487-F13D76D2BC12}" type="datetimeFigureOut">
              <a:rPr lang="pt-BR" smtClean="0"/>
              <a:t>01/11/2016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B33A68E-575F-47A5-995E-328707FFD3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888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586FA40-B559-4F9C-B487-F13D76D2BC12}" type="datetimeFigureOut">
              <a:rPr lang="pt-BR" smtClean="0"/>
              <a:t>01/11/2016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B33A68E-575F-47A5-995E-328707FFD323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1833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586FA40-B559-4F9C-B487-F13D76D2BC12}" type="datetimeFigureOut">
              <a:rPr lang="pt-BR" smtClean="0"/>
              <a:t>01/11/2016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B33A68E-575F-47A5-995E-328707FFD3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595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FA40-B559-4F9C-B487-F13D76D2BC12}" type="datetimeFigureOut">
              <a:rPr lang="pt-BR" smtClean="0"/>
              <a:t>01/11/2016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A68E-575F-47A5-995E-328707FFD3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120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FA40-B559-4F9C-B487-F13D76D2BC12}" type="datetimeFigureOut">
              <a:rPr lang="pt-BR" smtClean="0"/>
              <a:t>01/11/2016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A68E-575F-47A5-995E-328707FFD3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001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FA40-B559-4F9C-B487-F13D76D2BC12}" type="datetimeFigureOut">
              <a:rPr lang="pt-BR" smtClean="0"/>
              <a:t>01/11/2016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A68E-575F-47A5-995E-328707FFD3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373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586FA40-B559-4F9C-B487-F13D76D2BC12}" type="datetimeFigureOut">
              <a:rPr lang="pt-BR" smtClean="0"/>
              <a:t>01/11/2016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B33A68E-575F-47A5-995E-328707FFD3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1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FA40-B559-4F9C-B487-F13D76D2BC12}" type="datetimeFigureOut">
              <a:rPr lang="pt-BR" smtClean="0"/>
              <a:t>01/11/2016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A68E-575F-47A5-995E-328707FFD3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60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586FA40-B559-4F9C-B487-F13D76D2BC12}" type="datetimeFigureOut">
              <a:rPr lang="pt-BR" smtClean="0"/>
              <a:t>01/11/2016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2B33A68E-575F-47A5-995E-328707FFD3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05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FA40-B559-4F9C-B487-F13D76D2BC12}" type="datetimeFigureOut">
              <a:rPr lang="pt-BR" smtClean="0"/>
              <a:t>01/11/2016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A68E-575F-47A5-995E-328707FFD3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02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FA40-B559-4F9C-B487-F13D76D2BC12}" type="datetimeFigureOut">
              <a:rPr lang="pt-BR" smtClean="0"/>
              <a:t>01/11/2016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A68E-575F-47A5-995E-328707FFD3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69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FA40-B559-4F9C-B487-F13D76D2BC12}" type="datetimeFigureOut">
              <a:rPr lang="pt-BR" smtClean="0"/>
              <a:t>01/11/2016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A68E-575F-47A5-995E-328707FFD3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07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FA40-B559-4F9C-B487-F13D76D2BC12}" type="datetimeFigureOut">
              <a:rPr lang="pt-BR" smtClean="0"/>
              <a:t>01/11/2016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A68E-575F-47A5-995E-328707FFD3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72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FA40-B559-4F9C-B487-F13D76D2BC12}" type="datetimeFigureOut">
              <a:rPr lang="pt-BR" smtClean="0"/>
              <a:t>01/11/2016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A68E-575F-47A5-995E-328707FFD3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039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FA40-B559-4F9C-B487-F13D76D2BC12}" type="datetimeFigureOut">
              <a:rPr lang="pt-BR" smtClean="0"/>
              <a:t>01/11/2016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A68E-575F-47A5-995E-328707FFD3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15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6FA40-B559-4F9C-B487-F13D76D2BC12}" type="datetimeFigureOut">
              <a:rPr lang="pt-BR" smtClean="0"/>
              <a:t>01/11/2016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3A68E-575F-47A5-995E-328707FFD3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2599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AQUELE SOBRE O ENEM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Professores: </a:t>
            </a:r>
            <a:r>
              <a:rPr lang="pt-BR" dirty="0" err="1" smtClean="0"/>
              <a:t>Sadart</a:t>
            </a:r>
            <a:r>
              <a:rPr lang="pt-BR" dirty="0" smtClean="0"/>
              <a:t>  </a:t>
            </a:r>
          </a:p>
          <a:p>
            <a:r>
              <a:rPr lang="pt-BR" dirty="0" smtClean="0"/>
              <a:t>Pedro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520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1700" y="335772"/>
            <a:ext cx="6377940" cy="129302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Argumentos e estratégias argumentativas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17443"/>
          </a:xfrm>
        </p:spPr>
        <p:txBody>
          <a:bodyPr>
            <a:noAutofit/>
          </a:bodyPr>
          <a:lstStyle/>
          <a:p>
            <a:pPr lvl="0" algn="just">
              <a:buNone/>
            </a:pPr>
            <a:endParaRPr lang="pt-BR" sz="2300" b="1" dirty="0" smtClean="0"/>
          </a:p>
          <a:p>
            <a:pPr lvl="0" algn="just">
              <a:buNone/>
            </a:pPr>
            <a:endParaRPr lang="pt-BR" sz="2300" b="1" dirty="0" smtClean="0"/>
          </a:p>
          <a:p>
            <a:pPr lvl="0" algn="just">
              <a:buNone/>
            </a:pPr>
            <a:r>
              <a:rPr lang="pt-BR" sz="2300" b="1" dirty="0" smtClean="0"/>
              <a:t>Argumento Concreto</a:t>
            </a:r>
            <a:r>
              <a:rPr lang="pt-BR" sz="2300" dirty="0" smtClean="0"/>
              <a:t>: dados estatísticos oriundos de pesquisas confiáveis, fatos reais que comprovam a tese do autor, textos legislativos (leis de todas as instâncias) etc.</a:t>
            </a:r>
          </a:p>
          <a:p>
            <a:pPr lvl="0" algn="just">
              <a:buNone/>
            </a:pPr>
            <a:r>
              <a:rPr lang="pt-BR" sz="2300" b="1" dirty="0" smtClean="0"/>
              <a:t>Argumento Lógico</a:t>
            </a:r>
            <a:r>
              <a:rPr lang="pt-BR" sz="2300" dirty="0" smtClean="0"/>
              <a:t>: raciocínio lógico que estabelece relações de sentido lógicas, como por exemplo, comparações, causa e efeito, deduções, hipóteses, inferências etc.</a:t>
            </a:r>
          </a:p>
          <a:p>
            <a:pPr lvl="0" algn="just">
              <a:buNone/>
            </a:pPr>
            <a:r>
              <a:rPr lang="pt-BR" sz="2300" b="1" dirty="0" smtClean="0"/>
              <a:t>Argumento de autoridade</a:t>
            </a:r>
            <a:r>
              <a:rPr lang="pt-BR" sz="2300" dirty="0" smtClean="0"/>
              <a:t>: esse tipo de argumento traz uma citação de uma autoridade, de um especialista sobre o tema abordado pela proposta de redação que pode ser um pesquisador, um professor, um profissional formado na área ou imerso no tema etc.</a:t>
            </a:r>
          </a:p>
          <a:p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139040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4401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>Construção de argumentos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                 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51520" y="1773391"/>
            <a:ext cx="82089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3200" dirty="0" smtClean="0"/>
              <a:t>1- As dificuldades do acolhimento de refugiados.</a:t>
            </a:r>
          </a:p>
          <a:p>
            <a:pPr algn="just">
              <a:buNone/>
            </a:pPr>
            <a:endParaRPr lang="pt-BR" sz="3200" dirty="0" smtClean="0"/>
          </a:p>
          <a:p>
            <a:pPr algn="just">
              <a:buNone/>
            </a:pPr>
            <a:endParaRPr lang="pt-BR" sz="3200" dirty="0" smtClean="0"/>
          </a:p>
          <a:p>
            <a:pPr algn="just">
              <a:buNone/>
            </a:pPr>
            <a:endParaRPr lang="pt-BR" sz="3200" dirty="0" smtClean="0"/>
          </a:p>
          <a:p>
            <a:pPr algn="just">
              <a:buNone/>
            </a:pPr>
            <a:r>
              <a:rPr lang="pt-BR" sz="3200" dirty="0" smtClean="0"/>
              <a:t>2- Vício em tecnologia seremos dependentes das máquinas.</a:t>
            </a:r>
          </a:p>
          <a:p>
            <a:pPr algn="just">
              <a:buNone/>
            </a:pPr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213176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78098"/>
          </a:xfrm>
        </p:spPr>
        <p:txBody>
          <a:bodyPr>
            <a:noAutofit/>
          </a:bodyPr>
          <a:lstStyle/>
          <a:p>
            <a:r>
              <a:rPr lang="pt-BR" sz="3400" dirty="0" smtClean="0"/>
              <a:t/>
            </a:r>
            <a:br>
              <a:rPr lang="pt-BR" sz="3400" dirty="0" smtClean="0"/>
            </a:br>
            <a:r>
              <a:rPr lang="pt-BR" sz="3400" b="1" dirty="0" smtClean="0"/>
              <a:t>Elaboração de uma proposta de solução para os problemas abordados</a:t>
            </a:r>
            <a:endParaRPr lang="pt-BR" sz="3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                 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51520" y="1844824"/>
            <a:ext cx="82089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pt-BR" sz="3200" dirty="0" smtClean="0"/>
          </a:p>
          <a:p>
            <a:pPr algn="just">
              <a:buNone/>
            </a:pPr>
            <a:r>
              <a:rPr lang="pt-BR" sz="3200" dirty="0" smtClean="0"/>
              <a:t>1- As dificuldades do acolhimento de refugiados.</a:t>
            </a:r>
          </a:p>
          <a:p>
            <a:pPr algn="just">
              <a:buNone/>
            </a:pPr>
            <a:endParaRPr lang="pt-BR" sz="3200" dirty="0" smtClean="0"/>
          </a:p>
          <a:p>
            <a:pPr algn="just">
              <a:buNone/>
            </a:pPr>
            <a:endParaRPr lang="pt-BR" sz="3200" dirty="0" smtClean="0"/>
          </a:p>
          <a:p>
            <a:pPr algn="just">
              <a:buNone/>
            </a:pPr>
            <a:endParaRPr lang="pt-BR" sz="3200" dirty="0" smtClean="0"/>
          </a:p>
          <a:p>
            <a:pPr algn="just">
              <a:buNone/>
            </a:pPr>
            <a:r>
              <a:rPr lang="pt-BR" sz="3200" dirty="0" smtClean="0"/>
              <a:t>2- Vicio em tecnologia seremos dependentes das máquinas.</a:t>
            </a:r>
          </a:p>
          <a:p>
            <a:pPr algn="just">
              <a:buNone/>
            </a:pPr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217780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</p:txBody>
      </p:sp>
      <p:pic>
        <p:nvPicPr>
          <p:cNvPr id="6146" name="Picture 2" descr="Resultado de imagem para MEDO DO EN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892480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956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 QUE NÃO FAZER?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pt-BR" dirty="0" smtClean="0"/>
              <a:t>1. Fuga total ao tema;</a:t>
            </a:r>
          </a:p>
          <a:p>
            <a:pPr algn="just">
              <a:buNone/>
            </a:pPr>
            <a:r>
              <a:rPr lang="pt-BR" dirty="0" smtClean="0"/>
              <a:t>2. Não obediência à estrutura dissertativo-argumentativa;</a:t>
            </a:r>
          </a:p>
          <a:p>
            <a:pPr algn="just">
              <a:buNone/>
            </a:pPr>
            <a:r>
              <a:rPr lang="pt-BR" dirty="0" smtClean="0"/>
              <a:t>3. Texto com até sete linhas;</a:t>
            </a:r>
          </a:p>
          <a:p>
            <a:pPr algn="just">
              <a:buNone/>
            </a:pPr>
            <a:r>
              <a:rPr lang="pt-BR" dirty="0" smtClean="0"/>
              <a:t>4. Impropérios, desenhos ou outras formas propositais de </a:t>
            </a:r>
          </a:p>
          <a:p>
            <a:pPr algn="just">
              <a:buNone/>
            </a:pPr>
            <a:r>
              <a:rPr lang="pt-BR" dirty="0" smtClean="0"/>
              <a:t>anulação, </a:t>
            </a:r>
          </a:p>
          <a:p>
            <a:pPr algn="just">
              <a:buNone/>
            </a:pPr>
            <a:r>
              <a:rPr lang="pt-BR" dirty="0" smtClean="0"/>
              <a:t>5. Ou parte do texto deliberadamente desconectada ao tema proposto;</a:t>
            </a:r>
          </a:p>
          <a:p>
            <a:pPr algn="just">
              <a:buNone/>
            </a:pPr>
            <a:r>
              <a:rPr lang="pt-BR" dirty="0" smtClean="0"/>
              <a:t>6. Desrespeito aos direitos humanos;</a:t>
            </a:r>
          </a:p>
          <a:p>
            <a:pPr algn="just">
              <a:buNone/>
            </a:pPr>
            <a:r>
              <a:rPr lang="pt-BR" dirty="0" smtClean="0"/>
              <a:t>7. Redação em branco, mesmo com texto em rascunhos;</a:t>
            </a:r>
          </a:p>
          <a:p>
            <a:pPr algn="just">
              <a:buNone/>
            </a:pPr>
            <a:r>
              <a:rPr lang="pt-BR" dirty="0" smtClean="0"/>
              <a:t>8. Cópia do texto motivador.</a:t>
            </a:r>
            <a:endParaRPr lang="pt-BR" b="0" dirty="0"/>
          </a:p>
        </p:txBody>
      </p:sp>
    </p:spTree>
    <p:extLst>
      <p:ext uri="{BB962C8B-B14F-4D97-AF65-F5344CB8AC3E}">
        <p14:creationId xmlns:p14="http://schemas.microsoft.com/office/powerpoint/2010/main" val="3971937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1700" y="404664"/>
            <a:ext cx="6377940" cy="1293028"/>
          </a:xfrm>
        </p:spPr>
        <p:txBody>
          <a:bodyPr/>
          <a:lstStyle/>
          <a:p>
            <a:r>
              <a:rPr lang="pt-BR" b="1" dirty="0" smtClean="0"/>
              <a:t>MÃE DINAH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 descr="Resultado de imagem para MAE DINA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373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1700" y="116632"/>
            <a:ext cx="6377940" cy="1293028"/>
          </a:xfrm>
        </p:spPr>
        <p:txBody>
          <a:bodyPr/>
          <a:lstStyle/>
          <a:p>
            <a:r>
              <a:rPr lang="pt-BR" b="1" dirty="0" smtClean="0"/>
              <a:t>POSSÍVEIS TEMAS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1 – Acolhimento aos </a:t>
            </a:r>
            <a:r>
              <a:rPr lang="pt-BR" dirty="0" smtClean="0"/>
              <a:t>refugiados;</a:t>
            </a:r>
            <a:endParaRPr lang="pt-BR" dirty="0" smtClean="0"/>
          </a:p>
          <a:p>
            <a:pPr algn="just">
              <a:buNone/>
            </a:pPr>
            <a:r>
              <a:rPr lang="pt-BR" dirty="0" smtClean="0"/>
              <a:t>2 – Educação e juventude;</a:t>
            </a:r>
          </a:p>
          <a:p>
            <a:pPr algn="just">
              <a:buNone/>
            </a:pPr>
            <a:r>
              <a:rPr lang="pt-BR" dirty="0" smtClean="0"/>
              <a:t>3 – Agropecuária e impactos ambientais;</a:t>
            </a:r>
          </a:p>
          <a:p>
            <a:pPr algn="just">
              <a:buNone/>
            </a:pPr>
            <a:r>
              <a:rPr lang="pt-BR" dirty="0" smtClean="0"/>
              <a:t>4 – Doenças virais no Brasil e no mundo;</a:t>
            </a:r>
          </a:p>
          <a:p>
            <a:pPr algn="just">
              <a:buNone/>
            </a:pPr>
            <a:r>
              <a:rPr lang="pt-BR" dirty="0" smtClean="0"/>
              <a:t>5 – Escassez de água no Brasil e recursos hídricos;</a:t>
            </a:r>
          </a:p>
          <a:p>
            <a:pPr algn="just">
              <a:buNone/>
            </a:pPr>
            <a:r>
              <a:rPr lang="pt-BR" dirty="0" smtClean="0"/>
              <a:t>6– Igualdade de gênero e luta pelos direitos de igualdade;</a:t>
            </a:r>
          </a:p>
          <a:p>
            <a:pPr algn="just">
              <a:buNone/>
            </a:pPr>
            <a:r>
              <a:rPr lang="pt-BR" dirty="0" smtClean="0"/>
              <a:t>7 – Mobilidade urbana (ciclovias);</a:t>
            </a:r>
          </a:p>
          <a:p>
            <a:pPr algn="just">
              <a:buNone/>
            </a:pPr>
            <a:r>
              <a:rPr lang="pt-BR" dirty="0" smtClean="0"/>
              <a:t>8 - Crimes de ódio e </a:t>
            </a:r>
            <a:r>
              <a:rPr lang="pt-BR" dirty="0" err="1" smtClean="0"/>
              <a:t>cyberbullying</a:t>
            </a:r>
            <a:r>
              <a:rPr lang="pt-BR" dirty="0" smtClean="0"/>
              <a:t>;</a:t>
            </a:r>
          </a:p>
          <a:p>
            <a:pPr algn="just">
              <a:buNone/>
            </a:pPr>
            <a:r>
              <a:rPr lang="pt-BR" dirty="0" smtClean="0"/>
              <a:t>9 – Maus tratos a animais e rigorosidade na pena para infratores;</a:t>
            </a:r>
          </a:p>
          <a:p>
            <a:pPr algn="just">
              <a:buNone/>
            </a:pPr>
            <a:r>
              <a:rPr lang="pt-BR" dirty="0" smtClean="0"/>
              <a:t>10 – Geração de energia.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65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Sobre o </a:t>
            </a:r>
            <a:r>
              <a:rPr lang="pt-BR" dirty="0" err="1" smtClean="0"/>
              <a:t>enem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E um tanto de Matemática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14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4360" y="1700808"/>
            <a:ext cx="7955280" cy="4824536"/>
          </a:xfrm>
        </p:spPr>
        <p:txBody>
          <a:bodyPr>
            <a:normAutofit/>
          </a:bodyPr>
          <a:lstStyle/>
          <a:p>
            <a:r>
              <a:rPr lang="pt-BR" dirty="0" smtClean="0"/>
              <a:t>O que é? </a:t>
            </a:r>
          </a:p>
          <a:p>
            <a:pPr lvl="1"/>
            <a:r>
              <a:rPr lang="pt-BR" dirty="0" smtClean="0"/>
              <a:t>Exame Nacional do Ensino Médio</a:t>
            </a:r>
          </a:p>
          <a:p>
            <a:r>
              <a:rPr lang="pt-BR" dirty="0" smtClean="0"/>
              <a:t>Porque existe/pra que serve?</a:t>
            </a:r>
          </a:p>
          <a:p>
            <a:pPr lvl="1"/>
            <a:r>
              <a:rPr lang="pt-BR" dirty="0" smtClean="0"/>
              <a:t>Censo;</a:t>
            </a:r>
          </a:p>
          <a:p>
            <a:pPr lvl="1"/>
            <a:r>
              <a:rPr lang="pt-BR" dirty="0" smtClean="0"/>
              <a:t>Políticas Públicas;</a:t>
            </a:r>
          </a:p>
          <a:p>
            <a:pPr lvl="1"/>
            <a:r>
              <a:rPr lang="pt-BR" dirty="0" smtClean="0"/>
              <a:t>Acesso a universidades(</a:t>
            </a:r>
            <a:r>
              <a:rPr lang="pt-BR" dirty="0" err="1" smtClean="0"/>
              <a:t>SiSU</a:t>
            </a:r>
            <a:r>
              <a:rPr lang="pt-BR" dirty="0" smtClean="0"/>
              <a:t>)/</a:t>
            </a:r>
            <a:r>
              <a:rPr lang="pt-BR" dirty="0" err="1" smtClean="0"/>
              <a:t>prouni</a:t>
            </a:r>
            <a:r>
              <a:rPr lang="pt-BR" dirty="0" smtClean="0"/>
              <a:t>/cursos técnicos;</a:t>
            </a:r>
          </a:p>
          <a:p>
            <a:r>
              <a:rPr lang="pt-BR" dirty="0" smtClean="0"/>
              <a:t>Quando foi criado? </a:t>
            </a:r>
          </a:p>
          <a:p>
            <a:pPr lvl="1"/>
            <a:r>
              <a:rPr lang="pt-BR" dirty="0" smtClean="0"/>
              <a:t>1998; (66 questões)</a:t>
            </a:r>
          </a:p>
          <a:p>
            <a:pPr lvl="1"/>
            <a:r>
              <a:rPr lang="pt-BR" dirty="0" smtClean="0"/>
              <a:t>2009; (o Novo ENEM)</a:t>
            </a:r>
          </a:p>
          <a:p>
            <a:r>
              <a:rPr lang="pt-BR" dirty="0" smtClean="0"/>
              <a:t>Como funciona?</a:t>
            </a:r>
          </a:p>
          <a:p>
            <a:pPr lvl="1"/>
            <a:r>
              <a:rPr lang="pt-BR" dirty="0" smtClean="0"/>
              <a:t>Teoria de Resposta ao Item (T.R.I.);</a:t>
            </a:r>
          </a:p>
          <a:p>
            <a:pPr lvl="1"/>
            <a:r>
              <a:rPr lang="pt-BR" dirty="0" smtClean="0"/>
              <a:t>Método Estatístico;</a:t>
            </a:r>
          </a:p>
          <a:p>
            <a:pPr lvl="1"/>
            <a:r>
              <a:rPr lang="pt-BR" dirty="0" smtClean="0"/>
              <a:t>Valores das notas.</a:t>
            </a:r>
          </a:p>
        </p:txBody>
      </p:sp>
    </p:spTree>
    <p:extLst>
      <p:ext uri="{BB962C8B-B14F-4D97-AF65-F5344CB8AC3E}">
        <p14:creationId xmlns:p14="http://schemas.microsoft.com/office/powerpoint/2010/main" val="27066992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490" y="116632"/>
            <a:ext cx="7024744" cy="1143000"/>
          </a:xfrm>
        </p:spPr>
        <p:txBody>
          <a:bodyPr/>
          <a:lstStyle/>
          <a:p>
            <a:r>
              <a:rPr lang="pt-BR" dirty="0" smtClean="0"/>
              <a:t>O ritual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43492" y="1340768"/>
            <a:ext cx="7416940" cy="5328592"/>
          </a:xfrm>
        </p:spPr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Documentos;</a:t>
            </a:r>
          </a:p>
          <a:p>
            <a:r>
              <a:rPr lang="pt-BR" dirty="0" smtClean="0"/>
              <a:t>3 canetas;</a:t>
            </a:r>
          </a:p>
          <a:p>
            <a:r>
              <a:rPr lang="pt-BR" dirty="0" smtClean="0"/>
              <a:t>Água e chocolate;</a:t>
            </a:r>
          </a:p>
          <a:p>
            <a:r>
              <a:rPr lang="pt-BR" dirty="0" smtClean="0"/>
              <a:t>Tarde bem curtida;</a:t>
            </a:r>
          </a:p>
          <a:p>
            <a:r>
              <a:rPr lang="pt-BR" dirty="0" smtClean="0"/>
              <a:t>Noite bem dormida;</a:t>
            </a:r>
          </a:p>
          <a:p>
            <a:r>
              <a:rPr lang="pt-BR" dirty="0" smtClean="0"/>
              <a:t>Comida leve;</a:t>
            </a:r>
          </a:p>
          <a:p>
            <a:r>
              <a:rPr lang="pt-BR" dirty="0" smtClean="0"/>
              <a:t>Estado de espírito mais leve ainda;</a:t>
            </a:r>
          </a:p>
          <a:p>
            <a:endParaRPr lang="pt-BR" dirty="0" smtClean="0"/>
          </a:p>
          <a:p>
            <a:r>
              <a:rPr lang="pt-BR" dirty="0" smtClean="0"/>
              <a:t>Trace sua estratégia de resolução:</a:t>
            </a:r>
          </a:p>
          <a:p>
            <a:pPr lvl="1"/>
            <a:r>
              <a:rPr lang="pt-BR" dirty="0" smtClean="0"/>
              <a:t>Qual disciplina responder primeiro?</a:t>
            </a:r>
          </a:p>
          <a:p>
            <a:pPr lvl="1"/>
            <a:r>
              <a:rPr lang="pt-BR" dirty="0" smtClean="0"/>
              <a:t>Quantos minutos para passar para o cartão-resposta?</a:t>
            </a:r>
          </a:p>
          <a:p>
            <a:pPr lvl="1"/>
            <a:r>
              <a:rPr lang="pt-BR" dirty="0" smtClean="0"/>
              <a:t>Ninguém é obrigado a passar, mas a tentar.</a:t>
            </a:r>
          </a:p>
          <a:p>
            <a:pPr lvl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872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152127"/>
          </a:xfrm>
        </p:spPr>
        <p:txBody>
          <a:bodyPr>
            <a:noAutofit/>
          </a:bodyPr>
          <a:lstStyle/>
          <a:p>
            <a:r>
              <a:rPr lang="pt-BR" sz="4400" b="1" dirty="0" smtClean="0"/>
              <a:t>PROPOSTA DE PRODUÇÃO DE TEXTO DO ENEM</a:t>
            </a:r>
            <a:endParaRPr lang="pt-BR" sz="4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864096"/>
          </a:xfrm>
        </p:spPr>
        <p:txBody>
          <a:bodyPr>
            <a:normAutofit/>
          </a:bodyPr>
          <a:lstStyle/>
          <a:p>
            <a:r>
              <a:rPr lang="pt-BR" dirty="0" smtClean="0"/>
              <a:t>O QUE É UMA PROPOSTA DE PRODUÇÃO TEXTUAL?</a:t>
            </a:r>
            <a:endParaRPr lang="pt-BR" dirty="0"/>
          </a:p>
        </p:txBody>
      </p:sp>
      <p:pic>
        <p:nvPicPr>
          <p:cNvPr id="10242" name="Picture 2" descr="Resultado de imagem para MEDO DO EN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191250" cy="3571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209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 passos para a resposta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pt-BR" dirty="0" smtClean="0"/>
              <a:t>O que a questão quer saber?</a:t>
            </a:r>
          </a:p>
          <a:p>
            <a:pPr marL="525780" indent="-457200">
              <a:buFont typeface="+mj-lt"/>
              <a:buAutoNum type="arabicPeriod"/>
            </a:pPr>
            <a:endParaRPr lang="pt-BR" dirty="0"/>
          </a:p>
          <a:p>
            <a:pPr marL="525780" indent="-457200">
              <a:buFont typeface="+mj-lt"/>
              <a:buAutoNum type="arabicPeriod"/>
            </a:pPr>
            <a:r>
              <a:rPr lang="pt-BR" dirty="0" smtClean="0"/>
              <a:t>Quais dados a questão fornece?</a:t>
            </a:r>
          </a:p>
          <a:p>
            <a:pPr marL="525780" indent="-457200">
              <a:buFont typeface="+mj-lt"/>
              <a:buAutoNum type="arabicPeriod"/>
            </a:pPr>
            <a:endParaRPr lang="pt-BR" dirty="0"/>
          </a:p>
          <a:p>
            <a:pPr marL="525780" indent="-457200">
              <a:buFont typeface="+mj-lt"/>
              <a:buAutoNum type="arabicPeriod"/>
            </a:pPr>
            <a:r>
              <a:rPr lang="pt-BR" dirty="0" smtClean="0"/>
              <a:t>Como posso usar os dados fornecidos para chegar à resposta da questão?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171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Pequena revisão de trigonometria no triângulo retângulo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2089659"/>
                <a:ext cx="8064896" cy="4129684"/>
              </a:xfrm>
            </p:spPr>
            <p:txBody>
              <a:bodyPr/>
              <a:lstStyle/>
              <a:p>
                <a:pPr marL="68580" indent="0">
                  <a:buNone/>
                </a:pPr>
                <a:endParaRPr lang="pt-BR" dirty="0" smtClean="0"/>
              </a:p>
              <a:p>
                <a:pPr marL="68580" indent="0">
                  <a:buNone/>
                </a:pPr>
                <a:r>
                  <a:rPr lang="pt-BR" dirty="0" err="1" smtClean="0"/>
                  <a:t>Sen</a:t>
                </a:r>
                <a:r>
                  <a:rPr lang="el-GR" dirty="0" smtClean="0"/>
                  <a:t>α</a:t>
                </a:r>
                <a:r>
                  <a:rPr lang="pt-BR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𝐶𝑂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𝐻</m:t>
                        </m:r>
                      </m:den>
                    </m:f>
                  </m:oMath>
                </a14:m>
                <a:endParaRPr lang="pt-BR" dirty="0" smtClean="0"/>
              </a:p>
              <a:p>
                <a:pPr marL="68580" indent="0" algn="r">
                  <a:buNone/>
                </a:pPr>
                <a:endParaRPr lang="pt-BR" dirty="0" smtClean="0"/>
              </a:p>
              <a:p>
                <a:pPr marL="68580" indent="0">
                  <a:buNone/>
                </a:pPr>
                <a:r>
                  <a:rPr lang="pt-BR" dirty="0" smtClean="0"/>
                  <a:t>Cos</a:t>
                </a:r>
                <a:r>
                  <a:rPr lang="el-GR" dirty="0" smtClean="0"/>
                  <a:t>α</a:t>
                </a:r>
                <a:r>
                  <a:rPr lang="pt-BR" dirty="0" smtClean="0"/>
                  <a:t> </a:t>
                </a:r>
                <a:r>
                  <a:rPr lang="pt-BR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𝐶</m:t>
                        </m:r>
                        <m:r>
                          <a:rPr lang="pt-BR" b="0" i="1" smtClean="0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pt-BR" i="1">
                            <a:latin typeface="Cambria Math"/>
                          </a:rPr>
                          <m:t>𝐻</m:t>
                        </m:r>
                      </m:den>
                    </m:f>
                  </m:oMath>
                </a14:m>
                <a:endParaRPr lang="pt-BR" dirty="0"/>
              </a:p>
              <a:p>
                <a:pPr marL="68580" indent="0">
                  <a:buNone/>
                </a:pPr>
                <a:endParaRPr lang="pt-BR" dirty="0" smtClean="0"/>
              </a:p>
              <a:p>
                <a:pPr marL="68580" indent="0">
                  <a:buNone/>
                </a:pPr>
                <a:r>
                  <a:rPr lang="pt-BR" dirty="0" err="1" smtClean="0"/>
                  <a:t>Tg</a:t>
                </a:r>
                <a:r>
                  <a:rPr lang="el-GR" dirty="0" smtClean="0"/>
                  <a:t>α</a:t>
                </a:r>
                <a:r>
                  <a:rPr lang="pt-BR" dirty="0" smtClean="0"/>
                  <a:t> </a:t>
                </a:r>
                <a:r>
                  <a:rPr lang="pt-BR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𝐶𝑂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𝐶𝐴</m:t>
                        </m:r>
                      </m:den>
                    </m:f>
                  </m:oMath>
                </a14:m>
                <a:endParaRPr lang="pt-BR" dirty="0"/>
              </a:p>
              <a:p>
                <a:pPr marL="6858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2089659"/>
                <a:ext cx="8064896" cy="4129684"/>
              </a:xfrm>
              <a:blipFill rotWithShape="1">
                <a:blip r:embed="rId2"/>
                <a:stretch>
                  <a:fillRect l="-3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84768"/>
            <a:ext cx="5904656" cy="37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06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024744" cy="1143000"/>
          </a:xfrm>
        </p:spPr>
        <p:txBody>
          <a:bodyPr/>
          <a:lstStyle/>
          <a:p>
            <a:r>
              <a:rPr lang="pt-BR" dirty="0" smtClean="0"/>
              <a:t>1ª questão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556792"/>
                <a:ext cx="7992888" cy="4896544"/>
              </a:xfrm>
            </p:spPr>
            <p:txBody>
              <a:bodyPr>
                <a:normAutofit fontScale="47500" lnSpcReduction="20000"/>
              </a:bodyPr>
              <a:lstStyle/>
              <a:p>
                <a:pPr marL="68580" indent="0">
                  <a:buNone/>
                </a:pPr>
                <a:r>
                  <a:rPr lang="pt-BR" dirty="0" smtClean="0"/>
                  <a:t>(ENEM</a:t>
                </a:r>
                <a:r>
                  <a:rPr lang="pt-BR" dirty="0"/>
                  <a:t>) Um balão atmosférico, lançado em Bauru (343 quilômetros a Noroeste de São Paulo), na noite do último domingo, caiu nesta segunda-feira em Cuiabá Paulista, na região de Presidente Prudente, assustando agricultores da região. O artefato faz parte do programa Projeto </a:t>
                </a:r>
                <a:r>
                  <a:rPr lang="pt-BR" dirty="0" err="1"/>
                  <a:t>Hibiscus</a:t>
                </a:r>
                <a:r>
                  <a:rPr lang="pt-BR" dirty="0"/>
                  <a:t>, desenvolvido por Brasil, França, Argentina, Inglaterra e Itália, para a medição do comportamento da camada de ozônio, e sua descida se deu após o cumprimento do tempo previsto de medição.</a:t>
                </a:r>
              </a:p>
              <a:p>
                <a:pPr marL="68580" indent="0">
                  <a:buNone/>
                </a:pPr>
                <a:r>
                  <a:rPr lang="pt-BR" i="1" dirty="0"/>
                  <a:t>Disponível em: http://www.correiodobrasil.com.br. Acesso em: 02 maio 2010.</a:t>
                </a:r>
                <a:endParaRPr lang="pt-BR" dirty="0"/>
              </a:p>
              <a:p>
                <a:pPr marL="68580" indent="0">
                  <a:buNone/>
                </a:pPr>
                <a:r>
                  <a:rPr lang="pt-BR" b="1" dirty="0"/>
                  <a:t> </a:t>
                </a:r>
                <a:endParaRPr lang="pt-BR" dirty="0"/>
              </a:p>
              <a:p>
                <a:pPr marL="68580" indent="0">
                  <a:buNone/>
                </a:pPr>
                <a:r>
                  <a:rPr lang="pt-BR" b="1" dirty="0"/>
                  <a:t> </a:t>
                </a:r>
                <a:endParaRPr lang="pt-BR" dirty="0"/>
              </a:p>
              <a:p>
                <a:pPr marL="68580" indent="0">
                  <a:buNone/>
                </a:pPr>
                <a:r>
                  <a:rPr lang="pt-BR" b="1" dirty="0"/>
                  <a:t> </a:t>
                </a:r>
                <a:endParaRPr lang="pt-BR" dirty="0"/>
              </a:p>
              <a:p>
                <a:pPr marL="68580" indent="0">
                  <a:buNone/>
                </a:pPr>
                <a:r>
                  <a:rPr lang="pt-BR" b="1" dirty="0"/>
                  <a:t> </a:t>
                </a:r>
                <a:endParaRPr lang="pt-BR" dirty="0"/>
              </a:p>
              <a:p>
                <a:pPr marL="68580" indent="0">
                  <a:buNone/>
                </a:pPr>
                <a:r>
                  <a:rPr lang="pt-BR" b="1" dirty="0"/>
                  <a:t> </a:t>
                </a:r>
                <a:endParaRPr lang="pt-BR" dirty="0"/>
              </a:p>
              <a:p>
                <a:pPr marL="68580" indent="0">
                  <a:buNone/>
                </a:pPr>
                <a:r>
                  <a:rPr lang="pt-BR" b="1" dirty="0"/>
                  <a:t> </a:t>
                </a:r>
                <a:endParaRPr lang="pt-BR" dirty="0"/>
              </a:p>
              <a:p>
                <a:pPr marL="68580" indent="0">
                  <a:buNone/>
                </a:pPr>
                <a:r>
                  <a:rPr lang="pt-BR" b="1" dirty="0"/>
                  <a:t> </a:t>
                </a:r>
                <a:endParaRPr lang="pt-BR" dirty="0"/>
              </a:p>
              <a:p>
                <a:pPr marL="68580" indent="0">
                  <a:buNone/>
                </a:pPr>
                <a:r>
                  <a:rPr lang="pt-BR" b="1" dirty="0"/>
                  <a:t> </a:t>
                </a:r>
                <a:endParaRPr lang="pt-BR" dirty="0"/>
              </a:p>
              <a:p>
                <a:pPr marL="68580" indent="0">
                  <a:buNone/>
                </a:pPr>
                <a:r>
                  <a:rPr lang="pt-BR" b="1" dirty="0"/>
                  <a:t> </a:t>
                </a:r>
                <a:endParaRPr lang="pt-BR" dirty="0"/>
              </a:p>
              <a:p>
                <a:pPr marL="68580" indent="0">
                  <a:buNone/>
                </a:pPr>
                <a:r>
                  <a:rPr lang="pt-BR" b="1" dirty="0"/>
                  <a:t> </a:t>
                </a:r>
                <a:endParaRPr lang="pt-BR" dirty="0"/>
              </a:p>
              <a:p>
                <a:pPr marL="68580" indent="0">
                  <a:buNone/>
                </a:pPr>
                <a:r>
                  <a:rPr lang="pt-BR" b="1" dirty="0"/>
                  <a:t> </a:t>
                </a:r>
                <a:endParaRPr lang="pt-BR" dirty="0"/>
              </a:p>
              <a:p>
                <a:pPr marL="68580" indent="0">
                  <a:buNone/>
                </a:pPr>
                <a:r>
                  <a:rPr lang="pt-BR" b="1" dirty="0"/>
                  <a:t/>
                </a:r>
                <a:br>
                  <a:rPr lang="pt-BR" b="1" dirty="0"/>
                </a:br>
                <a:r>
                  <a:rPr lang="pt-BR" dirty="0"/>
                  <a:t>Na data do acontecido, duas pessoas avistaram o balão. Uma estava a 1,8 km da posição vertical do balão e o avistou sob um ângulo de 60°; a outra estava a 5,5 km da posição vertical do balão, alinhada com a primeira, e no mesmo sentido, conforme se vê na figura, e o avistou sob um ângulo de 30°.</a:t>
                </a:r>
                <a:br>
                  <a:rPr lang="pt-BR" dirty="0"/>
                </a:br>
                <a:r>
                  <a:rPr lang="pt-BR" dirty="0"/>
                  <a:t>Qual a altura </a:t>
                </a:r>
                <a:r>
                  <a:rPr lang="pt-BR" dirty="0" smtClean="0"/>
                  <a:t>aproximada em </a:t>
                </a:r>
                <a:r>
                  <a:rPr lang="pt-BR" dirty="0"/>
                  <a:t>que se encontrava o balão</a:t>
                </a:r>
                <a:r>
                  <a:rPr lang="pt-BR" dirty="0" smtClean="0"/>
                  <a:t>? Use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pt-BR" b="0" i="1" dirty="0" smtClean="0">
                        <a:latin typeface="Cambria Math"/>
                        <a:ea typeface="Cambria Math"/>
                      </a:rPr>
                      <m:t>1,7</m:t>
                    </m:r>
                  </m:oMath>
                </a14:m>
                <a:r>
                  <a:rPr lang="pt-BR" dirty="0" smtClean="0"/>
                  <a:t>3</a:t>
                </a:r>
              </a:p>
              <a:p>
                <a:pPr marL="68580" indent="0">
                  <a:buNone/>
                </a:pPr>
                <a:endParaRPr lang="pt-BR" dirty="0"/>
              </a:p>
              <a:p>
                <a:pPr marL="68580" indent="0">
                  <a:buNone/>
                </a:pPr>
                <a:r>
                  <a:rPr lang="pt-BR" dirty="0"/>
                  <a:t>A. 1,8 km   B.1,9 km    C.3,1 km   D. 3,7 km   E.5,5 km</a:t>
                </a:r>
              </a:p>
              <a:p>
                <a:pPr marL="68580" indent="0">
                  <a:buNone/>
                </a:pPr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556792"/>
                <a:ext cx="7992888" cy="4896544"/>
              </a:xfrm>
              <a:blipFill rotWithShape="0">
                <a:blip r:embed="rId2"/>
                <a:stretch>
                  <a:fillRect t="-7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figura1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35696" y="2994606"/>
            <a:ext cx="3701415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3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4624"/>
            <a:ext cx="7024744" cy="1143000"/>
          </a:xfrm>
        </p:spPr>
        <p:txBody>
          <a:bodyPr/>
          <a:lstStyle/>
          <a:p>
            <a:r>
              <a:rPr lang="pt-BR" dirty="0" smtClean="0"/>
              <a:t>Resolução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165618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t-BR" sz="2000" dirty="0"/>
              <a:t>Sabendo o conceito </a:t>
            </a:r>
            <a:r>
              <a:rPr lang="pt-BR" sz="2000" dirty="0" smtClean="0"/>
              <a:t>das relações trigonométricas, </a:t>
            </a:r>
            <a:r>
              <a:rPr lang="pt-BR" sz="2000" dirty="0"/>
              <a:t>o segundo passo é aplicá-lo a um dos triângulos retângulos do esquema apresentado. A altura do balão é o cateto oposto aos ângulos de 60° e 30° e as distâncias dos observadores até o pé da altura são os catetos adjacentes, tem-se: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9" y="2641558"/>
            <a:ext cx="509436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27584" y="3429000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CO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63688" y="407707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652120" y="2708920"/>
            <a:ext cx="310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 CO CA, o que é?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5940152" y="3284984"/>
                <a:ext cx="1470274" cy="701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Tg 60º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pt-BR" sz="2800" b="0" i="1" smtClean="0">
                            <a:latin typeface="Cambria Math"/>
                          </a:rPr>
                          <m:t>1,8</m:t>
                        </m:r>
                      </m:den>
                    </m:f>
                  </m:oMath>
                </a14:m>
                <a:endParaRPr lang="pt-BR" sz="28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284984"/>
                <a:ext cx="1470274" cy="701859"/>
              </a:xfrm>
              <a:prstGeom prst="rect">
                <a:avLst/>
              </a:prstGeom>
              <a:blipFill rotWithShape="1">
                <a:blip r:embed="rId3"/>
                <a:stretch>
                  <a:fillRect l="-33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95536" y="5709539"/>
                <a:ext cx="8208912" cy="527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 smtClean="0"/>
                  <a:t>Tg 60º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20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sz="2000" dirty="0" smtClean="0"/>
                  <a:t> </a:t>
                </a:r>
                <a:r>
                  <a:rPr lang="pt-BR" sz="2000" dirty="0" smtClean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pt-BR" sz="2000" i="1">
                        <a:latin typeface="Cambria Math"/>
                      </a:rPr>
                      <m:t> </m:t>
                    </m:r>
                  </m:oMath>
                </a14:m>
                <a:r>
                  <a:rPr lang="pt-BR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pt-BR" sz="2000" i="1">
                            <a:latin typeface="Cambria Math"/>
                          </a:rPr>
                          <m:t>1,8</m:t>
                        </m:r>
                      </m:den>
                    </m:f>
                  </m:oMath>
                </a14:m>
                <a:r>
                  <a:rPr lang="pt-BR" sz="2000" dirty="0" smtClean="0"/>
                  <a:t> </a:t>
                </a:r>
                <a:r>
                  <a:rPr lang="pt-BR" sz="2000" dirty="0" smtClean="0">
                    <a:sym typeface="Wingdings" pitchFamily="2" charset="2"/>
                  </a:rPr>
                  <a:t> x = 1,8 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20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pt-BR" sz="2000" dirty="0" smtClean="0"/>
                  <a:t>  </a:t>
                </a:r>
                <a:r>
                  <a:rPr lang="pt-BR" sz="2000" dirty="0" smtClean="0">
                    <a:sym typeface="Wingdings" pitchFamily="2" charset="2"/>
                  </a:rPr>
                  <a:t>  x = 1,8 . 1,73 = 3,1 km</a:t>
                </a: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709539"/>
                <a:ext cx="8208912" cy="527773"/>
              </a:xfrm>
              <a:prstGeom prst="rect">
                <a:avLst/>
              </a:prstGeom>
              <a:blipFill rotWithShape="1">
                <a:blip r:embed="rId4"/>
                <a:stretch>
                  <a:fillRect l="-817" b="-58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539552" y="630002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Item C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25760"/>
            <a:ext cx="7024744" cy="1143000"/>
          </a:xfrm>
        </p:spPr>
        <p:txBody>
          <a:bodyPr/>
          <a:lstStyle/>
          <a:p>
            <a:r>
              <a:rPr lang="pt-BR" dirty="0" smtClean="0"/>
              <a:t>Ângulos notáveis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649470"/>
              </p:ext>
            </p:extLst>
          </p:nvPr>
        </p:nvGraphicFramePr>
        <p:xfrm>
          <a:off x="539750" y="1268413"/>
          <a:ext cx="280811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7874"/>
                <a:gridCol w="720080"/>
                <a:gridCol w="720080"/>
                <a:gridCol w="720080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Sen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Tg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30º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45º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60º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Conector de seta reta 5"/>
          <p:cNvCxnSpPr/>
          <p:nvPr/>
        </p:nvCxnSpPr>
        <p:spPr>
          <a:xfrm>
            <a:off x="3563888" y="2060848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999041"/>
              </p:ext>
            </p:extLst>
          </p:nvPr>
        </p:nvGraphicFramePr>
        <p:xfrm>
          <a:off x="5004246" y="1268760"/>
          <a:ext cx="280811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7874"/>
                <a:gridCol w="720080"/>
                <a:gridCol w="720080"/>
                <a:gridCol w="720080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Sen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Tg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30º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1/2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3/2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45º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2/2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2/2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60º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3/2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1/2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Espaço Reservado para Conteú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32497631"/>
                  </p:ext>
                </p:extLst>
              </p:nvPr>
            </p:nvGraphicFramePr>
            <p:xfrm>
              <a:off x="611560" y="3356992"/>
              <a:ext cx="2808114" cy="23719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47874"/>
                    <a:gridCol w="720080"/>
                    <a:gridCol w="720080"/>
                    <a:gridCol w="72008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err="1" smtClean="0"/>
                            <a:t>Sen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Cos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err="1" smtClean="0"/>
                            <a:t>Tg</a:t>
                          </a:r>
                          <a:endParaRPr lang="pt-B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30º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45º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60º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Espaço Reservado para Conteú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32497631"/>
                  </p:ext>
                </p:extLst>
              </p:nvPr>
            </p:nvGraphicFramePr>
            <p:xfrm>
              <a:off x="611560" y="3356992"/>
              <a:ext cx="2808114" cy="23719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47874"/>
                    <a:gridCol w="720080"/>
                    <a:gridCol w="720080"/>
                    <a:gridCol w="72008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err="1" smtClean="0"/>
                            <a:t>Sen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Cos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err="1" smtClean="0"/>
                            <a:t>Tg</a:t>
                          </a:r>
                          <a:endParaRPr lang="pt-BR" dirty="0"/>
                        </a:p>
                      </a:txBody>
                      <a:tcPr/>
                    </a:tc>
                  </a:tr>
                  <a:tr h="666750"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30º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9076" t="-60550" r="-198319" b="-200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0678" t="-60550" r="-100000" b="-200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</a:tr>
                  <a:tr h="667639"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45º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9076" t="-159091" r="-198319" b="-9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0678" t="-159091" r="-100000" b="-9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</a:tr>
                  <a:tr h="666750"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60º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9076" t="-261468" r="-1983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0678" t="-261468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Espaço Reservado para Conteú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22021254"/>
                  </p:ext>
                </p:extLst>
              </p:nvPr>
            </p:nvGraphicFramePr>
            <p:xfrm>
              <a:off x="5076254" y="3356992"/>
              <a:ext cx="2808114" cy="237375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47874"/>
                    <a:gridCol w="720080"/>
                    <a:gridCol w="720080"/>
                    <a:gridCol w="72008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err="1" smtClean="0"/>
                            <a:t>Sen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Cos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err="1" smtClean="0"/>
                            <a:t>Tg</a:t>
                          </a:r>
                          <a:endParaRPr lang="pt-B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30º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45º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1</a:t>
                          </a:r>
                          <a:endParaRPr lang="pt-B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60º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Espaço Reservado para Conteú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22021254"/>
                  </p:ext>
                </p:extLst>
              </p:nvPr>
            </p:nvGraphicFramePr>
            <p:xfrm>
              <a:off x="5076254" y="3356992"/>
              <a:ext cx="2808114" cy="237375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47874"/>
                    <a:gridCol w="720080"/>
                    <a:gridCol w="720080"/>
                    <a:gridCol w="72008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err="1" smtClean="0"/>
                            <a:t>Sen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Cos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err="1" smtClean="0"/>
                            <a:t>Tg</a:t>
                          </a:r>
                          <a:endParaRPr lang="pt-BR" dirty="0"/>
                        </a:p>
                      </a:txBody>
                      <a:tcPr/>
                    </a:tc>
                  </a:tr>
                  <a:tr h="668528"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30º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0678" t="-60550" r="-200847" b="-20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0678" t="-60550" r="-100847" b="-20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0678" t="-60550" r="-847" b="-201835"/>
                          </a:stretch>
                        </a:blipFill>
                      </a:tcPr>
                    </a:tc>
                  </a:tr>
                  <a:tr h="667639"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45º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0678" t="-159091" r="-20084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0678" t="-159091" r="-10084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1</a:t>
                          </a:r>
                          <a:endParaRPr lang="pt-BR" dirty="0"/>
                        </a:p>
                      </a:txBody>
                      <a:tcPr/>
                    </a:tc>
                  </a:tr>
                  <a:tr h="666750"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60º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0678" t="-261468" r="-200847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0678" t="-261468" r="-100847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0678" t="-261468" r="-847" b="-91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0" name="Conector de seta reta 9"/>
          <p:cNvCxnSpPr/>
          <p:nvPr/>
        </p:nvCxnSpPr>
        <p:spPr>
          <a:xfrm>
            <a:off x="3635896" y="4509120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/>
          <p:cNvGrpSpPr/>
          <p:nvPr/>
        </p:nvGrpSpPr>
        <p:grpSpPr>
          <a:xfrm>
            <a:off x="2267744" y="2780928"/>
            <a:ext cx="3456384" cy="432048"/>
            <a:chOff x="2267744" y="2780928"/>
            <a:chExt cx="3456384" cy="432048"/>
          </a:xfrm>
        </p:grpSpPr>
        <p:cxnSp>
          <p:nvCxnSpPr>
            <p:cNvPr id="14" name="Conector reto 13"/>
            <p:cNvCxnSpPr/>
            <p:nvPr/>
          </p:nvCxnSpPr>
          <p:spPr>
            <a:xfrm>
              <a:off x="5724128" y="2780928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H="1">
              <a:off x="2267744" y="3068960"/>
              <a:ext cx="34563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de seta reta 18"/>
            <p:cNvCxnSpPr/>
            <p:nvPr/>
          </p:nvCxnSpPr>
          <p:spPr>
            <a:xfrm>
              <a:off x="2267744" y="3068960"/>
              <a:ext cx="0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94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899716"/>
            <a:ext cx="7992888" cy="391366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t-BR" dirty="0" smtClean="0"/>
              <a:t>Todo mundo 1, 2, 3 (1, 2, 3!)</a:t>
            </a:r>
          </a:p>
          <a:p>
            <a:pPr marL="68580" indent="0">
              <a:buNone/>
            </a:pPr>
            <a:r>
              <a:rPr lang="pt-BR" dirty="0" smtClean="0"/>
              <a:t>Todo mundo 3, 2, 1 (3, 2, 1!)</a:t>
            </a:r>
          </a:p>
          <a:p>
            <a:pPr marL="68580" indent="0">
              <a:buNone/>
            </a:pPr>
            <a:r>
              <a:rPr lang="pt-BR" dirty="0" smtClean="0"/>
              <a:t>Todo mundo sobre 2 (todo mundo sobre 2!)</a:t>
            </a:r>
          </a:p>
          <a:p>
            <a:pPr marL="68580" indent="0">
              <a:buNone/>
            </a:pPr>
            <a:r>
              <a:rPr lang="pt-BR" dirty="0" smtClean="0"/>
              <a:t>A raiz não vai no 1 (não vai no 1!)</a:t>
            </a:r>
          </a:p>
          <a:p>
            <a:pPr marL="68580" indent="0">
              <a:buNone/>
            </a:pPr>
            <a:r>
              <a:rPr lang="pt-BR" dirty="0" smtClean="0"/>
              <a:t>Raiz de 3 sobre 3 (sobre 3!)</a:t>
            </a:r>
          </a:p>
          <a:p>
            <a:pPr marL="68580" indent="0">
              <a:buNone/>
            </a:pPr>
            <a:r>
              <a:rPr lang="pt-BR" dirty="0" smtClean="0"/>
              <a:t>A de 45 é 1 (é só 1!)</a:t>
            </a:r>
          </a:p>
          <a:p>
            <a:pPr marL="68580" indent="0">
              <a:buNone/>
            </a:pPr>
            <a:r>
              <a:rPr lang="pt-BR" dirty="0" smtClean="0"/>
              <a:t>A de 60 é raiz de 3 (raiz de 3!)</a:t>
            </a:r>
          </a:p>
          <a:p>
            <a:pPr marL="68580" indent="0">
              <a:buNone/>
            </a:pPr>
            <a:r>
              <a:rPr lang="pt-BR" dirty="0" smtClean="0"/>
              <a:t>E acabou o 3, 2, 1 (3, 2, 1!)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Espaço Reservado para Conteú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45481143"/>
                  </p:ext>
                </p:extLst>
              </p:nvPr>
            </p:nvGraphicFramePr>
            <p:xfrm>
              <a:off x="5508104" y="908720"/>
              <a:ext cx="2808114" cy="237375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47874"/>
                    <a:gridCol w="720080"/>
                    <a:gridCol w="720080"/>
                    <a:gridCol w="72008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err="1" smtClean="0"/>
                            <a:t>Sen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Cos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err="1" smtClean="0"/>
                            <a:t>Tg</a:t>
                          </a:r>
                          <a:endParaRPr lang="pt-B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30º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45º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1</a:t>
                          </a:r>
                          <a:endParaRPr lang="pt-B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60º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B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Espaço Reservado para Conteú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45481143"/>
                  </p:ext>
                </p:extLst>
              </p:nvPr>
            </p:nvGraphicFramePr>
            <p:xfrm>
              <a:off x="5508104" y="908720"/>
              <a:ext cx="2808114" cy="237375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47874"/>
                    <a:gridCol w="720080"/>
                    <a:gridCol w="720080"/>
                    <a:gridCol w="72008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err="1" smtClean="0"/>
                            <a:t>Sen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Cos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pt-BR" dirty="0" err="1" smtClean="0"/>
                            <a:t>Tg</a:t>
                          </a:r>
                          <a:endParaRPr lang="pt-BR" dirty="0"/>
                        </a:p>
                      </a:txBody>
                      <a:tcPr/>
                    </a:tc>
                  </a:tr>
                  <a:tr h="668528"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30º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678" t="-60550" r="-200847" b="-20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0678" t="-60550" r="-100847" b="-20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90678" t="-60550" r="-847" b="-201835"/>
                          </a:stretch>
                        </a:blipFill>
                      </a:tcPr>
                    </a:tc>
                  </a:tr>
                  <a:tr h="667639"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45º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678" t="-159091" r="-20084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0678" t="-159091" r="-10084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1</a:t>
                          </a:r>
                          <a:endParaRPr lang="pt-BR" dirty="0"/>
                        </a:p>
                      </a:txBody>
                      <a:tcPr/>
                    </a:tc>
                  </a:tr>
                  <a:tr h="666750">
                    <a:tc>
                      <a:txBody>
                        <a:bodyPr/>
                        <a:lstStyle/>
                        <a:p>
                          <a:r>
                            <a:rPr lang="pt-BR" dirty="0" smtClean="0"/>
                            <a:t>60º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0678" t="-261468" r="-200847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0678" t="-261468" r="-100847" b="-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90678" t="-261468" r="-847" b="-91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CaixaDeTexto 4"/>
          <p:cNvSpPr txBox="1"/>
          <p:nvPr/>
        </p:nvSpPr>
        <p:spPr>
          <a:xfrm>
            <a:off x="611560" y="112474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85000"/>
                  </a:schemeClr>
                </a:solidFill>
              </a:rPr>
              <a:t>Musiquinha para lembrar!</a:t>
            </a:r>
            <a:endParaRPr lang="pt-BR" sz="2400" b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7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função afim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pt-BR" dirty="0"/>
              <a:t>Dona Maria trabalha como diarista na empresa Cuidando de sua Casa Ltda. Ela recebe da empresa um salário fixo de R$ 200,00, mais R$ 50,00 por dia em que trabalha na residência de um cliente. Sabe-se que, por lei, ela não pode trabalhar mais do que 44 horas semanais, nem pode receber menos que o salário mínimo de R$ 678,00. Além disso, na empresa em que trabalha, cada diária tem jornada de 8 horas, incluindo o horário do almoço, e lá não são concedidas horas extra de trabalho. Assim, deseja-se saber:</a:t>
            </a:r>
          </a:p>
        </p:txBody>
      </p:sp>
    </p:spTree>
    <p:extLst>
      <p:ext uri="{BB962C8B-B14F-4D97-AF65-F5344CB8AC3E}">
        <p14:creationId xmlns:p14="http://schemas.microsoft.com/office/powerpoint/2010/main" val="84804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98072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D. Maria recebe R$ 200,00 fixo, mais R$ 50,00 por diária trabalhada.</a:t>
            </a:r>
          </a:p>
          <a:p>
            <a:r>
              <a:rPr lang="pt-BR" dirty="0" smtClean="0"/>
              <a:t>Façamos uma tabela.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460766"/>
              </p:ext>
            </p:extLst>
          </p:nvPr>
        </p:nvGraphicFramePr>
        <p:xfrm>
          <a:off x="539552" y="1700808"/>
          <a:ext cx="7776864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3038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Dias</a:t>
                      </a:r>
                      <a:r>
                        <a:rPr lang="pt-BR" sz="1600" baseline="0" dirty="0" smtClean="0"/>
                        <a:t> de peia/ diárias  (X)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Cacau/Money/</a:t>
                      </a:r>
                      <a:r>
                        <a:rPr lang="pt-BR" sz="1600" baseline="0" dirty="0" smtClean="0"/>
                        <a:t> Salário (Y)</a:t>
                      </a:r>
                      <a:r>
                        <a:rPr lang="pt-BR" sz="1600" dirty="0" smtClean="0"/>
                        <a:t> </a:t>
                      </a:r>
                      <a:endParaRPr lang="pt-BR" sz="1600" dirty="0"/>
                    </a:p>
                  </a:txBody>
                  <a:tcPr/>
                </a:tc>
              </a:tr>
              <a:tr h="30387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 . 50 + 200 = 200</a:t>
                      </a:r>
                      <a:endParaRPr lang="pt-BR" sz="1600" dirty="0"/>
                    </a:p>
                  </a:txBody>
                  <a:tcPr/>
                </a:tc>
              </a:tr>
              <a:tr h="30387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 . 50 + 200 = 250</a:t>
                      </a:r>
                      <a:endParaRPr lang="pt-BR" sz="1600" dirty="0"/>
                    </a:p>
                  </a:txBody>
                  <a:tcPr/>
                </a:tc>
              </a:tr>
              <a:tr h="30387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 . 50 + 200 = 300</a:t>
                      </a:r>
                      <a:endParaRPr lang="pt-BR" sz="1600" dirty="0"/>
                    </a:p>
                  </a:txBody>
                  <a:tcPr/>
                </a:tc>
              </a:tr>
              <a:tr h="30387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 . 50 + 200 = 350</a:t>
                      </a:r>
                      <a:endParaRPr lang="pt-BR" sz="1600" dirty="0"/>
                    </a:p>
                  </a:txBody>
                  <a:tcPr/>
                </a:tc>
              </a:tr>
              <a:tr h="30387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4 . 50 + 200 = 400</a:t>
                      </a:r>
                      <a:endParaRPr lang="pt-BR" sz="1600" dirty="0"/>
                    </a:p>
                  </a:txBody>
                  <a:tcPr/>
                </a:tc>
              </a:tr>
              <a:tr h="30387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5 . 50 + 200 = 450</a:t>
                      </a:r>
                      <a:endParaRPr lang="pt-BR" sz="1600" dirty="0"/>
                    </a:p>
                  </a:txBody>
                  <a:tcPr/>
                </a:tc>
              </a:tr>
              <a:tr h="30387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...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...</a:t>
                      </a:r>
                      <a:endParaRPr lang="pt-BR" sz="1600" dirty="0"/>
                    </a:p>
                  </a:txBody>
                  <a:tcPr/>
                </a:tc>
              </a:tr>
              <a:tr h="30387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 . 50 + 200 = 700</a:t>
                      </a:r>
                      <a:endParaRPr lang="pt-BR" sz="1600" dirty="0"/>
                    </a:p>
                  </a:txBody>
                  <a:tcPr/>
                </a:tc>
              </a:tr>
              <a:tr h="30387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...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...</a:t>
                      </a:r>
                      <a:endParaRPr lang="pt-BR" sz="1600" dirty="0"/>
                    </a:p>
                  </a:txBody>
                  <a:tcPr/>
                </a:tc>
              </a:tr>
              <a:tr h="30387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x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x . 50 + 200 = 50x + 200</a:t>
                      </a:r>
                      <a:endParaRPr lang="pt-BR" sz="1600" dirty="0"/>
                    </a:p>
                  </a:txBody>
                  <a:tcPr/>
                </a:tc>
              </a:tr>
              <a:tr h="30387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...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...</a:t>
                      </a:r>
                      <a:endParaRPr lang="pt-BR" sz="1600" dirty="0"/>
                    </a:p>
                  </a:txBody>
                  <a:tcPr/>
                </a:tc>
              </a:tr>
              <a:tr h="30387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1350</a:t>
                      </a:r>
                      <a:endParaRPr lang="pt-BR" sz="1600" dirty="0"/>
                    </a:p>
                  </a:txBody>
                  <a:tcPr/>
                </a:tc>
              </a:tr>
              <a:tr h="30387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24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1400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316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764704"/>
            <a:ext cx="7848872" cy="79208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t-BR" dirty="0" smtClean="0"/>
              <a:t>O mínimo previsto por lei é R$ 678,00. Logo, D. Maria terá de trabalhar, no mínimo, 10 diárias.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91500" y="2165955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Conforme vimos na tabela, a lei da função é y = 50x +200, e terá o gráfico:</a:t>
            </a:r>
            <a:endParaRPr lang="pt-B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35310"/>
            <a:ext cx="4176464" cy="341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076056" y="2780928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Também observando na tabela, vemos que, para alcançar 2 salários mínimos, que dá um total de R$ 1356,00, ela terá de trabalhar 24 diárias.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145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Gráficos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Algumas curvas da Matemática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34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9776" y="404664"/>
            <a:ext cx="7406640" cy="1356360"/>
          </a:xfrm>
        </p:spPr>
        <p:txBody>
          <a:bodyPr/>
          <a:lstStyle/>
          <a:p>
            <a:r>
              <a:rPr lang="pt-BR" b="1" dirty="0" smtClean="0"/>
              <a:t>O QUE SE PEDE?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Resultado de imagem para MEDO DO EN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40160"/>
            <a:ext cx="8424936" cy="5085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824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35896"/>
            <a:ext cx="3086100" cy="20574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2" y="1371600"/>
            <a:ext cx="3103836" cy="20574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2" y="4035896"/>
            <a:ext cx="3103836" cy="20574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71600"/>
            <a:ext cx="3086100" cy="20574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79822" y="354778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F(x) = </a:t>
            </a:r>
            <a:r>
              <a:rPr lang="pt-BR" dirty="0" err="1" smtClean="0"/>
              <a:t>Ax</a:t>
            </a:r>
            <a:r>
              <a:rPr lang="pt-BR" dirty="0" smtClean="0"/>
              <a:t> + B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142942" y="354778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F(x) = Ax² + BX + 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617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690" y="4295597"/>
            <a:ext cx="3333750" cy="22098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02" y="1509564"/>
            <a:ext cx="3333750" cy="22098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02" y="4295597"/>
            <a:ext cx="3333750" cy="22098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690" y="1515709"/>
            <a:ext cx="3333750" cy="22098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780889" y="382281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F(x) = x³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/>
              <p:cNvSpPr txBox="1"/>
              <p:nvPr/>
            </p:nvSpPr>
            <p:spPr>
              <a:xfrm>
                <a:off x="5173377" y="3822814"/>
                <a:ext cx="33843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 smtClean="0"/>
                  <a:t>F(x)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377" y="3822814"/>
                <a:ext cx="3384376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35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1963"/>
            <a:ext cx="3368842" cy="22330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1963"/>
            <a:ext cx="3368842" cy="223306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03793" y="378904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F(x) = </a:t>
            </a:r>
            <a:r>
              <a:rPr lang="pt-BR" dirty="0" err="1" smtClean="0"/>
              <a:t>sen</a:t>
            </a:r>
            <a:r>
              <a:rPr lang="pt-BR" dirty="0" smtClean="0"/>
              <a:t> x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5140297" y="3791541"/>
                <a:ext cx="33843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 smtClean="0"/>
                  <a:t>F(x)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func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297" y="3791541"/>
                <a:ext cx="3384376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6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3441290" cy="228108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833"/>
            <a:ext cx="3694063" cy="22810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/>
              <p:cNvSpPr txBox="1"/>
              <p:nvPr/>
            </p:nvSpPr>
            <p:spPr>
              <a:xfrm>
                <a:off x="640017" y="4365104"/>
                <a:ext cx="33843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 smtClean="0"/>
                  <a:t>F(x)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17" y="4365104"/>
                <a:ext cx="3384376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5086883" y="437371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F(x) = </a:t>
            </a:r>
            <a:r>
              <a:rPr lang="pt-BR" dirty="0" err="1" smtClean="0"/>
              <a:t>tg</a:t>
            </a:r>
            <a:r>
              <a:rPr lang="pt-BR" dirty="0" smtClean="0"/>
              <a:t> 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296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22313" y="2476624"/>
            <a:ext cx="7659687" cy="11684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Desistir não é uma possibilidade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sucesso é consequência da teima.</a:t>
            </a:r>
          </a:p>
          <a:p>
            <a:r>
              <a:rPr lang="pt-BR" dirty="0" smtClean="0"/>
              <a:t>O segredo da vitória, é ser genioso, insistente, persistente, obstinado, perseverante, enfim, teimoso. Porque sou nordestino e desisto é uma OVA!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755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Será que “isso” vale a pena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2204864"/>
            <a:ext cx="6777317" cy="468052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pt-BR" dirty="0"/>
              <a:t>Ó mar salgado, quanto do teu sal </a:t>
            </a:r>
            <a:br>
              <a:rPr lang="pt-BR" dirty="0"/>
            </a:br>
            <a:r>
              <a:rPr lang="pt-BR" dirty="0"/>
              <a:t>São lágrimas de Portugal! </a:t>
            </a:r>
            <a:br>
              <a:rPr lang="pt-BR" dirty="0"/>
            </a:br>
            <a:r>
              <a:rPr lang="pt-BR" dirty="0"/>
              <a:t>Por te cruzarmos, quantas mães choraram, </a:t>
            </a:r>
            <a:br>
              <a:rPr lang="pt-BR" dirty="0"/>
            </a:br>
            <a:r>
              <a:rPr lang="pt-BR" dirty="0"/>
              <a:t>Quantos filhos em vão rezaram! </a:t>
            </a:r>
            <a:br>
              <a:rPr lang="pt-BR" dirty="0"/>
            </a:br>
            <a:r>
              <a:rPr lang="pt-BR" dirty="0"/>
              <a:t>Quantas noivas ficaram por casar </a:t>
            </a:r>
            <a:br>
              <a:rPr lang="pt-BR" dirty="0"/>
            </a:br>
            <a:r>
              <a:rPr lang="pt-BR" dirty="0"/>
              <a:t>Para que fosses nosso, ó mar! 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Valeu a pena? Tudo vale a pena </a:t>
            </a:r>
            <a:br>
              <a:rPr lang="pt-BR" b="1" dirty="0"/>
            </a:br>
            <a:r>
              <a:rPr lang="pt-BR" b="1" dirty="0"/>
              <a:t>Se a alma não é pequena. </a:t>
            </a:r>
            <a:br>
              <a:rPr lang="pt-BR" b="1" dirty="0"/>
            </a:br>
            <a:r>
              <a:rPr lang="pt-BR" b="1" dirty="0"/>
              <a:t>Quem quer passar além do Bojador </a:t>
            </a:r>
            <a:br>
              <a:rPr lang="pt-BR" b="1" dirty="0"/>
            </a:br>
            <a:r>
              <a:rPr lang="pt-BR" b="1" dirty="0"/>
              <a:t>Tem que passar além da dor. </a:t>
            </a:r>
            <a:br>
              <a:rPr lang="pt-BR" b="1" dirty="0"/>
            </a:br>
            <a:r>
              <a:rPr lang="pt-BR" dirty="0"/>
              <a:t>Deus ao mar o perigo e o abismo deu, </a:t>
            </a:r>
            <a:br>
              <a:rPr lang="pt-BR" dirty="0"/>
            </a:br>
            <a:r>
              <a:rPr lang="pt-BR" dirty="0"/>
              <a:t>Mas nele é que espelhou o céu. </a:t>
            </a:r>
            <a:br>
              <a:rPr lang="pt-BR" dirty="0"/>
            </a:br>
            <a:endParaRPr lang="pt-BR" dirty="0" smtClean="0"/>
          </a:p>
          <a:p>
            <a:pPr marL="68580" indent="0" algn="r">
              <a:buNone/>
            </a:pPr>
            <a:r>
              <a:rPr lang="pt-BR" i="1" dirty="0" smtClean="0"/>
              <a:t>Fernando Pessoa</a:t>
            </a:r>
            <a:endParaRPr lang="pt-BR" i="1" dirty="0"/>
          </a:p>
        </p:txBody>
      </p:sp>
      <p:pic>
        <p:nvPicPr>
          <p:cNvPr id="2050" name="Picture 2" descr="C:\Users\Raquel\Desktop\ifal\f pesso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0848"/>
            <a:ext cx="1924050" cy="22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70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99247" y="570156"/>
            <a:ext cx="8121225" cy="1054250"/>
          </a:xfrm>
        </p:spPr>
        <p:txBody>
          <a:bodyPr/>
          <a:lstStyle/>
          <a:p>
            <a:r>
              <a:rPr lang="pt-BR" dirty="0" smtClean="0"/>
              <a:t>O tamanho de </a:t>
            </a:r>
            <a:r>
              <a:rPr lang="pt-BR" dirty="0" err="1" smtClean="0"/>
              <a:t>minh’alma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Mundo </a:t>
            </a:r>
            <a:r>
              <a:rPr lang="pt-BR" dirty="0" err="1"/>
              <a:t>mundo</a:t>
            </a:r>
            <a:r>
              <a:rPr lang="pt-BR" dirty="0"/>
              <a:t> vasto mundo</a:t>
            </a:r>
            <a:br>
              <a:rPr lang="pt-BR" dirty="0"/>
            </a:br>
            <a:r>
              <a:rPr lang="pt-BR" dirty="0"/>
              <a:t>se eu me chamasse Raimundo</a:t>
            </a:r>
            <a:br>
              <a:rPr lang="pt-BR" dirty="0"/>
            </a:br>
            <a:r>
              <a:rPr lang="pt-BR" dirty="0"/>
              <a:t>seria uma rima, não seria uma solução</a:t>
            </a:r>
            <a:r>
              <a:rPr lang="pt-BR" dirty="0" smtClean="0"/>
              <a:t>.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Mundo </a:t>
            </a:r>
            <a:r>
              <a:rPr lang="pt-BR" dirty="0" err="1"/>
              <a:t>mundo</a:t>
            </a:r>
            <a:r>
              <a:rPr lang="pt-BR" dirty="0"/>
              <a:t> vasto mundo,</a:t>
            </a:r>
            <a:br>
              <a:rPr lang="pt-BR" dirty="0"/>
            </a:br>
            <a:r>
              <a:rPr lang="pt-BR" dirty="0"/>
              <a:t>mais vasto é meu coração.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 algn="r">
              <a:buNone/>
            </a:pPr>
            <a:endParaRPr lang="pt-BR" i="1" dirty="0" smtClean="0"/>
          </a:p>
          <a:p>
            <a:pPr marL="0" indent="0" algn="r">
              <a:buNone/>
            </a:pPr>
            <a:endParaRPr lang="pt-BR" i="1" dirty="0"/>
          </a:p>
          <a:p>
            <a:pPr marL="0" indent="0" algn="r">
              <a:buNone/>
            </a:pPr>
            <a:endParaRPr lang="pt-BR" i="1" dirty="0" smtClean="0"/>
          </a:p>
          <a:p>
            <a:pPr marL="0" indent="0" algn="r">
              <a:buNone/>
            </a:pPr>
            <a:r>
              <a:rPr lang="pt-BR" i="1" dirty="0" smtClean="0"/>
              <a:t>Drummond de Andrade</a:t>
            </a:r>
            <a:endParaRPr lang="pt-BR" i="1" dirty="0"/>
          </a:p>
        </p:txBody>
      </p:sp>
      <p:pic>
        <p:nvPicPr>
          <p:cNvPr id="1027" name="Picture 3" descr="C:\Users\Raquel\Desktop\ifal\drummo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16832"/>
            <a:ext cx="1219613" cy="284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 QUE SE PEDE?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5112568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Domínio da norma-padrão da língua escrita;</a:t>
            </a:r>
          </a:p>
          <a:p>
            <a:pPr algn="just"/>
            <a:r>
              <a:rPr lang="pt-BR" dirty="0" smtClean="0"/>
              <a:t>Compreensão da proposta da redação e aplicação de conceitos de diversas áreas do conhecimento para desenvolver o tema; </a:t>
            </a:r>
          </a:p>
          <a:p>
            <a:pPr algn="just"/>
            <a:r>
              <a:rPr lang="pt-BR" dirty="0" smtClean="0"/>
              <a:t>Capacidade de selecionar, relacionar, organizar e interpretar informações para defender um ponto de vista; </a:t>
            </a:r>
          </a:p>
          <a:p>
            <a:pPr algn="just"/>
            <a:r>
              <a:rPr lang="pt-BR" dirty="0" smtClean="0"/>
              <a:t>Conhecimento dos mecanismos linguísticos necessários para a construção da argumentação;</a:t>
            </a:r>
          </a:p>
          <a:p>
            <a:pPr algn="just"/>
            <a:r>
              <a:rPr lang="pt-BR" dirty="0" smtClean="0"/>
              <a:t>Elaboração de proposta de intervenção ao problema abordado, respeitando os direitos humanos.  </a:t>
            </a:r>
            <a:endParaRPr lang="pt-BR" b="0" dirty="0"/>
          </a:p>
        </p:txBody>
      </p:sp>
    </p:spTree>
    <p:extLst>
      <p:ext uri="{BB962C8B-B14F-4D97-AF65-F5344CB8AC3E}">
        <p14:creationId xmlns:p14="http://schemas.microsoft.com/office/powerpoint/2010/main" val="2896901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 QUE FAZER?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</p:txBody>
      </p:sp>
      <p:pic>
        <p:nvPicPr>
          <p:cNvPr id="8194" name="Picture 2" descr="Resultado de imagem para MEDO DO EN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675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pt-BR" b="1" dirty="0" smtClean="0"/>
              <a:t>O QUE FAZER?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3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700" dirty="0" smtClean="0"/>
              <a:t>Dominar a estrutura de um texto dissertativo-argumentativo, desde o início até o final.</a:t>
            </a:r>
          </a:p>
          <a:p>
            <a:pPr algn="ctr">
              <a:buNone/>
            </a:pPr>
            <a:endParaRPr lang="pt-BR" sz="2700" dirty="0" smtClean="0"/>
          </a:p>
          <a:p>
            <a:pPr algn="ctr">
              <a:buNone/>
            </a:pPr>
            <a:r>
              <a:rPr lang="pt-BR" sz="2700" dirty="0" smtClean="0"/>
              <a:t>PROPOSTA DE REDAÇÃO</a:t>
            </a:r>
          </a:p>
          <a:p>
            <a:pPr algn="just">
              <a:buNone/>
            </a:pPr>
            <a:r>
              <a:rPr lang="pt-BR" sz="2700" dirty="0" smtClean="0"/>
              <a:t>            A partir da leitura dos textos motivadores seguintes e com base nos conhecimentos construídos ao longo de sua formação, </a:t>
            </a:r>
            <a:r>
              <a:rPr lang="pt-BR" sz="2700" b="1" dirty="0" smtClean="0"/>
              <a:t>redija texto dissertativo-argumentativo </a:t>
            </a:r>
            <a:r>
              <a:rPr lang="pt-BR" sz="2700" dirty="0" smtClean="0"/>
              <a:t>em modalidade escrita formal da língua portuguesa sobre o tema: “........”, apresentando </a:t>
            </a:r>
            <a:r>
              <a:rPr lang="pt-BR" sz="2700" b="1" dirty="0" smtClean="0"/>
              <a:t>proposta de intervenção que respeite os direitos humanos</a:t>
            </a:r>
            <a:r>
              <a:rPr lang="pt-BR" sz="2700" dirty="0" smtClean="0"/>
              <a:t>. Selecione, organize e relacione, de </a:t>
            </a:r>
            <a:r>
              <a:rPr lang="pt-BR" sz="2700" b="1" dirty="0" smtClean="0"/>
              <a:t>forma coerente e coesa, argumentos e fatos para defesa de seu ponto de vista.</a:t>
            </a:r>
            <a:endParaRPr lang="pt-BR" sz="2700" b="1" dirty="0"/>
          </a:p>
        </p:txBody>
      </p:sp>
    </p:spTree>
    <p:extLst>
      <p:ext uri="{BB962C8B-B14F-4D97-AF65-F5344CB8AC3E}">
        <p14:creationId xmlns:p14="http://schemas.microsoft.com/office/powerpoint/2010/main" val="240324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 QUE FAZER?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</p:txBody>
      </p:sp>
      <p:pic>
        <p:nvPicPr>
          <p:cNvPr id="7170" name="Picture 2" descr="Resultado de imagem para MEDO DO EN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3943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7085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Compreensão da proposta de redação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1- Contribuição de artes visuais, dança, música e teatro como disciplinas obrigatórias.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2- As dificuldades do acolhimento de refugiados.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3- Vicio em tecnologia seremos dependentes das máquinas.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4- Crimes de ódio e </a:t>
            </a:r>
            <a:r>
              <a:rPr lang="pt-BR" dirty="0" err="1" smtClean="0"/>
              <a:t>cyberbullying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74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 QUE FAZER?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1338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Na </a:t>
            </a:r>
            <a:r>
              <a:rPr lang="pt-BR" b="1" u="sng" dirty="0" smtClean="0"/>
              <a:t>introdução</a:t>
            </a:r>
            <a:r>
              <a:rPr lang="pt-BR" dirty="0" smtClean="0"/>
              <a:t>, o candidato precisa oferecer um panorama geral do tema, mostrando a sua relevância e apresentar sua tese. </a:t>
            </a:r>
          </a:p>
          <a:p>
            <a:pPr algn="just">
              <a:buNone/>
            </a:pPr>
            <a:r>
              <a:rPr lang="pt-BR" dirty="0" smtClean="0"/>
              <a:t>No </a:t>
            </a:r>
            <a:r>
              <a:rPr lang="pt-BR" b="1" u="sng" dirty="0" smtClean="0"/>
              <a:t>desenvolvimento</a:t>
            </a:r>
            <a:r>
              <a:rPr lang="pt-BR" dirty="0" smtClean="0"/>
              <a:t>, o avaliador examinará se o candidato tem visão global, considerando os diversos aspectos da questão explorada, e se articula bem as ideias, defendendo sua tese.</a:t>
            </a:r>
          </a:p>
          <a:p>
            <a:pPr algn="just">
              <a:buNone/>
            </a:pPr>
            <a:r>
              <a:rPr lang="pt-BR" dirty="0" smtClean="0"/>
              <a:t>Por </a:t>
            </a:r>
            <a:r>
              <a:rPr lang="pt-BR" b="1" u="sng" dirty="0" smtClean="0"/>
              <a:t>fim</a:t>
            </a:r>
            <a:r>
              <a:rPr lang="pt-BR" dirty="0" smtClean="0"/>
              <a:t>, cabe ao candidato apresentar uma proposta de intervenção social: como ele julga que esse problema pode ser resolvido ou encaminhado? A proposta deve ser factível e concreta.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965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rilha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TM04033937[[fn=Trilha de Vapor]]</Template>
  <TotalTime>800</TotalTime>
  <Words>1546</Words>
  <Application>Microsoft Office PowerPoint</Application>
  <PresentationFormat>Apresentação na tela (4:3)</PresentationFormat>
  <Paragraphs>278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Cambria Math</vt:lpstr>
      <vt:lpstr>Century Gothic</vt:lpstr>
      <vt:lpstr>Wingdings</vt:lpstr>
      <vt:lpstr>Trilha de Vapor</vt:lpstr>
      <vt:lpstr>AQUELE SOBRE O ENEM</vt:lpstr>
      <vt:lpstr>PROPOSTA DE PRODUÇÃO DE TEXTO DO ENEM</vt:lpstr>
      <vt:lpstr>O QUE SE PEDE?</vt:lpstr>
      <vt:lpstr>O QUE SE PEDE?</vt:lpstr>
      <vt:lpstr>O QUE FAZER?</vt:lpstr>
      <vt:lpstr>O QUE FAZER?</vt:lpstr>
      <vt:lpstr>O QUE FAZER?</vt:lpstr>
      <vt:lpstr>Compreensão da proposta de redação</vt:lpstr>
      <vt:lpstr>O QUE FAZER?</vt:lpstr>
      <vt:lpstr>Argumentos e estratégias argumentativas</vt:lpstr>
      <vt:lpstr> Construção de argumentos</vt:lpstr>
      <vt:lpstr> Elaboração de uma proposta de solução para os problemas abordados</vt:lpstr>
      <vt:lpstr>Apresentação do PowerPoint</vt:lpstr>
      <vt:lpstr>O QUE NÃO FAZER?</vt:lpstr>
      <vt:lpstr>MÃE DINAH</vt:lpstr>
      <vt:lpstr>POSSÍVEIS TEMAS</vt:lpstr>
      <vt:lpstr>Sobre o enem</vt:lpstr>
      <vt:lpstr>ENEM</vt:lpstr>
      <vt:lpstr>O ritual</vt:lpstr>
      <vt:lpstr>3 passos para a resposta</vt:lpstr>
      <vt:lpstr>Pequena revisão de trigonometria no triângulo retângulo</vt:lpstr>
      <vt:lpstr>1ª questão</vt:lpstr>
      <vt:lpstr>Resolução</vt:lpstr>
      <vt:lpstr>Ângulos notáveis</vt:lpstr>
      <vt:lpstr>Apresentação do PowerPoint</vt:lpstr>
      <vt:lpstr>função afim</vt:lpstr>
      <vt:lpstr>Apresentação do PowerPoint</vt:lpstr>
      <vt:lpstr>Apresentação do PowerPoint</vt:lpstr>
      <vt:lpstr>Gráficos</vt:lpstr>
      <vt:lpstr>Apresentação do PowerPoint</vt:lpstr>
      <vt:lpstr>Apresentação do PowerPoint</vt:lpstr>
      <vt:lpstr>Apresentação do PowerPoint</vt:lpstr>
      <vt:lpstr>Apresentação do PowerPoint</vt:lpstr>
      <vt:lpstr>Desistir não é uma possibilidade</vt:lpstr>
      <vt:lpstr>Será que “isso” vale a pena</vt:lpstr>
      <vt:lpstr>O tamanho de minh’alma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</dc:title>
  <dc:creator>Raquel</dc:creator>
  <cp:lastModifiedBy>Pedro</cp:lastModifiedBy>
  <cp:revision>53</cp:revision>
  <dcterms:created xsi:type="dcterms:W3CDTF">2013-10-03T21:03:33Z</dcterms:created>
  <dcterms:modified xsi:type="dcterms:W3CDTF">2016-11-01T20:29:02Z</dcterms:modified>
</cp:coreProperties>
</file>