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75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24/04/2016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02" y="2534014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9893" y="360609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/>
              <a:t>English</a:t>
            </a:r>
            <a:r>
              <a:rPr lang="pt-BR" sz="6000" b="1" dirty="0" smtClean="0"/>
              <a:t> </a:t>
            </a:r>
            <a:r>
              <a:rPr lang="pt-BR" sz="6000" b="1" dirty="0" err="1" smtClean="0"/>
              <a:t>Class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72755" y="1557661"/>
            <a:ext cx="7701566" cy="4714349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002060"/>
                </a:solidFill>
              </a:rPr>
              <a:t>Teacher</a:t>
            </a:r>
            <a:r>
              <a:rPr lang="pt-BR" sz="3000" b="1" dirty="0" smtClean="0">
                <a:solidFill>
                  <a:srgbClr val="00206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pt-BR" sz="3000" b="1" dirty="0" err="1" smtClean="0">
                <a:solidFill>
                  <a:schemeClr val="accent5">
                    <a:lumMod val="75000"/>
                  </a:schemeClr>
                </a:solidFill>
              </a:rPr>
              <a:t>chris_divine</a:t>
            </a:r>
            <a:endParaRPr lang="pt-BR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docente.ifrn.edu.br/cristianecruz</a:t>
            </a:r>
          </a:p>
          <a:p>
            <a:r>
              <a:rPr lang="pt-BR" sz="30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</a:rPr>
              <a:t>uap.ifrn.edu.br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2089253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26132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3826424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612" y="4463148"/>
            <a:ext cx="576886" cy="6064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548" y="5064658"/>
            <a:ext cx="1022705" cy="58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músicas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músicas de seu agrado;</a:t>
            </a:r>
          </a:p>
          <a:p>
            <a:r>
              <a:rPr lang="pt-BR" sz="3000" dirty="0" smtClean="0"/>
              <a:t>Leia a letra da música;</a:t>
            </a:r>
          </a:p>
          <a:p>
            <a:r>
              <a:rPr lang="pt-BR" sz="3000" dirty="0" smtClean="0"/>
              <a:t>Apague algumas palavras e ouça a música e tente completar;</a:t>
            </a:r>
          </a:p>
          <a:p>
            <a:r>
              <a:rPr lang="pt-BR" sz="3000" dirty="0" smtClean="0"/>
              <a:t>Aprenda a música e depois anote palavras novas;</a:t>
            </a:r>
          </a:p>
          <a:p>
            <a:r>
              <a:rPr lang="pt-BR" sz="3000" dirty="0" smtClean="0"/>
              <a:t>Tente lembrar da letra sem ficar olhando muito pra tradução;</a:t>
            </a:r>
          </a:p>
          <a:p>
            <a:r>
              <a:rPr lang="pt-BR" sz="3000" dirty="0" smtClean="0"/>
              <a:t>Ouça todo dia uma música nova.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091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séries/filmes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uma série que você gosta;</a:t>
            </a:r>
          </a:p>
          <a:p>
            <a:r>
              <a:rPr lang="pt-BR" sz="3000" dirty="0" smtClean="0"/>
              <a:t>Dica: </a:t>
            </a:r>
            <a:r>
              <a:rPr lang="pt-BR" sz="3000" dirty="0" err="1" smtClean="0"/>
              <a:t>netflix</a:t>
            </a:r>
            <a:r>
              <a:rPr lang="pt-BR" sz="3000" dirty="0" smtClean="0"/>
              <a:t>;</a:t>
            </a:r>
          </a:p>
          <a:p>
            <a:r>
              <a:rPr lang="pt-BR" sz="3000" dirty="0" smtClean="0"/>
              <a:t>Passe o episódio com legendas em português;</a:t>
            </a:r>
          </a:p>
          <a:p>
            <a:r>
              <a:rPr lang="pt-BR" sz="3000" dirty="0" smtClean="0"/>
              <a:t>Após ver o episódio passe novamente com as legendas em inglês;</a:t>
            </a:r>
          </a:p>
          <a:p>
            <a:r>
              <a:rPr lang="pt-BR" sz="3000" dirty="0" smtClean="0"/>
              <a:t>Por fim, veja os episódios todos em inglês e sem legenda;</a:t>
            </a:r>
          </a:p>
          <a:p>
            <a:r>
              <a:rPr lang="pt-BR" sz="3000" dirty="0" smtClean="0"/>
              <a:t>Escolha primeiro cenas bem conhecidas;</a:t>
            </a:r>
          </a:p>
          <a:p>
            <a:r>
              <a:rPr lang="pt-BR" sz="3000" dirty="0" smtClean="0"/>
              <a:t>Faça isso todo dia 15min.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81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7" y="141667"/>
            <a:ext cx="8387893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livros/Histórias em quadrinhos (HQ)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um livro que você conhece;</a:t>
            </a:r>
          </a:p>
          <a:p>
            <a:r>
              <a:rPr lang="pt-BR" sz="3000" dirty="0" smtClean="0"/>
              <a:t>Leia o livro em inglês checando as palavras no dicionário;</a:t>
            </a:r>
          </a:p>
          <a:p>
            <a:r>
              <a:rPr lang="pt-BR" sz="3000" dirty="0" smtClean="0"/>
              <a:t>Tente não traduzir tudo;</a:t>
            </a:r>
          </a:p>
          <a:p>
            <a:r>
              <a:rPr lang="pt-BR" sz="3000" dirty="0" smtClean="0"/>
              <a:t>Anote no livro observações;</a:t>
            </a:r>
          </a:p>
          <a:p>
            <a:r>
              <a:rPr lang="pt-BR" sz="3000" dirty="0" smtClean="0"/>
              <a:t>Ler em inglês é para níveis intermediários (não é bom começar por livros quando você não tem um bom vocabulário);</a:t>
            </a:r>
          </a:p>
          <a:p>
            <a:r>
              <a:rPr lang="pt-BR" sz="3000" dirty="0" smtClean="0"/>
              <a:t>Faça no final do livro um glossário de palavras novas que você aprender.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347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8" y="141667"/>
            <a:ext cx="4588625" cy="5924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 vídeo games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7628" y="734096"/>
            <a:ext cx="9160626" cy="58083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Escolhas jogos que te agradem;</a:t>
            </a:r>
          </a:p>
          <a:p>
            <a:r>
              <a:rPr lang="pt-BR" sz="3000" dirty="0" smtClean="0"/>
              <a:t>Escolha jogos mais simples;</a:t>
            </a:r>
          </a:p>
          <a:p>
            <a:r>
              <a:rPr lang="pt-BR" sz="3000" dirty="0" smtClean="0"/>
              <a:t>Anote todo dia as palavras novas;</a:t>
            </a:r>
          </a:p>
          <a:p>
            <a:r>
              <a:rPr lang="pt-BR" sz="3000" dirty="0" smtClean="0"/>
              <a:t>Cumpra as missões e faça um pequeno dicionário de cada jogo;</a:t>
            </a:r>
          </a:p>
          <a:p>
            <a:r>
              <a:rPr lang="pt-BR" sz="3000" dirty="0" smtClean="0"/>
              <a:t>Aos poucos você não vai mais precisar olhar este glossário.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553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87" y="1403796"/>
            <a:ext cx="11307651" cy="5228823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800" dirty="0"/>
              <a:t>Aprofundamento na produção de sentido a partir de textos </a:t>
            </a:r>
            <a:r>
              <a:rPr lang="pt-BR" sz="2800" b="1" dirty="0">
                <a:solidFill>
                  <a:srgbClr val="FF0000"/>
                </a:solidFill>
              </a:rPr>
              <a:t>orais</a:t>
            </a:r>
            <a:r>
              <a:rPr lang="pt-BR" sz="2800" dirty="0"/>
              <a:t> e </a:t>
            </a:r>
            <a:r>
              <a:rPr lang="pt-BR" sz="2800" b="1" dirty="0">
                <a:solidFill>
                  <a:srgbClr val="FF0000"/>
                </a:solidFill>
              </a:rPr>
              <a:t>escritos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por meio de </a:t>
            </a:r>
            <a:r>
              <a:rPr lang="pt-BR" sz="2800" dirty="0" smtClean="0"/>
              <a:t>funções </a:t>
            </a:r>
            <a:r>
              <a:rPr lang="pt-BR" sz="2800" dirty="0" err="1" smtClean="0"/>
              <a:t>sociocomunicativas</a:t>
            </a:r>
            <a:r>
              <a:rPr lang="pt-BR" sz="2800" dirty="0"/>
              <a:t>, estruturas básicas da língua-alvo e gêneros textuais de diversos domínios, </a:t>
            </a:r>
            <a:r>
              <a:rPr lang="pt-BR" sz="2800" dirty="0" smtClean="0"/>
              <a:t>considerando também </a:t>
            </a:r>
            <a:r>
              <a:rPr lang="pt-BR" sz="2800" dirty="0"/>
              <a:t>as demandas da </a:t>
            </a:r>
            <a:r>
              <a:rPr lang="pt-BR" sz="2800" b="1" dirty="0">
                <a:solidFill>
                  <a:srgbClr val="FF0000"/>
                </a:solidFill>
              </a:rPr>
              <a:t>formação profissional</a:t>
            </a:r>
            <a:r>
              <a:rPr lang="pt-BR" sz="2800" dirty="0"/>
              <a:t>; reflexão acerca do caráter social, político e econômico </a:t>
            </a:r>
            <a:r>
              <a:rPr lang="pt-BR" sz="2800" dirty="0" smtClean="0"/>
              <a:t>da presença </a:t>
            </a:r>
            <a:r>
              <a:rPr lang="pt-BR" sz="2800" dirty="0"/>
              <a:t>dominante da LI no mundo, capacitando o aluno a pensar criticamente essa presença.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200" b="1" dirty="0"/>
              <a:t>Objetivos</a:t>
            </a:r>
          </a:p>
          <a:p>
            <a:r>
              <a:rPr lang="pt-BR" sz="2200" dirty="0"/>
              <a:t>Conhecer a língua do outro, utilizando-a como base para a reflexão sobre sua língua materna e os </a:t>
            </a:r>
            <a:r>
              <a:rPr lang="pt-BR" sz="2200" dirty="0" smtClean="0"/>
              <a:t>aspectos culturais </a:t>
            </a:r>
            <a:r>
              <a:rPr lang="pt-BR" sz="2200" dirty="0"/>
              <a:t>que ela compreende, contribuindo para o resgate de identidade do aluno.</a:t>
            </a:r>
          </a:p>
          <a:p>
            <a:r>
              <a:rPr lang="pt-BR" sz="2200" dirty="0"/>
              <a:t>• Situar temporalmente suas ações (falar de coisas que fez, está fazendo e que planeja fazer/irá fazer) </a:t>
            </a:r>
            <a:r>
              <a:rPr lang="pt-BR" sz="2200" dirty="0" smtClean="0"/>
              <a:t>na modalidade </a:t>
            </a:r>
            <a:r>
              <a:rPr lang="pt-BR" sz="2200" b="1" dirty="0">
                <a:solidFill>
                  <a:srgbClr val="FF0000"/>
                </a:solidFill>
              </a:rPr>
              <a:t>escrita</a:t>
            </a:r>
            <a:r>
              <a:rPr lang="pt-BR" sz="2200" dirty="0">
                <a:solidFill>
                  <a:srgbClr val="FF0000"/>
                </a:solidFill>
              </a:rPr>
              <a:t> </a:t>
            </a:r>
            <a:r>
              <a:rPr lang="pt-BR" sz="2200" dirty="0"/>
              <a:t>e/ou </a:t>
            </a:r>
            <a:r>
              <a:rPr lang="pt-BR" sz="2200" b="1" dirty="0">
                <a:solidFill>
                  <a:srgbClr val="FF0000"/>
                </a:solidFill>
              </a:rPr>
              <a:t>oral</a:t>
            </a:r>
            <a:r>
              <a:rPr lang="pt-BR" sz="2200" dirty="0"/>
              <a:t>.</a:t>
            </a:r>
          </a:p>
          <a:p>
            <a:r>
              <a:rPr lang="pt-BR" sz="2200" dirty="0"/>
              <a:t>• Produzir sentido a partir de elementos linguísticos e extralinguísticos de gêneros textuais (orais, escritos </a:t>
            </a:r>
            <a:r>
              <a:rPr lang="pt-BR" sz="2200" dirty="0" smtClean="0"/>
              <a:t>e/ou híbridos</a:t>
            </a:r>
            <a:r>
              <a:rPr lang="pt-BR" sz="2200" dirty="0"/>
              <a:t>) na língua-alvo.</a:t>
            </a:r>
          </a:p>
          <a:p>
            <a:r>
              <a:rPr lang="pt-BR" sz="2200" dirty="0"/>
              <a:t>• Ampliar de modo autônomo o próprio vocabulário a partir de </a:t>
            </a:r>
            <a:r>
              <a:rPr lang="pt-BR" sz="2200" b="1" dirty="0">
                <a:solidFill>
                  <a:srgbClr val="FF0000"/>
                </a:solidFill>
              </a:rPr>
              <a:t>estratégias de aprendizagem </a:t>
            </a:r>
            <a:r>
              <a:rPr lang="pt-BR" sz="2200" dirty="0"/>
              <a:t>e compreensão, </a:t>
            </a:r>
            <a:r>
              <a:rPr lang="pt-BR" sz="2200" dirty="0" smtClean="0"/>
              <a:t>bem como </a:t>
            </a:r>
            <a:r>
              <a:rPr lang="pt-BR" sz="2200" dirty="0"/>
              <a:t>do uso de ferramentas de tradução eletrônicas e dicionários convencionais.</a:t>
            </a:r>
          </a:p>
          <a:p>
            <a:r>
              <a:rPr lang="pt-BR" sz="2200" dirty="0"/>
              <a:t>• Apropriar-se de elementos que auxiliem no processo de leitura, oralidade e escrita, tendo em vista </a:t>
            </a:r>
            <a:r>
              <a:rPr lang="pt-BR" sz="2200" dirty="0" smtClean="0"/>
              <a:t>a </a:t>
            </a:r>
            <a:r>
              <a:rPr lang="pt-BR" sz="2200" b="1" dirty="0" smtClean="0">
                <a:solidFill>
                  <a:srgbClr val="FF0000"/>
                </a:solidFill>
              </a:rPr>
              <a:t>aprendizagem </a:t>
            </a:r>
            <a:r>
              <a:rPr lang="pt-BR" sz="2200" b="1" dirty="0">
                <a:solidFill>
                  <a:srgbClr val="FF0000"/>
                </a:solidFill>
              </a:rPr>
              <a:t>autônoma </a:t>
            </a:r>
            <a:r>
              <a:rPr lang="pt-BR" sz="2200" dirty="0"/>
              <a:t>e </a:t>
            </a:r>
            <a:r>
              <a:rPr lang="pt-BR" sz="2200" b="1" dirty="0">
                <a:solidFill>
                  <a:srgbClr val="FF0000"/>
                </a:solidFill>
              </a:rPr>
              <a:t>contínua</a:t>
            </a:r>
            <a:r>
              <a:rPr lang="pt-BR" sz="2200" dirty="0"/>
              <a:t>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618186"/>
            <a:ext cx="11110175" cy="588564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sz="2200" b="1" dirty="0">
                <a:solidFill>
                  <a:srgbClr val="FF0000"/>
                </a:solidFill>
              </a:rPr>
              <a:t>Funções </a:t>
            </a:r>
            <a:r>
              <a:rPr lang="pt-BR" sz="2200" b="1" dirty="0" err="1">
                <a:solidFill>
                  <a:srgbClr val="FF0000"/>
                </a:solidFill>
              </a:rPr>
              <a:t>sócio-comunicativas</a:t>
            </a:r>
            <a:r>
              <a:rPr lang="pt-BR" sz="22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en-US" sz="2200" dirty="0" err="1" smtClean="0"/>
              <a:t>Falar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</a:t>
            </a:r>
            <a:r>
              <a:rPr lang="en-US" sz="2200" dirty="0" err="1"/>
              <a:t>eventos</a:t>
            </a:r>
            <a:r>
              <a:rPr lang="en-US" sz="2200" dirty="0"/>
              <a:t> </a:t>
            </a:r>
            <a:r>
              <a:rPr lang="en-US" sz="2200" dirty="0" err="1"/>
              <a:t>passados</a:t>
            </a:r>
            <a:r>
              <a:rPr lang="en-US" sz="2200" dirty="0"/>
              <a:t> (e.g.: What did you do [yesterday]? [Yesterday], I studied English, </a:t>
            </a:r>
            <a:r>
              <a:rPr lang="en-US" sz="2200" dirty="0" smtClean="0"/>
              <a:t>I watched </a:t>
            </a:r>
            <a:r>
              <a:rPr lang="en-US" sz="2200" dirty="0"/>
              <a:t>TV and I went to work.).</a:t>
            </a:r>
          </a:p>
          <a:p>
            <a:r>
              <a:rPr lang="pt-BR" sz="2200" dirty="0" smtClean="0"/>
              <a:t>Falar </a:t>
            </a:r>
            <a:r>
              <a:rPr lang="pt-BR" sz="2200" dirty="0"/>
              <a:t>sobre o ações em andamento (e.g.: </a:t>
            </a:r>
            <a:r>
              <a:rPr lang="pt-BR" sz="2200" dirty="0" err="1"/>
              <a:t>What</a:t>
            </a:r>
            <a:r>
              <a:rPr lang="pt-BR" sz="2200" dirty="0"/>
              <a:t> are </a:t>
            </a:r>
            <a:r>
              <a:rPr lang="pt-BR" sz="2200" dirty="0" err="1"/>
              <a:t>you</a:t>
            </a:r>
            <a:r>
              <a:rPr lang="pt-BR" sz="2200" dirty="0"/>
              <a:t> </a:t>
            </a:r>
            <a:r>
              <a:rPr lang="pt-BR" sz="2200" dirty="0" err="1"/>
              <a:t>doing</a:t>
            </a:r>
            <a:r>
              <a:rPr lang="pt-BR" sz="2200" dirty="0"/>
              <a:t>? I </a:t>
            </a:r>
            <a:r>
              <a:rPr lang="pt-BR" sz="2200" dirty="0" err="1"/>
              <a:t>am</a:t>
            </a:r>
            <a:r>
              <a:rPr lang="pt-BR" sz="2200" dirty="0"/>
              <a:t> [</a:t>
            </a:r>
            <a:r>
              <a:rPr lang="pt-BR" sz="2200" dirty="0" err="1"/>
              <a:t>studying</a:t>
            </a:r>
            <a:r>
              <a:rPr lang="pt-BR" sz="2200" dirty="0"/>
              <a:t>].).</a:t>
            </a:r>
          </a:p>
          <a:p>
            <a:r>
              <a:rPr lang="en-US" sz="2200" dirty="0" err="1" smtClean="0"/>
              <a:t>Fazer</a:t>
            </a:r>
            <a:r>
              <a:rPr lang="en-US" sz="2200" dirty="0" smtClean="0"/>
              <a:t> </a:t>
            </a:r>
            <a:r>
              <a:rPr lang="en-US" sz="2200" dirty="0" err="1"/>
              <a:t>planos</a:t>
            </a:r>
            <a:r>
              <a:rPr lang="en-US" sz="2200" dirty="0"/>
              <a:t> (e.g.: What are you going to do [tomorrow]? [Tomorrow] I am going to study.).</a:t>
            </a:r>
          </a:p>
          <a:p>
            <a:r>
              <a:rPr lang="en-US" sz="2200" dirty="0" err="1" smtClean="0"/>
              <a:t>Conjecturar</a:t>
            </a:r>
            <a:r>
              <a:rPr lang="en-US" sz="2200" dirty="0" smtClean="0"/>
              <a:t> </a:t>
            </a:r>
            <a:r>
              <a:rPr lang="en-US" sz="2200" dirty="0" err="1"/>
              <a:t>sobre</a:t>
            </a:r>
            <a:r>
              <a:rPr lang="en-US" sz="2200" dirty="0"/>
              <a:t> o future (e.g.: What will you do [in January]? [In January] I will travel.)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1110175" cy="5164428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• </a:t>
            </a:r>
            <a:r>
              <a:rPr lang="pt-BR" sz="2200" b="1" dirty="0">
                <a:solidFill>
                  <a:srgbClr val="FF0000"/>
                </a:solidFill>
              </a:rPr>
              <a:t>Vocabulário básico:</a:t>
            </a:r>
          </a:p>
          <a:p>
            <a:r>
              <a:rPr lang="pt-BR" sz="2200" dirty="0" smtClean="0"/>
              <a:t>Profissões </a:t>
            </a:r>
            <a:r>
              <a:rPr lang="pt-BR" sz="2200" dirty="0"/>
              <a:t>(em especial aquelas dos próprios alunos); números (relativos especialmente às </a:t>
            </a:r>
            <a:r>
              <a:rPr lang="pt-BR" sz="2200" dirty="0" smtClean="0"/>
              <a:t>idades dos </a:t>
            </a:r>
            <a:r>
              <a:rPr lang="pt-BR" sz="2200" dirty="0"/>
              <a:t>alunos); estados civis; programas de TV, tipos de filme, música e comida; esportes, </a:t>
            </a:r>
            <a:r>
              <a:rPr lang="pt-BR" sz="2200" dirty="0" smtClean="0"/>
              <a:t>disciplinas escolares</a:t>
            </a:r>
            <a:r>
              <a:rPr lang="pt-BR" sz="2200" dirty="0"/>
              <a:t>.</a:t>
            </a:r>
          </a:p>
          <a:p>
            <a:r>
              <a:rPr lang="pt-BR" sz="2200" dirty="0" smtClean="0"/>
              <a:t>Dias </a:t>
            </a:r>
            <a:r>
              <a:rPr lang="pt-BR" sz="2200" dirty="0"/>
              <a:t>da semana; atividades relativas ao dia-a-dia dos alunos.</a:t>
            </a:r>
          </a:p>
          <a:p>
            <a:r>
              <a:rPr lang="pt-BR" sz="2200" dirty="0" smtClean="0"/>
              <a:t>A </a:t>
            </a:r>
            <a:r>
              <a:rPr lang="pt-BR" sz="2200" dirty="0"/>
              <a:t>forma passada dos verbos trabalhados na disciplina de Língua Inglesa I.</a:t>
            </a:r>
          </a:p>
          <a:p>
            <a:r>
              <a:rPr lang="en-US" sz="2200" dirty="0" err="1" smtClean="0"/>
              <a:t>Expressões</a:t>
            </a:r>
            <a:r>
              <a:rPr lang="en-US" sz="2200" dirty="0" smtClean="0"/>
              <a:t> </a:t>
            </a:r>
            <a:r>
              <a:rPr lang="en-US" sz="2200" dirty="0"/>
              <a:t>de tempo (yesterday, last weekend, a week ago, tomorrow, today, tonight, </a:t>
            </a:r>
            <a:r>
              <a:rPr lang="en-US" sz="2200" dirty="0" smtClean="0"/>
              <a:t>now, tomorrow</a:t>
            </a:r>
            <a:r>
              <a:rPr lang="en-US" sz="2200" dirty="0"/>
              <a:t>, next week, next month</a:t>
            </a:r>
            <a:r>
              <a:rPr lang="en-US" sz="2200" dirty="0" smtClean="0"/>
              <a:t>). </a:t>
            </a:r>
            <a:r>
              <a:rPr lang="pt-BR" sz="2200" dirty="0" smtClean="0"/>
              <a:t>o </a:t>
            </a:r>
            <a:r>
              <a:rPr lang="pt-BR" sz="2200" dirty="0"/>
              <a:t>Meses do ano.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734096"/>
            <a:ext cx="10586433" cy="6014434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</a:t>
            </a:r>
            <a:r>
              <a:rPr lang="pt-BR" sz="2400" dirty="0"/>
              <a:t>Aulas expositivas dialogadas.</a:t>
            </a:r>
          </a:p>
          <a:p>
            <a:r>
              <a:rPr lang="pt-BR" sz="2400" dirty="0"/>
              <a:t>• Atividades </a:t>
            </a:r>
            <a:r>
              <a:rPr lang="pt-BR" sz="2400" b="1" dirty="0">
                <a:solidFill>
                  <a:srgbClr val="FF0000"/>
                </a:solidFill>
              </a:rPr>
              <a:t>orais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escritas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em sala de aula (considerando que grande parte dos alunos da EJA trabalha durante </a:t>
            </a:r>
            <a:r>
              <a:rPr lang="pt-BR" sz="2400" dirty="0" smtClean="0"/>
              <a:t>o dia/no </a:t>
            </a:r>
            <a:r>
              <a:rPr lang="pt-BR" sz="2400" dirty="0" err="1"/>
              <a:t>contra-turno</a:t>
            </a:r>
            <a:r>
              <a:rPr lang="pt-BR" sz="2400" dirty="0"/>
              <a:t>).</a:t>
            </a:r>
          </a:p>
          <a:p>
            <a:r>
              <a:rPr lang="pt-BR" sz="2400" dirty="0"/>
              <a:t>• Projetos/Atividades envolvendo gêneros textuais de natureza lúdica (como </a:t>
            </a:r>
            <a:r>
              <a:rPr lang="pt-BR" sz="2400" b="1" dirty="0">
                <a:solidFill>
                  <a:srgbClr val="FF0000"/>
                </a:solidFill>
              </a:rPr>
              <a:t>música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vídeo</a:t>
            </a:r>
            <a:r>
              <a:rPr lang="pt-BR" sz="2400" dirty="0"/>
              <a:t>), informativa (</a:t>
            </a:r>
            <a:r>
              <a:rPr lang="pt-BR" sz="2400" dirty="0" smtClean="0"/>
              <a:t>por exemplo</a:t>
            </a:r>
            <a:r>
              <a:rPr lang="pt-BR" sz="2400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notícias</a:t>
            </a:r>
            <a:r>
              <a:rPr lang="pt-BR" sz="2400" dirty="0"/>
              <a:t>), literárias (como </a:t>
            </a:r>
            <a:r>
              <a:rPr lang="pt-BR" sz="2400" b="1" dirty="0">
                <a:solidFill>
                  <a:srgbClr val="FF0000"/>
                </a:solidFill>
              </a:rPr>
              <a:t>poemas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curtos) e/ou técnica e científica.</a:t>
            </a:r>
          </a:p>
          <a:p>
            <a:r>
              <a:rPr lang="pt-BR" sz="2400" dirty="0"/>
              <a:t>• Acesso à Internet como elemento de pesquisa;</a:t>
            </a:r>
          </a:p>
          <a:p>
            <a:r>
              <a:rPr lang="pt-BR" sz="2400" dirty="0"/>
              <a:t>• Estudo dirigido de </a:t>
            </a:r>
            <a:r>
              <a:rPr lang="pt-BR" sz="2400" b="1" dirty="0">
                <a:solidFill>
                  <a:srgbClr val="FF0000"/>
                </a:solidFill>
              </a:rPr>
              <a:t>listas de vocabulário</a:t>
            </a:r>
            <a:r>
              <a:rPr lang="pt-BR" sz="2400" dirty="0"/>
              <a:t>;</a:t>
            </a:r>
          </a:p>
          <a:p>
            <a:r>
              <a:rPr lang="pt-BR" sz="2400" dirty="0"/>
              <a:t>• Projetos/Atividades que propiciem ao aluno a oportunidade de construir seu próprio conhecimento e </a:t>
            </a:r>
            <a:r>
              <a:rPr lang="pt-BR" sz="2400" dirty="0" smtClean="0"/>
              <a:t>partilhá-lo com </a:t>
            </a:r>
            <a:r>
              <a:rPr lang="pt-BR" sz="2400" dirty="0"/>
              <a:t>os colegas.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Avaliação</a:t>
            </a:r>
          </a:p>
          <a:p>
            <a:r>
              <a:rPr lang="pt-BR" sz="2400" dirty="0"/>
              <a:t>• </a:t>
            </a:r>
            <a:r>
              <a:rPr lang="pt-BR" sz="2400" dirty="0"/>
              <a:t>Estratégias de avaliação formativa que indiquem ao aprendiz “o que precisa ser feito, revisto, estudado, </a:t>
            </a:r>
            <a:r>
              <a:rPr lang="pt-BR" sz="2400" dirty="0" smtClean="0"/>
              <a:t>reelaborado, para </a:t>
            </a:r>
            <a:r>
              <a:rPr lang="pt-BR" sz="2400" b="1" dirty="0">
                <a:solidFill>
                  <a:srgbClr val="FF0000"/>
                </a:solidFill>
              </a:rPr>
              <a:t>superar dificuldades</a:t>
            </a:r>
            <a:r>
              <a:rPr lang="pt-BR" sz="2400" dirty="0"/>
              <a:t> e estabelecer relações para o desenvolvimento de estruturas cognitivas</a:t>
            </a:r>
            <a:r>
              <a:rPr lang="pt-BR" sz="2400" dirty="0" smtClean="0"/>
              <a:t>” (</a:t>
            </a:r>
            <a:r>
              <a:rPr lang="pt-BR" sz="2400" dirty="0"/>
              <a:t>Soares e Ribeiro, 2001).</a:t>
            </a:r>
          </a:p>
          <a:p>
            <a:r>
              <a:rPr lang="pt-BR" sz="2400" dirty="0"/>
              <a:t>• Instrumentos avaliativos </a:t>
            </a:r>
            <a:r>
              <a:rPr lang="pt-BR" sz="2400" b="1" dirty="0">
                <a:solidFill>
                  <a:srgbClr val="FF0000"/>
                </a:solidFill>
              </a:rPr>
              <a:t>escritos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b="1" dirty="0">
                <a:solidFill>
                  <a:srgbClr val="FF0000"/>
                </a:solidFill>
              </a:rPr>
              <a:t>orais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considerando os processos de ensino-aprendizagem desenvolvidos </a:t>
            </a:r>
            <a:r>
              <a:rPr lang="pt-BR" sz="2400" dirty="0" smtClean="0"/>
              <a:t>nas aulas</a:t>
            </a:r>
            <a:r>
              <a:rPr lang="pt-BR" sz="2400" dirty="0"/>
              <a:t>.</a:t>
            </a:r>
          </a:p>
          <a:p>
            <a:r>
              <a:rPr lang="pt-BR" sz="2400" dirty="0"/>
              <a:t>• Projetos/Trabalhos individuais e em </a:t>
            </a:r>
            <a:r>
              <a:rPr lang="pt-BR" sz="2400" b="1" dirty="0">
                <a:solidFill>
                  <a:srgbClr val="FF0000"/>
                </a:solidFill>
              </a:rPr>
              <a:t>grupo</a:t>
            </a:r>
            <a:r>
              <a:rPr lang="pt-BR" sz="2400" dirty="0"/>
              <a:t>, escritos e/ou orais (produção textual, apresentações, </a:t>
            </a:r>
            <a:r>
              <a:rPr lang="pt-BR" sz="2400" dirty="0" err="1"/>
              <a:t>etc</a:t>
            </a:r>
            <a:r>
              <a:rPr lang="pt-BR" sz="2400" dirty="0"/>
              <a:t>).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906" y="1988452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/>
              <a:t>Why</a:t>
            </a:r>
            <a:r>
              <a:rPr lang="pt-BR" sz="6500" b="1" dirty="0" smtClean="0"/>
              <a:t> </a:t>
            </a:r>
            <a:r>
              <a:rPr lang="pt-BR" sz="6500" b="1" dirty="0" err="1" smtClean="0"/>
              <a:t>studying</a:t>
            </a:r>
            <a:endParaRPr lang="pt-BR" sz="6500" b="1" dirty="0"/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972800" cy="5164428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</a:t>
            </a:r>
          </a:p>
          <a:p>
            <a:r>
              <a:rPr lang="pt-BR" sz="2400" dirty="0"/>
              <a:t>1. MURPHY, Raymond. </a:t>
            </a:r>
            <a:r>
              <a:rPr lang="pt-BR" sz="2400" dirty="0" err="1"/>
              <a:t>Essential</a:t>
            </a:r>
            <a:r>
              <a:rPr lang="pt-BR" sz="2400" dirty="0"/>
              <a:t> </a:t>
            </a:r>
            <a:r>
              <a:rPr lang="pt-BR" sz="2400" dirty="0" err="1"/>
              <a:t>Grammar</a:t>
            </a:r>
            <a:r>
              <a:rPr lang="pt-BR" sz="2400" dirty="0"/>
              <a:t> in Use. São Paulo: Martins Fontes, 2004.</a:t>
            </a:r>
          </a:p>
          <a:p>
            <a:r>
              <a:rPr lang="pt-BR" sz="2400" dirty="0"/>
              <a:t>2. DICIONÁRIO Escolar </a:t>
            </a:r>
            <a:r>
              <a:rPr lang="pt-BR" sz="2400" dirty="0" err="1"/>
              <a:t>Longman</a:t>
            </a:r>
            <a:r>
              <a:rPr lang="pt-BR" sz="2400" dirty="0"/>
              <a:t> Inglês-Português, Português-Inglês.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(20)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r>
              <a:rPr lang="pt-BR" sz="3000" b="1" dirty="0" smtClean="0"/>
              <a:t>*Simulado/ENEM</a:t>
            </a:r>
            <a:endParaRPr lang="pt-BR" sz="3000" b="1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06828" y="1107584"/>
            <a:ext cx="994249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6225" y="1429556"/>
            <a:ext cx="9787944" cy="4881092"/>
          </a:xfrm>
        </p:spPr>
        <p:txBody>
          <a:bodyPr>
            <a:normAutofit/>
          </a:bodyPr>
          <a:lstStyle/>
          <a:p>
            <a:r>
              <a:rPr lang="pt-BR" sz="3000" dirty="0" err="1" smtClean="0"/>
              <a:t>Profª</a:t>
            </a:r>
            <a:r>
              <a:rPr lang="pt-BR" sz="3000" dirty="0" smtClean="0"/>
              <a:t> com Licenciatura Plena em Língua Inglesa (Especialista);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Horários: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4" y="892417"/>
            <a:ext cx="10122795" cy="59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/>
              <a:t>Preste atenção às aulas;</a:t>
            </a:r>
          </a:p>
          <a:p>
            <a:r>
              <a:rPr lang="pt-BR" sz="3000" dirty="0" smtClean="0"/>
              <a:t>Anote observações importantes;</a:t>
            </a:r>
          </a:p>
          <a:p>
            <a:r>
              <a:rPr lang="pt-BR" sz="3000" dirty="0" smtClean="0"/>
              <a:t>Faça sempre em dia seus exercícios;</a:t>
            </a:r>
          </a:p>
          <a:p>
            <a:r>
              <a:rPr lang="pt-BR" sz="3000" dirty="0" smtClean="0"/>
              <a:t>Não acumule muitos exercícios;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Procure algum amigo que saiba mais;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1"/>
            <a:ext cx="7392473" cy="3747752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sites que te agradem;</a:t>
            </a:r>
          </a:p>
          <a:p>
            <a:r>
              <a:rPr lang="pt-BR" sz="3000" dirty="0" smtClean="0"/>
              <a:t>Peça dicas ao colegas que já usam;</a:t>
            </a:r>
          </a:p>
          <a:p>
            <a:r>
              <a:rPr lang="pt-BR" sz="3000" dirty="0" smtClean="0"/>
              <a:t>Procure primeiros sites gratuitos;</a:t>
            </a:r>
          </a:p>
          <a:p>
            <a:r>
              <a:rPr lang="pt-BR" sz="3000" dirty="0" smtClean="0"/>
              <a:t>Faça as atividades em dia;</a:t>
            </a:r>
          </a:p>
          <a:p>
            <a:r>
              <a:rPr lang="pt-BR" sz="3000" dirty="0" smtClean="0"/>
              <a:t>Monte uma rotina de estudos;</a:t>
            </a:r>
          </a:p>
          <a:p>
            <a:r>
              <a:rPr lang="pt-BR" sz="3000" dirty="0" smtClean="0"/>
              <a:t>Procure contato com estrangeiros.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8272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9053848" cy="551215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Escolha aplicativos que te agradem;</a:t>
            </a:r>
          </a:p>
          <a:p>
            <a:r>
              <a:rPr lang="pt-BR" sz="3000" dirty="0" smtClean="0"/>
              <a:t>Escolha um horário pra acessar;</a:t>
            </a:r>
          </a:p>
          <a:p>
            <a:r>
              <a:rPr lang="pt-BR" sz="3000" dirty="0" smtClean="0"/>
              <a:t>Faça as atividades regularmente;</a:t>
            </a:r>
          </a:p>
          <a:p>
            <a:r>
              <a:rPr lang="pt-BR" sz="3000" dirty="0" smtClean="0"/>
              <a:t>Tente alcançar níveis mais altos;</a:t>
            </a:r>
          </a:p>
          <a:p>
            <a:r>
              <a:rPr lang="pt-BR" sz="3000" dirty="0" smtClean="0"/>
              <a:t>Não deixe de estudar nenhum dia;</a:t>
            </a:r>
          </a:p>
          <a:p>
            <a:r>
              <a:rPr lang="pt-BR" sz="3000" dirty="0" smtClean="0"/>
              <a:t>Aproveite horas inúteis pra estudar (numa fila, deitado na rede, nos intervalos, </a:t>
            </a:r>
            <a:r>
              <a:rPr lang="pt-BR" sz="3000" dirty="0" err="1" smtClean="0"/>
              <a:t>etc</a:t>
            </a:r>
            <a:r>
              <a:rPr lang="pt-BR" sz="3000" dirty="0" smtClean="0"/>
              <a:t>);</a:t>
            </a:r>
          </a:p>
          <a:p>
            <a:r>
              <a:rPr lang="pt-BR" sz="3000" dirty="0" smtClean="0"/>
              <a:t>Prefira primeiro </a:t>
            </a:r>
            <a:r>
              <a:rPr lang="pt-BR" sz="3000" dirty="0" err="1" smtClean="0"/>
              <a:t>apps</a:t>
            </a:r>
            <a:r>
              <a:rPr lang="pt-BR" sz="3000" dirty="0" smtClean="0"/>
              <a:t> gratuitos.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2311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1197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Horários:</vt:lpstr>
      <vt:lpstr>No IFRN (e no Curso de Inglês)</vt:lpstr>
      <vt:lpstr>Na internet</vt:lpstr>
      <vt:lpstr>No celular</vt:lpstr>
      <vt:lpstr>Com músicas</vt:lpstr>
      <vt:lpstr>Com séries/filmes</vt:lpstr>
      <vt:lpstr>Com livros/Histórias em quadrinhos (HQ)</vt:lpstr>
      <vt:lpstr>Com vídeo games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23</cp:revision>
  <dcterms:created xsi:type="dcterms:W3CDTF">2016-04-23T23:05:15Z</dcterms:created>
  <dcterms:modified xsi:type="dcterms:W3CDTF">2016-04-24T18:49:43Z</dcterms:modified>
</cp:coreProperties>
</file>