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undoeducacao.bol.uol.com.br/ingles/past-continuous.html" TargetMode="External"/><Relationship Id="rId2" Type="http://schemas.openxmlformats.org/officeDocument/2006/relationships/hyperlink" Target="http://www.solinguainglesa.com.br/conteudo/verbos5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oescola.com/ingles/passado-continuo-past-continuo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55730" y="736037"/>
            <a:ext cx="8637073" cy="2541431"/>
          </a:xfrm>
        </p:spPr>
        <p:txBody>
          <a:bodyPr/>
          <a:lstStyle/>
          <a:p>
            <a:pPr algn="ctr"/>
            <a:r>
              <a:rPr lang="pt-BR" dirty="0"/>
              <a:t>Past CONTINUOUS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7780" y="3862509"/>
            <a:ext cx="8637072" cy="977621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026" name="Picture 2" descr="http://www.inglesnapontadalingua.com.br/wp-content/uploads/2013/04/Past-Continuous-Tens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2" b="8589"/>
          <a:stretch/>
        </p:blipFill>
        <p:spPr bwMode="auto">
          <a:xfrm>
            <a:off x="0" y="0"/>
            <a:ext cx="12192000" cy="6122504"/>
          </a:xfrm>
          <a:prstGeom prst="rect">
            <a:avLst/>
          </a:prstGeom>
          <a:solidFill>
            <a:srgbClr val="00682F"/>
          </a:solidFill>
        </p:spPr>
      </p:pic>
      <p:sp>
        <p:nvSpPr>
          <p:cNvPr id="4" name="CaixaDeTexto 3"/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rgbClr val="00682F">
              <a:alpha val="6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bg1"/>
                </a:solidFill>
              </a:rPr>
              <a:t>Componentes: Bárbara Letícia; Fátima </a:t>
            </a:r>
            <a:r>
              <a:rPr lang="pt-BR" sz="2400" dirty="0" err="1">
                <a:solidFill>
                  <a:schemeClr val="bg1"/>
                </a:solidFill>
              </a:rPr>
              <a:t>Aldenísia</a:t>
            </a:r>
            <a:r>
              <a:rPr lang="pt-BR" sz="2400" dirty="0">
                <a:solidFill>
                  <a:schemeClr val="bg1"/>
                </a:solidFill>
              </a:rPr>
              <a:t>; João Paulo; José Alyson; </a:t>
            </a:r>
            <a:r>
              <a:rPr lang="pt-BR" sz="2400" dirty="0" err="1">
                <a:solidFill>
                  <a:schemeClr val="bg1"/>
                </a:solidFill>
              </a:rPr>
              <a:t>Mikaella</a:t>
            </a:r>
            <a:r>
              <a:rPr lang="pt-BR" sz="2400" dirty="0">
                <a:solidFill>
                  <a:schemeClr val="bg1"/>
                </a:solidFill>
              </a:rPr>
              <a:t> Tertuliano</a:t>
            </a:r>
            <a:r>
              <a:rPr lang="pt-BR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330007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0908" y="2142342"/>
            <a:ext cx="9603275" cy="3450613"/>
          </a:xfrm>
        </p:spPr>
        <p:txBody>
          <a:bodyPr>
            <a:normAutofit lnSpcReduction="10000"/>
          </a:bodyPr>
          <a:lstStyle/>
          <a:p>
            <a:r>
              <a:rPr lang="pt-BR" sz="2800" dirty="0"/>
              <a:t>A forma negativa do passado contínuo é feita acrescentando-se “</a:t>
            </a:r>
            <a:r>
              <a:rPr lang="pt-BR" sz="2800" dirty="0" err="1"/>
              <a:t>not</a:t>
            </a:r>
            <a:r>
              <a:rPr lang="pt-BR" sz="2800" dirty="0"/>
              <a:t>” entre o passado simples do verbo </a:t>
            </a:r>
            <a:r>
              <a:rPr lang="pt-BR" sz="2800" dirty="0" err="1"/>
              <a:t>to</a:t>
            </a:r>
            <a:r>
              <a:rPr lang="pt-BR" sz="2800" dirty="0"/>
              <a:t> </a:t>
            </a:r>
            <a:r>
              <a:rPr lang="pt-BR" sz="2800" dirty="0" err="1"/>
              <a:t>be</a:t>
            </a:r>
            <a:r>
              <a:rPr lang="pt-BR" sz="2800" dirty="0"/>
              <a:t> + </a:t>
            </a:r>
            <a:r>
              <a:rPr lang="pt-BR" sz="2800" dirty="0" err="1"/>
              <a:t>gerúnidio</a:t>
            </a:r>
            <a:r>
              <a:rPr lang="pt-BR" sz="2800" dirty="0"/>
              <a:t> (-</a:t>
            </a:r>
            <a:r>
              <a:rPr lang="pt-BR" sz="2800" dirty="0" err="1"/>
              <a:t>ing</a:t>
            </a:r>
            <a:r>
              <a:rPr lang="pt-BR" sz="2800" dirty="0"/>
              <a:t>) do verbo principal.</a:t>
            </a:r>
          </a:p>
          <a:p>
            <a:r>
              <a:rPr lang="pt-BR" sz="2800" dirty="0"/>
              <a:t>Exemplo: </a:t>
            </a:r>
          </a:p>
          <a:p>
            <a:pPr marL="0" indent="0">
              <a:buNone/>
            </a:pPr>
            <a:r>
              <a:rPr lang="pt-BR" sz="3000" dirty="0">
                <a:solidFill>
                  <a:srgbClr val="FF0000"/>
                </a:solidFill>
              </a:rPr>
              <a:t>I </a:t>
            </a:r>
            <a:r>
              <a:rPr lang="pt-BR" sz="3000" dirty="0" err="1">
                <a:solidFill>
                  <a:srgbClr val="FF0000"/>
                </a:solidFill>
              </a:rPr>
              <a:t>wasn't</a:t>
            </a:r>
            <a:r>
              <a:rPr lang="pt-BR" sz="3000" dirty="0">
                <a:solidFill>
                  <a:srgbClr val="FF0000"/>
                </a:solidFill>
              </a:rPr>
              <a:t> </a:t>
            </a:r>
            <a:r>
              <a:rPr lang="pt-BR" sz="3000" dirty="0" err="1">
                <a:solidFill>
                  <a:srgbClr val="FF0000"/>
                </a:solidFill>
              </a:rPr>
              <a:t>watching</a:t>
            </a:r>
            <a:r>
              <a:rPr lang="pt-BR" sz="3000" dirty="0">
                <a:solidFill>
                  <a:srgbClr val="FF0000"/>
                </a:solidFill>
              </a:rPr>
              <a:t> TV </a:t>
            </a:r>
            <a:r>
              <a:rPr lang="pt-BR" sz="3000" dirty="0" err="1">
                <a:solidFill>
                  <a:srgbClr val="FF0000"/>
                </a:solidFill>
              </a:rPr>
              <a:t>last</a:t>
            </a:r>
            <a:r>
              <a:rPr lang="pt-BR" sz="3000" dirty="0">
                <a:solidFill>
                  <a:srgbClr val="FF0000"/>
                </a:solidFill>
              </a:rPr>
              <a:t> </a:t>
            </a:r>
            <a:r>
              <a:rPr lang="pt-BR" sz="3000" dirty="0" err="1">
                <a:solidFill>
                  <a:srgbClr val="FF0000"/>
                </a:solidFill>
              </a:rPr>
              <a:t>night</a:t>
            </a:r>
            <a:r>
              <a:rPr lang="pt-BR" sz="3000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pt-BR" sz="3000" dirty="0"/>
              <a:t>(Eu não estava assistindo TV ontem à noite.)</a:t>
            </a:r>
          </a:p>
          <a:p>
            <a:endParaRPr lang="pt-BR" sz="2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451579" y="706045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pt-BR" sz="4400" dirty="0"/>
              <a:t>PAST CONTINUOUS – </a:t>
            </a:r>
            <a:br>
              <a:rPr lang="pt-BR" sz="4400" dirty="0"/>
            </a:br>
            <a:r>
              <a:rPr lang="pt-BR" sz="4400" dirty="0"/>
              <a:t>FORMA NEGATIVA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0472" y="3199827"/>
            <a:ext cx="4318782" cy="2866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7482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Quando usar o prefixo –</a:t>
            </a:r>
            <a:r>
              <a:rPr lang="pt-BR" sz="4400" dirty="0" err="1"/>
              <a:t>ing</a:t>
            </a:r>
            <a:r>
              <a:rPr lang="pt-BR" sz="4400" dirty="0"/>
              <a:t>?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67618" y="2015732"/>
            <a:ext cx="10255348" cy="4131850"/>
          </a:xfrm>
        </p:spPr>
        <p:txBody>
          <a:bodyPr>
            <a:normAutofit lnSpcReduction="10000"/>
          </a:bodyPr>
          <a:lstStyle/>
          <a:p>
            <a:r>
              <a:rPr lang="pt-BR" sz="2800" dirty="0"/>
              <a:t>Existem algumas regras para acrescentar o ING aos verbos, são elas: </a:t>
            </a:r>
          </a:p>
          <a:p>
            <a:r>
              <a:rPr lang="pt-BR" sz="2800" dirty="0"/>
              <a:t>1. Os verbos que terminam em consoante.</a:t>
            </a:r>
          </a:p>
          <a:p>
            <a:pPr marL="0" indent="0" algn="ctr">
              <a:buNone/>
            </a:pPr>
            <a:r>
              <a:rPr lang="pt-BR" sz="2800" dirty="0" err="1">
                <a:solidFill>
                  <a:srgbClr val="FF0000"/>
                </a:solidFill>
              </a:rPr>
              <a:t>Ex</a:t>
            </a:r>
            <a:r>
              <a:rPr lang="pt-BR" sz="2800" dirty="0">
                <a:solidFill>
                  <a:srgbClr val="FF0000"/>
                </a:solidFill>
              </a:rPr>
              <a:t>: </a:t>
            </a:r>
            <a:r>
              <a:rPr lang="pt-BR" sz="2800" dirty="0" err="1">
                <a:solidFill>
                  <a:srgbClr val="FF0000"/>
                </a:solidFill>
              </a:rPr>
              <a:t>Read</a:t>
            </a:r>
            <a:r>
              <a:rPr lang="pt-BR" sz="2800" dirty="0">
                <a:solidFill>
                  <a:srgbClr val="FF0000"/>
                </a:solidFill>
              </a:rPr>
              <a:t> vira </a:t>
            </a:r>
            <a:r>
              <a:rPr lang="pt-BR" sz="2800" dirty="0" err="1">
                <a:solidFill>
                  <a:srgbClr val="FF0000"/>
                </a:solidFill>
              </a:rPr>
              <a:t>ReadING</a:t>
            </a:r>
            <a:r>
              <a:rPr lang="pt-BR" sz="2800" dirty="0">
                <a:solidFill>
                  <a:srgbClr val="FF0000"/>
                </a:solidFill>
              </a:rPr>
              <a:t> (ler = lendo)</a:t>
            </a:r>
          </a:p>
          <a:p>
            <a:r>
              <a:rPr lang="pt-BR" sz="2800" dirty="0"/>
              <a:t>2. Os verbos que terminam com a letra “e”, excluindo esse “e” para que o –</a:t>
            </a:r>
            <a:r>
              <a:rPr lang="pt-BR" sz="2800" dirty="0" err="1"/>
              <a:t>ing</a:t>
            </a:r>
            <a:r>
              <a:rPr lang="pt-BR" sz="2800" dirty="0"/>
              <a:t> seja acrescentado. </a:t>
            </a:r>
          </a:p>
          <a:p>
            <a:pPr marL="0" indent="0" algn="ctr">
              <a:buNone/>
            </a:pPr>
            <a:r>
              <a:rPr lang="pt-BR" sz="2800" dirty="0" err="1">
                <a:solidFill>
                  <a:srgbClr val="FF0000"/>
                </a:solidFill>
              </a:rPr>
              <a:t>Ex</a:t>
            </a:r>
            <a:r>
              <a:rPr lang="pt-BR" sz="2800" dirty="0">
                <a:solidFill>
                  <a:srgbClr val="FF0000"/>
                </a:solidFill>
              </a:rPr>
              <a:t>: </a:t>
            </a:r>
            <a:r>
              <a:rPr lang="pt-BR" sz="2800" dirty="0" err="1">
                <a:solidFill>
                  <a:srgbClr val="FF0000"/>
                </a:solidFill>
              </a:rPr>
              <a:t>Take</a:t>
            </a:r>
            <a:r>
              <a:rPr lang="pt-BR" sz="2800" dirty="0">
                <a:solidFill>
                  <a:srgbClr val="FF0000"/>
                </a:solidFill>
              </a:rPr>
              <a:t> vira </a:t>
            </a:r>
            <a:r>
              <a:rPr lang="pt-BR" sz="2800" dirty="0" err="1">
                <a:solidFill>
                  <a:srgbClr val="FF0000"/>
                </a:solidFill>
              </a:rPr>
              <a:t>TakING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pt-BR" sz="2800" dirty="0" err="1">
                <a:solidFill>
                  <a:srgbClr val="FF0000"/>
                </a:solidFill>
              </a:rPr>
              <a:t>Make</a:t>
            </a:r>
            <a:r>
              <a:rPr lang="pt-BR" sz="2800" dirty="0">
                <a:solidFill>
                  <a:srgbClr val="FF0000"/>
                </a:solidFill>
              </a:rPr>
              <a:t> vira </a:t>
            </a:r>
            <a:r>
              <a:rPr lang="pt-BR" sz="2800" dirty="0" err="1">
                <a:solidFill>
                  <a:srgbClr val="FF0000"/>
                </a:solidFill>
              </a:rPr>
              <a:t>MakING</a:t>
            </a:r>
            <a:endParaRPr lang="pt-BR" sz="2800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709705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3. Quando temos verbos monossílabos, que são tônicos por natureza, usamos a sequência: consoante – vogal – consoante (dobra-se a última consoante). </a:t>
            </a:r>
          </a:p>
          <a:p>
            <a:pPr marL="0" indent="0" algn="ctr">
              <a:buNone/>
            </a:pPr>
            <a:r>
              <a:rPr lang="pt-BR" sz="2800" dirty="0" err="1">
                <a:solidFill>
                  <a:srgbClr val="FF0000"/>
                </a:solidFill>
              </a:rPr>
              <a:t>Ex</a:t>
            </a:r>
            <a:r>
              <a:rPr lang="pt-BR" sz="2800" dirty="0">
                <a:solidFill>
                  <a:srgbClr val="FF0000"/>
                </a:solidFill>
              </a:rPr>
              <a:t>: set vira </a:t>
            </a:r>
            <a:r>
              <a:rPr lang="pt-BR" sz="2800" dirty="0" err="1">
                <a:solidFill>
                  <a:srgbClr val="FF0000"/>
                </a:solidFill>
              </a:rPr>
              <a:t>settING</a:t>
            </a:r>
            <a:endParaRPr lang="pt-BR" sz="2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2800" dirty="0" err="1">
                <a:solidFill>
                  <a:srgbClr val="FF0000"/>
                </a:solidFill>
              </a:rPr>
              <a:t>Get</a:t>
            </a:r>
            <a:r>
              <a:rPr lang="pt-BR" sz="2800" dirty="0">
                <a:solidFill>
                  <a:srgbClr val="FF0000"/>
                </a:solidFill>
              </a:rPr>
              <a:t> vira </a:t>
            </a:r>
            <a:r>
              <a:rPr lang="pt-BR" sz="2800" dirty="0" err="1">
                <a:solidFill>
                  <a:srgbClr val="FF0000"/>
                </a:solidFill>
              </a:rPr>
              <a:t>GettING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pt-BR" sz="4400" dirty="0"/>
              <a:t>Quando usar o prefixo –</a:t>
            </a:r>
            <a:r>
              <a:rPr lang="pt-BR" sz="4400" dirty="0" err="1"/>
              <a:t>ing</a:t>
            </a:r>
            <a:r>
              <a:rPr lang="pt-BR" sz="4400" dirty="0"/>
              <a:t>? </a:t>
            </a:r>
          </a:p>
        </p:txBody>
      </p:sp>
      <p:pic>
        <p:nvPicPr>
          <p:cNvPr id="8194" name="Picture 2" descr="http://iconizer.net/files/Juicy_Fruit/orig/setting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454" y="3308301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0084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4.  Alguns verbos dissílabos como “</a:t>
            </a:r>
            <a:r>
              <a:rPr lang="pt-BR" sz="2800" dirty="0" err="1"/>
              <a:t>begin</a:t>
            </a:r>
            <a:r>
              <a:rPr lang="pt-BR" sz="2800" dirty="0"/>
              <a:t>” e “</a:t>
            </a:r>
            <a:r>
              <a:rPr lang="pt-BR" sz="2800" dirty="0" err="1"/>
              <a:t>prefer</a:t>
            </a:r>
            <a:r>
              <a:rPr lang="pt-BR" sz="2800" dirty="0"/>
              <a:t>”, cuja sílaba tônica é a última –”gin” e – “</a:t>
            </a:r>
            <a:r>
              <a:rPr lang="pt-BR" sz="2800" dirty="0" err="1"/>
              <a:t>fer</a:t>
            </a:r>
            <a:r>
              <a:rPr lang="pt-BR" sz="2800" dirty="0"/>
              <a:t>”, a última consoante deve ser dobrada ao receber –ing.  Assim, “</a:t>
            </a:r>
            <a:r>
              <a:rPr lang="pt-BR" sz="2800" dirty="0" err="1"/>
              <a:t>begin</a:t>
            </a:r>
            <a:r>
              <a:rPr lang="pt-BR" sz="2800" dirty="0"/>
              <a:t>” torna-se “</a:t>
            </a:r>
            <a:r>
              <a:rPr lang="pt-BR" sz="2800" dirty="0" err="1"/>
              <a:t>beginning</a:t>
            </a:r>
            <a:r>
              <a:rPr lang="pt-BR" sz="2800" dirty="0"/>
              <a:t>” e “</a:t>
            </a:r>
            <a:r>
              <a:rPr lang="pt-BR" sz="2800" dirty="0" err="1"/>
              <a:t>prefer</a:t>
            </a:r>
            <a:r>
              <a:rPr lang="pt-BR" sz="2800" dirty="0"/>
              <a:t>” vira “</a:t>
            </a:r>
            <a:r>
              <a:rPr lang="pt-BR" sz="2800" dirty="0" err="1"/>
              <a:t>preferring</a:t>
            </a:r>
            <a:r>
              <a:rPr lang="pt-BR" sz="2800" dirty="0"/>
              <a:t>”.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pt-BR" sz="4400" dirty="0"/>
              <a:t>Quando usar o prefixo –</a:t>
            </a:r>
            <a:r>
              <a:rPr lang="pt-BR" sz="4400" dirty="0" err="1"/>
              <a:t>ing</a:t>
            </a:r>
            <a:r>
              <a:rPr lang="pt-BR" sz="44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81521852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Referências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3212" y="2015732"/>
            <a:ext cx="10607039" cy="4033376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400" dirty="0"/>
              <a:t>SÓ LÍNGUA INGLESA. </a:t>
            </a:r>
            <a:r>
              <a:rPr lang="pt-BR" sz="2400" b="1" dirty="0"/>
              <a:t>Passado Contínuo ou Progressivo - Past </a:t>
            </a:r>
            <a:r>
              <a:rPr lang="pt-BR" sz="2400" b="1" dirty="0" err="1"/>
              <a:t>Continuous</a:t>
            </a:r>
            <a:r>
              <a:rPr lang="pt-BR" sz="2400" b="1" dirty="0"/>
              <a:t> </a:t>
            </a:r>
            <a:r>
              <a:rPr lang="pt-BR" sz="2400" b="1" dirty="0" err="1"/>
              <a:t>or</a:t>
            </a:r>
            <a:r>
              <a:rPr lang="pt-BR" sz="2400" b="1" dirty="0"/>
              <a:t> </a:t>
            </a:r>
            <a:r>
              <a:rPr lang="pt-BR" sz="2400" b="1" dirty="0" err="1"/>
              <a:t>Progressive</a:t>
            </a:r>
            <a:r>
              <a:rPr lang="pt-BR" sz="2400" b="1" dirty="0"/>
              <a:t>. </a:t>
            </a:r>
            <a:r>
              <a:rPr lang="pt-BR" sz="2400" dirty="0"/>
              <a:t>Disponível em: </a:t>
            </a:r>
            <a:r>
              <a:rPr lang="pt-BR" sz="2400" dirty="0">
                <a:hlinkClick r:id="rId2"/>
              </a:rPr>
              <a:t>http://www.solinguainglesa.com.br/conteudo/verbos5.php</a:t>
            </a:r>
            <a:r>
              <a:rPr lang="pt-BR" sz="2400" dirty="0"/>
              <a:t>&gt; Acesso em: 10 mai. 2016. </a:t>
            </a:r>
          </a:p>
          <a:p>
            <a:pPr algn="just"/>
            <a:r>
              <a:rPr lang="pt-BR" sz="2400" dirty="0"/>
              <a:t>MUNDO EDUCAÇÃO. </a:t>
            </a:r>
            <a:r>
              <a:rPr lang="pt-BR" sz="2400" b="1" dirty="0"/>
              <a:t>Past </a:t>
            </a:r>
            <a:r>
              <a:rPr lang="pt-BR" sz="2400" b="1" dirty="0" err="1"/>
              <a:t>Continuous</a:t>
            </a:r>
            <a:r>
              <a:rPr lang="pt-BR" sz="2400" b="1" dirty="0"/>
              <a:t>. </a:t>
            </a:r>
            <a:r>
              <a:rPr lang="pt-BR" sz="2400" dirty="0"/>
              <a:t>Disponível em: &lt;</a:t>
            </a:r>
            <a:r>
              <a:rPr lang="pt-BR" sz="2400" dirty="0">
                <a:hlinkClick r:id="rId3"/>
              </a:rPr>
              <a:t>http://mundoeducacao.bol.uol.com.br/ingles/past-continuous.html</a:t>
            </a:r>
            <a:r>
              <a:rPr lang="pt-BR" sz="2400" dirty="0"/>
              <a:t> &gt; Acesso em: 10 mai. 2016. </a:t>
            </a:r>
          </a:p>
          <a:p>
            <a:pPr algn="just"/>
            <a:r>
              <a:rPr lang="pt-BR" sz="2400" dirty="0"/>
              <a:t>GOMES, DANIELA. </a:t>
            </a:r>
            <a:r>
              <a:rPr lang="pt-BR" sz="2400" b="1" dirty="0"/>
              <a:t>Passado contínuo (Past </a:t>
            </a:r>
            <a:r>
              <a:rPr lang="pt-BR" sz="2400" b="1" dirty="0" err="1"/>
              <a:t>continuous</a:t>
            </a:r>
            <a:r>
              <a:rPr lang="pt-BR" sz="2400" b="1" dirty="0"/>
              <a:t>). </a:t>
            </a:r>
            <a:r>
              <a:rPr lang="pt-BR" sz="2400" dirty="0"/>
              <a:t>Disponível em: &lt;</a:t>
            </a:r>
            <a:r>
              <a:rPr lang="pt-BR" sz="2400" dirty="0">
                <a:hlinkClick r:id="rId4"/>
              </a:rPr>
              <a:t>http://www.infoescola.com/ingles/passado-continuo-past-continuous</a:t>
            </a:r>
            <a:r>
              <a:rPr lang="pt-BR" sz="2400" dirty="0"/>
              <a:t>&gt; Acesso em: 10 mai. 2016.</a:t>
            </a:r>
            <a:endParaRPr lang="pt-BR" sz="2400" b="1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614068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4631" y="727346"/>
            <a:ext cx="9603275" cy="1049235"/>
          </a:xfrm>
        </p:spPr>
        <p:txBody>
          <a:bodyPr>
            <a:normAutofit/>
          </a:bodyPr>
          <a:lstStyle/>
          <a:p>
            <a:r>
              <a:rPr lang="pt-BR" sz="4400" dirty="0"/>
              <a:t>Definição: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98806" y="1889123"/>
            <a:ext cx="10227212" cy="4005240"/>
          </a:xfrm>
        </p:spPr>
        <p:txBody>
          <a:bodyPr>
            <a:noAutofit/>
          </a:bodyPr>
          <a:lstStyle/>
          <a:p>
            <a:r>
              <a:rPr lang="pt-BR" sz="2800" dirty="0"/>
              <a:t>O Passado Contínuo, basicamente, descreve uma ação que estava ocorrendo em um certo período no passado.</a:t>
            </a:r>
          </a:p>
          <a:p>
            <a:r>
              <a:rPr lang="pt-BR" sz="2800" dirty="0"/>
              <a:t>Past </a:t>
            </a:r>
            <a:r>
              <a:rPr lang="pt-BR" sz="2800" dirty="0" err="1"/>
              <a:t>Continuous</a:t>
            </a:r>
            <a:r>
              <a:rPr lang="pt-BR" sz="2800" dirty="0"/>
              <a:t> é usado para: </a:t>
            </a:r>
          </a:p>
          <a:p>
            <a:r>
              <a:rPr lang="pt-BR" sz="2800" dirty="0"/>
              <a:t>1. Descrever uma ação em andamento num determinado momento no passado: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800" dirty="0">
                <a:solidFill>
                  <a:srgbClr val="FF0000"/>
                </a:solidFill>
              </a:rPr>
              <a:t>Fred </a:t>
            </a:r>
            <a:r>
              <a:rPr lang="pt-BR" sz="2800" dirty="0" err="1">
                <a:solidFill>
                  <a:srgbClr val="FF0000"/>
                </a:solidFill>
              </a:rPr>
              <a:t>was</a:t>
            </a:r>
            <a:r>
              <a:rPr lang="pt-BR" sz="2800" dirty="0">
                <a:solidFill>
                  <a:srgbClr val="FF0000"/>
                </a:solidFill>
              </a:rPr>
              <a:t> dancing </a:t>
            </a:r>
            <a:r>
              <a:rPr lang="pt-BR" sz="2800" dirty="0" err="1">
                <a:solidFill>
                  <a:srgbClr val="FF0000"/>
                </a:solidFill>
              </a:rPr>
              <a:t>with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his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girlfriend</a:t>
            </a:r>
            <a:r>
              <a:rPr lang="pt-BR" sz="2800" dirty="0">
                <a:solidFill>
                  <a:srgbClr val="FF0000"/>
                </a:solidFill>
              </a:rPr>
              <a:t>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800" dirty="0"/>
              <a:t>(Fred estava dançando com sua namorada.)</a:t>
            </a:r>
          </a:p>
        </p:txBody>
      </p:sp>
      <p:pic>
        <p:nvPicPr>
          <p:cNvPr id="2050" name="Picture 2" descr="http://www.solinguainglesa.com.br/conteudo/figuras2/Figura2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3593" y="4193663"/>
            <a:ext cx="1668626" cy="18132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78434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67173" y="1973528"/>
            <a:ext cx="9872913" cy="4174053"/>
          </a:xfrm>
        </p:spPr>
        <p:txBody>
          <a:bodyPr>
            <a:noAutofit/>
          </a:bodyPr>
          <a:lstStyle/>
          <a:p>
            <a:r>
              <a:rPr lang="pt-BR" sz="2800" dirty="0"/>
              <a:t>2. Narrar as circunstâncias de uma situação passada: </a:t>
            </a:r>
          </a:p>
          <a:p>
            <a:pPr marL="0" indent="0" algn="ctr">
              <a:buNone/>
            </a:pPr>
            <a:r>
              <a:rPr lang="pt-BR" sz="2800" dirty="0">
                <a:solidFill>
                  <a:srgbClr val="FF0000"/>
                </a:solidFill>
              </a:rPr>
              <a:t>It </a:t>
            </a:r>
            <a:r>
              <a:rPr lang="pt-BR" sz="2800" dirty="0" err="1">
                <a:solidFill>
                  <a:srgbClr val="FF0000"/>
                </a:solidFill>
              </a:rPr>
              <a:t>was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almost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midnight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and</a:t>
            </a:r>
            <a:r>
              <a:rPr lang="pt-BR" sz="2800" dirty="0">
                <a:solidFill>
                  <a:srgbClr val="FF0000"/>
                </a:solidFill>
              </a:rPr>
              <a:t> I </a:t>
            </a:r>
            <a:r>
              <a:rPr lang="pt-BR" sz="2800" dirty="0" err="1">
                <a:solidFill>
                  <a:srgbClr val="FF0000"/>
                </a:solidFill>
              </a:rPr>
              <a:t>was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getting</a:t>
            </a:r>
            <a:r>
              <a:rPr lang="pt-BR" sz="2800" dirty="0">
                <a:solidFill>
                  <a:srgbClr val="FF0000"/>
                </a:solidFill>
              </a:rPr>
              <a:t> </a:t>
            </a:r>
            <a:r>
              <a:rPr lang="pt-BR" sz="2800" dirty="0" err="1">
                <a:solidFill>
                  <a:srgbClr val="FF0000"/>
                </a:solidFill>
              </a:rPr>
              <a:t>tired</a:t>
            </a:r>
            <a:r>
              <a:rPr lang="pt-BR" sz="2800" dirty="0">
                <a:solidFill>
                  <a:srgbClr val="FF0000"/>
                </a:solidFill>
              </a:rPr>
              <a:t>, </a:t>
            </a:r>
            <a:r>
              <a:rPr lang="pt-BR" sz="2800" dirty="0" err="1">
                <a:solidFill>
                  <a:srgbClr val="FF0000"/>
                </a:solidFill>
              </a:rPr>
              <a:t>but</a:t>
            </a:r>
            <a:r>
              <a:rPr lang="pt-BR" sz="2800" dirty="0">
                <a:solidFill>
                  <a:srgbClr val="FF0000"/>
                </a:solidFill>
              </a:rPr>
              <a:t> I </a:t>
            </a:r>
            <a:r>
              <a:rPr lang="pt-BR" sz="2800" dirty="0" err="1">
                <a:solidFill>
                  <a:srgbClr val="FF0000"/>
                </a:solidFill>
              </a:rPr>
              <a:t>couldn't</a:t>
            </a:r>
            <a:r>
              <a:rPr lang="pt-BR" sz="2800" dirty="0">
                <a:solidFill>
                  <a:srgbClr val="FF0000"/>
                </a:solidFill>
              </a:rPr>
              <a:t> go </a:t>
            </a:r>
            <a:r>
              <a:rPr lang="pt-BR" sz="2800" dirty="0" err="1">
                <a:solidFill>
                  <a:srgbClr val="FF0000"/>
                </a:solidFill>
              </a:rPr>
              <a:t>to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bed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because</a:t>
            </a:r>
            <a:r>
              <a:rPr lang="pt-BR" sz="2800" dirty="0">
                <a:solidFill>
                  <a:srgbClr val="FF0000"/>
                </a:solidFill>
              </a:rPr>
              <a:t> I </a:t>
            </a:r>
            <a:r>
              <a:rPr lang="pt-BR" sz="2800" dirty="0" err="1">
                <a:solidFill>
                  <a:srgbClr val="FF0000"/>
                </a:solidFill>
              </a:rPr>
              <a:t>had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lots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of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things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to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study</a:t>
            </a:r>
            <a:r>
              <a:rPr lang="pt-BR" sz="2800" dirty="0">
                <a:solidFill>
                  <a:srgbClr val="FF0000"/>
                </a:solidFill>
              </a:rPr>
              <a:t>. </a:t>
            </a:r>
          </a:p>
          <a:p>
            <a:pPr marL="0" indent="0" algn="ctr">
              <a:buNone/>
            </a:pPr>
            <a:r>
              <a:rPr lang="pt-BR" sz="2800" dirty="0"/>
              <a:t>(Era quase meia-noite e eu estava ficando cansado, mas não podia dormir porque tinha muitas coisas para estudar.) 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254631" y="727346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dirty="0"/>
              <a:t>Definição: </a:t>
            </a:r>
          </a:p>
        </p:txBody>
      </p:sp>
      <p:pic>
        <p:nvPicPr>
          <p:cNvPr id="3074" name="Picture 2" descr="http://www.solinguainglesa.com.br/conteudo/figuras2/Figura2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59" y="4060554"/>
            <a:ext cx="2886864" cy="2669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43557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9" y="1945394"/>
            <a:ext cx="9603275" cy="4033376"/>
          </a:xfrm>
        </p:spPr>
        <p:txBody>
          <a:bodyPr>
            <a:noAutofit/>
          </a:bodyPr>
          <a:lstStyle/>
          <a:p>
            <a:r>
              <a:rPr lang="pt-BR" sz="2800" dirty="0"/>
              <a:t>3. Descrever ações em andamento simultâneo. Nesses casos, geralmente usa-se a conjunção </a:t>
            </a:r>
            <a:r>
              <a:rPr lang="pt-BR" sz="2800" dirty="0" err="1"/>
              <a:t>while</a:t>
            </a:r>
            <a:r>
              <a:rPr lang="pt-BR" sz="2800" dirty="0"/>
              <a:t>:  </a:t>
            </a:r>
          </a:p>
          <a:p>
            <a:pPr marL="0" indent="0" algn="ctr">
              <a:buNone/>
            </a:pPr>
            <a:r>
              <a:rPr lang="pt-BR" sz="2800" dirty="0" err="1">
                <a:solidFill>
                  <a:srgbClr val="FF0000"/>
                </a:solidFill>
              </a:rPr>
              <a:t>While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my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father</a:t>
            </a:r>
            <a:r>
              <a:rPr lang="pt-BR" sz="2800" dirty="0">
                <a:solidFill>
                  <a:srgbClr val="FF0000"/>
                </a:solidFill>
              </a:rPr>
              <a:t> </a:t>
            </a:r>
            <a:r>
              <a:rPr lang="pt-BR" sz="2800" dirty="0" err="1">
                <a:solidFill>
                  <a:srgbClr val="FF0000"/>
                </a:solidFill>
              </a:rPr>
              <a:t>was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reading</a:t>
            </a:r>
            <a:r>
              <a:rPr lang="pt-BR" sz="2800" dirty="0">
                <a:solidFill>
                  <a:srgbClr val="FF0000"/>
                </a:solidFill>
              </a:rPr>
              <a:t> </a:t>
            </a:r>
            <a:r>
              <a:rPr lang="pt-BR" sz="2800" dirty="0" err="1">
                <a:solidFill>
                  <a:srgbClr val="FF0000"/>
                </a:solidFill>
              </a:rPr>
              <a:t>the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newspaper</a:t>
            </a:r>
            <a:r>
              <a:rPr lang="pt-BR" sz="2800" dirty="0">
                <a:solidFill>
                  <a:srgbClr val="FF0000"/>
                </a:solidFill>
              </a:rPr>
              <a:t>, </a:t>
            </a:r>
            <a:r>
              <a:rPr lang="pt-BR" sz="2800" dirty="0" err="1">
                <a:solidFill>
                  <a:srgbClr val="FF0000"/>
                </a:solidFill>
              </a:rPr>
              <a:t>my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brother</a:t>
            </a:r>
            <a:r>
              <a:rPr lang="pt-BR" sz="2800" dirty="0">
                <a:solidFill>
                  <a:srgbClr val="FF0000"/>
                </a:solidFill>
              </a:rPr>
              <a:t> </a:t>
            </a:r>
            <a:r>
              <a:rPr lang="pt-BR" sz="2800" dirty="0" err="1">
                <a:solidFill>
                  <a:srgbClr val="FF0000"/>
                </a:solidFill>
              </a:rPr>
              <a:t>was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washingthe</a:t>
            </a:r>
            <a:r>
              <a:rPr lang="pt-BR" sz="2800" dirty="0">
                <a:solidFill>
                  <a:srgbClr val="FF0000"/>
                </a:solidFill>
              </a:rPr>
              <a:t> car. </a:t>
            </a:r>
          </a:p>
          <a:p>
            <a:pPr marL="0" indent="0" algn="ctr">
              <a:buNone/>
            </a:pPr>
            <a:r>
              <a:rPr lang="pt-BR" sz="2800" dirty="0"/>
              <a:t>(Enquanto meu pai estava lendo o jornal, meu irmão estava lavando o carro.)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254631" y="727346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dirty="0"/>
              <a:t>Definição: </a:t>
            </a:r>
          </a:p>
        </p:txBody>
      </p:sp>
    </p:spTree>
    <p:extLst>
      <p:ext uri="{BB962C8B-B14F-4D97-AF65-F5344CB8AC3E}">
        <p14:creationId xmlns:p14="http://schemas.microsoft.com/office/powerpoint/2010/main" val="321617985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/>
              <a:t>4. Falar, indicar uma ação habitual que ocorria no passado. Normalmente usa-se os advérbios de frequência: </a:t>
            </a:r>
            <a:r>
              <a:rPr lang="pt-BR" sz="2800" dirty="0" err="1"/>
              <a:t>constantly</a:t>
            </a:r>
            <a:r>
              <a:rPr lang="pt-BR" sz="2800" dirty="0"/>
              <a:t>, </a:t>
            </a:r>
            <a:r>
              <a:rPr lang="pt-BR" sz="2800" dirty="0" err="1"/>
              <a:t>often</a:t>
            </a:r>
            <a:r>
              <a:rPr lang="pt-BR" sz="2800" dirty="0"/>
              <a:t>, </a:t>
            </a:r>
            <a:r>
              <a:rPr lang="pt-BR" sz="2800" dirty="0" err="1"/>
              <a:t>always</a:t>
            </a:r>
            <a:r>
              <a:rPr lang="pt-BR" sz="2800" dirty="0"/>
              <a:t> entre o passado simples do verbo </a:t>
            </a:r>
            <a:r>
              <a:rPr lang="pt-BR" sz="2800" dirty="0" err="1"/>
              <a:t>to</a:t>
            </a:r>
            <a:r>
              <a:rPr lang="pt-BR" sz="2800" dirty="0"/>
              <a:t> </a:t>
            </a:r>
            <a:r>
              <a:rPr lang="pt-BR" sz="2800" dirty="0" err="1"/>
              <a:t>be</a:t>
            </a:r>
            <a:r>
              <a:rPr lang="pt-BR" sz="2800" dirty="0"/>
              <a:t> e o verbo principal: </a:t>
            </a:r>
          </a:p>
          <a:p>
            <a:pPr marL="0" indent="0" algn="ctr">
              <a:buNone/>
            </a:pPr>
            <a:r>
              <a:rPr lang="pt-BR" sz="2800" dirty="0" err="1">
                <a:solidFill>
                  <a:srgbClr val="FF0000"/>
                </a:solidFill>
              </a:rPr>
              <a:t>They</a:t>
            </a:r>
            <a:r>
              <a:rPr lang="pt-BR" sz="2800" dirty="0">
                <a:solidFill>
                  <a:srgbClr val="FF0000"/>
                </a:solidFill>
              </a:rPr>
              <a:t> </a:t>
            </a:r>
            <a:r>
              <a:rPr lang="pt-BR" sz="2800" dirty="0" err="1">
                <a:solidFill>
                  <a:srgbClr val="FF0000"/>
                </a:solidFill>
              </a:rPr>
              <a:t>were</a:t>
            </a:r>
            <a:r>
              <a:rPr lang="pt-BR" sz="2800" dirty="0">
                <a:solidFill>
                  <a:srgbClr val="FF0000"/>
                </a:solidFill>
              </a:rPr>
              <a:t> </a:t>
            </a:r>
            <a:r>
              <a:rPr lang="pt-BR" sz="2800" dirty="0" err="1">
                <a:solidFill>
                  <a:srgbClr val="FF0000"/>
                </a:solidFill>
              </a:rPr>
              <a:t>always</a:t>
            </a:r>
            <a:r>
              <a:rPr lang="pt-BR" sz="2800" dirty="0">
                <a:solidFill>
                  <a:srgbClr val="FF0000"/>
                </a:solidFill>
              </a:rPr>
              <a:t> </a:t>
            </a:r>
            <a:r>
              <a:rPr lang="pt-BR" sz="2800" dirty="0" err="1">
                <a:solidFill>
                  <a:srgbClr val="FF0000"/>
                </a:solidFill>
              </a:rPr>
              <a:t>asking</a:t>
            </a:r>
            <a:r>
              <a:rPr lang="pt-BR" sz="2800" dirty="0">
                <a:solidFill>
                  <a:srgbClr val="FF0000"/>
                </a:solidFill>
              </a:rPr>
              <a:t> </a:t>
            </a:r>
            <a:r>
              <a:rPr lang="pt-BR" sz="2800" dirty="0" err="1">
                <a:solidFill>
                  <a:srgbClr val="FF0000"/>
                </a:solidFill>
              </a:rPr>
              <a:t>the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same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questions</a:t>
            </a:r>
            <a:r>
              <a:rPr lang="pt-BR" sz="2800" dirty="0">
                <a:solidFill>
                  <a:srgbClr val="FF0000"/>
                </a:solidFill>
              </a:rPr>
              <a:t>. </a:t>
            </a:r>
          </a:p>
          <a:p>
            <a:pPr marL="0" indent="0" algn="ctr">
              <a:buNone/>
            </a:pPr>
            <a:r>
              <a:rPr lang="pt-BR" sz="2800" dirty="0"/>
              <a:t>(Eles estavam sempre fazendo as mesmas perguntas.)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254631" y="727346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dirty="0"/>
              <a:t>Definição: </a:t>
            </a:r>
          </a:p>
        </p:txBody>
      </p:sp>
    </p:spTree>
    <p:extLst>
      <p:ext uri="{BB962C8B-B14F-4D97-AF65-F5344CB8AC3E}">
        <p14:creationId xmlns:p14="http://schemas.microsoft.com/office/powerpoint/2010/main" val="287242184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480962"/>
            <a:ext cx="9603275" cy="1049235"/>
          </a:xfrm>
        </p:spPr>
        <p:txBody>
          <a:bodyPr>
            <a:noAutofit/>
          </a:bodyPr>
          <a:lstStyle/>
          <a:p>
            <a:r>
              <a:rPr lang="pt-BR" sz="4400" dirty="0"/>
              <a:t>PAST CONTINUOUS – </a:t>
            </a:r>
            <a:br>
              <a:rPr lang="pt-BR" sz="4400" dirty="0"/>
            </a:br>
            <a:r>
              <a:rPr lang="pt-BR" sz="4400" dirty="0"/>
              <a:t>FORMA INTERROGATIVA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24970" y="2258499"/>
            <a:ext cx="7382932" cy="3889083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Na Forma Interrogativa do Passado Contínuo, o sujeito posiciona-se entre o passado simples do verbo </a:t>
            </a:r>
            <a:r>
              <a:rPr lang="pt-BR" sz="2800" dirty="0" err="1"/>
              <a:t>to</a:t>
            </a:r>
            <a:r>
              <a:rPr lang="pt-BR" sz="2800" dirty="0"/>
              <a:t> </a:t>
            </a:r>
            <a:r>
              <a:rPr lang="pt-BR" sz="2800" dirty="0" err="1"/>
              <a:t>be</a:t>
            </a:r>
            <a:r>
              <a:rPr lang="pt-BR" sz="2800" dirty="0"/>
              <a:t> e o gerúndio (-</a:t>
            </a:r>
            <a:r>
              <a:rPr lang="pt-BR" sz="2800" dirty="0" err="1"/>
              <a:t>ing</a:t>
            </a:r>
            <a:r>
              <a:rPr lang="pt-BR" sz="2800" dirty="0"/>
              <a:t>) do verbo principal. </a:t>
            </a:r>
          </a:p>
          <a:p>
            <a:pPr algn="just"/>
            <a:r>
              <a:rPr lang="pt-BR" sz="2800" dirty="0"/>
              <a:t>Equação: passado simples do verbo </a:t>
            </a:r>
            <a:r>
              <a:rPr lang="pt-BR" sz="2800" dirty="0" err="1"/>
              <a:t>to</a:t>
            </a:r>
            <a:r>
              <a:rPr lang="pt-BR" sz="2800" dirty="0"/>
              <a:t> </a:t>
            </a:r>
            <a:r>
              <a:rPr lang="pt-BR" sz="2800" dirty="0" err="1"/>
              <a:t>be</a:t>
            </a:r>
            <a:r>
              <a:rPr lang="pt-BR" sz="2800" dirty="0"/>
              <a:t> + sujeito + gerúndio do verbo principal (-</a:t>
            </a:r>
            <a:r>
              <a:rPr lang="pt-BR" sz="2800" dirty="0" err="1"/>
              <a:t>ing</a:t>
            </a:r>
            <a:r>
              <a:rPr lang="pt-BR" sz="2800" dirty="0"/>
              <a:t>).</a:t>
            </a:r>
            <a:endParaRPr lang="pt-BR" sz="3600" dirty="0"/>
          </a:p>
        </p:txBody>
      </p:sp>
      <p:pic>
        <p:nvPicPr>
          <p:cNvPr id="5122" name="Picture 2" descr="https://nwcommands.files.wordpress.com/2014/08/ask-question-2-ce96e3e01c85a38a0d39c61cfae6d42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511" y="2015732"/>
            <a:ext cx="3150235" cy="39361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2587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Observe a tabela abaixo: 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51579" y="480962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dirty="0"/>
              <a:t>PAST CONTINUOUS – </a:t>
            </a:r>
            <a:br>
              <a:rPr lang="pt-BR" sz="4400" dirty="0"/>
            </a:br>
            <a:r>
              <a:rPr lang="pt-BR" sz="4400" dirty="0"/>
              <a:t>FORMA INTERROGATIVA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275" y="2661406"/>
            <a:ext cx="4258261" cy="329047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6213231" y="2661406"/>
            <a:ext cx="597876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800" dirty="0"/>
              <a:t>Exemplos: </a:t>
            </a:r>
          </a:p>
          <a:p>
            <a:pPr algn="ctr"/>
            <a:r>
              <a:rPr lang="pt-BR" sz="2800" dirty="0" err="1">
                <a:solidFill>
                  <a:srgbClr val="FF0000"/>
                </a:solidFill>
              </a:rPr>
              <a:t>Were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you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sleeping</a:t>
            </a:r>
            <a:r>
              <a:rPr lang="pt-BR" sz="2800" dirty="0">
                <a:solidFill>
                  <a:srgbClr val="FF0000"/>
                </a:solidFill>
              </a:rPr>
              <a:t>? </a:t>
            </a:r>
          </a:p>
          <a:p>
            <a:pPr algn="ctr"/>
            <a:r>
              <a:rPr lang="pt-BR" sz="2800" dirty="0"/>
              <a:t>(Você estava dormindo?)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 err="1">
                <a:solidFill>
                  <a:srgbClr val="FF0000"/>
                </a:solidFill>
              </a:rPr>
              <a:t>Were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they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studying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fot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the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test</a:t>
            </a:r>
            <a:r>
              <a:rPr lang="pt-BR" sz="2800" dirty="0">
                <a:solidFill>
                  <a:srgbClr val="FF0000"/>
                </a:solidFill>
              </a:rPr>
              <a:t>? </a:t>
            </a:r>
          </a:p>
          <a:p>
            <a:pPr algn="ctr"/>
            <a:r>
              <a:rPr lang="pt-BR" sz="2800" dirty="0"/>
              <a:t>(Eles estavam estudando para a prova?)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657952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/>
              <a:t>A forma afirmativa é formada com os seguintes elementos: </a:t>
            </a:r>
          </a:p>
          <a:p>
            <a:pPr marL="0" indent="0" algn="ctr">
              <a:buNone/>
            </a:pPr>
            <a:r>
              <a:rPr lang="pt-BR" sz="2800" dirty="0"/>
              <a:t>Sujeito + verbo “</a:t>
            </a:r>
            <a:r>
              <a:rPr lang="pt-BR" sz="2800" dirty="0" err="1"/>
              <a:t>to</a:t>
            </a:r>
            <a:r>
              <a:rPr lang="pt-BR" sz="2800" dirty="0"/>
              <a:t> </a:t>
            </a:r>
            <a:r>
              <a:rPr lang="pt-BR" sz="2800" dirty="0" err="1"/>
              <a:t>be</a:t>
            </a:r>
            <a:r>
              <a:rPr lang="pt-BR" sz="2800" dirty="0"/>
              <a:t>” no passado (</a:t>
            </a:r>
            <a:r>
              <a:rPr lang="pt-BR" sz="2800" dirty="0" err="1"/>
              <a:t>was</a:t>
            </a:r>
            <a:r>
              <a:rPr lang="pt-BR" sz="2800" dirty="0"/>
              <a:t>/</a:t>
            </a:r>
            <a:r>
              <a:rPr lang="pt-BR" sz="2800" dirty="0" err="1"/>
              <a:t>were</a:t>
            </a:r>
            <a:r>
              <a:rPr lang="pt-BR" sz="2800" dirty="0"/>
              <a:t>) + verbo com “</a:t>
            </a:r>
            <a:r>
              <a:rPr lang="pt-BR" sz="2800" dirty="0" err="1"/>
              <a:t>ing</a:t>
            </a:r>
            <a:r>
              <a:rPr lang="pt-BR" sz="2800" dirty="0"/>
              <a:t>” + complemento da oração.</a:t>
            </a:r>
            <a:endParaRPr lang="pt-BR" sz="3600" dirty="0"/>
          </a:p>
          <a:p>
            <a:r>
              <a:rPr lang="pt-BR" sz="2800" dirty="0"/>
              <a:t>Exemplo: </a:t>
            </a:r>
          </a:p>
          <a:p>
            <a:pPr marL="0" indent="0" algn="ctr">
              <a:buNone/>
            </a:pPr>
            <a:r>
              <a:rPr lang="pt-BR" sz="2800" dirty="0" err="1">
                <a:solidFill>
                  <a:srgbClr val="FF0000"/>
                </a:solidFill>
              </a:rPr>
              <a:t>She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was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studying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last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 err="1">
                <a:solidFill>
                  <a:srgbClr val="FF0000"/>
                </a:solidFill>
              </a:rPr>
              <a:t>night</a:t>
            </a:r>
            <a:r>
              <a:rPr lang="pt-BR" sz="2800" dirty="0">
                <a:solidFill>
                  <a:srgbClr val="FF0000"/>
                </a:solidFill>
              </a:rPr>
              <a:t>. </a:t>
            </a:r>
          </a:p>
          <a:p>
            <a:pPr marL="0" indent="0" algn="ctr">
              <a:buNone/>
            </a:pPr>
            <a:r>
              <a:rPr lang="pt-BR" sz="2800" dirty="0"/>
              <a:t>(Ela estava estudando ontem a noite)</a:t>
            </a:r>
            <a:endParaRPr lang="pt-BR" sz="4400" dirty="0"/>
          </a:p>
        </p:txBody>
      </p:sp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1451579" y="480963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dirty="0"/>
              <a:t>PAST CONTINUOUS – </a:t>
            </a:r>
            <a:br>
              <a:rPr lang="pt-BR" sz="4400" dirty="0"/>
            </a:br>
            <a:r>
              <a:rPr lang="pt-BR" sz="4400" dirty="0"/>
              <a:t>FORMA AFIRMATIVA</a:t>
            </a:r>
          </a:p>
        </p:txBody>
      </p:sp>
      <p:pic>
        <p:nvPicPr>
          <p:cNvPr id="6146" name="Picture 2" descr="http://thumbs.dreamstime.com/z/ponto-de-exclama%C3%A7%C3%A3o-do-homem-3d-250842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824" y="3276487"/>
            <a:ext cx="2502165" cy="26753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46066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2631" y="0"/>
            <a:ext cx="9941169" cy="6105378"/>
          </a:xfrm>
        </p:spPr>
      </p:pic>
    </p:spTree>
    <p:extLst>
      <p:ext uri="{BB962C8B-B14F-4D97-AF65-F5344CB8AC3E}">
        <p14:creationId xmlns:p14="http://schemas.microsoft.com/office/powerpoint/2010/main" val="283913202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71</TotalTime>
  <Words>504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Wingdings</vt:lpstr>
      <vt:lpstr>Galeria</vt:lpstr>
      <vt:lpstr>Past CONTINUOUS</vt:lpstr>
      <vt:lpstr>Definição: </vt:lpstr>
      <vt:lpstr>Apresentação do PowerPoint</vt:lpstr>
      <vt:lpstr>Apresentação do PowerPoint</vt:lpstr>
      <vt:lpstr>Apresentação do PowerPoint</vt:lpstr>
      <vt:lpstr>PAST CONTINUOUS –  FORMA INTERROGATIVA</vt:lpstr>
      <vt:lpstr>Apresentação do PowerPoint</vt:lpstr>
      <vt:lpstr>PAST CONTINUOUS –  FORMA AFIRMATIVA</vt:lpstr>
      <vt:lpstr>Apresentação do PowerPoint</vt:lpstr>
      <vt:lpstr>PAST CONTINUOUS –  FORMA NEGATIVA</vt:lpstr>
      <vt:lpstr>Quando usar o prefixo –ing? </vt:lpstr>
      <vt:lpstr>Quando usar o prefixo –ing? </vt:lpstr>
      <vt:lpstr>Quando usar o prefixo –ing? 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CONTINUOUS</dc:title>
  <dc:creator>José Alyson</dc:creator>
  <cp:lastModifiedBy>José Alyson</cp:lastModifiedBy>
  <cp:revision>13</cp:revision>
  <dcterms:created xsi:type="dcterms:W3CDTF">2016-05-10T22:25:30Z</dcterms:created>
  <dcterms:modified xsi:type="dcterms:W3CDTF">2016-05-11T17:45:29Z</dcterms:modified>
</cp:coreProperties>
</file>