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2" r:id="rId1"/>
  </p:sldMasterIdLst>
  <p:sldIdLst>
    <p:sldId id="256" r:id="rId2"/>
    <p:sldId id="258" r:id="rId3"/>
    <p:sldId id="260" r:id="rId4"/>
    <p:sldId id="259" r:id="rId5"/>
    <p:sldId id="264" r:id="rId6"/>
    <p:sldId id="265" r:id="rId7"/>
    <p:sldId id="261" r:id="rId8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BBB29B"/>
    <a:srgbClr val="E4DCD4"/>
    <a:srgbClr val="D2C5B6"/>
    <a:srgbClr val="FFFFCC"/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 autoAdjust="0"/>
  </p:normalViewPr>
  <p:slideViewPr>
    <p:cSldViewPr snapToGrid="0">
      <p:cViewPr varScale="1">
        <p:scale>
          <a:sx n="92" d="100"/>
          <a:sy n="92" d="100"/>
        </p:scale>
        <p:origin x="-258" y="-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1388C-4E5B-465F-AB7C-A8D50130E868}" type="datetimeFigureOut">
              <a:rPr lang="pt-BR" smtClean="0"/>
              <a:pPr/>
              <a:t>11/05/2016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ECD72-D7B7-4427-928B-6D17F0364F1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1388C-4E5B-465F-AB7C-A8D50130E868}" type="datetimeFigureOut">
              <a:rPr lang="pt-BR" smtClean="0"/>
              <a:pPr/>
              <a:t>11/05/2016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ECD72-D7B7-4427-928B-6D17F0364F1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1388C-4E5B-465F-AB7C-A8D50130E868}" type="datetimeFigureOut">
              <a:rPr lang="pt-BR" smtClean="0"/>
              <a:pPr/>
              <a:t>11/05/2016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ECD72-D7B7-4427-928B-6D17F0364F1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1388C-4E5B-465F-AB7C-A8D50130E868}" type="datetimeFigureOut">
              <a:rPr lang="pt-BR" smtClean="0"/>
              <a:pPr/>
              <a:t>11/05/2016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ECD72-D7B7-4427-928B-6D17F0364F1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1388C-4E5B-465F-AB7C-A8D50130E868}" type="datetimeFigureOut">
              <a:rPr lang="pt-BR" smtClean="0"/>
              <a:pPr/>
              <a:t>11/05/2016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ECD72-D7B7-4427-928B-6D17F0364F1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1388C-4E5B-465F-AB7C-A8D50130E868}" type="datetimeFigureOut">
              <a:rPr lang="pt-BR" smtClean="0"/>
              <a:pPr/>
              <a:t>11/05/2016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ECD72-D7B7-4427-928B-6D17F0364F1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1388C-4E5B-465F-AB7C-A8D50130E868}" type="datetimeFigureOut">
              <a:rPr lang="pt-BR" smtClean="0"/>
              <a:pPr/>
              <a:t>11/05/2016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ECD72-D7B7-4427-928B-6D17F0364F1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1388C-4E5B-465F-AB7C-A8D50130E868}" type="datetimeFigureOut">
              <a:rPr lang="pt-BR" smtClean="0"/>
              <a:pPr/>
              <a:t>11/05/2016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ECD72-D7B7-4427-928B-6D17F0364F1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1388C-4E5B-465F-AB7C-A8D50130E868}" type="datetimeFigureOut">
              <a:rPr lang="pt-BR" smtClean="0"/>
              <a:pPr/>
              <a:t>11/05/2016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ECD72-D7B7-4427-928B-6D17F0364F1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1388C-4E5B-465F-AB7C-A8D50130E868}" type="datetimeFigureOut">
              <a:rPr lang="pt-BR" smtClean="0"/>
              <a:pPr/>
              <a:t>11/05/2016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ECD72-D7B7-4427-928B-6D17F0364F1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1388C-4E5B-465F-AB7C-A8D50130E868}" type="datetimeFigureOut">
              <a:rPr lang="pt-BR" smtClean="0"/>
              <a:pPr/>
              <a:t>11/05/2016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ECD72-D7B7-4427-928B-6D17F0364F1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F1388C-4E5B-465F-AB7C-A8D50130E868}" type="datetimeFigureOut">
              <a:rPr lang="pt-BR" smtClean="0"/>
              <a:pPr/>
              <a:t>11/05/2016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1ECD72-D7B7-4427-928B-6D17F0364F1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3" r:id="rId1"/>
    <p:sldLayoutId id="2147483874" r:id="rId2"/>
    <p:sldLayoutId id="2147483875" r:id="rId3"/>
    <p:sldLayoutId id="2147483876" r:id="rId4"/>
    <p:sldLayoutId id="2147483877" r:id="rId5"/>
    <p:sldLayoutId id="2147483878" r:id="rId6"/>
    <p:sldLayoutId id="2147483879" r:id="rId7"/>
    <p:sldLayoutId id="2147483880" r:id="rId8"/>
    <p:sldLayoutId id="2147483881" r:id="rId9"/>
    <p:sldLayoutId id="2147483882" r:id="rId10"/>
    <p:sldLayoutId id="21474838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https://pressdispensary.co.uk/images/presspack_logos/1074/log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54365" y="960437"/>
            <a:ext cx="7292802" cy="4099479"/>
          </a:xfrm>
          <a:prstGeom prst="rect">
            <a:avLst/>
          </a:prstGeom>
          <a:noFill/>
        </p:spPr>
      </p:pic>
      <p:sp>
        <p:nvSpPr>
          <p:cNvPr id="5" name="CaixaDeTexto 4"/>
          <p:cNvSpPr txBox="1"/>
          <p:nvPr/>
        </p:nvSpPr>
        <p:spPr>
          <a:xfrm>
            <a:off x="1110344" y="5003073"/>
            <a:ext cx="72629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4000" dirty="0" smtClean="0">
                <a:latin typeface="Arial Black" pitchFamily="34" charset="0"/>
              </a:rPr>
              <a:t>E SUAS FORMAS</a:t>
            </a:r>
            <a:endParaRPr lang="pt-BR" sz="4000" dirty="0">
              <a:latin typeface="Arial Black" pitchFamily="34" charset="0"/>
            </a:endParaRPr>
          </a:p>
        </p:txBody>
      </p:sp>
      <p:sp>
        <p:nvSpPr>
          <p:cNvPr id="6" name="Lágrima 5"/>
          <p:cNvSpPr/>
          <p:nvPr/>
        </p:nvSpPr>
        <p:spPr>
          <a:xfrm>
            <a:off x="8704217" y="313508"/>
            <a:ext cx="3200400" cy="3213463"/>
          </a:xfrm>
          <a:prstGeom prst="teardrop">
            <a:avLst>
              <a:gd name="adj" fmla="val 61633"/>
            </a:avLst>
          </a:prstGeom>
          <a:solidFill>
            <a:schemeClr val="tx1"/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latin typeface="Century Gothic" pitchFamily="34" charset="0"/>
              </a:rPr>
              <a:t>Bruno Henrique</a:t>
            </a:r>
          </a:p>
          <a:p>
            <a:pPr algn="ctr"/>
            <a:r>
              <a:rPr lang="pt-BR" dirty="0" err="1" smtClean="0">
                <a:latin typeface="Century Gothic" pitchFamily="34" charset="0"/>
              </a:rPr>
              <a:t>Eloiza</a:t>
            </a:r>
            <a:r>
              <a:rPr lang="pt-BR" dirty="0" smtClean="0">
                <a:latin typeface="Century Gothic" pitchFamily="34" charset="0"/>
              </a:rPr>
              <a:t> </a:t>
            </a:r>
            <a:r>
              <a:rPr lang="pt-BR" dirty="0" err="1" smtClean="0">
                <a:latin typeface="Century Gothic" pitchFamily="34" charset="0"/>
              </a:rPr>
              <a:t>Keylla</a:t>
            </a:r>
            <a:endParaRPr lang="pt-BR" dirty="0" smtClean="0">
              <a:latin typeface="Century Gothic" pitchFamily="34" charset="0"/>
            </a:endParaRPr>
          </a:p>
          <a:p>
            <a:pPr algn="ctr"/>
            <a:r>
              <a:rPr lang="pt-BR" dirty="0" smtClean="0">
                <a:latin typeface="Century Gothic" pitchFamily="34" charset="0"/>
              </a:rPr>
              <a:t>Fernanda </a:t>
            </a:r>
            <a:r>
              <a:rPr lang="pt-BR" dirty="0" err="1" smtClean="0">
                <a:latin typeface="Century Gothic" pitchFamily="34" charset="0"/>
              </a:rPr>
              <a:t>Skarllat</a:t>
            </a:r>
            <a:endParaRPr lang="pt-BR" dirty="0" smtClean="0">
              <a:latin typeface="Century Gothic" pitchFamily="34" charset="0"/>
            </a:endParaRPr>
          </a:p>
          <a:p>
            <a:pPr algn="ctr"/>
            <a:r>
              <a:rPr lang="pt-BR" dirty="0" smtClean="0">
                <a:latin typeface="Century Gothic" pitchFamily="34" charset="0"/>
              </a:rPr>
              <a:t>Gabriela Santos</a:t>
            </a:r>
          </a:p>
          <a:p>
            <a:pPr algn="ctr"/>
            <a:r>
              <a:rPr lang="pt-BR" dirty="0" smtClean="0">
                <a:latin typeface="Century Gothic" pitchFamily="34" charset="0"/>
              </a:rPr>
              <a:t>Marcos </a:t>
            </a:r>
            <a:r>
              <a:rPr lang="pt-BR" dirty="0" err="1" smtClean="0">
                <a:latin typeface="Century Gothic" pitchFamily="34" charset="0"/>
              </a:rPr>
              <a:t>Vinicios</a:t>
            </a:r>
            <a:endParaRPr lang="pt-BR" dirty="0" smtClean="0">
              <a:latin typeface="Century Gothic" pitchFamily="34" charset="0"/>
            </a:endParaRPr>
          </a:p>
          <a:p>
            <a:pPr algn="ctr"/>
            <a:r>
              <a:rPr lang="pt-BR" dirty="0" err="1" smtClean="0">
                <a:latin typeface="Century Gothic" pitchFamily="34" charset="0"/>
              </a:rPr>
              <a:t>Yasmim</a:t>
            </a:r>
            <a:r>
              <a:rPr lang="pt-BR" dirty="0" smtClean="0">
                <a:latin typeface="Century Gothic" pitchFamily="34" charset="0"/>
              </a:rPr>
              <a:t> Lima</a:t>
            </a:r>
            <a:endParaRPr lang="pt-BR" dirty="0"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5523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2C5B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/>
          <p:cNvSpPr txBox="1"/>
          <p:nvPr/>
        </p:nvSpPr>
        <p:spPr>
          <a:xfrm>
            <a:off x="1658982" y="3409408"/>
            <a:ext cx="911787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Wingdings" pitchFamily="2" charset="2"/>
              <a:buChar char="§"/>
            </a:pPr>
            <a:r>
              <a:rPr lang="pt-BR" sz="2800" dirty="0" smtClean="0">
                <a:latin typeface="Berlin Sans FB" pitchFamily="34" charset="0"/>
              </a:rPr>
              <a:t> O </a:t>
            </a:r>
            <a:r>
              <a:rPr lang="pt-BR" sz="2800" dirty="0" err="1" smtClean="0">
                <a:solidFill>
                  <a:schemeClr val="bg1">
                    <a:lumMod val="25000"/>
                  </a:schemeClr>
                </a:solidFill>
                <a:latin typeface="Berlin Sans FB" pitchFamily="34" charset="0"/>
              </a:rPr>
              <a:t>Past</a:t>
            </a:r>
            <a:r>
              <a:rPr lang="pt-BR" sz="2800" dirty="0" smtClean="0">
                <a:solidFill>
                  <a:schemeClr val="bg1">
                    <a:lumMod val="25000"/>
                  </a:schemeClr>
                </a:solidFill>
                <a:latin typeface="Berlin Sans FB" pitchFamily="34" charset="0"/>
              </a:rPr>
              <a:t> </a:t>
            </a:r>
            <a:r>
              <a:rPr lang="pt-BR" sz="2800" dirty="0" err="1" smtClean="0">
                <a:solidFill>
                  <a:schemeClr val="bg1">
                    <a:lumMod val="25000"/>
                  </a:schemeClr>
                </a:solidFill>
                <a:latin typeface="Berlin Sans FB" pitchFamily="34" charset="0"/>
              </a:rPr>
              <a:t>Perfect</a:t>
            </a:r>
            <a:r>
              <a:rPr lang="pt-BR" sz="2800" dirty="0" smtClean="0">
                <a:latin typeface="Berlin Sans FB" pitchFamily="34" charset="0"/>
              </a:rPr>
              <a:t> é um tempo verbal semelhante ao nosso Pretérito mais-que-perfeito. </a:t>
            </a:r>
          </a:p>
          <a:p>
            <a:pPr algn="just">
              <a:buFont typeface="Wingdings" pitchFamily="2" charset="2"/>
              <a:buChar char="§"/>
            </a:pPr>
            <a:endParaRPr lang="pt-BR" sz="2800" dirty="0" smtClean="0">
              <a:latin typeface="Berlin Sans FB" pitchFamily="34" charset="0"/>
            </a:endParaRPr>
          </a:p>
          <a:p>
            <a:pPr algn="just">
              <a:buFont typeface="Wingdings" pitchFamily="2" charset="2"/>
              <a:buChar char="§"/>
            </a:pPr>
            <a:r>
              <a:rPr lang="pt-BR" sz="2800" dirty="0" smtClean="0">
                <a:latin typeface="Berlin Sans FB" pitchFamily="34" charset="0"/>
              </a:rPr>
              <a:t> É formado pelo pretérito do auxiliar </a:t>
            </a:r>
            <a:r>
              <a:rPr lang="pt-BR" sz="2800" dirty="0" smtClean="0">
                <a:solidFill>
                  <a:schemeClr val="bg1">
                    <a:lumMod val="25000"/>
                  </a:schemeClr>
                </a:solidFill>
                <a:latin typeface="Berlin Sans FB" pitchFamily="34" charset="0"/>
              </a:rPr>
              <a:t>TO HAVE</a:t>
            </a:r>
            <a:r>
              <a:rPr lang="pt-BR" sz="2800" dirty="0" smtClean="0">
                <a:latin typeface="Berlin Sans FB" pitchFamily="34" charset="0"/>
              </a:rPr>
              <a:t> seguido do particípio do verbo principal.</a:t>
            </a:r>
            <a:endParaRPr lang="pt-BR" sz="2800" dirty="0">
              <a:latin typeface="Berlin Sans FB" pitchFamily="34" charset="0"/>
            </a:endParaRPr>
          </a:p>
        </p:txBody>
      </p:sp>
      <p:pic>
        <p:nvPicPr>
          <p:cNvPr id="13314" name="Picture 2" descr="http://transformfestival.org/wp-content/uploads/2015/10/past.jpg"/>
          <p:cNvPicPr>
            <a:picLocks noChangeAspect="1" noChangeArrowheads="1"/>
          </p:cNvPicPr>
          <p:nvPr/>
        </p:nvPicPr>
        <p:blipFill>
          <a:blip r:embed="rId2"/>
          <a:srcRect t="22597" b="21122"/>
          <a:stretch>
            <a:fillRect/>
          </a:stretch>
        </p:blipFill>
        <p:spPr bwMode="auto">
          <a:xfrm>
            <a:off x="0" y="209006"/>
            <a:ext cx="12192000" cy="2913017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4" name="CaixaDeTexto 3"/>
          <p:cNvSpPr txBox="1"/>
          <p:nvPr/>
        </p:nvSpPr>
        <p:spPr>
          <a:xfrm>
            <a:off x="8819866" y="1881050"/>
            <a:ext cx="2862683" cy="923330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pt-BR" sz="5400" dirty="0" smtClean="0">
                <a:solidFill>
                  <a:srgbClr val="FFFFCC"/>
                </a:solidFill>
                <a:latin typeface="Aharoni" pitchFamily="2" charset="-79"/>
                <a:cs typeface="Aharoni" pitchFamily="2" charset="-79"/>
              </a:rPr>
              <a:t>PERFECT</a:t>
            </a:r>
            <a:endParaRPr lang="pt-BR" sz="5400" dirty="0">
              <a:solidFill>
                <a:srgbClr val="FFFFCC"/>
              </a:solidFill>
              <a:latin typeface="Aharoni" pitchFamily="2" charset="-79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748906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2C5B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727270" y="692331"/>
            <a:ext cx="5460274" cy="1015663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pt-BR" sz="6000" dirty="0" smtClean="0">
                <a:latin typeface="Aharoni" pitchFamily="2" charset="-79"/>
                <a:cs typeface="Aharoni" pitchFamily="2" charset="-79"/>
              </a:rPr>
              <a:t>PAST PERFECT</a:t>
            </a:r>
            <a:endParaRPr lang="pt-BR" sz="6000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Seta para a direita 2"/>
          <p:cNvSpPr/>
          <p:nvPr/>
        </p:nvSpPr>
        <p:spPr>
          <a:xfrm>
            <a:off x="1" y="1541418"/>
            <a:ext cx="2612570" cy="2142308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 smtClean="0">
                <a:latin typeface="Century Gothic" pitchFamily="34" charset="0"/>
              </a:rPr>
              <a:t>QUANDO </a:t>
            </a:r>
          </a:p>
          <a:p>
            <a:pPr algn="ctr"/>
            <a:r>
              <a:rPr lang="pt-BR" sz="2400" b="1" dirty="0" smtClean="0">
                <a:latin typeface="Century Gothic" pitchFamily="34" charset="0"/>
              </a:rPr>
              <a:t>USAR?</a:t>
            </a:r>
            <a:endParaRPr lang="pt-BR" sz="2400" b="1" dirty="0">
              <a:latin typeface="Century Gothic" pitchFamily="34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2821577" y="1841866"/>
            <a:ext cx="8595361" cy="1873270"/>
          </a:xfrm>
          <a:prstGeom prst="snip2DiagRect">
            <a:avLst>
              <a:gd name="adj1" fmla="val 0"/>
              <a:gd name="adj2" fmla="val 17345"/>
            </a:avLst>
          </a:prstGeom>
          <a:solidFill>
            <a:srgbClr val="BBB29B"/>
          </a:solidFill>
          <a:ln>
            <a:solidFill>
              <a:srgbClr val="BBB29B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just"/>
            <a:r>
              <a:rPr lang="pt-BR" sz="2400" dirty="0" smtClean="0">
                <a:latin typeface="Berlin Sans FB" pitchFamily="34" charset="0"/>
              </a:rPr>
              <a:t>Usamos o </a:t>
            </a:r>
            <a:r>
              <a:rPr lang="pt-BR" sz="2400" dirty="0" err="1" smtClean="0">
                <a:latin typeface="Berlin Sans FB" pitchFamily="34" charset="0"/>
              </a:rPr>
              <a:t>Past</a:t>
            </a:r>
            <a:r>
              <a:rPr lang="pt-BR" sz="2400" dirty="0" smtClean="0">
                <a:latin typeface="Berlin Sans FB" pitchFamily="34" charset="0"/>
              </a:rPr>
              <a:t> </a:t>
            </a:r>
            <a:r>
              <a:rPr lang="pt-BR" sz="2400" dirty="0" err="1" smtClean="0">
                <a:latin typeface="Berlin Sans FB" pitchFamily="34" charset="0"/>
              </a:rPr>
              <a:t>Perfect</a:t>
            </a:r>
            <a:r>
              <a:rPr lang="pt-BR" sz="2400" dirty="0" smtClean="0">
                <a:latin typeface="Berlin Sans FB" pitchFamily="34" charset="0"/>
              </a:rPr>
              <a:t> para expressar um fato que aconteceu no passado antes de outro que também aconteceu no passado. </a:t>
            </a:r>
          </a:p>
          <a:p>
            <a:pPr algn="just"/>
            <a:r>
              <a:rPr lang="pt-BR" sz="2400" dirty="0" smtClean="0">
                <a:latin typeface="Berlin Sans FB" pitchFamily="34" charset="0"/>
              </a:rPr>
              <a:t>Também pode-se usar para descrever desejos que ainda não foram realizados. </a:t>
            </a:r>
            <a:endParaRPr lang="pt-BR" sz="2400" dirty="0">
              <a:latin typeface="Berlin Sans FB" pitchFamily="34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836023" y="4167051"/>
            <a:ext cx="1048947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 smtClean="0">
                <a:solidFill>
                  <a:srgbClr val="C00000"/>
                </a:solidFill>
              </a:rPr>
              <a:t>Ex.:</a:t>
            </a:r>
          </a:p>
          <a:p>
            <a:endParaRPr lang="pt-BR" sz="2800" dirty="0" smtClean="0"/>
          </a:p>
          <a:p>
            <a:r>
              <a:rPr lang="pt-BR" sz="2800" i="1" dirty="0" smtClean="0"/>
              <a:t>1. </a:t>
            </a:r>
            <a:r>
              <a:rPr lang="en-US" sz="2800" i="1" dirty="0" smtClean="0"/>
              <a:t>When I </a:t>
            </a:r>
            <a:r>
              <a:rPr lang="pt-BR" sz="2800" b="1" i="1" dirty="0" err="1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arrived</a:t>
            </a:r>
            <a:r>
              <a:rPr lang="pt-BR" sz="2800" i="1" dirty="0" smtClean="0"/>
              <a:t> </a:t>
            </a:r>
            <a:r>
              <a:rPr lang="pt-BR" sz="2800" i="1" dirty="0" err="1" smtClean="0"/>
              <a:t>at</a:t>
            </a:r>
            <a:r>
              <a:rPr lang="pt-BR" sz="2800" i="1" dirty="0" smtClean="0"/>
              <a:t> </a:t>
            </a:r>
            <a:r>
              <a:rPr lang="pt-BR" sz="2800" i="1" dirty="0" err="1" smtClean="0"/>
              <a:t>the</a:t>
            </a:r>
            <a:r>
              <a:rPr lang="pt-BR" sz="2800" i="1" dirty="0" smtClean="0"/>
              <a:t> bus </a:t>
            </a:r>
            <a:r>
              <a:rPr lang="pt-BR" sz="2800" i="1" dirty="0" err="1" smtClean="0"/>
              <a:t>station</a:t>
            </a:r>
            <a:r>
              <a:rPr lang="pt-BR" sz="2800" i="1" dirty="0" smtClean="0"/>
              <a:t>, </a:t>
            </a:r>
            <a:r>
              <a:rPr lang="pt-BR" sz="2800" i="1" dirty="0" err="1" smtClean="0"/>
              <a:t>the</a:t>
            </a:r>
            <a:r>
              <a:rPr lang="pt-BR" sz="2800" i="1" dirty="0" smtClean="0"/>
              <a:t> bus </a:t>
            </a:r>
            <a:r>
              <a:rPr lang="pt-BR" sz="2800" b="1" i="1" dirty="0" err="1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had</a:t>
            </a:r>
            <a:r>
              <a:rPr lang="pt-BR" sz="2800" b="1" i="1" dirty="0" smtClean="0"/>
              <a:t> </a:t>
            </a:r>
            <a:r>
              <a:rPr lang="pt-BR" sz="2800" i="1" dirty="0" err="1" smtClean="0"/>
              <a:t>already</a:t>
            </a:r>
            <a:r>
              <a:rPr lang="pt-BR" sz="2800" i="1" dirty="0" smtClean="0"/>
              <a:t> </a:t>
            </a:r>
            <a:r>
              <a:rPr lang="pt-BR" sz="2800" i="1" dirty="0" err="1" smtClean="0"/>
              <a:t>left</a:t>
            </a:r>
            <a:r>
              <a:rPr lang="pt-BR" sz="2800" i="1" dirty="0" smtClean="0"/>
              <a:t>.</a:t>
            </a:r>
          </a:p>
          <a:p>
            <a:endParaRPr lang="pt-BR" sz="2800" i="1" dirty="0" smtClean="0"/>
          </a:p>
          <a:p>
            <a:r>
              <a:rPr lang="pt-BR" sz="2800" i="1" dirty="0" smtClean="0"/>
              <a:t>2. </a:t>
            </a:r>
            <a:r>
              <a:rPr lang="en-US" sz="2800" i="1" dirty="0" smtClean="0"/>
              <a:t>We </a:t>
            </a:r>
            <a:r>
              <a:rPr lang="en-US" sz="2800" b="1" i="1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had</a:t>
            </a:r>
            <a:r>
              <a:rPr lang="en-US" sz="2800" i="1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800" b="1" i="1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hoped</a:t>
            </a:r>
            <a:r>
              <a:rPr lang="en-US" sz="2800" i="1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800" i="1" dirty="0" smtClean="0"/>
              <a:t>to send her a letter but we didn’t have time.</a:t>
            </a:r>
            <a:endParaRPr lang="pt-BR" sz="2800" i="1" dirty="0" smtClean="0"/>
          </a:p>
        </p:txBody>
      </p:sp>
    </p:spTree>
    <p:extLst>
      <p:ext uri="{BB962C8B-B14F-4D97-AF65-F5344CB8AC3E}">
        <p14:creationId xmlns:p14="http://schemas.microsoft.com/office/powerpoint/2010/main" val="748906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2C5B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704906" y="463136"/>
            <a:ext cx="5460274" cy="1015663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pt-BR" sz="6000" dirty="0" smtClean="0">
                <a:latin typeface="Aharoni" pitchFamily="2" charset="-79"/>
                <a:cs typeface="Aharoni" pitchFamily="2" charset="-79"/>
              </a:rPr>
              <a:t>PAST PERFECT</a:t>
            </a:r>
            <a:endParaRPr lang="pt-BR" sz="6000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640078" y="1685108"/>
            <a:ext cx="10737669" cy="1569660"/>
          </a:xfrm>
          <a:prstGeom prst="rect">
            <a:avLst/>
          </a:prstGeom>
          <a:solidFill>
            <a:srgbClr val="BBB29B"/>
          </a:solidFill>
          <a:ln>
            <a:solidFill>
              <a:srgbClr val="BBB29B"/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 wrap="square" numCol="2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pt-BR" sz="2400" dirty="0" smtClean="0">
                <a:latin typeface="Berlin Sans FB" pitchFamily="34" charset="0"/>
              </a:rPr>
              <a:t> FORMA AFIRMATIVA </a:t>
            </a:r>
          </a:p>
          <a:p>
            <a:endParaRPr lang="pt-BR" sz="2400" dirty="0" smtClean="0">
              <a:latin typeface="Berlin Sans FB" pitchFamily="34" charset="0"/>
            </a:endParaRPr>
          </a:p>
          <a:p>
            <a:r>
              <a:rPr lang="pt-BR" sz="2400" dirty="0" smtClean="0">
                <a:solidFill>
                  <a:srgbClr val="C00000"/>
                </a:solidFill>
                <a:latin typeface="Berlin Sans FB" pitchFamily="34" charset="0"/>
              </a:rPr>
              <a:t>   Sujeito + HAD + Particípio</a:t>
            </a:r>
          </a:p>
          <a:p>
            <a:endParaRPr lang="pt-BR" sz="2400" dirty="0" smtClean="0">
              <a:latin typeface="Berlin Sans FB" pitchFamily="34" charset="0"/>
            </a:endParaRPr>
          </a:p>
          <a:p>
            <a:r>
              <a:rPr lang="pt-BR" sz="2400" dirty="0" smtClean="0">
                <a:latin typeface="Berlin Sans FB" pitchFamily="34" charset="0"/>
              </a:rPr>
              <a:t>EX.: </a:t>
            </a:r>
            <a:r>
              <a:rPr lang="en-US" sz="2400" dirty="0" smtClean="0">
                <a:latin typeface="Berlin Sans FB" panose="020E0602020502020306" pitchFamily="34" charset="0"/>
              </a:rPr>
              <a:t>The </a:t>
            </a:r>
            <a:r>
              <a:rPr lang="en-US" sz="2400" dirty="0">
                <a:latin typeface="Berlin Sans FB" panose="020E0602020502020306" pitchFamily="34" charset="0"/>
              </a:rPr>
              <a:t>movie </a:t>
            </a:r>
            <a:r>
              <a:rPr lang="en-US" sz="2400" dirty="0">
                <a:solidFill>
                  <a:schemeClr val="bg2">
                    <a:lumMod val="60000"/>
                    <a:lumOff val="40000"/>
                  </a:schemeClr>
                </a:solidFill>
                <a:latin typeface="Berlin Sans FB" panose="020E0602020502020306" pitchFamily="34" charset="0"/>
              </a:rPr>
              <a:t>had</a:t>
            </a:r>
            <a:r>
              <a:rPr lang="en-US" sz="2400" dirty="0">
                <a:latin typeface="Berlin Sans FB" panose="020E0602020502020306" pitchFamily="34" charset="0"/>
              </a:rPr>
              <a:t> already </a:t>
            </a:r>
            <a:r>
              <a:rPr lang="en-US" sz="2400" dirty="0">
                <a:solidFill>
                  <a:schemeClr val="bg2">
                    <a:lumMod val="60000"/>
                    <a:lumOff val="40000"/>
                  </a:schemeClr>
                </a:solidFill>
                <a:latin typeface="Berlin Sans FB" panose="020E0602020502020306" pitchFamily="34" charset="0"/>
              </a:rPr>
              <a:t>started </a:t>
            </a:r>
            <a:r>
              <a:rPr lang="en-US" sz="24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smtClean="0">
                <a:latin typeface="Berlin Sans FB" panose="020E0602020502020306" pitchFamily="34" charset="0"/>
              </a:rPr>
              <a:t>  when </a:t>
            </a:r>
            <a:r>
              <a:rPr lang="en-US" sz="2400" dirty="0">
                <a:latin typeface="Berlin Sans FB" panose="020E0602020502020306" pitchFamily="34" charset="0"/>
              </a:rPr>
              <a:t>I got home yesterday. </a:t>
            </a:r>
            <a:endParaRPr lang="pt-BR" sz="2400" dirty="0" smtClean="0">
              <a:latin typeface="Berlin Sans FB" pitchFamily="34" charset="0"/>
            </a:endParaRPr>
          </a:p>
          <a:p>
            <a:r>
              <a:rPr lang="pt-BR" sz="2400" dirty="0" smtClean="0">
                <a:solidFill>
                  <a:srgbClr val="D2C5B6"/>
                </a:solidFill>
                <a:latin typeface="Berlin Sans FB" pitchFamily="34" charset="0"/>
              </a:rPr>
              <a:t>(</a:t>
            </a:r>
            <a:r>
              <a:rPr lang="pt-BR" sz="2400" dirty="0">
                <a:solidFill>
                  <a:srgbClr val="D2C5B6"/>
                </a:solidFill>
                <a:latin typeface="Berlin Sans FB" panose="020E0602020502020306" pitchFamily="34" charset="0"/>
              </a:rPr>
              <a:t>O filme já tinha começado quando eu cheguei em casa </a:t>
            </a:r>
            <a:r>
              <a:rPr lang="pt-BR" sz="2400" dirty="0" smtClean="0">
                <a:solidFill>
                  <a:srgbClr val="D2C5B6"/>
                </a:solidFill>
                <a:latin typeface="Berlin Sans FB" panose="020E0602020502020306" pitchFamily="34" charset="0"/>
              </a:rPr>
              <a:t>ontem)</a:t>
            </a:r>
            <a:endParaRPr lang="pt-BR" sz="2400" dirty="0">
              <a:solidFill>
                <a:srgbClr val="D2C5B6"/>
              </a:solidFill>
              <a:latin typeface="Berlin Sans FB" pitchFamily="34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648787" y="3365862"/>
            <a:ext cx="10737669" cy="1569660"/>
          </a:xfrm>
          <a:prstGeom prst="rect">
            <a:avLst/>
          </a:prstGeom>
          <a:solidFill>
            <a:srgbClr val="BBB29B"/>
          </a:solidFill>
          <a:ln>
            <a:solidFill>
              <a:srgbClr val="BBB29B"/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 wrap="square" numCol="2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pt-BR" sz="2400" dirty="0" smtClean="0">
                <a:latin typeface="Berlin Sans FB" pitchFamily="34" charset="0"/>
              </a:rPr>
              <a:t> FORMA NEGATIVA</a:t>
            </a:r>
          </a:p>
          <a:p>
            <a:endParaRPr lang="pt-BR" sz="2400" dirty="0" smtClean="0">
              <a:latin typeface="Berlin Sans FB" pitchFamily="34" charset="0"/>
            </a:endParaRPr>
          </a:p>
          <a:p>
            <a:r>
              <a:rPr lang="pt-BR" sz="2400" dirty="0" smtClean="0">
                <a:solidFill>
                  <a:srgbClr val="C00000"/>
                </a:solidFill>
                <a:latin typeface="Berlin Sans FB" pitchFamily="34" charset="0"/>
              </a:rPr>
              <a:t>   Sujeito + HAD NOT + Particípio</a:t>
            </a:r>
          </a:p>
          <a:p>
            <a:r>
              <a:rPr lang="pt-BR" sz="2400" dirty="0" smtClean="0">
                <a:latin typeface="Berlin Sans FB" pitchFamily="34" charset="0"/>
              </a:rPr>
              <a:t>	       </a:t>
            </a:r>
            <a:r>
              <a:rPr lang="pt-BR" sz="2400" dirty="0" smtClean="0">
                <a:solidFill>
                  <a:srgbClr val="C00000"/>
                </a:solidFill>
                <a:latin typeface="Berlin Sans FB" pitchFamily="34" charset="0"/>
              </a:rPr>
              <a:t>(</a:t>
            </a:r>
            <a:r>
              <a:rPr lang="pt-BR" sz="2400" dirty="0" err="1" smtClean="0">
                <a:solidFill>
                  <a:srgbClr val="C00000"/>
                </a:solidFill>
                <a:latin typeface="Berlin Sans FB" pitchFamily="34" charset="0"/>
              </a:rPr>
              <a:t>hadn’t</a:t>
            </a:r>
            <a:r>
              <a:rPr lang="pt-BR" sz="2400" dirty="0" smtClean="0">
                <a:solidFill>
                  <a:srgbClr val="C00000"/>
                </a:solidFill>
                <a:latin typeface="Berlin Sans FB" pitchFamily="34" charset="0"/>
              </a:rPr>
              <a:t>)                               </a:t>
            </a:r>
            <a:r>
              <a:rPr lang="pt-BR" sz="2400" dirty="0" smtClean="0">
                <a:latin typeface="Berlin Sans FB" pitchFamily="34" charset="0"/>
              </a:rPr>
              <a:t>EX.: </a:t>
            </a:r>
            <a:r>
              <a:rPr lang="pt-BR" sz="2400" dirty="0" err="1" smtClean="0">
                <a:latin typeface="Berlin Sans FB" pitchFamily="34" charset="0"/>
              </a:rPr>
              <a:t>My</a:t>
            </a:r>
            <a:r>
              <a:rPr lang="pt-BR" sz="2400" dirty="0" smtClean="0">
                <a:latin typeface="Berlin Sans FB" pitchFamily="34" charset="0"/>
              </a:rPr>
              <a:t> </a:t>
            </a:r>
            <a:r>
              <a:rPr lang="pt-BR" sz="2400" dirty="0" err="1" smtClean="0">
                <a:latin typeface="Berlin Sans FB" pitchFamily="34" charset="0"/>
              </a:rPr>
              <a:t>parents</a:t>
            </a:r>
            <a:r>
              <a:rPr lang="pt-BR" sz="2400" dirty="0" smtClean="0">
                <a:latin typeface="Berlin Sans FB" pitchFamily="34" charset="0"/>
              </a:rPr>
              <a:t> </a:t>
            </a:r>
            <a:r>
              <a:rPr lang="pt-BR" sz="2400" dirty="0" err="1" smtClean="0">
                <a:solidFill>
                  <a:schemeClr val="bg2">
                    <a:lumMod val="60000"/>
                    <a:lumOff val="40000"/>
                  </a:schemeClr>
                </a:solidFill>
                <a:latin typeface="Berlin Sans FB" pitchFamily="34" charset="0"/>
              </a:rPr>
              <a:t>hadn’t</a:t>
            </a:r>
            <a:r>
              <a:rPr lang="pt-BR" sz="24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Berlin Sans FB" pitchFamily="34" charset="0"/>
              </a:rPr>
              <a:t> </a:t>
            </a:r>
            <a:r>
              <a:rPr lang="pt-BR" sz="2400" dirty="0" err="1" smtClean="0">
                <a:solidFill>
                  <a:schemeClr val="bg2">
                    <a:lumMod val="60000"/>
                    <a:lumOff val="40000"/>
                  </a:schemeClr>
                </a:solidFill>
                <a:latin typeface="Berlin Sans FB" pitchFamily="34" charset="0"/>
              </a:rPr>
              <a:t>had</a:t>
            </a:r>
            <a:r>
              <a:rPr lang="pt-BR" sz="2400" b="1" dirty="0" smtClean="0">
                <a:latin typeface="Berlin Sans FB" pitchFamily="34" charset="0"/>
              </a:rPr>
              <a:t> </a:t>
            </a:r>
            <a:r>
              <a:rPr lang="pt-BR" sz="2400" dirty="0" err="1" smtClean="0">
                <a:latin typeface="Berlin Sans FB" pitchFamily="34" charset="0"/>
              </a:rPr>
              <a:t>dinner</a:t>
            </a:r>
            <a:r>
              <a:rPr lang="pt-BR" sz="2400" dirty="0" smtClean="0">
                <a:latin typeface="Berlin Sans FB" pitchFamily="34" charset="0"/>
              </a:rPr>
              <a:t> </a:t>
            </a:r>
            <a:r>
              <a:rPr lang="pt-BR" sz="2400" dirty="0" err="1" smtClean="0">
                <a:latin typeface="Berlin Sans FB" pitchFamily="34" charset="0"/>
              </a:rPr>
              <a:t>yet</a:t>
            </a:r>
            <a:r>
              <a:rPr lang="pt-BR" sz="2400" dirty="0" smtClean="0">
                <a:latin typeface="Berlin Sans FB" pitchFamily="34" charset="0"/>
              </a:rPr>
              <a:t> </a:t>
            </a:r>
            <a:r>
              <a:rPr lang="pt-BR" sz="2400" dirty="0" err="1" smtClean="0">
                <a:latin typeface="Berlin Sans FB" pitchFamily="34" charset="0"/>
              </a:rPr>
              <a:t>when</a:t>
            </a:r>
            <a:r>
              <a:rPr lang="pt-BR" sz="2400" dirty="0" smtClean="0">
                <a:latin typeface="Berlin Sans FB" pitchFamily="34" charset="0"/>
              </a:rPr>
              <a:t> I </a:t>
            </a:r>
            <a:r>
              <a:rPr lang="pt-BR" sz="2400" dirty="0" err="1" smtClean="0">
                <a:latin typeface="Berlin Sans FB" pitchFamily="34" charset="0"/>
              </a:rPr>
              <a:t>arrived</a:t>
            </a:r>
            <a:r>
              <a:rPr lang="pt-BR" sz="2400" dirty="0" smtClean="0">
                <a:latin typeface="Berlin Sans FB" pitchFamily="34" charset="0"/>
              </a:rPr>
              <a:t>.</a:t>
            </a:r>
          </a:p>
          <a:p>
            <a:r>
              <a:rPr lang="pt-BR" sz="2400" dirty="0" smtClean="0">
                <a:solidFill>
                  <a:srgbClr val="D2C5B6"/>
                </a:solidFill>
                <a:latin typeface="Berlin Sans FB" pitchFamily="34" charset="0"/>
              </a:rPr>
              <a:t>(Meus pais ainda não tinham jantado quando eu cheguei)</a:t>
            </a:r>
            <a:endParaRPr lang="pt-BR" sz="2400" dirty="0">
              <a:solidFill>
                <a:srgbClr val="D2C5B6"/>
              </a:solidFill>
              <a:latin typeface="Berlin Sans FB" pitchFamily="34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657495" y="5072744"/>
            <a:ext cx="10737669" cy="1569660"/>
          </a:xfrm>
          <a:prstGeom prst="rect">
            <a:avLst/>
          </a:prstGeom>
          <a:solidFill>
            <a:srgbClr val="BBB29B"/>
          </a:solidFill>
          <a:ln>
            <a:solidFill>
              <a:srgbClr val="BBB29B"/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 wrap="square" numCol="2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pt-BR" sz="2400" dirty="0" smtClean="0">
                <a:latin typeface="Berlin Sans FB" pitchFamily="34" charset="0"/>
              </a:rPr>
              <a:t> FORMA INTERROGATIVA</a:t>
            </a:r>
          </a:p>
          <a:p>
            <a:endParaRPr lang="pt-BR" sz="2400" dirty="0" smtClean="0">
              <a:latin typeface="Berlin Sans FB" pitchFamily="34" charset="0"/>
            </a:endParaRPr>
          </a:p>
          <a:p>
            <a:r>
              <a:rPr lang="pt-BR" sz="2400" dirty="0" smtClean="0">
                <a:solidFill>
                  <a:srgbClr val="C00000"/>
                </a:solidFill>
                <a:latin typeface="Berlin Sans FB" pitchFamily="34" charset="0"/>
              </a:rPr>
              <a:t>    HAD + Sujeito + Particípio</a:t>
            </a:r>
          </a:p>
          <a:p>
            <a:r>
              <a:rPr lang="pt-BR" sz="2400" dirty="0" smtClean="0">
                <a:latin typeface="Berlin Sans FB" pitchFamily="34" charset="0"/>
              </a:rPr>
              <a:t>	 				    EX.: </a:t>
            </a:r>
            <a:r>
              <a:rPr lang="pt-BR" sz="2400" dirty="0" err="1" smtClean="0">
                <a:solidFill>
                  <a:schemeClr val="bg2">
                    <a:lumMod val="60000"/>
                    <a:lumOff val="40000"/>
                  </a:schemeClr>
                </a:solidFill>
                <a:latin typeface="Berlin Sans FB" pitchFamily="34" charset="0"/>
              </a:rPr>
              <a:t>Had</a:t>
            </a:r>
            <a:r>
              <a:rPr lang="pt-BR" sz="2400" dirty="0" smtClean="0">
                <a:latin typeface="Berlin Sans FB" pitchFamily="34" charset="0"/>
              </a:rPr>
              <a:t> </a:t>
            </a:r>
            <a:r>
              <a:rPr lang="pt-BR" sz="2400" dirty="0" err="1" smtClean="0">
                <a:latin typeface="Berlin Sans FB" pitchFamily="34" charset="0"/>
              </a:rPr>
              <a:t>she</a:t>
            </a:r>
            <a:r>
              <a:rPr lang="pt-BR" sz="2400" dirty="0" smtClean="0">
                <a:latin typeface="Berlin Sans FB" pitchFamily="34" charset="0"/>
              </a:rPr>
              <a:t> </a:t>
            </a:r>
            <a:r>
              <a:rPr lang="pt-BR" sz="2400" b="1" dirty="0" err="1" smtClean="0">
                <a:latin typeface="Berlin Sans FB" pitchFamily="34" charset="0"/>
              </a:rPr>
              <a:t>seen</a:t>
            </a:r>
            <a:r>
              <a:rPr lang="pt-BR" sz="2400" dirty="0" smtClean="0">
                <a:latin typeface="Berlin Sans FB" pitchFamily="34" charset="0"/>
              </a:rPr>
              <a:t> </a:t>
            </a:r>
            <a:r>
              <a:rPr lang="pt-BR" sz="2400" dirty="0" err="1" smtClean="0">
                <a:latin typeface="Berlin Sans FB" pitchFamily="34" charset="0"/>
              </a:rPr>
              <a:t>the</a:t>
            </a:r>
            <a:r>
              <a:rPr lang="pt-BR" sz="2400" dirty="0" smtClean="0">
                <a:latin typeface="Berlin Sans FB" pitchFamily="34" charset="0"/>
              </a:rPr>
              <a:t> </a:t>
            </a:r>
            <a:r>
              <a:rPr lang="pt-BR" sz="2400" dirty="0" err="1" smtClean="0">
                <a:latin typeface="Berlin Sans FB" pitchFamily="34" charset="0"/>
              </a:rPr>
              <a:t>movie</a:t>
            </a:r>
            <a:r>
              <a:rPr lang="pt-BR" sz="2400" dirty="0" smtClean="0">
                <a:latin typeface="Berlin Sans FB" pitchFamily="34" charset="0"/>
              </a:rPr>
              <a:t> </a:t>
            </a:r>
            <a:r>
              <a:rPr lang="pt-BR" sz="2400" dirty="0" err="1" smtClean="0">
                <a:latin typeface="Berlin Sans FB" pitchFamily="34" charset="0"/>
              </a:rPr>
              <a:t>before</a:t>
            </a:r>
            <a:r>
              <a:rPr lang="pt-BR" sz="2400" dirty="0" smtClean="0">
                <a:latin typeface="Berlin Sans FB" pitchFamily="34" charset="0"/>
              </a:rPr>
              <a:t> </a:t>
            </a:r>
            <a:r>
              <a:rPr lang="pt-BR" sz="2400" dirty="0" err="1" smtClean="0">
                <a:latin typeface="Berlin Sans FB" pitchFamily="34" charset="0"/>
              </a:rPr>
              <a:t>reading</a:t>
            </a:r>
            <a:r>
              <a:rPr lang="pt-BR" sz="2400" dirty="0" smtClean="0">
                <a:latin typeface="Berlin Sans FB" pitchFamily="34" charset="0"/>
              </a:rPr>
              <a:t> </a:t>
            </a:r>
            <a:r>
              <a:rPr lang="pt-BR" sz="2400" dirty="0" err="1" smtClean="0">
                <a:latin typeface="Berlin Sans FB" pitchFamily="34" charset="0"/>
              </a:rPr>
              <a:t>the</a:t>
            </a:r>
            <a:r>
              <a:rPr lang="pt-BR" sz="2400" dirty="0" smtClean="0">
                <a:latin typeface="Berlin Sans FB" pitchFamily="34" charset="0"/>
              </a:rPr>
              <a:t> book?</a:t>
            </a:r>
          </a:p>
          <a:p>
            <a:r>
              <a:rPr lang="pt-BR" sz="2400" dirty="0" smtClean="0">
                <a:solidFill>
                  <a:srgbClr val="D2C5B6"/>
                </a:solidFill>
                <a:latin typeface="Berlin Sans FB" pitchFamily="34" charset="0"/>
              </a:rPr>
              <a:t>(Ela tinha assistido ao filme antes de ler o livro?)</a:t>
            </a:r>
            <a:endParaRPr lang="pt-BR" sz="2400" dirty="0">
              <a:solidFill>
                <a:srgbClr val="D2C5B6"/>
              </a:solidFill>
              <a:latin typeface="Berlin Sans FB" pitchFamily="34" charset="0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6168832" y="779019"/>
            <a:ext cx="46080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3200" dirty="0" smtClean="0">
                <a:solidFill>
                  <a:schemeClr val="bg1">
                    <a:lumMod val="50000"/>
                  </a:schemeClr>
                </a:solidFill>
                <a:latin typeface="Arial Black" pitchFamily="34" charset="0"/>
              </a:rPr>
              <a:t>E SUAS FORMAS</a:t>
            </a:r>
            <a:endParaRPr lang="pt-BR" sz="3200" dirty="0">
              <a:solidFill>
                <a:schemeClr val="bg1">
                  <a:lumMod val="50000"/>
                </a:schemeClr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8906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2C5B6">
            <a:alpha val="74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6" descr="http://www.ultracurioso.com.br/wp-content/uploads/2015/09/12.png"/>
          <p:cNvPicPr>
            <a:picLocks noChangeAspect="1" noChangeArrowheads="1"/>
          </p:cNvPicPr>
          <p:nvPr/>
        </p:nvPicPr>
        <p:blipFill>
          <a:blip r:embed="rId2"/>
          <a:srcRect t="51176"/>
          <a:stretch>
            <a:fillRect/>
          </a:stretch>
        </p:blipFill>
        <p:spPr bwMode="auto">
          <a:xfrm>
            <a:off x="3884023" y="3526971"/>
            <a:ext cx="8307977" cy="2281645"/>
          </a:xfrm>
          <a:prstGeom prst="rect">
            <a:avLst/>
          </a:prstGeom>
          <a:noFill/>
        </p:spPr>
      </p:pic>
      <p:pic>
        <p:nvPicPr>
          <p:cNvPr id="28678" name="Picture 6" descr="http://www.ultracurioso.com.br/wp-content/uploads/2015/09/12.png"/>
          <p:cNvPicPr>
            <a:picLocks noChangeAspect="1" noChangeArrowheads="1"/>
          </p:cNvPicPr>
          <p:nvPr/>
        </p:nvPicPr>
        <p:blipFill>
          <a:blip r:embed="rId2"/>
          <a:srcRect b="56744"/>
          <a:stretch>
            <a:fillRect/>
          </a:stretch>
        </p:blipFill>
        <p:spPr bwMode="auto">
          <a:xfrm>
            <a:off x="-120792" y="-1"/>
            <a:ext cx="8428770" cy="2050869"/>
          </a:xfrm>
          <a:prstGeom prst="rect">
            <a:avLst/>
          </a:prstGeom>
          <a:noFill/>
        </p:spPr>
      </p:pic>
      <p:sp>
        <p:nvSpPr>
          <p:cNvPr id="2" name="CaixaDeTexto 1"/>
          <p:cNvSpPr txBox="1"/>
          <p:nvPr/>
        </p:nvSpPr>
        <p:spPr>
          <a:xfrm>
            <a:off x="9553303" y="339636"/>
            <a:ext cx="2638697" cy="771346"/>
          </a:xfrm>
          <a:prstGeom prst="foldedCorner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  <a:latin typeface="Century Gothic" pitchFamily="34" charset="0"/>
              </a:rPr>
              <a:t>I Won't Give Up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  <a:latin typeface="Century Gothic" pitchFamily="34" charset="0"/>
              </a:rPr>
              <a:t>Jason </a:t>
            </a:r>
            <a:r>
              <a:rPr lang="en-US" dirty="0" err="1" smtClean="0">
                <a:solidFill>
                  <a:schemeClr val="bg1"/>
                </a:solidFill>
                <a:latin typeface="Century Gothic" pitchFamily="34" charset="0"/>
              </a:rPr>
              <a:t>Mraz</a:t>
            </a:r>
            <a:r>
              <a:rPr lang="en-US" dirty="0" smtClean="0">
                <a:solidFill>
                  <a:schemeClr val="bg1"/>
                </a:solidFill>
                <a:latin typeface="Century Gothic" pitchFamily="34" charset="0"/>
              </a:rPr>
              <a:t> </a:t>
            </a:r>
            <a:endParaRPr lang="pt-BR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927100" y="352336"/>
            <a:ext cx="2642127" cy="6124754"/>
          </a:xfrm>
          <a:prstGeom prst="rect">
            <a:avLst/>
          </a:prstGeom>
          <a:solidFill>
            <a:srgbClr val="E4DCD4"/>
          </a:solidFill>
          <a:ln>
            <a:solidFill>
              <a:srgbClr val="BBB29B"/>
            </a:solidFill>
            <a:prstDash val="dashDot"/>
          </a:ln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entury Gothic" pitchFamily="34" charset="0"/>
              </a:rPr>
              <a:t>When I look into your eyes</a:t>
            </a:r>
            <a:br>
              <a:rPr lang="en-US" sz="1400" dirty="0" smtClean="0">
                <a:latin typeface="Century Gothic" pitchFamily="34" charset="0"/>
              </a:rPr>
            </a:br>
            <a:r>
              <a:rPr lang="en-US" sz="1400" dirty="0" smtClean="0">
                <a:latin typeface="Century Gothic" pitchFamily="34" charset="0"/>
              </a:rPr>
              <a:t>It's like watching the night sky</a:t>
            </a:r>
            <a:br>
              <a:rPr lang="en-US" sz="1400" dirty="0" smtClean="0">
                <a:latin typeface="Century Gothic" pitchFamily="34" charset="0"/>
              </a:rPr>
            </a:br>
            <a:r>
              <a:rPr lang="en-US" sz="1400" dirty="0" smtClean="0">
                <a:latin typeface="Century Gothic" pitchFamily="34" charset="0"/>
              </a:rPr>
              <a:t>Or a beautiful sunrise</a:t>
            </a:r>
            <a:br>
              <a:rPr lang="en-US" sz="1400" dirty="0" smtClean="0">
                <a:latin typeface="Century Gothic" pitchFamily="34" charset="0"/>
              </a:rPr>
            </a:br>
            <a:r>
              <a:rPr lang="en-US" sz="1400" dirty="0" smtClean="0">
                <a:latin typeface="Century Gothic" pitchFamily="34" charset="0"/>
              </a:rPr>
              <a:t>There's so much they hold</a:t>
            </a:r>
            <a:br>
              <a:rPr lang="en-US" sz="1400" dirty="0" smtClean="0">
                <a:latin typeface="Century Gothic" pitchFamily="34" charset="0"/>
              </a:rPr>
            </a:br>
            <a:r>
              <a:rPr lang="en-US" sz="1400" dirty="0" smtClean="0">
                <a:latin typeface="Century Gothic" pitchFamily="34" charset="0"/>
              </a:rPr>
              <a:t>And just like them old stars</a:t>
            </a:r>
            <a:br>
              <a:rPr lang="en-US" sz="1400" dirty="0" smtClean="0">
                <a:latin typeface="Century Gothic" pitchFamily="34" charset="0"/>
              </a:rPr>
            </a:br>
            <a:r>
              <a:rPr lang="en-US" sz="1400" dirty="0" smtClean="0">
                <a:latin typeface="Century Gothic" pitchFamily="34" charset="0"/>
              </a:rPr>
              <a:t>I see that you've come so far</a:t>
            </a:r>
            <a:br>
              <a:rPr lang="en-US" sz="1400" dirty="0" smtClean="0">
                <a:latin typeface="Century Gothic" pitchFamily="34" charset="0"/>
              </a:rPr>
            </a:br>
            <a:r>
              <a:rPr lang="en-US" sz="1400" dirty="0" smtClean="0">
                <a:latin typeface="Century Gothic" pitchFamily="34" charset="0"/>
              </a:rPr>
              <a:t>To be right where you are</a:t>
            </a:r>
            <a:br>
              <a:rPr lang="en-US" sz="1400" dirty="0" smtClean="0">
                <a:latin typeface="Century Gothic" pitchFamily="34" charset="0"/>
              </a:rPr>
            </a:br>
            <a:r>
              <a:rPr lang="en-US" sz="1400" dirty="0" smtClean="0">
                <a:latin typeface="Century Gothic" pitchFamily="34" charset="0"/>
              </a:rPr>
              <a:t>How old is your soul?</a:t>
            </a:r>
            <a:br>
              <a:rPr lang="en-US" sz="1400" dirty="0" smtClean="0">
                <a:latin typeface="Century Gothic" pitchFamily="34" charset="0"/>
              </a:rPr>
            </a:br>
            <a:r>
              <a:rPr lang="en-US" sz="1400" dirty="0" smtClean="0">
                <a:latin typeface="Century Gothic" pitchFamily="34" charset="0"/>
              </a:rPr>
              <a:t/>
            </a:r>
            <a:br>
              <a:rPr lang="en-US" sz="1400" dirty="0" smtClean="0">
                <a:latin typeface="Century Gothic" pitchFamily="34" charset="0"/>
              </a:rPr>
            </a:br>
            <a:r>
              <a:rPr lang="en-US" sz="1400" dirty="0" smtClean="0">
                <a:latin typeface="Century Gothic" pitchFamily="34" charset="0"/>
              </a:rPr>
              <a:t>I won't give up on us</a:t>
            </a:r>
            <a:br>
              <a:rPr lang="en-US" sz="1400" dirty="0" smtClean="0">
                <a:latin typeface="Century Gothic" pitchFamily="34" charset="0"/>
              </a:rPr>
            </a:br>
            <a:r>
              <a:rPr lang="en-US" sz="1400" dirty="0" smtClean="0">
                <a:latin typeface="Century Gothic" pitchFamily="34" charset="0"/>
              </a:rPr>
              <a:t>Even if the skies get rough</a:t>
            </a:r>
            <a:br>
              <a:rPr lang="en-US" sz="1400" dirty="0" smtClean="0">
                <a:latin typeface="Century Gothic" pitchFamily="34" charset="0"/>
              </a:rPr>
            </a:br>
            <a:r>
              <a:rPr lang="en-US" sz="1400" dirty="0" smtClean="0">
                <a:latin typeface="Century Gothic" pitchFamily="34" charset="0"/>
              </a:rPr>
              <a:t>I'm giving you all my love</a:t>
            </a:r>
            <a:br>
              <a:rPr lang="en-US" sz="1400" dirty="0" smtClean="0">
                <a:latin typeface="Century Gothic" pitchFamily="34" charset="0"/>
              </a:rPr>
            </a:br>
            <a:r>
              <a:rPr lang="en-US" sz="1400" dirty="0" smtClean="0">
                <a:latin typeface="Century Gothic" pitchFamily="34" charset="0"/>
              </a:rPr>
              <a:t>I'm still looking up</a:t>
            </a:r>
            <a:br>
              <a:rPr lang="en-US" sz="1400" dirty="0" smtClean="0">
                <a:latin typeface="Century Gothic" pitchFamily="34" charset="0"/>
              </a:rPr>
            </a:br>
            <a:r>
              <a:rPr lang="en-US" sz="1400" dirty="0" smtClean="0">
                <a:latin typeface="Century Gothic" pitchFamily="34" charset="0"/>
              </a:rPr>
              <a:t/>
            </a:r>
            <a:br>
              <a:rPr lang="en-US" sz="1400" dirty="0" smtClean="0">
                <a:latin typeface="Century Gothic" pitchFamily="34" charset="0"/>
              </a:rPr>
            </a:br>
            <a:r>
              <a:rPr lang="en-US" sz="1400" dirty="0" smtClean="0">
                <a:latin typeface="Century Gothic" pitchFamily="34" charset="0"/>
              </a:rPr>
              <a:t>And when you're needing your space</a:t>
            </a:r>
            <a:br>
              <a:rPr lang="en-US" sz="1400" dirty="0" smtClean="0">
                <a:latin typeface="Century Gothic" pitchFamily="34" charset="0"/>
              </a:rPr>
            </a:br>
            <a:r>
              <a:rPr lang="en-US" sz="1400" dirty="0" smtClean="0">
                <a:latin typeface="Century Gothic" pitchFamily="34" charset="0"/>
              </a:rPr>
              <a:t>To do some navigating</a:t>
            </a:r>
            <a:br>
              <a:rPr lang="en-US" sz="1400" dirty="0" smtClean="0">
                <a:latin typeface="Century Gothic" pitchFamily="34" charset="0"/>
              </a:rPr>
            </a:br>
            <a:r>
              <a:rPr lang="en-US" sz="1400" dirty="0" smtClean="0">
                <a:latin typeface="Century Gothic" pitchFamily="34" charset="0"/>
              </a:rPr>
              <a:t>I'll be here patiently waiting</a:t>
            </a:r>
            <a:br>
              <a:rPr lang="en-US" sz="1400" dirty="0" smtClean="0">
                <a:latin typeface="Century Gothic" pitchFamily="34" charset="0"/>
              </a:rPr>
            </a:br>
            <a:r>
              <a:rPr lang="en-US" sz="1400" dirty="0" smtClean="0">
                <a:latin typeface="Century Gothic" pitchFamily="34" charset="0"/>
              </a:rPr>
              <a:t>To see what you find</a:t>
            </a:r>
          </a:p>
          <a:p>
            <a:endParaRPr lang="en-US" sz="1400" dirty="0" smtClean="0">
              <a:latin typeface="Century Gothic" pitchFamily="34" charset="0"/>
            </a:endParaRPr>
          </a:p>
          <a:p>
            <a:r>
              <a:rPr lang="en-US" sz="1400" dirty="0" smtClean="0">
                <a:latin typeface="Century Gothic" pitchFamily="34" charset="0"/>
              </a:rPr>
              <a:t>Cause even the stars, they burn</a:t>
            </a:r>
            <a:br>
              <a:rPr lang="en-US" sz="1400" dirty="0" smtClean="0">
                <a:latin typeface="Century Gothic" pitchFamily="34" charset="0"/>
              </a:rPr>
            </a:br>
            <a:r>
              <a:rPr lang="en-US" sz="1400" dirty="0" smtClean="0">
                <a:latin typeface="Century Gothic" pitchFamily="34" charset="0"/>
              </a:rPr>
              <a:t>Some even fall to the earth</a:t>
            </a:r>
            <a:br>
              <a:rPr lang="en-US" sz="1400" dirty="0" smtClean="0">
                <a:latin typeface="Century Gothic" pitchFamily="34" charset="0"/>
              </a:rPr>
            </a:br>
            <a:r>
              <a:rPr lang="en-US" sz="1400" dirty="0" smtClean="0">
                <a:latin typeface="Century Gothic" pitchFamily="34" charset="0"/>
              </a:rPr>
              <a:t>We got a lot to learn</a:t>
            </a:r>
            <a:br>
              <a:rPr lang="en-US" sz="1400" dirty="0" smtClean="0">
                <a:latin typeface="Century Gothic" pitchFamily="34" charset="0"/>
              </a:rPr>
            </a:br>
            <a:r>
              <a:rPr lang="en-US" sz="1400" dirty="0" smtClean="0">
                <a:latin typeface="Century Gothic" pitchFamily="34" charset="0"/>
              </a:rPr>
              <a:t>God knows we're worth it</a:t>
            </a:r>
            <a:br>
              <a:rPr lang="en-US" sz="1400" dirty="0" smtClean="0">
                <a:latin typeface="Century Gothic" pitchFamily="34" charset="0"/>
              </a:rPr>
            </a:br>
            <a:r>
              <a:rPr lang="en-US" sz="1400" dirty="0" smtClean="0">
                <a:latin typeface="Century Gothic" pitchFamily="34" charset="0"/>
              </a:rPr>
              <a:t>No I won't give up </a:t>
            </a:r>
            <a:endParaRPr lang="en-US" dirty="0" smtClean="0">
              <a:latin typeface="Century Gothic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3963126" y="567780"/>
            <a:ext cx="5246751" cy="5693866"/>
          </a:xfrm>
          <a:prstGeom prst="rect">
            <a:avLst/>
          </a:prstGeom>
          <a:solidFill>
            <a:srgbClr val="E4DCD4"/>
          </a:solidFill>
          <a:ln>
            <a:solidFill>
              <a:srgbClr val="BBB29B"/>
            </a:solidFill>
            <a:prstDash val="dashDot"/>
          </a:ln>
        </p:spPr>
        <p:txBody>
          <a:bodyPr wrap="square">
            <a:spAutoFit/>
          </a:bodyPr>
          <a:lstStyle/>
          <a:p>
            <a:r>
              <a:rPr lang="en-US" sz="1400" dirty="0" smtClean="0">
                <a:latin typeface="Century Gothic" pitchFamily="34" charset="0"/>
              </a:rPr>
              <a:t>I don't </a:t>
            </a:r>
            <a:r>
              <a:rPr lang="en-US" sz="1400" dirty="0" err="1" smtClean="0">
                <a:latin typeface="Century Gothic" pitchFamily="34" charset="0"/>
              </a:rPr>
              <a:t>wanna</a:t>
            </a:r>
            <a:r>
              <a:rPr lang="en-US" sz="1400" dirty="0" smtClean="0">
                <a:latin typeface="Century Gothic" pitchFamily="34" charset="0"/>
              </a:rPr>
              <a:t> be someone who walks away so easily</a:t>
            </a:r>
            <a:br>
              <a:rPr lang="en-US" sz="1400" dirty="0" smtClean="0">
                <a:latin typeface="Century Gothic" pitchFamily="34" charset="0"/>
              </a:rPr>
            </a:br>
            <a:r>
              <a:rPr lang="en-US" sz="1400" dirty="0" smtClean="0">
                <a:latin typeface="Century Gothic" pitchFamily="34" charset="0"/>
              </a:rPr>
              <a:t>I'm here to stay and make the difference that I can make</a:t>
            </a:r>
            <a:br>
              <a:rPr lang="en-US" sz="1400" dirty="0" smtClean="0">
                <a:latin typeface="Century Gothic" pitchFamily="34" charset="0"/>
              </a:rPr>
            </a:br>
            <a:r>
              <a:rPr lang="en-US" sz="1400" dirty="0" smtClean="0">
                <a:latin typeface="Century Gothic" pitchFamily="34" charset="0"/>
              </a:rPr>
              <a:t>Our differences they do a lot to teach us how to use</a:t>
            </a:r>
            <a:br>
              <a:rPr lang="en-US" sz="1400" dirty="0" smtClean="0">
                <a:latin typeface="Century Gothic" pitchFamily="34" charset="0"/>
              </a:rPr>
            </a:br>
            <a:r>
              <a:rPr lang="en-US" sz="1400" dirty="0" smtClean="0">
                <a:latin typeface="Century Gothic" pitchFamily="34" charset="0"/>
              </a:rPr>
              <a:t>The tools and gifts we've got yeah we got a lot at stake</a:t>
            </a:r>
            <a:br>
              <a:rPr lang="en-US" sz="1400" dirty="0" smtClean="0">
                <a:latin typeface="Century Gothic" pitchFamily="34" charset="0"/>
              </a:rPr>
            </a:br>
            <a:r>
              <a:rPr lang="en-US" sz="1400" dirty="0" smtClean="0">
                <a:latin typeface="Century Gothic" pitchFamily="34" charset="0"/>
              </a:rPr>
              <a:t>And in the end, you're still my friend</a:t>
            </a:r>
            <a:br>
              <a:rPr lang="en-US" sz="1400" dirty="0" smtClean="0">
                <a:latin typeface="Century Gothic" pitchFamily="34" charset="0"/>
              </a:rPr>
            </a:br>
            <a:r>
              <a:rPr lang="en-US" sz="1400" dirty="0" smtClean="0">
                <a:latin typeface="Century Gothic" pitchFamily="34" charset="0"/>
              </a:rPr>
              <a:t>At least we didn't intend</a:t>
            </a:r>
            <a:br>
              <a:rPr lang="en-US" sz="1400" dirty="0" smtClean="0">
                <a:latin typeface="Century Gothic" pitchFamily="34" charset="0"/>
              </a:rPr>
            </a:br>
            <a:r>
              <a:rPr lang="en-US" sz="1400" dirty="0" smtClean="0">
                <a:latin typeface="Century Gothic" pitchFamily="34" charset="0"/>
              </a:rPr>
              <a:t>For us to work we didn't break, we didn't burn</a:t>
            </a:r>
            <a:br>
              <a:rPr lang="en-US" sz="1400" dirty="0" smtClean="0">
                <a:latin typeface="Century Gothic" pitchFamily="34" charset="0"/>
              </a:rPr>
            </a:br>
            <a:r>
              <a:rPr lang="en-US" sz="1400" b="1" dirty="0" smtClean="0">
                <a:latin typeface="Century Gothic" pitchFamily="34" charset="0"/>
              </a:rPr>
              <a:t>We had to learn how to bend without the world caving in</a:t>
            </a:r>
            <a:br>
              <a:rPr lang="en-US" sz="1400" b="1" dirty="0" smtClean="0">
                <a:latin typeface="Century Gothic" pitchFamily="34" charset="0"/>
              </a:rPr>
            </a:br>
            <a:r>
              <a:rPr lang="en-US" sz="1400" b="1" dirty="0" smtClean="0">
                <a:latin typeface="Century Gothic" pitchFamily="34" charset="0"/>
              </a:rPr>
              <a:t>I had to learn what I've got, and what I'm not</a:t>
            </a:r>
            <a:br>
              <a:rPr lang="en-US" sz="1400" b="1" dirty="0" smtClean="0">
                <a:latin typeface="Century Gothic" pitchFamily="34" charset="0"/>
              </a:rPr>
            </a:br>
            <a:r>
              <a:rPr lang="en-US" sz="1400" dirty="0" smtClean="0">
                <a:latin typeface="Century Gothic" pitchFamily="34" charset="0"/>
              </a:rPr>
              <a:t>And who I am</a:t>
            </a:r>
            <a:br>
              <a:rPr lang="en-US" sz="1400" dirty="0" smtClean="0">
                <a:latin typeface="Century Gothic" pitchFamily="34" charset="0"/>
              </a:rPr>
            </a:br>
            <a:r>
              <a:rPr lang="en-US" sz="1400" dirty="0" smtClean="0">
                <a:latin typeface="Century Gothic" pitchFamily="34" charset="0"/>
              </a:rPr>
              <a:t/>
            </a:r>
            <a:br>
              <a:rPr lang="en-US" sz="1400" dirty="0" smtClean="0">
                <a:latin typeface="Century Gothic" pitchFamily="34" charset="0"/>
              </a:rPr>
            </a:br>
            <a:r>
              <a:rPr lang="en-US" sz="1400" dirty="0" smtClean="0">
                <a:latin typeface="Century Gothic" pitchFamily="34" charset="0"/>
              </a:rPr>
              <a:t>I won't give up on us</a:t>
            </a:r>
            <a:br>
              <a:rPr lang="en-US" sz="1400" dirty="0" smtClean="0">
                <a:latin typeface="Century Gothic" pitchFamily="34" charset="0"/>
              </a:rPr>
            </a:br>
            <a:r>
              <a:rPr lang="en-US" sz="1400" dirty="0" smtClean="0">
                <a:latin typeface="Century Gothic" pitchFamily="34" charset="0"/>
              </a:rPr>
              <a:t>Even if the skies get rough</a:t>
            </a:r>
            <a:br>
              <a:rPr lang="en-US" sz="1400" dirty="0" smtClean="0">
                <a:latin typeface="Century Gothic" pitchFamily="34" charset="0"/>
              </a:rPr>
            </a:br>
            <a:r>
              <a:rPr lang="en-US" sz="1400" dirty="0" smtClean="0">
                <a:latin typeface="Century Gothic" pitchFamily="34" charset="0"/>
              </a:rPr>
              <a:t>I'm giving you all my love</a:t>
            </a:r>
            <a:br>
              <a:rPr lang="en-US" sz="1400" dirty="0" smtClean="0">
                <a:latin typeface="Century Gothic" pitchFamily="34" charset="0"/>
              </a:rPr>
            </a:br>
            <a:r>
              <a:rPr lang="en-US" sz="1400" dirty="0" smtClean="0">
                <a:latin typeface="Century Gothic" pitchFamily="34" charset="0"/>
              </a:rPr>
              <a:t>I'm still looking up</a:t>
            </a:r>
            <a:br>
              <a:rPr lang="en-US" sz="1400" dirty="0" smtClean="0">
                <a:latin typeface="Century Gothic" pitchFamily="34" charset="0"/>
              </a:rPr>
            </a:br>
            <a:r>
              <a:rPr lang="en-US" sz="1400" dirty="0" smtClean="0">
                <a:latin typeface="Century Gothic" pitchFamily="34" charset="0"/>
              </a:rPr>
              <a:t>I'm still looking up</a:t>
            </a:r>
            <a:br>
              <a:rPr lang="en-US" sz="1400" dirty="0" smtClean="0">
                <a:latin typeface="Century Gothic" pitchFamily="34" charset="0"/>
              </a:rPr>
            </a:br>
            <a:r>
              <a:rPr lang="en-US" sz="1400" dirty="0" smtClean="0">
                <a:latin typeface="Century Gothic" pitchFamily="34" charset="0"/>
              </a:rPr>
              <a:t/>
            </a:r>
            <a:br>
              <a:rPr lang="en-US" sz="1400" dirty="0" smtClean="0">
                <a:latin typeface="Century Gothic" pitchFamily="34" charset="0"/>
              </a:rPr>
            </a:br>
            <a:r>
              <a:rPr lang="en-US" sz="1400" dirty="0" smtClean="0">
                <a:latin typeface="Century Gothic" pitchFamily="34" charset="0"/>
              </a:rPr>
              <a:t>I won't give up on us</a:t>
            </a:r>
            <a:br>
              <a:rPr lang="en-US" sz="1400" dirty="0" smtClean="0">
                <a:latin typeface="Century Gothic" pitchFamily="34" charset="0"/>
              </a:rPr>
            </a:br>
            <a:r>
              <a:rPr lang="en-US" sz="1400" dirty="0" smtClean="0">
                <a:latin typeface="Century Gothic" pitchFamily="34" charset="0"/>
              </a:rPr>
              <a:t>God knows I'm tough, he knows</a:t>
            </a:r>
            <a:br>
              <a:rPr lang="en-US" sz="1400" dirty="0" smtClean="0">
                <a:latin typeface="Century Gothic" pitchFamily="34" charset="0"/>
              </a:rPr>
            </a:br>
            <a:r>
              <a:rPr lang="en-US" sz="1400" dirty="0" smtClean="0">
                <a:latin typeface="Century Gothic" pitchFamily="34" charset="0"/>
              </a:rPr>
              <a:t>We got a lot to learn</a:t>
            </a:r>
            <a:br>
              <a:rPr lang="en-US" sz="1400" dirty="0" smtClean="0">
                <a:latin typeface="Century Gothic" pitchFamily="34" charset="0"/>
              </a:rPr>
            </a:br>
            <a:r>
              <a:rPr lang="en-US" sz="1400" dirty="0" smtClean="0">
                <a:latin typeface="Century Gothic" pitchFamily="34" charset="0"/>
              </a:rPr>
              <a:t>God knows we're worth it</a:t>
            </a:r>
            <a:br>
              <a:rPr lang="en-US" sz="1400" dirty="0" smtClean="0">
                <a:latin typeface="Century Gothic" pitchFamily="34" charset="0"/>
              </a:rPr>
            </a:br>
            <a:r>
              <a:rPr lang="en-US" sz="1400" dirty="0" smtClean="0">
                <a:latin typeface="Century Gothic" pitchFamily="34" charset="0"/>
              </a:rPr>
              <a:t/>
            </a:r>
            <a:br>
              <a:rPr lang="en-US" sz="1400" dirty="0" smtClean="0">
                <a:latin typeface="Century Gothic" pitchFamily="34" charset="0"/>
              </a:rPr>
            </a:br>
            <a:r>
              <a:rPr lang="en-US" sz="1400" dirty="0" smtClean="0">
                <a:latin typeface="Century Gothic" pitchFamily="34" charset="0"/>
              </a:rPr>
              <a:t>I won't give up on us</a:t>
            </a:r>
            <a:br>
              <a:rPr lang="en-US" sz="1400" dirty="0" smtClean="0">
                <a:latin typeface="Century Gothic" pitchFamily="34" charset="0"/>
              </a:rPr>
            </a:br>
            <a:r>
              <a:rPr lang="en-US" sz="1400" dirty="0" smtClean="0">
                <a:latin typeface="Century Gothic" pitchFamily="34" charset="0"/>
              </a:rPr>
              <a:t>Even if the skies get rough</a:t>
            </a:r>
            <a:br>
              <a:rPr lang="en-US" sz="1400" dirty="0" smtClean="0">
                <a:latin typeface="Century Gothic" pitchFamily="34" charset="0"/>
              </a:rPr>
            </a:br>
            <a:r>
              <a:rPr lang="en-US" sz="1400" dirty="0" smtClean="0">
                <a:latin typeface="Century Gothic" pitchFamily="34" charset="0"/>
              </a:rPr>
              <a:t>I'm giving you all my love</a:t>
            </a:r>
            <a:br>
              <a:rPr lang="en-US" sz="1400" dirty="0" smtClean="0">
                <a:latin typeface="Century Gothic" pitchFamily="34" charset="0"/>
              </a:rPr>
            </a:br>
            <a:r>
              <a:rPr lang="en-US" sz="1400" dirty="0" smtClean="0">
                <a:latin typeface="Century Gothic" pitchFamily="34" charset="0"/>
              </a:rPr>
              <a:t>I'm still looking up</a:t>
            </a:r>
            <a:endParaRPr lang="pt-BR" sz="1400" dirty="0"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8906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8510" y="893619"/>
            <a:ext cx="7304809" cy="496685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5900274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2C5B6">
            <a:alpha val="62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ágrima 1"/>
          <p:cNvSpPr/>
          <p:nvPr/>
        </p:nvSpPr>
        <p:spPr>
          <a:xfrm>
            <a:off x="8654142" y="266700"/>
            <a:ext cx="3200400" cy="3213463"/>
          </a:xfrm>
          <a:prstGeom prst="teardrop">
            <a:avLst>
              <a:gd name="adj" fmla="val 61633"/>
            </a:avLst>
          </a:prstGeom>
          <a:solidFill>
            <a:schemeClr val="tx1"/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000" b="1" dirty="0" smtClean="0">
                <a:latin typeface="Century Gothic" pitchFamily="34" charset="0"/>
              </a:rPr>
              <a:t>GO!</a:t>
            </a:r>
            <a:endParaRPr lang="pt-BR" sz="4000" b="1" dirty="0">
              <a:latin typeface="Century Gothic" pitchFamily="34" charset="0"/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736600" y="2254935"/>
            <a:ext cx="7607300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>
                <a:latin typeface="Berlin Sans FB" panose="020E0602020502020306" pitchFamily="34" charset="0"/>
              </a:rPr>
              <a:t>The couch got soaked because they had not closed the window while it was raining. </a:t>
            </a:r>
            <a:endParaRPr lang="en-US" sz="2400" dirty="0" smtClean="0">
              <a:latin typeface="Berlin Sans FB" panose="020E0602020502020306" pitchFamily="34" charset="0"/>
            </a:endParaRPr>
          </a:p>
          <a:p>
            <a:endParaRPr lang="en-US" sz="2400" dirty="0">
              <a:latin typeface="Berlin Sans FB" panose="020E0602020502020306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>
                <a:latin typeface="Berlin Sans FB" panose="020E0602020502020306" pitchFamily="34" charset="0"/>
              </a:rPr>
              <a:t>The mall had already closed when I arrived there. </a:t>
            </a:r>
            <a:endParaRPr lang="en-US" sz="2400" dirty="0" smtClean="0">
              <a:latin typeface="Berlin Sans FB" panose="020E0602020502020306" pitchFamily="34" charset="0"/>
            </a:endParaRPr>
          </a:p>
          <a:p>
            <a:endParaRPr lang="en-US" sz="2400" dirty="0">
              <a:latin typeface="Berlin Sans FB" panose="020E0602020502020306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>
                <a:latin typeface="Berlin Sans FB" panose="020E0602020502020306" pitchFamily="34" charset="0"/>
              </a:rPr>
              <a:t>Peter hadn't realized that the place was so dangerous</a:t>
            </a:r>
            <a:r>
              <a:rPr lang="en-US" sz="2400" dirty="0" smtClean="0">
                <a:latin typeface="Berlin Sans FB" panose="020E0602020502020306" pitchFamily="34" charset="0"/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 sz="2400" dirty="0">
              <a:latin typeface="Berlin Sans FB" panose="020E0602020502020306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>
                <a:latin typeface="Berlin Sans FB" panose="020E0602020502020306" pitchFamily="34" charset="0"/>
              </a:rPr>
              <a:t>Had they finished your work last month?</a:t>
            </a:r>
            <a:endParaRPr lang="en-US" sz="2400" dirty="0" smtClean="0">
              <a:latin typeface="Berlin Sans FB" panose="020E0602020502020306" pitchFamily="34" charset="0"/>
            </a:endParaRPr>
          </a:p>
          <a:p>
            <a:endParaRPr lang="en-US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48906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Personalizada 3">
      <a:dk1>
        <a:sysClr val="windowText" lastClr="000000"/>
      </a:dk1>
      <a:lt1>
        <a:srgbClr val="DDDDDD"/>
      </a:lt1>
      <a:dk2>
        <a:srgbClr val="789D89"/>
      </a:dk2>
      <a:lt2>
        <a:srgbClr val="99CC00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26B0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199</TotalTime>
  <Words>179</Words>
  <Application>Microsoft Office PowerPoint</Application>
  <PresentationFormat>Personalizar</PresentationFormat>
  <Paragraphs>53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8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Gabriela Micherlandia dos Santos</dc:creator>
  <cp:lastModifiedBy>Francisco Daniel Nunes Ricarte</cp:lastModifiedBy>
  <cp:revision>28</cp:revision>
  <dcterms:created xsi:type="dcterms:W3CDTF">2015-02-27T10:21:50Z</dcterms:created>
  <dcterms:modified xsi:type="dcterms:W3CDTF">2016-05-11T13:41:21Z</dcterms:modified>
</cp:coreProperties>
</file>