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207A6340-E65E-47DB-A456-51B060F1F57A}" type="datetimeFigureOut">
              <a:rPr lang="pt-BR" smtClean="0"/>
              <a:pPr/>
              <a:t>12/05/2016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1A62265-E418-411A-ADDD-6E4DF753D7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Retângu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ângu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6340-E65E-47DB-A456-51B060F1F57A}" type="datetimeFigureOut">
              <a:rPr lang="pt-BR" smtClean="0"/>
              <a:pPr/>
              <a:t>12/05/2016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62265-E418-411A-ADDD-6E4DF753D7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6340-E65E-47DB-A456-51B060F1F57A}" type="datetimeFigureOut">
              <a:rPr lang="pt-BR" smtClean="0"/>
              <a:pPr/>
              <a:t>12/05/2016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62265-E418-411A-ADDD-6E4DF753D7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6340-E65E-47DB-A456-51B060F1F57A}" type="datetimeFigureOut">
              <a:rPr lang="pt-BR" smtClean="0"/>
              <a:pPr/>
              <a:t>12/05/2016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62265-E418-411A-ADDD-6E4DF753D7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07A6340-E65E-47DB-A456-51B060F1F57A}" type="datetimeFigureOut">
              <a:rPr lang="pt-BR" smtClean="0"/>
              <a:pPr/>
              <a:t>12/05/2016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1A62265-E418-411A-ADDD-6E4DF753D7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6340-E65E-47DB-A456-51B060F1F57A}" type="datetimeFigureOut">
              <a:rPr lang="pt-BR" smtClean="0"/>
              <a:pPr/>
              <a:t>12/05/2016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62265-E418-411A-ADDD-6E4DF753D7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6340-E65E-47DB-A456-51B060F1F57A}" type="datetimeFigureOut">
              <a:rPr lang="pt-BR" smtClean="0"/>
              <a:pPr/>
              <a:t>12/05/2016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62265-E418-411A-ADDD-6E4DF753D7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6340-E65E-47DB-A456-51B060F1F57A}" type="datetimeFigureOut">
              <a:rPr lang="pt-BR" smtClean="0"/>
              <a:pPr/>
              <a:t>12/05/2016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62265-E418-411A-ADDD-6E4DF753D7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6340-E65E-47DB-A456-51B060F1F57A}" type="datetimeFigureOut">
              <a:rPr lang="pt-BR" smtClean="0"/>
              <a:pPr/>
              <a:t>12/05/2016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62265-E418-411A-ADDD-6E4DF753D7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6340-E65E-47DB-A456-51B060F1F57A}" type="datetimeFigureOut">
              <a:rPr lang="pt-BR" smtClean="0"/>
              <a:pPr/>
              <a:t>12/05/2016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62265-E418-411A-ADDD-6E4DF753D7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6340-E65E-47DB-A456-51B060F1F57A}" type="datetimeFigureOut">
              <a:rPr lang="pt-BR" smtClean="0"/>
              <a:pPr/>
              <a:t>12/05/2016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62265-E418-411A-ADDD-6E4DF753D7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07A6340-E65E-47DB-A456-51B060F1F57A}" type="datetimeFigureOut">
              <a:rPr lang="pt-BR" smtClean="0"/>
              <a:pPr/>
              <a:t>12/05/2016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1A62265-E418-411A-ADDD-6E4DF753D7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AppData\Local\Microsoft\Windows\Temporary Internet Files\Content.IE5\GK2K07WF\nivel_ingles[1].jp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664772" cy="6858000"/>
          </a:xfrm>
          <a:prstGeom prst="rect">
            <a:avLst/>
          </a:prstGeom>
          <a:noFill/>
        </p:spPr>
      </p:pic>
      <p:sp>
        <p:nvSpPr>
          <p:cNvPr id="4" name="CaixaDeTexto 3"/>
          <p:cNvSpPr txBox="1"/>
          <p:nvPr/>
        </p:nvSpPr>
        <p:spPr>
          <a:xfrm>
            <a:off x="2500298" y="4500570"/>
            <a:ext cx="7715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SIMPLE PAST</a:t>
            </a:r>
            <a:endParaRPr lang="pt-BR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571736" y="5572140"/>
            <a:ext cx="6072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VERBOS REGULARES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571472" y="4572008"/>
            <a:ext cx="20002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 smtClean="0"/>
              <a:t>Alícia</a:t>
            </a:r>
            <a:r>
              <a:rPr lang="pt-BR" dirty="0" smtClean="0"/>
              <a:t> </a:t>
            </a:r>
          </a:p>
          <a:p>
            <a:r>
              <a:rPr lang="pt-BR" dirty="0" smtClean="0"/>
              <a:t>Joyce</a:t>
            </a:r>
          </a:p>
          <a:p>
            <a:r>
              <a:rPr lang="pt-BR" dirty="0" smtClean="0"/>
              <a:t>Maria Luiza</a:t>
            </a:r>
          </a:p>
          <a:p>
            <a:r>
              <a:rPr lang="pt-BR" dirty="0" smtClean="0"/>
              <a:t>Eduarda</a:t>
            </a:r>
          </a:p>
          <a:p>
            <a:r>
              <a:rPr lang="pt-BR" dirty="0" err="1" smtClean="0"/>
              <a:t>Janykeli</a:t>
            </a:r>
            <a:endParaRPr lang="pt-BR" dirty="0" smtClean="0"/>
          </a:p>
          <a:p>
            <a:r>
              <a:rPr lang="pt-BR" dirty="0" err="1" smtClean="0"/>
              <a:t>Jayonara</a:t>
            </a:r>
            <a:endParaRPr lang="pt-B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 smtClean="0"/>
              <a:t>Simple</a:t>
            </a:r>
            <a:r>
              <a:rPr lang="pt-BR" dirty="0" smtClean="0"/>
              <a:t> </a:t>
            </a:r>
            <a:r>
              <a:rPr lang="pt-BR" dirty="0" err="1" smtClean="0"/>
              <a:t>past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571472" y="1357298"/>
            <a:ext cx="814393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00B0F0"/>
                </a:solidFill>
              </a:rPr>
              <a:t>REGRAS DE ORTOGRAFIA PARA OS VERBOS REGULARES NO SIMPLE PAST</a:t>
            </a:r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Os verbos terminados em </a:t>
            </a:r>
            <a:r>
              <a:rPr lang="pt-BR" b="1" dirty="0" smtClean="0"/>
              <a:t>E </a:t>
            </a:r>
            <a:r>
              <a:rPr lang="pt-BR" dirty="0" smtClean="0"/>
              <a:t>recebem apenas –</a:t>
            </a:r>
            <a:r>
              <a:rPr lang="pt-BR" b="1" dirty="0" smtClean="0"/>
              <a:t>D</a:t>
            </a:r>
          </a:p>
          <a:p>
            <a:pPr>
              <a:buFont typeface="Arial" pitchFamily="34" charset="0"/>
              <a:buChar char="•"/>
            </a:pPr>
            <a:endParaRPr lang="pt-BR" b="1" dirty="0" smtClean="0"/>
          </a:p>
          <a:p>
            <a:pPr>
              <a:buFont typeface="Arial" pitchFamily="34" charset="0"/>
              <a:buChar char="•"/>
            </a:pPr>
            <a:endParaRPr lang="pt-BR" b="1" dirty="0" smtClean="0"/>
          </a:p>
          <a:p>
            <a:pPr>
              <a:buFont typeface="Arial" pitchFamily="34" charset="0"/>
              <a:buChar char="•"/>
            </a:pPr>
            <a:endParaRPr lang="pt-BR" b="1" dirty="0" smtClean="0"/>
          </a:p>
          <a:p>
            <a:pPr>
              <a:buFont typeface="Arial" pitchFamily="34" charset="0"/>
              <a:buChar char="•"/>
            </a:pPr>
            <a:endParaRPr lang="pt-BR" b="1" dirty="0" smtClean="0"/>
          </a:p>
          <a:p>
            <a:endParaRPr lang="pt-BR" b="1" dirty="0" smtClean="0"/>
          </a:p>
          <a:p>
            <a:pPr>
              <a:buFont typeface="Arial" pitchFamily="34" charset="0"/>
              <a:buChar char="•"/>
            </a:pPr>
            <a:endParaRPr lang="pt-BR" b="1" dirty="0" smtClean="0"/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Os verbos de uma sílaba que terminam em uma consoante precedida por uma vogal têm a consoante final dobrada antes do acréscimo do -</a:t>
            </a:r>
            <a:r>
              <a:rPr lang="pt-BR" b="1" dirty="0" smtClean="0"/>
              <a:t>ED</a:t>
            </a:r>
            <a:endParaRPr lang="pt-BR" b="1" dirty="0"/>
          </a:p>
        </p:txBody>
      </p:sp>
      <p:sp>
        <p:nvSpPr>
          <p:cNvPr id="4" name="Retângulo 3"/>
          <p:cNvSpPr/>
          <p:nvPr/>
        </p:nvSpPr>
        <p:spPr>
          <a:xfrm>
            <a:off x="857224" y="2357430"/>
            <a:ext cx="1928826" cy="50006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/>
              <a:t>Hope</a:t>
            </a:r>
            <a:r>
              <a:rPr lang="pt-BR" dirty="0" smtClean="0"/>
              <a:t> / </a:t>
            </a:r>
            <a:r>
              <a:rPr lang="pt-BR" dirty="0" err="1" smtClean="0"/>
              <a:t>Hoped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57224" y="3000372"/>
            <a:ext cx="1928826" cy="50006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/>
              <a:t>Change</a:t>
            </a:r>
            <a:r>
              <a:rPr lang="pt-BR" dirty="0" smtClean="0"/>
              <a:t> / </a:t>
            </a:r>
            <a:r>
              <a:rPr lang="pt-BR" dirty="0" err="1" smtClean="0"/>
              <a:t>Changed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214678" y="3000372"/>
            <a:ext cx="1928826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/>
              <a:t>Lie</a:t>
            </a:r>
            <a:r>
              <a:rPr lang="pt-BR" dirty="0" smtClean="0"/>
              <a:t>/Lied (mentir)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5643570" y="2643182"/>
            <a:ext cx="1928826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/>
              <a:t>Live</a:t>
            </a:r>
            <a:r>
              <a:rPr lang="pt-BR" dirty="0" smtClean="0"/>
              <a:t> /</a:t>
            </a:r>
            <a:r>
              <a:rPr lang="pt-BR" dirty="0" err="1" smtClean="0"/>
              <a:t>Lived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214678" y="2357430"/>
            <a:ext cx="1928826" cy="50006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/>
              <a:t>Behave</a:t>
            </a:r>
            <a:r>
              <a:rPr lang="pt-BR" dirty="0" smtClean="0"/>
              <a:t>/</a:t>
            </a:r>
            <a:r>
              <a:rPr lang="pt-BR" dirty="0" err="1" smtClean="0"/>
              <a:t>Bahaved</a:t>
            </a:r>
            <a:endParaRPr lang="pt-BR" dirty="0"/>
          </a:p>
        </p:txBody>
      </p:sp>
      <p:sp>
        <p:nvSpPr>
          <p:cNvPr id="9" name="Retângulo de cantos arredondados 8"/>
          <p:cNvSpPr/>
          <p:nvPr/>
        </p:nvSpPr>
        <p:spPr>
          <a:xfrm>
            <a:off x="500034" y="4714884"/>
            <a:ext cx="1928826" cy="85725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Rob/ </a:t>
            </a:r>
            <a:r>
              <a:rPr lang="pt-BR" dirty="0" err="1" smtClean="0">
                <a:solidFill>
                  <a:schemeClr val="tx1"/>
                </a:solidFill>
              </a:rPr>
              <a:t>Robbed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0" name="Retângulo de cantos arredondados 9"/>
          <p:cNvSpPr/>
          <p:nvPr/>
        </p:nvSpPr>
        <p:spPr>
          <a:xfrm>
            <a:off x="2643174" y="4714884"/>
            <a:ext cx="1928826" cy="85725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Stop</a:t>
            </a:r>
            <a:r>
              <a:rPr lang="pt-BR" dirty="0" smtClean="0">
                <a:solidFill>
                  <a:schemeClr val="tx1"/>
                </a:solidFill>
              </a:rPr>
              <a:t>/</a:t>
            </a:r>
            <a:r>
              <a:rPr lang="pt-BR" dirty="0" err="1" smtClean="0">
                <a:solidFill>
                  <a:schemeClr val="tx1"/>
                </a:solidFill>
              </a:rPr>
              <a:t>Stopped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1" name="Retângulo de cantos arredondados 10"/>
          <p:cNvSpPr/>
          <p:nvPr/>
        </p:nvSpPr>
        <p:spPr>
          <a:xfrm>
            <a:off x="4714876" y="4714884"/>
            <a:ext cx="1928826" cy="85725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Sin</a:t>
            </a:r>
            <a:r>
              <a:rPr lang="pt-BR" dirty="0" smtClean="0">
                <a:solidFill>
                  <a:schemeClr val="tx1"/>
                </a:solidFill>
              </a:rPr>
              <a:t>/ </a:t>
            </a:r>
            <a:r>
              <a:rPr lang="pt-BR" dirty="0" err="1" smtClean="0">
                <a:solidFill>
                  <a:schemeClr val="tx1"/>
                </a:solidFill>
              </a:rPr>
              <a:t>Sinned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6786578" y="4714884"/>
            <a:ext cx="1928826" cy="85725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Hug</a:t>
            </a:r>
            <a:r>
              <a:rPr lang="pt-BR" dirty="0" smtClean="0">
                <a:solidFill>
                  <a:schemeClr val="tx1"/>
                </a:solidFill>
              </a:rPr>
              <a:t>/</a:t>
            </a:r>
            <a:r>
              <a:rPr lang="pt-BR" dirty="0" err="1" smtClean="0">
                <a:solidFill>
                  <a:schemeClr val="tx1"/>
                </a:solidFill>
              </a:rPr>
              <a:t>Hugged</a:t>
            </a:r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 smtClean="0"/>
              <a:t>Simple</a:t>
            </a:r>
            <a:r>
              <a:rPr lang="pt-BR" dirty="0" smtClean="0"/>
              <a:t> </a:t>
            </a:r>
            <a:r>
              <a:rPr lang="pt-BR" dirty="0" err="1" smtClean="0"/>
              <a:t>past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428596" y="1357298"/>
            <a:ext cx="778674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00B0F0"/>
                </a:solidFill>
              </a:rPr>
              <a:t>REGRAS DE ORTOGRAFIA PARA OS VERBOS REGULARES NO SIMPLE PAST</a:t>
            </a:r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Os verbos de duas sílabas ou mais que terminam em uma consoante precedida por uma vogal têm a consoante final dobrada apenas se essa última sílaba for tônica (</a:t>
            </a:r>
            <a:r>
              <a:rPr lang="pt-BR" i="1" dirty="0" err="1" smtClean="0"/>
              <a:t>Stressed</a:t>
            </a:r>
            <a:r>
              <a:rPr lang="pt-BR" i="1" dirty="0" smtClean="0"/>
              <a:t> </a:t>
            </a:r>
            <a:r>
              <a:rPr lang="pt-BR" i="1" dirty="0" err="1" smtClean="0"/>
              <a:t>syllable</a:t>
            </a:r>
            <a:r>
              <a:rPr lang="pt-BR" dirty="0" smtClean="0"/>
              <a:t>)</a:t>
            </a:r>
          </a:p>
          <a:p>
            <a:pPr>
              <a:buFont typeface="Arial" pitchFamily="34" charset="0"/>
              <a:buChar char="•"/>
            </a:pPr>
            <a:endParaRPr lang="pt-BR" dirty="0" smtClean="0"/>
          </a:p>
          <a:p>
            <a:pPr>
              <a:buFont typeface="Arial" pitchFamily="34" charset="0"/>
              <a:buChar char="•"/>
            </a:pPr>
            <a:endParaRPr lang="pt-BR" dirty="0" smtClean="0"/>
          </a:p>
          <a:p>
            <a:endParaRPr lang="pt-BR" dirty="0" smtClean="0"/>
          </a:p>
          <a:p>
            <a:pPr>
              <a:buFont typeface="Arial" pitchFamily="34" charset="0"/>
              <a:buChar char="•"/>
            </a:pPr>
            <a:endParaRPr lang="pt-BR" dirty="0" smtClean="0"/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Os verbos terminados em </a:t>
            </a:r>
            <a:r>
              <a:rPr lang="pt-BR" b="1" dirty="0" smtClean="0"/>
              <a:t>Y</a:t>
            </a:r>
            <a:r>
              <a:rPr lang="pt-BR" dirty="0" smtClean="0"/>
              <a:t> mudam o </a:t>
            </a:r>
            <a:r>
              <a:rPr lang="pt-BR" b="1" dirty="0" smtClean="0"/>
              <a:t>Y</a:t>
            </a:r>
            <a:r>
              <a:rPr lang="pt-BR" dirty="0" smtClean="0"/>
              <a:t> em i antes do acréscimo de – </a:t>
            </a:r>
            <a:r>
              <a:rPr lang="pt-BR" b="1" dirty="0" smtClean="0"/>
              <a:t>ED</a:t>
            </a:r>
            <a:r>
              <a:rPr lang="pt-BR" dirty="0" smtClean="0"/>
              <a:t> se for precedido por uma consoante </a:t>
            </a:r>
          </a:p>
          <a:p>
            <a:pPr>
              <a:buFont typeface="Arial" pitchFamily="34" charset="0"/>
              <a:buChar char="•"/>
            </a:pPr>
            <a:endParaRPr lang="pt-BR" dirty="0" smtClean="0"/>
          </a:p>
          <a:p>
            <a:pPr>
              <a:buFont typeface="Arial" pitchFamily="34" charset="0"/>
              <a:buChar char="•"/>
            </a:pPr>
            <a:endParaRPr lang="pt-BR" dirty="0" smtClean="0"/>
          </a:p>
          <a:p>
            <a:pPr>
              <a:buFont typeface="Arial" pitchFamily="34" charset="0"/>
              <a:buChar char="•"/>
            </a:pPr>
            <a:endParaRPr lang="pt-BR" dirty="0" smtClean="0"/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Quando o y for precedido de vogal , não há mudança ortográfica.</a:t>
            </a:r>
          </a:p>
        </p:txBody>
      </p:sp>
      <p:sp>
        <p:nvSpPr>
          <p:cNvPr id="4" name="Arredondar Retângulo em um Canto Diagonal 3"/>
          <p:cNvSpPr/>
          <p:nvPr/>
        </p:nvSpPr>
        <p:spPr>
          <a:xfrm>
            <a:off x="500034" y="2928934"/>
            <a:ext cx="1928826" cy="617223"/>
          </a:xfrm>
          <a:prstGeom prst="round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/>
              <a:t>Admit</a:t>
            </a:r>
            <a:r>
              <a:rPr lang="pt-BR" dirty="0" smtClean="0"/>
              <a:t>/ </a:t>
            </a:r>
            <a:r>
              <a:rPr lang="pt-BR" dirty="0" err="1" smtClean="0"/>
              <a:t>Admitted</a:t>
            </a:r>
            <a:endParaRPr lang="pt-BR" dirty="0"/>
          </a:p>
        </p:txBody>
      </p:sp>
      <p:sp>
        <p:nvSpPr>
          <p:cNvPr id="5" name="Arredondar Retângulo em um Canto Diagonal 4"/>
          <p:cNvSpPr/>
          <p:nvPr/>
        </p:nvSpPr>
        <p:spPr>
          <a:xfrm>
            <a:off x="2571736" y="2928934"/>
            <a:ext cx="1785950" cy="617223"/>
          </a:xfrm>
          <a:prstGeom prst="round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/>
              <a:t>Prefer</a:t>
            </a:r>
            <a:r>
              <a:rPr lang="pt-BR" dirty="0" smtClean="0"/>
              <a:t>/</a:t>
            </a:r>
            <a:r>
              <a:rPr lang="pt-BR" dirty="0" err="1" smtClean="0"/>
              <a:t>Preferred</a:t>
            </a:r>
            <a:endParaRPr lang="pt-BR" dirty="0"/>
          </a:p>
        </p:txBody>
      </p:sp>
      <p:sp>
        <p:nvSpPr>
          <p:cNvPr id="6" name="Arredondar Retângulo em um Canto Diagonal 5"/>
          <p:cNvSpPr/>
          <p:nvPr/>
        </p:nvSpPr>
        <p:spPr>
          <a:xfrm>
            <a:off x="4500562" y="2928934"/>
            <a:ext cx="1714512" cy="617223"/>
          </a:xfrm>
          <a:prstGeom prst="round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/>
              <a:t>Omit</a:t>
            </a:r>
            <a:r>
              <a:rPr lang="pt-BR" dirty="0" smtClean="0"/>
              <a:t>/</a:t>
            </a:r>
            <a:r>
              <a:rPr lang="pt-BR" dirty="0" err="1" smtClean="0"/>
              <a:t>Omitted</a:t>
            </a:r>
            <a:endParaRPr lang="pt-BR" dirty="0"/>
          </a:p>
        </p:txBody>
      </p:sp>
      <p:sp>
        <p:nvSpPr>
          <p:cNvPr id="7" name="Arredondar Retângulo em um Canto Diagonal 6"/>
          <p:cNvSpPr/>
          <p:nvPr/>
        </p:nvSpPr>
        <p:spPr>
          <a:xfrm>
            <a:off x="6357950" y="2928934"/>
            <a:ext cx="1928826" cy="617223"/>
          </a:xfrm>
          <a:prstGeom prst="round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/>
              <a:t>Occur</a:t>
            </a:r>
            <a:r>
              <a:rPr lang="pt-BR" dirty="0" smtClean="0"/>
              <a:t>/</a:t>
            </a:r>
            <a:r>
              <a:rPr lang="pt-BR" dirty="0" err="1" smtClean="0"/>
              <a:t>Occurred</a:t>
            </a:r>
            <a:endParaRPr lang="pt-BR" dirty="0"/>
          </a:p>
        </p:txBody>
      </p:sp>
      <p:sp>
        <p:nvSpPr>
          <p:cNvPr id="8" name="Retângulo de cantos arredondados 7"/>
          <p:cNvSpPr/>
          <p:nvPr/>
        </p:nvSpPr>
        <p:spPr>
          <a:xfrm>
            <a:off x="642910" y="4572008"/>
            <a:ext cx="2000264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/>
              <a:t>Occupy</a:t>
            </a:r>
            <a:r>
              <a:rPr lang="pt-BR" dirty="0" smtClean="0"/>
              <a:t>/</a:t>
            </a:r>
            <a:r>
              <a:rPr lang="pt-BR" dirty="0" err="1" smtClean="0"/>
              <a:t>Occupied</a:t>
            </a:r>
            <a:endParaRPr lang="pt-BR" dirty="0"/>
          </a:p>
        </p:txBody>
      </p:sp>
      <p:sp>
        <p:nvSpPr>
          <p:cNvPr id="9" name="Retângulo de cantos arredondados 8"/>
          <p:cNvSpPr/>
          <p:nvPr/>
        </p:nvSpPr>
        <p:spPr>
          <a:xfrm>
            <a:off x="3143240" y="4572008"/>
            <a:ext cx="1857388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/>
              <a:t>Carry</a:t>
            </a:r>
            <a:r>
              <a:rPr lang="pt-BR" dirty="0" smtClean="0"/>
              <a:t>/</a:t>
            </a:r>
            <a:r>
              <a:rPr lang="pt-BR" dirty="0" err="1" smtClean="0"/>
              <a:t>Carried</a:t>
            </a:r>
            <a:endParaRPr lang="pt-BR" dirty="0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5429256" y="4572008"/>
            <a:ext cx="1857388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/>
              <a:t>Study</a:t>
            </a:r>
            <a:r>
              <a:rPr lang="pt-BR" dirty="0" smtClean="0"/>
              <a:t>/</a:t>
            </a:r>
            <a:r>
              <a:rPr lang="pt-BR" dirty="0" err="1" smtClean="0"/>
              <a:t>studied</a:t>
            </a:r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571472" y="5715016"/>
            <a:ext cx="1500198" cy="5000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Pray</a:t>
            </a:r>
            <a:r>
              <a:rPr lang="pt-BR" dirty="0" smtClean="0">
                <a:solidFill>
                  <a:schemeClr val="tx1"/>
                </a:solidFill>
              </a:rPr>
              <a:t>/</a:t>
            </a:r>
            <a:r>
              <a:rPr lang="pt-BR" dirty="0" err="1" smtClean="0">
                <a:solidFill>
                  <a:schemeClr val="tx1"/>
                </a:solidFill>
              </a:rPr>
              <a:t>prayed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2643174" y="5715016"/>
            <a:ext cx="1500198" cy="5000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Enjoy</a:t>
            </a:r>
            <a:r>
              <a:rPr lang="pt-BR" dirty="0" smtClean="0">
                <a:solidFill>
                  <a:schemeClr val="tx1"/>
                </a:solidFill>
              </a:rPr>
              <a:t> /</a:t>
            </a:r>
            <a:r>
              <a:rPr lang="pt-BR" dirty="0" err="1" smtClean="0">
                <a:solidFill>
                  <a:schemeClr val="tx1"/>
                </a:solidFill>
              </a:rPr>
              <a:t>Enjoyed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4714876" y="5715016"/>
            <a:ext cx="1500198" cy="5000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Obey</a:t>
            </a:r>
            <a:r>
              <a:rPr lang="pt-BR" dirty="0" smtClean="0">
                <a:solidFill>
                  <a:schemeClr val="tx1"/>
                </a:solidFill>
              </a:rPr>
              <a:t>/</a:t>
            </a:r>
            <a:r>
              <a:rPr lang="pt-BR" dirty="0" err="1" smtClean="0">
                <a:solidFill>
                  <a:schemeClr val="tx1"/>
                </a:solidFill>
              </a:rPr>
              <a:t>Obeyed</a:t>
            </a:r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 smtClean="0"/>
              <a:t>Simple</a:t>
            </a:r>
            <a:r>
              <a:rPr lang="pt-BR" dirty="0" smtClean="0"/>
              <a:t> </a:t>
            </a:r>
            <a:r>
              <a:rPr lang="pt-BR" dirty="0" err="1" smtClean="0"/>
              <a:t>past</a:t>
            </a:r>
            <a:endParaRPr lang="pt-BR" dirty="0"/>
          </a:p>
        </p:txBody>
      </p:sp>
      <p:pic>
        <p:nvPicPr>
          <p:cNvPr id="3" name="Imagem 2" descr="verbos2bregulares2bem2binglc3aas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28" y="1214422"/>
            <a:ext cx="6662733" cy="5038312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err="1" smtClean="0"/>
              <a:t>Simple</a:t>
            </a:r>
            <a:r>
              <a:rPr lang="pt-BR" dirty="0" smtClean="0"/>
              <a:t> </a:t>
            </a:r>
            <a:r>
              <a:rPr lang="pt-BR" dirty="0" err="1" smtClean="0"/>
              <a:t>past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428596" y="1214422"/>
            <a:ext cx="8286808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b="1" dirty="0" smtClean="0">
                <a:solidFill>
                  <a:srgbClr val="00B0F0"/>
                </a:solidFill>
              </a:rPr>
              <a:t>USOS</a:t>
            </a:r>
            <a:endParaRPr lang="pt-BR" b="1" dirty="0">
              <a:solidFill>
                <a:srgbClr val="00B0F0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dirty="0" smtClean="0"/>
              <a:t> Para falar de ações passadas que ocorreram num momento determinado. Assim , expressões de tempo passado são empregadas , tais como:</a:t>
            </a:r>
          </a:p>
          <a:p>
            <a:r>
              <a:rPr lang="pt-BR" dirty="0" smtClean="0"/>
              <a:t>	</a:t>
            </a:r>
          </a:p>
          <a:p>
            <a:endParaRPr lang="pt-BR" dirty="0" smtClean="0"/>
          </a:p>
        </p:txBody>
      </p:sp>
      <p:pic>
        <p:nvPicPr>
          <p:cNvPr id="5" name="Imagem 4" descr="youdidntstu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66" y="2643182"/>
            <a:ext cx="3286148" cy="3621100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428596" y="2714620"/>
            <a:ext cx="1285884" cy="78581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latin typeface="+mj-lt"/>
              </a:rPr>
              <a:t>Yesterday</a:t>
            </a:r>
            <a:endParaRPr lang="pt-BR" dirty="0">
              <a:latin typeface="+mj-lt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000232" y="2643182"/>
            <a:ext cx="2357454" cy="78581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latin typeface="+mj-lt"/>
              </a:rPr>
              <a:t>Yesterday</a:t>
            </a:r>
            <a:r>
              <a:rPr lang="pt-BR" dirty="0" smtClean="0">
                <a:latin typeface="+mj-lt"/>
              </a:rPr>
              <a:t> </a:t>
            </a:r>
            <a:r>
              <a:rPr lang="pt-BR" dirty="0" err="1" smtClean="0">
                <a:latin typeface="+mj-lt"/>
              </a:rPr>
              <a:t>morning</a:t>
            </a:r>
            <a:endParaRPr lang="pt-BR" dirty="0">
              <a:latin typeface="+mj-lt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428728" y="4714884"/>
            <a:ext cx="1071570" cy="71438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latin typeface="+mj-lt"/>
              </a:rPr>
              <a:t>Last</a:t>
            </a:r>
            <a:r>
              <a:rPr lang="pt-BR" dirty="0" smtClean="0">
                <a:latin typeface="+mj-lt"/>
              </a:rPr>
              <a:t> </a:t>
            </a:r>
            <a:r>
              <a:rPr lang="pt-BR" dirty="0" err="1" smtClean="0">
                <a:latin typeface="+mj-lt"/>
              </a:rPr>
              <a:t>night</a:t>
            </a:r>
            <a:endParaRPr lang="pt-BR" dirty="0">
              <a:latin typeface="+mj-lt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2643174" y="5643578"/>
            <a:ext cx="1714512" cy="57150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latin typeface="+mj-lt"/>
              </a:rPr>
              <a:t>Lask</a:t>
            </a:r>
            <a:r>
              <a:rPr lang="pt-BR" dirty="0" smtClean="0">
                <a:latin typeface="+mj-lt"/>
              </a:rPr>
              <a:t> </a:t>
            </a:r>
            <a:r>
              <a:rPr lang="pt-BR" dirty="0" err="1" smtClean="0">
                <a:latin typeface="+mj-lt"/>
              </a:rPr>
              <a:t>week</a:t>
            </a:r>
            <a:endParaRPr lang="pt-BR" dirty="0">
              <a:latin typeface="+mj-lt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2643174" y="4714884"/>
            <a:ext cx="1714512" cy="78581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latin typeface="+mj-lt"/>
              </a:rPr>
              <a:t>The</a:t>
            </a:r>
            <a:r>
              <a:rPr lang="pt-BR" dirty="0" smtClean="0">
                <a:latin typeface="+mj-lt"/>
              </a:rPr>
              <a:t> </a:t>
            </a:r>
            <a:r>
              <a:rPr lang="pt-BR" dirty="0" err="1" smtClean="0">
                <a:latin typeface="+mj-lt"/>
              </a:rPr>
              <a:t>day</a:t>
            </a:r>
            <a:r>
              <a:rPr lang="pt-BR" dirty="0" smtClean="0">
                <a:latin typeface="+mj-lt"/>
              </a:rPr>
              <a:t> </a:t>
            </a:r>
            <a:r>
              <a:rPr lang="pt-BR" dirty="0" err="1" smtClean="0">
                <a:latin typeface="+mj-lt"/>
              </a:rPr>
              <a:t>before</a:t>
            </a:r>
            <a:r>
              <a:rPr lang="pt-BR" dirty="0" smtClean="0">
                <a:latin typeface="+mj-lt"/>
              </a:rPr>
              <a:t> </a:t>
            </a:r>
            <a:r>
              <a:rPr lang="pt-BR" dirty="0" err="1" smtClean="0">
                <a:latin typeface="+mj-lt"/>
              </a:rPr>
              <a:t>yesterday</a:t>
            </a:r>
            <a:endParaRPr lang="pt-BR" dirty="0">
              <a:latin typeface="+mj-lt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357158" y="3643314"/>
            <a:ext cx="1500198" cy="85725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latin typeface="+mj-lt"/>
              </a:rPr>
              <a:t>Last</a:t>
            </a:r>
            <a:r>
              <a:rPr lang="pt-BR" dirty="0" smtClean="0">
                <a:latin typeface="+mj-lt"/>
              </a:rPr>
              <a:t> </a:t>
            </a:r>
            <a:r>
              <a:rPr lang="pt-BR" dirty="0" err="1" smtClean="0">
                <a:latin typeface="+mj-lt"/>
              </a:rPr>
              <a:t>month</a:t>
            </a:r>
            <a:endParaRPr lang="pt-BR" dirty="0">
              <a:latin typeface="+mj-lt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357158" y="5643578"/>
            <a:ext cx="2071702" cy="57150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latin typeface="+mj-lt"/>
              </a:rPr>
              <a:t>In </a:t>
            </a:r>
            <a:r>
              <a:rPr lang="pt-BR" dirty="0" err="1" smtClean="0">
                <a:latin typeface="+mj-lt"/>
              </a:rPr>
              <a:t>the</a:t>
            </a:r>
            <a:r>
              <a:rPr lang="pt-BR" dirty="0" smtClean="0">
                <a:latin typeface="+mj-lt"/>
              </a:rPr>
              <a:t> </a:t>
            </a:r>
            <a:r>
              <a:rPr lang="pt-BR" dirty="0" err="1" smtClean="0">
                <a:latin typeface="+mj-lt"/>
              </a:rPr>
              <a:t>twentieth</a:t>
            </a:r>
            <a:r>
              <a:rPr lang="pt-BR" dirty="0" smtClean="0">
                <a:latin typeface="+mj-lt"/>
              </a:rPr>
              <a:t> </a:t>
            </a:r>
            <a:r>
              <a:rPr lang="pt-BR" dirty="0" err="1" smtClean="0">
                <a:latin typeface="+mj-lt"/>
              </a:rPr>
              <a:t>century</a:t>
            </a:r>
            <a:endParaRPr lang="pt-BR" dirty="0">
              <a:latin typeface="+mj-lt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357158" y="4714884"/>
            <a:ext cx="928694" cy="71438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>
                <a:latin typeface="+mj-lt"/>
              </a:rPr>
              <a:t>In 2014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2143108" y="3643314"/>
            <a:ext cx="2214578" cy="85725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latin typeface="+mj-lt"/>
              </a:rPr>
              <a:t>Two</a:t>
            </a:r>
            <a:r>
              <a:rPr lang="pt-BR" dirty="0" smtClean="0">
                <a:latin typeface="+mj-lt"/>
              </a:rPr>
              <a:t> </a:t>
            </a:r>
            <a:r>
              <a:rPr lang="pt-BR" dirty="0" err="1" smtClean="0">
                <a:latin typeface="+mj-lt"/>
              </a:rPr>
              <a:t>years</a:t>
            </a:r>
            <a:r>
              <a:rPr lang="pt-BR" dirty="0" smtClean="0">
                <a:latin typeface="+mj-lt"/>
              </a:rPr>
              <a:t> ago</a:t>
            </a:r>
            <a:endParaRPr lang="pt-BR" dirty="0">
              <a:latin typeface="+mj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 smtClean="0"/>
              <a:t>Simple</a:t>
            </a:r>
            <a:r>
              <a:rPr lang="pt-BR" dirty="0" smtClean="0"/>
              <a:t> </a:t>
            </a:r>
            <a:r>
              <a:rPr lang="pt-BR" dirty="0" err="1" smtClean="0"/>
              <a:t>past</a:t>
            </a:r>
            <a:endParaRPr lang="pt-BR" dirty="0"/>
          </a:p>
        </p:txBody>
      </p:sp>
      <p:sp>
        <p:nvSpPr>
          <p:cNvPr id="3" name="Canto dobrado 2"/>
          <p:cNvSpPr/>
          <p:nvPr/>
        </p:nvSpPr>
        <p:spPr>
          <a:xfrm>
            <a:off x="1142976" y="1857364"/>
            <a:ext cx="7143800" cy="1928826"/>
          </a:xfrm>
          <a:prstGeom prst="foldedCorne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dirty="0" err="1" smtClean="0">
                <a:solidFill>
                  <a:srgbClr val="00B050"/>
                </a:solidFill>
                <a:latin typeface="+mj-lt"/>
              </a:rPr>
              <a:t>My</a:t>
            </a:r>
            <a:r>
              <a:rPr lang="pt-BR" sz="2400" dirty="0" smtClean="0">
                <a:solidFill>
                  <a:srgbClr val="00B050"/>
                </a:solidFill>
                <a:latin typeface="+mj-lt"/>
              </a:rPr>
              <a:t> </a:t>
            </a:r>
            <a:r>
              <a:rPr lang="pt-BR" sz="2400" dirty="0" err="1" smtClean="0">
                <a:solidFill>
                  <a:srgbClr val="00B050"/>
                </a:solidFill>
                <a:latin typeface="+mj-lt"/>
              </a:rPr>
              <a:t>parents</a:t>
            </a:r>
            <a:r>
              <a:rPr lang="pt-BR" sz="2400" dirty="0" smtClean="0">
                <a:solidFill>
                  <a:srgbClr val="00B050"/>
                </a:solidFill>
                <a:latin typeface="+mj-lt"/>
              </a:rPr>
              <a:t> </a:t>
            </a:r>
            <a:r>
              <a:rPr lang="pt-BR" sz="2400" dirty="0" err="1" smtClean="0">
                <a:solidFill>
                  <a:srgbClr val="00B050"/>
                </a:solidFill>
                <a:latin typeface="+mj-lt"/>
              </a:rPr>
              <a:t>traveled</a:t>
            </a:r>
            <a:r>
              <a:rPr lang="pt-BR" sz="2400" dirty="0" smtClean="0">
                <a:solidFill>
                  <a:srgbClr val="00B050"/>
                </a:solidFill>
                <a:latin typeface="+mj-lt"/>
              </a:rPr>
              <a:t> to </a:t>
            </a:r>
            <a:r>
              <a:rPr lang="pt-BR" sz="2400" dirty="0" err="1" smtClean="0">
                <a:solidFill>
                  <a:srgbClr val="00B050"/>
                </a:solidFill>
                <a:latin typeface="+mj-lt"/>
              </a:rPr>
              <a:t>South</a:t>
            </a:r>
            <a:r>
              <a:rPr lang="pt-BR" sz="2400" dirty="0" smtClean="0">
                <a:solidFill>
                  <a:srgbClr val="00B050"/>
                </a:solidFill>
                <a:latin typeface="+mj-lt"/>
              </a:rPr>
              <a:t> </a:t>
            </a:r>
            <a:r>
              <a:rPr lang="pt-BR" sz="2400" dirty="0" err="1" smtClean="0">
                <a:solidFill>
                  <a:srgbClr val="00B050"/>
                </a:solidFill>
                <a:latin typeface="+mj-lt"/>
              </a:rPr>
              <a:t>Africa</a:t>
            </a:r>
            <a:r>
              <a:rPr lang="pt-BR" sz="2400" dirty="0" smtClean="0">
                <a:solidFill>
                  <a:srgbClr val="00B050"/>
                </a:solidFill>
                <a:latin typeface="+mj-lt"/>
              </a:rPr>
              <a:t> </a:t>
            </a:r>
            <a:r>
              <a:rPr lang="pt-BR" sz="2400" b="1" dirty="0" err="1" smtClean="0">
                <a:solidFill>
                  <a:srgbClr val="FF0066"/>
                </a:solidFill>
                <a:latin typeface="+mj-lt"/>
              </a:rPr>
              <a:t>two</a:t>
            </a:r>
            <a:r>
              <a:rPr lang="pt-BR" sz="2400" b="1" dirty="0" smtClean="0">
                <a:solidFill>
                  <a:srgbClr val="FF0066"/>
                </a:solidFill>
                <a:latin typeface="+mj-lt"/>
              </a:rPr>
              <a:t> </a:t>
            </a:r>
            <a:r>
              <a:rPr lang="pt-BR" sz="2400" b="1" dirty="0" err="1" smtClean="0">
                <a:solidFill>
                  <a:srgbClr val="FF0066"/>
                </a:solidFill>
                <a:latin typeface="+mj-lt"/>
              </a:rPr>
              <a:t>years</a:t>
            </a:r>
            <a:r>
              <a:rPr lang="pt-BR" sz="2400" b="1" dirty="0" smtClean="0">
                <a:solidFill>
                  <a:srgbClr val="FF0066"/>
                </a:solidFill>
                <a:latin typeface="+mj-lt"/>
              </a:rPr>
              <a:t> ago </a:t>
            </a:r>
            <a:r>
              <a:rPr lang="pt-BR" sz="2400" dirty="0" smtClean="0">
                <a:solidFill>
                  <a:srgbClr val="00B050"/>
                </a:solidFill>
                <a:latin typeface="+mj-lt"/>
              </a:rPr>
              <a:t>. </a:t>
            </a:r>
            <a:r>
              <a:rPr lang="pt-BR" sz="2400" dirty="0" err="1" smtClean="0">
                <a:solidFill>
                  <a:srgbClr val="00B050"/>
                </a:solidFill>
                <a:latin typeface="+mj-lt"/>
              </a:rPr>
              <a:t>They</a:t>
            </a:r>
            <a:r>
              <a:rPr lang="pt-BR" sz="2400" dirty="0" smtClean="0">
                <a:solidFill>
                  <a:srgbClr val="00B050"/>
                </a:solidFill>
                <a:latin typeface="+mj-lt"/>
              </a:rPr>
              <a:t> </a:t>
            </a:r>
            <a:r>
              <a:rPr lang="pt-BR" sz="2400" dirty="0" err="1" smtClean="0">
                <a:solidFill>
                  <a:srgbClr val="00B050"/>
                </a:solidFill>
                <a:latin typeface="+mj-lt"/>
              </a:rPr>
              <a:t>enjoyed</a:t>
            </a:r>
            <a:r>
              <a:rPr lang="pt-BR" sz="2400" dirty="0" smtClean="0">
                <a:solidFill>
                  <a:srgbClr val="00B050"/>
                </a:solidFill>
                <a:latin typeface="+mj-lt"/>
              </a:rPr>
              <a:t> it a </a:t>
            </a:r>
            <a:r>
              <a:rPr lang="pt-BR" sz="2400" dirty="0" err="1" smtClean="0">
                <a:solidFill>
                  <a:srgbClr val="00B050"/>
                </a:solidFill>
                <a:latin typeface="+mj-lt"/>
              </a:rPr>
              <a:t>lot</a:t>
            </a:r>
            <a:r>
              <a:rPr lang="pt-BR" sz="2400" dirty="0" smtClean="0">
                <a:solidFill>
                  <a:srgbClr val="00B050"/>
                </a:solidFill>
                <a:latin typeface="+mj-lt"/>
              </a:rPr>
              <a:t>.</a:t>
            </a:r>
            <a:endParaRPr lang="pt-BR" sz="24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5" name="Canto dobrado 4"/>
          <p:cNvSpPr/>
          <p:nvPr/>
        </p:nvSpPr>
        <p:spPr>
          <a:xfrm>
            <a:off x="1142976" y="4143380"/>
            <a:ext cx="7143800" cy="1928826"/>
          </a:xfrm>
          <a:prstGeom prst="foldedCorne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dirty="0" err="1" smtClean="0">
                <a:solidFill>
                  <a:srgbClr val="00B050"/>
                </a:solidFill>
                <a:latin typeface="+mj-lt"/>
              </a:rPr>
              <a:t>What</a:t>
            </a:r>
            <a:r>
              <a:rPr lang="pt-BR" sz="2400" dirty="0" smtClean="0">
                <a:solidFill>
                  <a:srgbClr val="00B050"/>
                </a:solidFill>
                <a:latin typeface="+mj-lt"/>
              </a:rPr>
              <a:t> </a:t>
            </a:r>
            <a:r>
              <a:rPr lang="pt-BR" sz="2400" dirty="0" err="1" smtClean="0">
                <a:solidFill>
                  <a:srgbClr val="00B050"/>
                </a:solidFill>
                <a:latin typeface="+mj-lt"/>
              </a:rPr>
              <a:t>did</a:t>
            </a:r>
            <a:r>
              <a:rPr lang="pt-BR" sz="2400" dirty="0" smtClean="0">
                <a:solidFill>
                  <a:srgbClr val="00B050"/>
                </a:solidFill>
                <a:latin typeface="+mj-lt"/>
              </a:rPr>
              <a:t> </a:t>
            </a:r>
            <a:r>
              <a:rPr lang="pt-BR" sz="2400" dirty="0" err="1" smtClean="0">
                <a:solidFill>
                  <a:srgbClr val="00B050"/>
                </a:solidFill>
                <a:latin typeface="+mj-lt"/>
              </a:rPr>
              <a:t>you</a:t>
            </a:r>
            <a:r>
              <a:rPr lang="pt-BR" sz="2400" dirty="0" smtClean="0">
                <a:solidFill>
                  <a:srgbClr val="00B050"/>
                </a:solidFill>
                <a:latin typeface="+mj-lt"/>
              </a:rPr>
              <a:t> do </a:t>
            </a:r>
            <a:r>
              <a:rPr lang="pt-BR" sz="2400" b="1" dirty="0" err="1" smtClean="0">
                <a:solidFill>
                  <a:srgbClr val="FF0066"/>
                </a:solidFill>
                <a:latin typeface="+mj-lt"/>
              </a:rPr>
              <a:t>last</a:t>
            </a:r>
            <a:r>
              <a:rPr lang="pt-BR" sz="2400" b="1" dirty="0" smtClean="0">
                <a:solidFill>
                  <a:srgbClr val="FF0066"/>
                </a:solidFill>
                <a:latin typeface="+mj-lt"/>
              </a:rPr>
              <a:t> </a:t>
            </a:r>
            <a:r>
              <a:rPr lang="pt-BR" sz="2400" b="1" dirty="0" err="1" smtClean="0">
                <a:solidFill>
                  <a:srgbClr val="FF0066"/>
                </a:solidFill>
                <a:latin typeface="+mj-lt"/>
              </a:rPr>
              <a:t>night</a:t>
            </a:r>
            <a:r>
              <a:rPr lang="pt-BR" sz="2400" dirty="0" smtClean="0">
                <a:solidFill>
                  <a:srgbClr val="00B050"/>
                </a:solidFill>
                <a:latin typeface="+mj-lt"/>
              </a:rPr>
              <a:t>? </a:t>
            </a:r>
            <a:r>
              <a:rPr lang="pt-BR" sz="2400" dirty="0" err="1" smtClean="0">
                <a:solidFill>
                  <a:srgbClr val="00B050"/>
                </a:solidFill>
                <a:latin typeface="+mj-lt"/>
              </a:rPr>
              <a:t>Did</a:t>
            </a:r>
            <a:r>
              <a:rPr lang="pt-BR" sz="2400" dirty="0" smtClean="0">
                <a:solidFill>
                  <a:srgbClr val="00B050"/>
                </a:solidFill>
                <a:latin typeface="+mj-lt"/>
              </a:rPr>
              <a:t> </a:t>
            </a:r>
            <a:r>
              <a:rPr lang="pt-BR" sz="2400" dirty="0" err="1" smtClean="0">
                <a:solidFill>
                  <a:srgbClr val="00B050"/>
                </a:solidFill>
                <a:latin typeface="+mj-lt"/>
              </a:rPr>
              <a:t>you</a:t>
            </a:r>
            <a:r>
              <a:rPr lang="pt-BR" sz="2400" dirty="0" smtClean="0">
                <a:solidFill>
                  <a:srgbClr val="00B050"/>
                </a:solidFill>
                <a:latin typeface="+mj-lt"/>
              </a:rPr>
              <a:t> </a:t>
            </a:r>
            <a:r>
              <a:rPr lang="pt-BR" sz="2400" dirty="0" err="1" smtClean="0">
                <a:solidFill>
                  <a:srgbClr val="00B050"/>
                </a:solidFill>
                <a:latin typeface="+mj-lt"/>
              </a:rPr>
              <a:t>stay</a:t>
            </a:r>
            <a:r>
              <a:rPr lang="pt-BR" sz="2400" dirty="0" smtClean="0">
                <a:solidFill>
                  <a:srgbClr val="00B050"/>
                </a:solidFill>
                <a:latin typeface="+mj-lt"/>
              </a:rPr>
              <a:t> </a:t>
            </a:r>
            <a:r>
              <a:rPr lang="pt-BR" sz="2400" dirty="0" err="1" smtClean="0">
                <a:solidFill>
                  <a:srgbClr val="00B050"/>
                </a:solidFill>
                <a:latin typeface="+mj-lt"/>
              </a:rPr>
              <a:t>at</a:t>
            </a:r>
            <a:r>
              <a:rPr lang="pt-BR" sz="2400" dirty="0" smtClean="0">
                <a:solidFill>
                  <a:srgbClr val="00B050"/>
                </a:solidFill>
                <a:latin typeface="+mj-lt"/>
              </a:rPr>
              <a:t> home?</a:t>
            </a:r>
            <a:endParaRPr lang="pt-BR" sz="24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142976" y="1285860"/>
            <a:ext cx="4929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00B0F0"/>
                </a:solidFill>
                <a:latin typeface="+mj-lt"/>
              </a:rPr>
              <a:t>EXEMPLOS </a:t>
            </a:r>
            <a:r>
              <a:rPr lang="pt-BR" b="1" dirty="0" smtClean="0">
                <a:solidFill>
                  <a:srgbClr val="00B0F0"/>
                </a:solidFill>
              </a:rPr>
              <a:t>:</a:t>
            </a:r>
            <a:endParaRPr lang="pt-BR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 smtClean="0"/>
              <a:t>Simple</a:t>
            </a:r>
            <a:r>
              <a:rPr lang="pt-BR" dirty="0" smtClean="0"/>
              <a:t> </a:t>
            </a:r>
            <a:r>
              <a:rPr lang="pt-BR" dirty="0" err="1" smtClean="0"/>
              <a:t>past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500034" y="1285860"/>
            <a:ext cx="821537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dirty="0" smtClean="0">
                <a:latin typeface="+mj-lt"/>
              </a:rPr>
              <a:t> Para narrar uma </a:t>
            </a:r>
            <a:r>
              <a:rPr lang="pt-BR" dirty="0" err="1" smtClean="0">
                <a:latin typeface="+mj-lt"/>
              </a:rPr>
              <a:t>sequencia</a:t>
            </a:r>
            <a:r>
              <a:rPr lang="pt-BR" dirty="0" smtClean="0">
                <a:latin typeface="+mj-lt"/>
              </a:rPr>
              <a:t> de fatos ou ações que aconteceram no passado e na </a:t>
            </a:r>
            <a:r>
              <a:rPr lang="pt-BR" dirty="0" err="1" smtClean="0">
                <a:latin typeface="+mj-lt"/>
              </a:rPr>
              <a:t>sequencia</a:t>
            </a:r>
            <a:r>
              <a:rPr lang="pt-BR" dirty="0" smtClean="0">
                <a:latin typeface="+mj-lt"/>
              </a:rPr>
              <a:t> em que ocorreram</a:t>
            </a:r>
          </a:p>
          <a:p>
            <a:pPr>
              <a:buFont typeface="Arial" pitchFamily="34" charset="0"/>
              <a:buChar char="•"/>
            </a:pPr>
            <a:endParaRPr lang="pt-BR" dirty="0">
              <a:latin typeface="+mj-lt"/>
            </a:endParaRPr>
          </a:p>
          <a:p>
            <a:pPr>
              <a:buFont typeface="Arial" pitchFamily="34" charset="0"/>
              <a:buChar char="•"/>
            </a:pPr>
            <a:endParaRPr lang="pt-BR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endParaRPr lang="pt-BR" dirty="0">
              <a:latin typeface="+mj-lt"/>
            </a:endParaRPr>
          </a:p>
          <a:p>
            <a:pPr>
              <a:buFont typeface="Arial" pitchFamily="34" charset="0"/>
              <a:buChar char="•"/>
            </a:pPr>
            <a:endParaRPr lang="pt-BR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endParaRPr lang="pt-BR" dirty="0">
              <a:latin typeface="+mj-lt"/>
            </a:endParaRPr>
          </a:p>
          <a:p>
            <a:pPr>
              <a:buFont typeface="Arial" pitchFamily="34" charset="0"/>
              <a:buChar char="•"/>
            </a:pPr>
            <a:endParaRPr lang="pt-BR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endParaRPr lang="pt-BR" dirty="0">
              <a:latin typeface="+mj-lt"/>
            </a:endParaRPr>
          </a:p>
          <a:p>
            <a:pPr>
              <a:buFont typeface="Arial" pitchFamily="34" charset="0"/>
              <a:buChar char="•"/>
            </a:pPr>
            <a:endParaRPr lang="pt-BR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pt-BR" dirty="0" smtClean="0">
                <a:latin typeface="+mj-lt"/>
              </a:rPr>
              <a:t>Para indicar uma ação passada que ocorreu depois de outra ação passada</a:t>
            </a:r>
          </a:p>
          <a:p>
            <a:endParaRPr lang="pt-BR" dirty="0"/>
          </a:p>
        </p:txBody>
      </p:sp>
      <p:sp>
        <p:nvSpPr>
          <p:cNvPr id="4" name="Texto Explicativo 1 (Ênfase) 3"/>
          <p:cNvSpPr/>
          <p:nvPr/>
        </p:nvSpPr>
        <p:spPr>
          <a:xfrm>
            <a:off x="785786" y="2214554"/>
            <a:ext cx="7500990" cy="1357322"/>
          </a:xfrm>
          <a:prstGeom prst="accentCallout1">
            <a:avLst>
              <a:gd name="adj1" fmla="val 20823"/>
              <a:gd name="adj2" fmla="val -3269"/>
              <a:gd name="adj3" fmla="val 48241"/>
              <a:gd name="adj4" fmla="val -7013"/>
            </a:avLst>
          </a:prstGeom>
        </p:spPr>
        <p:style>
          <a:lnRef idx="1">
            <a:schemeClr val="accent5"/>
          </a:lnRef>
          <a:fillRef idx="1003">
            <a:schemeClr val="lt2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dirty="0" smtClean="0">
                <a:latin typeface="+mj-lt"/>
              </a:rPr>
              <a:t>I </a:t>
            </a:r>
            <a:r>
              <a:rPr lang="pt-BR" sz="2400" dirty="0" err="1" smtClean="0">
                <a:latin typeface="+mj-lt"/>
              </a:rPr>
              <a:t>got</a:t>
            </a:r>
            <a:r>
              <a:rPr lang="pt-BR" sz="2400" dirty="0" smtClean="0">
                <a:latin typeface="+mj-lt"/>
              </a:rPr>
              <a:t> </a:t>
            </a:r>
            <a:r>
              <a:rPr lang="pt-BR" sz="2400" dirty="0" err="1" smtClean="0">
                <a:latin typeface="+mj-lt"/>
              </a:rPr>
              <a:t>up</a:t>
            </a:r>
            <a:r>
              <a:rPr lang="pt-BR" sz="2400" dirty="0" smtClean="0">
                <a:latin typeface="+mj-lt"/>
              </a:rPr>
              <a:t> </a:t>
            </a:r>
            <a:r>
              <a:rPr lang="pt-BR" sz="2400" dirty="0" err="1" smtClean="0">
                <a:latin typeface="+mj-lt"/>
              </a:rPr>
              <a:t>at</a:t>
            </a:r>
            <a:r>
              <a:rPr lang="pt-BR" sz="2400" dirty="0" smtClean="0">
                <a:latin typeface="+mj-lt"/>
              </a:rPr>
              <a:t> 7 ,</a:t>
            </a:r>
            <a:r>
              <a:rPr lang="pt-BR" sz="2400" dirty="0" err="1" smtClean="0">
                <a:latin typeface="+mj-lt"/>
              </a:rPr>
              <a:t>washed</a:t>
            </a:r>
            <a:r>
              <a:rPr lang="pt-BR" sz="2400" dirty="0" smtClean="0">
                <a:latin typeface="+mj-lt"/>
              </a:rPr>
              <a:t> </a:t>
            </a:r>
            <a:r>
              <a:rPr lang="pt-BR" sz="2400" dirty="0" err="1" smtClean="0">
                <a:latin typeface="+mj-lt"/>
              </a:rPr>
              <a:t>my</a:t>
            </a:r>
            <a:r>
              <a:rPr lang="pt-BR" sz="2400" dirty="0" smtClean="0">
                <a:latin typeface="+mj-lt"/>
              </a:rPr>
              <a:t> face , </a:t>
            </a:r>
            <a:r>
              <a:rPr lang="pt-BR" sz="2400" dirty="0" err="1" smtClean="0">
                <a:latin typeface="+mj-lt"/>
              </a:rPr>
              <a:t>got</a:t>
            </a:r>
            <a:r>
              <a:rPr lang="pt-BR" sz="2400" dirty="0" smtClean="0">
                <a:latin typeface="+mj-lt"/>
              </a:rPr>
              <a:t> </a:t>
            </a:r>
            <a:r>
              <a:rPr lang="pt-BR" sz="2400" dirty="0" err="1" smtClean="0">
                <a:latin typeface="+mj-lt"/>
              </a:rPr>
              <a:t>dressed</a:t>
            </a:r>
            <a:r>
              <a:rPr lang="pt-BR" sz="2400" dirty="0" smtClean="0">
                <a:latin typeface="+mj-lt"/>
              </a:rPr>
              <a:t> , </a:t>
            </a:r>
            <a:r>
              <a:rPr lang="pt-BR" sz="2400" dirty="0" err="1" smtClean="0">
                <a:latin typeface="+mj-lt"/>
              </a:rPr>
              <a:t>had</a:t>
            </a:r>
            <a:r>
              <a:rPr lang="pt-BR" sz="2400" dirty="0" smtClean="0">
                <a:latin typeface="+mj-lt"/>
              </a:rPr>
              <a:t> </a:t>
            </a:r>
            <a:r>
              <a:rPr lang="pt-BR" sz="2400" dirty="0" err="1" smtClean="0">
                <a:latin typeface="+mj-lt"/>
              </a:rPr>
              <a:t>breakfast</a:t>
            </a:r>
            <a:r>
              <a:rPr lang="pt-BR" sz="2400" dirty="0" smtClean="0">
                <a:latin typeface="+mj-lt"/>
              </a:rPr>
              <a:t> </a:t>
            </a:r>
            <a:r>
              <a:rPr lang="pt-BR" sz="2400" dirty="0" err="1" smtClean="0">
                <a:latin typeface="+mj-lt"/>
              </a:rPr>
              <a:t>and</a:t>
            </a:r>
            <a:r>
              <a:rPr lang="pt-BR" sz="2400" dirty="0" smtClean="0">
                <a:latin typeface="+mj-lt"/>
              </a:rPr>
              <a:t> </a:t>
            </a:r>
            <a:r>
              <a:rPr lang="pt-BR" sz="2400" dirty="0" err="1" smtClean="0">
                <a:latin typeface="+mj-lt"/>
              </a:rPr>
              <a:t>rushed</a:t>
            </a:r>
            <a:r>
              <a:rPr lang="pt-BR" sz="2400" dirty="0" smtClean="0">
                <a:latin typeface="+mj-lt"/>
              </a:rPr>
              <a:t> to </a:t>
            </a:r>
            <a:r>
              <a:rPr lang="pt-BR" sz="2400" dirty="0" err="1" smtClean="0">
                <a:latin typeface="+mj-lt"/>
              </a:rPr>
              <a:t>the</a:t>
            </a:r>
            <a:r>
              <a:rPr lang="pt-BR" sz="2400" dirty="0" smtClean="0">
                <a:latin typeface="+mj-lt"/>
              </a:rPr>
              <a:t> </a:t>
            </a:r>
            <a:r>
              <a:rPr lang="pt-BR" sz="2400" dirty="0" err="1" smtClean="0">
                <a:latin typeface="+mj-lt"/>
              </a:rPr>
              <a:t>office</a:t>
            </a:r>
            <a:endParaRPr lang="pt-BR" sz="2400" dirty="0">
              <a:latin typeface="+mj-lt"/>
            </a:endParaRPr>
          </a:p>
        </p:txBody>
      </p:sp>
      <p:sp>
        <p:nvSpPr>
          <p:cNvPr id="6" name="Canto dobrado 5"/>
          <p:cNvSpPr/>
          <p:nvPr/>
        </p:nvSpPr>
        <p:spPr>
          <a:xfrm>
            <a:off x="1214414" y="4643446"/>
            <a:ext cx="6715172" cy="1285884"/>
          </a:xfrm>
          <a:prstGeom prst="foldedCorne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dirty="0" err="1" smtClean="0">
                <a:latin typeface="+mj-lt"/>
              </a:rPr>
              <a:t>After</a:t>
            </a:r>
            <a:r>
              <a:rPr lang="pt-BR" sz="2400" dirty="0" smtClean="0">
                <a:latin typeface="+mj-lt"/>
              </a:rPr>
              <a:t> , i </a:t>
            </a:r>
            <a:r>
              <a:rPr lang="pt-BR" sz="2400" dirty="0" err="1" smtClean="0">
                <a:latin typeface="+mj-lt"/>
              </a:rPr>
              <a:t>had</a:t>
            </a:r>
            <a:r>
              <a:rPr lang="pt-BR" sz="2400" dirty="0" smtClean="0">
                <a:latin typeface="+mj-lt"/>
              </a:rPr>
              <a:t> </a:t>
            </a:r>
            <a:r>
              <a:rPr lang="pt-BR" sz="2400" dirty="0" err="1" smtClean="0">
                <a:latin typeface="+mj-lt"/>
              </a:rPr>
              <a:t>watered</a:t>
            </a:r>
            <a:r>
              <a:rPr lang="pt-BR" sz="2400" dirty="0" smtClean="0">
                <a:latin typeface="+mj-lt"/>
              </a:rPr>
              <a:t> </a:t>
            </a:r>
            <a:r>
              <a:rPr lang="pt-BR" sz="2400" dirty="0" err="1" smtClean="0">
                <a:latin typeface="+mj-lt"/>
              </a:rPr>
              <a:t>the</a:t>
            </a:r>
            <a:r>
              <a:rPr lang="pt-BR" sz="2400" dirty="0" smtClean="0">
                <a:latin typeface="+mj-lt"/>
              </a:rPr>
              <a:t> </a:t>
            </a:r>
            <a:r>
              <a:rPr lang="pt-BR" sz="2400" dirty="0" err="1" smtClean="0">
                <a:latin typeface="+mj-lt"/>
              </a:rPr>
              <a:t>plants</a:t>
            </a:r>
            <a:r>
              <a:rPr lang="pt-BR" sz="2400" dirty="0" smtClean="0">
                <a:latin typeface="+mj-lt"/>
              </a:rPr>
              <a:t> , it </a:t>
            </a:r>
            <a:r>
              <a:rPr lang="pt-BR" sz="2400" dirty="0" err="1" smtClean="0">
                <a:latin typeface="+mj-lt"/>
              </a:rPr>
              <a:t>started</a:t>
            </a:r>
            <a:r>
              <a:rPr lang="pt-BR" sz="2400" dirty="0" smtClean="0">
                <a:latin typeface="+mj-lt"/>
              </a:rPr>
              <a:t> </a:t>
            </a:r>
            <a:r>
              <a:rPr lang="pt-BR" sz="2400" dirty="0" err="1" smtClean="0">
                <a:latin typeface="+mj-lt"/>
              </a:rPr>
              <a:t>raining</a:t>
            </a:r>
            <a:endParaRPr lang="pt-BR" sz="2400" dirty="0">
              <a:latin typeface="+mj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 smtClean="0"/>
              <a:t>Simple</a:t>
            </a:r>
            <a:r>
              <a:rPr lang="pt-BR" dirty="0" smtClean="0"/>
              <a:t> </a:t>
            </a:r>
            <a:r>
              <a:rPr lang="pt-BR" dirty="0" err="1" smtClean="0"/>
              <a:t>past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500034" y="1285860"/>
            <a:ext cx="807249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dirty="0"/>
              <a:t> </a:t>
            </a:r>
            <a:r>
              <a:rPr lang="pt-BR" dirty="0" smtClean="0"/>
              <a:t>Normalmente é usado depois das seguintes expressões : I </a:t>
            </a:r>
            <a:r>
              <a:rPr lang="pt-BR" dirty="0" err="1" smtClean="0"/>
              <a:t>wish</a:t>
            </a:r>
            <a:r>
              <a:rPr lang="pt-BR" dirty="0" smtClean="0"/>
              <a:t> , </a:t>
            </a:r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only</a:t>
            </a:r>
            <a:r>
              <a:rPr lang="pt-BR" dirty="0" smtClean="0"/>
              <a:t> , as </a:t>
            </a:r>
            <a:r>
              <a:rPr lang="pt-BR" dirty="0" err="1" smtClean="0"/>
              <a:t>if</a:t>
            </a:r>
            <a:r>
              <a:rPr lang="pt-BR" dirty="0" smtClean="0"/>
              <a:t> , as </a:t>
            </a:r>
            <a:r>
              <a:rPr lang="pt-BR" dirty="0" err="1" smtClean="0"/>
              <a:t>though</a:t>
            </a:r>
            <a:r>
              <a:rPr lang="pt-BR" dirty="0" smtClean="0"/>
              <a:t> , </a:t>
            </a:r>
            <a:r>
              <a:rPr lang="pt-BR" dirty="0" err="1" smtClean="0"/>
              <a:t>would</a:t>
            </a:r>
            <a:r>
              <a:rPr lang="pt-BR" dirty="0" smtClean="0"/>
              <a:t> </a:t>
            </a:r>
            <a:r>
              <a:rPr lang="pt-BR" dirty="0" err="1" smtClean="0"/>
              <a:t>rather</a:t>
            </a:r>
            <a:r>
              <a:rPr lang="pt-BR" dirty="0" smtClean="0"/>
              <a:t> , </a:t>
            </a:r>
            <a:r>
              <a:rPr lang="pt-BR" dirty="0" err="1" smtClean="0"/>
              <a:t>it’s</a:t>
            </a:r>
            <a:r>
              <a:rPr lang="pt-BR" dirty="0" smtClean="0"/>
              <a:t> (</a:t>
            </a:r>
            <a:r>
              <a:rPr lang="pt-BR" dirty="0" err="1" smtClean="0"/>
              <a:t>high</a:t>
            </a:r>
            <a:r>
              <a:rPr lang="pt-BR" dirty="0" smtClean="0"/>
              <a:t>) time. No caso do verbo to </a:t>
            </a:r>
            <a:r>
              <a:rPr lang="pt-BR" dirty="0" err="1" smtClean="0"/>
              <a:t>be</a:t>
            </a:r>
            <a:r>
              <a:rPr lang="pt-BR" dirty="0" smtClean="0"/>
              <a:t> , a forma </a:t>
            </a:r>
            <a:r>
              <a:rPr lang="pt-BR" dirty="0" err="1" smtClean="0"/>
              <a:t>were</a:t>
            </a:r>
            <a:r>
              <a:rPr lang="pt-BR" dirty="0" smtClean="0"/>
              <a:t> é usada para todas as pessoas.</a:t>
            </a:r>
          </a:p>
          <a:p>
            <a:pPr>
              <a:buFont typeface="Arial" pitchFamily="34" charset="0"/>
              <a:buChar char="•"/>
            </a:pPr>
            <a:endParaRPr lang="pt-BR" dirty="0"/>
          </a:p>
          <a:p>
            <a:pPr>
              <a:buFont typeface="Arial" pitchFamily="34" charset="0"/>
              <a:buChar char="•"/>
            </a:pPr>
            <a:endParaRPr lang="pt-BR" dirty="0" smtClean="0"/>
          </a:p>
          <a:p>
            <a:pPr>
              <a:buFont typeface="Arial" pitchFamily="34" charset="0"/>
              <a:buChar char="•"/>
            </a:pPr>
            <a:endParaRPr lang="pt-BR" dirty="0"/>
          </a:p>
          <a:p>
            <a:pPr>
              <a:buFont typeface="Arial" pitchFamily="34" charset="0"/>
              <a:buChar char="•"/>
            </a:pPr>
            <a:endParaRPr lang="pt-BR" dirty="0" smtClean="0"/>
          </a:p>
          <a:p>
            <a:pPr>
              <a:buFont typeface="Arial" pitchFamily="34" charset="0"/>
              <a:buChar char="•"/>
            </a:pPr>
            <a:endParaRPr lang="pt-BR" dirty="0"/>
          </a:p>
          <a:p>
            <a:pPr>
              <a:buFont typeface="Arial" pitchFamily="34" charset="0"/>
              <a:buChar char="•"/>
            </a:pPr>
            <a:endParaRPr lang="pt-BR" dirty="0" smtClean="0"/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Usa-se também o </a:t>
            </a:r>
            <a:r>
              <a:rPr lang="pt-BR" dirty="0" err="1" smtClean="0"/>
              <a:t>simple</a:t>
            </a:r>
            <a:r>
              <a:rPr lang="pt-BR" dirty="0" smtClean="0"/>
              <a:t> </a:t>
            </a:r>
            <a:r>
              <a:rPr lang="pt-BR" dirty="0" err="1" smtClean="0"/>
              <a:t>past</a:t>
            </a:r>
            <a:r>
              <a:rPr lang="pt-BR" dirty="0" smtClean="0"/>
              <a:t> dos verbos no segundo tipo de orações condicionais para expressar uma condição hipotética ou irreal no tempo presente , mas possível.</a:t>
            </a:r>
            <a:endParaRPr lang="pt-BR" dirty="0"/>
          </a:p>
        </p:txBody>
      </p:sp>
      <p:sp>
        <p:nvSpPr>
          <p:cNvPr id="4" name="Retângulo de cantos arredondados 3"/>
          <p:cNvSpPr/>
          <p:nvPr/>
        </p:nvSpPr>
        <p:spPr>
          <a:xfrm>
            <a:off x="714348" y="2285992"/>
            <a:ext cx="7358114" cy="128588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 </a:t>
            </a:r>
            <a:r>
              <a:rPr lang="pt-BR" b="1" dirty="0" err="1" smtClean="0">
                <a:solidFill>
                  <a:schemeClr val="accent2">
                    <a:lumMod val="50000"/>
                  </a:schemeClr>
                </a:solidFill>
              </a:rPr>
              <a:t>If</a:t>
            </a:r>
            <a:r>
              <a:rPr lang="pt-BR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pt-BR" b="1" dirty="0" err="1" smtClean="0">
                <a:solidFill>
                  <a:schemeClr val="accent2">
                    <a:lumMod val="50000"/>
                  </a:schemeClr>
                </a:solidFill>
              </a:rPr>
              <a:t>only</a:t>
            </a:r>
            <a:r>
              <a:rPr lang="pt-BR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pt-BR" dirty="0" err="1" smtClean="0">
                <a:solidFill>
                  <a:srgbClr val="FF0066"/>
                </a:solidFill>
              </a:rPr>
              <a:t>you</a:t>
            </a:r>
            <a:r>
              <a:rPr lang="pt-BR" dirty="0" smtClean="0">
                <a:solidFill>
                  <a:srgbClr val="FF0066"/>
                </a:solidFill>
              </a:rPr>
              <a:t> </a:t>
            </a:r>
            <a:r>
              <a:rPr lang="pt-BR" dirty="0" err="1" smtClean="0">
                <a:solidFill>
                  <a:srgbClr val="FF0066"/>
                </a:solidFill>
              </a:rPr>
              <a:t>didn’t</a:t>
            </a:r>
            <a:r>
              <a:rPr lang="pt-BR" dirty="0" smtClean="0">
                <a:solidFill>
                  <a:srgbClr val="FF0066"/>
                </a:solidFill>
              </a:rPr>
              <a:t> </a:t>
            </a:r>
            <a:r>
              <a:rPr lang="pt-BR" dirty="0" err="1" smtClean="0">
                <a:solidFill>
                  <a:srgbClr val="FF0066"/>
                </a:solidFill>
              </a:rPr>
              <a:t>snore</a:t>
            </a:r>
            <a:r>
              <a:rPr lang="pt-BR" dirty="0" smtClean="0">
                <a:solidFill>
                  <a:srgbClr val="FF0066"/>
                </a:solidFill>
              </a:rPr>
              <a:t> ! ( </a:t>
            </a:r>
            <a:r>
              <a:rPr lang="pt-BR" dirty="0" err="1" smtClean="0">
                <a:solidFill>
                  <a:srgbClr val="FF0066"/>
                </a:solidFill>
              </a:rPr>
              <a:t>You</a:t>
            </a:r>
            <a:r>
              <a:rPr lang="pt-BR" dirty="0" smtClean="0">
                <a:solidFill>
                  <a:srgbClr val="FF0066"/>
                </a:solidFill>
              </a:rPr>
              <a:t> </a:t>
            </a:r>
            <a:r>
              <a:rPr lang="pt-BR" dirty="0" err="1" smtClean="0">
                <a:solidFill>
                  <a:srgbClr val="FF0066"/>
                </a:solidFill>
              </a:rPr>
              <a:t>snore</a:t>
            </a:r>
            <a:r>
              <a:rPr lang="pt-BR" dirty="0" smtClean="0">
                <a:solidFill>
                  <a:srgbClr val="FF0066"/>
                </a:solidFill>
              </a:rPr>
              <a:t> </a:t>
            </a:r>
            <a:r>
              <a:rPr lang="pt-BR" dirty="0" err="1" smtClean="0">
                <a:solidFill>
                  <a:srgbClr val="FF0066"/>
                </a:solidFill>
              </a:rPr>
              <a:t>too</a:t>
            </a:r>
            <a:r>
              <a:rPr lang="pt-BR" dirty="0" smtClean="0">
                <a:solidFill>
                  <a:srgbClr val="FF0066"/>
                </a:solidFill>
              </a:rPr>
              <a:t> </a:t>
            </a:r>
            <a:r>
              <a:rPr lang="pt-BR" dirty="0" err="1" smtClean="0">
                <a:solidFill>
                  <a:srgbClr val="FF0066"/>
                </a:solidFill>
              </a:rPr>
              <a:t>much</a:t>
            </a:r>
            <a:r>
              <a:rPr lang="pt-BR" dirty="0" smtClean="0">
                <a:solidFill>
                  <a:srgbClr val="FF0066"/>
                </a:solidFill>
              </a:rPr>
              <a:t>! I </a:t>
            </a:r>
            <a:r>
              <a:rPr lang="pt-BR" dirty="0" err="1" smtClean="0">
                <a:solidFill>
                  <a:srgbClr val="FF0066"/>
                </a:solidFill>
              </a:rPr>
              <a:t>can</a:t>
            </a:r>
            <a:r>
              <a:rPr lang="pt-BR" dirty="0" smtClean="0">
                <a:solidFill>
                  <a:srgbClr val="FF0066"/>
                </a:solidFill>
              </a:rPr>
              <a:t> ‘t </a:t>
            </a:r>
            <a:r>
              <a:rPr lang="pt-BR" b="1" dirty="0" err="1" smtClean="0">
                <a:solidFill>
                  <a:schemeClr val="accent2">
                    <a:lumMod val="50000"/>
                  </a:schemeClr>
                </a:solidFill>
              </a:rPr>
              <a:t>get</a:t>
            </a:r>
            <a:r>
              <a:rPr lang="pt-BR" dirty="0" smtClean="0">
                <a:solidFill>
                  <a:srgbClr val="FF0066"/>
                </a:solidFill>
              </a:rPr>
              <a:t> to </a:t>
            </a:r>
            <a:r>
              <a:rPr lang="pt-BR" dirty="0" err="1" smtClean="0">
                <a:solidFill>
                  <a:srgbClr val="FF0066"/>
                </a:solidFill>
              </a:rPr>
              <a:t>sleep</a:t>
            </a:r>
            <a:r>
              <a:rPr lang="pt-BR" dirty="0" smtClean="0">
                <a:solidFill>
                  <a:srgbClr val="FF0066"/>
                </a:solidFill>
              </a:rPr>
              <a:t>)</a:t>
            </a:r>
            <a:endParaRPr lang="pt-BR" dirty="0">
              <a:solidFill>
                <a:srgbClr val="FF0066"/>
              </a:solidFill>
            </a:endParaRPr>
          </a:p>
        </p:txBody>
      </p:sp>
      <p:sp>
        <p:nvSpPr>
          <p:cNvPr id="5" name="Retângulo de cantos arredondados 4"/>
          <p:cNvSpPr/>
          <p:nvPr/>
        </p:nvSpPr>
        <p:spPr>
          <a:xfrm>
            <a:off x="928662" y="4500570"/>
            <a:ext cx="7358114" cy="128588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rgbClr val="FF0066"/>
                </a:solidFill>
              </a:rPr>
              <a:t>If</a:t>
            </a:r>
            <a:r>
              <a:rPr lang="pt-BR" dirty="0" smtClean="0">
                <a:solidFill>
                  <a:srgbClr val="FF0066"/>
                </a:solidFill>
              </a:rPr>
              <a:t> I </a:t>
            </a:r>
            <a:r>
              <a:rPr lang="pt-BR" dirty="0" err="1" smtClean="0">
                <a:solidFill>
                  <a:srgbClr val="FF0066"/>
                </a:solidFill>
              </a:rPr>
              <a:t>were</a:t>
            </a:r>
            <a:r>
              <a:rPr lang="pt-BR" dirty="0" smtClean="0">
                <a:solidFill>
                  <a:srgbClr val="FF0066"/>
                </a:solidFill>
              </a:rPr>
              <a:t> </a:t>
            </a:r>
            <a:r>
              <a:rPr lang="pt-BR" dirty="0" err="1" smtClean="0">
                <a:solidFill>
                  <a:srgbClr val="FF0066"/>
                </a:solidFill>
              </a:rPr>
              <a:t>at</a:t>
            </a:r>
            <a:r>
              <a:rPr lang="pt-BR" dirty="0" smtClean="0">
                <a:solidFill>
                  <a:srgbClr val="FF0066"/>
                </a:solidFill>
              </a:rPr>
              <a:t> home </a:t>
            </a:r>
            <a:r>
              <a:rPr lang="pt-BR" dirty="0" err="1" smtClean="0">
                <a:solidFill>
                  <a:srgbClr val="FF0066"/>
                </a:solidFill>
              </a:rPr>
              <a:t>now</a:t>
            </a:r>
            <a:r>
              <a:rPr lang="pt-BR" dirty="0" smtClean="0">
                <a:solidFill>
                  <a:srgbClr val="FF0066"/>
                </a:solidFill>
              </a:rPr>
              <a:t> , I </a:t>
            </a:r>
            <a:r>
              <a:rPr lang="pt-BR" dirty="0" err="1" smtClean="0">
                <a:solidFill>
                  <a:srgbClr val="FF0066"/>
                </a:solidFill>
              </a:rPr>
              <a:t>would</a:t>
            </a:r>
            <a:r>
              <a:rPr lang="pt-BR" dirty="0" smtClean="0">
                <a:solidFill>
                  <a:srgbClr val="FF0066"/>
                </a:solidFill>
              </a:rPr>
              <a:t> </a:t>
            </a:r>
            <a:r>
              <a:rPr lang="pt-BR" dirty="0" err="1" smtClean="0">
                <a:solidFill>
                  <a:srgbClr val="FF0066"/>
                </a:solidFill>
              </a:rPr>
              <a:t>be</a:t>
            </a:r>
            <a:r>
              <a:rPr lang="pt-BR" dirty="0" smtClean="0">
                <a:solidFill>
                  <a:srgbClr val="FF0066"/>
                </a:solidFill>
              </a:rPr>
              <a:t> </a:t>
            </a:r>
            <a:r>
              <a:rPr lang="pt-BR" dirty="0" err="1" smtClean="0">
                <a:solidFill>
                  <a:srgbClr val="FF0066"/>
                </a:solidFill>
              </a:rPr>
              <a:t>sleeping</a:t>
            </a:r>
            <a:endParaRPr lang="pt-BR" dirty="0">
              <a:solidFill>
                <a:srgbClr val="FF0066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 smtClean="0"/>
              <a:t>Simple</a:t>
            </a:r>
            <a:r>
              <a:rPr lang="pt-BR" dirty="0" smtClean="0"/>
              <a:t> </a:t>
            </a:r>
            <a:r>
              <a:rPr lang="pt-BR" dirty="0" err="1" smtClean="0"/>
              <a:t>past</a:t>
            </a:r>
            <a:endParaRPr lang="pt-BR" dirty="0"/>
          </a:p>
        </p:txBody>
      </p:sp>
      <p:sp>
        <p:nvSpPr>
          <p:cNvPr id="3" name="Quadro 2"/>
          <p:cNvSpPr/>
          <p:nvPr/>
        </p:nvSpPr>
        <p:spPr>
          <a:xfrm>
            <a:off x="571472" y="1785926"/>
            <a:ext cx="5000660" cy="1928826"/>
          </a:xfrm>
          <a:prstGeom prst="fram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dirty="0" smtClean="0">
                <a:solidFill>
                  <a:schemeClr val="accent4">
                    <a:lumMod val="50000"/>
                  </a:schemeClr>
                </a:solidFill>
                <a:latin typeface="+mj-lt"/>
              </a:rPr>
              <a:t>SIMPLE PAST</a:t>
            </a:r>
            <a:endParaRPr lang="pt-BR" sz="4800" dirty="0">
              <a:solidFill>
                <a:schemeClr val="accent4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6" name="Fluxograma: Preparação 5"/>
          <p:cNvSpPr/>
          <p:nvPr/>
        </p:nvSpPr>
        <p:spPr>
          <a:xfrm>
            <a:off x="6000760" y="2000240"/>
            <a:ext cx="2857520" cy="1000132"/>
          </a:xfrm>
          <a:prstGeom prst="flowChartPreparation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IRREGULARES</a:t>
            </a:r>
            <a:endParaRPr lang="pt-BR" dirty="0"/>
          </a:p>
        </p:txBody>
      </p:sp>
      <p:sp>
        <p:nvSpPr>
          <p:cNvPr id="7" name="Fluxograma: Preparação 6"/>
          <p:cNvSpPr/>
          <p:nvPr/>
        </p:nvSpPr>
        <p:spPr>
          <a:xfrm>
            <a:off x="6000760" y="3286124"/>
            <a:ext cx="2857520" cy="1000132"/>
          </a:xfrm>
          <a:prstGeom prst="flowChartPreparation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REGULARES</a:t>
            </a:r>
            <a:endParaRPr lang="pt-BR" dirty="0"/>
          </a:p>
        </p:txBody>
      </p:sp>
      <p:sp>
        <p:nvSpPr>
          <p:cNvPr id="8" name="Seta para a direita 7"/>
          <p:cNvSpPr/>
          <p:nvPr/>
        </p:nvSpPr>
        <p:spPr>
          <a:xfrm>
            <a:off x="5715008" y="2500306"/>
            <a:ext cx="285752" cy="214314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Seta para a direita 8"/>
          <p:cNvSpPr/>
          <p:nvPr/>
        </p:nvSpPr>
        <p:spPr>
          <a:xfrm rot="1017648">
            <a:off x="5744417" y="3357499"/>
            <a:ext cx="357190" cy="214314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Arredondar Retângulo em um Canto Diagonal 10"/>
          <p:cNvSpPr/>
          <p:nvPr/>
        </p:nvSpPr>
        <p:spPr>
          <a:xfrm>
            <a:off x="5857884" y="4786322"/>
            <a:ext cx="2928958" cy="1214446"/>
          </a:xfrm>
          <a:prstGeom prst="round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SIMPLE PAST = PAST PARTICIPLE </a:t>
            </a:r>
            <a:endParaRPr lang="pt-BR" dirty="0"/>
          </a:p>
        </p:txBody>
      </p:sp>
      <p:sp>
        <p:nvSpPr>
          <p:cNvPr id="12" name="Seta para a direita 11"/>
          <p:cNvSpPr/>
          <p:nvPr/>
        </p:nvSpPr>
        <p:spPr>
          <a:xfrm rot="9607766">
            <a:off x="4737463" y="3983859"/>
            <a:ext cx="1421060" cy="904374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4" name="Conector de seta reta 13"/>
          <p:cNvCxnSpPr/>
          <p:nvPr/>
        </p:nvCxnSpPr>
        <p:spPr>
          <a:xfrm rot="5400000">
            <a:off x="7143768" y="4572008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m 14" descr="Logo_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15272" y="5429264"/>
            <a:ext cx="1143008" cy="1143008"/>
          </a:xfrm>
          <a:prstGeom prst="rect">
            <a:avLst/>
          </a:prstGeom>
        </p:spPr>
      </p:pic>
      <p:sp>
        <p:nvSpPr>
          <p:cNvPr id="16" name="Retângulo de cantos arredondados 15"/>
          <p:cNvSpPr/>
          <p:nvPr/>
        </p:nvSpPr>
        <p:spPr>
          <a:xfrm>
            <a:off x="785786" y="4000504"/>
            <a:ext cx="3714776" cy="7143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FORMA AFIRMATIVA</a:t>
            </a:r>
            <a:endParaRPr lang="pt-BR" dirty="0"/>
          </a:p>
        </p:txBody>
      </p:sp>
      <p:sp>
        <p:nvSpPr>
          <p:cNvPr id="17" name="Retângulo de cantos arredondados 16"/>
          <p:cNvSpPr/>
          <p:nvPr/>
        </p:nvSpPr>
        <p:spPr>
          <a:xfrm>
            <a:off x="785786" y="4786322"/>
            <a:ext cx="3714776" cy="7143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FORMA NEGATIVA</a:t>
            </a:r>
            <a:endParaRPr lang="pt-BR" dirty="0"/>
          </a:p>
        </p:txBody>
      </p:sp>
      <p:sp>
        <p:nvSpPr>
          <p:cNvPr id="18" name="Retângulo de cantos arredondados 17"/>
          <p:cNvSpPr/>
          <p:nvPr/>
        </p:nvSpPr>
        <p:spPr>
          <a:xfrm>
            <a:off x="785786" y="5572140"/>
            <a:ext cx="3714776" cy="7143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FORMA INTERROGATIVA</a:t>
            </a:r>
            <a:endParaRPr lang="pt-BR" dirty="0"/>
          </a:p>
        </p:txBody>
      </p:sp>
      <p:pic>
        <p:nvPicPr>
          <p:cNvPr id="19" name="Imagem 18" descr="interrogaca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54017">
            <a:off x="3345627" y="5497929"/>
            <a:ext cx="1698289" cy="113013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 smtClean="0"/>
              <a:t>Simple</a:t>
            </a:r>
            <a:r>
              <a:rPr lang="pt-BR" dirty="0" smtClean="0"/>
              <a:t> </a:t>
            </a:r>
            <a:r>
              <a:rPr lang="pt-BR" dirty="0" err="1" smtClean="0"/>
              <a:t>past</a:t>
            </a:r>
            <a:endParaRPr lang="pt-BR" dirty="0"/>
          </a:p>
        </p:txBody>
      </p:sp>
      <p:sp>
        <p:nvSpPr>
          <p:cNvPr id="3" name="Quadro 2"/>
          <p:cNvSpPr/>
          <p:nvPr/>
        </p:nvSpPr>
        <p:spPr>
          <a:xfrm>
            <a:off x="2500298" y="1357298"/>
            <a:ext cx="4143404" cy="1428760"/>
          </a:xfrm>
          <a:prstGeom prst="fram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FORMA AFIRMATIVA</a:t>
            </a:r>
            <a:endParaRPr lang="pt-BR" sz="2400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57187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latin typeface="+mj-lt"/>
              </a:rPr>
              <a:t>      </a:t>
            </a:r>
            <a:r>
              <a:rPr lang="pt-BR" sz="4000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SUJEITO + VERBO +  </a:t>
            </a:r>
            <a:endParaRPr lang="pt-BR" sz="4000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5" name="Imagem 4" descr="Logo_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43636" y="2786058"/>
            <a:ext cx="1857364" cy="1857364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1000100" y="4429132"/>
            <a:ext cx="64294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1.   I </a:t>
            </a:r>
            <a:r>
              <a:rPr lang="pt-BR" dirty="0" err="1" smtClean="0"/>
              <a:t>worked</a:t>
            </a:r>
            <a:r>
              <a:rPr lang="pt-BR" dirty="0" smtClean="0"/>
              <a:t> </a:t>
            </a:r>
            <a:r>
              <a:rPr lang="pt-BR" dirty="0" err="1" smtClean="0"/>
              <a:t>yesterday</a:t>
            </a:r>
            <a:r>
              <a:rPr lang="pt-BR" dirty="0" smtClean="0"/>
              <a:t>  </a:t>
            </a:r>
          </a:p>
          <a:p>
            <a:r>
              <a:rPr lang="pt-BR" dirty="0" smtClean="0"/>
              <a:t>II.   </a:t>
            </a:r>
            <a:r>
              <a:rPr lang="pt-BR" dirty="0" err="1" smtClean="0"/>
              <a:t>We</a:t>
            </a:r>
            <a:r>
              <a:rPr lang="pt-BR" dirty="0" smtClean="0"/>
              <a:t> </a:t>
            </a:r>
            <a:r>
              <a:rPr lang="pt-BR" dirty="0" err="1" smtClean="0"/>
              <a:t>walked</a:t>
            </a:r>
            <a:r>
              <a:rPr lang="pt-BR" dirty="0" smtClean="0"/>
              <a:t> to </a:t>
            </a:r>
            <a:r>
              <a:rPr lang="pt-BR" dirty="0" err="1" smtClean="0"/>
              <a:t>school</a:t>
            </a:r>
            <a:r>
              <a:rPr lang="pt-BR" dirty="0" smtClean="0"/>
              <a:t> </a:t>
            </a:r>
            <a:r>
              <a:rPr lang="pt-BR" dirty="0" err="1" smtClean="0"/>
              <a:t>yesterday</a:t>
            </a:r>
            <a:endParaRPr lang="pt-BR" dirty="0" smtClean="0"/>
          </a:p>
          <a:p>
            <a:r>
              <a:rPr lang="en-US" dirty="0" smtClean="0"/>
              <a:t>III.  They invited us to a wedding party</a:t>
            </a:r>
          </a:p>
          <a:p>
            <a:r>
              <a:rPr lang="en-US" dirty="0" smtClean="0"/>
              <a:t>IV.  The game finished with the score tied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 smtClean="0"/>
              <a:t>Simple</a:t>
            </a:r>
            <a:r>
              <a:rPr lang="pt-BR" dirty="0" smtClean="0"/>
              <a:t> </a:t>
            </a:r>
            <a:r>
              <a:rPr lang="pt-BR" dirty="0" err="1" smtClean="0"/>
              <a:t>past</a:t>
            </a:r>
            <a:endParaRPr lang="pt-BR" dirty="0"/>
          </a:p>
        </p:txBody>
      </p:sp>
      <p:sp>
        <p:nvSpPr>
          <p:cNvPr id="4" name="Quadro 3"/>
          <p:cNvSpPr/>
          <p:nvPr/>
        </p:nvSpPr>
        <p:spPr>
          <a:xfrm>
            <a:off x="2428860" y="1357298"/>
            <a:ext cx="4143404" cy="1428760"/>
          </a:xfrm>
          <a:prstGeom prst="fram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FORMA NEGATIVA</a:t>
            </a:r>
            <a:endParaRPr lang="pt-BR" sz="2400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14282" y="3500438"/>
            <a:ext cx="89297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accent2">
                    <a:lumMod val="50000"/>
                  </a:schemeClr>
                </a:solidFill>
              </a:rPr>
              <a:t>SUJEITO + DID + NOT + VERBO</a:t>
            </a:r>
            <a:endParaRPr lang="pt-BR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Seta para a esquerda e para cima 5"/>
          <p:cNvSpPr/>
          <p:nvPr/>
        </p:nvSpPr>
        <p:spPr>
          <a:xfrm rot="2593533">
            <a:off x="4448731" y="3877233"/>
            <a:ext cx="785818" cy="785818"/>
          </a:xfrm>
          <a:prstGeom prst="leftUp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4286248" y="4786322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>
                <a:solidFill>
                  <a:srgbClr val="FF0066"/>
                </a:solidFill>
                <a:latin typeface="+mj-lt"/>
              </a:rPr>
              <a:t>DIDN’T</a:t>
            </a:r>
            <a:endParaRPr lang="pt-BR" b="1" dirty="0">
              <a:solidFill>
                <a:srgbClr val="FF0066"/>
              </a:solidFill>
              <a:latin typeface="+mj-lt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000100" y="5214950"/>
            <a:ext cx="4572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I.  My daughter didn’t finish her homework.</a:t>
            </a:r>
          </a:p>
          <a:p>
            <a:r>
              <a:rPr lang="en-US" dirty="0" smtClean="0"/>
              <a:t>II.  They didn’t want to live in that apartment. </a:t>
            </a:r>
          </a:p>
          <a:p>
            <a:r>
              <a:rPr lang="en-US" dirty="0" smtClean="0"/>
              <a:t>III.  We didn’t know that beach.</a:t>
            </a:r>
          </a:p>
          <a:p>
            <a:endParaRPr lang="pt-B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 smtClean="0"/>
              <a:t>Simple</a:t>
            </a:r>
            <a:r>
              <a:rPr lang="pt-BR" dirty="0" smtClean="0"/>
              <a:t> </a:t>
            </a:r>
            <a:r>
              <a:rPr lang="pt-BR" dirty="0" err="1" smtClean="0"/>
              <a:t>past</a:t>
            </a:r>
            <a:endParaRPr lang="pt-BR" dirty="0"/>
          </a:p>
        </p:txBody>
      </p:sp>
      <p:sp>
        <p:nvSpPr>
          <p:cNvPr id="3" name="Quadro 2"/>
          <p:cNvSpPr/>
          <p:nvPr/>
        </p:nvSpPr>
        <p:spPr>
          <a:xfrm>
            <a:off x="2428860" y="1357298"/>
            <a:ext cx="4143404" cy="1428760"/>
          </a:xfrm>
          <a:prstGeom prst="fram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FORMA INTERROGATIVA</a:t>
            </a:r>
            <a:endParaRPr lang="pt-BR" sz="2400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57158" y="3214686"/>
            <a:ext cx="8215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DID + SUJEITO + VERBO +  </a:t>
            </a:r>
            <a:endParaRPr lang="pt-BR" sz="4000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5" name="Imagem 4" descr="interrogac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68" y="2714620"/>
            <a:ext cx="2619375" cy="1743075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928662" y="4429132"/>
            <a:ext cx="578647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I. 	</a:t>
            </a:r>
            <a:r>
              <a:rPr lang="pt-BR" dirty="0" err="1" smtClean="0"/>
              <a:t>Did</a:t>
            </a:r>
            <a:r>
              <a:rPr lang="pt-BR" dirty="0" smtClean="0"/>
              <a:t> </a:t>
            </a:r>
            <a:r>
              <a:rPr lang="pt-BR" dirty="0" err="1" smtClean="0"/>
              <a:t>he</a:t>
            </a:r>
            <a:r>
              <a:rPr lang="pt-BR" dirty="0" smtClean="0"/>
              <a:t> </a:t>
            </a:r>
            <a:r>
              <a:rPr lang="pt-BR" dirty="0" err="1" smtClean="0"/>
              <a:t>wash</a:t>
            </a:r>
            <a:r>
              <a:rPr lang="pt-BR" dirty="0" smtClean="0"/>
              <a:t> </a:t>
            </a:r>
            <a:r>
              <a:rPr lang="pt-BR" dirty="0" err="1" smtClean="0"/>
              <a:t>his</a:t>
            </a:r>
            <a:r>
              <a:rPr lang="pt-BR" dirty="0" smtClean="0"/>
              <a:t> </a:t>
            </a:r>
            <a:r>
              <a:rPr lang="pt-BR" dirty="0" err="1" smtClean="0"/>
              <a:t>car</a:t>
            </a:r>
            <a:r>
              <a:rPr lang="pt-BR" dirty="0" smtClean="0"/>
              <a:t> </a:t>
            </a:r>
            <a:r>
              <a:rPr lang="pt-BR" dirty="0" err="1" smtClean="0"/>
              <a:t>last</a:t>
            </a:r>
            <a:r>
              <a:rPr lang="pt-BR" dirty="0" smtClean="0"/>
              <a:t> </a:t>
            </a:r>
            <a:r>
              <a:rPr lang="pt-BR" dirty="0" err="1" smtClean="0"/>
              <a:t>week</a:t>
            </a:r>
            <a:r>
              <a:rPr lang="pt-BR" dirty="0" smtClean="0"/>
              <a:t>? </a:t>
            </a:r>
          </a:p>
          <a:p>
            <a:r>
              <a:rPr lang="pt-BR" dirty="0" smtClean="0"/>
              <a:t>II. 	</a:t>
            </a:r>
            <a:r>
              <a:rPr lang="pt-BR" dirty="0" err="1" smtClean="0"/>
              <a:t>Did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boy </a:t>
            </a:r>
            <a:r>
              <a:rPr lang="pt-BR" dirty="0" err="1" smtClean="0"/>
              <a:t>pay</a:t>
            </a:r>
            <a:r>
              <a:rPr lang="pt-BR" dirty="0" smtClean="0"/>
              <a:t> for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apple</a:t>
            </a:r>
            <a:r>
              <a:rPr lang="pt-BR" dirty="0" smtClean="0"/>
              <a:t>? </a:t>
            </a:r>
          </a:p>
          <a:p>
            <a:r>
              <a:rPr lang="pt-BR" dirty="0" smtClean="0"/>
              <a:t>III. 	</a:t>
            </a:r>
            <a:r>
              <a:rPr lang="pt-BR" dirty="0" err="1" smtClean="0"/>
              <a:t>Did</a:t>
            </a:r>
            <a:r>
              <a:rPr lang="pt-BR" dirty="0" smtClean="0"/>
              <a:t> </a:t>
            </a:r>
            <a:r>
              <a:rPr lang="pt-BR" dirty="0" err="1" smtClean="0"/>
              <a:t>she</a:t>
            </a:r>
            <a:r>
              <a:rPr lang="pt-BR" dirty="0" smtClean="0"/>
              <a:t> start to </a:t>
            </a:r>
            <a:r>
              <a:rPr lang="pt-BR" dirty="0" err="1" smtClean="0"/>
              <a:t>read</a:t>
            </a:r>
            <a:r>
              <a:rPr lang="pt-BR" dirty="0" smtClean="0"/>
              <a:t> </a:t>
            </a:r>
            <a:r>
              <a:rPr lang="pt-BR" dirty="0" err="1" smtClean="0"/>
              <a:t>that</a:t>
            </a:r>
            <a:r>
              <a:rPr lang="pt-BR" dirty="0" smtClean="0"/>
              <a:t> book? </a:t>
            </a:r>
          </a:p>
          <a:p>
            <a:r>
              <a:rPr lang="pt-BR" dirty="0" smtClean="0"/>
              <a:t>IV. 	</a:t>
            </a:r>
            <a:r>
              <a:rPr lang="pt-BR" dirty="0" err="1" smtClean="0"/>
              <a:t>Where</a:t>
            </a:r>
            <a:r>
              <a:rPr lang="pt-BR" dirty="0" smtClean="0"/>
              <a:t> </a:t>
            </a:r>
            <a:r>
              <a:rPr lang="pt-BR" dirty="0" err="1" smtClean="0"/>
              <a:t>did</a:t>
            </a:r>
            <a:r>
              <a:rPr lang="pt-BR" dirty="0" smtClean="0"/>
              <a:t> </a:t>
            </a:r>
            <a:r>
              <a:rPr lang="pt-BR" dirty="0" err="1" smtClean="0"/>
              <a:t>you</a:t>
            </a:r>
            <a:r>
              <a:rPr lang="pt-BR" dirty="0" smtClean="0"/>
              <a:t> </a:t>
            </a:r>
            <a:r>
              <a:rPr lang="pt-BR" dirty="0" err="1" smtClean="0"/>
              <a:t>put</a:t>
            </a:r>
            <a:r>
              <a:rPr lang="pt-BR" dirty="0" smtClean="0"/>
              <a:t> </a:t>
            </a:r>
            <a:r>
              <a:rPr lang="pt-BR" dirty="0" err="1" smtClean="0"/>
              <a:t>my</a:t>
            </a:r>
            <a:r>
              <a:rPr lang="pt-BR" dirty="0" smtClean="0"/>
              <a:t> </a:t>
            </a:r>
            <a:r>
              <a:rPr lang="pt-BR" dirty="0" err="1" smtClean="0"/>
              <a:t>sunglasses</a:t>
            </a:r>
            <a:r>
              <a:rPr lang="pt-BR" dirty="0" smtClean="0"/>
              <a:t>? </a:t>
            </a:r>
          </a:p>
          <a:p>
            <a:r>
              <a:rPr lang="pt-BR" dirty="0" smtClean="0"/>
              <a:t>V. 	</a:t>
            </a:r>
            <a:r>
              <a:rPr lang="pt-BR" dirty="0" err="1" smtClean="0"/>
              <a:t>What</a:t>
            </a:r>
            <a:r>
              <a:rPr lang="pt-BR" dirty="0" smtClean="0"/>
              <a:t> </a:t>
            </a:r>
            <a:r>
              <a:rPr lang="pt-BR" dirty="0" err="1" smtClean="0"/>
              <a:t>did</a:t>
            </a:r>
            <a:r>
              <a:rPr lang="pt-BR" dirty="0" smtClean="0"/>
              <a:t> </a:t>
            </a:r>
            <a:r>
              <a:rPr lang="pt-BR" dirty="0" err="1" smtClean="0"/>
              <a:t>you</a:t>
            </a:r>
            <a:r>
              <a:rPr lang="pt-BR" dirty="0" smtClean="0"/>
              <a:t> </a:t>
            </a:r>
            <a:r>
              <a:rPr lang="pt-BR" dirty="0" err="1" smtClean="0"/>
              <a:t>cook</a:t>
            </a:r>
            <a:r>
              <a:rPr lang="pt-BR" dirty="0" smtClean="0"/>
              <a:t> for </a:t>
            </a:r>
            <a:r>
              <a:rPr lang="pt-BR" dirty="0" err="1" smtClean="0"/>
              <a:t>lunch</a:t>
            </a:r>
            <a:r>
              <a:rPr lang="pt-BR" dirty="0" smtClean="0"/>
              <a:t>? </a:t>
            </a:r>
          </a:p>
          <a:p>
            <a:r>
              <a:rPr lang="pt-BR" dirty="0" smtClean="0"/>
              <a:t>VI.	</a:t>
            </a:r>
            <a:r>
              <a:rPr lang="pt-BR" dirty="0" err="1" smtClean="0"/>
              <a:t>Did</a:t>
            </a:r>
            <a:r>
              <a:rPr lang="pt-BR" dirty="0" smtClean="0"/>
              <a:t> </a:t>
            </a:r>
            <a:r>
              <a:rPr lang="pt-BR" dirty="0" err="1" smtClean="0"/>
              <a:t>they</a:t>
            </a:r>
            <a:r>
              <a:rPr lang="pt-BR" dirty="0" smtClean="0"/>
              <a:t> play soccer? </a:t>
            </a:r>
          </a:p>
          <a:p>
            <a:endParaRPr lang="pt-B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m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159</TotalTime>
  <Words>528</Words>
  <Application>Microsoft Office PowerPoint</Application>
  <PresentationFormat>Apresentação na tela (4:3)</PresentationFormat>
  <Paragraphs>122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Origem</vt:lpstr>
      <vt:lpstr>Slide 1</vt:lpstr>
      <vt:lpstr>Simple past </vt:lpstr>
      <vt:lpstr>Simple past</vt:lpstr>
      <vt:lpstr>Simple past</vt:lpstr>
      <vt:lpstr>Simple past</vt:lpstr>
      <vt:lpstr>Simple past</vt:lpstr>
      <vt:lpstr>Simple past</vt:lpstr>
      <vt:lpstr>Simple past</vt:lpstr>
      <vt:lpstr>Simple past</vt:lpstr>
      <vt:lpstr>Simple past</vt:lpstr>
      <vt:lpstr>Simple past</vt:lpstr>
      <vt:lpstr>Simple past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19</cp:revision>
  <dcterms:created xsi:type="dcterms:W3CDTF">2016-05-11T00:47:20Z</dcterms:created>
  <dcterms:modified xsi:type="dcterms:W3CDTF">2016-05-12T23:08:56Z</dcterms:modified>
</cp:coreProperties>
</file>