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75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02" y="2534014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9893" y="360609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/>
              <a:t>English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Class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2755" y="1557661"/>
            <a:ext cx="7701566" cy="4714349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002060"/>
                </a:solidFill>
              </a:rPr>
              <a:t>Teacher</a:t>
            </a:r>
            <a:r>
              <a:rPr lang="pt-BR" sz="3000" b="1" dirty="0" smtClean="0">
                <a:solidFill>
                  <a:srgbClr val="00206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300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uap.ifrn.edu.br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2089253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26132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826424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612" y="4463148"/>
            <a:ext cx="576886" cy="6064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548" y="5064658"/>
            <a:ext cx="1022705" cy="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músicas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músicas de seu agrado;</a:t>
            </a:r>
          </a:p>
          <a:p>
            <a:r>
              <a:rPr lang="pt-BR" sz="3000" dirty="0" smtClean="0"/>
              <a:t>Leia a letra da música;</a:t>
            </a:r>
          </a:p>
          <a:p>
            <a:r>
              <a:rPr lang="pt-BR" sz="3000" dirty="0" smtClean="0"/>
              <a:t>Apague algumas palavras e ouça a música e tente completar;</a:t>
            </a:r>
          </a:p>
          <a:p>
            <a:r>
              <a:rPr lang="pt-BR" sz="3000" dirty="0" smtClean="0"/>
              <a:t>Aprenda a música e depois anote palavras novas;</a:t>
            </a:r>
          </a:p>
          <a:p>
            <a:r>
              <a:rPr lang="pt-BR" sz="3000" dirty="0" smtClean="0"/>
              <a:t>Tente lembrar da letra sem ficar olhando muito pra tradução;</a:t>
            </a:r>
          </a:p>
          <a:p>
            <a:r>
              <a:rPr lang="pt-BR" sz="3000" dirty="0" smtClean="0"/>
              <a:t>Ouça todo dia uma música nova.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091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séries/filmes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uma série que você gosta;</a:t>
            </a:r>
          </a:p>
          <a:p>
            <a:r>
              <a:rPr lang="pt-BR" sz="3000" dirty="0" smtClean="0"/>
              <a:t>Dica: </a:t>
            </a:r>
            <a:r>
              <a:rPr lang="pt-BR" sz="3000" dirty="0" err="1" smtClean="0"/>
              <a:t>netflix</a:t>
            </a:r>
            <a:r>
              <a:rPr lang="pt-BR" sz="3000" dirty="0" smtClean="0"/>
              <a:t>;</a:t>
            </a:r>
          </a:p>
          <a:p>
            <a:r>
              <a:rPr lang="pt-BR" sz="3000" dirty="0" smtClean="0"/>
              <a:t>Passe o episódio com legendas em português;</a:t>
            </a:r>
          </a:p>
          <a:p>
            <a:r>
              <a:rPr lang="pt-BR" sz="3000" dirty="0" smtClean="0"/>
              <a:t>Após ver o episódio passe novamente com as legendas em inglês;</a:t>
            </a:r>
          </a:p>
          <a:p>
            <a:r>
              <a:rPr lang="pt-BR" sz="3000" dirty="0" smtClean="0"/>
              <a:t>Por fim, veja os episódios todos em inglês e sem legenda;</a:t>
            </a:r>
          </a:p>
          <a:p>
            <a:r>
              <a:rPr lang="pt-BR" sz="3000" dirty="0" smtClean="0"/>
              <a:t>Escolha primeiro cenas bem conhecidas;</a:t>
            </a:r>
          </a:p>
          <a:p>
            <a:r>
              <a:rPr lang="pt-BR" sz="3000" dirty="0" smtClean="0"/>
              <a:t>Faça isso todo dia 15min.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1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7" y="141667"/>
            <a:ext cx="8387893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livros/Histórias em quadrinhos (HQ)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 livro que você conhece;</a:t>
            </a:r>
          </a:p>
          <a:p>
            <a:r>
              <a:rPr lang="pt-BR" sz="3000" dirty="0" smtClean="0"/>
              <a:t>Leia o livro em inglês checando as palavras no dicionário;</a:t>
            </a:r>
          </a:p>
          <a:p>
            <a:r>
              <a:rPr lang="pt-BR" sz="3000" dirty="0" smtClean="0"/>
              <a:t>Tente não traduzir tudo;</a:t>
            </a:r>
          </a:p>
          <a:p>
            <a:r>
              <a:rPr lang="pt-BR" sz="3000" dirty="0" smtClean="0"/>
              <a:t>Anote no livro observações;</a:t>
            </a:r>
          </a:p>
          <a:p>
            <a:r>
              <a:rPr lang="pt-BR" sz="3000" dirty="0" smtClean="0"/>
              <a:t>Ler em inglês é para níveis intermediários (não é bom começar por livros quando você não tem um bom vocabulário);</a:t>
            </a:r>
          </a:p>
          <a:p>
            <a:r>
              <a:rPr lang="pt-BR" sz="3000" dirty="0" smtClean="0"/>
              <a:t>Faça no final do livro um glossário de palavras novas que você aprender.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47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vídeo games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jogos que te agradem;</a:t>
            </a:r>
          </a:p>
          <a:p>
            <a:r>
              <a:rPr lang="pt-BR" sz="3000" dirty="0" smtClean="0"/>
              <a:t>Escolha jogos mais simples;</a:t>
            </a:r>
          </a:p>
          <a:p>
            <a:r>
              <a:rPr lang="pt-BR" sz="3000" dirty="0" smtClean="0"/>
              <a:t>Anote todo dia as palavras novas;</a:t>
            </a:r>
          </a:p>
          <a:p>
            <a:r>
              <a:rPr lang="pt-BR" sz="3000" dirty="0" smtClean="0"/>
              <a:t>Cumpra as missões e faça um pequeno dicionário de cada jogo;</a:t>
            </a:r>
          </a:p>
          <a:p>
            <a:r>
              <a:rPr lang="pt-BR" sz="3000" dirty="0" smtClean="0"/>
              <a:t>Aos poucos você não vai mais precisar olhar este glossário.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553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220" y="1403796"/>
            <a:ext cx="10534918" cy="5228823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500" dirty="0"/>
              <a:t>Introdução à produção de sentido a partir de textos </a:t>
            </a:r>
            <a:r>
              <a:rPr lang="pt-BR" sz="2500" b="1" dirty="0">
                <a:solidFill>
                  <a:srgbClr val="FF0000"/>
                </a:solidFill>
              </a:rPr>
              <a:t>orais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e </a:t>
            </a:r>
            <a:r>
              <a:rPr lang="pt-BR" sz="2500" b="1" dirty="0">
                <a:solidFill>
                  <a:srgbClr val="FF0000"/>
                </a:solidFill>
              </a:rPr>
              <a:t>escritos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por meio de funções </a:t>
            </a:r>
            <a:r>
              <a:rPr lang="pt-BR" sz="2500" dirty="0" err="1"/>
              <a:t>sociocomunicativas</a:t>
            </a:r>
            <a:r>
              <a:rPr lang="pt-BR" sz="2500" dirty="0"/>
              <a:t>, </a:t>
            </a:r>
            <a:r>
              <a:rPr lang="pt-BR" sz="2500" dirty="0" smtClean="0"/>
              <a:t>estruturas básicas </a:t>
            </a:r>
            <a:r>
              <a:rPr lang="pt-BR" sz="2500" dirty="0"/>
              <a:t>da língua-alvo e gêneros textuais de diversos </a:t>
            </a:r>
            <a:r>
              <a:rPr lang="pt-BR" sz="2500" dirty="0" smtClean="0"/>
              <a:t>domínios</a:t>
            </a:r>
            <a:r>
              <a:rPr lang="pt-BR" sz="2500" dirty="0"/>
              <a:t>, considerando também as </a:t>
            </a:r>
            <a:r>
              <a:rPr lang="pt-BR" sz="2500" b="1" dirty="0">
                <a:solidFill>
                  <a:srgbClr val="FF0000"/>
                </a:solidFill>
              </a:rPr>
              <a:t>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/>
              <a:t>; reflexão acerca da influência da língua-alvo na construção </a:t>
            </a:r>
            <a:r>
              <a:rPr lang="pt-BR" sz="2500" dirty="0" err="1"/>
              <a:t>identitária</a:t>
            </a:r>
            <a:r>
              <a:rPr lang="pt-BR" sz="2500" dirty="0"/>
              <a:t> do aluno e de sua comunidade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000" b="1" dirty="0"/>
              <a:t>Objetivos</a:t>
            </a:r>
          </a:p>
          <a:p>
            <a:r>
              <a:rPr lang="pt-BR" sz="2000" dirty="0"/>
              <a:t>• Conhecer a LI, utilizando-a como base para a </a:t>
            </a:r>
            <a:r>
              <a:rPr lang="pt-BR" sz="2000" b="1" dirty="0">
                <a:solidFill>
                  <a:srgbClr val="FF0000"/>
                </a:solidFill>
              </a:rPr>
              <a:t>reflexão sobre sua língua materna</a:t>
            </a:r>
            <a:r>
              <a:rPr lang="pt-BR" sz="2000" dirty="0"/>
              <a:t> e os </a:t>
            </a:r>
            <a:r>
              <a:rPr lang="pt-BR" sz="2000" b="1" dirty="0">
                <a:solidFill>
                  <a:srgbClr val="FF0000"/>
                </a:solidFill>
              </a:rPr>
              <a:t>aspectos culturais </a:t>
            </a:r>
            <a:r>
              <a:rPr lang="pt-BR" sz="2000" dirty="0"/>
              <a:t>que </a:t>
            </a:r>
            <a:r>
              <a:rPr lang="pt-BR" sz="2000" dirty="0" smtClean="0"/>
              <a:t>elas compreendem</a:t>
            </a:r>
            <a:r>
              <a:rPr lang="pt-BR" sz="2000" dirty="0"/>
              <a:t>, contribuindo para o resgate de identidade do aluno.</a:t>
            </a:r>
          </a:p>
          <a:p>
            <a:r>
              <a:rPr lang="pt-BR" sz="2000" dirty="0"/>
              <a:t>• </a:t>
            </a:r>
            <a:r>
              <a:rPr lang="pt-BR" sz="2000" b="1" dirty="0">
                <a:solidFill>
                  <a:srgbClr val="FF0000"/>
                </a:solidFill>
              </a:rPr>
              <a:t>Definir a si mesmo na língua-alvo </a:t>
            </a:r>
            <a:r>
              <a:rPr lang="pt-BR" sz="2000" dirty="0"/>
              <a:t>(ser capaz de cumprimentar o outro adequadamente na língua-alvo, oralmente </a:t>
            </a:r>
            <a:r>
              <a:rPr lang="pt-BR" sz="2000" dirty="0" smtClean="0"/>
              <a:t>e por </a:t>
            </a:r>
            <a:r>
              <a:rPr lang="pt-BR" sz="2000" dirty="0"/>
              <a:t>escrito, dizer/perguntar nome, idade, estado civil, cidade natal e emprego; coisas ou pessoas que ama, </a:t>
            </a:r>
            <a:r>
              <a:rPr lang="pt-BR" sz="2000" dirty="0" smtClean="0"/>
              <a:t>gosta, não </a:t>
            </a:r>
            <a:r>
              <a:rPr lang="pt-BR" sz="2000" dirty="0"/>
              <a:t>gosta e detesta; suas atividades do dia a dia, sua rotina) na modalidade </a:t>
            </a:r>
            <a:r>
              <a:rPr lang="pt-BR" sz="2000" b="1" dirty="0">
                <a:solidFill>
                  <a:srgbClr val="FF0000"/>
                </a:solidFill>
              </a:rPr>
              <a:t>escrita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e/ou </a:t>
            </a:r>
            <a:r>
              <a:rPr lang="pt-BR" sz="2000" b="1" dirty="0">
                <a:solidFill>
                  <a:srgbClr val="FF0000"/>
                </a:solidFill>
              </a:rPr>
              <a:t>oral</a:t>
            </a:r>
            <a:r>
              <a:rPr lang="pt-BR" sz="2000" dirty="0"/>
              <a:t>.</a:t>
            </a:r>
          </a:p>
          <a:p>
            <a:r>
              <a:rPr lang="pt-BR" sz="2000" dirty="0"/>
              <a:t>• Dar e seguir instruções;</a:t>
            </a:r>
          </a:p>
          <a:p>
            <a:r>
              <a:rPr lang="pt-BR" sz="2000" dirty="0"/>
              <a:t>• Produzir sentido a partir de elementos linguísticos e extralinguísticos de gêneros textuais (orais, escritos </a:t>
            </a:r>
            <a:r>
              <a:rPr lang="pt-BR" sz="2000" dirty="0" smtClean="0"/>
              <a:t>e/ou híbridos</a:t>
            </a:r>
            <a:r>
              <a:rPr lang="pt-BR" sz="2000" dirty="0"/>
              <a:t>) na língua-alvo.</a:t>
            </a:r>
          </a:p>
          <a:p>
            <a:r>
              <a:rPr lang="pt-BR" sz="2000" dirty="0"/>
              <a:t>• Ampliar de modo autônomo o próprio vocabulário a partir de </a:t>
            </a:r>
            <a:r>
              <a:rPr lang="pt-BR" sz="2000" b="1" dirty="0">
                <a:solidFill>
                  <a:srgbClr val="FF0000"/>
                </a:solidFill>
              </a:rPr>
              <a:t>estratégias de aprendizagem</a:t>
            </a:r>
            <a:r>
              <a:rPr lang="pt-BR" sz="2000" dirty="0"/>
              <a:t> e compreensão, </a:t>
            </a:r>
            <a:r>
              <a:rPr lang="pt-BR" sz="2000" dirty="0" smtClean="0"/>
              <a:t>bem como </a:t>
            </a:r>
            <a:r>
              <a:rPr lang="pt-BR" sz="2000" dirty="0"/>
              <a:t>do uso de </a:t>
            </a:r>
            <a:r>
              <a:rPr lang="pt-BR" sz="2000" b="1" dirty="0">
                <a:solidFill>
                  <a:srgbClr val="FF0000"/>
                </a:solidFill>
              </a:rPr>
              <a:t>ferramentas de tradução eletrônicas</a:t>
            </a:r>
            <a:r>
              <a:rPr lang="pt-BR" sz="2000" dirty="0"/>
              <a:t> e dicionários convencionais.</a:t>
            </a:r>
          </a:p>
          <a:p>
            <a:r>
              <a:rPr lang="pt-BR" sz="2000" dirty="0"/>
              <a:t>• Apropriar-se de elementos que auxiliem no processo de leitura, oralidade e escrita, tendo em vista a </a:t>
            </a:r>
            <a:r>
              <a:rPr lang="pt-BR" sz="2000" b="1" dirty="0" smtClean="0">
                <a:solidFill>
                  <a:srgbClr val="FF0000"/>
                </a:solidFill>
              </a:rPr>
              <a:t>aprendizagem autônoma </a:t>
            </a:r>
            <a:r>
              <a:rPr lang="pt-BR" sz="2000" b="1" dirty="0">
                <a:solidFill>
                  <a:srgbClr val="FF0000"/>
                </a:solidFill>
              </a:rPr>
              <a:t>e contínua.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618186"/>
            <a:ext cx="11110175" cy="588564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b="1" dirty="0">
                <a:solidFill>
                  <a:srgbClr val="FF0000"/>
                </a:solidFill>
              </a:rPr>
              <a:t>Funções </a:t>
            </a:r>
            <a:r>
              <a:rPr lang="pt-BR" b="1" dirty="0" err="1">
                <a:solidFill>
                  <a:srgbClr val="FF0000"/>
                </a:solidFill>
              </a:rPr>
              <a:t>sócio-comunicativas</a:t>
            </a:r>
            <a:r>
              <a:rPr lang="pt-BR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dirty="0"/>
              <a:t>o Apresentar-se ao outro mencionando nome, idade, estado civil, naturalidade e profissão (e.g.: I </a:t>
            </a:r>
            <a:r>
              <a:rPr lang="pt-BR" dirty="0" err="1" smtClean="0"/>
              <a:t>am</a:t>
            </a:r>
            <a:r>
              <a:rPr lang="pt-BR" dirty="0" smtClean="0"/>
              <a:t> </a:t>
            </a:r>
            <a:r>
              <a:rPr lang="en-US" dirty="0" smtClean="0"/>
              <a:t>[name</a:t>
            </a:r>
            <a:r>
              <a:rPr lang="en-US" dirty="0"/>
              <a:t>]; I am [age]; I am [marital status]; I am from [hometown]; I am a/an [job]).</a:t>
            </a:r>
          </a:p>
          <a:p>
            <a:r>
              <a:rPr lang="pt-BR" dirty="0"/>
              <a:t>o Posicionar-se em relação a diferentes tópicos (e.g.: I </a:t>
            </a:r>
            <a:r>
              <a:rPr lang="pt-BR" dirty="0" err="1"/>
              <a:t>love</a:t>
            </a:r>
            <a:r>
              <a:rPr lang="pt-BR" dirty="0"/>
              <a:t> [e.g.: </a:t>
            </a:r>
            <a:r>
              <a:rPr lang="pt-BR" dirty="0" err="1"/>
              <a:t>singer</a:t>
            </a:r>
            <a:r>
              <a:rPr lang="pt-BR" dirty="0"/>
              <a:t>]; I </a:t>
            </a:r>
            <a:r>
              <a:rPr lang="pt-BR" dirty="0" err="1"/>
              <a:t>like</a:t>
            </a:r>
            <a:r>
              <a:rPr lang="pt-BR" dirty="0"/>
              <a:t> [</a:t>
            </a:r>
            <a:r>
              <a:rPr lang="pt-BR" dirty="0" err="1"/>
              <a:t>singer</a:t>
            </a:r>
            <a:r>
              <a:rPr lang="pt-BR" dirty="0"/>
              <a:t>]; I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 smtClean="0"/>
              <a:t>like</a:t>
            </a:r>
            <a:r>
              <a:rPr lang="pt-BR" dirty="0" smtClean="0"/>
              <a:t> [</a:t>
            </a:r>
            <a:r>
              <a:rPr lang="pt-BR" dirty="0" err="1" smtClean="0"/>
              <a:t>singer</a:t>
            </a:r>
            <a:r>
              <a:rPr lang="pt-BR" dirty="0"/>
              <a:t>]; I </a:t>
            </a:r>
            <a:r>
              <a:rPr lang="pt-BR" dirty="0" err="1"/>
              <a:t>hate</a:t>
            </a:r>
            <a:r>
              <a:rPr lang="pt-BR" dirty="0"/>
              <a:t> [</a:t>
            </a:r>
            <a:r>
              <a:rPr lang="pt-BR" dirty="0" err="1"/>
              <a:t>singer</a:t>
            </a:r>
            <a:r>
              <a:rPr lang="pt-BR" dirty="0"/>
              <a:t>]).</a:t>
            </a:r>
          </a:p>
          <a:p>
            <a:r>
              <a:rPr lang="en-US" dirty="0"/>
              <a:t>o </a:t>
            </a:r>
            <a:r>
              <a:rPr lang="en-US" dirty="0" err="1"/>
              <a:t>Falar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rotina</a:t>
            </a:r>
            <a:r>
              <a:rPr lang="en-US" dirty="0"/>
              <a:t> (e.g.: On [e.g.: Mondays], I wake up, I get up, I take a shower… [</a:t>
            </a:r>
            <a:r>
              <a:rPr lang="en-US" dirty="0" err="1"/>
              <a:t>etc</a:t>
            </a:r>
            <a:r>
              <a:rPr lang="en-US" dirty="0"/>
              <a:t>]).</a:t>
            </a:r>
          </a:p>
          <a:p>
            <a:r>
              <a:rPr lang="pt-BR" dirty="0"/>
              <a:t>o Descobrir informações pessoais sobre o outro, como nome, idade, estado civil, naturalidade e </a:t>
            </a:r>
            <a:r>
              <a:rPr lang="pt-BR" dirty="0" smtClean="0"/>
              <a:t>profissão </a:t>
            </a:r>
            <a:r>
              <a:rPr lang="en-US" dirty="0" smtClean="0"/>
              <a:t>(e.g</a:t>
            </a:r>
            <a:r>
              <a:rPr lang="en-US" dirty="0"/>
              <a:t>.: What is your name? How old are you? Are you single? Where are you from? What’s your job?).</a:t>
            </a:r>
          </a:p>
          <a:p>
            <a:r>
              <a:rPr lang="pt-BR" dirty="0"/>
              <a:t>o Descobrir as preferências do outro (e.g.: Do </a:t>
            </a:r>
            <a:r>
              <a:rPr lang="pt-BR" dirty="0" err="1"/>
              <a:t>you</a:t>
            </a:r>
            <a:r>
              <a:rPr lang="pt-BR" dirty="0"/>
              <a:t> [</a:t>
            </a:r>
            <a:r>
              <a:rPr lang="pt-BR" dirty="0" err="1"/>
              <a:t>like</a:t>
            </a:r>
            <a:r>
              <a:rPr lang="pt-BR" dirty="0"/>
              <a:t>] [e.g.: </a:t>
            </a:r>
            <a:r>
              <a:rPr lang="pt-BR" dirty="0" err="1"/>
              <a:t>band</a:t>
            </a:r>
            <a:r>
              <a:rPr lang="pt-BR" dirty="0"/>
              <a:t>]? </a:t>
            </a:r>
            <a:r>
              <a:rPr lang="pt-BR" dirty="0" err="1"/>
              <a:t>What</a:t>
            </a:r>
            <a:r>
              <a:rPr lang="pt-BR" dirty="0"/>
              <a:t> [</a:t>
            </a:r>
            <a:r>
              <a:rPr lang="pt-BR" dirty="0" err="1"/>
              <a:t>bands</a:t>
            </a:r>
            <a:r>
              <a:rPr lang="pt-BR" dirty="0"/>
              <a:t>] do </a:t>
            </a:r>
            <a:r>
              <a:rPr lang="pt-BR" dirty="0" err="1"/>
              <a:t>you</a:t>
            </a:r>
            <a:r>
              <a:rPr lang="pt-BR" dirty="0"/>
              <a:t> [</a:t>
            </a:r>
            <a:r>
              <a:rPr lang="pt-BR" dirty="0" err="1"/>
              <a:t>like</a:t>
            </a:r>
            <a:r>
              <a:rPr lang="pt-BR" dirty="0"/>
              <a:t>]?).</a:t>
            </a:r>
          </a:p>
          <a:p>
            <a:r>
              <a:rPr lang="pt-BR" dirty="0"/>
              <a:t>o Descobrir informações sobre a rotina do outro (e.g.: </a:t>
            </a:r>
            <a:r>
              <a:rPr lang="pt-BR" dirty="0" err="1"/>
              <a:t>What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usually</a:t>
            </a:r>
            <a:r>
              <a:rPr lang="pt-BR" dirty="0"/>
              <a:t> do </a:t>
            </a:r>
            <a:r>
              <a:rPr lang="pt-BR" dirty="0" err="1"/>
              <a:t>on</a:t>
            </a:r>
            <a:r>
              <a:rPr lang="pt-BR" dirty="0"/>
              <a:t> [</a:t>
            </a:r>
            <a:r>
              <a:rPr lang="pt-BR" dirty="0" err="1"/>
              <a:t>Mondays</a:t>
            </a:r>
            <a:r>
              <a:rPr lang="pt-BR" dirty="0"/>
              <a:t>]?).</a:t>
            </a:r>
          </a:p>
          <a:p>
            <a:r>
              <a:rPr lang="pt-BR" dirty="0"/>
              <a:t>o Dar instruções (e.g.: </a:t>
            </a:r>
            <a:r>
              <a:rPr lang="pt-BR" dirty="0" err="1"/>
              <a:t>Pay</a:t>
            </a:r>
            <a:r>
              <a:rPr lang="pt-BR" dirty="0"/>
              <a:t> </a:t>
            </a:r>
            <a:r>
              <a:rPr lang="pt-BR" dirty="0" err="1"/>
              <a:t>attention</a:t>
            </a:r>
            <a:r>
              <a:rPr lang="pt-BR" dirty="0"/>
              <a:t>!).</a:t>
            </a:r>
          </a:p>
          <a:p>
            <a:r>
              <a:rPr lang="pt-BR" dirty="0"/>
              <a:t>o As funções acima relacionadas a uma terceira pessoa (masculina e feminina);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1110175" cy="5164428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b="1" dirty="0">
                <a:solidFill>
                  <a:srgbClr val="FF0000"/>
                </a:solidFill>
              </a:rPr>
              <a:t>Vocabulário básico:</a:t>
            </a:r>
          </a:p>
          <a:p>
            <a:r>
              <a:rPr lang="pt-BR" dirty="0" smtClean="0"/>
              <a:t>Profissões</a:t>
            </a:r>
            <a:r>
              <a:rPr lang="pt-BR" dirty="0"/>
              <a:t>; números (relativos especialmente às idades dos alunos); estados civis; tipos de </a:t>
            </a:r>
            <a:r>
              <a:rPr lang="pt-BR" dirty="0" smtClean="0"/>
              <a:t>programas de </a:t>
            </a:r>
            <a:r>
              <a:rPr lang="pt-BR" dirty="0"/>
              <a:t>TV, tipos de filme, música e comida; esportes, disciplinas escolares.</a:t>
            </a:r>
          </a:p>
          <a:p>
            <a:r>
              <a:rPr lang="pt-BR" dirty="0" smtClean="0"/>
              <a:t>Dias </a:t>
            </a:r>
            <a:r>
              <a:rPr lang="pt-BR" dirty="0"/>
              <a:t>da semana; atividades relativas ao dia-a-dia dos alunos.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419009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Aulas expositivas dialogadas.</a:t>
            </a:r>
          </a:p>
          <a:p>
            <a:r>
              <a:rPr lang="pt-BR" sz="2200" dirty="0"/>
              <a:t>• Atividades orais e escritas em sala de aula</a:t>
            </a:r>
          </a:p>
          <a:p>
            <a:r>
              <a:rPr lang="pt-BR" sz="2200" dirty="0"/>
              <a:t>• Projetos/Atividades envolvendo gêneros textuais de natureza lúdica (como música e vídeo), informativa (</a:t>
            </a:r>
            <a:r>
              <a:rPr lang="pt-BR" sz="2200" dirty="0" smtClean="0"/>
              <a:t>por exemplo</a:t>
            </a:r>
            <a:r>
              <a:rPr lang="pt-BR" sz="2200" dirty="0"/>
              <a:t>, notícias), literárias (como poemas curtos) e/ou técnica e científica.</a:t>
            </a:r>
          </a:p>
          <a:p>
            <a:r>
              <a:rPr lang="pt-BR" sz="2200" dirty="0"/>
              <a:t>• Acesso à Internet como elemento de pesquisa;</a:t>
            </a:r>
          </a:p>
          <a:p>
            <a:r>
              <a:rPr lang="pt-BR" sz="2200" dirty="0"/>
              <a:t>• Estudo dirigido de listas de vocabulário;</a:t>
            </a:r>
          </a:p>
          <a:p>
            <a:r>
              <a:rPr lang="pt-BR" sz="2200" dirty="0"/>
              <a:t>• Projetos/Atividades que propiciem ao aluno a oportunidade de construir seu próprio conhecimento e partilhá-lo </a:t>
            </a:r>
            <a:r>
              <a:rPr lang="pt-BR" sz="2200" dirty="0" smtClean="0"/>
              <a:t>com os </a:t>
            </a:r>
            <a:r>
              <a:rPr lang="pt-BR" sz="2200" dirty="0"/>
              <a:t>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Avaliação</a:t>
            </a:r>
          </a:p>
          <a:p>
            <a:r>
              <a:rPr lang="pt-BR" sz="2400" dirty="0"/>
              <a:t>• Estratégias de </a:t>
            </a:r>
            <a:r>
              <a:rPr lang="pt-BR" sz="2400" b="1" dirty="0">
                <a:solidFill>
                  <a:srgbClr val="FF0000"/>
                </a:solidFill>
              </a:rPr>
              <a:t>avaliação formativa </a:t>
            </a:r>
            <a:r>
              <a:rPr lang="pt-BR" sz="2400" dirty="0"/>
              <a:t>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dirty="0"/>
              <a:t>superar dificuldades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 e orais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</a:t>
            </a:r>
            <a:r>
              <a:rPr lang="pt-BR" sz="2400" b="1" dirty="0">
                <a:solidFill>
                  <a:srgbClr val="FF0000"/>
                </a:solidFill>
              </a:rPr>
              <a:t>individuais e em 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906" y="1988452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Why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studying</a:t>
            </a:r>
            <a:endParaRPr lang="pt-BR" sz="6500" b="1" dirty="0"/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</a:t>
            </a:r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6225" y="1429556"/>
            <a:ext cx="9787944" cy="4881092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Profª</a:t>
            </a:r>
            <a:r>
              <a:rPr lang="pt-BR" sz="3000" dirty="0" smtClean="0"/>
              <a:t> com Licenciatura Plena em Língua Inglesa (Especialista);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892417"/>
            <a:ext cx="10122795" cy="59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/>
              <a:t>Preste atenção às aulas;</a:t>
            </a:r>
          </a:p>
          <a:p>
            <a:r>
              <a:rPr lang="pt-BR" sz="3000" dirty="0" smtClean="0"/>
              <a:t>Anote observações importantes;</a:t>
            </a:r>
          </a:p>
          <a:p>
            <a:r>
              <a:rPr lang="pt-BR" sz="3000" dirty="0" smtClean="0"/>
              <a:t>Faça sempre em dia seus exercícios;</a:t>
            </a:r>
          </a:p>
          <a:p>
            <a:r>
              <a:rPr lang="pt-BR" sz="3000" dirty="0" smtClean="0"/>
              <a:t>Não acumule muitos exercícios;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Procure algum amigo que saiba mais;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1"/>
            <a:ext cx="7392473" cy="3747752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sites que te agradem;</a:t>
            </a:r>
          </a:p>
          <a:p>
            <a:r>
              <a:rPr lang="pt-BR" sz="3000" dirty="0" smtClean="0"/>
              <a:t>Peça dicas ao colegas que já usam;</a:t>
            </a:r>
          </a:p>
          <a:p>
            <a:r>
              <a:rPr lang="pt-BR" sz="3000" dirty="0" smtClean="0"/>
              <a:t>Procure primeiros sites gratuitos;</a:t>
            </a:r>
          </a:p>
          <a:p>
            <a:r>
              <a:rPr lang="pt-BR" sz="3000" dirty="0" smtClean="0"/>
              <a:t>Faça as atividades em dia;</a:t>
            </a:r>
          </a:p>
          <a:p>
            <a:r>
              <a:rPr lang="pt-BR" sz="3000" dirty="0" smtClean="0"/>
              <a:t>Monte uma rotina de estudos;</a:t>
            </a:r>
          </a:p>
          <a:p>
            <a:r>
              <a:rPr lang="pt-BR" sz="3000" dirty="0" smtClean="0"/>
              <a:t>Procure contato com estrangeiros.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8272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aplicativos que te agradem;</a:t>
            </a:r>
          </a:p>
          <a:p>
            <a:r>
              <a:rPr lang="pt-BR" sz="3000" dirty="0" smtClean="0"/>
              <a:t>Escolha um horário pra acessar;</a:t>
            </a:r>
          </a:p>
          <a:p>
            <a:r>
              <a:rPr lang="pt-BR" sz="3000" dirty="0" smtClean="0"/>
              <a:t>Faça as atividades regularmente;</a:t>
            </a:r>
          </a:p>
          <a:p>
            <a:r>
              <a:rPr lang="pt-BR" sz="3000" dirty="0" smtClean="0"/>
              <a:t>Tente alcançar níveis mais altos;</a:t>
            </a:r>
          </a:p>
          <a:p>
            <a:r>
              <a:rPr lang="pt-BR" sz="3000" dirty="0" smtClean="0"/>
              <a:t>Não deixe de estudar nenhum dia;</a:t>
            </a:r>
          </a:p>
          <a:p>
            <a:r>
              <a:rPr lang="pt-BR" sz="3000" dirty="0" smtClean="0"/>
              <a:t>Aproveite horas inúteis pra estudar (numa fila, deitado na rede, nos intervalos, </a:t>
            </a:r>
            <a:r>
              <a:rPr lang="pt-BR" sz="3000" dirty="0" err="1" smtClean="0"/>
              <a:t>etc</a:t>
            </a:r>
            <a:r>
              <a:rPr lang="pt-BR" sz="3000" dirty="0" smtClean="0"/>
              <a:t>);</a:t>
            </a:r>
          </a:p>
          <a:p>
            <a:r>
              <a:rPr lang="pt-BR" sz="3000" dirty="0" smtClean="0"/>
              <a:t>Prefira primeiro </a:t>
            </a:r>
            <a:r>
              <a:rPr lang="pt-BR" sz="3000" dirty="0" err="1" smtClean="0"/>
              <a:t>apps</a:t>
            </a:r>
            <a:r>
              <a:rPr lang="pt-BR" sz="3000" dirty="0" smtClean="0"/>
              <a:t> gratuitos.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2311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1293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Horários:</vt:lpstr>
      <vt:lpstr>No IFRN (e no Curso de Inglês)</vt:lpstr>
      <vt:lpstr>Na internet</vt:lpstr>
      <vt:lpstr>No celular</vt:lpstr>
      <vt:lpstr>Com músicas</vt:lpstr>
      <vt:lpstr>Com séries/filmes</vt:lpstr>
      <vt:lpstr>Com livros/Histórias em quadrinhos (HQ)</vt:lpstr>
      <vt:lpstr>Com vídeo games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21</cp:revision>
  <dcterms:created xsi:type="dcterms:W3CDTF">2016-04-23T23:05:15Z</dcterms:created>
  <dcterms:modified xsi:type="dcterms:W3CDTF">2016-04-24T18:40:52Z</dcterms:modified>
</cp:coreProperties>
</file>