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57" r:id="rId4"/>
    <p:sldId id="258" r:id="rId5"/>
    <p:sldId id="259" r:id="rId6"/>
    <p:sldId id="260" r:id="rId7"/>
    <p:sldId id="261" r:id="rId8"/>
    <p:sldId id="263" r:id="rId9"/>
    <p:sldId id="283" r:id="rId10"/>
    <p:sldId id="266" r:id="rId11"/>
    <p:sldId id="279" r:id="rId12"/>
    <p:sldId id="282" r:id="rId13"/>
    <p:sldId id="267" r:id="rId14"/>
    <p:sldId id="286" r:id="rId15"/>
    <p:sldId id="268" r:id="rId16"/>
    <p:sldId id="289" r:id="rId17"/>
    <p:sldId id="271" r:id="rId18"/>
    <p:sldId id="284" r:id="rId19"/>
    <p:sldId id="269" r:id="rId20"/>
    <p:sldId id="288" r:id="rId21"/>
    <p:sldId id="270" r:id="rId22"/>
    <p:sldId id="277" r:id="rId23"/>
    <p:sldId id="273" r:id="rId24"/>
    <p:sldId id="275" r:id="rId25"/>
    <p:sldId id="274" r:id="rId26"/>
    <p:sldId id="280" r:id="rId27"/>
    <p:sldId id="295" r:id="rId28"/>
    <p:sldId id="281" r:id="rId29"/>
    <p:sldId id="291" r:id="rId30"/>
    <p:sldId id="292" r:id="rId31"/>
    <p:sldId id="293" r:id="rId32"/>
  </p:sldIdLst>
  <p:sldSz cx="10287000" cy="6858000" type="35mm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44" y="90"/>
      </p:cViewPr>
      <p:guideLst>
        <p:guide orient="horz" pos="2160"/>
        <p:guide pos="32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85875" y="1122363"/>
            <a:ext cx="771525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85875" y="3602038"/>
            <a:ext cx="771525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DAFD-0D88-44BC-B990-117CC6E8D74D}" type="datetimeFigureOut">
              <a:rPr lang="pt-BR" smtClean="0"/>
              <a:t>07/03/2016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B222-487B-45F1-9F0B-2343001371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6610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DAFD-0D88-44BC-B990-117CC6E8D74D}" type="datetimeFigureOut">
              <a:rPr lang="pt-BR" smtClean="0"/>
              <a:t>07/03/2016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B222-487B-45F1-9F0B-2343001371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3197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61635" y="365125"/>
            <a:ext cx="2218134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07231" y="365125"/>
            <a:ext cx="6525816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DAFD-0D88-44BC-B990-117CC6E8D74D}" type="datetimeFigureOut">
              <a:rPr lang="pt-BR" smtClean="0"/>
              <a:t>07/03/2016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B222-487B-45F1-9F0B-2343001371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961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DAFD-0D88-44BC-B990-117CC6E8D74D}" type="datetimeFigureOut">
              <a:rPr lang="pt-BR" smtClean="0"/>
              <a:t>07/03/2016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B222-487B-45F1-9F0B-2343001371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9340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1873" y="1709739"/>
            <a:ext cx="88725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01873" y="4589464"/>
            <a:ext cx="887253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DAFD-0D88-44BC-B990-117CC6E8D74D}" type="datetimeFigureOut">
              <a:rPr lang="pt-BR" smtClean="0"/>
              <a:t>07/03/2016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B222-487B-45F1-9F0B-2343001371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0027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07231" y="1825625"/>
            <a:ext cx="4371975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07794" y="1825625"/>
            <a:ext cx="4371975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DAFD-0D88-44BC-B990-117CC6E8D74D}" type="datetimeFigureOut">
              <a:rPr lang="pt-BR" smtClean="0"/>
              <a:t>07/03/2016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B222-487B-45F1-9F0B-2343001371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769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8571" y="365126"/>
            <a:ext cx="8872538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08571" y="1681163"/>
            <a:ext cx="435188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708571" y="2505075"/>
            <a:ext cx="4351883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207794" y="1681163"/>
            <a:ext cx="43733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207794" y="2505075"/>
            <a:ext cx="4373315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DAFD-0D88-44BC-B990-117CC6E8D74D}" type="datetimeFigureOut">
              <a:rPr lang="pt-BR" smtClean="0"/>
              <a:t>07/03/2016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B222-487B-45F1-9F0B-2343001371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7955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DAFD-0D88-44BC-B990-117CC6E8D74D}" type="datetimeFigureOut">
              <a:rPr lang="pt-BR" smtClean="0"/>
              <a:t>07/03/2016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B222-487B-45F1-9F0B-2343001371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6492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DAFD-0D88-44BC-B990-117CC6E8D74D}" type="datetimeFigureOut">
              <a:rPr lang="pt-BR" smtClean="0"/>
              <a:t>07/03/2016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B222-487B-45F1-9F0B-2343001371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8259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8572" y="457200"/>
            <a:ext cx="33178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73315" y="987426"/>
            <a:ext cx="520779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08572" y="2057400"/>
            <a:ext cx="33178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DAFD-0D88-44BC-B990-117CC6E8D74D}" type="datetimeFigureOut">
              <a:rPr lang="pt-BR" smtClean="0"/>
              <a:t>07/03/2016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B222-487B-45F1-9F0B-2343001371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0152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8572" y="457200"/>
            <a:ext cx="33178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373315" y="987426"/>
            <a:ext cx="520779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08572" y="2057400"/>
            <a:ext cx="33178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DAFD-0D88-44BC-B990-117CC6E8D74D}" type="datetimeFigureOut">
              <a:rPr lang="pt-BR" smtClean="0"/>
              <a:t>07/03/2016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B222-487B-45F1-9F0B-2343001371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4938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707231" y="365126"/>
            <a:ext cx="88725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07231" y="1825625"/>
            <a:ext cx="88725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707231" y="6356351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1DAFD-0D88-44BC-B990-117CC6E8D74D}" type="datetimeFigureOut">
              <a:rPr lang="pt-BR" smtClean="0"/>
              <a:t>07/03/2016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407569" y="6356351"/>
            <a:ext cx="3471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265194" y="6356351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DB222-487B-45F1-9F0B-2343001371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728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1313171" y="1627330"/>
            <a:ext cx="7715250" cy="1607189"/>
          </a:xfrm>
        </p:spPr>
        <p:txBody>
          <a:bodyPr/>
          <a:lstStyle/>
          <a:p>
            <a:r>
              <a:rPr lang="pt-BR" b="1" dirty="0" smtClean="0"/>
              <a:t>Gêneros textuais</a:t>
            </a:r>
            <a:endParaRPr lang="pt-BR" b="1" dirty="0"/>
          </a:p>
        </p:txBody>
      </p:sp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>
          <a:xfrm>
            <a:off x="1285875" y="3602038"/>
            <a:ext cx="7715250" cy="2034488"/>
          </a:xfrm>
        </p:spPr>
        <p:txBody>
          <a:bodyPr>
            <a:normAutofit/>
          </a:bodyPr>
          <a:lstStyle/>
          <a:p>
            <a:r>
              <a:rPr lang="pt-BR" b="1" i="1" dirty="0" smtClean="0"/>
              <a:t>Disciplina:</a:t>
            </a:r>
            <a:r>
              <a:rPr lang="pt-BR" b="1" dirty="0" smtClean="0"/>
              <a:t> </a:t>
            </a:r>
            <a:r>
              <a:rPr lang="pt-BR" dirty="0" smtClean="0"/>
              <a:t>Inglês Técnico</a:t>
            </a:r>
          </a:p>
          <a:p>
            <a:r>
              <a:rPr lang="pt-BR" b="1" i="1" dirty="0" err="1" smtClean="0"/>
              <a:t>Profª</a:t>
            </a:r>
            <a:r>
              <a:rPr lang="pt-BR" b="1" i="1" dirty="0" smtClean="0"/>
              <a:t>:</a:t>
            </a:r>
            <a:r>
              <a:rPr lang="pt-BR" dirty="0" smtClean="0"/>
              <a:t> Cristiane Brito</a:t>
            </a:r>
          </a:p>
          <a:p>
            <a:r>
              <a:rPr lang="pt-BR" b="1" i="1" dirty="0" smtClean="0"/>
              <a:t>Alunos:</a:t>
            </a:r>
            <a:r>
              <a:rPr lang="pt-BR" dirty="0" smtClean="0"/>
              <a:t> Fernanda Karla; </a:t>
            </a:r>
            <a:r>
              <a:rPr lang="pt-BR" dirty="0" err="1" smtClean="0"/>
              <a:t>Raonir</a:t>
            </a:r>
            <a:r>
              <a:rPr lang="pt-BR" dirty="0" smtClean="0"/>
              <a:t> Kennedy; Pedro Canário e</a:t>
            </a:r>
            <a:r>
              <a:rPr lang="pt-BR" dirty="0"/>
              <a:t> </a:t>
            </a:r>
            <a:r>
              <a:rPr lang="pt-BR" dirty="0" smtClean="0"/>
              <a:t>Viviane Mayara.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679473" cy="1596788"/>
          </a:xfrm>
        </p:spPr>
      </p:pic>
      <p:sp>
        <p:nvSpPr>
          <p:cNvPr id="9" name="CaixaDeTexto 8"/>
          <p:cNvSpPr txBox="1"/>
          <p:nvPr/>
        </p:nvSpPr>
        <p:spPr>
          <a:xfrm>
            <a:off x="3903260" y="6086901"/>
            <a:ext cx="28114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i="1" dirty="0" smtClean="0"/>
              <a:t>Fevereiro de 2016</a:t>
            </a:r>
            <a:endParaRPr lang="pt-BR" sz="1600" b="1" i="1" dirty="0"/>
          </a:p>
        </p:txBody>
      </p:sp>
    </p:spTree>
    <p:extLst>
      <p:ext uri="{BB962C8B-B14F-4D97-AF65-F5344CB8AC3E}">
        <p14:creationId xmlns:p14="http://schemas.microsoft.com/office/powerpoint/2010/main" val="175899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Board Game or Trivial Pursuit with Answers and Rules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Este tipo de jogo caracteriza-se por aspectos estruturais dos chamados</a:t>
            </a:r>
            <a:r>
              <a:rPr lang="pt-BR" i="1" dirty="0"/>
              <a:t> textos instrucionais</a:t>
            </a:r>
            <a:r>
              <a:rPr lang="pt-BR" dirty="0"/>
              <a:t>,</a:t>
            </a:r>
            <a:r>
              <a:rPr lang="pt-BR" i="1" dirty="0"/>
              <a:t> </a:t>
            </a:r>
            <a:r>
              <a:rPr lang="pt-BR" dirty="0"/>
              <a:t>cuja finalidade do discurso é de instruir, orientar sobre algo.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Normalmente apresentam regras e perguntas relacionadas ao jogo;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788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Board Game</a:t>
            </a:r>
            <a:endParaRPr lang="pt-BR" dirty="0"/>
          </a:p>
        </p:txBody>
      </p:sp>
      <p:pic>
        <p:nvPicPr>
          <p:cNvPr id="4" name="Espaço Reservado para Conteúdo 3" descr="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021" y="1447407"/>
            <a:ext cx="9608024" cy="5137637"/>
          </a:xfrm>
        </p:spPr>
      </p:pic>
    </p:spTree>
    <p:extLst>
      <p:ext uri="{BB962C8B-B14F-4D97-AF65-F5344CB8AC3E}">
        <p14:creationId xmlns:p14="http://schemas.microsoft.com/office/powerpoint/2010/main" val="196968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err="1" smtClean="0"/>
              <a:t>About</a:t>
            </a:r>
            <a:r>
              <a:rPr lang="pt-BR" b="1" dirty="0" smtClean="0"/>
              <a:t> </a:t>
            </a:r>
            <a:r>
              <a:rPr lang="pt-BR" b="1" dirty="0" err="1" smtClean="0"/>
              <a:t>the</a:t>
            </a:r>
            <a:r>
              <a:rPr lang="pt-BR" b="1" dirty="0" smtClean="0"/>
              <a:t> game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pt-BR" dirty="0" smtClean="0"/>
              <a:t>Escolha </a:t>
            </a:r>
            <a:r>
              <a:rPr lang="pt-BR" dirty="0"/>
              <a:t>quatro </a:t>
            </a:r>
            <a:r>
              <a:rPr lang="pt-BR" dirty="0" smtClean="0"/>
              <a:t>imagens do </a:t>
            </a:r>
            <a:r>
              <a:rPr lang="pt-BR" dirty="0"/>
              <a:t>tabuleiro e de acordo com a imagem descreva </a:t>
            </a:r>
            <a:r>
              <a:rPr lang="pt-BR" dirty="0" smtClean="0"/>
              <a:t>qual </a:t>
            </a:r>
            <a:r>
              <a:rPr lang="pt-BR" dirty="0"/>
              <a:t>relação estabelece com </a:t>
            </a:r>
            <a:r>
              <a:rPr lang="pt-BR" dirty="0" smtClean="0"/>
              <a:t>a descrição.</a:t>
            </a:r>
          </a:p>
          <a:p>
            <a:pPr marL="514350" indent="-514350" algn="just">
              <a:buFont typeface="+mj-lt"/>
              <a:buAutoNum type="arabicPeriod"/>
            </a:pPr>
            <a:endParaRPr lang="pt-BR" dirty="0"/>
          </a:p>
          <a:p>
            <a:pPr marL="514350" indent="-514350" algn="just">
              <a:buFont typeface="+mj-lt"/>
              <a:buAutoNum type="arabicPeriod"/>
            </a:pPr>
            <a:r>
              <a:rPr lang="pt-BR" dirty="0"/>
              <a:t>Com base nas perguntas </a:t>
            </a:r>
            <a:r>
              <a:rPr lang="pt-BR" dirty="0" smtClean="0"/>
              <a:t>do jogo, </a:t>
            </a:r>
            <a:r>
              <a:rPr lang="pt-BR" dirty="0"/>
              <a:t>qual o objetivo final desse jogo de tabuleiro.</a:t>
            </a:r>
          </a:p>
          <a:p>
            <a:pPr marL="514350" indent="-514350">
              <a:buFont typeface="+mj-lt"/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366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err="1"/>
              <a:t>Brochure</a:t>
            </a:r>
            <a:r>
              <a:rPr lang="pt-BR" b="1" dirty="0"/>
              <a:t> </a:t>
            </a:r>
            <a:r>
              <a:rPr lang="pt-BR" b="1" dirty="0" err="1"/>
              <a:t>or</a:t>
            </a:r>
            <a:r>
              <a:rPr lang="pt-BR" b="1" dirty="0"/>
              <a:t> Newsletter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Um </a:t>
            </a:r>
            <a:r>
              <a:rPr lang="pt-BR" b="1" dirty="0"/>
              <a:t>folheto</a:t>
            </a:r>
            <a:r>
              <a:rPr lang="pt-BR" dirty="0"/>
              <a:t> , ou </a:t>
            </a:r>
            <a:r>
              <a:rPr lang="pt-BR" b="1" dirty="0"/>
              <a:t>panfleto</a:t>
            </a:r>
            <a:r>
              <a:rPr lang="pt-BR" dirty="0"/>
              <a:t> é um meio de divulgação de uma ideia ou marca, feito de papel e de fácil </a:t>
            </a:r>
            <a:r>
              <a:rPr lang="pt-BR" dirty="0" err="1"/>
              <a:t>manuseabilidade</a:t>
            </a:r>
            <a:r>
              <a:rPr lang="pt-BR" dirty="0"/>
              <a:t>. Por seu baixo custo é muito utilizado para atingir grandes públicos em pouco tempo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Folhetos podem conter qualquer coisa de informação sobre eletrodomésticos de cozinha para informações médicas e questões religiosas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696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err="1"/>
              <a:t>Brochure</a:t>
            </a:r>
            <a:r>
              <a:rPr lang="pt-BR" b="1" dirty="0"/>
              <a:t> </a:t>
            </a:r>
            <a:r>
              <a:rPr lang="pt-BR" b="1" dirty="0" err="1"/>
              <a:t>or</a:t>
            </a:r>
            <a:r>
              <a:rPr lang="pt-BR" b="1" dirty="0"/>
              <a:t> Newsletter </a:t>
            </a:r>
          </a:p>
        </p:txBody>
      </p:sp>
      <p:pic>
        <p:nvPicPr>
          <p:cNvPr id="5" name="Espaço Reservado para Conteúdo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954" y="1624806"/>
            <a:ext cx="5953125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3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Business Letter or </a:t>
            </a:r>
            <a:r>
              <a:rPr lang="en-US" sz="3600" b="1" dirty="0" smtClean="0"/>
              <a:t>Correspondence/Persuasive or Advocacy Letter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A carta comercial pode seguir um modelo formal.</a:t>
            </a:r>
          </a:p>
          <a:p>
            <a:pPr algn="just"/>
            <a:r>
              <a:rPr lang="pt-BR" dirty="0"/>
              <a:t>Contem as seguintes </a:t>
            </a:r>
            <a:r>
              <a:rPr lang="pt-BR" dirty="0" smtClean="0"/>
              <a:t>informações:</a:t>
            </a:r>
            <a:endParaRPr lang="pt-BR" dirty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pt-BR" dirty="0"/>
              <a:t>Nome, endereço, telefone e e-mail de contato.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pt-BR" dirty="0"/>
              <a:t>Data de envio, informações do contato (nome, cargo, empresa, endereço).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pt-BR" dirty="0"/>
              <a:t>Saudação formal.</a:t>
            </a:r>
          </a:p>
          <a:p>
            <a:pPr algn="just"/>
            <a:r>
              <a:rPr lang="pt-BR" dirty="0" smtClean="0"/>
              <a:t>Antes </a:t>
            </a:r>
            <a:r>
              <a:rPr lang="pt-BR" dirty="0"/>
              <a:t>de finalizar a carta, deixe uma linha em branco , feche com uma cortesia, coloque uma assinatura, digital se for mandar por e-mail, manuscrita para uma carta enviada por correio.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63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Business Letter or Correspondence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831" y="1496291"/>
            <a:ext cx="4310743" cy="4880758"/>
          </a:xfrm>
        </p:spPr>
      </p:pic>
    </p:spTree>
    <p:extLst>
      <p:ext uri="{BB962C8B-B14F-4D97-AF65-F5344CB8AC3E}">
        <p14:creationId xmlns:p14="http://schemas.microsoft.com/office/powerpoint/2010/main" val="245379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Chart or Diagram with Explanation and Analysis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/>
              <a:t>Os gráficos são muitas vezes </a:t>
            </a:r>
            <a:r>
              <a:rPr lang="pt-BR" dirty="0" smtClean="0"/>
              <a:t>usados </a:t>
            </a:r>
            <a:r>
              <a:rPr lang="pt-BR" dirty="0"/>
              <a:t>para facilitar a compreensão de grandes quantidades de dados e as relações entre eles. 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Podem ser </a:t>
            </a:r>
            <a:r>
              <a:rPr lang="pt-BR" dirty="0"/>
              <a:t>lidos mais rapidamente do que os dados brutos </a:t>
            </a:r>
            <a:r>
              <a:rPr lang="pt-BR" dirty="0" smtClean="0"/>
              <a:t>a partir dos quais </a:t>
            </a:r>
            <a:r>
              <a:rPr lang="pt-BR" dirty="0"/>
              <a:t>são </a:t>
            </a:r>
            <a:r>
              <a:rPr lang="pt-BR" dirty="0" smtClean="0"/>
              <a:t>produzidos. 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Representação </a:t>
            </a:r>
            <a:r>
              <a:rPr lang="pt-BR" dirty="0"/>
              <a:t>de dados </a:t>
            </a:r>
            <a:r>
              <a:rPr lang="pt-BR" dirty="0" smtClean="0"/>
              <a:t>em forma </a:t>
            </a:r>
            <a:r>
              <a:rPr lang="pt-BR" dirty="0"/>
              <a:t>de figuras geométricas</a:t>
            </a:r>
            <a:r>
              <a:rPr lang="pt-BR" dirty="0" smtClean="0"/>
              <a:t>;</a:t>
            </a:r>
          </a:p>
          <a:p>
            <a:endParaRPr lang="pt-BR" dirty="0"/>
          </a:p>
          <a:p>
            <a:r>
              <a:rPr lang="pt-BR" dirty="0" smtClean="0"/>
              <a:t>Tipologia descritiva.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115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Chart with Explanation and </a:t>
            </a:r>
            <a:r>
              <a:rPr lang="en-US" b="1" dirty="0"/>
              <a:t>Analysis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306" y="1710047"/>
            <a:ext cx="6495803" cy="4455041"/>
          </a:xfrm>
        </p:spPr>
      </p:pic>
    </p:spTree>
    <p:extLst>
      <p:ext uri="{BB962C8B-B14F-4D97-AF65-F5344CB8AC3E}">
        <p14:creationId xmlns:p14="http://schemas.microsoft.com/office/powerpoint/2010/main" val="294537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err="1"/>
              <a:t>Classified</a:t>
            </a:r>
            <a:r>
              <a:rPr lang="pt-BR" b="1" dirty="0"/>
              <a:t> </a:t>
            </a:r>
            <a:r>
              <a:rPr lang="pt-BR" b="1" dirty="0" err="1"/>
              <a:t>or</a:t>
            </a:r>
            <a:r>
              <a:rPr lang="pt-BR" b="1" dirty="0"/>
              <a:t> </a:t>
            </a:r>
            <a:r>
              <a:rPr lang="pt-BR" b="1" dirty="0" err="1"/>
              <a:t>Personal</a:t>
            </a:r>
            <a:r>
              <a:rPr lang="pt-BR" b="1" dirty="0"/>
              <a:t> </a:t>
            </a:r>
            <a:r>
              <a:rPr lang="pt-BR" b="1" dirty="0" err="1"/>
              <a:t>Ads</a:t>
            </a:r>
            <a:r>
              <a:rPr lang="pt-BR" b="1" dirty="0"/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dirty="0"/>
              <a:t>Possui característica que lhe é intrínseca, a persuasão.</a:t>
            </a:r>
          </a:p>
          <a:p>
            <a:pPr algn="just"/>
            <a:r>
              <a:rPr lang="pt-BR" dirty="0"/>
              <a:t>Nos deparamos com anúncios de diversas naturezas como; venda, troca, aluguel de imóveis, veículos, ofertas de empregos, etc.</a:t>
            </a:r>
          </a:p>
          <a:p>
            <a:pPr algn="just"/>
            <a:r>
              <a:rPr lang="pt-BR" dirty="0"/>
              <a:t>Costumam ser separados por categoria, apresenta discurso claro, conciso e objetivo.</a:t>
            </a:r>
          </a:p>
          <a:p>
            <a:pPr algn="just"/>
            <a:r>
              <a:rPr lang="pt-BR" dirty="0"/>
              <a:t>Estrutura dos </a:t>
            </a:r>
            <a:r>
              <a:rPr lang="pt-BR" dirty="0" smtClean="0"/>
              <a:t>anúncios: </a:t>
            </a:r>
            <a:endParaRPr lang="pt-BR" dirty="0"/>
          </a:p>
          <a:p>
            <a:pPr lvl="1" algn="just"/>
            <a:r>
              <a:rPr lang="pt-BR" dirty="0" smtClean="0"/>
              <a:t>Título</a:t>
            </a:r>
            <a:r>
              <a:rPr lang="pt-BR" dirty="0"/>
              <a:t>: costuma ser atrativo, claro e direto.</a:t>
            </a:r>
          </a:p>
          <a:p>
            <a:pPr lvl="1" algn="just"/>
            <a:r>
              <a:rPr lang="pt-BR" dirty="0"/>
              <a:t>Corpo do texto: informações básica e necessárias a alcançar o que se pretende.</a:t>
            </a:r>
          </a:p>
          <a:p>
            <a:pPr lvl="1" algn="just"/>
            <a:r>
              <a:rPr lang="pt-BR" dirty="0"/>
              <a:t>Meio de contato: imprescindível para que a comunicação se efetive.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515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Gêneros textuais do grupo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2137" y="1825625"/>
            <a:ext cx="9498842" cy="4351338"/>
          </a:xfrm>
        </p:spPr>
        <p:txBody>
          <a:bodyPr numCol="2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Adventure Magazine Story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u="sng" dirty="0"/>
              <a:t>Autobiographical Essay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u="sng" dirty="0"/>
              <a:t>Biographical Summary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u="sng" dirty="0"/>
              <a:t>Birth Certificate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u="sng" dirty="0"/>
              <a:t>Board Game or Trivial Pursuit with Answers and Rules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u="sng" dirty="0"/>
              <a:t>Brochure or Newsletter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u="sng" dirty="0"/>
              <a:t>Business Letter or Correspondence/Persuasive </a:t>
            </a:r>
            <a:r>
              <a:rPr lang="en-US" sz="2400" b="1" u="sng" dirty="0" smtClean="0"/>
              <a:t>or   </a:t>
            </a:r>
            <a:r>
              <a:rPr lang="en-US" sz="2400" b="1" u="sng" dirty="0"/>
              <a:t>Advocacy Letter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Character Analysis or Case Study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u="sng" dirty="0"/>
              <a:t>Chart or Diagram with Explanation and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u="sng" dirty="0"/>
              <a:t>Classified or Personal Ads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Classroom Discussion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u="sng" dirty="0"/>
              <a:t>Comedy Routine or Parody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u="sng" dirty="0"/>
              <a:t>Comic Strip or Graphic Novel excerpt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Contest Entry Application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u="sng" dirty="0"/>
              <a:t>Critique of a Published Source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74586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err="1"/>
              <a:t>Classified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133" y="1600201"/>
            <a:ext cx="4216735" cy="4525963"/>
          </a:xfrm>
        </p:spPr>
      </p:pic>
    </p:spTree>
    <p:extLst>
      <p:ext uri="{BB962C8B-B14F-4D97-AF65-F5344CB8AC3E}">
        <p14:creationId xmlns:p14="http://schemas.microsoft.com/office/powerpoint/2010/main" val="356920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err="1"/>
              <a:t>Comedy</a:t>
            </a:r>
            <a:r>
              <a:rPr lang="pt-BR" b="1" dirty="0"/>
              <a:t> </a:t>
            </a:r>
            <a:r>
              <a:rPr lang="pt-BR" b="1" dirty="0" err="1"/>
              <a:t>Routine</a:t>
            </a:r>
            <a:r>
              <a:rPr lang="pt-BR" b="1" dirty="0"/>
              <a:t> </a:t>
            </a:r>
            <a:r>
              <a:rPr lang="pt-BR" b="1" dirty="0" err="1"/>
              <a:t>or</a:t>
            </a:r>
            <a:r>
              <a:rPr lang="pt-BR" b="1" dirty="0"/>
              <a:t> </a:t>
            </a:r>
            <a:r>
              <a:rPr lang="pt-BR" b="1" dirty="0" err="1"/>
              <a:t>Parody</a:t>
            </a:r>
            <a:r>
              <a:rPr lang="pt-BR" b="1" dirty="0"/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A Paródia configura-se nas maioria das vezes como </a:t>
            </a:r>
            <a:r>
              <a:rPr lang="pt-BR" i="1" dirty="0"/>
              <a:t>Comédia</a:t>
            </a:r>
            <a:r>
              <a:rPr lang="pt-BR" dirty="0"/>
              <a:t>, a partir da estrutura de um poema, música, filme, obras de arte ou qualquer gênero que tenha um enredo que possa ser modificado. 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718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err="1" smtClean="0"/>
              <a:t>Parody</a:t>
            </a:r>
            <a:endParaRPr lang="pt-BR" b="1" dirty="0"/>
          </a:p>
        </p:txBody>
      </p:sp>
      <p:pic>
        <p:nvPicPr>
          <p:cNvPr id="10" name="Espaço Reservado para Conteúdo 9" descr="12-film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0827" y="1571427"/>
            <a:ext cx="1832372" cy="2390775"/>
          </a:xfrm>
        </p:spPr>
      </p:pic>
      <p:pic>
        <p:nvPicPr>
          <p:cNvPr id="11" name="Imagem 10" descr="12-logotipo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096" y="4483274"/>
            <a:ext cx="3589734" cy="1785950"/>
          </a:xfrm>
          <a:prstGeom prst="rect">
            <a:avLst/>
          </a:prstGeom>
        </p:spPr>
      </p:pic>
      <p:pic>
        <p:nvPicPr>
          <p:cNvPr id="12" name="Imagem 11" descr="12-marcas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DEDEDE"/>
              </a:clrFrom>
              <a:clrTo>
                <a:srgbClr val="DEDED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11492" y="4036687"/>
            <a:ext cx="2775347" cy="1847850"/>
          </a:xfrm>
          <a:prstGeom prst="rect">
            <a:avLst/>
          </a:prstGeom>
        </p:spPr>
      </p:pic>
      <p:pic>
        <p:nvPicPr>
          <p:cNvPr id="14" name="Imagem 13" descr="12-programa de tv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5338" y="1917672"/>
            <a:ext cx="3579019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7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Comic Strip or Graphic Novel Excerpt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É uma </a:t>
            </a:r>
            <a:r>
              <a:rPr lang="pt-BR" dirty="0"/>
              <a:t>sequência de desenhos dispostos em painéis interligados para exibir </a:t>
            </a:r>
            <a:r>
              <a:rPr lang="pt-BR" dirty="0" smtClean="0"/>
              <a:t>um breve </a:t>
            </a:r>
            <a:r>
              <a:rPr lang="pt-BR" dirty="0"/>
              <a:t>humor ou formar uma narrativa, muitas vezes em série, com texto em balões e legendas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r>
              <a:rPr lang="pt-BR" dirty="0" smtClean="0"/>
              <a:t>Alia </a:t>
            </a:r>
            <a:r>
              <a:rPr lang="pt-BR" dirty="0"/>
              <a:t>o verbal e o </a:t>
            </a:r>
            <a:r>
              <a:rPr lang="pt-BR" dirty="0" smtClean="0"/>
              <a:t>visual;</a:t>
            </a:r>
            <a:endParaRPr lang="pt-BR" dirty="0"/>
          </a:p>
          <a:p>
            <a:r>
              <a:rPr lang="pt-BR" dirty="0" smtClean="0"/>
              <a:t>Consiste </a:t>
            </a:r>
            <a:r>
              <a:rPr lang="pt-BR" dirty="0"/>
              <a:t>em enredos contados em pequenos </a:t>
            </a:r>
            <a:r>
              <a:rPr lang="pt-BR" dirty="0" smtClean="0"/>
              <a:t>quadros;</a:t>
            </a:r>
            <a:endParaRPr lang="pt-BR" dirty="0"/>
          </a:p>
          <a:p>
            <a:r>
              <a:rPr lang="pt-BR" dirty="0" smtClean="0"/>
              <a:t>Diálogos diretos;</a:t>
            </a:r>
          </a:p>
          <a:p>
            <a:r>
              <a:rPr lang="pt-BR" dirty="0" smtClean="0"/>
              <a:t>Tipologia narrativa;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097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err="1" smtClean="0"/>
              <a:t>Comic</a:t>
            </a:r>
            <a:r>
              <a:rPr lang="pt-BR" b="1" dirty="0" smtClean="0"/>
              <a:t> </a:t>
            </a:r>
            <a:r>
              <a:rPr lang="pt-BR" b="1" dirty="0" err="1" smtClean="0"/>
              <a:t>Strip</a:t>
            </a:r>
            <a:endParaRPr lang="pt-BR" b="1" dirty="0"/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377" y="2226305"/>
            <a:ext cx="7620000" cy="2457450"/>
          </a:xfrm>
        </p:spPr>
      </p:pic>
    </p:spTree>
    <p:extLst>
      <p:ext uri="{BB962C8B-B14F-4D97-AF65-F5344CB8AC3E}">
        <p14:creationId xmlns:p14="http://schemas.microsoft.com/office/powerpoint/2010/main" val="33161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Critique of a Published Source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Tem finalidade voltada para a informar e  opinar em se tratando dos acontecimentos sociais como um todo. </a:t>
            </a:r>
          </a:p>
          <a:p>
            <a:pPr algn="just"/>
            <a:r>
              <a:rPr lang="pt-BR" dirty="0"/>
              <a:t>Por ser um texto dissertativo argumentativo, o escritor deve, além de expor sua opinião, sustentá-las por meio de informações que sejam admissíveis e coerentes.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218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34" y="1900052"/>
            <a:ext cx="7309517" cy="3565618"/>
          </a:xfrm>
        </p:spPr>
      </p:pic>
    </p:spTree>
    <p:extLst>
      <p:ext uri="{BB962C8B-B14F-4D97-AF65-F5344CB8AC3E}">
        <p14:creationId xmlns:p14="http://schemas.microsoft.com/office/powerpoint/2010/main" val="248307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BR" sz="4000" dirty="0" smtClean="0"/>
          </a:p>
          <a:p>
            <a:pPr marL="0" indent="0" algn="ctr">
              <a:buNone/>
            </a:pPr>
            <a:r>
              <a:rPr lang="pt-BR" sz="4000" dirty="0" err="1" smtClean="0"/>
              <a:t>Exercice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01193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480" y="887474"/>
            <a:ext cx="8872538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dirty="0"/>
              <a:t>A partir do </a:t>
            </a:r>
            <a:r>
              <a:rPr lang="pt-BR" dirty="0" smtClean="0"/>
              <a:t>vídeo, </a:t>
            </a:r>
            <a:r>
              <a:rPr lang="pt-BR" dirty="0"/>
              <a:t>diga a qual dos gêneros apresentados ele </a:t>
            </a:r>
            <a:r>
              <a:rPr lang="pt-BR" dirty="0" smtClean="0"/>
              <a:t>pertence.</a:t>
            </a:r>
          </a:p>
          <a:p>
            <a:pPr marL="514350" indent="-514350">
              <a:buFont typeface="+mj-lt"/>
              <a:buAutoNum type="arabicPeriod"/>
            </a:pPr>
            <a:endParaRPr lang="pt-BR" dirty="0"/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Cite diferenças entre o gênero autobiográfico e o </a:t>
            </a:r>
            <a:r>
              <a:rPr lang="pt-BR" dirty="0" smtClean="0"/>
              <a:t>biográfico.</a:t>
            </a:r>
          </a:p>
          <a:p>
            <a:pPr marL="514350" indent="-514350">
              <a:buFont typeface="+mj-lt"/>
              <a:buAutoNum type="arabicPeriod"/>
            </a:pPr>
            <a:endParaRPr lang="pt-BR" dirty="0"/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Faça uma breve autobiografia. (máximo 10 linhas</a:t>
            </a:r>
            <a:r>
              <a:rPr lang="pt-BR" dirty="0" smtClean="0"/>
              <a:t>).</a:t>
            </a:r>
          </a:p>
          <a:p>
            <a:pPr marL="514350" indent="-514350">
              <a:buFont typeface="+mj-lt"/>
              <a:buAutoNum type="arabicPeriod"/>
            </a:pPr>
            <a:endParaRPr lang="pt-BR" dirty="0"/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Faça uma breve biografia. (máximo 10 linhas</a:t>
            </a:r>
            <a:r>
              <a:rPr lang="pt-BR" dirty="0" smtClean="0"/>
              <a:t>).</a:t>
            </a:r>
          </a:p>
          <a:p>
            <a:pPr marL="0" indent="0">
              <a:buNone/>
            </a:pPr>
            <a:endParaRPr lang="pt-BR" dirty="0" smtClean="0"/>
          </a:p>
          <a:p>
            <a:pPr marL="514350" indent="-514350">
              <a:buFont typeface="+mj-lt"/>
              <a:buAutoNum type="arabicPeriod"/>
            </a:pPr>
            <a:endParaRPr lang="pt-BR" dirty="0" smtClean="0"/>
          </a:p>
          <a:p>
            <a:pPr marL="514350" indent="-514350">
              <a:buFont typeface="+mj-lt"/>
              <a:buAutoNum type="arabicPeriod"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921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5356" y="388711"/>
            <a:ext cx="8872538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5. Classifique as imagens de acordo com seu gênero textual.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77" y="3497226"/>
            <a:ext cx="3909954" cy="251168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32" y="1490297"/>
            <a:ext cx="4761445" cy="1424144"/>
          </a:xfrm>
          <a:prstGeom prst="rect">
            <a:avLst/>
          </a:prstGeom>
        </p:spPr>
      </p:pic>
      <p:pic>
        <p:nvPicPr>
          <p:cNvPr id="10" name="Imagem 9" descr="12-marcas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94831" y="4753069"/>
            <a:ext cx="3281034" cy="184785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346" y="1315320"/>
            <a:ext cx="4211163" cy="325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508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err="1" smtClean="0"/>
              <a:t>Autobiographical</a:t>
            </a:r>
            <a:r>
              <a:rPr lang="pt-BR" b="1" dirty="0" smtClean="0"/>
              <a:t> </a:t>
            </a:r>
            <a:r>
              <a:rPr lang="pt-BR" b="1" dirty="0" err="1" smtClean="0"/>
              <a:t>essay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(Autobiografia)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sz="2600" dirty="0" smtClean="0"/>
              <a:t>Discurso em 1° pessoa;</a:t>
            </a:r>
          </a:p>
          <a:p>
            <a:r>
              <a:rPr lang="pt-BR" sz="2600" dirty="0" smtClean="0"/>
              <a:t>Predominância do “eu”;</a:t>
            </a:r>
          </a:p>
          <a:p>
            <a:r>
              <a:rPr lang="pt-BR" sz="2600" dirty="0" smtClean="0"/>
              <a:t>Formas verbais em 1° pessoa;</a:t>
            </a:r>
          </a:p>
          <a:p>
            <a:r>
              <a:rPr lang="pt-BR" sz="2600" dirty="0" smtClean="0"/>
              <a:t>Presença de pronomes possessivos (meu, minha...);</a:t>
            </a:r>
          </a:p>
          <a:p>
            <a:r>
              <a:rPr lang="pt-BR" sz="2600" dirty="0" smtClean="0"/>
              <a:t>Tipologia Narrativa;</a:t>
            </a:r>
          </a:p>
          <a:p>
            <a:r>
              <a:rPr lang="pt-BR" sz="2600" dirty="0" smtClean="0"/>
              <a:t>Predomina a subjetividade e conotação na linguagem;</a:t>
            </a:r>
          </a:p>
          <a:p>
            <a:endParaRPr lang="pt-BR" sz="2600" dirty="0" smtClean="0"/>
          </a:p>
        </p:txBody>
      </p:sp>
    </p:spTree>
    <p:extLst>
      <p:ext uri="{BB962C8B-B14F-4D97-AF65-F5344CB8AC3E}">
        <p14:creationId xmlns:p14="http://schemas.microsoft.com/office/powerpoint/2010/main" val="363103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480" y="554964"/>
            <a:ext cx="8872538" cy="5632079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6.  Analise o gráfico a seguir utilizando dados fictícios.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987" y="1425040"/>
            <a:ext cx="6280577" cy="380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3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07231" y="1219984"/>
            <a:ext cx="8872538" cy="4351338"/>
          </a:xfrm>
        </p:spPr>
        <p:txBody>
          <a:bodyPr/>
          <a:lstStyle/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sz="4400" dirty="0" smtClean="0"/>
              <a:t>THANK </a:t>
            </a:r>
            <a:r>
              <a:rPr lang="pt-BR" sz="4400" dirty="0"/>
              <a:t>YOU!</a:t>
            </a:r>
          </a:p>
        </p:txBody>
      </p:sp>
    </p:spTree>
    <p:extLst>
      <p:ext uri="{BB962C8B-B14F-4D97-AF65-F5344CB8AC3E}">
        <p14:creationId xmlns:p14="http://schemas.microsoft.com/office/powerpoint/2010/main" val="426593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Temas presentes em textos autobiográficos: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Momentos da vida particular;</a:t>
            </a:r>
          </a:p>
          <a:p>
            <a:r>
              <a:rPr lang="pt-BR" dirty="0" smtClean="0"/>
              <a:t>Relacionamentos consigo e com os outros;</a:t>
            </a:r>
          </a:p>
          <a:p>
            <a:r>
              <a:rPr lang="pt-BR" dirty="0" smtClean="0"/>
              <a:t>Recordações;</a:t>
            </a:r>
          </a:p>
          <a:p>
            <a:r>
              <a:rPr lang="pt-BR" dirty="0" smtClean="0"/>
              <a:t>Atitudes e comportamentos;</a:t>
            </a:r>
          </a:p>
          <a:p>
            <a:r>
              <a:rPr lang="pt-BR" dirty="0" smtClean="0"/>
              <a:t>Escolhas pessoais ;</a:t>
            </a:r>
          </a:p>
          <a:p>
            <a:r>
              <a:rPr lang="pt-BR" dirty="0" smtClean="0"/>
              <a:t>Experiências e suas consequências; </a:t>
            </a:r>
          </a:p>
          <a:p>
            <a:r>
              <a:rPr lang="pt-BR" dirty="0" smtClean="0"/>
              <a:t>Sentimentos e emoções;</a:t>
            </a:r>
          </a:p>
          <a:p>
            <a:r>
              <a:rPr lang="pt-BR" dirty="0" smtClean="0"/>
              <a:t>Reflexão meditação;</a:t>
            </a:r>
          </a:p>
          <a:p>
            <a:r>
              <a:rPr lang="pt-BR" dirty="0" smtClean="0"/>
              <a:t>Conflitos;</a:t>
            </a:r>
          </a:p>
          <a:p>
            <a:r>
              <a:rPr lang="pt-BR" dirty="0" smtClean="0"/>
              <a:t>Introspecção;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772" y="2228572"/>
            <a:ext cx="2393997" cy="421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15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 </a:t>
            </a:r>
            <a:r>
              <a:rPr lang="pt-BR" b="1" dirty="0" smtClean="0"/>
              <a:t>Trecho de um texto autobiográfico: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pPr algn="just"/>
            <a:r>
              <a:rPr lang="pt-BR" sz="2600" dirty="0" smtClean="0"/>
              <a:t>“ I </a:t>
            </a:r>
            <a:r>
              <a:rPr lang="pt-BR" sz="2600" dirty="0" err="1" smtClean="0"/>
              <a:t>confess</a:t>
            </a:r>
            <a:r>
              <a:rPr lang="pt-BR" sz="2600" dirty="0" smtClean="0"/>
              <a:t> </a:t>
            </a:r>
            <a:r>
              <a:rPr lang="pt-BR" sz="2600" dirty="0" err="1" smtClean="0"/>
              <a:t>that</a:t>
            </a:r>
            <a:r>
              <a:rPr lang="pt-BR" sz="2600" dirty="0" smtClean="0"/>
              <a:t> I </a:t>
            </a:r>
            <a:r>
              <a:rPr lang="pt-BR" sz="2600" dirty="0" err="1" smtClean="0"/>
              <a:t>have</a:t>
            </a:r>
            <a:r>
              <a:rPr lang="pt-BR" sz="2600" dirty="0" smtClean="0"/>
              <a:t> </a:t>
            </a:r>
            <a:r>
              <a:rPr lang="pt-BR" sz="2600" dirty="0" err="1" smtClean="0"/>
              <a:t>absolutely</a:t>
            </a:r>
            <a:r>
              <a:rPr lang="pt-BR" sz="2600" dirty="0" smtClean="0"/>
              <a:t> no </a:t>
            </a:r>
            <a:r>
              <a:rPr lang="pt-BR" sz="2600" dirty="0" err="1" smtClean="0"/>
              <a:t>desire</a:t>
            </a:r>
            <a:r>
              <a:rPr lang="pt-BR" sz="2600" dirty="0" smtClean="0"/>
              <a:t> </a:t>
            </a:r>
            <a:r>
              <a:rPr lang="pt-BR" sz="2600" dirty="0" err="1" smtClean="0"/>
              <a:t>to</a:t>
            </a:r>
            <a:r>
              <a:rPr lang="pt-BR" sz="2600" dirty="0" smtClean="0"/>
              <a:t> </a:t>
            </a:r>
            <a:r>
              <a:rPr lang="pt-BR" sz="2600" dirty="0" err="1" smtClean="0"/>
              <a:t>be</a:t>
            </a:r>
            <a:r>
              <a:rPr lang="pt-BR" sz="2600" dirty="0" smtClean="0"/>
              <a:t> </a:t>
            </a:r>
            <a:r>
              <a:rPr lang="pt-BR" sz="2600" dirty="0" err="1" smtClean="0"/>
              <a:t>like</a:t>
            </a:r>
            <a:r>
              <a:rPr lang="pt-BR" sz="2600" dirty="0" smtClean="0"/>
              <a:t> Margot. </a:t>
            </a:r>
            <a:r>
              <a:rPr lang="pt-BR" sz="2600" dirty="0" err="1" smtClean="0"/>
              <a:t>She’s</a:t>
            </a:r>
            <a:r>
              <a:rPr lang="pt-BR" sz="2600" dirty="0" smtClean="0"/>
              <a:t> too </a:t>
            </a:r>
            <a:r>
              <a:rPr lang="pt-BR" sz="2600" dirty="0" err="1" smtClean="0"/>
              <a:t>weak-willed</a:t>
            </a:r>
            <a:r>
              <a:rPr lang="pt-BR" sz="2600" dirty="0" smtClean="0"/>
              <a:t> </a:t>
            </a:r>
            <a:r>
              <a:rPr lang="pt-BR" sz="2600" dirty="0" err="1" smtClean="0"/>
              <a:t>and</a:t>
            </a:r>
            <a:r>
              <a:rPr lang="pt-BR" sz="2600" dirty="0" smtClean="0"/>
              <a:t> passive </a:t>
            </a:r>
            <a:r>
              <a:rPr lang="pt-BR" sz="2600" dirty="0" err="1" smtClean="0"/>
              <a:t>to</a:t>
            </a:r>
            <a:r>
              <a:rPr lang="pt-BR" sz="2600" dirty="0" smtClean="0"/>
              <a:t> </a:t>
            </a:r>
            <a:r>
              <a:rPr lang="pt-BR" sz="2600" dirty="0" err="1" smtClean="0"/>
              <a:t>suit</a:t>
            </a:r>
            <a:r>
              <a:rPr lang="pt-BR" sz="2600" dirty="0" smtClean="0"/>
              <a:t> me; </a:t>
            </a:r>
            <a:r>
              <a:rPr lang="pt-BR" sz="2600" dirty="0" err="1" smtClean="0"/>
              <a:t>she</a:t>
            </a:r>
            <a:r>
              <a:rPr lang="pt-BR" sz="2600" dirty="0" smtClean="0"/>
              <a:t> </a:t>
            </a:r>
            <a:r>
              <a:rPr lang="pt-BR" sz="2600" dirty="0" err="1" smtClean="0"/>
              <a:t>lets</a:t>
            </a:r>
            <a:r>
              <a:rPr lang="pt-BR" sz="2600" dirty="0" smtClean="0"/>
              <a:t> </a:t>
            </a:r>
            <a:r>
              <a:rPr lang="pt-BR" sz="2600" dirty="0" err="1" smtClean="0"/>
              <a:t>herself</a:t>
            </a:r>
            <a:r>
              <a:rPr lang="pt-BR" sz="2600" dirty="0" smtClean="0"/>
              <a:t> </a:t>
            </a:r>
            <a:r>
              <a:rPr lang="pt-BR" sz="2600" dirty="0" err="1" smtClean="0"/>
              <a:t>be</a:t>
            </a:r>
            <a:r>
              <a:rPr lang="pt-BR" sz="2600" dirty="0" smtClean="0"/>
              <a:t> </a:t>
            </a:r>
            <a:r>
              <a:rPr lang="pt-BR" sz="2600" dirty="0" err="1" smtClean="0"/>
              <a:t>swayed</a:t>
            </a:r>
            <a:r>
              <a:rPr lang="pt-BR" sz="2600" dirty="0" smtClean="0"/>
              <a:t> </a:t>
            </a:r>
            <a:r>
              <a:rPr lang="pt-BR" sz="2600" dirty="0" err="1" smtClean="0"/>
              <a:t>by</a:t>
            </a:r>
            <a:r>
              <a:rPr lang="pt-BR" sz="2600" dirty="0" smtClean="0"/>
              <a:t> </a:t>
            </a:r>
            <a:r>
              <a:rPr lang="pt-BR" sz="2600" dirty="0" err="1" smtClean="0"/>
              <a:t>others</a:t>
            </a:r>
            <a:r>
              <a:rPr lang="pt-BR" sz="2600" dirty="0" smtClean="0"/>
              <a:t> </a:t>
            </a:r>
            <a:r>
              <a:rPr lang="pt-BR" sz="2600" dirty="0" err="1" smtClean="0"/>
              <a:t>and</a:t>
            </a:r>
            <a:r>
              <a:rPr lang="pt-BR" sz="2600" dirty="0" smtClean="0"/>
              <a:t> </a:t>
            </a:r>
            <a:r>
              <a:rPr lang="pt-BR" sz="2600" dirty="0" err="1" smtClean="0"/>
              <a:t>always</a:t>
            </a:r>
            <a:r>
              <a:rPr lang="pt-BR" sz="2600" dirty="0" smtClean="0"/>
              <a:t> </a:t>
            </a:r>
            <a:r>
              <a:rPr lang="pt-BR" sz="2600" dirty="0" err="1" smtClean="0"/>
              <a:t>blacks</a:t>
            </a:r>
            <a:r>
              <a:rPr lang="pt-BR" sz="2600" dirty="0" smtClean="0"/>
              <a:t> </a:t>
            </a:r>
            <a:r>
              <a:rPr lang="pt-BR" sz="2600" dirty="0" err="1" smtClean="0"/>
              <a:t>down</a:t>
            </a:r>
            <a:r>
              <a:rPr lang="pt-BR" sz="2600" dirty="0" smtClean="0"/>
              <a:t> </a:t>
            </a:r>
            <a:r>
              <a:rPr lang="pt-BR" sz="2600" dirty="0" err="1" smtClean="0"/>
              <a:t>under</a:t>
            </a:r>
            <a:r>
              <a:rPr lang="pt-BR" sz="2600" dirty="0" smtClean="0"/>
              <a:t> </a:t>
            </a:r>
            <a:r>
              <a:rPr lang="pt-BR" sz="2600" dirty="0" err="1" smtClean="0"/>
              <a:t>pressure</a:t>
            </a:r>
            <a:r>
              <a:rPr lang="pt-BR" sz="2600" dirty="0" smtClean="0"/>
              <a:t>. </a:t>
            </a:r>
            <a:r>
              <a:rPr lang="pt-BR" sz="2600" dirty="0" err="1" smtClean="0"/>
              <a:t>Iwant</a:t>
            </a:r>
            <a:r>
              <a:rPr lang="pt-BR" sz="2600" dirty="0" smtClean="0"/>
              <a:t> </a:t>
            </a:r>
            <a:r>
              <a:rPr lang="pt-BR" sz="2600" dirty="0" err="1" smtClean="0"/>
              <a:t>to</a:t>
            </a:r>
            <a:r>
              <a:rPr lang="pt-BR" sz="2600" dirty="0" smtClean="0"/>
              <a:t> </a:t>
            </a:r>
            <a:r>
              <a:rPr lang="pt-BR" sz="2600" dirty="0" err="1" smtClean="0"/>
              <a:t>have</a:t>
            </a:r>
            <a:r>
              <a:rPr lang="pt-BR" sz="2600" dirty="0" smtClean="0"/>
              <a:t> more </a:t>
            </a:r>
            <a:r>
              <a:rPr lang="pt-BR" sz="2600" dirty="0" err="1" smtClean="0"/>
              <a:t>spunk</a:t>
            </a:r>
            <a:r>
              <a:rPr lang="pt-BR" sz="2600" dirty="0" smtClean="0"/>
              <a:t>! </a:t>
            </a:r>
            <a:r>
              <a:rPr lang="pt-BR" sz="2600" dirty="0" err="1" smtClean="0"/>
              <a:t>But</a:t>
            </a:r>
            <a:r>
              <a:rPr lang="pt-BR" sz="2600" dirty="0"/>
              <a:t> </a:t>
            </a:r>
            <a:r>
              <a:rPr lang="pt-BR" sz="2600" dirty="0" smtClean="0"/>
              <a:t>I </a:t>
            </a:r>
            <a:r>
              <a:rPr lang="pt-BR" sz="2600" dirty="0" err="1" smtClean="0"/>
              <a:t>keep</a:t>
            </a:r>
            <a:r>
              <a:rPr lang="pt-BR" sz="2600" dirty="0" smtClean="0"/>
              <a:t> </a:t>
            </a:r>
            <a:r>
              <a:rPr lang="pt-BR" sz="2600" dirty="0" err="1" smtClean="0"/>
              <a:t>ideas</a:t>
            </a:r>
            <a:r>
              <a:rPr lang="pt-BR" sz="2600" dirty="0" smtClean="0"/>
              <a:t> </a:t>
            </a:r>
            <a:r>
              <a:rPr lang="pt-BR" sz="2600" dirty="0" err="1" smtClean="0"/>
              <a:t>like</a:t>
            </a:r>
            <a:r>
              <a:rPr lang="pt-BR" sz="2600" dirty="0" smtClean="0"/>
              <a:t> </a:t>
            </a:r>
            <a:r>
              <a:rPr lang="pt-BR" sz="2600" dirty="0" err="1" smtClean="0"/>
              <a:t>these</a:t>
            </a:r>
            <a:r>
              <a:rPr lang="pt-BR" sz="2600" dirty="0" smtClean="0"/>
              <a:t> </a:t>
            </a:r>
            <a:r>
              <a:rPr lang="pt-BR" sz="2600" dirty="0" err="1" smtClean="0"/>
              <a:t>to</a:t>
            </a:r>
            <a:r>
              <a:rPr lang="pt-BR" sz="2600" dirty="0" smtClean="0"/>
              <a:t> </a:t>
            </a:r>
            <a:r>
              <a:rPr lang="pt-BR" sz="2600" dirty="0" err="1" smtClean="0"/>
              <a:t>myself</a:t>
            </a:r>
            <a:r>
              <a:rPr lang="pt-BR" sz="2600" dirty="0" smtClean="0"/>
              <a:t>. </a:t>
            </a:r>
            <a:r>
              <a:rPr lang="pt-BR" sz="2600" dirty="0" err="1" smtClean="0"/>
              <a:t>They’d</a:t>
            </a:r>
            <a:r>
              <a:rPr lang="pt-BR" sz="2600" dirty="0" smtClean="0"/>
              <a:t> </a:t>
            </a:r>
            <a:r>
              <a:rPr lang="pt-BR" sz="2600" dirty="0" err="1" smtClean="0"/>
              <a:t>only</a:t>
            </a:r>
            <a:r>
              <a:rPr lang="pt-BR" sz="2600" dirty="0" smtClean="0"/>
              <a:t> </a:t>
            </a:r>
            <a:r>
              <a:rPr lang="pt-BR" sz="2600" dirty="0" err="1" smtClean="0"/>
              <a:t>laugh</a:t>
            </a:r>
            <a:r>
              <a:rPr lang="pt-BR" sz="2600" dirty="0" smtClean="0"/>
              <a:t> </a:t>
            </a:r>
            <a:r>
              <a:rPr lang="pt-BR" sz="2600" dirty="0" err="1" smtClean="0"/>
              <a:t>atme</a:t>
            </a:r>
            <a:r>
              <a:rPr lang="pt-BR" sz="2600" dirty="0" smtClean="0"/>
              <a:t> </a:t>
            </a:r>
            <a:r>
              <a:rPr lang="pt-BR" sz="2600" dirty="0" err="1" smtClean="0"/>
              <a:t>if</a:t>
            </a:r>
            <a:r>
              <a:rPr lang="pt-BR" sz="2600" dirty="0" smtClean="0"/>
              <a:t> I </a:t>
            </a:r>
            <a:r>
              <a:rPr lang="pt-BR" sz="2600" dirty="0" err="1" smtClean="0"/>
              <a:t>offered</a:t>
            </a:r>
            <a:r>
              <a:rPr lang="pt-BR" sz="2600" dirty="0" smtClean="0"/>
              <a:t> </a:t>
            </a:r>
            <a:r>
              <a:rPr lang="pt-BR" sz="2600" dirty="0" err="1" smtClean="0"/>
              <a:t>this</a:t>
            </a:r>
            <a:r>
              <a:rPr lang="pt-BR" sz="2600" dirty="0" smtClean="0"/>
              <a:t> in </a:t>
            </a:r>
            <a:r>
              <a:rPr lang="pt-BR" sz="2600" dirty="0" err="1" smtClean="0"/>
              <a:t>my</a:t>
            </a:r>
            <a:r>
              <a:rPr lang="pt-BR" sz="2600" dirty="0" smtClean="0"/>
              <a:t> </a:t>
            </a:r>
            <a:r>
              <a:rPr lang="pt-BR" sz="2600" dirty="0" err="1" smtClean="0"/>
              <a:t>defense</a:t>
            </a:r>
            <a:r>
              <a:rPr lang="pt-BR" sz="2600" dirty="0" smtClean="0"/>
              <a:t>.”</a:t>
            </a:r>
          </a:p>
          <a:p>
            <a:pPr marL="0" indent="0" algn="r">
              <a:buNone/>
            </a:pPr>
            <a:r>
              <a:rPr lang="pt-BR" sz="2600" dirty="0" smtClean="0"/>
              <a:t>                                                                     (</a:t>
            </a:r>
            <a:r>
              <a:rPr lang="pt-BR" sz="2600" dirty="0" err="1" smtClean="0"/>
              <a:t>Diary</a:t>
            </a:r>
            <a:r>
              <a:rPr lang="pt-BR" sz="2600" dirty="0" smtClean="0"/>
              <a:t> </a:t>
            </a:r>
            <a:r>
              <a:rPr lang="pt-BR" sz="2600" dirty="0" err="1" smtClean="0"/>
              <a:t>of</a:t>
            </a:r>
            <a:r>
              <a:rPr lang="pt-BR" sz="2600" dirty="0" smtClean="0"/>
              <a:t> Anne Frank) 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322785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err="1" smtClean="0"/>
              <a:t>Biographical</a:t>
            </a:r>
            <a:r>
              <a:rPr lang="pt-BR" b="1" dirty="0" smtClean="0"/>
              <a:t> </a:t>
            </a:r>
            <a:r>
              <a:rPr lang="pt-BR" b="1" dirty="0" err="1" smtClean="0"/>
              <a:t>Sumary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(Resumo biográfico)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Texto predominantemente informativo e objetivo;</a:t>
            </a:r>
          </a:p>
          <a:p>
            <a:r>
              <a:rPr lang="pt-BR" dirty="0" smtClean="0"/>
              <a:t>Acentua o percurso de vida do autor;</a:t>
            </a:r>
          </a:p>
          <a:p>
            <a:r>
              <a:rPr lang="pt-BR" dirty="0" smtClean="0"/>
              <a:t>A ordem cronológica dos fatos narrados é respeitada;</a:t>
            </a:r>
          </a:p>
          <a:p>
            <a:r>
              <a:rPr lang="pt-BR" dirty="0" smtClean="0"/>
              <a:t>Tipologia narrativa;</a:t>
            </a:r>
          </a:p>
          <a:p>
            <a:r>
              <a:rPr lang="pt-BR" dirty="0" smtClean="0"/>
              <a:t>Texto onde consta a data dos fatos narrados;</a:t>
            </a:r>
          </a:p>
          <a:p>
            <a:r>
              <a:rPr lang="pt-BR" dirty="0" smtClean="0"/>
              <a:t>É narrado em 3° pessoa;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780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Trecho de um texto biográfico: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07231" y="1637731"/>
            <a:ext cx="4901999" cy="491319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“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Jobs’s</a:t>
            </a:r>
            <a:r>
              <a:rPr lang="pt-BR" dirty="0" smtClean="0"/>
              <a:t> </a:t>
            </a:r>
            <a:r>
              <a:rPr lang="pt-BR" dirty="0" err="1" smtClean="0"/>
              <a:t>dismay</a:t>
            </a:r>
            <a:r>
              <a:rPr lang="pt-BR" dirty="0" smtClean="0"/>
              <a:t>, </a:t>
            </a:r>
            <a:r>
              <a:rPr lang="pt-BR" dirty="0" err="1" smtClean="0"/>
              <a:t>the</a:t>
            </a:r>
            <a:r>
              <a:rPr lang="pt-BR" dirty="0" smtClean="0"/>
              <a:t> magazine </a:t>
            </a:r>
            <a:r>
              <a:rPr lang="pt-BR" dirty="0" err="1" smtClean="0"/>
              <a:t>made</a:t>
            </a:r>
            <a:r>
              <a:rPr lang="pt-BR" dirty="0" smtClean="0"/>
              <a:t> </a:t>
            </a:r>
            <a:r>
              <a:rPr lang="pt-BR" dirty="0" err="1" smtClean="0"/>
              <a:t>public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existence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daughter</a:t>
            </a:r>
            <a:r>
              <a:rPr lang="pt-BR" dirty="0" smtClean="0"/>
              <a:t> </a:t>
            </a:r>
            <a:r>
              <a:rPr lang="pt-BR" dirty="0" err="1" smtClean="0"/>
              <a:t>he</a:t>
            </a:r>
            <a:r>
              <a:rPr lang="pt-BR" dirty="0" smtClean="0"/>
              <a:t> </a:t>
            </a:r>
            <a:r>
              <a:rPr lang="pt-BR" dirty="0" err="1" smtClean="0"/>
              <a:t>had</a:t>
            </a:r>
            <a:r>
              <a:rPr lang="pt-BR" dirty="0" smtClean="0"/>
              <a:t> </a:t>
            </a:r>
            <a:r>
              <a:rPr lang="pt-BR" dirty="0" err="1" smtClean="0"/>
              <a:t>forsaken</a:t>
            </a:r>
            <a:r>
              <a:rPr lang="pt-BR" dirty="0" smtClean="0"/>
              <a:t>, Lisa </a:t>
            </a:r>
            <a:r>
              <a:rPr lang="pt-BR" dirty="0" err="1" smtClean="0"/>
              <a:t>Brennan</a:t>
            </a:r>
            <a:r>
              <a:rPr lang="pt-BR" dirty="0" smtClean="0"/>
              <a:t>. He </a:t>
            </a:r>
            <a:r>
              <a:rPr lang="pt-BR" dirty="0" err="1" smtClean="0"/>
              <a:t>knew</a:t>
            </a:r>
            <a:r>
              <a:rPr lang="pt-BR" dirty="0" smtClean="0"/>
              <a:t> </a:t>
            </a:r>
            <a:r>
              <a:rPr lang="pt-BR" dirty="0" err="1" smtClean="0"/>
              <a:t>that</a:t>
            </a:r>
            <a:r>
              <a:rPr lang="pt-BR" dirty="0" smtClean="0"/>
              <a:t> </a:t>
            </a:r>
            <a:r>
              <a:rPr lang="pt-BR" dirty="0" err="1" smtClean="0"/>
              <a:t>kottke</a:t>
            </a:r>
            <a:r>
              <a:rPr lang="pt-BR" dirty="0" smtClean="0"/>
              <a:t> </a:t>
            </a:r>
            <a:r>
              <a:rPr lang="pt-BR" dirty="0" err="1" smtClean="0"/>
              <a:t>had</a:t>
            </a:r>
            <a:r>
              <a:rPr lang="pt-BR" dirty="0" smtClean="0"/>
              <a:t> </a:t>
            </a:r>
            <a:r>
              <a:rPr lang="pt-BR" dirty="0" err="1" smtClean="0"/>
              <a:t>been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one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tell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magazine </a:t>
            </a:r>
            <a:r>
              <a:rPr lang="pt-BR" dirty="0" err="1" smtClean="0"/>
              <a:t>abount</a:t>
            </a:r>
            <a:r>
              <a:rPr lang="pt-BR" dirty="0" smtClean="0"/>
              <a:t> </a:t>
            </a:r>
            <a:r>
              <a:rPr lang="pt-BR" dirty="0" err="1" smtClean="0"/>
              <a:t>lisa,and</a:t>
            </a:r>
            <a:r>
              <a:rPr lang="pt-BR" dirty="0" smtClean="0"/>
              <a:t> </a:t>
            </a:r>
            <a:r>
              <a:rPr lang="pt-BR" dirty="0" err="1" smtClean="0"/>
              <a:t>he</a:t>
            </a:r>
            <a:r>
              <a:rPr lang="pt-BR" dirty="0" smtClean="0"/>
              <a:t> </a:t>
            </a:r>
            <a:r>
              <a:rPr lang="pt-BR" dirty="0" err="1" smtClean="0"/>
              <a:t>berated</a:t>
            </a:r>
            <a:r>
              <a:rPr lang="pt-BR" dirty="0" smtClean="0"/>
              <a:t> </a:t>
            </a:r>
            <a:r>
              <a:rPr lang="pt-BR" dirty="0" err="1" smtClean="0"/>
              <a:t>him</a:t>
            </a:r>
            <a:r>
              <a:rPr lang="pt-BR" dirty="0" smtClean="0"/>
              <a:t> in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mac</a:t>
            </a:r>
            <a:r>
              <a:rPr lang="pt-BR" dirty="0" smtClean="0"/>
              <a:t> </a:t>
            </a:r>
            <a:r>
              <a:rPr lang="pt-BR" dirty="0" err="1" smtClean="0"/>
              <a:t>group</a:t>
            </a:r>
            <a:r>
              <a:rPr lang="pt-BR" dirty="0" smtClean="0"/>
              <a:t> </a:t>
            </a:r>
            <a:r>
              <a:rPr lang="pt-BR" dirty="0" err="1" smtClean="0"/>
              <a:t>work</a:t>
            </a:r>
            <a:r>
              <a:rPr lang="pt-BR" dirty="0" smtClean="0"/>
              <a:t> </a:t>
            </a:r>
            <a:r>
              <a:rPr lang="pt-BR" dirty="0" err="1" smtClean="0"/>
              <a:t>space</a:t>
            </a:r>
            <a:r>
              <a:rPr lang="pt-BR" dirty="0" smtClean="0"/>
              <a:t> in front </a:t>
            </a:r>
            <a:r>
              <a:rPr lang="pt-BR" dirty="0" err="1" smtClean="0"/>
              <a:t>of</a:t>
            </a:r>
            <a:r>
              <a:rPr lang="pt-BR" dirty="0" smtClean="0"/>
              <a:t> a </a:t>
            </a:r>
            <a:r>
              <a:rPr lang="pt-BR" dirty="0" err="1" smtClean="0"/>
              <a:t>half</a:t>
            </a:r>
            <a:r>
              <a:rPr lang="pt-BR" dirty="0" smtClean="0"/>
              <a:t> </a:t>
            </a:r>
            <a:r>
              <a:rPr lang="pt-BR" dirty="0" err="1" smtClean="0"/>
              <a:t>dozen</a:t>
            </a:r>
            <a:r>
              <a:rPr lang="pt-BR" dirty="0" smtClean="0"/>
              <a:t> </a:t>
            </a:r>
            <a:r>
              <a:rPr lang="pt-BR" dirty="0" err="1" smtClean="0"/>
              <a:t>people</a:t>
            </a:r>
            <a:r>
              <a:rPr lang="pt-BR" dirty="0" smtClean="0"/>
              <a:t> </a:t>
            </a:r>
            <a:r>
              <a:rPr lang="pt-BR" dirty="0" err="1" smtClean="0"/>
              <a:t>when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time repórter </a:t>
            </a:r>
            <a:r>
              <a:rPr lang="pt-BR" dirty="0" err="1" smtClean="0"/>
              <a:t>ask</a:t>
            </a:r>
            <a:r>
              <a:rPr lang="pt-BR" dirty="0" smtClean="0"/>
              <a:t> </a:t>
            </a:r>
            <a:r>
              <a:rPr lang="pt-BR" dirty="0" err="1" smtClean="0"/>
              <a:t>ed</a:t>
            </a:r>
            <a:r>
              <a:rPr lang="pt-BR" dirty="0" smtClean="0"/>
              <a:t> me </a:t>
            </a:r>
            <a:r>
              <a:rPr lang="pt-BR" dirty="0" err="1" smtClean="0"/>
              <a:t>if</a:t>
            </a:r>
            <a:r>
              <a:rPr lang="pt-BR" dirty="0" smtClean="0"/>
              <a:t> </a:t>
            </a:r>
            <a:r>
              <a:rPr lang="pt-BR" dirty="0" err="1" smtClean="0"/>
              <a:t>steve</a:t>
            </a:r>
            <a:r>
              <a:rPr lang="pt-BR" dirty="0" smtClean="0"/>
              <a:t> </a:t>
            </a:r>
            <a:r>
              <a:rPr lang="pt-BR" dirty="0" err="1" smtClean="0"/>
              <a:t>had</a:t>
            </a:r>
            <a:r>
              <a:rPr lang="pt-BR" dirty="0" smtClean="0"/>
              <a:t> a </a:t>
            </a:r>
            <a:r>
              <a:rPr lang="pt-BR" dirty="0" err="1" smtClean="0"/>
              <a:t>daughter</a:t>
            </a:r>
            <a:r>
              <a:rPr lang="pt-BR" dirty="0" smtClean="0"/>
              <a:t> </a:t>
            </a:r>
            <a:r>
              <a:rPr lang="pt-BR" dirty="0" err="1" smtClean="0"/>
              <a:t>named</a:t>
            </a:r>
            <a:r>
              <a:rPr lang="pt-BR" dirty="0" smtClean="0"/>
              <a:t> lisa, I </a:t>
            </a:r>
            <a:r>
              <a:rPr lang="pt-BR" dirty="0" err="1" smtClean="0"/>
              <a:t>said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couse</a:t>
            </a:r>
            <a:r>
              <a:rPr lang="pt-BR" dirty="0" smtClean="0"/>
              <a:t> “</a:t>
            </a:r>
            <a:r>
              <a:rPr lang="pt-BR" dirty="0" err="1" smtClean="0"/>
              <a:t>Kottke</a:t>
            </a:r>
            <a:r>
              <a:rPr lang="pt-BR" dirty="0" smtClean="0"/>
              <a:t> </a:t>
            </a:r>
            <a:r>
              <a:rPr lang="pt-BR" dirty="0" err="1" smtClean="0"/>
              <a:t>recalled</a:t>
            </a:r>
            <a:r>
              <a:rPr lang="pt-BR" dirty="0" smtClean="0"/>
              <a:t>” </a:t>
            </a:r>
            <a:r>
              <a:rPr lang="pt-BR" dirty="0" err="1" smtClean="0"/>
              <a:t>friends</a:t>
            </a:r>
            <a:r>
              <a:rPr lang="pt-BR" dirty="0" smtClean="0"/>
              <a:t> </a:t>
            </a:r>
            <a:r>
              <a:rPr lang="pt-BR" dirty="0" err="1" smtClean="0"/>
              <a:t>don’t</a:t>
            </a:r>
            <a:r>
              <a:rPr lang="pt-BR" dirty="0" smtClean="0"/>
              <a:t> </a:t>
            </a:r>
            <a:r>
              <a:rPr lang="pt-BR" dirty="0" err="1" smtClean="0"/>
              <a:t>let</a:t>
            </a:r>
            <a:r>
              <a:rPr lang="pt-BR" dirty="0" smtClean="0"/>
              <a:t> </a:t>
            </a:r>
            <a:r>
              <a:rPr lang="pt-BR" dirty="0" err="1" smtClean="0"/>
              <a:t>friends</a:t>
            </a:r>
            <a:r>
              <a:rPr lang="pt-BR" dirty="0" smtClean="0"/>
              <a:t> </a:t>
            </a:r>
            <a:r>
              <a:rPr lang="pt-BR" dirty="0" err="1" smtClean="0"/>
              <a:t>deny</a:t>
            </a:r>
            <a:r>
              <a:rPr lang="pt-BR" dirty="0" smtClean="0"/>
              <a:t> </a:t>
            </a:r>
            <a:r>
              <a:rPr lang="pt-BR" dirty="0" err="1" smtClean="0"/>
              <a:t>that</a:t>
            </a:r>
            <a:r>
              <a:rPr lang="pt-BR" dirty="0" smtClean="0"/>
              <a:t> </a:t>
            </a:r>
            <a:r>
              <a:rPr lang="pt-BR" dirty="0" err="1" smtClean="0"/>
              <a:t>they’re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father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a </a:t>
            </a:r>
            <a:r>
              <a:rPr lang="pt-BR" dirty="0" err="1" smtClean="0"/>
              <a:t>child</a:t>
            </a:r>
            <a:r>
              <a:rPr lang="pt-BR" dirty="0" smtClean="0"/>
              <a:t>. 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322" y="1690689"/>
            <a:ext cx="3315447" cy="3700177"/>
          </a:xfrm>
        </p:spPr>
      </p:pic>
    </p:spTree>
    <p:extLst>
      <p:ext uri="{BB962C8B-B14F-4D97-AF65-F5344CB8AC3E}">
        <p14:creationId xmlns:p14="http://schemas.microsoft.com/office/powerpoint/2010/main" val="246977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err="1"/>
              <a:t>Birth</a:t>
            </a:r>
            <a:r>
              <a:rPr lang="pt-BR" b="1" dirty="0"/>
              <a:t> </a:t>
            </a:r>
            <a:r>
              <a:rPr lang="pt-BR" b="1" dirty="0" err="1"/>
              <a:t>Certificate</a:t>
            </a:r>
            <a:endParaRPr lang="pt-BR" b="1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/>
              <a:t>É um </a:t>
            </a:r>
            <a:r>
              <a:rPr lang="pt-BR" dirty="0"/>
              <a:t>documento oficial emitido para </a:t>
            </a:r>
            <a:r>
              <a:rPr lang="pt-BR" dirty="0" smtClean="0"/>
              <a:t>registrar </a:t>
            </a:r>
            <a:r>
              <a:rPr lang="pt-BR" dirty="0"/>
              <a:t>legalmente</a:t>
            </a:r>
            <a:r>
              <a:rPr lang="pt-BR" dirty="0" smtClean="0"/>
              <a:t> </a:t>
            </a:r>
            <a:r>
              <a:rPr lang="pt-BR" dirty="0"/>
              <a:t>o nascimento de uma </a:t>
            </a:r>
            <a:r>
              <a:rPr lang="pt-BR" dirty="0" smtClean="0"/>
              <a:t>pessoa;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 Inclui dados </a:t>
            </a:r>
            <a:r>
              <a:rPr lang="pt-BR" dirty="0"/>
              <a:t>de identificação </a:t>
            </a:r>
            <a:r>
              <a:rPr lang="pt-BR" dirty="0" smtClean="0"/>
              <a:t>como: nome</a:t>
            </a:r>
            <a:r>
              <a:rPr lang="pt-BR" dirty="0"/>
              <a:t>, sexo, </a:t>
            </a:r>
            <a:r>
              <a:rPr lang="pt-BR" dirty="0" smtClean="0"/>
              <a:t>data e local  </a:t>
            </a:r>
            <a:r>
              <a:rPr lang="pt-BR" dirty="0"/>
              <a:t>de </a:t>
            </a:r>
            <a:r>
              <a:rPr lang="pt-BR" dirty="0" smtClean="0"/>
              <a:t>nascimento, filiação, entre outros.</a:t>
            </a:r>
            <a:endParaRPr lang="pt-BR" dirty="0"/>
          </a:p>
          <a:p>
            <a:pPr algn="just"/>
            <a:endParaRPr lang="pt-BR" dirty="0" smtClean="0"/>
          </a:p>
          <a:p>
            <a:pPr algn="just"/>
            <a:r>
              <a:rPr lang="pt-BR" dirty="0"/>
              <a:t>Cada pessoa </a:t>
            </a:r>
            <a:r>
              <a:rPr lang="pt-BR" dirty="0" smtClean="0"/>
              <a:t>possui </a:t>
            </a:r>
            <a:r>
              <a:rPr lang="pt-BR" dirty="0"/>
              <a:t>apenas </a:t>
            </a:r>
            <a:r>
              <a:rPr lang="pt-BR" dirty="0" smtClean="0"/>
              <a:t>uma </a:t>
            </a:r>
            <a:r>
              <a:rPr lang="pt-BR" dirty="0"/>
              <a:t>certidão de nascimento </a:t>
            </a:r>
            <a:r>
              <a:rPr lang="pt-BR" dirty="0" smtClean="0"/>
              <a:t>autenticada, </a:t>
            </a:r>
            <a:r>
              <a:rPr lang="pt-BR" dirty="0"/>
              <a:t>que serve para verificar a sua idade e cidadania como base para todos </a:t>
            </a:r>
            <a:r>
              <a:rPr lang="pt-BR" dirty="0" smtClean="0"/>
              <a:t>documentos de identificação, </a:t>
            </a:r>
            <a:r>
              <a:rPr lang="pt-BR" dirty="0"/>
              <a:t>como carteira de </a:t>
            </a:r>
            <a:r>
              <a:rPr lang="pt-BR" dirty="0" smtClean="0"/>
              <a:t>motorista</a:t>
            </a:r>
            <a:r>
              <a:rPr lang="pt-BR" dirty="0"/>
              <a:t> </a:t>
            </a:r>
            <a:r>
              <a:rPr lang="pt-BR" dirty="0" smtClean="0"/>
              <a:t>e passaporte.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Tipologia descritiva</a:t>
            </a:r>
            <a:endParaRPr lang="pt-BR" dirty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4439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err="1"/>
              <a:t>Birth</a:t>
            </a:r>
            <a:r>
              <a:rPr lang="pt-BR" b="1" dirty="0"/>
              <a:t> </a:t>
            </a:r>
            <a:r>
              <a:rPr lang="pt-BR" b="1" dirty="0" err="1"/>
              <a:t>Certificate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323" y="2072256"/>
            <a:ext cx="4868882" cy="3823029"/>
          </a:xfrm>
        </p:spPr>
      </p:pic>
    </p:spTree>
    <p:extLst>
      <p:ext uri="{BB962C8B-B14F-4D97-AF65-F5344CB8AC3E}">
        <p14:creationId xmlns:p14="http://schemas.microsoft.com/office/powerpoint/2010/main" val="70316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1006</Words>
  <Application>Microsoft Office PowerPoint</Application>
  <PresentationFormat>Slides de 35 mm</PresentationFormat>
  <Paragraphs>134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Courier New</vt:lpstr>
      <vt:lpstr>Tema do Office</vt:lpstr>
      <vt:lpstr>Gêneros textuais</vt:lpstr>
      <vt:lpstr>Gêneros textuais do grupo</vt:lpstr>
      <vt:lpstr>Autobiographical essay (Autobiografia)</vt:lpstr>
      <vt:lpstr>Temas presentes em textos autobiográficos:</vt:lpstr>
      <vt:lpstr> Trecho de um texto autobiográfico:</vt:lpstr>
      <vt:lpstr>Biographical Sumary (Resumo biográfico)</vt:lpstr>
      <vt:lpstr>Trecho de um texto biográfico:</vt:lpstr>
      <vt:lpstr>Birth Certificate</vt:lpstr>
      <vt:lpstr>Birth Certificate</vt:lpstr>
      <vt:lpstr>Board Game or Trivial Pursuit with Answers and Rules</vt:lpstr>
      <vt:lpstr>Board Game</vt:lpstr>
      <vt:lpstr>About the game</vt:lpstr>
      <vt:lpstr>Brochure or Newsletter </vt:lpstr>
      <vt:lpstr>Brochure or Newsletter </vt:lpstr>
      <vt:lpstr>Business Letter or Correspondence/Persuasive or Advocacy Letter</vt:lpstr>
      <vt:lpstr>Business Letter or Correspondence</vt:lpstr>
      <vt:lpstr>Chart or Diagram with Explanation and Analysis</vt:lpstr>
      <vt:lpstr>Chart with Explanation and Analysis</vt:lpstr>
      <vt:lpstr>Classified or Personal Ads </vt:lpstr>
      <vt:lpstr>Classified</vt:lpstr>
      <vt:lpstr>Comedy Routine or Parody </vt:lpstr>
      <vt:lpstr>Parody</vt:lpstr>
      <vt:lpstr>Comic Strip or Graphic Novel Excerpt</vt:lpstr>
      <vt:lpstr>Comic Strip</vt:lpstr>
      <vt:lpstr>Critique of a Published Source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Autobiographical essay (Autobiografia)</dc:title>
  <dc:creator>Fer Nanda</dc:creator>
  <cp:lastModifiedBy>Cristiane de Brito Cruz</cp:lastModifiedBy>
  <cp:revision>46</cp:revision>
  <dcterms:created xsi:type="dcterms:W3CDTF">2016-02-20T17:41:35Z</dcterms:created>
  <dcterms:modified xsi:type="dcterms:W3CDTF">2016-03-07T11:00:19Z</dcterms:modified>
</cp:coreProperties>
</file>