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5"/>
  </p:notesMasterIdLst>
  <p:sldIdLst>
    <p:sldId id="275" r:id="rId2"/>
    <p:sldId id="257" r:id="rId3"/>
    <p:sldId id="260" r:id="rId4"/>
    <p:sldId id="263" r:id="rId5"/>
    <p:sldId id="264" r:id="rId6"/>
    <p:sldId id="274" r:id="rId7"/>
    <p:sldId id="277" r:id="rId8"/>
    <p:sldId id="273" r:id="rId9"/>
    <p:sldId id="276" r:id="rId10"/>
    <p:sldId id="265" r:id="rId11"/>
    <p:sldId id="266" r:id="rId12"/>
    <p:sldId id="269" r:id="rId13"/>
    <p:sldId id="270" r:id="rId14"/>
    <p:sldId id="271" r:id="rId15"/>
    <p:sldId id="272" r:id="rId16"/>
    <p:sldId id="278" r:id="rId17"/>
    <p:sldId id="279" r:id="rId18"/>
    <p:sldId id="258" r:id="rId19"/>
    <p:sldId id="259" r:id="rId20"/>
    <p:sldId id="261" r:id="rId21"/>
    <p:sldId id="262" r:id="rId22"/>
    <p:sldId id="280" r:id="rId23"/>
    <p:sldId id="281" r:id="rId2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348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>
      <p:cViewPr>
        <p:scale>
          <a:sx n="78" d="100"/>
          <a:sy n="78" d="100"/>
        </p:scale>
        <p:origin x="-1158" y="2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D213CB-EEA5-4B64-881B-BCEA9376F709}" type="datetimeFigureOut">
              <a:rPr lang="pt-BR" smtClean="0"/>
              <a:t>07/03/2016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33D216-8D19-412D-BC33-CB800B70DF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0957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ângulo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etângulo de cantos arredondados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28" name="Espaço Reservado para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EDC3-1558-4E3C-B54E-77818EA0E047}" type="datetimeFigureOut">
              <a:rPr lang="pt-BR" smtClean="0"/>
              <a:t>07/03/2016</a:t>
            </a:fld>
            <a:endParaRPr lang="pt-BR"/>
          </a:p>
        </p:txBody>
      </p:sp>
      <p:sp>
        <p:nvSpPr>
          <p:cNvPr id="17" name="Espaço Reservado para Rodap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9" name="Espaço Reservado para Número de Slide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C5D29B-7018-487C-9565-46D2732DA9BD}" type="slidenum">
              <a:rPr lang="pt-BR" smtClean="0"/>
              <a:t>‹nº›</a:t>
            </a:fld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ângulo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ângulo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EDC3-1558-4E3C-B54E-77818EA0E047}" type="datetimeFigureOut">
              <a:rPr lang="pt-BR" smtClean="0"/>
              <a:t>07/03/2016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5D29B-7018-487C-9565-46D2732DA9BD}" type="slidenum">
              <a:rPr lang="pt-BR" smtClean="0"/>
              <a:t>‹nº›</a:t>
            </a:fld>
            <a:endParaRPr lang="pt-BR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tângulo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etângulo de cantos arredondados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EDC3-1558-4E3C-B54E-77818EA0E047}" type="datetimeFigureOut">
              <a:rPr lang="pt-BR" smtClean="0"/>
              <a:t>07/03/2016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pt-BR"/>
          </a:p>
        </p:txBody>
      </p:sp>
      <p:sp>
        <p:nvSpPr>
          <p:cNvPr id="7" name="Retângulo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tângulo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tângulo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C5D29B-7018-487C-9565-46D2732DA9BD}" type="slidenum">
              <a:rPr lang="pt-BR" smtClean="0"/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EDC3-1558-4E3C-B54E-77818EA0E047}" type="datetimeFigureOut">
              <a:rPr lang="pt-BR" smtClean="0"/>
              <a:t>07/03/2016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5D29B-7018-487C-9565-46D2732DA9BD}" type="slidenum">
              <a:rPr lang="pt-BR" smtClean="0"/>
              <a:t>‹nº›</a:t>
            </a:fld>
            <a:endParaRPr lang="pt-BR"/>
          </a:p>
        </p:txBody>
      </p:sp>
      <p:sp>
        <p:nvSpPr>
          <p:cNvPr id="9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EDC3-1558-4E3C-B54E-77818EA0E047}" type="datetimeFigureOut">
              <a:rPr lang="pt-BR" smtClean="0"/>
              <a:t>07/03/2016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5D29B-7018-487C-9565-46D2732DA9BD}" type="slidenum">
              <a:rPr lang="pt-BR" smtClean="0"/>
              <a:t>‹nº›</a:t>
            </a:fld>
            <a:endParaRPr lang="pt-BR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EDC3-1558-4E3C-B54E-77818EA0E047}" type="datetimeFigureOut">
              <a:rPr lang="pt-BR" smtClean="0"/>
              <a:t>07/03/2016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5D29B-7018-487C-9565-46D2732DA9B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EDC3-1558-4E3C-B54E-77818EA0E047}" type="datetimeFigureOut">
              <a:rPr lang="pt-BR" smtClean="0"/>
              <a:t>07/03/2016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5D29B-7018-487C-9565-46D2732DA9B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etângulo de cantos arredondados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EDC3-1558-4E3C-B54E-77818EA0E047}" type="datetimeFigureOut">
              <a:rPr lang="pt-BR" smtClean="0"/>
              <a:t>07/03/2016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5D29B-7018-487C-9565-46D2732DA9BD}" type="slidenum">
              <a:rPr lang="pt-BR" smtClean="0"/>
              <a:t>‹nº›</a:t>
            </a:fld>
            <a:endParaRPr lang="pt-BR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EDC3-1558-4E3C-B54E-77818EA0E047}" type="datetimeFigureOut">
              <a:rPr lang="pt-BR" smtClean="0"/>
              <a:t>07/03/2016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C5D29B-7018-487C-9565-46D2732DA9BD}" type="slidenum">
              <a:rPr lang="pt-BR" smtClean="0"/>
              <a:t>‹nº›</a:t>
            </a:fld>
            <a:endParaRPr lang="pt-BR"/>
          </a:p>
        </p:txBody>
      </p:sp>
      <p:sp>
        <p:nvSpPr>
          <p:cNvPr id="11" name="Retângulo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tângulo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tângulo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EDC3-1558-4E3C-B54E-77818EA0E047}" type="datetimeFigureOut">
              <a:rPr lang="pt-BR" smtClean="0"/>
              <a:t>07/03/2016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5D29B-7018-487C-9565-46D2732DA9B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EDC3-1558-4E3C-B54E-77818EA0E047}" type="datetimeFigureOut">
              <a:rPr lang="pt-BR" smtClean="0"/>
              <a:t>07/03/2016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5D29B-7018-487C-9565-46D2732DA9BD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etângulo de cantos arredondados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325EDC3-1558-4E3C-B54E-77818EA0E047}" type="datetimeFigureOut">
              <a:rPr lang="pt-BR" smtClean="0"/>
              <a:t>07/03/2016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pt-BR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C5D29B-7018-487C-9565-46D2732DA9BD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62" y="836712"/>
            <a:ext cx="8957031" cy="504056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159634" y="1988840"/>
            <a:ext cx="5218416" cy="9233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Gêneros textuais</a:t>
            </a:r>
            <a:endParaRPr lang="pt-B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059832" y="6165884"/>
            <a:ext cx="602076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200" dirty="0" smtClean="0">
                <a:solidFill>
                  <a:srgbClr val="D34817"/>
                </a:solidFill>
              </a:rPr>
              <a:t>Inglês técnico – Licenciatura em Química</a:t>
            </a:r>
            <a:endParaRPr lang="pt-BR" sz="2200" dirty="0">
              <a:solidFill>
                <a:srgbClr val="D3481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5632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1022747" y="332656"/>
            <a:ext cx="735923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err="1" smtClean="0">
                <a:latin typeface="Times New Roman" panose="02020603050405020304" pitchFamily="18" charset="0"/>
                <a:cs typeface="Times New Roman" pitchFamily="18" charset="0"/>
              </a:rPr>
              <a:t>Encyclopedia</a:t>
            </a:r>
            <a:r>
              <a:rPr lang="pt-BR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dirty="0" err="1" smtClean="0">
                <a:latin typeface="Times New Roman" pitchFamily="18" charset="0"/>
                <a:cs typeface="Times New Roman" pitchFamily="18" charset="0"/>
              </a:rPr>
              <a:t>article</a:t>
            </a:r>
            <a:r>
              <a:rPr lang="pt-BR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dirty="0" smtClean="0">
                <a:latin typeface="Times New Roman" pitchFamily="18" charset="0"/>
                <a:cs typeface="Times New Roman" pitchFamily="18" charset="0"/>
              </a:rPr>
              <a:t>– Artigo de enciclopédia</a:t>
            </a:r>
          </a:p>
          <a:p>
            <a:pPr algn="ctr"/>
            <a:r>
              <a:rPr lang="pt-BR" sz="2400" dirty="0">
                <a:solidFill>
                  <a:srgbClr val="D34817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pt-BR" sz="2400" dirty="0" smtClean="0">
                <a:solidFill>
                  <a:srgbClr val="D34817"/>
                </a:solidFill>
                <a:latin typeface="Times New Roman" pitchFamily="18" charset="0"/>
                <a:cs typeface="Times New Roman" pitchFamily="18" charset="0"/>
              </a:rPr>
              <a:t>xpositivo</a:t>
            </a:r>
            <a:endParaRPr lang="pt-BR" sz="2400" dirty="0">
              <a:solidFill>
                <a:srgbClr val="D3481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755576" y="3131756"/>
            <a:ext cx="3420380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881590" y="3230766"/>
            <a:ext cx="31683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Coletânea de textos numerosos</a:t>
            </a:r>
            <a:endParaRPr lang="pt-BR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5269655" y="2006630"/>
            <a:ext cx="2808312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5303159" y="4184873"/>
            <a:ext cx="2788824" cy="12263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CaixaDeTexto 9"/>
          <p:cNvSpPr txBox="1"/>
          <p:nvPr/>
        </p:nvSpPr>
        <p:spPr>
          <a:xfrm>
            <a:off x="5665699" y="2357088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Genéricas</a:t>
            </a:r>
            <a:endParaRPr lang="pt-BR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5473435" y="4536431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Especializadas</a:t>
            </a:r>
            <a:endParaRPr lang="pt-BR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3" name="Conector de seta reta 12"/>
          <p:cNvCxnSpPr/>
          <p:nvPr/>
        </p:nvCxnSpPr>
        <p:spPr>
          <a:xfrm flipV="1">
            <a:off x="4256663" y="3131756"/>
            <a:ext cx="891401" cy="42828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Conector de seta reta 13"/>
          <p:cNvCxnSpPr/>
          <p:nvPr/>
        </p:nvCxnSpPr>
        <p:spPr>
          <a:xfrm>
            <a:off x="4256663" y="3891108"/>
            <a:ext cx="986886" cy="39277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5778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9119" y="1052736"/>
            <a:ext cx="3289457" cy="250355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9120" y="3727396"/>
            <a:ext cx="3312368" cy="2832523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810136" y="260648"/>
            <a:ext cx="5472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err="1" smtClean="0">
                <a:latin typeface="Times New Roman" pitchFamily="18" charset="0"/>
                <a:cs typeface="Times New Roman" pitchFamily="18" charset="0"/>
              </a:rPr>
              <a:t>Example</a:t>
            </a:r>
            <a:r>
              <a:rPr lang="pt-BR" sz="2800" dirty="0" smtClean="0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pt-BR" sz="2800" b="1" dirty="0" err="1">
                <a:latin typeface="Times New Roman" panose="02020603050405020304" pitchFamily="18" charset="0"/>
                <a:cs typeface="Times New Roman" pitchFamily="18" charset="0"/>
              </a:rPr>
              <a:t>Encyclopedia</a:t>
            </a:r>
            <a:r>
              <a:rPr lang="pt-BR" sz="2800" b="1" dirty="0"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pt-BR" sz="2800" b="1" dirty="0" err="1">
                <a:latin typeface="Times New Roman" panose="02020603050405020304" pitchFamily="18" charset="0"/>
                <a:cs typeface="Times New Roman" pitchFamily="18" charset="0"/>
              </a:rPr>
              <a:t>article</a:t>
            </a:r>
            <a:r>
              <a:rPr lang="pt-BR" sz="2800" b="1" dirty="0">
                <a:latin typeface="Times New Roman" panose="02020603050405020304" pitchFamily="18" charset="0"/>
                <a:cs typeface="Times New Roman" pitchFamily="18" charset="0"/>
              </a:rPr>
              <a:t> </a:t>
            </a:r>
            <a:endParaRPr lang="pt-BR" sz="2800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0" t="7965" r="26520" b="60019"/>
          <a:stretch/>
        </p:blipFill>
        <p:spPr>
          <a:xfrm>
            <a:off x="179512" y="1267967"/>
            <a:ext cx="5499606" cy="1645921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3" t="29710" r="25988" b="3702"/>
          <a:stretch/>
        </p:blipFill>
        <p:spPr>
          <a:xfrm>
            <a:off x="179511" y="2916543"/>
            <a:ext cx="5499607" cy="3643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532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285264" y="2420888"/>
            <a:ext cx="4861834" cy="26642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339751" y="2783540"/>
            <a:ext cx="47898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Diálogo</a:t>
            </a:r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 </a:t>
            </a:r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conversação entre duas ou mais </a:t>
            </a:r>
            <a:r>
              <a:rPr lang="pt-B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pessoas, </a:t>
            </a:r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onde deverá sempre ocorrer uma troca de ideias para se chegar a um bom </a:t>
            </a:r>
            <a:r>
              <a:rPr lang="pt-B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entendimento.</a:t>
            </a:r>
            <a:endParaRPr lang="pt-BR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467544" y="548680"/>
            <a:ext cx="8352928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Dialogue of a Conversation among Two or More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People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Diálogo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entre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duas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mais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pessoas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 algn="ctr"/>
            <a:r>
              <a:rPr lang="pt-BR" sz="2400" dirty="0">
                <a:solidFill>
                  <a:srgbClr val="D3481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Dialogal / Conversacional</a:t>
            </a:r>
          </a:p>
          <a:p>
            <a:pPr algn="ctr"/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2214877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1187624" y="332656"/>
            <a:ext cx="7344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err="1" smtClean="0">
                <a:latin typeface="Times New Roman" pitchFamily="18" charset="0"/>
                <a:cs typeface="Times New Roman" pitchFamily="18" charset="0"/>
              </a:rPr>
              <a:t>Example</a:t>
            </a:r>
            <a:r>
              <a:rPr lang="pt-B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Dialogue of a Conversation among Two or More People </a:t>
            </a:r>
            <a:endParaRPr lang="pt-BR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003258"/>
            <a:ext cx="8928992" cy="2851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624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27584" y="404664"/>
            <a:ext cx="7772400" cy="1080120"/>
          </a:xfrm>
        </p:spPr>
        <p:txBody>
          <a:bodyPr>
            <a:normAutofit/>
          </a:bodyPr>
          <a:lstStyle/>
          <a:p>
            <a:pPr lvl="0" algn="ctr"/>
            <a:r>
              <a:rPr lang="pt-BR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Ghost </a:t>
            </a:r>
            <a:r>
              <a:rPr lang="pt-BR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Story</a:t>
            </a:r>
            <a:r>
              <a:rPr lang="pt-BR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pt-BR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História de Fantasma</a:t>
            </a:r>
            <a:br>
              <a:rPr lang="pt-BR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800" dirty="0" smtClean="0">
                <a:solidFill>
                  <a:srgbClr val="D3481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Narrativo</a:t>
            </a:r>
            <a:endParaRPr lang="pt-BR" sz="2800" dirty="0"/>
          </a:p>
        </p:txBody>
      </p:sp>
      <p:sp>
        <p:nvSpPr>
          <p:cNvPr id="4" name="Retângulo 3"/>
          <p:cNvSpPr/>
          <p:nvPr/>
        </p:nvSpPr>
        <p:spPr>
          <a:xfrm>
            <a:off x="2424336" y="1988840"/>
            <a:ext cx="4752528" cy="31356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2532348" y="2217832"/>
            <a:ext cx="453650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 </a:t>
            </a:r>
            <a:r>
              <a:rPr lang="pt-B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conto em que elementos como visitas de fantasmas e intervenção sobrenatural são usadas para promover a trama e uma atmosfera de suspense de arrepiar.</a:t>
            </a:r>
          </a:p>
        </p:txBody>
      </p:sp>
    </p:spTree>
    <p:extLst>
      <p:ext uri="{BB962C8B-B14F-4D97-AF65-F5344CB8AC3E}">
        <p14:creationId xmlns:p14="http://schemas.microsoft.com/office/powerpoint/2010/main" val="4199182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/>
          <p:nvPr/>
        </p:nvSpPr>
        <p:spPr>
          <a:xfrm>
            <a:off x="1403648" y="188640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err="1" smtClean="0">
                <a:latin typeface="Times New Roman" pitchFamily="18" charset="0"/>
                <a:cs typeface="Times New Roman" pitchFamily="18" charset="0"/>
              </a:rPr>
              <a:t>Example</a:t>
            </a:r>
            <a:r>
              <a:rPr lang="pt-B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Ghost </a:t>
            </a:r>
            <a:r>
              <a:rPr lang="pt-BR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Story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t-BR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6488" y="837687"/>
            <a:ext cx="5715000" cy="273630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699818"/>
            <a:ext cx="6696744" cy="2940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762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467544" y="476671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Inner Monologue Representing Internal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Conflicts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Monólogo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conflitos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internos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pt-BR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1907704" y="2256223"/>
            <a:ext cx="5328592" cy="26129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2339752" y="2321551"/>
            <a:ext cx="44644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É</a:t>
            </a:r>
            <a:r>
              <a:rPr lang="pt-BR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um diálogo que um personagem tem consigo mesmo, usado quando o escritor quer expor os pensamentos e emoções que estão ocupando sua cabeça naquele exato </a:t>
            </a:r>
            <a:r>
              <a:rPr lang="pt-BR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momento.</a:t>
            </a:r>
            <a:endParaRPr lang="pt-BR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1476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sz="quarter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66"/>
          <a:stretch/>
        </p:blipFill>
        <p:spPr>
          <a:xfrm>
            <a:off x="2051720" y="764704"/>
            <a:ext cx="5414498" cy="5889588"/>
          </a:xfrm>
        </p:spPr>
      </p:pic>
      <p:sp>
        <p:nvSpPr>
          <p:cNvPr id="5" name="CaixaDeTexto 4"/>
          <p:cNvSpPr txBox="1"/>
          <p:nvPr/>
        </p:nvSpPr>
        <p:spPr>
          <a:xfrm>
            <a:off x="395536" y="188640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err="1" smtClean="0">
                <a:latin typeface="Times New Roman" pitchFamily="18" charset="0"/>
                <a:cs typeface="Times New Roman" pitchFamily="18" charset="0"/>
              </a:rPr>
              <a:t>Example</a:t>
            </a:r>
            <a:r>
              <a:rPr lang="pt-B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Inner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Monologue</a:t>
            </a:r>
            <a:endParaRPr lang="pt-BR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6429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475656" y="379844"/>
            <a:ext cx="662473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latin typeface="Times New Roman" pitchFamily="18" charset="0"/>
                <a:cs typeface="Times New Roman" pitchFamily="18" charset="0"/>
              </a:rPr>
              <a:t>Local </a:t>
            </a:r>
            <a:r>
              <a:rPr lang="pt-BR" sz="2800" b="1" dirty="0" err="1" smtClean="0">
                <a:latin typeface="Times New Roman" pitchFamily="18" charset="0"/>
                <a:cs typeface="Times New Roman" pitchFamily="18" charset="0"/>
              </a:rPr>
              <a:t>news</a:t>
            </a:r>
            <a:r>
              <a:rPr lang="pt-BR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dirty="0" err="1" smtClean="0">
                <a:latin typeface="Times New Roman" pitchFamily="18" charset="0"/>
                <a:cs typeface="Times New Roman" pitchFamily="18" charset="0"/>
              </a:rPr>
              <a:t>report</a:t>
            </a:r>
            <a:r>
              <a:rPr lang="pt-BR" sz="2800" dirty="0" smtClean="0">
                <a:latin typeface="Times New Roman" pitchFamily="18" charset="0"/>
                <a:cs typeface="Times New Roman" pitchFamily="18" charset="0"/>
              </a:rPr>
              <a:t> – Relatório de notícias locais </a:t>
            </a:r>
          </a:p>
          <a:p>
            <a:pPr lvl="0" algn="ctr"/>
            <a:r>
              <a:rPr lang="pt-BR" sz="2800" dirty="0">
                <a:solidFill>
                  <a:srgbClr val="D34817"/>
                </a:solidFill>
                <a:latin typeface="Times New Roman" pitchFamily="18" charset="0"/>
                <a:cs typeface="Times New Roman" pitchFamily="18" charset="0"/>
              </a:rPr>
              <a:t>Narrativo</a:t>
            </a:r>
          </a:p>
          <a:p>
            <a:pPr algn="ctr"/>
            <a:r>
              <a:rPr lang="pt-B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pt-BR" sz="2800" dirty="0">
              <a:solidFill>
                <a:srgbClr val="D3481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510525" y="1839252"/>
            <a:ext cx="4284843" cy="16368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CaixaDeTexto 3"/>
          <p:cNvSpPr txBox="1"/>
          <p:nvPr/>
        </p:nvSpPr>
        <p:spPr>
          <a:xfrm>
            <a:off x="2528710" y="1872844"/>
            <a:ext cx="42484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Relata </a:t>
            </a:r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fatos condicionados ao interesse do público em </a:t>
            </a:r>
            <a:r>
              <a:rPr lang="pt-B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geral. </a:t>
            </a:r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pt-B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linguagem necessariamente </a:t>
            </a:r>
            <a:r>
              <a:rPr lang="pt-B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 </a:t>
            </a:r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ser clara, objetiva e </a:t>
            </a:r>
            <a:r>
              <a:rPr lang="pt-B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precisa.</a:t>
            </a:r>
            <a:endParaRPr lang="pt-BR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51520" y="4534033"/>
            <a:ext cx="1990857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2494039" y="4534033"/>
            <a:ext cx="1990857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4788024" y="4529208"/>
            <a:ext cx="1990857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6991797" y="4524934"/>
            <a:ext cx="1990857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CaixaDeTexto 11"/>
          <p:cNvSpPr txBox="1"/>
          <p:nvPr/>
        </p:nvSpPr>
        <p:spPr>
          <a:xfrm>
            <a:off x="395536" y="4838614"/>
            <a:ext cx="15841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Título principal</a:t>
            </a:r>
            <a:endParaRPr lang="pt-BR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2771800" y="4838614"/>
            <a:ext cx="1440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Título auxiliar</a:t>
            </a:r>
            <a:endParaRPr lang="pt-BR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5076056" y="4838614"/>
            <a:ext cx="15121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Lide</a:t>
            </a:r>
            <a:r>
              <a:rPr lang="pt-B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Lead</a:t>
            </a:r>
            <a:endParaRPr lang="pt-B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7308304" y="4941168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Corpo</a:t>
            </a:r>
            <a:endParaRPr lang="pt-BR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7" name="Conector de seta reta 16"/>
          <p:cNvCxnSpPr/>
          <p:nvPr/>
        </p:nvCxnSpPr>
        <p:spPr>
          <a:xfrm flipH="1">
            <a:off x="1619672" y="3645024"/>
            <a:ext cx="874368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Conector de seta reta 18"/>
          <p:cNvCxnSpPr/>
          <p:nvPr/>
        </p:nvCxnSpPr>
        <p:spPr>
          <a:xfrm>
            <a:off x="3563888" y="3645024"/>
            <a:ext cx="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Conector de seta reta 20"/>
          <p:cNvCxnSpPr/>
          <p:nvPr/>
        </p:nvCxnSpPr>
        <p:spPr>
          <a:xfrm>
            <a:off x="5783452" y="3645024"/>
            <a:ext cx="24344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Conector de seta reta 22"/>
          <p:cNvCxnSpPr/>
          <p:nvPr/>
        </p:nvCxnSpPr>
        <p:spPr>
          <a:xfrm>
            <a:off x="6720932" y="3645024"/>
            <a:ext cx="1033479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9595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20" y="1124744"/>
            <a:ext cx="6120680" cy="4227686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628800"/>
            <a:ext cx="4752528" cy="4813474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1335792" y="243805"/>
            <a:ext cx="67687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err="1" smtClean="0">
                <a:latin typeface="Times New Roman" pitchFamily="18" charset="0"/>
                <a:cs typeface="Times New Roman" pitchFamily="18" charset="0"/>
              </a:rPr>
              <a:t>Example</a:t>
            </a:r>
            <a:r>
              <a:rPr lang="pt-B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Local </a:t>
            </a:r>
            <a:r>
              <a:rPr lang="pt-BR" sz="2800" b="1" dirty="0" err="1">
                <a:latin typeface="Times New Roman" pitchFamily="18" charset="0"/>
                <a:cs typeface="Times New Roman" pitchFamily="18" charset="0"/>
              </a:rPr>
              <a:t>news</a:t>
            </a:r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dirty="0" err="1" smtClean="0">
                <a:latin typeface="Times New Roman" pitchFamily="18" charset="0"/>
                <a:cs typeface="Times New Roman" pitchFamily="18" charset="0"/>
              </a:rPr>
              <a:t>report</a:t>
            </a:r>
            <a:endParaRPr lang="pt-BR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pt-BR" sz="2800" dirty="0" smtClean="0">
                <a:solidFill>
                  <a:srgbClr val="D34817"/>
                </a:solidFill>
                <a:latin typeface="Times New Roman" pitchFamily="18" charset="0"/>
                <a:cs typeface="Times New Roman" pitchFamily="18" charset="0"/>
              </a:rPr>
              <a:t>Narrativo</a:t>
            </a:r>
            <a:endParaRPr lang="pt-BR" sz="2800" dirty="0">
              <a:solidFill>
                <a:srgbClr val="D34817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pt-BR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5153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123728" y="399894"/>
            <a:ext cx="49556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err="1" smtClean="0">
                <a:latin typeface="Times New Roman" pitchFamily="18" charset="0"/>
                <a:cs typeface="Times New Roman" pitchFamily="18" charset="0"/>
              </a:rPr>
              <a:t>Greeting</a:t>
            </a:r>
            <a:r>
              <a:rPr lang="pt-BR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dirty="0" err="1" smtClean="0">
                <a:latin typeface="Times New Roman" pitchFamily="18" charset="0"/>
                <a:cs typeface="Times New Roman" pitchFamily="18" charset="0"/>
              </a:rPr>
              <a:t>card</a:t>
            </a:r>
            <a:r>
              <a:rPr lang="pt-BR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dirty="0" smtClean="0">
                <a:latin typeface="Times New Roman" pitchFamily="18" charset="0"/>
                <a:cs typeface="Times New Roman" pitchFamily="18" charset="0"/>
              </a:rPr>
              <a:t>– Cartão de saudações</a:t>
            </a:r>
          </a:p>
          <a:p>
            <a:pPr algn="ctr"/>
            <a:r>
              <a:rPr lang="pt-BR" sz="2400" dirty="0" smtClean="0">
                <a:solidFill>
                  <a:srgbClr val="D34817"/>
                </a:solidFill>
                <a:latin typeface="Times New Roman" pitchFamily="18" charset="0"/>
                <a:cs typeface="Times New Roman" pitchFamily="18" charset="0"/>
              </a:rPr>
              <a:t>Narrativo argumentativo</a:t>
            </a:r>
            <a:endParaRPr lang="pt-BR" sz="2400" dirty="0">
              <a:solidFill>
                <a:srgbClr val="D3481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585349" y="1898672"/>
            <a:ext cx="4032448" cy="24033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2585349" y="2018851"/>
            <a:ext cx="40324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São usados geralmente quando há a oportunidade ou desejo de manifestar a uma pessoa ou um grupo nossos sentimentos (votos, congratulações).</a:t>
            </a:r>
            <a:endParaRPr lang="pt-BR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259630" y="5116542"/>
            <a:ext cx="6912769" cy="9453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CaixaDeTexto 7"/>
          <p:cNvSpPr txBox="1"/>
          <p:nvPr/>
        </p:nvSpPr>
        <p:spPr>
          <a:xfrm>
            <a:off x="863586" y="5311734"/>
            <a:ext cx="770485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Remetente - Destinatário - Um </a:t>
            </a:r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texto breve/curto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endParaRPr lang="pt-BR" dirty="0"/>
          </a:p>
        </p:txBody>
      </p:sp>
      <p:cxnSp>
        <p:nvCxnSpPr>
          <p:cNvPr id="11" name="Conector de seta reta 10"/>
          <p:cNvCxnSpPr/>
          <p:nvPr/>
        </p:nvCxnSpPr>
        <p:spPr>
          <a:xfrm>
            <a:off x="4601573" y="4365104"/>
            <a:ext cx="0" cy="6480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9670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96752"/>
            <a:ext cx="4104456" cy="3888432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82" t="4758" r="7599"/>
          <a:stretch/>
        </p:blipFill>
        <p:spPr>
          <a:xfrm>
            <a:off x="4355976" y="2420888"/>
            <a:ext cx="4683136" cy="3896781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843808" y="336128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err="1" smtClean="0">
                <a:latin typeface="Times New Roman" pitchFamily="18" charset="0"/>
                <a:cs typeface="Times New Roman" pitchFamily="18" charset="0"/>
              </a:rPr>
              <a:t>Example</a:t>
            </a:r>
            <a:r>
              <a:rPr lang="pt-B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dirty="0" err="1">
                <a:latin typeface="Times New Roman" pitchFamily="18" charset="0"/>
                <a:cs typeface="Times New Roman" pitchFamily="18" charset="0"/>
              </a:rPr>
              <a:t>Greeting</a:t>
            </a:r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dirty="0" err="1">
                <a:latin typeface="Times New Roman" pitchFamily="18" charset="0"/>
                <a:cs typeface="Times New Roman" pitchFamily="18" charset="0"/>
              </a:rPr>
              <a:t>card</a:t>
            </a:r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pt-BR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251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043608" y="476672"/>
            <a:ext cx="756084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How-To or Directions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Booklet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Livreto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orientação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en-US" sz="2800" dirty="0" err="1" smtClean="0">
                <a:solidFill>
                  <a:srgbClr val="D34817"/>
                </a:solidFill>
                <a:latin typeface="Times New Roman" pitchFamily="18" charset="0"/>
                <a:cs typeface="Times New Roman" pitchFamily="18" charset="0"/>
              </a:rPr>
              <a:t>Instrucional</a:t>
            </a:r>
            <a:endParaRPr lang="pt-BR" sz="2800" dirty="0">
              <a:solidFill>
                <a:srgbClr val="D34817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683568" y="1963530"/>
            <a:ext cx="3600400" cy="24413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CaixaDeTexto 1"/>
          <p:cNvSpPr txBox="1"/>
          <p:nvPr/>
        </p:nvSpPr>
        <p:spPr>
          <a:xfrm>
            <a:off x="827584" y="2214685"/>
            <a:ext cx="33123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 um </a:t>
            </a:r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livro ou folheto que ensina a operar um </a:t>
            </a:r>
            <a:r>
              <a:rPr lang="pt-B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equipamento, um </a:t>
            </a:r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objeto, um software ou uma ferramenta</a:t>
            </a:r>
          </a:p>
        </p:txBody>
      </p:sp>
      <p:sp>
        <p:nvSpPr>
          <p:cNvPr id="3" name="Retângulo 2"/>
          <p:cNvSpPr/>
          <p:nvPr/>
        </p:nvSpPr>
        <p:spPr>
          <a:xfrm>
            <a:off x="4953188" y="4005064"/>
            <a:ext cx="3659824" cy="24606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5364088" y="4097203"/>
            <a:ext cx="28380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Às vezes o manual pode vir organizado em itens, ou passos; que geralmente são curtos e com poucos </a:t>
            </a:r>
            <a:r>
              <a:rPr lang="pt-B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números.</a:t>
            </a:r>
            <a:endParaRPr lang="pt-BR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4" name="Conector de seta reta 13"/>
          <p:cNvCxnSpPr/>
          <p:nvPr/>
        </p:nvCxnSpPr>
        <p:spPr>
          <a:xfrm>
            <a:off x="3671900" y="4583909"/>
            <a:ext cx="1152128" cy="6169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2250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631352"/>
            <a:ext cx="6480720" cy="5733256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295636" y="286688"/>
            <a:ext cx="6840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err="1" smtClean="0">
                <a:latin typeface="Times New Roman" pitchFamily="18" charset="0"/>
                <a:cs typeface="Times New Roman" pitchFamily="18" charset="0"/>
              </a:rPr>
              <a:t>Example</a:t>
            </a:r>
            <a:r>
              <a:rPr lang="pt-B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How-To or Directions Booklet</a:t>
            </a:r>
            <a:r>
              <a:rPr lang="pt-B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pt-BR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2031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647564" y="1340768"/>
            <a:ext cx="4433672" cy="25362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/>
          <p:cNvSpPr txBox="1"/>
          <p:nvPr/>
        </p:nvSpPr>
        <p:spPr>
          <a:xfrm>
            <a:off x="611560" y="1577844"/>
            <a:ext cx="45365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É</a:t>
            </a:r>
            <a:r>
              <a:rPr lang="pt-B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uma carta enviada para uma publicação sobre questões de interesse de seus leitores. Normalmente, as cartas são destinadas </a:t>
            </a:r>
            <a:r>
              <a:rPr lang="pt-B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publicação. </a:t>
            </a:r>
            <a:endParaRPr lang="pt-BR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11560" y="476672"/>
            <a:ext cx="741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pt-BR" sz="2800" b="1" dirty="0" err="1">
                <a:latin typeface="Times New Roman" pitchFamily="18" charset="0"/>
                <a:cs typeface="Times New Roman" pitchFamily="18" charset="0"/>
              </a:rPr>
              <a:t>Letter</a:t>
            </a:r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dirty="0" err="1">
                <a:latin typeface="Times New Roman" pitchFamily="18" charset="0"/>
                <a:cs typeface="Times New Roman" pitchFamily="18" charset="0"/>
              </a:rPr>
              <a:t>to</a:t>
            </a:r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dirty="0" err="1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dirty="0" smtClean="0">
                <a:latin typeface="Times New Roman" pitchFamily="18" charset="0"/>
                <a:cs typeface="Times New Roman" pitchFamily="18" charset="0"/>
              </a:rPr>
              <a:t>Editor </a:t>
            </a:r>
            <a:r>
              <a:rPr lang="pt-BR" sz="2800" dirty="0" smtClean="0">
                <a:latin typeface="Times New Roman" pitchFamily="18" charset="0"/>
                <a:cs typeface="Times New Roman" pitchFamily="18" charset="0"/>
              </a:rPr>
              <a:t>– Carta para o editor</a:t>
            </a:r>
            <a:endParaRPr lang="pt-BR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499992" y="4114096"/>
            <a:ext cx="4176464" cy="23762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CaixaDeTexto 2"/>
          <p:cNvSpPr txBox="1"/>
          <p:nvPr/>
        </p:nvSpPr>
        <p:spPr>
          <a:xfrm>
            <a:off x="4874030" y="4338251"/>
            <a:ext cx="34283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pt-BR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São frequentemente associadas </a:t>
            </a:r>
            <a:r>
              <a:rPr lang="pt-B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 </a:t>
            </a:r>
            <a:r>
              <a:rPr lang="pt-BR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jornais</a:t>
            </a:r>
            <a:r>
              <a:rPr lang="pt-B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e </a:t>
            </a:r>
            <a:r>
              <a:rPr lang="pt-BR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revistas de notícias.</a:t>
            </a:r>
            <a:endParaRPr lang="pt-BR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7" name="Conector angulado 16"/>
          <p:cNvCxnSpPr/>
          <p:nvPr/>
        </p:nvCxnSpPr>
        <p:spPr>
          <a:xfrm>
            <a:off x="2483768" y="4058060"/>
            <a:ext cx="1836204" cy="1188132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8106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908720"/>
            <a:ext cx="7392754" cy="5256584"/>
          </a:xfrm>
        </p:spPr>
      </p:pic>
      <p:sp>
        <p:nvSpPr>
          <p:cNvPr id="5" name="CaixaDeTexto 4"/>
          <p:cNvSpPr txBox="1"/>
          <p:nvPr/>
        </p:nvSpPr>
        <p:spPr>
          <a:xfrm>
            <a:off x="1907704" y="332656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err="1" smtClean="0">
                <a:latin typeface="Times New Roman" pitchFamily="18" charset="0"/>
                <a:cs typeface="Times New Roman" pitchFamily="18" charset="0"/>
              </a:rPr>
              <a:t>Example</a:t>
            </a:r>
            <a:r>
              <a:rPr lang="pt-B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dirty="0" err="1">
                <a:latin typeface="Times New Roman" pitchFamily="18" charset="0"/>
                <a:cs typeface="Times New Roman" pitchFamily="18" charset="0"/>
              </a:rPr>
              <a:t>Letter</a:t>
            </a:r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dirty="0" err="1">
                <a:latin typeface="Times New Roman" pitchFamily="18" charset="0"/>
                <a:cs typeface="Times New Roman" pitchFamily="18" charset="0"/>
              </a:rPr>
              <a:t>to</a:t>
            </a:r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dirty="0" err="1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 Editor</a:t>
            </a:r>
            <a:r>
              <a:rPr lang="pt-B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pt-BR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4741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601081" y="1514345"/>
            <a:ext cx="3922748" cy="19202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/>
          <p:cNvSpPr txBox="1"/>
          <p:nvPr/>
        </p:nvSpPr>
        <p:spPr>
          <a:xfrm>
            <a:off x="2258321" y="412599"/>
            <a:ext cx="49153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err="1" smtClean="0">
                <a:latin typeface="Times New Roman" pitchFamily="18" charset="0"/>
                <a:cs typeface="Times New Roman" pitchFamily="18" charset="0"/>
              </a:rPr>
              <a:t>Lesson</a:t>
            </a:r>
            <a:r>
              <a:rPr lang="pt-BR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dirty="0" err="1" smtClean="0">
                <a:latin typeface="Times New Roman" pitchFamily="18" charset="0"/>
                <a:cs typeface="Times New Roman" pitchFamily="18" charset="0"/>
              </a:rPr>
              <a:t>plan</a:t>
            </a:r>
            <a:r>
              <a:rPr lang="pt-BR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dirty="0" smtClean="0">
                <a:latin typeface="Times New Roman" pitchFamily="18" charset="0"/>
                <a:cs typeface="Times New Roman" pitchFamily="18" charset="0"/>
              </a:rPr>
              <a:t>– Plano de aula</a:t>
            </a:r>
          </a:p>
          <a:p>
            <a:pPr algn="ctr"/>
            <a:r>
              <a:rPr lang="pt-BR" sz="2800" dirty="0">
                <a:solidFill>
                  <a:srgbClr val="D34817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pt-BR" sz="2400" dirty="0" smtClean="0">
                <a:solidFill>
                  <a:srgbClr val="D34817"/>
                </a:solidFill>
                <a:latin typeface="Times New Roman" pitchFamily="18" charset="0"/>
                <a:cs typeface="Times New Roman" pitchFamily="18" charset="0"/>
              </a:rPr>
              <a:t>issertativo-expositivo</a:t>
            </a:r>
            <a:endParaRPr lang="pt-BR" sz="2400" dirty="0">
              <a:solidFill>
                <a:srgbClr val="D3481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52098" y="1641961"/>
            <a:ext cx="39209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pt-B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nstrumento </a:t>
            </a:r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trabalho do professor, </a:t>
            </a:r>
            <a:r>
              <a:rPr lang="pt-B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onde o </a:t>
            </a:r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docente especifica o que será realizado dentro da sala</a:t>
            </a:r>
          </a:p>
        </p:txBody>
      </p:sp>
      <p:sp>
        <p:nvSpPr>
          <p:cNvPr id="7" name="Retângulo 6"/>
          <p:cNvSpPr/>
          <p:nvPr/>
        </p:nvSpPr>
        <p:spPr>
          <a:xfrm>
            <a:off x="539552" y="4358298"/>
            <a:ext cx="3922749" cy="18070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CaixaDeTexto 7"/>
          <p:cNvSpPr txBox="1"/>
          <p:nvPr/>
        </p:nvSpPr>
        <p:spPr>
          <a:xfrm>
            <a:off x="577698" y="4444340"/>
            <a:ext cx="38850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pt-B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azer </a:t>
            </a:r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distribuição do conteúdo programático que será trabalhado durante o ano, o semestre, o trimestre, </a:t>
            </a:r>
            <a:r>
              <a:rPr lang="pt-B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etc.</a:t>
            </a:r>
            <a:endParaRPr lang="pt-BR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5220072" y="4358298"/>
            <a:ext cx="3576231" cy="180700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CaixaDeTexto 9"/>
          <p:cNvSpPr txBox="1"/>
          <p:nvPr/>
        </p:nvSpPr>
        <p:spPr>
          <a:xfrm>
            <a:off x="5255112" y="4444340"/>
            <a:ext cx="35762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pt-B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 </a:t>
            </a:r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constar o número de aula e o tempo necessário para cada assunto abordado dentro da </a:t>
            </a:r>
            <a:r>
              <a:rPr lang="pt-B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disciplina</a:t>
            </a:r>
            <a:endParaRPr lang="pt-BR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4" name="Conector de seta reta 13"/>
          <p:cNvCxnSpPr/>
          <p:nvPr/>
        </p:nvCxnSpPr>
        <p:spPr>
          <a:xfrm>
            <a:off x="2627409" y="3500948"/>
            <a:ext cx="1" cy="7920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Conector de seta reta 17"/>
          <p:cNvCxnSpPr/>
          <p:nvPr/>
        </p:nvCxnSpPr>
        <p:spPr>
          <a:xfrm>
            <a:off x="4530974" y="5322580"/>
            <a:ext cx="615089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3257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1187624" y="332656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17326"/>
          <a:stretch/>
        </p:blipFill>
        <p:spPr>
          <a:xfrm>
            <a:off x="1115616" y="332656"/>
            <a:ext cx="6768751" cy="6264696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301875" y="71046"/>
            <a:ext cx="458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err="1" smtClean="0">
                <a:latin typeface="Times New Roman" pitchFamily="18" charset="0"/>
                <a:cs typeface="Times New Roman" pitchFamily="18" charset="0"/>
              </a:rPr>
              <a:t>Example</a:t>
            </a:r>
            <a:r>
              <a:rPr lang="pt-BR" sz="2800" dirty="0" smtClean="0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pt-BR" sz="2800" b="1" dirty="0" err="1">
                <a:latin typeface="Times New Roman" pitchFamily="18" charset="0"/>
                <a:cs typeface="Times New Roman" pitchFamily="18" charset="0"/>
              </a:rPr>
              <a:t>Lesson</a:t>
            </a:r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dirty="0" err="1">
                <a:latin typeface="Times New Roman" pitchFamily="18" charset="0"/>
                <a:cs typeface="Times New Roman" pitchFamily="18" charset="0"/>
              </a:rPr>
              <a:t>plan</a:t>
            </a:r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pt-BR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660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611560" y="4149080"/>
            <a:ext cx="4824537" cy="25114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/>
          <p:cNvSpPr txBox="1"/>
          <p:nvPr/>
        </p:nvSpPr>
        <p:spPr>
          <a:xfrm>
            <a:off x="611560" y="4149080"/>
            <a:ext cx="48245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Propagandas</a:t>
            </a:r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de </a:t>
            </a:r>
            <a:r>
              <a:rPr lang="pt-B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televisão</a:t>
            </a:r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que costumam durar o mesmo tempo que um </a:t>
            </a:r>
            <a:r>
              <a:rPr lang="pt-B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programa de televisão típico</a:t>
            </a:r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pt-BR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Infomerciais</a:t>
            </a:r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também conhecidos como programação paga, televendas ou </a:t>
            </a:r>
            <a:r>
              <a:rPr lang="pt-BR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teleshopping</a:t>
            </a:r>
            <a:r>
              <a:rPr lang="pt-B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t-BR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851128" y="1327407"/>
            <a:ext cx="4979466" cy="261855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18" name="Conector em curva 17"/>
          <p:cNvCxnSpPr/>
          <p:nvPr/>
        </p:nvCxnSpPr>
        <p:spPr>
          <a:xfrm flipV="1">
            <a:off x="5652120" y="4260263"/>
            <a:ext cx="1631094" cy="1584176"/>
          </a:xfrm>
          <a:prstGeom prst="curved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CaixaDeTexto 21"/>
          <p:cNvSpPr txBox="1"/>
          <p:nvPr/>
        </p:nvSpPr>
        <p:spPr>
          <a:xfrm>
            <a:off x="3851128" y="1327407"/>
            <a:ext cx="49794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Anunciantes de </a:t>
            </a:r>
            <a:r>
              <a:rPr lang="pt-BR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infomerciais</a:t>
            </a:r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podem usar </a:t>
            </a:r>
            <a:r>
              <a:rPr lang="pt-BR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bordões</a:t>
            </a:r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extravagantes, repetição de ideias básicas, e/ou empregar personagens vestidos como cientistas ou celebridades tais como convidados ou apresentadores das propagandas</a:t>
            </a:r>
          </a:p>
        </p:txBody>
      </p:sp>
      <p:sp>
        <p:nvSpPr>
          <p:cNvPr id="24" name="CaixaDeTexto 23"/>
          <p:cNvSpPr txBox="1"/>
          <p:nvPr/>
        </p:nvSpPr>
        <p:spPr>
          <a:xfrm>
            <a:off x="365757" y="189934"/>
            <a:ext cx="8507858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Magazine or TV Advertisement or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Infomercial –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Revista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TV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publicidade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informecial</a:t>
            </a:r>
            <a:endParaRPr lang="pt-BR" sz="2800" dirty="0">
              <a:latin typeface="Times New Roman" pitchFamily="18" charset="0"/>
              <a:cs typeface="Times New Roman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20875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1737408" y="2636912"/>
            <a:ext cx="60486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Vídeo </a:t>
            </a:r>
            <a:r>
              <a:rPr lang="pt-BR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Infomercial</a:t>
            </a:r>
            <a:r>
              <a:rPr lang="pt-B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estava aqui, porém o arquivo ficou muito grande e não deu pra carregar e postar com ele.</a:t>
            </a:r>
            <a:endParaRPr lang="pt-BR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522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23528" y="332656"/>
            <a:ext cx="856895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Exercício</a:t>
            </a:r>
          </a:p>
          <a:p>
            <a:pPr algn="ctr"/>
            <a:endParaRPr lang="pt-BR" sz="2400" b="1" dirty="0" smtClean="0"/>
          </a:p>
          <a:p>
            <a:pPr marL="342900" indent="-342900">
              <a:buAutoNum type="arabicPeriod"/>
            </a:pPr>
            <a:r>
              <a:rPr lang="pt-BR" sz="2400" dirty="0" smtClean="0"/>
              <a:t>Em </a:t>
            </a:r>
            <a:r>
              <a:rPr lang="pt-BR" sz="2400" dirty="0"/>
              <a:t>quantos grupos são divididas as enciclopédias e quais são</a:t>
            </a:r>
            <a:r>
              <a:rPr lang="pt-BR" sz="2400" dirty="0" smtClean="0"/>
              <a:t>?</a:t>
            </a:r>
          </a:p>
          <a:p>
            <a:pPr marL="342900" indent="-342900">
              <a:buAutoNum type="arabicPeriod"/>
            </a:pPr>
            <a:r>
              <a:rPr lang="pt-BR" sz="2400" dirty="0" smtClean="0"/>
              <a:t>Qual </a:t>
            </a:r>
            <a:r>
              <a:rPr lang="pt-BR" sz="2400" dirty="0"/>
              <a:t>o principal objetivo de um plano de aula? </a:t>
            </a:r>
            <a:endParaRPr lang="pt-BR" sz="2400" dirty="0" smtClean="0"/>
          </a:p>
          <a:p>
            <a:pPr marL="342900" indent="-342900">
              <a:buAutoNum type="arabicPeriod"/>
            </a:pPr>
            <a:r>
              <a:rPr lang="pt-BR" sz="2400" dirty="0" smtClean="0"/>
              <a:t>Quais </a:t>
            </a:r>
            <a:r>
              <a:rPr lang="pt-BR" sz="2400" dirty="0"/>
              <a:t>os principais elementos que constituem um relatório de notícias locais</a:t>
            </a:r>
            <a:r>
              <a:rPr lang="pt-BR" sz="2400" dirty="0" smtClean="0"/>
              <a:t>?</a:t>
            </a:r>
          </a:p>
          <a:p>
            <a:pPr marL="342900" indent="-342900">
              <a:buAutoNum type="arabicPeriod"/>
            </a:pPr>
            <a:r>
              <a:rPr lang="pt-BR" sz="2400" dirty="0" smtClean="0"/>
              <a:t>Em </a:t>
            </a:r>
            <a:r>
              <a:rPr lang="pt-BR" sz="2400" dirty="0"/>
              <a:t>quais situações os cartões são/eram mais usados? </a:t>
            </a:r>
            <a:endParaRPr lang="pt-BR" sz="2400" dirty="0" smtClean="0"/>
          </a:p>
          <a:p>
            <a:pPr marL="342900" indent="-342900">
              <a:buAutoNum type="arabicPeriod"/>
            </a:pPr>
            <a:r>
              <a:rPr lang="pt-BR" sz="2400" dirty="0" smtClean="0"/>
              <a:t>Cite </a:t>
            </a:r>
            <a:r>
              <a:rPr lang="pt-BR" sz="2400" dirty="0"/>
              <a:t>exemplos de histórias/filmes/séries que envolvam elementos sobrenaturais. </a:t>
            </a:r>
            <a:endParaRPr lang="pt-BR" sz="2400" dirty="0" smtClean="0"/>
          </a:p>
          <a:p>
            <a:pPr marL="342900" indent="-342900">
              <a:buAutoNum type="arabicPeriod"/>
            </a:pPr>
            <a:r>
              <a:rPr lang="pt-BR" sz="2400" dirty="0" smtClean="0"/>
              <a:t>Crie </a:t>
            </a:r>
            <a:r>
              <a:rPr lang="pt-BR" sz="2400" dirty="0"/>
              <a:t>uma história de fantasma </a:t>
            </a:r>
            <a:r>
              <a:rPr lang="pt-BR" sz="2400" dirty="0" smtClean="0"/>
              <a:t>(mín</a:t>
            </a:r>
            <a:r>
              <a:rPr lang="pt-BR" sz="2400" dirty="0"/>
              <a:t>. 10 linhas)</a:t>
            </a:r>
          </a:p>
        </p:txBody>
      </p:sp>
    </p:spTree>
    <p:extLst>
      <p:ext uri="{BB962C8B-B14F-4D97-AF65-F5344CB8AC3E}">
        <p14:creationId xmlns:p14="http://schemas.microsoft.com/office/powerpoint/2010/main" val="2412711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2172496" y="2436512"/>
            <a:ext cx="504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err="1" smtClean="0">
                <a:latin typeface="Aharoni" pitchFamily="2" charset="-79"/>
                <a:cs typeface="Aharoni" pitchFamily="2" charset="-79"/>
              </a:rPr>
              <a:t>Thank</a:t>
            </a:r>
            <a:r>
              <a:rPr lang="pt-BR" sz="32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pt-BR" sz="3200" dirty="0" err="1" smtClean="0">
                <a:latin typeface="Aharoni" pitchFamily="2" charset="-79"/>
                <a:cs typeface="Aharoni" pitchFamily="2" charset="-79"/>
              </a:rPr>
              <a:t>you</a:t>
            </a:r>
            <a:r>
              <a:rPr lang="pt-BR" sz="32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pt-BR" sz="3200" dirty="0" err="1" smtClean="0">
                <a:latin typeface="Aharoni" pitchFamily="2" charset="-79"/>
                <a:cs typeface="Aharoni" pitchFamily="2" charset="-79"/>
              </a:rPr>
              <a:t>very</a:t>
            </a:r>
            <a:r>
              <a:rPr lang="pt-BR" sz="32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pt-BR" sz="3200" dirty="0" err="1" smtClean="0">
                <a:latin typeface="Aharoni" pitchFamily="2" charset="-79"/>
                <a:cs typeface="Aharoni" pitchFamily="2" charset="-79"/>
              </a:rPr>
              <a:t>much</a:t>
            </a:r>
            <a:r>
              <a:rPr lang="pt-BR" sz="3200" dirty="0" smtClean="0">
                <a:latin typeface="Aharoni" pitchFamily="2" charset="-79"/>
                <a:cs typeface="Aharoni" pitchFamily="2" charset="-79"/>
              </a:rPr>
              <a:t>!!!</a:t>
            </a:r>
            <a:endParaRPr lang="pt-BR" sz="32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452416" y="6050905"/>
            <a:ext cx="6480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latin typeface="Times New Roman" pitchFamily="18" charset="0"/>
                <a:cs typeface="Times New Roman" pitchFamily="18" charset="0"/>
              </a:rPr>
              <a:t>Anna </a:t>
            </a:r>
            <a:r>
              <a:rPr lang="pt-BR" sz="2400" dirty="0" err="1" smtClean="0">
                <a:latin typeface="Times New Roman" pitchFamily="18" charset="0"/>
                <a:cs typeface="Times New Roman" pitchFamily="18" charset="0"/>
              </a:rPr>
              <a:t>Layara</a:t>
            </a:r>
            <a:r>
              <a:rPr lang="pt-BR" sz="24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pt-BR" sz="2400" dirty="0" err="1" smtClean="0">
                <a:latin typeface="Times New Roman" pitchFamily="18" charset="0"/>
                <a:cs typeface="Times New Roman" pitchFamily="18" charset="0"/>
              </a:rPr>
              <a:t>Nataly</a:t>
            </a:r>
            <a:r>
              <a:rPr lang="pt-B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400" dirty="0" err="1" smtClean="0">
                <a:latin typeface="Times New Roman" pitchFamily="18" charset="0"/>
                <a:cs typeface="Times New Roman" pitchFamily="18" charset="0"/>
              </a:rPr>
              <a:t>Arci</a:t>
            </a:r>
            <a:r>
              <a:rPr lang="pt-BR" sz="24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pt-BR" sz="2400" dirty="0" err="1" smtClean="0">
                <a:latin typeface="Times New Roman" pitchFamily="18" charset="0"/>
                <a:cs typeface="Times New Roman" pitchFamily="18" charset="0"/>
              </a:rPr>
              <a:t>Ruama</a:t>
            </a:r>
            <a:r>
              <a:rPr lang="pt-BR" sz="2400" dirty="0" smtClean="0">
                <a:latin typeface="Times New Roman" pitchFamily="18" charset="0"/>
                <a:cs typeface="Times New Roman" pitchFamily="18" charset="0"/>
              </a:rPr>
              <a:t> Garcia</a:t>
            </a:r>
            <a:endParaRPr lang="pt-BR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0261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pital Próprio">
  <a:themeElements>
    <a:clrScheme name="Capital Próprio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Capital Próprio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apital Próprio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1690</TotalTime>
  <Words>472</Words>
  <Application>Microsoft Office PowerPoint</Application>
  <PresentationFormat>Apresentação na tela (4:3)</PresentationFormat>
  <Paragraphs>63</Paragraphs>
  <Slides>23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24" baseType="lpstr">
      <vt:lpstr>Capital Próprio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Ghost Story – História de Fantasma Narrativo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Cliente</dc:creator>
  <cp:lastModifiedBy>Cliente</cp:lastModifiedBy>
  <cp:revision>68</cp:revision>
  <dcterms:created xsi:type="dcterms:W3CDTF">2016-02-11T12:21:22Z</dcterms:created>
  <dcterms:modified xsi:type="dcterms:W3CDTF">2016-03-07T14:34:30Z</dcterms:modified>
</cp:coreProperties>
</file>