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notesMasterIdLst>
    <p:notesMasterId r:id="rId20"/>
  </p:notesMasterIdLst>
  <p:sldIdLst>
    <p:sldId id="275" r:id="rId2"/>
    <p:sldId id="282" r:id="rId3"/>
    <p:sldId id="274" r:id="rId4"/>
    <p:sldId id="277" r:id="rId5"/>
    <p:sldId id="273" r:id="rId6"/>
    <p:sldId id="276" r:id="rId7"/>
    <p:sldId id="269" r:id="rId8"/>
    <p:sldId id="270" r:id="rId9"/>
    <p:sldId id="271" r:id="rId10"/>
    <p:sldId id="272" r:id="rId11"/>
    <p:sldId id="278" r:id="rId12"/>
    <p:sldId id="279" r:id="rId13"/>
    <p:sldId id="258" r:id="rId14"/>
    <p:sldId id="259" r:id="rId15"/>
    <p:sldId id="261" r:id="rId16"/>
    <p:sldId id="262" r:id="rId17"/>
    <p:sldId id="280" r:id="rId18"/>
    <p:sldId id="281" r:id="rId19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3481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294" autoAdjust="0"/>
    <p:restoredTop sz="94660"/>
  </p:normalViewPr>
  <p:slideViewPr>
    <p:cSldViewPr>
      <p:cViewPr varScale="1">
        <p:scale>
          <a:sx n="68" d="100"/>
          <a:sy n="68" d="100"/>
        </p:scale>
        <p:origin x="588" y="6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ED213CB-EEA5-4B64-881B-BCEA9376F709}" type="datetimeFigureOut">
              <a:rPr lang="pt-BR" smtClean="0"/>
              <a:t>14/03/2020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833D216-8D19-412D-BC33-CB800B70DF1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9095700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tângulo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Retângulo de cantos arredondados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Subtítulo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pt-BR"/>
              <a:t>Clique para editar o estilo do subtítulo mestre</a:t>
            </a:r>
            <a:endParaRPr kumimoji="0" lang="en-US"/>
          </a:p>
        </p:txBody>
      </p:sp>
      <p:sp>
        <p:nvSpPr>
          <p:cNvPr id="28" name="Espaço Reservado para Data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25EDC3-1558-4E3C-B54E-77818EA0E047}" type="datetimeFigureOut">
              <a:rPr lang="pt-BR" smtClean="0"/>
              <a:t>14/03/2020</a:t>
            </a:fld>
            <a:endParaRPr lang="pt-BR"/>
          </a:p>
        </p:txBody>
      </p:sp>
      <p:sp>
        <p:nvSpPr>
          <p:cNvPr id="17" name="Espaço Reservado para Rodapé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29" name="Espaço Reservado para Número de Slide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83C5D29B-7018-487C-9565-46D2732DA9BD}" type="slidenum">
              <a:rPr lang="pt-BR" smtClean="0"/>
              <a:t>‹nº›</a:t>
            </a:fld>
            <a:endParaRPr lang="pt-BR"/>
          </a:p>
        </p:txBody>
      </p:sp>
      <p:sp>
        <p:nvSpPr>
          <p:cNvPr id="7" name="Retângulo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tângulo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tângulo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ítulo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pt-BR"/>
              <a:t>Clique para editar o título mestre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25EDC3-1558-4E3C-B54E-77818EA0E047}" type="datetimeFigureOut">
              <a:rPr lang="pt-BR" smtClean="0"/>
              <a:t>14/03/2020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C5D29B-7018-487C-9565-46D2732DA9BD}" type="slidenum">
              <a:rPr lang="pt-BR" smtClean="0"/>
              <a:t>‹nº›</a:t>
            </a:fld>
            <a:endParaRPr lang="pt-BR"/>
          </a:p>
        </p:txBody>
      </p:sp>
      <p:sp>
        <p:nvSpPr>
          <p:cNvPr id="8" name="Espaço Reservado para Conteúdo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pt-BR"/>
              <a:t>Clique para editar o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Cabeçalho da Seção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tângulo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Retângulo de cantos arredondados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pt-BR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25EDC3-1558-4E3C-B54E-77818EA0E047}" type="datetimeFigureOut">
              <a:rPr lang="pt-BR" smtClean="0"/>
              <a:t>14/03/2020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endParaRPr lang="pt-BR"/>
          </a:p>
        </p:txBody>
      </p:sp>
      <p:sp>
        <p:nvSpPr>
          <p:cNvPr id="7" name="Retângulo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tângulo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tângulo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83C5D29B-7018-487C-9565-46D2732DA9BD}" type="slidenum">
              <a:rPr lang="pt-BR" smtClean="0"/>
              <a:t>‹nº›</a:t>
            </a:fld>
            <a:endParaRPr lang="pt-B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25EDC3-1558-4E3C-B54E-77818EA0E047}" type="datetimeFigureOut">
              <a:rPr lang="pt-BR" smtClean="0"/>
              <a:t>14/03/2020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C5D29B-7018-487C-9565-46D2732DA9BD}" type="slidenum">
              <a:rPr lang="pt-BR" smtClean="0"/>
              <a:t>‹nº›</a:t>
            </a:fld>
            <a:endParaRPr lang="pt-BR"/>
          </a:p>
        </p:txBody>
      </p:sp>
      <p:sp>
        <p:nvSpPr>
          <p:cNvPr id="9" name="Espaço Reservado para Conteúdo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pt-BR"/>
              <a:t>Clique para editar o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11" name="Espaço Reservado para Conteúdo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pt-BR"/>
              <a:t>Clique para editar o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pt-BR"/>
              <a:t>Clique para editar o texto mestre</a:t>
            </a: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pt-BR"/>
              <a:t>Clique para editar o texto mestre</a:t>
            </a:r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25EDC3-1558-4E3C-B54E-77818EA0E047}" type="datetimeFigureOut">
              <a:rPr lang="pt-BR" smtClean="0"/>
              <a:t>14/03/2020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C5D29B-7018-487C-9565-46D2732DA9BD}" type="slidenum">
              <a:rPr lang="pt-BR" smtClean="0"/>
              <a:t>‹nº›</a:t>
            </a:fld>
            <a:endParaRPr lang="pt-BR"/>
          </a:p>
        </p:txBody>
      </p:sp>
      <p:sp>
        <p:nvSpPr>
          <p:cNvPr id="11" name="Espaço Reservado para Conteúdo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pt-BR"/>
              <a:t>Clique para editar o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13" name="Espaço Reservado para Conteúdo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pt-BR"/>
              <a:t>Clique para editar o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25EDC3-1558-4E3C-B54E-77818EA0E047}" type="datetimeFigureOut">
              <a:rPr lang="pt-BR" smtClean="0"/>
              <a:t>14/03/2020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C5D29B-7018-487C-9565-46D2732DA9BD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25EDC3-1558-4E3C-B54E-77818EA0E047}" type="datetimeFigureOut">
              <a:rPr lang="pt-BR" smtClean="0"/>
              <a:t>14/03/2020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C5D29B-7018-487C-9565-46D2732DA9BD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tângulo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Retângulo de cantos arredondados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pt-BR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25EDC3-1558-4E3C-B54E-77818EA0E047}" type="datetimeFigureOut">
              <a:rPr lang="pt-BR" smtClean="0"/>
              <a:t>14/03/2020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C5D29B-7018-487C-9565-46D2732DA9BD}" type="slidenum">
              <a:rPr lang="pt-BR" smtClean="0"/>
              <a:t>‹nº›</a:t>
            </a:fld>
            <a:endParaRPr lang="pt-BR"/>
          </a:p>
        </p:txBody>
      </p:sp>
      <p:sp>
        <p:nvSpPr>
          <p:cNvPr id="11" name="Espaço Reservado para Conteúdo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pt-BR"/>
              <a:t>Clique para editar o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pt-BR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25EDC3-1558-4E3C-B54E-77818EA0E047}" type="datetimeFigureOut">
              <a:rPr lang="pt-BR" smtClean="0"/>
              <a:t>14/03/2020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83C5D29B-7018-487C-9565-46D2732DA9BD}" type="slidenum">
              <a:rPr lang="pt-BR" smtClean="0"/>
              <a:t>‹nº›</a:t>
            </a:fld>
            <a:endParaRPr lang="pt-BR"/>
          </a:p>
        </p:txBody>
      </p:sp>
      <p:sp>
        <p:nvSpPr>
          <p:cNvPr id="11" name="Retângulo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tângulo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Retângulo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pt-BR"/>
              <a:t>Clique no ícone para adicionar uma imagem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pt-BR"/>
              <a:t>Clique para editar o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25EDC3-1558-4E3C-B54E-77818EA0E047}" type="datetimeFigureOut">
              <a:rPr lang="pt-BR" smtClean="0"/>
              <a:t>14/03/2020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C5D29B-7018-487C-9565-46D2732DA9BD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pt-BR"/>
              <a:t>Clique para editar o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25EDC3-1558-4E3C-B54E-77818EA0E047}" type="datetimeFigureOut">
              <a:rPr lang="pt-BR" smtClean="0"/>
              <a:t>14/03/2020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C5D29B-7018-487C-9565-46D2732DA9BD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tângulo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Retângulo de cantos arredondados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Espaço Reservado para Título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13" name="Espaço Reservado para Texto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pt-BR"/>
              <a:t>Clique para editar o texto mestre</a:t>
            </a:r>
          </a:p>
          <a:p>
            <a:pPr lvl="1" eaLnBrk="1" latinLnBrk="0" hangingPunct="1"/>
            <a:r>
              <a:rPr kumimoji="0" lang="pt-BR"/>
              <a:t>Segundo nível</a:t>
            </a:r>
          </a:p>
          <a:p>
            <a:pPr lvl="2" eaLnBrk="1" latinLnBrk="0" hangingPunct="1"/>
            <a:r>
              <a:rPr kumimoji="0" lang="pt-BR"/>
              <a:t>Terceiro nível</a:t>
            </a:r>
          </a:p>
          <a:p>
            <a:pPr lvl="3" eaLnBrk="1" latinLnBrk="0" hangingPunct="1"/>
            <a:r>
              <a:rPr kumimoji="0" lang="pt-BR"/>
              <a:t>Quarto nível</a:t>
            </a:r>
          </a:p>
          <a:p>
            <a:pPr lvl="4" eaLnBrk="1" latinLnBrk="0" hangingPunct="1"/>
            <a:r>
              <a:rPr kumimoji="0" lang="pt-BR"/>
              <a:t>Quinto nível</a:t>
            </a:r>
            <a:endParaRPr kumimoji="0" lang="en-US"/>
          </a:p>
        </p:txBody>
      </p:sp>
      <p:sp>
        <p:nvSpPr>
          <p:cNvPr id="14" name="Espaço Reservado para Data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C325EDC3-1558-4E3C-B54E-77818EA0E047}" type="datetimeFigureOut">
              <a:rPr lang="pt-BR" smtClean="0"/>
              <a:t>14/03/2020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pt-BR"/>
          </a:p>
        </p:txBody>
      </p:sp>
      <p:sp>
        <p:nvSpPr>
          <p:cNvPr id="23" name="Espaço Reservado para Número de Slide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83C5D29B-7018-487C-9565-46D2732DA9BD}" type="slidenum">
              <a:rPr lang="pt-BR" smtClean="0"/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562" y="836712"/>
            <a:ext cx="8957031" cy="504056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2159634" y="1988840"/>
            <a:ext cx="5218416" cy="92333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5400" b="1" cap="none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Gêneros textuais</a:t>
            </a:r>
          </a:p>
        </p:txBody>
      </p:sp>
      <p:sp>
        <p:nvSpPr>
          <p:cNvPr id="5" name="CaixaDeTexto 4"/>
          <p:cNvSpPr txBox="1"/>
          <p:nvPr/>
        </p:nvSpPr>
        <p:spPr>
          <a:xfrm>
            <a:off x="3059832" y="6165884"/>
            <a:ext cx="6020761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200" dirty="0">
                <a:solidFill>
                  <a:srgbClr val="D34817"/>
                </a:solidFill>
              </a:rPr>
              <a:t>Inglês técnico – Licenciatura em Química</a:t>
            </a:r>
          </a:p>
        </p:txBody>
      </p:sp>
    </p:spTree>
    <p:extLst>
      <p:ext uri="{BB962C8B-B14F-4D97-AF65-F5344CB8AC3E}">
        <p14:creationId xmlns:p14="http://schemas.microsoft.com/office/powerpoint/2010/main" val="399563244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Espaço Reservado para Conteúdo 2"/>
          <p:cNvSpPr>
            <a:spLocks noGrp="1"/>
          </p:cNvSpPr>
          <p:nvPr>
            <p:ph idx="1"/>
          </p:nvPr>
        </p:nvSpPr>
        <p:spPr>
          <a:xfrm>
            <a:off x="395536" y="188640"/>
            <a:ext cx="6400896" cy="6282328"/>
          </a:xfrm>
        </p:spPr>
        <p:txBody>
          <a:bodyPr>
            <a:noAutofit/>
          </a:bodyPr>
          <a:lstStyle/>
          <a:p>
            <a:pPr lvl="0"/>
            <a:r>
              <a:rPr lang="en-US" sz="2200" dirty="0"/>
              <a:t>Dialogue of a Conversation among Two or More People</a:t>
            </a:r>
            <a:endParaRPr lang="pt-BR" sz="2200" dirty="0"/>
          </a:p>
          <a:p>
            <a:pPr lvl="0"/>
            <a:r>
              <a:rPr lang="pt-BR" sz="2200" dirty="0" err="1"/>
              <a:t>Encyclopedia</a:t>
            </a:r>
            <a:r>
              <a:rPr lang="pt-BR" sz="2200" dirty="0"/>
              <a:t> </a:t>
            </a:r>
            <a:r>
              <a:rPr lang="pt-BR" sz="2200" dirty="0" err="1"/>
              <a:t>Article</a:t>
            </a:r>
            <a:endParaRPr lang="pt-BR" sz="2200" dirty="0"/>
          </a:p>
          <a:p>
            <a:pPr lvl="0"/>
            <a:r>
              <a:rPr lang="pt-BR" sz="2200" dirty="0"/>
              <a:t>Future News </a:t>
            </a:r>
            <a:r>
              <a:rPr lang="pt-BR" sz="2200" dirty="0" err="1"/>
              <a:t>Story</a:t>
            </a:r>
            <a:endParaRPr lang="pt-BR" sz="2200" dirty="0"/>
          </a:p>
          <a:p>
            <a:pPr lvl="0"/>
            <a:r>
              <a:rPr lang="pt-BR" sz="2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Ghost </a:t>
            </a:r>
            <a:r>
              <a:rPr lang="pt-BR" sz="2200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Story</a:t>
            </a:r>
            <a:endParaRPr lang="pt-BR" sz="22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0"/>
            <a:r>
              <a:rPr lang="pt-BR" sz="2200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Greeting</a:t>
            </a:r>
            <a:r>
              <a:rPr lang="pt-BR" sz="2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pt-BR" sz="2200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Card</a:t>
            </a:r>
            <a:endParaRPr lang="pt-BR" sz="22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0"/>
            <a:r>
              <a:rPr lang="pt-BR" sz="2200" dirty="0" err="1"/>
              <a:t>Historical</a:t>
            </a:r>
            <a:r>
              <a:rPr lang="pt-BR" sz="2200" dirty="0"/>
              <a:t> Times </a:t>
            </a:r>
            <a:r>
              <a:rPr lang="pt-BR" sz="2200" dirty="0" err="1"/>
              <a:t>Context</a:t>
            </a:r>
            <a:r>
              <a:rPr lang="pt-BR" sz="2200" dirty="0"/>
              <a:t> </a:t>
            </a:r>
            <a:r>
              <a:rPr lang="pt-BR" sz="2200" dirty="0" err="1"/>
              <a:t>Essay</a:t>
            </a:r>
            <a:endParaRPr lang="pt-BR" sz="2200" dirty="0"/>
          </a:p>
          <a:p>
            <a:pPr lvl="0"/>
            <a:r>
              <a:rPr lang="en-US" sz="2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How-To or Directions Booklet</a:t>
            </a:r>
            <a:endParaRPr lang="pt-BR" sz="22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0"/>
            <a:r>
              <a:rPr lang="pt-BR" sz="2200" dirty="0" err="1"/>
              <a:t>Informational</a:t>
            </a:r>
            <a:r>
              <a:rPr lang="pt-BR" sz="2200" dirty="0"/>
              <a:t> </a:t>
            </a:r>
            <a:r>
              <a:rPr lang="pt-BR" sz="2200" dirty="0" err="1"/>
              <a:t>Video</a:t>
            </a:r>
            <a:endParaRPr lang="pt-BR" sz="2200" dirty="0"/>
          </a:p>
          <a:p>
            <a:pPr lvl="0"/>
            <a:r>
              <a:rPr lang="en-US" sz="2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Inner Monologue Representing Internal Conflicts</a:t>
            </a:r>
            <a:endParaRPr lang="pt-BR" sz="22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0"/>
            <a:r>
              <a:rPr lang="pt-BR" sz="2200" dirty="0" err="1"/>
              <a:t>Journal</a:t>
            </a:r>
            <a:r>
              <a:rPr lang="pt-BR" sz="2200" dirty="0"/>
              <a:t> </a:t>
            </a:r>
            <a:r>
              <a:rPr lang="pt-BR" sz="2200" dirty="0" err="1"/>
              <a:t>Entries</a:t>
            </a:r>
            <a:endParaRPr lang="pt-BR" sz="2200" dirty="0"/>
          </a:p>
          <a:p>
            <a:pPr lvl="0"/>
            <a:r>
              <a:rPr lang="pt-BR" sz="2200" dirty="0" err="1"/>
              <a:t>Lesson</a:t>
            </a:r>
            <a:r>
              <a:rPr lang="pt-BR" sz="2200" dirty="0"/>
              <a:t> </a:t>
            </a:r>
            <a:r>
              <a:rPr lang="pt-BR" sz="2200" dirty="0" err="1"/>
              <a:t>Plan</a:t>
            </a:r>
            <a:endParaRPr lang="pt-BR" sz="2200" dirty="0"/>
          </a:p>
          <a:p>
            <a:pPr lvl="0"/>
            <a:r>
              <a:rPr lang="pt-BR" sz="2200" dirty="0" err="1"/>
              <a:t>Letter</a:t>
            </a:r>
            <a:r>
              <a:rPr lang="pt-BR" sz="2200" dirty="0"/>
              <a:t> </a:t>
            </a:r>
            <a:r>
              <a:rPr lang="pt-BR" sz="2200" dirty="0" err="1"/>
              <a:t>to</a:t>
            </a:r>
            <a:r>
              <a:rPr lang="pt-BR" sz="2200" dirty="0"/>
              <a:t> </a:t>
            </a:r>
            <a:r>
              <a:rPr lang="pt-BR" sz="2200" dirty="0" err="1"/>
              <a:t>the</a:t>
            </a:r>
            <a:r>
              <a:rPr lang="pt-BR" sz="2200" dirty="0"/>
              <a:t> Editor</a:t>
            </a:r>
          </a:p>
          <a:p>
            <a:pPr lvl="0"/>
            <a:r>
              <a:rPr lang="pt-BR" sz="2200" dirty="0" err="1"/>
              <a:t>Liner</a:t>
            </a:r>
            <a:r>
              <a:rPr lang="pt-BR" sz="2200" dirty="0"/>
              <a:t> Notes</a:t>
            </a:r>
          </a:p>
          <a:p>
            <a:pPr lvl="0"/>
            <a:r>
              <a:rPr lang="pt-BR" sz="2200" dirty="0"/>
              <a:t>Local News </a:t>
            </a:r>
            <a:r>
              <a:rPr lang="pt-BR" sz="2200" dirty="0" err="1"/>
              <a:t>Report</a:t>
            </a:r>
            <a:endParaRPr lang="pt-BR" sz="2200" dirty="0"/>
          </a:p>
          <a:p>
            <a:pPr lvl="0"/>
            <a:r>
              <a:rPr lang="en-US" sz="2200" dirty="0"/>
              <a:t>Magazine or TV Advertisement or Infomercial</a:t>
            </a:r>
            <a:endParaRPr lang="pt-BR" sz="2200" dirty="0"/>
          </a:p>
        </p:txBody>
      </p:sp>
    </p:spTree>
    <p:extLst>
      <p:ext uri="{BB962C8B-B14F-4D97-AF65-F5344CB8AC3E}">
        <p14:creationId xmlns:p14="http://schemas.microsoft.com/office/powerpoint/2010/main" val="365445182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27584" y="404664"/>
            <a:ext cx="7772400" cy="1080120"/>
          </a:xfrm>
        </p:spPr>
        <p:txBody>
          <a:bodyPr>
            <a:normAutofit/>
          </a:bodyPr>
          <a:lstStyle/>
          <a:p>
            <a:pPr lvl="0" algn="ctr"/>
            <a:r>
              <a:rPr lang="pt-BR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Ghost </a:t>
            </a:r>
            <a:r>
              <a:rPr lang="pt-BR" sz="28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Story</a:t>
            </a:r>
            <a:r>
              <a:rPr lang="pt-BR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pt-BR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História de Fantasma</a:t>
            </a:r>
            <a:br>
              <a:rPr lang="pt-BR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pt-BR" sz="2800" dirty="0">
                <a:solidFill>
                  <a:srgbClr val="D3481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Narrativo</a:t>
            </a:r>
            <a:endParaRPr lang="pt-BR" sz="2800" dirty="0"/>
          </a:p>
        </p:txBody>
      </p:sp>
      <p:sp>
        <p:nvSpPr>
          <p:cNvPr id="4" name="Retângulo 3"/>
          <p:cNvSpPr/>
          <p:nvPr/>
        </p:nvSpPr>
        <p:spPr>
          <a:xfrm>
            <a:off x="2424336" y="1988840"/>
            <a:ext cx="4752528" cy="313564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" name="CaixaDeTexto 5"/>
          <p:cNvSpPr txBox="1"/>
          <p:nvPr/>
        </p:nvSpPr>
        <p:spPr>
          <a:xfrm>
            <a:off x="2532348" y="2217832"/>
            <a:ext cx="4536504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Um conto em que elementos como visitas de fantasmas e intervenção sobrenatural são usadas para promover a trama e uma atmosfera de suspense de arrepiar.</a:t>
            </a:r>
          </a:p>
        </p:txBody>
      </p:sp>
    </p:spTree>
    <p:extLst>
      <p:ext uri="{BB962C8B-B14F-4D97-AF65-F5344CB8AC3E}">
        <p14:creationId xmlns:p14="http://schemas.microsoft.com/office/powerpoint/2010/main" val="419918295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aixaDeTexto 6"/>
          <p:cNvSpPr txBox="1"/>
          <p:nvPr/>
        </p:nvSpPr>
        <p:spPr>
          <a:xfrm>
            <a:off x="1403648" y="188640"/>
            <a:ext cx="61206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800" dirty="0" err="1">
                <a:latin typeface="Times New Roman" pitchFamily="18" charset="0"/>
                <a:cs typeface="Times New Roman" pitchFamily="18" charset="0"/>
              </a:rPr>
              <a:t>Example</a:t>
            </a:r>
            <a:r>
              <a:rPr lang="pt-BR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t-BR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Ghost </a:t>
            </a:r>
            <a:r>
              <a:rPr lang="pt-BR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Story</a:t>
            </a:r>
            <a:r>
              <a:rPr lang="pt-BR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pt-BR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6488" y="837687"/>
            <a:ext cx="5715000" cy="2736304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616" y="3699818"/>
            <a:ext cx="6696744" cy="29404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176269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ixaDeTexto 3"/>
          <p:cNvSpPr txBox="1"/>
          <p:nvPr/>
        </p:nvSpPr>
        <p:spPr>
          <a:xfrm>
            <a:off x="467544" y="476671"/>
            <a:ext cx="820891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Inner Monologue Representing Internal Conflicts 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Monólogo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de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conflitos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internos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endParaRPr lang="pt-BR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Retângulo 4"/>
          <p:cNvSpPr/>
          <p:nvPr/>
        </p:nvSpPr>
        <p:spPr>
          <a:xfrm>
            <a:off x="1907704" y="2256223"/>
            <a:ext cx="5328592" cy="261293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" name="CaixaDeTexto 5"/>
          <p:cNvSpPr txBox="1"/>
          <p:nvPr/>
        </p:nvSpPr>
        <p:spPr>
          <a:xfrm>
            <a:off x="2339752" y="2321551"/>
            <a:ext cx="446449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É um diálogo que um personagem tem consigo mesmo, usado quando o escritor quer expor os pensamentos e emoções que estão ocupando sua cabeça naquele exato momento.</a:t>
            </a:r>
            <a:endParaRPr lang="pt-BR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7147685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ço Reservado para Conteúdo 3"/>
          <p:cNvPicPr>
            <a:picLocks noGrp="1" noChangeAspect="1"/>
          </p:cNvPicPr>
          <p:nvPr>
            <p:ph sz="quarter"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666"/>
          <a:stretch/>
        </p:blipFill>
        <p:spPr>
          <a:xfrm>
            <a:off x="2051720" y="764704"/>
            <a:ext cx="5414498" cy="5889588"/>
          </a:xfrm>
        </p:spPr>
      </p:pic>
      <p:sp>
        <p:nvSpPr>
          <p:cNvPr id="5" name="CaixaDeTexto 4"/>
          <p:cNvSpPr txBox="1"/>
          <p:nvPr/>
        </p:nvSpPr>
        <p:spPr>
          <a:xfrm>
            <a:off x="395536" y="188640"/>
            <a:ext cx="81369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800" dirty="0" err="1">
                <a:latin typeface="Times New Roman" pitchFamily="18" charset="0"/>
                <a:cs typeface="Times New Roman" pitchFamily="18" charset="0"/>
              </a:rPr>
              <a:t>Example</a:t>
            </a:r>
            <a:r>
              <a:rPr lang="pt-BR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Inner Monologue</a:t>
            </a:r>
            <a:endParaRPr lang="pt-BR" sz="28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3642994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ixaDeTexto 3"/>
          <p:cNvSpPr txBox="1"/>
          <p:nvPr/>
        </p:nvSpPr>
        <p:spPr>
          <a:xfrm>
            <a:off x="2123728" y="399894"/>
            <a:ext cx="4955691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800" b="1" dirty="0" err="1">
                <a:latin typeface="Times New Roman" pitchFamily="18" charset="0"/>
                <a:cs typeface="Times New Roman" pitchFamily="18" charset="0"/>
              </a:rPr>
              <a:t>Greeting</a:t>
            </a:r>
            <a:r>
              <a:rPr lang="pt-BR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t-BR" sz="2800" b="1" dirty="0" err="1">
                <a:latin typeface="Times New Roman" pitchFamily="18" charset="0"/>
                <a:cs typeface="Times New Roman" pitchFamily="18" charset="0"/>
              </a:rPr>
              <a:t>card</a:t>
            </a:r>
            <a:r>
              <a:rPr lang="pt-BR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t-BR" sz="2800" dirty="0">
                <a:latin typeface="Times New Roman" pitchFamily="18" charset="0"/>
                <a:cs typeface="Times New Roman" pitchFamily="18" charset="0"/>
              </a:rPr>
              <a:t>– Cartão de saudações</a:t>
            </a:r>
          </a:p>
          <a:p>
            <a:pPr algn="ctr"/>
            <a:r>
              <a:rPr lang="pt-BR" sz="2400" dirty="0">
                <a:solidFill>
                  <a:srgbClr val="D34817"/>
                </a:solidFill>
                <a:latin typeface="Times New Roman" pitchFamily="18" charset="0"/>
                <a:cs typeface="Times New Roman" pitchFamily="18" charset="0"/>
              </a:rPr>
              <a:t>Narrativo argumentativo</a:t>
            </a:r>
          </a:p>
        </p:txBody>
      </p:sp>
      <p:sp>
        <p:nvSpPr>
          <p:cNvPr id="5" name="Retângulo 4"/>
          <p:cNvSpPr/>
          <p:nvPr/>
        </p:nvSpPr>
        <p:spPr>
          <a:xfrm>
            <a:off x="2585349" y="1898672"/>
            <a:ext cx="4032448" cy="240334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" name="CaixaDeTexto 5"/>
          <p:cNvSpPr txBox="1"/>
          <p:nvPr/>
        </p:nvSpPr>
        <p:spPr>
          <a:xfrm>
            <a:off x="2585349" y="2018851"/>
            <a:ext cx="403244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São usados geralmente quando há a oportunidade ou desejo de manifestar a uma pessoa ou um grupo nossos sentimentos (votos, congratulações).</a:t>
            </a:r>
          </a:p>
        </p:txBody>
      </p:sp>
      <p:sp>
        <p:nvSpPr>
          <p:cNvPr id="7" name="Retângulo 6"/>
          <p:cNvSpPr/>
          <p:nvPr/>
        </p:nvSpPr>
        <p:spPr>
          <a:xfrm>
            <a:off x="1259630" y="5116542"/>
            <a:ext cx="6912769" cy="94539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8" name="CaixaDeTexto 7"/>
          <p:cNvSpPr txBox="1"/>
          <p:nvPr/>
        </p:nvSpPr>
        <p:spPr>
          <a:xfrm>
            <a:off x="863586" y="5311734"/>
            <a:ext cx="7704856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Remetente - Destinatário - Um texto breve/curto</a:t>
            </a:r>
            <a:r>
              <a:rPr lang="pt-BR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</a:p>
          <a:p>
            <a:endParaRPr lang="pt-BR" dirty="0"/>
          </a:p>
        </p:txBody>
      </p:sp>
      <p:cxnSp>
        <p:nvCxnSpPr>
          <p:cNvPr id="11" name="Conector de seta reta 10"/>
          <p:cNvCxnSpPr/>
          <p:nvPr/>
        </p:nvCxnSpPr>
        <p:spPr>
          <a:xfrm>
            <a:off x="4601573" y="4365104"/>
            <a:ext cx="0" cy="648072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2967055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ço Reservado para Conteúdo 3"/>
          <p:cNvPicPr>
            <a:picLocks noGrp="1" noChangeAspect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196752"/>
            <a:ext cx="4104456" cy="3888432"/>
          </a:xfrm>
        </p:spPr>
      </p:pic>
      <p:pic>
        <p:nvPicPr>
          <p:cNvPr id="5" name="Imagem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482" t="4758" r="7599"/>
          <a:stretch/>
        </p:blipFill>
        <p:spPr>
          <a:xfrm>
            <a:off x="4355976" y="2420888"/>
            <a:ext cx="4683136" cy="3896781"/>
          </a:xfrm>
          <a:prstGeom prst="rect">
            <a:avLst/>
          </a:prstGeom>
        </p:spPr>
      </p:pic>
      <p:sp>
        <p:nvSpPr>
          <p:cNvPr id="6" name="CaixaDeTexto 5"/>
          <p:cNvSpPr txBox="1"/>
          <p:nvPr/>
        </p:nvSpPr>
        <p:spPr>
          <a:xfrm>
            <a:off x="2843808" y="336128"/>
            <a:ext cx="36724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dirty="0" err="1">
                <a:latin typeface="Times New Roman" pitchFamily="18" charset="0"/>
                <a:cs typeface="Times New Roman" pitchFamily="18" charset="0"/>
              </a:rPr>
              <a:t>Example</a:t>
            </a:r>
            <a:r>
              <a:rPr lang="pt-BR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t-BR" sz="2800" b="1" dirty="0" err="1">
                <a:latin typeface="Times New Roman" pitchFamily="18" charset="0"/>
                <a:cs typeface="Times New Roman" pitchFamily="18" charset="0"/>
              </a:rPr>
              <a:t>Greeting</a:t>
            </a:r>
            <a:r>
              <a:rPr lang="pt-BR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t-BR" sz="2800" b="1" dirty="0" err="1">
                <a:latin typeface="Times New Roman" pitchFamily="18" charset="0"/>
                <a:cs typeface="Times New Roman" pitchFamily="18" charset="0"/>
              </a:rPr>
              <a:t>card</a:t>
            </a:r>
            <a:r>
              <a:rPr lang="pt-BR" sz="2800" b="1" dirty="0">
                <a:latin typeface="Times New Roman" pitchFamily="18" charset="0"/>
                <a:cs typeface="Times New Roman" pitchFamily="18" charset="0"/>
              </a:rPr>
              <a:t> </a:t>
            </a:r>
            <a:endParaRPr lang="pt-BR" sz="28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2325113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ixaDeTexto 3"/>
          <p:cNvSpPr txBox="1"/>
          <p:nvPr/>
        </p:nvSpPr>
        <p:spPr>
          <a:xfrm>
            <a:off x="1043608" y="476672"/>
            <a:ext cx="7560840" cy="16619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How-To or Directions Booklet 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Livreto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de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orientação</a:t>
            </a:r>
            <a:endParaRPr lang="en-US" sz="2800" dirty="0">
              <a:latin typeface="Times New Roman" pitchFamily="18" charset="0"/>
              <a:cs typeface="Times New Roman" pitchFamily="18" charset="0"/>
            </a:endParaRPr>
          </a:p>
          <a:p>
            <a:pPr lvl="0" algn="ctr"/>
            <a:r>
              <a:rPr lang="en-US" sz="2800" dirty="0" err="1">
                <a:solidFill>
                  <a:srgbClr val="D34817"/>
                </a:solidFill>
                <a:latin typeface="Times New Roman" pitchFamily="18" charset="0"/>
                <a:cs typeface="Times New Roman" pitchFamily="18" charset="0"/>
              </a:rPr>
              <a:t>Instrucional</a:t>
            </a:r>
            <a:endParaRPr lang="pt-BR" sz="2800" dirty="0">
              <a:solidFill>
                <a:srgbClr val="D34817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pt-BR" dirty="0"/>
          </a:p>
        </p:txBody>
      </p:sp>
      <p:sp>
        <p:nvSpPr>
          <p:cNvPr id="5" name="Retângulo 4"/>
          <p:cNvSpPr/>
          <p:nvPr/>
        </p:nvSpPr>
        <p:spPr>
          <a:xfrm>
            <a:off x="683568" y="1963530"/>
            <a:ext cx="3600400" cy="244130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2" name="CaixaDeTexto 1"/>
          <p:cNvSpPr txBox="1"/>
          <p:nvPr/>
        </p:nvSpPr>
        <p:spPr>
          <a:xfrm>
            <a:off x="827584" y="2214685"/>
            <a:ext cx="331236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É um livro ou folheto que ensina a operar um equipamento, um objeto, um software ou uma ferramenta</a:t>
            </a:r>
          </a:p>
        </p:txBody>
      </p:sp>
      <p:sp>
        <p:nvSpPr>
          <p:cNvPr id="3" name="Retângulo 2"/>
          <p:cNvSpPr/>
          <p:nvPr/>
        </p:nvSpPr>
        <p:spPr>
          <a:xfrm>
            <a:off x="4953188" y="4005064"/>
            <a:ext cx="3659824" cy="246064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" name="CaixaDeTexto 5"/>
          <p:cNvSpPr txBox="1"/>
          <p:nvPr/>
        </p:nvSpPr>
        <p:spPr>
          <a:xfrm>
            <a:off x="5364088" y="4097203"/>
            <a:ext cx="283802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Às vezes o manual pode vir organizado em itens, ou passos; que geralmente são curtos e com poucos números.</a:t>
            </a:r>
          </a:p>
        </p:txBody>
      </p:sp>
      <p:cxnSp>
        <p:nvCxnSpPr>
          <p:cNvPr id="14" name="Conector de seta reta 13"/>
          <p:cNvCxnSpPr/>
          <p:nvPr/>
        </p:nvCxnSpPr>
        <p:spPr>
          <a:xfrm>
            <a:off x="3671900" y="4583909"/>
            <a:ext cx="1152128" cy="61699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9225044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5656" y="631352"/>
            <a:ext cx="6480720" cy="5733256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1295636" y="286688"/>
            <a:ext cx="68407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800" dirty="0" err="1">
                <a:latin typeface="Times New Roman" pitchFamily="18" charset="0"/>
                <a:cs typeface="Times New Roman" pitchFamily="18" charset="0"/>
              </a:rPr>
              <a:t>Example</a:t>
            </a:r>
            <a:r>
              <a:rPr lang="pt-BR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How-To or Directions Booklet</a:t>
            </a:r>
            <a:r>
              <a:rPr lang="pt-BR" sz="2800" dirty="0"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58203176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647564" y="1340768"/>
            <a:ext cx="4433672" cy="253625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CaixaDeTexto 4"/>
          <p:cNvSpPr txBox="1"/>
          <p:nvPr/>
        </p:nvSpPr>
        <p:spPr>
          <a:xfrm>
            <a:off x="611560" y="1577844"/>
            <a:ext cx="453650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 É uma carta enviada para uma publicação sobre questões de interesse de seus leitores. Normalmente, as cartas são destinadas a publicação. </a:t>
            </a:r>
          </a:p>
        </p:txBody>
      </p:sp>
      <p:sp>
        <p:nvSpPr>
          <p:cNvPr id="6" name="CaixaDeTexto 5"/>
          <p:cNvSpPr txBox="1"/>
          <p:nvPr/>
        </p:nvSpPr>
        <p:spPr>
          <a:xfrm>
            <a:off x="611560" y="476672"/>
            <a:ext cx="74168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pt-BR" sz="2800" b="1" dirty="0" err="1">
                <a:latin typeface="Times New Roman" pitchFamily="18" charset="0"/>
                <a:cs typeface="Times New Roman" pitchFamily="18" charset="0"/>
              </a:rPr>
              <a:t>Letter</a:t>
            </a:r>
            <a:r>
              <a:rPr lang="pt-BR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t-BR" sz="2800" b="1" dirty="0" err="1">
                <a:latin typeface="Times New Roman" pitchFamily="18" charset="0"/>
                <a:cs typeface="Times New Roman" pitchFamily="18" charset="0"/>
              </a:rPr>
              <a:t>to</a:t>
            </a:r>
            <a:r>
              <a:rPr lang="pt-BR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t-BR" sz="2800" b="1" dirty="0" err="1">
                <a:latin typeface="Times New Roman" pitchFamily="18" charset="0"/>
                <a:cs typeface="Times New Roman" pitchFamily="18" charset="0"/>
              </a:rPr>
              <a:t>the</a:t>
            </a:r>
            <a:r>
              <a:rPr lang="pt-BR" sz="2800" b="1" dirty="0">
                <a:latin typeface="Times New Roman" pitchFamily="18" charset="0"/>
                <a:cs typeface="Times New Roman" pitchFamily="18" charset="0"/>
              </a:rPr>
              <a:t> Editor </a:t>
            </a:r>
            <a:r>
              <a:rPr lang="pt-BR" sz="2800" dirty="0">
                <a:latin typeface="Times New Roman" pitchFamily="18" charset="0"/>
                <a:cs typeface="Times New Roman" pitchFamily="18" charset="0"/>
              </a:rPr>
              <a:t>– Carta para o editor</a:t>
            </a:r>
          </a:p>
        </p:txBody>
      </p:sp>
      <p:sp>
        <p:nvSpPr>
          <p:cNvPr id="2" name="Retângulo 1"/>
          <p:cNvSpPr/>
          <p:nvPr/>
        </p:nvSpPr>
        <p:spPr>
          <a:xfrm>
            <a:off x="4499992" y="4114096"/>
            <a:ext cx="4176464" cy="23762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3" name="CaixaDeTexto 2"/>
          <p:cNvSpPr txBox="1"/>
          <p:nvPr/>
        </p:nvSpPr>
        <p:spPr>
          <a:xfrm>
            <a:off x="4874030" y="4338251"/>
            <a:ext cx="3428388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São frequentemente associadas com jornais e revistas de notícias.</a:t>
            </a:r>
          </a:p>
        </p:txBody>
      </p:sp>
      <p:cxnSp>
        <p:nvCxnSpPr>
          <p:cNvPr id="17" name="Conector angulado 16"/>
          <p:cNvCxnSpPr/>
          <p:nvPr/>
        </p:nvCxnSpPr>
        <p:spPr>
          <a:xfrm>
            <a:off x="2483768" y="4058060"/>
            <a:ext cx="1836204" cy="1188132"/>
          </a:xfrm>
          <a:prstGeom prst="bentConnector3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7810611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ço Reservado para Conteúdo 3"/>
          <p:cNvPicPr>
            <a:picLocks noGrp="1" noChangeAspect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608" y="908720"/>
            <a:ext cx="7392754" cy="5256584"/>
          </a:xfrm>
        </p:spPr>
      </p:pic>
      <p:sp>
        <p:nvSpPr>
          <p:cNvPr id="5" name="CaixaDeTexto 4"/>
          <p:cNvSpPr txBox="1"/>
          <p:nvPr/>
        </p:nvSpPr>
        <p:spPr>
          <a:xfrm>
            <a:off x="1907704" y="332656"/>
            <a:ext cx="5400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800" dirty="0" err="1">
                <a:latin typeface="Times New Roman" pitchFamily="18" charset="0"/>
                <a:cs typeface="Times New Roman" pitchFamily="18" charset="0"/>
              </a:rPr>
              <a:t>Example</a:t>
            </a:r>
            <a:r>
              <a:rPr lang="pt-BR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t-BR" sz="2800" b="1" dirty="0" err="1">
                <a:latin typeface="Times New Roman" pitchFamily="18" charset="0"/>
                <a:cs typeface="Times New Roman" pitchFamily="18" charset="0"/>
              </a:rPr>
              <a:t>Letter</a:t>
            </a:r>
            <a:r>
              <a:rPr lang="pt-BR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t-BR" sz="2800" b="1" dirty="0" err="1">
                <a:latin typeface="Times New Roman" pitchFamily="18" charset="0"/>
                <a:cs typeface="Times New Roman" pitchFamily="18" charset="0"/>
              </a:rPr>
              <a:t>to</a:t>
            </a:r>
            <a:r>
              <a:rPr lang="pt-BR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t-BR" sz="2800" b="1" dirty="0" err="1">
                <a:latin typeface="Times New Roman" pitchFamily="18" charset="0"/>
                <a:cs typeface="Times New Roman" pitchFamily="18" charset="0"/>
              </a:rPr>
              <a:t>the</a:t>
            </a:r>
            <a:r>
              <a:rPr lang="pt-BR" sz="2800" b="1" dirty="0">
                <a:latin typeface="Times New Roman" pitchFamily="18" charset="0"/>
                <a:cs typeface="Times New Roman" pitchFamily="18" charset="0"/>
              </a:rPr>
              <a:t> Editor</a:t>
            </a:r>
            <a:r>
              <a:rPr lang="pt-BR" sz="2800" dirty="0"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76474144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601081" y="1514345"/>
            <a:ext cx="3922748" cy="192027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CaixaDeTexto 4"/>
          <p:cNvSpPr txBox="1"/>
          <p:nvPr/>
        </p:nvSpPr>
        <p:spPr>
          <a:xfrm>
            <a:off x="2258321" y="412599"/>
            <a:ext cx="491538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800" b="1" dirty="0" err="1">
                <a:latin typeface="Times New Roman" pitchFamily="18" charset="0"/>
                <a:cs typeface="Times New Roman" pitchFamily="18" charset="0"/>
              </a:rPr>
              <a:t>Lesson</a:t>
            </a:r>
            <a:r>
              <a:rPr lang="pt-BR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t-BR" sz="2800" b="1" dirty="0" err="1">
                <a:latin typeface="Times New Roman" pitchFamily="18" charset="0"/>
                <a:cs typeface="Times New Roman" pitchFamily="18" charset="0"/>
              </a:rPr>
              <a:t>plan</a:t>
            </a:r>
            <a:r>
              <a:rPr lang="pt-BR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t-BR" sz="2800" dirty="0">
                <a:latin typeface="Times New Roman" pitchFamily="18" charset="0"/>
                <a:cs typeface="Times New Roman" pitchFamily="18" charset="0"/>
              </a:rPr>
              <a:t>– Plano de aula</a:t>
            </a:r>
          </a:p>
          <a:p>
            <a:pPr algn="ctr"/>
            <a:r>
              <a:rPr lang="pt-BR" sz="2800" dirty="0">
                <a:solidFill>
                  <a:srgbClr val="D34817"/>
                </a:solidFill>
                <a:latin typeface="Times New Roman" pitchFamily="18" charset="0"/>
                <a:cs typeface="Times New Roman" pitchFamily="18" charset="0"/>
              </a:rPr>
              <a:t>D</a:t>
            </a:r>
            <a:r>
              <a:rPr lang="pt-BR" sz="2400" dirty="0">
                <a:solidFill>
                  <a:srgbClr val="D34817"/>
                </a:solidFill>
                <a:latin typeface="Times New Roman" pitchFamily="18" charset="0"/>
                <a:cs typeface="Times New Roman" pitchFamily="18" charset="0"/>
              </a:rPr>
              <a:t>issertativo-expositivo</a:t>
            </a:r>
          </a:p>
        </p:txBody>
      </p:sp>
      <p:sp>
        <p:nvSpPr>
          <p:cNvPr id="6" name="CaixaDeTexto 5"/>
          <p:cNvSpPr txBox="1"/>
          <p:nvPr/>
        </p:nvSpPr>
        <p:spPr>
          <a:xfrm>
            <a:off x="652098" y="1641961"/>
            <a:ext cx="392098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Instrumento de trabalho do professor, onde o docente especifica o que será realizado dentro da sala</a:t>
            </a:r>
          </a:p>
        </p:txBody>
      </p:sp>
      <p:sp>
        <p:nvSpPr>
          <p:cNvPr id="7" name="Retângulo 6"/>
          <p:cNvSpPr/>
          <p:nvPr/>
        </p:nvSpPr>
        <p:spPr>
          <a:xfrm>
            <a:off x="539552" y="4358298"/>
            <a:ext cx="3922749" cy="180700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8" name="CaixaDeTexto 7"/>
          <p:cNvSpPr txBox="1"/>
          <p:nvPr/>
        </p:nvSpPr>
        <p:spPr>
          <a:xfrm>
            <a:off x="577698" y="4444340"/>
            <a:ext cx="388502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Fazer a distribuição do conteúdo programático que será trabalhado durante o ano, o semestre, o trimestre, etc.</a:t>
            </a:r>
          </a:p>
        </p:txBody>
      </p:sp>
      <p:sp>
        <p:nvSpPr>
          <p:cNvPr id="9" name="Retângulo 8"/>
          <p:cNvSpPr/>
          <p:nvPr/>
        </p:nvSpPr>
        <p:spPr>
          <a:xfrm>
            <a:off x="5220072" y="4358298"/>
            <a:ext cx="3576231" cy="180700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0" name="CaixaDeTexto 9"/>
          <p:cNvSpPr txBox="1"/>
          <p:nvPr/>
        </p:nvSpPr>
        <p:spPr>
          <a:xfrm>
            <a:off x="5255112" y="4444340"/>
            <a:ext cx="357623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Deve constar o número de aula e o tempo necessário para cada assunto abordado dentro da disciplina</a:t>
            </a:r>
          </a:p>
        </p:txBody>
      </p:sp>
      <p:cxnSp>
        <p:nvCxnSpPr>
          <p:cNvPr id="14" name="Conector de seta reta 13"/>
          <p:cNvCxnSpPr/>
          <p:nvPr/>
        </p:nvCxnSpPr>
        <p:spPr>
          <a:xfrm>
            <a:off x="2627409" y="3500948"/>
            <a:ext cx="1" cy="792088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8" name="Conector de seta reta 17"/>
          <p:cNvCxnSpPr/>
          <p:nvPr/>
        </p:nvCxnSpPr>
        <p:spPr>
          <a:xfrm>
            <a:off x="4530974" y="5322580"/>
            <a:ext cx="615089" cy="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0325789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ixaDeTexto 2"/>
          <p:cNvSpPr txBox="1"/>
          <p:nvPr/>
        </p:nvSpPr>
        <p:spPr>
          <a:xfrm>
            <a:off x="1187624" y="332656"/>
            <a:ext cx="44644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pt-BR" dirty="0"/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" b="17326"/>
          <a:stretch/>
        </p:blipFill>
        <p:spPr>
          <a:xfrm>
            <a:off x="1115616" y="332656"/>
            <a:ext cx="6768751" cy="6264696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2301875" y="71046"/>
            <a:ext cx="45866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800" dirty="0" err="1">
                <a:latin typeface="Times New Roman" pitchFamily="18" charset="0"/>
                <a:cs typeface="Times New Roman" pitchFamily="18" charset="0"/>
              </a:rPr>
              <a:t>Example</a:t>
            </a:r>
            <a:r>
              <a:rPr lang="pt-BR" sz="2800" dirty="0">
                <a:latin typeface="Times New Roman" pitchFamily="18" charset="0"/>
                <a:cs typeface="Times New Roman" pitchFamily="18" charset="0"/>
              </a:rPr>
              <a:t> de </a:t>
            </a:r>
            <a:r>
              <a:rPr lang="pt-BR" sz="2800" b="1" dirty="0" err="1">
                <a:latin typeface="Times New Roman" pitchFamily="18" charset="0"/>
                <a:cs typeface="Times New Roman" pitchFamily="18" charset="0"/>
              </a:rPr>
              <a:t>Lesson</a:t>
            </a:r>
            <a:r>
              <a:rPr lang="pt-BR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t-BR" sz="2800" b="1" dirty="0" err="1">
                <a:latin typeface="Times New Roman" pitchFamily="18" charset="0"/>
                <a:cs typeface="Times New Roman" pitchFamily="18" charset="0"/>
              </a:rPr>
              <a:t>plan</a:t>
            </a:r>
            <a:r>
              <a:rPr lang="pt-BR" sz="2800" b="1" dirty="0">
                <a:latin typeface="Times New Roman" pitchFamily="18" charset="0"/>
                <a:cs typeface="Times New Roman" pitchFamily="18" charset="0"/>
              </a:rPr>
              <a:t> </a:t>
            </a:r>
            <a:endParaRPr lang="pt-BR" sz="28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5660792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611560" y="4149080"/>
            <a:ext cx="4824537" cy="251143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CaixaDeTexto 4"/>
          <p:cNvSpPr txBox="1"/>
          <p:nvPr/>
        </p:nvSpPr>
        <p:spPr>
          <a:xfrm>
            <a:off x="611560" y="4149080"/>
            <a:ext cx="482453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Propagandas de televisão que costumam durar o mesmo tempo que um programa de televisão típico. </a:t>
            </a:r>
            <a:r>
              <a:rPr lang="pt-BR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Infomerciais</a:t>
            </a:r>
            <a:r>
              <a:rPr lang="pt-BR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também conhecidos como programação paga, televendas ou </a:t>
            </a:r>
            <a:r>
              <a:rPr lang="pt-BR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teleshopping</a:t>
            </a:r>
            <a:r>
              <a:rPr lang="pt-BR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6" name="Retângulo 5"/>
          <p:cNvSpPr/>
          <p:nvPr/>
        </p:nvSpPr>
        <p:spPr>
          <a:xfrm>
            <a:off x="3851128" y="1327407"/>
            <a:ext cx="4979466" cy="261855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cxnSp>
        <p:nvCxnSpPr>
          <p:cNvPr id="18" name="Conector em curva 17"/>
          <p:cNvCxnSpPr/>
          <p:nvPr/>
        </p:nvCxnSpPr>
        <p:spPr>
          <a:xfrm flipV="1">
            <a:off x="5652120" y="4260263"/>
            <a:ext cx="1631094" cy="1584176"/>
          </a:xfrm>
          <a:prstGeom prst="curvedConnector2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2" name="CaixaDeTexto 21"/>
          <p:cNvSpPr txBox="1"/>
          <p:nvPr/>
        </p:nvSpPr>
        <p:spPr>
          <a:xfrm>
            <a:off x="3851128" y="1327407"/>
            <a:ext cx="497946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Anunciantes de </a:t>
            </a:r>
            <a:r>
              <a:rPr lang="pt-BR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infomerciais</a:t>
            </a:r>
            <a:r>
              <a:rPr lang="pt-BR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podem usar bordões extravagantes, repetição de ideias básicas, e/ou empregar personagens vestidos como cientistas ou celebridades tais como convidados ou apresentadores das propagandas</a:t>
            </a:r>
          </a:p>
        </p:txBody>
      </p:sp>
      <p:sp>
        <p:nvSpPr>
          <p:cNvPr id="24" name="CaixaDeTexto 23"/>
          <p:cNvSpPr txBox="1"/>
          <p:nvPr/>
        </p:nvSpPr>
        <p:spPr>
          <a:xfrm>
            <a:off x="365757" y="189934"/>
            <a:ext cx="8507858" cy="12311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Magazine or TV Advertisement or Infomercial –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Revista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ou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TV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publicidade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ou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informecial</a:t>
            </a:r>
            <a:endParaRPr lang="pt-BR" sz="2800" dirty="0">
              <a:latin typeface="Times New Roman" pitchFamily="18" charset="0"/>
              <a:cs typeface="Times New Roman" pitchFamily="18" charset="0"/>
            </a:endParaRP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22087551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ixaDeTexto 2"/>
          <p:cNvSpPr txBox="1"/>
          <p:nvPr/>
        </p:nvSpPr>
        <p:spPr>
          <a:xfrm>
            <a:off x="1737408" y="2636912"/>
            <a:ext cx="604867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Vídeo </a:t>
            </a:r>
            <a:r>
              <a:rPr lang="pt-BR" sz="24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Infomercial</a:t>
            </a:r>
            <a:r>
              <a:rPr lang="pt-BR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estava aqui, porém o arquivo ficou muito grande e não deu pra carregar e postar com ele.</a:t>
            </a:r>
          </a:p>
        </p:txBody>
      </p:sp>
    </p:spTree>
    <p:extLst>
      <p:ext uri="{BB962C8B-B14F-4D97-AF65-F5344CB8AC3E}">
        <p14:creationId xmlns:p14="http://schemas.microsoft.com/office/powerpoint/2010/main" val="359952267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323528" y="332656"/>
            <a:ext cx="8568952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dirty="0"/>
              <a:t>Exercício</a:t>
            </a:r>
          </a:p>
          <a:p>
            <a:pPr algn="ctr"/>
            <a:endParaRPr lang="pt-BR" sz="2400" b="1" dirty="0"/>
          </a:p>
          <a:p>
            <a:pPr marL="342900" indent="-342900">
              <a:buAutoNum type="arabicPeriod"/>
            </a:pPr>
            <a:r>
              <a:rPr lang="pt-BR" sz="2400" dirty="0"/>
              <a:t>Em quantos grupos são divididas as enciclopédias e quais são?</a:t>
            </a:r>
          </a:p>
          <a:p>
            <a:pPr marL="342900" indent="-342900">
              <a:buAutoNum type="arabicPeriod"/>
            </a:pPr>
            <a:r>
              <a:rPr lang="pt-BR" sz="2400" dirty="0"/>
              <a:t>Qual o principal objetivo de um plano de aula? </a:t>
            </a:r>
          </a:p>
          <a:p>
            <a:pPr marL="342900" indent="-342900">
              <a:buAutoNum type="arabicPeriod"/>
            </a:pPr>
            <a:r>
              <a:rPr lang="pt-BR" sz="2400" dirty="0"/>
              <a:t>Quais os principais elementos que constituem um relatório de notícias locais?</a:t>
            </a:r>
          </a:p>
          <a:p>
            <a:pPr marL="342900" indent="-342900">
              <a:buAutoNum type="arabicPeriod"/>
            </a:pPr>
            <a:r>
              <a:rPr lang="pt-BR" sz="2400" dirty="0"/>
              <a:t>Em quais situações os cartões são/eram mais usados? </a:t>
            </a:r>
          </a:p>
          <a:p>
            <a:pPr marL="342900" indent="-342900">
              <a:buAutoNum type="arabicPeriod"/>
            </a:pPr>
            <a:r>
              <a:rPr lang="pt-BR" sz="2400" dirty="0"/>
              <a:t>Cite exemplos de histórias/filmes/séries que envolvam elementos sobrenaturais. </a:t>
            </a:r>
          </a:p>
          <a:p>
            <a:pPr marL="342900" indent="-342900">
              <a:buAutoNum type="arabicPeriod"/>
            </a:pPr>
            <a:r>
              <a:rPr lang="pt-BR" sz="2400" dirty="0"/>
              <a:t>Crie uma história de fantasma (mín. 10 linhas)</a:t>
            </a:r>
          </a:p>
        </p:txBody>
      </p:sp>
    </p:spTree>
    <p:extLst>
      <p:ext uri="{BB962C8B-B14F-4D97-AF65-F5344CB8AC3E}">
        <p14:creationId xmlns:p14="http://schemas.microsoft.com/office/powerpoint/2010/main" val="241271146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aixaDeTexto 5"/>
          <p:cNvSpPr txBox="1"/>
          <p:nvPr/>
        </p:nvSpPr>
        <p:spPr>
          <a:xfrm>
            <a:off x="2172496" y="2436512"/>
            <a:ext cx="50405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dirty="0" err="1">
                <a:latin typeface="Aharoni" pitchFamily="2" charset="-79"/>
                <a:cs typeface="Aharoni" pitchFamily="2" charset="-79"/>
              </a:rPr>
              <a:t>Thank</a:t>
            </a:r>
            <a:r>
              <a:rPr lang="pt-BR" sz="3200" dirty="0">
                <a:latin typeface="Aharoni" pitchFamily="2" charset="-79"/>
                <a:cs typeface="Aharoni" pitchFamily="2" charset="-79"/>
              </a:rPr>
              <a:t> </a:t>
            </a:r>
            <a:r>
              <a:rPr lang="pt-BR" sz="3200" dirty="0" err="1">
                <a:latin typeface="Aharoni" pitchFamily="2" charset="-79"/>
                <a:cs typeface="Aharoni" pitchFamily="2" charset="-79"/>
              </a:rPr>
              <a:t>you</a:t>
            </a:r>
            <a:r>
              <a:rPr lang="pt-BR" sz="3200" dirty="0">
                <a:latin typeface="Aharoni" pitchFamily="2" charset="-79"/>
                <a:cs typeface="Aharoni" pitchFamily="2" charset="-79"/>
              </a:rPr>
              <a:t> </a:t>
            </a:r>
            <a:r>
              <a:rPr lang="pt-BR" sz="3200" dirty="0" err="1">
                <a:latin typeface="Aharoni" pitchFamily="2" charset="-79"/>
                <a:cs typeface="Aharoni" pitchFamily="2" charset="-79"/>
              </a:rPr>
              <a:t>very</a:t>
            </a:r>
            <a:r>
              <a:rPr lang="pt-BR" sz="3200" dirty="0">
                <a:latin typeface="Aharoni" pitchFamily="2" charset="-79"/>
                <a:cs typeface="Aharoni" pitchFamily="2" charset="-79"/>
              </a:rPr>
              <a:t> </a:t>
            </a:r>
            <a:r>
              <a:rPr lang="pt-BR" sz="3200" dirty="0" err="1">
                <a:latin typeface="Aharoni" pitchFamily="2" charset="-79"/>
                <a:cs typeface="Aharoni" pitchFamily="2" charset="-79"/>
              </a:rPr>
              <a:t>much</a:t>
            </a:r>
            <a:r>
              <a:rPr lang="pt-BR" sz="3200" dirty="0">
                <a:latin typeface="Aharoni" pitchFamily="2" charset="-79"/>
                <a:cs typeface="Aharoni" pitchFamily="2" charset="-79"/>
              </a:rPr>
              <a:t>!!!</a:t>
            </a:r>
          </a:p>
        </p:txBody>
      </p:sp>
      <p:sp>
        <p:nvSpPr>
          <p:cNvPr id="2" name="CaixaDeTexto 1"/>
          <p:cNvSpPr txBox="1"/>
          <p:nvPr/>
        </p:nvSpPr>
        <p:spPr>
          <a:xfrm>
            <a:off x="1452416" y="6050905"/>
            <a:ext cx="64807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dirty="0">
                <a:latin typeface="Times New Roman" pitchFamily="18" charset="0"/>
                <a:cs typeface="Times New Roman" pitchFamily="18" charset="0"/>
              </a:rPr>
              <a:t>Anna </a:t>
            </a:r>
            <a:r>
              <a:rPr lang="pt-BR" sz="2400" dirty="0" err="1">
                <a:latin typeface="Times New Roman" pitchFamily="18" charset="0"/>
                <a:cs typeface="Times New Roman" pitchFamily="18" charset="0"/>
              </a:rPr>
              <a:t>Layara</a:t>
            </a:r>
            <a:r>
              <a:rPr lang="pt-BR" sz="2400" dirty="0"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pt-BR" sz="2400" dirty="0" err="1">
                <a:latin typeface="Times New Roman" pitchFamily="18" charset="0"/>
                <a:cs typeface="Times New Roman" pitchFamily="18" charset="0"/>
              </a:rPr>
              <a:t>Nataly</a:t>
            </a:r>
            <a:r>
              <a:rPr lang="pt-BR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t-BR" sz="2400" dirty="0" err="1">
                <a:latin typeface="Times New Roman" pitchFamily="18" charset="0"/>
                <a:cs typeface="Times New Roman" pitchFamily="18" charset="0"/>
              </a:rPr>
              <a:t>Arci</a:t>
            </a:r>
            <a:r>
              <a:rPr lang="pt-BR" sz="2400" dirty="0"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pt-BR" sz="2400" dirty="0" err="1">
                <a:latin typeface="Times New Roman" pitchFamily="18" charset="0"/>
                <a:cs typeface="Times New Roman" pitchFamily="18" charset="0"/>
              </a:rPr>
              <a:t>Ruama</a:t>
            </a:r>
            <a:r>
              <a:rPr lang="pt-BR" sz="2400" dirty="0">
                <a:latin typeface="Times New Roman" pitchFamily="18" charset="0"/>
                <a:cs typeface="Times New Roman" pitchFamily="18" charset="0"/>
              </a:rPr>
              <a:t> Garcia</a:t>
            </a:r>
          </a:p>
        </p:txBody>
      </p:sp>
    </p:spTree>
    <p:extLst>
      <p:ext uri="{BB962C8B-B14F-4D97-AF65-F5344CB8AC3E}">
        <p14:creationId xmlns:p14="http://schemas.microsoft.com/office/powerpoint/2010/main" val="1770261201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apital Próprio">
  <a:themeElements>
    <a:clrScheme name="Capital Próprio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Capital Próprio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Capital Próprio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1696</TotalTime>
  <Words>416</Words>
  <Application>Microsoft Office PowerPoint</Application>
  <PresentationFormat>Apresentação na tela (4:3)</PresentationFormat>
  <Paragraphs>57</Paragraphs>
  <Slides>18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18</vt:i4>
      </vt:variant>
    </vt:vector>
  </HeadingPairs>
  <TitlesOfParts>
    <vt:vector size="25" baseType="lpstr">
      <vt:lpstr>Aharoni</vt:lpstr>
      <vt:lpstr>Calibri</vt:lpstr>
      <vt:lpstr>Franklin Gothic Book</vt:lpstr>
      <vt:lpstr>Perpetua</vt:lpstr>
      <vt:lpstr>Times New Roman</vt:lpstr>
      <vt:lpstr>Wingdings 2</vt:lpstr>
      <vt:lpstr>Capital Próprio</vt:lpstr>
      <vt:lpstr>Apresentação do PowerPoint</vt:lpstr>
      <vt:lpstr>Apresentação do PowerPoint</vt:lpstr>
      <vt:lpstr>Ghost Story – História de Fantasma Narrativo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Cliente</dc:creator>
  <cp:lastModifiedBy>Cristiane Cruz</cp:lastModifiedBy>
  <cp:revision>70</cp:revision>
  <dcterms:created xsi:type="dcterms:W3CDTF">2016-02-11T12:21:22Z</dcterms:created>
  <dcterms:modified xsi:type="dcterms:W3CDTF">2020-03-14T22:30:52Z</dcterms:modified>
</cp:coreProperties>
</file>