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75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00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02" y="2534014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9893" y="360609"/>
            <a:ext cx="4987902" cy="1106902"/>
          </a:xfrm>
        </p:spPr>
        <p:txBody>
          <a:bodyPr>
            <a:normAutofit/>
          </a:bodyPr>
          <a:lstStyle/>
          <a:p>
            <a:r>
              <a:rPr lang="pt-BR" sz="6000" b="1" dirty="0" err="1" smtClean="0"/>
              <a:t>English</a:t>
            </a:r>
            <a:r>
              <a:rPr lang="pt-BR" sz="6000" b="1" dirty="0" smtClean="0"/>
              <a:t> </a:t>
            </a:r>
            <a:r>
              <a:rPr lang="pt-BR" sz="6000" b="1" dirty="0" err="1" smtClean="0"/>
              <a:t>Class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2755" y="1557661"/>
            <a:ext cx="7701566" cy="4714349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solidFill>
                  <a:srgbClr val="002060"/>
                </a:solidFill>
              </a:rPr>
              <a:t>Teacher</a:t>
            </a:r>
            <a:r>
              <a:rPr lang="pt-BR" sz="3000" b="1" dirty="0" smtClean="0">
                <a:solidFill>
                  <a:srgbClr val="002060"/>
                </a:solidFill>
              </a:rPr>
              <a:t> Cristiane de Brito Cruz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3000" b="1" dirty="0" err="1" smtClean="0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  <a:p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docente.ifrn.edu.br/cristianecruz</a:t>
            </a:r>
          </a:p>
          <a:p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uap.ifrn.edu.br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2089253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3261322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3826424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612" y="4463148"/>
            <a:ext cx="576886" cy="6064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548" y="5064658"/>
            <a:ext cx="1022705" cy="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músicas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9053848" cy="551215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músicas de seu agrado;</a:t>
            </a:r>
          </a:p>
          <a:p>
            <a:r>
              <a:rPr lang="pt-BR" sz="3000" dirty="0" smtClean="0"/>
              <a:t>Leia a letra da música;</a:t>
            </a:r>
          </a:p>
          <a:p>
            <a:r>
              <a:rPr lang="pt-BR" sz="3000" dirty="0" smtClean="0"/>
              <a:t>Apague algumas palavras e ouça a música e tente completar;</a:t>
            </a:r>
          </a:p>
          <a:p>
            <a:r>
              <a:rPr lang="pt-BR" sz="3000" dirty="0" smtClean="0"/>
              <a:t>Aprenda a música e depois anote palavras novas;</a:t>
            </a:r>
          </a:p>
          <a:p>
            <a:r>
              <a:rPr lang="pt-BR" sz="3000" dirty="0" smtClean="0"/>
              <a:t>Tente lembrar da letra sem ficar olhando muito pra tradução;</a:t>
            </a:r>
          </a:p>
          <a:p>
            <a:r>
              <a:rPr lang="pt-BR" sz="3000" dirty="0" smtClean="0"/>
              <a:t>Ouça todo dia uma música nova.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091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8" y="141667"/>
            <a:ext cx="4588625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séries/filmes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uma série que você gosta;</a:t>
            </a:r>
          </a:p>
          <a:p>
            <a:r>
              <a:rPr lang="pt-BR" sz="3000" dirty="0" smtClean="0"/>
              <a:t>Dica: </a:t>
            </a:r>
            <a:r>
              <a:rPr lang="pt-BR" sz="3000" dirty="0" err="1" smtClean="0"/>
              <a:t>netflix</a:t>
            </a:r>
            <a:r>
              <a:rPr lang="pt-BR" sz="3000" dirty="0" smtClean="0"/>
              <a:t>;</a:t>
            </a:r>
          </a:p>
          <a:p>
            <a:r>
              <a:rPr lang="pt-BR" sz="3000" dirty="0" smtClean="0"/>
              <a:t>Passe o episódio com legendas em português;</a:t>
            </a:r>
          </a:p>
          <a:p>
            <a:r>
              <a:rPr lang="pt-BR" sz="3000" dirty="0" smtClean="0"/>
              <a:t>Após ver o episódio passe novamente com as legendas em inglês;</a:t>
            </a:r>
          </a:p>
          <a:p>
            <a:r>
              <a:rPr lang="pt-BR" sz="3000" dirty="0" smtClean="0"/>
              <a:t>Por fim, veja os episódios todos em inglês e sem legenda;</a:t>
            </a:r>
          </a:p>
          <a:p>
            <a:r>
              <a:rPr lang="pt-BR" sz="3000" dirty="0" smtClean="0"/>
              <a:t>Escolha primeiro cenas bem conhecidas;</a:t>
            </a:r>
          </a:p>
          <a:p>
            <a:r>
              <a:rPr lang="pt-BR" sz="3000" dirty="0" smtClean="0"/>
              <a:t>Faça isso todo dia 15min.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818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7" y="141667"/>
            <a:ext cx="8387893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livros/Histórias em quadrinhos (HQ)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um livro que você conhece;</a:t>
            </a:r>
          </a:p>
          <a:p>
            <a:r>
              <a:rPr lang="pt-BR" sz="3000" dirty="0" smtClean="0"/>
              <a:t>Leia o livro em inglês checando as palavras no dicionário;</a:t>
            </a:r>
          </a:p>
          <a:p>
            <a:r>
              <a:rPr lang="pt-BR" sz="3000" dirty="0" smtClean="0"/>
              <a:t>Tente não traduzir tudo;</a:t>
            </a:r>
          </a:p>
          <a:p>
            <a:r>
              <a:rPr lang="pt-BR" sz="3000" dirty="0" smtClean="0"/>
              <a:t>Anote no livro observações;</a:t>
            </a:r>
          </a:p>
          <a:p>
            <a:r>
              <a:rPr lang="pt-BR" sz="3000" dirty="0" smtClean="0"/>
              <a:t>Ler em inglês é para níveis intermediários (não é bom começar por livros quando você não tem um bom vocabulário);</a:t>
            </a:r>
          </a:p>
          <a:p>
            <a:r>
              <a:rPr lang="pt-BR" sz="3000" dirty="0" smtClean="0"/>
              <a:t>Faça no final do livro um glossário de palavras novas que você aprender.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47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8" y="141667"/>
            <a:ext cx="4588625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vídeo games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jogos que te agradem;</a:t>
            </a:r>
          </a:p>
          <a:p>
            <a:r>
              <a:rPr lang="pt-BR" sz="3000" dirty="0" smtClean="0"/>
              <a:t>Escolha jogos mais simples;</a:t>
            </a:r>
          </a:p>
          <a:p>
            <a:r>
              <a:rPr lang="pt-BR" sz="3000" dirty="0" smtClean="0"/>
              <a:t>Anote todo dia as palavras novas;</a:t>
            </a:r>
          </a:p>
          <a:p>
            <a:r>
              <a:rPr lang="pt-BR" sz="3000" dirty="0" smtClean="0"/>
              <a:t>Cumpra as missões e faça um pequeno dicionário de cada jogo;</a:t>
            </a:r>
          </a:p>
          <a:p>
            <a:r>
              <a:rPr lang="pt-BR" sz="3000" dirty="0" smtClean="0"/>
              <a:t>Aos poucos você não vai mais precisar olhar este glossário.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5534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220" y="1403797"/>
            <a:ext cx="10534918" cy="2137894"/>
          </a:xfrm>
        </p:spPr>
        <p:txBody>
          <a:bodyPr>
            <a:noAutofit/>
          </a:bodyPr>
          <a:lstStyle/>
          <a:p>
            <a:r>
              <a:rPr lang="pt-BR" sz="2500" b="1" dirty="0"/>
              <a:t>EMENTA</a:t>
            </a:r>
          </a:p>
          <a:p>
            <a:r>
              <a:rPr lang="pt-BR" sz="2800" dirty="0"/>
              <a:t>Introdução e prática das </a:t>
            </a:r>
            <a:r>
              <a:rPr lang="pt-BR" sz="2800" b="1" dirty="0">
                <a:solidFill>
                  <a:srgbClr val="FF0000"/>
                </a:solidFill>
              </a:rPr>
              <a:t>estratégias de compreensão escrita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que favoreçam uma leitura mais eficiente e independente de </a:t>
            </a:r>
            <a:r>
              <a:rPr lang="pt-BR" sz="2800" dirty="0" smtClean="0"/>
              <a:t>textos variados </a:t>
            </a:r>
            <a:r>
              <a:rPr lang="pt-BR" sz="2800" dirty="0"/>
              <a:t>em língua inglesa.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60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688" y="618186"/>
            <a:ext cx="10599312" cy="6130344"/>
          </a:xfrm>
        </p:spPr>
        <p:txBody>
          <a:bodyPr>
            <a:noAutofit/>
          </a:bodyPr>
          <a:lstStyle/>
          <a:p>
            <a:r>
              <a:rPr lang="pt-BR" sz="2300" b="1" dirty="0"/>
              <a:t>Objetivos</a:t>
            </a:r>
          </a:p>
          <a:p>
            <a:r>
              <a:rPr lang="pt-BR" sz="2300" dirty="0"/>
              <a:t>· Desenvolver habilidades de leitura e escrita na língua inglesa e o uso competente dessa no cotidiano;</a:t>
            </a:r>
          </a:p>
          <a:p>
            <a:r>
              <a:rPr lang="pt-BR" sz="2300" dirty="0"/>
              <a:t>· Construir textos básicos, em inglês, usando as estruturas gramaticais adequadas;</a:t>
            </a:r>
          </a:p>
          <a:p>
            <a:r>
              <a:rPr lang="pt-BR" sz="2300" dirty="0"/>
              <a:t>· Praticar a tradução de textos do inglês para o português;</a:t>
            </a:r>
          </a:p>
          <a:p>
            <a:r>
              <a:rPr lang="pt-BR" sz="2300" dirty="0"/>
              <a:t>· Compreender textos em inglês, através de estratégias cognitivas e estruturas básicas da língua;</a:t>
            </a:r>
          </a:p>
          <a:p>
            <a:r>
              <a:rPr lang="pt-BR" sz="2300" dirty="0"/>
              <a:t>· Utilizar vocabulário da língua inglesa nas áreas de formação profissional;</a:t>
            </a:r>
          </a:p>
          <a:p>
            <a:r>
              <a:rPr lang="pt-BR" sz="2300" dirty="0"/>
              <a:t>· Desenvolver projetos multidisciplinares, interdisciplinares utilizando a língua inglesa como fonte de pesquisa</a:t>
            </a:r>
            <a:endParaRPr lang="pt-B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0163" y="734096"/>
            <a:ext cx="10401837" cy="5769735"/>
          </a:xfrm>
        </p:spPr>
        <p:txBody>
          <a:bodyPr>
            <a:noAutofit/>
          </a:bodyPr>
          <a:lstStyle/>
          <a:p>
            <a:r>
              <a:rPr lang="pt-BR" sz="2500" b="1" dirty="0"/>
              <a:t>Bases Científico-Tecnológicas (Conteúdos)</a:t>
            </a:r>
          </a:p>
          <a:p>
            <a:r>
              <a:rPr lang="pt-BR" sz="2500" b="1" dirty="0">
                <a:solidFill>
                  <a:srgbClr val="FF0000"/>
                </a:solidFill>
              </a:rPr>
              <a:t>• Funções </a:t>
            </a:r>
            <a:r>
              <a:rPr lang="pt-BR" sz="2500" b="1" dirty="0" err="1">
                <a:solidFill>
                  <a:srgbClr val="FF0000"/>
                </a:solidFill>
              </a:rPr>
              <a:t>sócio-comunicativas</a:t>
            </a:r>
            <a:r>
              <a:rPr lang="pt-BR" sz="25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sz="2500" b="1" dirty="0"/>
              <a:t>1. Considerações gerais sobre a leitura</a:t>
            </a:r>
          </a:p>
          <a:p>
            <a:r>
              <a:rPr lang="pt-BR" sz="2500" dirty="0"/>
              <a:t>1.1. Conceituação</a:t>
            </a:r>
          </a:p>
          <a:p>
            <a:r>
              <a:rPr lang="pt-BR" sz="2500" dirty="0"/>
              <a:t>1.2. Razões para se ler em língua estrangeira</a:t>
            </a:r>
          </a:p>
          <a:p>
            <a:r>
              <a:rPr lang="pt-BR" sz="2500" dirty="0"/>
              <a:t>1.3. O processo comunicativo</a:t>
            </a:r>
          </a:p>
          <a:p>
            <a:r>
              <a:rPr lang="pt-BR" sz="2500" dirty="0"/>
              <a:t>1.4. Abordagem intensiva e extensiva da leitura</a:t>
            </a:r>
          </a:p>
          <a:p>
            <a:r>
              <a:rPr lang="pt-BR" sz="2500" dirty="0"/>
              <a:t>1.5. Relação entre técnicas de leitura e os níveis de compreensão do texto.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254" y="734096"/>
            <a:ext cx="5975797" cy="576973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/>
              <a:t>2. Introdução às estratégias de leitura</a:t>
            </a:r>
          </a:p>
          <a:p>
            <a:r>
              <a:rPr lang="pt-BR" sz="2000" dirty="0"/>
              <a:t>2.1. </a:t>
            </a:r>
            <a:r>
              <a:rPr lang="pt-BR" sz="2000" dirty="0" err="1"/>
              <a:t>Lay-out</a:t>
            </a:r>
            <a:endParaRPr lang="pt-BR" sz="2000" dirty="0"/>
          </a:p>
          <a:p>
            <a:r>
              <a:rPr lang="pt-BR" sz="2000" dirty="0"/>
              <a:t>2.2. </a:t>
            </a:r>
            <a:r>
              <a:rPr lang="pt-BR" sz="2000" dirty="0" err="1"/>
              <a:t>Skimming</a:t>
            </a:r>
            <a:r>
              <a:rPr lang="pt-BR" sz="2000" dirty="0"/>
              <a:t>/</a:t>
            </a:r>
            <a:r>
              <a:rPr lang="pt-BR" sz="2000" dirty="0" err="1"/>
              <a:t>scanning</a:t>
            </a:r>
            <a:endParaRPr lang="pt-BR" sz="2000" dirty="0"/>
          </a:p>
          <a:p>
            <a:r>
              <a:rPr lang="pt-BR" sz="2000" dirty="0"/>
              <a:t>2.3. Utilização de informação não-linear</a:t>
            </a:r>
          </a:p>
          <a:p>
            <a:r>
              <a:rPr lang="pt-BR" sz="2000" dirty="0"/>
              <a:t>2.3.1. Convenções gráficas</a:t>
            </a:r>
          </a:p>
          <a:p>
            <a:r>
              <a:rPr lang="pt-BR" sz="2000" dirty="0"/>
              <a:t>2.3.2. Indicações de referências</a:t>
            </a:r>
          </a:p>
          <a:p>
            <a:r>
              <a:rPr lang="pt-BR" sz="2000" dirty="0"/>
              <a:t>2.3.3. Informações não-verbal</a:t>
            </a:r>
          </a:p>
          <a:p>
            <a:r>
              <a:rPr lang="pt-BR" sz="2000" dirty="0"/>
              <a:t>2.4. Key </a:t>
            </a:r>
            <a:r>
              <a:rPr lang="pt-BR" sz="2000" dirty="0" err="1"/>
              <a:t>words</a:t>
            </a:r>
            <a:endParaRPr lang="pt-BR" sz="2000" dirty="0"/>
          </a:p>
          <a:p>
            <a:r>
              <a:rPr lang="pt-BR" sz="2000" dirty="0"/>
              <a:t>2.5. </a:t>
            </a:r>
            <a:r>
              <a:rPr lang="pt-BR" sz="2000" dirty="0" err="1"/>
              <a:t>Cognates</a:t>
            </a:r>
            <a:endParaRPr lang="pt-BR" sz="2000" dirty="0"/>
          </a:p>
          <a:p>
            <a:r>
              <a:rPr lang="pt-BR" sz="2000" dirty="0"/>
              <a:t>2.6. Word </a:t>
            </a:r>
            <a:r>
              <a:rPr lang="pt-BR" sz="2000" dirty="0" err="1"/>
              <a:t>formation</a:t>
            </a:r>
            <a:endParaRPr lang="pt-BR" sz="2000" dirty="0"/>
          </a:p>
          <a:p>
            <a:r>
              <a:rPr lang="pt-BR" sz="2000" dirty="0"/>
              <a:t>2.7. </a:t>
            </a:r>
            <a:r>
              <a:rPr lang="pt-BR" sz="2000" dirty="0" err="1"/>
              <a:t>Linking</a:t>
            </a:r>
            <a:r>
              <a:rPr lang="pt-BR" sz="2000" dirty="0"/>
              <a:t> </a:t>
            </a:r>
            <a:r>
              <a:rPr lang="pt-BR" sz="2000" dirty="0" err="1"/>
              <a:t>words</a:t>
            </a:r>
            <a:endParaRPr lang="pt-BR" sz="2000" dirty="0"/>
          </a:p>
          <a:p>
            <a:r>
              <a:rPr lang="pt-BR" sz="2000" dirty="0"/>
              <a:t>2.8. Note-</a:t>
            </a:r>
            <a:r>
              <a:rPr lang="pt-BR" sz="2000" dirty="0" err="1"/>
              <a:t>taking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254" y="734096"/>
            <a:ext cx="9929611" cy="576973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/>
              <a:t>2. Introdução às estratégias de leitura</a:t>
            </a:r>
          </a:p>
          <a:p>
            <a:r>
              <a:rPr lang="pt-BR" sz="2000" dirty="0"/>
              <a:t>2.9. Coesão/coerência</a:t>
            </a:r>
          </a:p>
          <a:p>
            <a:r>
              <a:rPr lang="pt-BR" sz="2000" dirty="0"/>
              <a:t>2.9.1. Referência</a:t>
            </a:r>
          </a:p>
          <a:p>
            <a:r>
              <a:rPr lang="pt-BR" sz="2000" dirty="0"/>
              <a:t>2.9.2. Substituição</a:t>
            </a:r>
          </a:p>
          <a:p>
            <a:r>
              <a:rPr lang="pt-BR" sz="2000" dirty="0"/>
              <a:t>2.9.3. Elipse</a:t>
            </a:r>
          </a:p>
          <a:p>
            <a:r>
              <a:rPr lang="pt-BR" sz="2000" dirty="0"/>
              <a:t>2.9.4. Coesão léxica</a:t>
            </a:r>
          </a:p>
          <a:p>
            <a:r>
              <a:rPr lang="pt-BR" sz="2000" dirty="0"/>
              <a:t>2.10 interpretação dos marcadores de discurso</a:t>
            </a:r>
          </a:p>
          <a:p>
            <a:r>
              <a:rPr lang="pt-BR" sz="2000" dirty="0"/>
              <a:t>2.10.1. Sinais de sequência entre eventos</a:t>
            </a:r>
          </a:p>
          <a:p>
            <a:r>
              <a:rPr lang="pt-BR" sz="2000" dirty="0"/>
              <a:t>2.10.2. Sinais de organização do discurso</a:t>
            </a:r>
          </a:p>
          <a:p>
            <a:r>
              <a:rPr lang="pt-BR" sz="2000" dirty="0"/>
              <a:t>2.10.3. Sinais de ponto de vista do autor</a:t>
            </a:r>
          </a:p>
          <a:p>
            <a:r>
              <a:rPr lang="pt-BR" sz="2000" dirty="0"/>
              <a:t>2.10.3.1. Utilização do significado dos tempos verbais</a:t>
            </a:r>
          </a:p>
          <a:p>
            <a:r>
              <a:rPr lang="pt-BR" sz="2000" dirty="0"/>
              <a:t>2.10.3.2. Utilização do significado dos tempos modais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419009" cy="5164428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</a:t>
            </a:r>
            <a:r>
              <a:rPr lang="pt-BR" sz="2400" dirty="0"/>
              <a:t>Aulas expositivas com discussão; seminários temáticos; aulas práticas em laboratório; discussões presenciais de estudos de </a:t>
            </a:r>
            <a:r>
              <a:rPr lang="pt-BR" sz="2400" dirty="0" smtClean="0"/>
              <a:t>casos e </a:t>
            </a:r>
            <a:r>
              <a:rPr lang="pt-BR" sz="2400" dirty="0"/>
              <a:t>de textos previamente selecionados</a:t>
            </a:r>
            <a:r>
              <a:rPr lang="pt-BR" sz="2400" dirty="0" smtClean="0"/>
              <a:t>.</a:t>
            </a:r>
          </a:p>
          <a:p>
            <a:r>
              <a:rPr lang="pt-BR" sz="2400" b="1" dirty="0"/>
              <a:t>Recursos Didáticos</a:t>
            </a:r>
          </a:p>
          <a:p>
            <a:r>
              <a:rPr lang="pt-BR" sz="2400" dirty="0"/>
              <a:t>Computador; internet; projetor de multimídia, </a:t>
            </a:r>
            <a:r>
              <a:rPr lang="pt-BR" sz="2400" dirty="0" err="1"/>
              <a:t>retro-projetor</a:t>
            </a:r>
            <a:r>
              <a:rPr lang="pt-BR" sz="2400" dirty="0"/>
              <a:t>, </a:t>
            </a:r>
            <a:r>
              <a:rPr lang="pt-BR" sz="2400" dirty="0" err="1"/>
              <a:t>dvds</a:t>
            </a:r>
            <a:r>
              <a:rPr lang="pt-BR" sz="2400" dirty="0"/>
              <a:t>, televisor, e </a:t>
            </a:r>
            <a:r>
              <a:rPr lang="pt-BR" sz="2400" dirty="0" err="1"/>
              <a:t>cd-roms</a:t>
            </a:r>
            <a:r>
              <a:rPr lang="pt-BR" sz="2400" dirty="0" smtClean="0"/>
              <a:t>.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906" y="1988452"/>
            <a:ext cx="5528580" cy="1538519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Why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studying</a:t>
            </a:r>
            <a:endParaRPr lang="pt-BR" sz="6500" b="1" dirty="0"/>
          </a:p>
        </p:txBody>
      </p:sp>
      <p:pic>
        <p:nvPicPr>
          <p:cNvPr id="2050" name="Picture 2" descr="http://www.ausacademy.edu.au/wp-content/uploads/2015/02/English-116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251200"/>
            <a:ext cx="1059542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171977"/>
            <a:ext cx="10972800" cy="5331854"/>
          </a:xfrm>
        </p:spPr>
        <p:txBody>
          <a:bodyPr>
            <a:noAutofit/>
          </a:bodyPr>
          <a:lstStyle/>
          <a:p>
            <a:r>
              <a:rPr lang="pt-BR" sz="2800" b="1" dirty="0"/>
              <a:t>Avaliação</a:t>
            </a:r>
          </a:p>
          <a:p>
            <a:r>
              <a:rPr lang="pt-BR" sz="2800" b="1" dirty="0" smtClean="0"/>
              <a:t>Instrumentos</a:t>
            </a:r>
            <a:r>
              <a:rPr lang="pt-BR" sz="2800" dirty="0"/>
              <a:t>: provas com questões subjetivas e objetivas; trabalhos intermediários; tradução de textos; trabalhos de pesquisa.</a:t>
            </a:r>
          </a:p>
          <a:p>
            <a:r>
              <a:rPr lang="pt-BR" sz="2800" b="1" dirty="0"/>
              <a:t>Critérios</a:t>
            </a:r>
            <a:r>
              <a:rPr lang="pt-BR" sz="2800" dirty="0"/>
              <a:t>: nas avaliações serão aferidas a capacidade de leitura e compreensão de textos e documentos; com clareza, precisão </a:t>
            </a:r>
            <a:r>
              <a:rPr lang="pt-BR" sz="2800" dirty="0" smtClean="0"/>
              <a:t>e propriedade </a:t>
            </a:r>
            <a:r>
              <a:rPr lang="pt-BR" sz="2800" dirty="0"/>
              <a:t>– utilização do raciocínio lógico e reflexão crítica; julgamento e tomada de decisões; utilização técnico </a:t>
            </a:r>
            <a:r>
              <a:rPr lang="pt-BR" sz="2800" dirty="0" smtClean="0"/>
              <a:t>instrumental de </a:t>
            </a:r>
            <a:r>
              <a:rPr lang="pt-BR" sz="2800" dirty="0"/>
              <a:t>conhecimento de língua inglesa. A participação será também em conta na avaliação.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643944"/>
            <a:ext cx="10689463" cy="6214056"/>
          </a:xfrm>
        </p:spPr>
        <p:txBody>
          <a:bodyPr>
            <a:noAutofit/>
          </a:bodyPr>
          <a:lstStyle/>
          <a:p>
            <a:r>
              <a:rPr lang="pt-BR" sz="2400" b="1" dirty="0"/>
              <a:t>Bibliografia Básica</a:t>
            </a:r>
          </a:p>
          <a:p>
            <a:r>
              <a:rPr lang="pt-BR" sz="2400" dirty="0"/>
              <a:t>1. Oliveira, S. </a:t>
            </a:r>
            <a:r>
              <a:rPr lang="pt-BR" sz="2400" b="1" dirty="0"/>
              <a:t>Estratégias de leitura para inglês instrumental</a:t>
            </a:r>
            <a:r>
              <a:rPr lang="pt-BR" sz="2400" dirty="0"/>
              <a:t>. Brasília: ed. </a:t>
            </a:r>
            <a:r>
              <a:rPr lang="pt-BR" sz="2400" dirty="0" err="1"/>
              <a:t>Unb</a:t>
            </a:r>
            <a:r>
              <a:rPr lang="pt-BR" sz="2400" dirty="0"/>
              <a:t>., 1998.</a:t>
            </a:r>
          </a:p>
          <a:p>
            <a:r>
              <a:rPr lang="pt-BR" sz="2400" dirty="0"/>
              <a:t>2. ALLIANDRO, H. </a:t>
            </a:r>
            <a:r>
              <a:rPr lang="pt-BR" sz="2400" b="1" dirty="0"/>
              <a:t>Dicionário escolar inglês português</a:t>
            </a:r>
            <a:r>
              <a:rPr lang="pt-BR" sz="2400" dirty="0"/>
              <a:t>. Rio de Janeiro: Ao livro técnico, 1995.</a:t>
            </a:r>
          </a:p>
          <a:p>
            <a:r>
              <a:rPr lang="pt-BR" sz="2400" dirty="0"/>
              <a:t>3. OLIVEIRA, SARA. </a:t>
            </a:r>
            <a:r>
              <a:rPr lang="pt-BR" sz="2400" b="1" dirty="0"/>
              <a:t>READING STRATEGIES FOR COMPUTING</a:t>
            </a:r>
            <a:r>
              <a:rPr lang="pt-BR" sz="2400" dirty="0"/>
              <a:t> BRASÍLIA: UNB, 1999. 221 P. IL. ISBN 85-230-0481-5</a:t>
            </a:r>
            <a:r>
              <a:rPr lang="pt-BR" sz="2400" dirty="0" smtClean="0"/>
              <a:t>.</a:t>
            </a:r>
          </a:p>
          <a:p>
            <a:r>
              <a:rPr lang="pt-BR" sz="2400" b="1" dirty="0"/>
              <a:t>Bibliografia complementar</a:t>
            </a:r>
          </a:p>
          <a:p>
            <a:r>
              <a:rPr lang="pt-BR" sz="2400" dirty="0"/>
              <a:t>1. Revista e jornais de interesse geral especializados ou de divulgação científica, manuais e livros-textos editados em </a:t>
            </a:r>
            <a:r>
              <a:rPr lang="pt-BR" sz="2400" dirty="0" smtClean="0"/>
              <a:t>língua inglesa</a:t>
            </a:r>
            <a:r>
              <a:rPr lang="pt-BR" sz="2400" dirty="0"/>
              <a:t>.</a:t>
            </a:r>
          </a:p>
          <a:p>
            <a:r>
              <a:rPr lang="pt-BR" sz="2400" dirty="0"/>
              <a:t>2. Silva, J. A. de C., GARRIDO, M. L.; BARRETO, T. P. </a:t>
            </a:r>
            <a:r>
              <a:rPr lang="pt-BR" sz="2400" b="1" dirty="0"/>
              <a:t>Inglês instrumental</a:t>
            </a:r>
            <a:r>
              <a:rPr lang="pt-BR" sz="2400" dirty="0"/>
              <a:t>: leitura e compreensão de textos. Salvador: </a:t>
            </a:r>
            <a:r>
              <a:rPr lang="pt-BR" sz="2400" dirty="0" smtClean="0"/>
              <a:t>Centro editorial </a:t>
            </a:r>
            <a:r>
              <a:rPr lang="pt-BR" sz="2400" dirty="0"/>
              <a:t>e didático, UFBA. 1994.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(30) – Escrito, Seminários, Apresentações, etc.</a:t>
            </a:r>
            <a:endParaRPr lang="pt-BR" sz="3000" dirty="0" smtClean="0"/>
          </a:p>
          <a:p>
            <a:r>
              <a:rPr lang="pt-BR" sz="3000" dirty="0" smtClean="0"/>
              <a:t>Exercícios </a:t>
            </a:r>
            <a:r>
              <a:rPr lang="pt-BR" sz="3000" dirty="0" smtClean="0"/>
              <a:t>(</a:t>
            </a:r>
            <a:r>
              <a:rPr lang="pt-BR" sz="3000" dirty="0" smtClean="0"/>
              <a:t>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88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amix.com/wp-content/gallery/2-372/idiomas-em-risco-de-extincao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44" y="2499502"/>
            <a:ext cx="2419004" cy="2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381511">
            <a:off x="4443148" y="2158959"/>
            <a:ext cx="320872" cy="119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9242154">
            <a:off x="5583282" y="1421458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3111584">
            <a:off x="6827110" y="1678667"/>
            <a:ext cx="320872" cy="851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6200000">
            <a:off x="7723985" y="2543463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8237471">
            <a:off x="7549297" y="4035841"/>
            <a:ext cx="339645" cy="108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8346" y="1688301"/>
            <a:ext cx="1910176" cy="478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LDB 9.394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63" y="1521813"/>
            <a:ext cx="2009419" cy="89996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070528" y="624009"/>
            <a:ext cx="2148759" cy="5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PPC/2012</a:t>
            </a:r>
            <a:endParaRPr lang="pt-BR" sz="30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546429" y="553987"/>
            <a:ext cx="2816199" cy="53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Oportunidade</a:t>
            </a:r>
            <a:endParaRPr lang="pt-BR" sz="3000" b="1" dirty="0"/>
          </a:p>
        </p:txBody>
      </p:sp>
      <p:pic>
        <p:nvPicPr>
          <p:cNvPr id="2055" name="Picture 7" descr="http://portal.ifrn.edu.br/pesquisa/pfrh/logomarcas/logo-ifrn-1/ifrn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6" y="375661"/>
            <a:ext cx="2583915" cy="1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666638" y="5474498"/>
            <a:ext cx="2422531" cy="66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Inteligência</a:t>
            </a:r>
            <a:endParaRPr lang="pt-BR" sz="3000" b="1" dirty="0"/>
          </a:p>
        </p:txBody>
      </p:sp>
      <p:pic>
        <p:nvPicPr>
          <p:cNvPr id="2057" name="Picture 9" descr="http://amboreto.com.br/wp-content/uploads/2015/03/Mercado-de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3" y="242420"/>
            <a:ext cx="2921556" cy="14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9421309" y="2281632"/>
            <a:ext cx="1350290" cy="654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Países</a:t>
            </a:r>
            <a:endParaRPr lang="pt-BR" sz="3000" b="1" dirty="0"/>
          </a:p>
        </p:txBody>
      </p:sp>
      <p:pic>
        <p:nvPicPr>
          <p:cNvPr id="2059" name="Picture 11" descr="http://blog.culturainglesa-ce.com.br/wp-content/uploads/2012/09/paises-que-falam-ingles-no-mundo-cultura-ingles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2" y="1699277"/>
            <a:ext cx="3630787" cy="2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6358848" y="4888238"/>
            <a:ext cx="260467" cy="55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ecosdanoticia.net.br/wp-content/uploads/2016/01/enem-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24" y="5445106"/>
            <a:ext cx="2375805" cy="1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alisisdelaweb2p0.weebly.com/uploads/2/9/6/8/29688145/436549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5" y="5128239"/>
            <a:ext cx="2510177" cy="17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2741382">
            <a:off x="4904095" y="4449056"/>
            <a:ext cx="328339" cy="66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ratedeals.ca/wp-content/uploads/2015/12/sal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6" y="2588261"/>
            <a:ext cx="2836762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 para baixo 24"/>
          <p:cNvSpPr/>
          <p:nvPr/>
        </p:nvSpPr>
        <p:spPr>
          <a:xfrm rot="5400000">
            <a:off x="4251617" y="3159701"/>
            <a:ext cx="283857" cy="123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http://sinter.ufsc.br/files/2013/02/Interc%C3%A2mbi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2" y="4659009"/>
            <a:ext cx="2996732" cy="21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apt.apontador-assets.com/fit-in/640x480/d21d0cc864b245b8b90a17c061df7267/wiz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5" y="76940"/>
            <a:ext cx="2452314" cy="16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6" y="0"/>
            <a:ext cx="5326743" cy="769257"/>
          </a:xfrm>
        </p:spPr>
        <p:txBody>
          <a:bodyPr/>
          <a:lstStyle/>
          <a:p>
            <a:r>
              <a:rPr lang="pt-BR" b="1" dirty="0" smtClean="0"/>
              <a:t>Como estudar inglês...</a:t>
            </a:r>
            <a:endParaRPr lang="pt-BR" b="1" dirty="0"/>
          </a:p>
        </p:txBody>
      </p:sp>
      <p:pic>
        <p:nvPicPr>
          <p:cNvPr id="3074" name="Picture 2" descr="http://jasoncerezo.com/wp-content/uploads/2012/01/rolling-stones-american-flag-tongue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469924"/>
            <a:ext cx="1939505" cy="21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7579277">
            <a:off x="4652943" y="1861466"/>
            <a:ext cx="249127" cy="97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mediad.publicbroadcasting.net/p/kuar/files/201507/back_to_school_supplies__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0" y="431085"/>
            <a:ext cx="2156765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0800000">
            <a:off x="5591241" y="1481070"/>
            <a:ext cx="230009" cy="882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http://www.dicasdecurriculo.com.br/wp-content/uploads/2013/06/images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530400"/>
            <a:ext cx="1796183" cy="19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 rot="12746988">
            <a:off x="6599405" y="1879984"/>
            <a:ext cx="183480" cy="87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 descr="http://www.ovale.com.br/polopoly_fs/1.440997.1377909885!/image/3666712149.jpg_gen/derivatives/fixed_420_240/3666712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0" y="2304093"/>
            <a:ext cx="2558733" cy="1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4" name="Picture 12" descr="http://cdn.playbuzz.com/cdn/df8ddb2b-e502-4eef-9d34-91dfb6498f65/c48d0ba3-7fa5-45de-87a5-ac3ed1524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3" y="3766227"/>
            <a:ext cx="2535918" cy="14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baixo 13"/>
          <p:cNvSpPr/>
          <p:nvPr/>
        </p:nvSpPr>
        <p:spPr>
          <a:xfrm rot="18128646">
            <a:off x="6873022" y="3686567"/>
            <a:ext cx="182414" cy="11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6" name="Picture 14" descr="http://fromdusktilldon.files.wordpress.com/2012/08/man-reading-book-in-bed-39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9" y="4150509"/>
            <a:ext cx="2542720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baixo 15"/>
          <p:cNvSpPr/>
          <p:nvPr/>
        </p:nvSpPr>
        <p:spPr>
          <a:xfrm rot="4440789">
            <a:off x="3736865" y="3589636"/>
            <a:ext cx="277141" cy="15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7163729" y="2442669"/>
            <a:ext cx="261750" cy="11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8" name="Picture 16" descr="https://dicasderoteiro.files.wordpress.com/2011/05/videogame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9" y="2469924"/>
            <a:ext cx="2245146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5400000">
            <a:off x="4275051" y="3006442"/>
            <a:ext cx="204124" cy="90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www.meliuz.com.br/blog/wp-content/uploads/2014/07/game_of_thro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5305471"/>
            <a:ext cx="2131706" cy="1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5065641" y="4649771"/>
            <a:ext cx="230010" cy="6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images3.wikia.nocookie.net/__cb20080728010819/marveldatabase/images/thumb/b/b5/Avengers_Vol_1_148.jpg/336px-Avengers_Vol_1_1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5" y="4977621"/>
            <a:ext cx="1132585" cy="17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19224580">
            <a:off x="6180798" y="4299579"/>
            <a:ext cx="194932" cy="69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1224" y="1365161"/>
            <a:ext cx="10212945" cy="4945487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Profª</a:t>
            </a:r>
            <a:r>
              <a:rPr lang="pt-BR" sz="3000" dirty="0" smtClean="0"/>
              <a:t> com Licenciatura Plena em Língua Inglesa (Especialista);</a:t>
            </a:r>
          </a:p>
          <a:p>
            <a:r>
              <a:rPr lang="pt-BR" sz="3000" dirty="0" smtClean="0"/>
              <a:t>Centros de Aprendizagem (C.A.) (horário marcado)</a:t>
            </a:r>
          </a:p>
          <a:p>
            <a:r>
              <a:rPr lang="pt-BR" sz="3000" dirty="0" smtClean="0"/>
              <a:t>Tutor de Aprendizagem de Laboratório (T.A.L.)*</a:t>
            </a:r>
          </a:p>
          <a:p>
            <a:r>
              <a:rPr lang="pt-BR" sz="3000" dirty="0" smtClean="0"/>
              <a:t>Laboratório de Línguas*</a:t>
            </a:r>
          </a:p>
          <a:p>
            <a:r>
              <a:rPr lang="pt-BR" sz="3000" dirty="0" smtClean="0"/>
              <a:t>Biblioteca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892417"/>
            <a:ext cx="10122795" cy="59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7306067" cy="656823"/>
          </a:xfrm>
        </p:spPr>
        <p:txBody>
          <a:bodyPr/>
          <a:lstStyle/>
          <a:p>
            <a:r>
              <a:rPr lang="pt-BR" b="1" dirty="0" smtClean="0"/>
              <a:t>No IFRN (e no Curso de Inglês)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7585656" cy="4855335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/>
              <a:t>Preste atenção às aulas;</a:t>
            </a:r>
          </a:p>
          <a:p>
            <a:r>
              <a:rPr lang="pt-BR" sz="3000" dirty="0" smtClean="0"/>
              <a:t>Anote observações importantes;</a:t>
            </a:r>
          </a:p>
          <a:p>
            <a:r>
              <a:rPr lang="pt-BR" sz="3000" dirty="0" smtClean="0"/>
              <a:t>Faça sempre em dia seus exercícios;</a:t>
            </a:r>
          </a:p>
          <a:p>
            <a:r>
              <a:rPr lang="pt-BR" sz="3000" dirty="0" smtClean="0"/>
              <a:t>Não acumule muitos exercícios;</a:t>
            </a:r>
          </a:p>
          <a:p>
            <a:r>
              <a:rPr lang="pt-BR" sz="3000" dirty="0" smtClean="0"/>
              <a:t>Tenha um horário de estudos;</a:t>
            </a:r>
          </a:p>
          <a:p>
            <a:r>
              <a:rPr lang="pt-BR" sz="3000" dirty="0" smtClean="0"/>
              <a:t>Participe do CA;</a:t>
            </a:r>
          </a:p>
          <a:p>
            <a:r>
              <a:rPr lang="pt-BR" sz="3000" dirty="0" smtClean="0"/>
              <a:t>Procure algum amigo que saiba mais;</a:t>
            </a:r>
          </a:p>
          <a:p>
            <a:r>
              <a:rPr lang="pt-BR" sz="3000" dirty="0" smtClean="0"/>
              <a:t>Faça grupos de estudos;</a:t>
            </a:r>
          </a:p>
          <a:p>
            <a:r>
              <a:rPr lang="pt-BR" sz="3000" dirty="0" smtClean="0"/>
              <a:t>Entregue os trabalhos em dia.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40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1"/>
            <a:ext cx="7392473" cy="3747752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 sites que te agradem;</a:t>
            </a:r>
          </a:p>
          <a:p>
            <a:r>
              <a:rPr lang="pt-BR" sz="3000" dirty="0" smtClean="0"/>
              <a:t>Peça dicas ao colegas que já usam;</a:t>
            </a:r>
          </a:p>
          <a:p>
            <a:r>
              <a:rPr lang="pt-BR" sz="3000" dirty="0" smtClean="0"/>
              <a:t>Procure primeiros sites gratuitos;</a:t>
            </a:r>
          </a:p>
          <a:p>
            <a:r>
              <a:rPr lang="pt-BR" sz="3000" dirty="0" smtClean="0"/>
              <a:t>Faça as atividades em dia;</a:t>
            </a:r>
          </a:p>
          <a:p>
            <a:r>
              <a:rPr lang="pt-BR" sz="3000" dirty="0" smtClean="0"/>
              <a:t>Monte uma rotina de estudos;</a:t>
            </a:r>
          </a:p>
          <a:p>
            <a:r>
              <a:rPr lang="pt-BR" sz="3000" dirty="0" smtClean="0"/>
              <a:t>Procure contato com estrangeiros.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8272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 celular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9053848" cy="551215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 aplicativos que te agradem;</a:t>
            </a:r>
          </a:p>
          <a:p>
            <a:r>
              <a:rPr lang="pt-BR" sz="3000" dirty="0" smtClean="0"/>
              <a:t>Escolha um horário pra acessar;</a:t>
            </a:r>
          </a:p>
          <a:p>
            <a:r>
              <a:rPr lang="pt-BR" sz="3000" dirty="0" smtClean="0"/>
              <a:t>Faça as atividades regularmente;</a:t>
            </a:r>
          </a:p>
          <a:p>
            <a:r>
              <a:rPr lang="pt-BR" sz="3000" dirty="0" smtClean="0"/>
              <a:t>Tente alcançar níveis mais altos;</a:t>
            </a:r>
          </a:p>
          <a:p>
            <a:r>
              <a:rPr lang="pt-BR" sz="3000" dirty="0" smtClean="0"/>
              <a:t>Não deixe de estudar nenhum dia;</a:t>
            </a:r>
          </a:p>
          <a:p>
            <a:r>
              <a:rPr lang="pt-BR" sz="3000" dirty="0" smtClean="0"/>
              <a:t>Aproveite horas inúteis pra estudar (numa fila, deitado na rede, nos intervalos, </a:t>
            </a:r>
            <a:r>
              <a:rPr lang="pt-BR" sz="3000" dirty="0" err="1" smtClean="0"/>
              <a:t>etc</a:t>
            </a:r>
            <a:r>
              <a:rPr lang="pt-BR" sz="3000" dirty="0" smtClean="0"/>
              <a:t>);</a:t>
            </a:r>
          </a:p>
          <a:p>
            <a:r>
              <a:rPr lang="pt-BR" sz="3000" dirty="0" smtClean="0"/>
              <a:t>Prefira primeiro </a:t>
            </a:r>
            <a:r>
              <a:rPr lang="pt-BR" sz="3000" dirty="0" err="1" smtClean="0"/>
              <a:t>apps</a:t>
            </a:r>
            <a:r>
              <a:rPr lang="pt-BR" sz="3000" dirty="0" smtClean="0"/>
              <a:t> gratuitos.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2311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1138</Words>
  <Application>Microsoft Office PowerPoint</Application>
  <PresentationFormat>Widescreen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Cacho</vt:lpstr>
      <vt:lpstr>English Class</vt:lpstr>
      <vt:lpstr>Why studying</vt:lpstr>
      <vt:lpstr>Apresentação do PowerPoint</vt:lpstr>
      <vt:lpstr>Como estudar inglês...</vt:lpstr>
      <vt:lpstr>Recursos que o IFRN dispõe:</vt:lpstr>
      <vt:lpstr>Horários:</vt:lpstr>
      <vt:lpstr>No IFRN (e no Curso de Inglês)</vt:lpstr>
      <vt:lpstr>Na internet</vt:lpstr>
      <vt:lpstr>No celular</vt:lpstr>
      <vt:lpstr>Com músicas</vt:lpstr>
      <vt:lpstr>Com séries/filmes</vt:lpstr>
      <vt:lpstr>Com livros/Histórias em quadrinhos (HQ)</vt:lpstr>
      <vt:lpstr>Com vídeo games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22</cp:revision>
  <dcterms:created xsi:type="dcterms:W3CDTF">2016-04-23T23:05:15Z</dcterms:created>
  <dcterms:modified xsi:type="dcterms:W3CDTF">2016-04-24T18:58:54Z</dcterms:modified>
</cp:coreProperties>
</file>