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60" r:id="rId5"/>
    <p:sldId id="261" r:id="rId6"/>
    <p:sldId id="265" r:id="rId7"/>
    <p:sldId id="264" r:id="rId8"/>
    <p:sldId id="266" r:id="rId9"/>
    <p:sldId id="258" r:id="rId10"/>
    <p:sldId id="367" r:id="rId11"/>
    <p:sldId id="270" r:id="rId12"/>
    <p:sldId id="368" r:id="rId13"/>
    <p:sldId id="271" r:id="rId14"/>
    <p:sldId id="369" r:id="rId15"/>
    <p:sldId id="272" r:id="rId16"/>
    <p:sldId id="370" r:id="rId17"/>
    <p:sldId id="273" r:id="rId18"/>
    <p:sldId id="371" r:id="rId19"/>
    <p:sldId id="274" r:id="rId20"/>
    <p:sldId id="372" r:id="rId21"/>
    <p:sldId id="275" r:id="rId22"/>
    <p:sldId id="373" r:id="rId23"/>
    <p:sldId id="276" r:id="rId24"/>
    <p:sldId id="374" r:id="rId25"/>
    <p:sldId id="277" r:id="rId26"/>
    <p:sldId id="375" r:id="rId27"/>
    <p:sldId id="278" r:id="rId28"/>
    <p:sldId id="376" r:id="rId29"/>
    <p:sldId id="279" r:id="rId30"/>
    <p:sldId id="282" r:id="rId31"/>
    <p:sldId id="280" r:id="rId32"/>
    <p:sldId id="283" r:id="rId33"/>
    <p:sldId id="284" r:id="rId34"/>
    <p:sldId id="285" r:id="rId35"/>
    <p:sldId id="286" r:id="rId36"/>
    <p:sldId id="287" r:id="rId37"/>
    <p:sldId id="288" r:id="rId38"/>
    <p:sldId id="293" r:id="rId39"/>
    <p:sldId id="377" r:id="rId40"/>
    <p:sldId id="294" r:id="rId41"/>
    <p:sldId id="378" r:id="rId42"/>
    <p:sldId id="295" r:id="rId43"/>
    <p:sldId id="379" r:id="rId44"/>
    <p:sldId id="296" r:id="rId45"/>
    <p:sldId id="380" r:id="rId46"/>
    <p:sldId id="297" r:id="rId47"/>
    <p:sldId id="381" r:id="rId48"/>
    <p:sldId id="400" r:id="rId49"/>
    <p:sldId id="401" r:id="rId50"/>
    <p:sldId id="383" r:id="rId51"/>
    <p:sldId id="408" r:id="rId52"/>
    <p:sldId id="301" r:id="rId53"/>
    <p:sldId id="384" r:id="rId54"/>
    <p:sldId id="302" r:id="rId55"/>
    <p:sldId id="385" r:id="rId56"/>
    <p:sldId id="305" r:id="rId57"/>
    <p:sldId id="289" r:id="rId58"/>
    <p:sldId id="291" r:id="rId59"/>
    <p:sldId id="303" r:id="rId60"/>
    <p:sldId id="290" r:id="rId61"/>
    <p:sldId id="292" r:id="rId62"/>
    <p:sldId id="304" r:id="rId63"/>
    <p:sldId id="307" r:id="rId64"/>
    <p:sldId id="308" r:id="rId65"/>
    <p:sldId id="407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306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ghthubeducation.com/esl-lesson-plans/59338-word-back-formation-lis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etlingo.com/top50/popular-text-terms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omsbury-international.com/blog/2014/04/25/how-to-use-text-message-abbreviations-and-chat-acronym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omsbury-international.com/blog/2014/04/25/how-to-use-text-message-abbreviations-and-chat-acronym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hyperlink" Target="http://www.enchantedlearning.com/wordlist/compoundwordscategorized.shtml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ualthesaurus.com/cm/wc/ada-to-ziv-names-in-computers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FORMATION PROCESSES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TEACHER CRISTIANE CRUZ</a:t>
            </a:r>
          </a:p>
          <a:p>
            <a:r>
              <a:rPr lang="pt-BR" b="1" dirty="0"/>
              <a:t>http://www.brighthubeducation.com/esl-lesson-plans/60060-formation-types-coinages-nonce-loanwords-and-calques/</a:t>
            </a:r>
          </a:p>
        </p:txBody>
      </p:sp>
    </p:spTree>
    <p:extLst>
      <p:ext uri="{BB962C8B-B14F-4D97-AF65-F5344CB8AC3E}">
        <p14:creationId xmlns:p14="http://schemas.microsoft.com/office/powerpoint/2010/main" val="32151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0698072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1) Que figura corresponde ao processo de EPONYM?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701" y="2143290"/>
            <a:ext cx="2325314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homedepot.com/catalog/productImages/300/84/84ee0205-9c52-4ead-a9b6-978031811a8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1" y="2301959"/>
            <a:ext cx="3166675" cy="3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.slidesharecdn.com/bitebyte-150406121333-conversion-gate01/95/bit-e-byte-2-638.jpg?cb=1428322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7" y="2301959"/>
            <a:ext cx="3939906" cy="29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01" y="2143290"/>
            <a:ext cx="2325314" cy="311668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1071560" cy="7668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</a:t>
            </a:r>
            <a:r>
              <a:rPr lang="pt-BR" b="1" dirty="0" smtClean="0"/>
              <a:t>) Que figura corresponde ao processo de COINAGE?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278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homedepot.com/catalog/productImages/300/84/84ee0205-9c52-4ead-a9b6-978031811a8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1" y="2301959"/>
            <a:ext cx="3166675" cy="3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1071560" cy="7668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</a:t>
            </a:r>
            <a:r>
              <a:rPr lang="pt-BR" b="1" dirty="0" smtClean="0"/>
              <a:t>) Que figura corresponde ao processo de COINAGE?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670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2.bp.blogspot.com/-yttzpsf1Rp0/VOOSeH3PY0I/AAAAAAAAEW4/fgHbYymgDyM/s1600/Factoid%2Bwhiteboard%2Bdefin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5" y="2237489"/>
            <a:ext cx="3298318" cy="34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2.intoday.in/indiatoday/images/stories/murder2_647_022416045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11" y="2237489"/>
            <a:ext cx="3476266" cy="34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theartoflifeandwriting.com/wp-content/uploads/2013/04/IMG_5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266682"/>
            <a:ext cx="3386115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09093" y="1152145"/>
            <a:ext cx="11655380" cy="77968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</a:t>
            </a:r>
            <a:r>
              <a:rPr lang="pt-BR" b="1" dirty="0" smtClean="0"/>
              <a:t>) Que figura corresponde ao processo de BORROWING?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560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edia2.intoday.in/indiatoday/images/stories/murder2_647_022416045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11" y="2237489"/>
            <a:ext cx="3476266" cy="34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09093" y="1152145"/>
            <a:ext cx="11655380" cy="77968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</a:t>
            </a:r>
            <a:r>
              <a:rPr lang="pt-BR" b="1" dirty="0" smtClean="0"/>
              <a:t>) Que figura corresponde ao processo de BORROWING?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16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0698072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4) Que figura corresponde ao processo de EPONYM?</a:t>
            </a:r>
            <a:endParaRPr lang="pt-BR" b="1" dirty="0"/>
          </a:p>
        </p:txBody>
      </p:sp>
      <p:pic>
        <p:nvPicPr>
          <p:cNvPr id="7" name="Picture 4" descr="http://media2.intoday.in/indiatoday/images/stories/murder2_647_022416045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11" y="2237489"/>
            <a:ext cx="3476266" cy="34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theartoflifeandwriting.com/wp-content/uploads/2013/04/IMG_5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266682"/>
            <a:ext cx="3386115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ntellectuale.info/wp-content/uploads/2016/05/atomo-quarks-electrone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9" y="2137893"/>
            <a:ext cx="4001950" cy="35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0698072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4) Que figura corresponde ao processo de EPONYM?</a:t>
            </a:r>
            <a:endParaRPr lang="pt-BR" b="1" dirty="0"/>
          </a:p>
        </p:txBody>
      </p:sp>
      <p:pic>
        <p:nvPicPr>
          <p:cNvPr id="8" name="Picture 8" descr="http://www.theartoflifeandwriting.com/wp-content/uploads/2013/04/IMG_5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266682"/>
            <a:ext cx="3386115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30310" y="1152145"/>
            <a:ext cx="11161690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5) Que figura corresponde ao processo de COINAGE?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07" y="2009105"/>
            <a:ext cx="4095533" cy="36189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7" y="2009105"/>
            <a:ext cx="2990850" cy="36189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95" y="2009105"/>
            <a:ext cx="3845724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30310" y="1152145"/>
            <a:ext cx="11161690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5) Que figura corresponde ao processo de COINAGE?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07" y="2009105"/>
            <a:ext cx="4095533" cy="36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30310" y="1152145"/>
            <a:ext cx="11161690" cy="7668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6</a:t>
            </a:r>
            <a:r>
              <a:rPr lang="pt-BR" b="1" dirty="0" smtClean="0"/>
              <a:t>) Que figura corresponde ao processo de EPONYM?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07" y="2009105"/>
            <a:ext cx="4095533" cy="36189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7" y="2009105"/>
            <a:ext cx="2990850" cy="36189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95" y="2009105"/>
            <a:ext cx="3845724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3539" y="1609858"/>
            <a:ext cx="5765464" cy="3709116"/>
          </a:xfrm>
        </p:spPr>
        <p:txBody>
          <a:bodyPr>
            <a:noAutofit/>
          </a:bodyPr>
          <a:lstStyle/>
          <a:p>
            <a:r>
              <a:rPr lang="pt-BR" sz="6000" b="1" dirty="0" err="1" smtClean="0"/>
              <a:t>Coinage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err="1" smtClean="0"/>
              <a:t>Eponym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err="1" smtClean="0"/>
              <a:t>Borrowing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5536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30310" y="1152145"/>
            <a:ext cx="11161690" cy="7668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6</a:t>
            </a:r>
            <a:r>
              <a:rPr lang="pt-BR" b="1" dirty="0" smtClean="0"/>
              <a:t>) Que figura corresponde ao processo de EPONYM?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095" y="2009105"/>
            <a:ext cx="3845724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7)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8" name="Picture 22" descr="http://gooseberry.blender.org/wp-content/uploads/2014/11/06_laundromat_test_render-1024x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27" y="1824249"/>
            <a:ext cx="4872783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7)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>
                <a:solidFill>
                  <a:srgbClr val="FF0000"/>
                </a:solidFill>
              </a:rPr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8" name="Picture 22" descr="http://gooseberry.blender.org/wp-content/uploads/2014/11/06_laundromat_test_render-1024x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27" y="1824249"/>
            <a:ext cx="4872783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/>
              <a:t>8</a:t>
            </a:r>
            <a:r>
              <a:rPr lang="pt-BR" b="1" dirty="0" smtClean="0"/>
              <a:t>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5" name="Picture 4" descr="http://images.clipartpanda.com/partisanship-clipart-200x200px-ZC-eefff234_210281-Royalty-Free-RF-Clipart-Illustration-Of-A-Retro-Black-And-White-Man-In-A-Dunce-H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21" y="1545465"/>
            <a:ext cx="3013656" cy="30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/>
              <a:t>8</a:t>
            </a:r>
            <a:r>
              <a:rPr lang="pt-BR" b="1" dirty="0" smtClean="0"/>
              <a:t>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>
                <a:solidFill>
                  <a:srgbClr val="FF0000"/>
                </a:solidFill>
              </a:rPr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5" name="Picture 4" descr="http://images.clipartpanda.com/partisanship-clipart-200x200px-ZC-eefff234_210281-Royalty-Free-RF-Clipart-Illustration-Of-A-Retro-Black-And-White-Man-In-A-Dunce-H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21" y="1545465"/>
            <a:ext cx="3013656" cy="30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9)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7" name="Picture 6" descr="https://s3.amazonaws.com/static.caloriecount.about.com/images/medium/raphys-hot-paprika-sauce-14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74" y="1636644"/>
            <a:ext cx="4724986" cy="43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9)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>
                <a:solidFill>
                  <a:srgbClr val="FF0000"/>
                </a:solidFill>
              </a:rPr>
              <a:t>BORROWING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s://s3.amazonaws.com/static.caloriecount.about.com/images/medium/raphys-hot-paprika-sauce-14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74" y="1636644"/>
            <a:ext cx="4724986" cy="43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10)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BORROWING</a:t>
            </a:r>
            <a:endParaRPr lang="pt-BR" b="1" dirty="0"/>
          </a:p>
        </p:txBody>
      </p:sp>
      <p:pic>
        <p:nvPicPr>
          <p:cNvPr id="5" name="Picture 8" descr="http://riotandfrolic.typepad.com/.a/6a015431fc4e55970c017ee9be93a0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5" y="1570887"/>
            <a:ext cx="5509266" cy="46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586" y="134713"/>
            <a:ext cx="10419008" cy="1217569"/>
          </a:xfrm>
        </p:spPr>
        <p:txBody>
          <a:bodyPr>
            <a:normAutofit/>
          </a:bodyPr>
          <a:lstStyle/>
          <a:p>
            <a:r>
              <a:rPr lang="pt-BR" b="1" dirty="0" smtClean="0"/>
              <a:t>10) Na palavra representada pela figura ao lado temos o processo de: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86507" y="2721220"/>
            <a:ext cx="4458237" cy="1837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lphaLcParenR"/>
            </a:pPr>
            <a:r>
              <a:rPr lang="pt-BR" b="1" dirty="0" smtClean="0"/>
              <a:t>COINAGE</a:t>
            </a:r>
          </a:p>
          <a:p>
            <a:pPr marL="742950" indent="-742950">
              <a:buAutoNum type="alphaLcParenR"/>
            </a:pPr>
            <a:r>
              <a:rPr lang="pt-BR" b="1" dirty="0" smtClean="0"/>
              <a:t>EPONYM</a:t>
            </a:r>
          </a:p>
          <a:p>
            <a:pPr marL="742950" indent="-742950">
              <a:buAutoNum type="alphaLcParenR"/>
            </a:pPr>
            <a:r>
              <a:rPr lang="pt-BR" b="1" dirty="0" smtClean="0">
                <a:solidFill>
                  <a:srgbClr val="FF0000"/>
                </a:solidFill>
              </a:rPr>
              <a:t>BORROWING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riotandfrolic.typepad.com/.a/6a015431fc4e55970c017ee9be93a0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5" y="1570887"/>
            <a:ext cx="5509266" cy="46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013657" cy="708338"/>
          </a:xfrm>
        </p:spPr>
        <p:txBody>
          <a:bodyPr/>
          <a:lstStyle/>
          <a:p>
            <a:r>
              <a:rPr lang="pt-BR" b="1" dirty="0" smtClean="0"/>
              <a:t>RESUMINDO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949" y="850007"/>
            <a:ext cx="10010663" cy="5769734"/>
          </a:xfrm>
        </p:spPr>
        <p:txBody>
          <a:bodyPr>
            <a:noAutofit/>
          </a:bodyPr>
          <a:lstStyle/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Coinage</a:t>
            </a:r>
            <a:r>
              <a:rPr lang="pt-BR" sz="3000" dirty="0" smtClean="0"/>
              <a:t>: o processo de criação de uma palavra-nova também chamado de NEOLOGISMO. Geralmente acontece com nomes de marcas e produtos famosos ou termos da internet que não existiam antes.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Eponym</a:t>
            </a:r>
            <a:r>
              <a:rPr lang="pt-BR" sz="3000" dirty="0" smtClean="0"/>
              <a:t>: é o nome formado a partir de uma pessoa para homenageá-lo(a), aparecem em produtos, processos, marcas e em termos da internet.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Borrowing</a:t>
            </a:r>
            <a:r>
              <a:rPr lang="pt-BR" sz="3000" dirty="0" smtClean="0"/>
              <a:t>: são palavras que vieram de outras línguas e não tem tradução na língua inglesa.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71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6553" y="160471"/>
            <a:ext cx="2893475" cy="766808"/>
          </a:xfrm>
        </p:spPr>
        <p:txBody>
          <a:bodyPr/>
          <a:lstStyle/>
          <a:p>
            <a:r>
              <a:rPr lang="pt-BR" b="1" dirty="0" smtClean="0"/>
              <a:t>COINAGE</a:t>
            </a:r>
            <a:endParaRPr lang="pt-BR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63887" y="400258"/>
            <a:ext cx="10118524" cy="219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Coinage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14A7F"/>
                </a:solidFill>
                <a:effectLst/>
                <a:latin typeface="inherit"/>
                <a:cs typeface="Arial" panose="020B0604020202020204" pitchFamily="34" charset="0"/>
                <a:hlinkClick r:id="rId2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14A7F"/>
                </a:solidFill>
                <a:effectLst/>
                <a:latin typeface="inherit"/>
                <a:cs typeface="Arial" panose="020B0604020202020204" pitchFamily="34" charset="0"/>
                <a:hlinkClick r:id="rId2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14A7F"/>
                </a:solidFill>
                <a:effectLst/>
                <a:latin typeface="inherit"/>
                <a:cs typeface="Arial" panose="020B0604020202020204" pitchFamily="34" charset="0"/>
                <a:hlinkClick r:id="rId2"/>
              </a:rPr>
              <a:t>formation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process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which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a new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created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either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deliberately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accidentally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without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using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other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formation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processes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often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from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seemingly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nothing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For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example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following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list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of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provides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some common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coinages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found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everyday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English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53522" y="2818376"/>
            <a:ext cx="5982248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ASPIRIN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ESCALATOR (escada rolante)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HEROIN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BAND-AID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FACTOID (fato inverídico)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FRISBEE (pratinho)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GOOGLE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KEROSENE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KLEENEX (lenço umedecido)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034130" y="2926097"/>
            <a:ext cx="5648281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LAUNDROMAT (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Lavand</a:t>
            </a: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. Pública)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LINOLEUM (carpete)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MUGGLE (trouxa)</a:t>
            </a:r>
            <a:endParaRPr lang="pt-BR" sz="2500" dirty="0">
              <a:solidFill>
                <a:srgbClr val="000000"/>
              </a:solidFill>
              <a:latin typeface="inherit"/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NYLON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PSYCHEDELIC (cores, luzes)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QUARK (parte do átomo)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XEROX</a:t>
            </a:r>
          </a:p>
          <a:p>
            <a:pPr marL="0" indent="0" defTabSz="914400">
              <a:buClrTx/>
              <a:buFontTx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ZIPPER</a:t>
            </a:r>
            <a:endParaRPr lang="pt-BR" sz="25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defTabSz="914400">
              <a:buClrTx/>
              <a:buFontTx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420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3539" y="1609858"/>
            <a:ext cx="5765464" cy="3709116"/>
          </a:xfrm>
        </p:spPr>
        <p:txBody>
          <a:bodyPr>
            <a:noAutofit/>
          </a:bodyPr>
          <a:lstStyle/>
          <a:p>
            <a:r>
              <a:rPr lang="pt-BR" sz="6000" b="1" dirty="0" smtClean="0"/>
              <a:t>Clipping</a:t>
            </a:r>
            <a:br>
              <a:rPr lang="pt-BR" sz="6000" b="1" dirty="0" smtClean="0"/>
            </a:br>
            <a:r>
              <a:rPr lang="pt-BR" sz="6000" b="1" dirty="0" err="1" smtClean="0"/>
              <a:t>Blending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err="1" smtClean="0"/>
              <a:t>Backformation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err="1" smtClean="0"/>
              <a:t>Acronym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2070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128" y="746975"/>
            <a:ext cx="10663707" cy="1043189"/>
          </a:xfrm>
        </p:spPr>
        <p:txBody>
          <a:bodyPr>
            <a:noAutofit/>
          </a:bodyPr>
          <a:lstStyle/>
          <a:p>
            <a:r>
              <a:rPr lang="en-US" sz="2000" dirty="0" smtClean="0"/>
              <a:t>Clipping </a:t>
            </a:r>
            <a:r>
              <a:rPr lang="en-US" sz="2000" dirty="0"/>
              <a:t>is the </a:t>
            </a:r>
            <a:r>
              <a:rPr lang="en-US" sz="2000" u="sng" dirty="0"/>
              <a:t>word formation</a:t>
            </a:r>
            <a:r>
              <a:rPr lang="en-US" sz="2000" dirty="0"/>
              <a:t> process in which a word is reduced or shortened without changing the meaning of the word. Clipping differs from back-formation in that the new word retains the meaning of the original word. For exam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013657" cy="708338"/>
          </a:xfrm>
        </p:spPr>
        <p:txBody>
          <a:bodyPr/>
          <a:lstStyle/>
          <a:p>
            <a:r>
              <a:rPr lang="pt-BR" b="1" dirty="0" smtClean="0"/>
              <a:t>CLIPPING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815921" y="2011506"/>
            <a:ext cx="32969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ad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vertisement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000000"/>
                </a:solidFill>
                <a:latin typeface="inherit"/>
              </a:rPr>
              <a:t>alli</a:t>
            </a:r>
            <a:r>
              <a:rPr lang="pt-BR" sz="2500" dirty="0" err="1">
                <a:solidFill>
                  <a:srgbClr val="FF0000"/>
                </a:solidFill>
                <a:latin typeface="inherit"/>
              </a:rPr>
              <a:t>gator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gator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exam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ination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exam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gas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oline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gas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gym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nasium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gym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000000"/>
                </a:solidFill>
                <a:latin typeface="inherit"/>
              </a:rPr>
              <a:t>in</a:t>
            </a:r>
            <a:r>
              <a:rPr lang="pt-BR" sz="2500" dirty="0">
                <a:solidFill>
                  <a:srgbClr val="FF0000"/>
                </a:solidFill>
                <a:latin typeface="inherit"/>
              </a:rPr>
              <a:t>flu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enza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flu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lab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oratory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lab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math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ematics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</a:rPr>
              <a:t>math</a:t>
            </a:r>
            <a:endParaRPr lang="pt-BR" sz="2500" dirty="0" smtClean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rgbClr val="000000"/>
                </a:solidFill>
                <a:latin typeface="inherit"/>
              </a:rPr>
              <a:t>Inter</a:t>
            </a:r>
            <a:r>
              <a:rPr lang="pt-BR" sz="2500" dirty="0" smtClean="0">
                <a:solidFill>
                  <a:srgbClr val="FF0000"/>
                </a:solidFill>
                <a:latin typeface="inherit"/>
              </a:rPr>
              <a:t>net</a:t>
            </a:r>
            <a:r>
              <a:rPr lang="pt-BR" sz="2500" dirty="0" smtClean="0">
                <a:solidFill>
                  <a:srgbClr val="000000"/>
                </a:solidFill>
                <a:latin typeface="inherit"/>
              </a:rPr>
              <a:t> – net 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53956" y="2011506"/>
            <a:ext cx="409762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500" dirty="0" err="1" smtClean="0">
                <a:solidFill>
                  <a:srgbClr val="FF0000"/>
                </a:solidFill>
                <a:latin typeface="inherit"/>
              </a:rPr>
              <a:t>memo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</a:rPr>
              <a:t>randum</a:t>
            </a:r>
            <a:r>
              <a:rPr lang="pt-BR" sz="25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memo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photo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graph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photo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pub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lic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house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pub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000000"/>
                </a:solidFill>
                <a:latin typeface="inherit"/>
              </a:rPr>
              <a:t>rac</a:t>
            </a:r>
            <a:r>
              <a:rPr lang="pt-BR" sz="2500" dirty="0" err="1">
                <a:solidFill>
                  <a:srgbClr val="FF0000"/>
                </a:solidFill>
                <a:latin typeface="inherit"/>
              </a:rPr>
              <a:t>coon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coon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rep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utation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rep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sit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uation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FF0000"/>
                </a:solidFill>
                <a:latin typeface="inherit"/>
              </a:rPr>
              <a:t>com</a:t>
            </a:r>
            <a:r>
              <a:rPr lang="pt-BR" sz="2500" dirty="0" err="1">
                <a:solidFill>
                  <a:srgbClr val="000000"/>
                </a:solidFill>
                <a:latin typeface="inherit"/>
              </a:rPr>
              <a:t>edy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sitcom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>
                <a:solidFill>
                  <a:srgbClr val="000000"/>
                </a:solidFill>
                <a:latin typeface="inherit"/>
              </a:rPr>
              <a:t>tele</a:t>
            </a:r>
            <a:r>
              <a:rPr lang="pt-BR" sz="2500" dirty="0" err="1">
                <a:solidFill>
                  <a:srgbClr val="FF0000"/>
                </a:solidFill>
                <a:latin typeface="inherit"/>
              </a:rPr>
              <a:t>phone</a:t>
            </a:r>
            <a:r>
              <a:rPr lang="pt-BR" sz="2500" dirty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</a:rPr>
              <a:t>phone</a:t>
            </a:r>
            <a:endParaRPr lang="pt-BR" sz="2500" dirty="0" smtClean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err="1" smtClean="0">
                <a:solidFill>
                  <a:srgbClr val="FF0000"/>
                </a:solidFill>
                <a:latin typeface="inherit"/>
              </a:rPr>
              <a:t>Info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</a:rPr>
              <a:t>rmation</a:t>
            </a:r>
            <a:r>
              <a:rPr lang="pt-BR" sz="2500" dirty="0" smtClean="0">
                <a:solidFill>
                  <a:srgbClr val="000000"/>
                </a:solidFill>
                <a:latin typeface="inherit"/>
              </a:rPr>
              <a:t> – </a:t>
            </a:r>
            <a:r>
              <a:rPr lang="pt-BR" sz="2500" dirty="0" err="1" smtClean="0">
                <a:solidFill>
                  <a:srgbClr val="000000"/>
                </a:solidFill>
                <a:latin typeface="inherit"/>
              </a:rPr>
              <a:t>info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rgbClr val="FF0000"/>
                </a:solidFill>
                <a:latin typeface="inherit"/>
              </a:rPr>
              <a:t>Alex</a:t>
            </a:r>
            <a:r>
              <a:rPr lang="pt-BR" sz="2500" dirty="0" smtClean="0">
                <a:solidFill>
                  <a:srgbClr val="000000"/>
                </a:solidFill>
                <a:latin typeface="inherit"/>
              </a:rPr>
              <a:t>ander – Alex </a:t>
            </a:r>
            <a:endParaRPr lang="pt-BR" sz="2500" dirty="0">
              <a:solidFill>
                <a:srgbClr val="00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4044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128" y="746975"/>
            <a:ext cx="10663707" cy="1043189"/>
          </a:xfrm>
        </p:spPr>
        <p:txBody>
          <a:bodyPr>
            <a:noAutofit/>
          </a:bodyPr>
          <a:lstStyle/>
          <a:p>
            <a:r>
              <a:rPr lang="pt-BR" sz="2000" dirty="0" err="1"/>
              <a:t>Blending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word</a:t>
            </a:r>
            <a:r>
              <a:rPr lang="pt-BR" sz="2000" dirty="0"/>
              <a:t> </a:t>
            </a:r>
            <a:r>
              <a:rPr lang="pt-BR" sz="2000" dirty="0" err="1"/>
              <a:t>formation</a:t>
            </a:r>
            <a:r>
              <a:rPr lang="pt-BR" sz="2000" dirty="0"/>
              <a:t> </a:t>
            </a:r>
            <a:r>
              <a:rPr lang="pt-BR" sz="2000" dirty="0" err="1"/>
              <a:t>process</a:t>
            </a:r>
            <a:r>
              <a:rPr lang="pt-BR" sz="2000" dirty="0"/>
              <a:t> in </a:t>
            </a:r>
            <a:r>
              <a:rPr lang="pt-BR" sz="2000" dirty="0" err="1"/>
              <a:t>which</a:t>
            </a:r>
            <a:r>
              <a:rPr lang="pt-BR" sz="2000" dirty="0"/>
              <a:t> </a:t>
            </a:r>
            <a:r>
              <a:rPr lang="pt-BR" sz="2000" dirty="0" err="1"/>
              <a:t>parts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two</a:t>
            </a:r>
            <a:r>
              <a:rPr lang="pt-BR" sz="2000" dirty="0"/>
              <a:t> </a:t>
            </a:r>
            <a:r>
              <a:rPr lang="pt-BR" sz="2000" dirty="0" err="1"/>
              <a:t>or</a:t>
            </a:r>
            <a:r>
              <a:rPr lang="pt-BR" sz="2000" dirty="0"/>
              <a:t> more </a:t>
            </a:r>
            <a:r>
              <a:rPr lang="pt-BR" sz="2000" dirty="0" err="1"/>
              <a:t>words</a:t>
            </a:r>
            <a:r>
              <a:rPr lang="pt-BR" sz="2000" dirty="0"/>
              <a:t> combine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create</a:t>
            </a:r>
            <a:r>
              <a:rPr lang="pt-BR" sz="2000" dirty="0"/>
              <a:t> a new </a:t>
            </a:r>
            <a:r>
              <a:rPr lang="pt-BR" sz="2000" dirty="0" err="1"/>
              <a:t>word</a:t>
            </a:r>
            <a:r>
              <a:rPr lang="pt-BR" sz="2000" dirty="0"/>
              <a:t> </a:t>
            </a:r>
            <a:r>
              <a:rPr lang="pt-BR" sz="2000" dirty="0" err="1"/>
              <a:t>whose</a:t>
            </a:r>
            <a:r>
              <a:rPr lang="pt-BR" sz="2000" dirty="0"/>
              <a:t> </a:t>
            </a:r>
            <a:r>
              <a:rPr lang="pt-BR" sz="2000" dirty="0" err="1"/>
              <a:t>meaning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often</a:t>
            </a:r>
            <a:r>
              <a:rPr lang="pt-BR" sz="2000" dirty="0"/>
              <a:t> a </a:t>
            </a:r>
            <a:r>
              <a:rPr lang="pt-BR" sz="2000" dirty="0" err="1"/>
              <a:t>combination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original </a:t>
            </a:r>
            <a:r>
              <a:rPr lang="pt-BR" sz="2000" dirty="0" err="1"/>
              <a:t>words</a:t>
            </a:r>
            <a:r>
              <a:rPr lang="pt-BR" sz="2000" dirty="0"/>
              <a:t>. For </a:t>
            </a:r>
            <a:r>
              <a:rPr lang="pt-BR" sz="2000" dirty="0" err="1"/>
              <a:t>example</a:t>
            </a:r>
            <a:r>
              <a:rPr lang="pt-BR" sz="2000" dirty="0"/>
              <a:t>: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013657" cy="708338"/>
          </a:xfrm>
        </p:spPr>
        <p:txBody>
          <a:bodyPr/>
          <a:lstStyle/>
          <a:p>
            <a:r>
              <a:rPr lang="pt-BR" b="1" dirty="0" smtClean="0"/>
              <a:t>BLENDING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137891" y="2034862"/>
            <a:ext cx="9890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advertisement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entertainment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advert</a:t>
            </a:r>
            <a:r>
              <a:rPr lang="pt-BR" sz="2000" b="1" dirty="0" err="1">
                <a:solidFill>
                  <a:srgbClr val="00B050"/>
                </a:solidFill>
              </a:rPr>
              <a:t>ainment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biographical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picture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bio</a:t>
            </a:r>
            <a:r>
              <a:rPr lang="pt-BR" sz="2000" b="1" dirty="0" err="1">
                <a:solidFill>
                  <a:srgbClr val="00B050"/>
                </a:solidFill>
              </a:rPr>
              <a:t>pic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breakfast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lunch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br</a:t>
            </a:r>
            <a:r>
              <a:rPr lang="pt-BR" sz="2000" b="1" dirty="0" err="1">
                <a:solidFill>
                  <a:srgbClr val="00B050"/>
                </a:solidFill>
              </a:rPr>
              <a:t>unch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 smtClean="0">
                <a:solidFill>
                  <a:srgbClr val="FF0000"/>
                </a:solidFill>
              </a:rPr>
              <a:t>Chuckle</a:t>
            </a:r>
            <a:r>
              <a:rPr lang="pt-BR" sz="2000" b="1" dirty="0" smtClean="0">
                <a:solidFill>
                  <a:srgbClr val="FF0000"/>
                </a:solidFill>
              </a:rPr>
              <a:t> (RISADA)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snort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 smtClean="0">
                <a:solidFill>
                  <a:srgbClr val="00B050"/>
                </a:solidFill>
              </a:rPr>
              <a:t>(RESFOLEGAR)</a:t>
            </a:r>
            <a:r>
              <a:rPr lang="pt-BR" sz="2000" b="1" dirty="0" smtClean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ch</a:t>
            </a:r>
            <a:r>
              <a:rPr lang="pt-BR" sz="2000" b="1" dirty="0" err="1">
                <a:solidFill>
                  <a:srgbClr val="00B050"/>
                </a:solidFill>
              </a:rPr>
              <a:t>ortle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cybernetic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organism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cyb</a:t>
            </a:r>
            <a:r>
              <a:rPr lang="pt-BR" sz="2000" b="1" dirty="0" err="1">
                <a:solidFill>
                  <a:srgbClr val="00B050"/>
                </a:solidFill>
              </a:rPr>
              <a:t>org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guess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estimate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guess</a:t>
            </a:r>
            <a:r>
              <a:rPr lang="pt-BR" sz="2000" b="1" dirty="0" err="1">
                <a:solidFill>
                  <a:srgbClr val="00B050"/>
                </a:solidFill>
              </a:rPr>
              <a:t>timate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hazardous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(PERIGOSO) </a:t>
            </a:r>
            <a:r>
              <a:rPr lang="pt-BR" sz="2000" b="1" dirty="0" smtClean="0"/>
              <a:t>+ </a:t>
            </a:r>
            <a:r>
              <a:rPr lang="pt-BR" sz="2000" b="1" dirty="0">
                <a:solidFill>
                  <a:srgbClr val="00B050"/>
                </a:solidFill>
              </a:rPr>
              <a:t>material</a:t>
            </a:r>
            <a:r>
              <a:rPr lang="pt-BR" sz="2000" b="1" dirty="0"/>
              <a:t> → </a:t>
            </a:r>
            <a:r>
              <a:rPr lang="pt-BR" sz="2000" b="1" dirty="0" err="1">
                <a:solidFill>
                  <a:srgbClr val="FF0000"/>
                </a:solidFill>
              </a:rPr>
              <a:t>haz</a:t>
            </a:r>
            <a:r>
              <a:rPr lang="pt-BR" sz="2000" b="1" dirty="0" err="1">
                <a:solidFill>
                  <a:srgbClr val="00B050"/>
                </a:solidFill>
              </a:rPr>
              <a:t>mat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>
                <a:solidFill>
                  <a:srgbClr val="FF0000"/>
                </a:solidFill>
              </a:rPr>
              <a:t>motor</a:t>
            </a:r>
            <a:r>
              <a:rPr lang="pt-BR" sz="2000" b="1" dirty="0"/>
              <a:t> + </a:t>
            </a:r>
            <a:r>
              <a:rPr lang="pt-BR" sz="2000" b="1" dirty="0">
                <a:solidFill>
                  <a:srgbClr val="00B050"/>
                </a:solidFill>
              </a:rPr>
              <a:t>hotel</a:t>
            </a:r>
            <a:r>
              <a:rPr lang="pt-BR" sz="2000" b="1" dirty="0"/>
              <a:t> → </a:t>
            </a:r>
            <a:r>
              <a:rPr lang="pt-BR" sz="2000" b="1" dirty="0">
                <a:solidFill>
                  <a:srgbClr val="FF0000"/>
                </a:solidFill>
              </a:rPr>
              <a:t>mot</a:t>
            </a:r>
            <a:r>
              <a:rPr lang="pt-BR" sz="2000" b="1" dirty="0">
                <a:solidFill>
                  <a:srgbClr val="00B050"/>
                </a:solidFill>
              </a:rPr>
              <a:t>el</a:t>
            </a: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prim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(PURITANO) </a:t>
            </a:r>
            <a:r>
              <a:rPr lang="pt-BR" sz="2000" b="1" dirty="0" smtClean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sissy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 smtClean="0">
                <a:solidFill>
                  <a:srgbClr val="00B050"/>
                </a:solidFill>
              </a:rPr>
              <a:t>(MARIQUINHA)</a:t>
            </a:r>
            <a:r>
              <a:rPr lang="pt-BR" sz="2000" b="1" dirty="0" smtClean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pri</a:t>
            </a:r>
            <a:r>
              <a:rPr lang="pt-BR" sz="2000" b="1" dirty="0" err="1">
                <a:solidFill>
                  <a:srgbClr val="00B050"/>
                </a:solidFill>
              </a:rPr>
              <a:t>ssy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simultaneous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>
                <a:solidFill>
                  <a:srgbClr val="00B050"/>
                </a:solidFill>
              </a:rPr>
              <a:t>broadcast</a:t>
            </a:r>
            <a:r>
              <a:rPr lang="pt-BR" sz="2000" b="1" dirty="0"/>
              <a:t> → </a:t>
            </a:r>
            <a:r>
              <a:rPr lang="pt-BR" sz="2000" b="1" dirty="0" err="1">
                <a:solidFill>
                  <a:srgbClr val="FF0000"/>
                </a:solidFill>
              </a:rPr>
              <a:t>simul</a:t>
            </a:r>
            <a:r>
              <a:rPr lang="pt-BR" sz="2000" b="1" dirty="0" err="1">
                <a:solidFill>
                  <a:srgbClr val="00B050"/>
                </a:solidFill>
              </a:rPr>
              <a:t>cast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smoke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>
                <a:solidFill>
                  <a:srgbClr val="00B050"/>
                </a:solidFill>
              </a:rPr>
              <a:t>fog</a:t>
            </a:r>
            <a:r>
              <a:rPr lang="pt-BR" sz="2000" b="1" dirty="0"/>
              <a:t> → </a:t>
            </a:r>
            <a:r>
              <a:rPr lang="pt-BR" sz="2000" b="1" dirty="0" err="1">
                <a:solidFill>
                  <a:srgbClr val="FF0000"/>
                </a:solidFill>
              </a:rPr>
              <a:t>sm</a:t>
            </a:r>
            <a:r>
              <a:rPr lang="pt-BR" sz="2000" b="1" dirty="0" err="1">
                <a:solidFill>
                  <a:srgbClr val="00B050"/>
                </a:solidFill>
              </a:rPr>
              <a:t>og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>
                <a:solidFill>
                  <a:srgbClr val="FF0000"/>
                </a:solidFill>
              </a:rPr>
              <a:t>Spanish</a:t>
            </a:r>
            <a:r>
              <a:rPr lang="pt-BR" sz="2000" b="1" dirty="0"/>
              <a:t> + </a:t>
            </a:r>
            <a:r>
              <a:rPr lang="pt-BR" sz="2000" b="1" dirty="0" err="1">
                <a:solidFill>
                  <a:srgbClr val="00B050"/>
                </a:solidFill>
              </a:rPr>
              <a:t>English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Span</a:t>
            </a:r>
            <a:r>
              <a:rPr lang="pt-BR" sz="2000" b="1" dirty="0" err="1">
                <a:solidFill>
                  <a:srgbClr val="00B050"/>
                </a:solidFill>
              </a:rPr>
              <a:t>glish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spoon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fork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sp</a:t>
            </a:r>
            <a:r>
              <a:rPr lang="pt-BR" sz="2000" b="1" dirty="0" err="1">
                <a:solidFill>
                  <a:srgbClr val="00B050"/>
                </a:solidFill>
              </a:rPr>
              <a:t>ork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 err="1">
                <a:solidFill>
                  <a:srgbClr val="FF0000"/>
                </a:solidFill>
              </a:rPr>
              <a:t>telephone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/>
              <a:t>+ </a:t>
            </a:r>
            <a:r>
              <a:rPr lang="pt-BR" sz="2000" b="1" dirty="0" err="1">
                <a:solidFill>
                  <a:srgbClr val="00B050"/>
                </a:solidFill>
              </a:rPr>
              <a:t>marathon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 </a:t>
            </a:r>
            <a:r>
              <a:rPr lang="pt-BR" sz="2000" b="1" dirty="0" err="1">
                <a:solidFill>
                  <a:srgbClr val="FF0000"/>
                </a:solidFill>
              </a:rPr>
              <a:t>tele</a:t>
            </a:r>
            <a:r>
              <a:rPr lang="pt-BR" sz="2000" b="1" dirty="0" err="1">
                <a:solidFill>
                  <a:srgbClr val="00B050"/>
                </a:solidFill>
              </a:rPr>
              <a:t>thon</a:t>
            </a:r>
            <a:endParaRPr lang="pt-BR" sz="2000" b="1" dirty="0">
              <a:solidFill>
                <a:srgbClr val="00B050"/>
              </a:solidFill>
            </a:endParaRPr>
          </a:p>
          <a:p>
            <a:pPr lvl="0"/>
            <a:r>
              <a:rPr lang="pt-BR" sz="2000" b="1" dirty="0">
                <a:solidFill>
                  <a:srgbClr val="FF0000"/>
                </a:solidFill>
              </a:rPr>
              <a:t>web</a:t>
            </a:r>
            <a:r>
              <a:rPr lang="pt-BR" sz="2000" b="1" dirty="0"/>
              <a:t> + </a:t>
            </a:r>
            <a:r>
              <a:rPr lang="pt-BR" sz="2000" b="1" dirty="0" err="1">
                <a:solidFill>
                  <a:srgbClr val="00B050"/>
                </a:solidFill>
              </a:rPr>
              <a:t>seminar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/>
              <a:t>→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err="1">
                <a:solidFill>
                  <a:srgbClr val="FF0000"/>
                </a:solidFill>
              </a:rPr>
              <a:t>web</a:t>
            </a:r>
            <a:r>
              <a:rPr lang="pt-BR" sz="2000" b="1" dirty="0" err="1">
                <a:solidFill>
                  <a:srgbClr val="00B050"/>
                </a:solidFill>
              </a:rPr>
              <a:t>inar</a:t>
            </a:r>
            <a:endParaRPr lang="pt-B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128" y="746975"/>
            <a:ext cx="10929872" cy="1287887"/>
          </a:xfrm>
        </p:spPr>
        <p:txBody>
          <a:bodyPr>
            <a:noAutofit/>
          </a:bodyPr>
          <a:lstStyle/>
          <a:p>
            <a:r>
              <a:rPr lang="en-US" sz="2000" dirty="0"/>
              <a:t>Back-formation is the word formation process in which an actual or supposed derivational affix detaches from the base form of a word to create a new word. For example, the following list provides examples of some common back-formations in English: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BACKFORMATION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833352" y="2034862"/>
            <a:ext cx="8319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err="1"/>
              <a:t>babysit</a:t>
            </a:r>
            <a:r>
              <a:rPr lang="pt-BR" sz="3000" b="1" dirty="0" err="1">
                <a:solidFill>
                  <a:srgbClr val="FF0000"/>
                </a:solidFill>
              </a:rPr>
              <a:t>ter</a:t>
            </a:r>
            <a:r>
              <a:rPr lang="pt-BR" sz="3000" b="1" dirty="0"/>
              <a:t> – </a:t>
            </a:r>
            <a:r>
              <a:rPr lang="pt-BR" sz="3000" b="1" dirty="0" err="1"/>
              <a:t>babysit</a:t>
            </a:r>
            <a:endParaRPr lang="pt-BR" sz="3000" b="1" dirty="0"/>
          </a:p>
          <a:p>
            <a:r>
              <a:rPr lang="pt-BR" sz="3000" b="1" dirty="0" err="1"/>
              <a:t>donat</a:t>
            </a:r>
            <a:r>
              <a:rPr lang="pt-BR" sz="3000" b="1" dirty="0" err="1">
                <a:solidFill>
                  <a:srgbClr val="FF0000"/>
                </a:solidFill>
              </a:rPr>
              <a:t>ion</a:t>
            </a:r>
            <a:r>
              <a:rPr lang="pt-BR" sz="3000" b="1" dirty="0"/>
              <a:t> – </a:t>
            </a:r>
            <a:r>
              <a:rPr lang="pt-BR" sz="3000" b="1" dirty="0" err="1"/>
              <a:t>donate</a:t>
            </a:r>
            <a:endParaRPr lang="pt-BR" sz="3000" b="1" dirty="0"/>
          </a:p>
          <a:p>
            <a:r>
              <a:rPr lang="pt-BR" sz="3000" b="1" dirty="0" err="1"/>
              <a:t>gamble</a:t>
            </a:r>
            <a:r>
              <a:rPr lang="pt-BR" sz="3000" b="1" dirty="0" err="1">
                <a:solidFill>
                  <a:srgbClr val="FF0000"/>
                </a:solidFill>
              </a:rPr>
              <a:t>r</a:t>
            </a:r>
            <a:r>
              <a:rPr lang="pt-BR" sz="3000" b="1" dirty="0"/>
              <a:t> – </a:t>
            </a:r>
            <a:r>
              <a:rPr lang="pt-BR" sz="3000" b="1" dirty="0" err="1"/>
              <a:t>gamble</a:t>
            </a:r>
            <a:endParaRPr lang="pt-BR" sz="3000" b="1" dirty="0"/>
          </a:p>
          <a:p>
            <a:r>
              <a:rPr lang="pt-BR" sz="3000" b="1" dirty="0" err="1"/>
              <a:t>haz</a:t>
            </a:r>
            <a:r>
              <a:rPr lang="pt-BR" sz="3000" b="1" dirty="0" err="1">
                <a:solidFill>
                  <a:srgbClr val="FF0000"/>
                </a:solidFill>
              </a:rPr>
              <a:t>y</a:t>
            </a:r>
            <a:r>
              <a:rPr lang="pt-BR" sz="3000" b="1" dirty="0"/>
              <a:t> – </a:t>
            </a:r>
            <a:r>
              <a:rPr lang="pt-BR" sz="3000" b="1" dirty="0" err="1"/>
              <a:t>haze</a:t>
            </a:r>
            <a:endParaRPr lang="pt-BR" sz="3000" b="1" dirty="0"/>
          </a:p>
          <a:p>
            <a:r>
              <a:rPr lang="pt-BR" sz="3000" b="1" dirty="0" err="1"/>
              <a:t>moonlight</a:t>
            </a:r>
            <a:r>
              <a:rPr lang="pt-BR" sz="3000" b="1" dirty="0" err="1">
                <a:solidFill>
                  <a:srgbClr val="FF0000"/>
                </a:solidFill>
              </a:rPr>
              <a:t>er</a:t>
            </a:r>
            <a:r>
              <a:rPr lang="pt-BR" sz="3000" b="1" dirty="0"/>
              <a:t> – </a:t>
            </a:r>
            <a:r>
              <a:rPr lang="pt-BR" sz="3000" b="1" dirty="0" err="1"/>
              <a:t>moonlight</a:t>
            </a:r>
            <a:endParaRPr lang="pt-BR" sz="3000" b="1" dirty="0"/>
          </a:p>
          <a:p>
            <a:r>
              <a:rPr lang="pt-BR" sz="3000" b="1" dirty="0" err="1"/>
              <a:t>obsess</a:t>
            </a:r>
            <a:r>
              <a:rPr lang="pt-BR" sz="3000" b="1" dirty="0" err="1">
                <a:solidFill>
                  <a:srgbClr val="FF0000"/>
                </a:solidFill>
              </a:rPr>
              <a:t>ive</a:t>
            </a:r>
            <a:r>
              <a:rPr lang="pt-BR" sz="3000" b="1" dirty="0"/>
              <a:t> – </a:t>
            </a:r>
            <a:r>
              <a:rPr lang="pt-BR" sz="3000" b="1" dirty="0" err="1"/>
              <a:t>obsess</a:t>
            </a:r>
            <a:endParaRPr lang="pt-BR" sz="3000" b="1" dirty="0"/>
          </a:p>
          <a:p>
            <a:r>
              <a:rPr lang="pt-BR" sz="3000" b="1" dirty="0" err="1"/>
              <a:t>process</a:t>
            </a:r>
            <a:r>
              <a:rPr lang="pt-BR" sz="3000" b="1" dirty="0" err="1">
                <a:solidFill>
                  <a:srgbClr val="FF0000"/>
                </a:solidFill>
              </a:rPr>
              <a:t>ion</a:t>
            </a:r>
            <a:r>
              <a:rPr lang="pt-BR" sz="3000" b="1" dirty="0"/>
              <a:t> – </a:t>
            </a:r>
            <a:r>
              <a:rPr lang="pt-BR" sz="3000" b="1" dirty="0" err="1"/>
              <a:t>process</a:t>
            </a:r>
            <a:endParaRPr lang="pt-BR" sz="3000" b="1" dirty="0"/>
          </a:p>
          <a:p>
            <a:r>
              <a:rPr lang="pt-BR" sz="3000" b="1" dirty="0" err="1"/>
              <a:t>resurrect</a:t>
            </a:r>
            <a:r>
              <a:rPr lang="pt-BR" sz="3000" b="1" dirty="0" err="1">
                <a:solidFill>
                  <a:srgbClr val="FF0000"/>
                </a:solidFill>
              </a:rPr>
              <a:t>ion</a:t>
            </a:r>
            <a:r>
              <a:rPr lang="pt-BR" sz="3000" b="1" dirty="0"/>
              <a:t> – </a:t>
            </a:r>
            <a:r>
              <a:rPr lang="pt-BR" sz="3000" b="1" dirty="0" err="1"/>
              <a:t>resurrect</a:t>
            </a:r>
            <a:endParaRPr lang="pt-BR" sz="3000" b="1" dirty="0"/>
          </a:p>
          <a:p>
            <a:r>
              <a:rPr lang="pt-BR" sz="3000" b="1" dirty="0" err="1"/>
              <a:t>sass</a:t>
            </a:r>
            <a:r>
              <a:rPr lang="pt-BR" sz="3000" b="1" dirty="0" err="1">
                <a:solidFill>
                  <a:srgbClr val="FF0000"/>
                </a:solidFill>
              </a:rPr>
              <a:t>y</a:t>
            </a:r>
            <a:r>
              <a:rPr lang="pt-BR" sz="3000" b="1" dirty="0"/>
              <a:t> – </a:t>
            </a:r>
            <a:r>
              <a:rPr lang="pt-BR" sz="3000" b="1" dirty="0" err="1"/>
              <a:t>sass</a:t>
            </a:r>
            <a:endParaRPr lang="pt-BR" sz="3000" b="1" dirty="0"/>
          </a:p>
          <a:p>
            <a:r>
              <a:rPr lang="pt-BR" sz="3000" b="1" dirty="0" err="1"/>
              <a:t>televis</a:t>
            </a:r>
            <a:r>
              <a:rPr lang="pt-BR" sz="3000" b="1" dirty="0" err="1">
                <a:solidFill>
                  <a:srgbClr val="FF0000"/>
                </a:solidFill>
              </a:rPr>
              <a:t>ion</a:t>
            </a:r>
            <a:r>
              <a:rPr lang="pt-BR" sz="3000" b="1" dirty="0"/>
              <a:t> – </a:t>
            </a:r>
            <a:r>
              <a:rPr lang="pt-BR" sz="3000" b="1" dirty="0" smtClean="0"/>
              <a:t>televise</a:t>
            </a:r>
          </a:p>
        </p:txBody>
      </p:sp>
    </p:spTree>
    <p:extLst>
      <p:ext uri="{BB962C8B-B14F-4D97-AF65-F5344CB8AC3E}">
        <p14:creationId xmlns:p14="http://schemas.microsoft.com/office/powerpoint/2010/main" val="2076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6372" y="746975"/>
            <a:ext cx="10955628" cy="1519707"/>
          </a:xfrm>
        </p:spPr>
        <p:txBody>
          <a:bodyPr>
            <a:noAutofit/>
          </a:bodyPr>
          <a:lstStyle/>
          <a:p>
            <a:r>
              <a:rPr lang="en-US" sz="2000" dirty="0"/>
              <a:t>Acronyms are words formed by the word formation process in which an </a:t>
            </a:r>
            <a:r>
              <a:rPr lang="en-US" sz="2000" dirty="0" err="1"/>
              <a:t>initialism</a:t>
            </a:r>
            <a:r>
              <a:rPr lang="en-US" sz="2000" dirty="0"/>
              <a:t> is pronounced as a word. For </a:t>
            </a:r>
            <a:r>
              <a:rPr lang="en-US" sz="2000" dirty="0" err="1"/>
              <a:t>example,</a:t>
            </a:r>
            <a:r>
              <a:rPr lang="en-US" sz="2000" i="1" dirty="0" err="1"/>
              <a:t>HIV</a:t>
            </a:r>
            <a:r>
              <a:rPr lang="en-US" sz="2000" dirty="0"/>
              <a:t> is an </a:t>
            </a:r>
            <a:r>
              <a:rPr lang="en-US" sz="2000" dirty="0" err="1"/>
              <a:t>initialism</a:t>
            </a:r>
            <a:r>
              <a:rPr lang="en-US" sz="2000" dirty="0"/>
              <a:t> for Human Immunodeficiency Virus that is spoken as the three letters H-I-V. However, </a:t>
            </a:r>
            <a:r>
              <a:rPr lang="en-US" sz="2000" i="1" dirty="0"/>
              <a:t>AIDS</a:t>
            </a:r>
            <a:r>
              <a:rPr lang="en-US" sz="2000" dirty="0"/>
              <a:t> is an acronym for Acquired Immunodeficiency Syndrome that is spoken as the word </a:t>
            </a:r>
            <a:r>
              <a:rPr lang="en-US" sz="2000" i="1" dirty="0"/>
              <a:t>aids</a:t>
            </a:r>
            <a:r>
              <a:rPr lang="en-US" sz="2000" dirty="0"/>
              <a:t>. Other examples of acronyms in English include: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ACRONYM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493949" y="2382592"/>
            <a:ext cx="1069805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ASAP –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s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oon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s 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/>
              <a:t>ossible</a:t>
            </a:r>
          </a:p>
          <a:p>
            <a:r>
              <a:rPr lang="en-US" sz="2500" dirty="0"/>
              <a:t>AWOL –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bsent </a:t>
            </a:r>
            <a:r>
              <a:rPr lang="en-US" sz="2500" dirty="0">
                <a:solidFill>
                  <a:srgbClr val="FF0000"/>
                </a:solidFill>
              </a:rPr>
              <a:t>w</a:t>
            </a:r>
            <a:r>
              <a:rPr lang="en-US" sz="2500" dirty="0"/>
              <a:t>ith</a:t>
            </a:r>
            <a:r>
              <a:rPr lang="en-US" sz="2500" dirty="0">
                <a:solidFill>
                  <a:srgbClr val="FF0000"/>
                </a:solidFill>
              </a:rPr>
              <a:t>o</a:t>
            </a:r>
            <a:r>
              <a:rPr lang="en-US" sz="2500" dirty="0"/>
              <a:t>ut </a:t>
            </a:r>
            <a:r>
              <a:rPr lang="en-US" sz="2500" dirty="0">
                <a:solidFill>
                  <a:srgbClr val="FF0000"/>
                </a:solidFill>
              </a:rPr>
              <a:t>l</a:t>
            </a:r>
            <a:r>
              <a:rPr lang="en-US" sz="2500" dirty="0"/>
              <a:t>eave</a:t>
            </a:r>
          </a:p>
          <a:p>
            <a:r>
              <a:rPr lang="en-US" sz="2500" dirty="0" smtClean="0"/>
              <a:t>LASER </a:t>
            </a:r>
            <a:r>
              <a:rPr lang="en-US" sz="2500" dirty="0"/>
              <a:t>- </a:t>
            </a:r>
            <a:r>
              <a:rPr lang="en-US" sz="2500" dirty="0">
                <a:solidFill>
                  <a:srgbClr val="FF0000"/>
                </a:solidFill>
              </a:rPr>
              <a:t>l</a:t>
            </a:r>
            <a:r>
              <a:rPr lang="en-US" sz="2500" dirty="0"/>
              <a:t>ight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mplification by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timulated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dirty="0"/>
              <a:t>mission of </a:t>
            </a:r>
            <a:r>
              <a:rPr lang="en-US" sz="2500" dirty="0">
                <a:solidFill>
                  <a:srgbClr val="FF0000"/>
                </a:solidFill>
              </a:rPr>
              <a:t>r</a:t>
            </a:r>
            <a:r>
              <a:rPr lang="en-US" sz="2500" dirty="0"/>
              <a:t>adiation</a:t>
            </a:r>
          </a:p>
          <a:p>
            <a:r>
              <a:rPr lang="en-US" sz="2500" dirty="0"/>
              <a:t>NASA –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/>
              <a:t>ational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eronautics and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pace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dministration</a:t>
            </a:r>
          </a:p>
          <a:p>
            <a:r>
              <a:rPr lang="en-US" sz="2500" dirty="0"/>
              <a:t>NASDAQ -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/>
              <a:t>ational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ssociation of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ecurities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/>
              <a:t>ealers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utomated </a:t>
            </a:r>
            <a:r>
              <a:rPr lang="en-US" sz="2500" dirty="0">
                <a:solidFill>
                  <a:srgbClr val="FF0000"/>
                </a:solidFill>
              </a:rPr>
              <a:t>Q</a:t>
            </a:r>
            <a:r>
              <a:rPr lang="en-US" sz="2500" dirty="0"/>
              <a:t>uotations</a:t>
            </a:r>
          </a:p>
          <a:p>
            <a:r>
              <a:rPr lang="en-US" sz="2500" dirty="0"/>
              <a:t>PIN – 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/>
              <a:t>ersonal </a:t>
            </a:r>
            <a:r>
              <a:rPr lang="en-US" sz="2500" dirty="0">
                <a:solidFill>
                  <a:srgbClr val="FF0000"/>
                </a:solidFill>
              </a:rPr>
              <a:t>i</a:t>
            </a:r>
            <a:r>
              <a:rPr lang="en-US" sz="2500" dirty="0"/>
              <a:t>dentification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/>
              <a:t>umber</a:t>
            </a:r>
          </a:p>
          <a:p>
            <a:r>
              <a:rPr lang="en-US" sz="2500" dirty="0" smtClean="0"/>
              <a:t>RADAR - </a:t>
            </a:r>
            <a:r>
              <a:rPr lang="en-US" sz="2500" dirty="0">
                <a:solidFill>
                  <a:srgbClr val="FF0000"/>
                </a:solidFill>
              </a:rPr>
              <a:t>ra</a:t>
            </a:r>
            <a:r>
              <a:rPr lang="en-US" sz="2500" dirty="0"/>
              <a:t>dio </a:t>
            </a:r>
            <a:r>
              <a:rPr lang="en-US" sz="2500" dirty="0">
                <a:solidFill>
                  <a:srgbClr val="FF0000"/>
                </a:solidFill>
              </a:rPr>
              <a:t>d</a:t>
            </a:r>
            <a:r>
              <a:rPr lang="en-US" sz="2500" dirty="0"/>
              <a:t>etection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nd </a:t>
            </a:r>
            <a:r>
              <a:rPr lang="en-US" sz="2500" dirty="0">
                <a:solidFill>
                  <a:srgbClr val="FF0000"/>
                </a:solidFill>
              </a:rPr>
              <a:t>r</a:t>
            </a:r>
            <a:r>
              <a:rPr lang="en-US" sz="2500" dirty="0"/>
              <a:t>anging</a:t>
            </a:r>
          </a:p>
          <a:p>
            <a:r>
              <a:rPr lang="en-US" sz="2500" dirty="0" smtClean="0"/>
              <a:t>SCUBA -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elf-</a:t>
            </a:r>
            <a:r>
              <a:rPr lang="en-US" sz="2500" dirty="0">
                <a:solidFill>
                  <a:srgbClr val="FF0000"/>
                </a:solidFill>
              </a:rPr>
              <a:t>c</a:t>
            </a:r>
            <a:r>
              <a:rPr lang="en-US" sz="2500" dirty="0"/>
              <a:t>ontained </a:t>
            </a:r>
            <a:r>
              <a:rPr lang="en-US" sz="2500" dirty="0">
                <a:solidFill>
                  <a:srgbClr val="FF0000"/>
                </a:solidFill>
              </a:rPr>
              <a:t>u</a:t>
            </a:r>
            <a:r>
              <a:rPr lang="en-US" sz="2500" dirty="0"/>
              <a:t>nderwater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reathing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pparatus</a:t>
            </a:r>
          </a:p>
          <a:p>
            <a:r>
              <a:rPr lang="en-US" sz="2500" dirty="0"/>
              <a:t>TESOL – </a:t>
            </a:r>
            <a:r>
              <a:rPr lang="en-US" sz="2500" dirty="0">
                <a:solidFill>
                  <a:srgbClr val="FF0000"/>
                </a:solidFill>
              </a:rPr>
              <a:t>T</a:t>
            </a:r>
            <a:r>
              <a:rPr lang="en-US" sz="2500" dirty="0"/>
              <a:t>eachers of </a:t>
            </a:r>
            <a:r>
              <a:rPr lang="en-US" sz="2500" dirty="0">
                <a:solidFill>
                  <a:srgbClr val="FF0000"/>
                </a:solidFill>
              </a:rPr>
              <a:t>E</a:t>
            </a:r>
            <a:r>
              <a:rPr lang="en-US" sz="2500" dirty="0"/>
              <a:t>nglish to 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peakers of </a:t>
            </a:r>
            <a:r>
              <a:rPr lang="en-US" sz="2500" dirty="0">
                <a:solidFill>
                  <a:srgbClr val="FF0000"/>
                </a:solidFill>
              </a:rPr>
              <a:t>O</a:t>
            </a:r>
            <a:r>
              <a:rPr lang="en-US" sz="2500" dirty="0"/>
              <a:t>ther </a:t>
            </a:r>
            <a:r>
              <a:rPr lang="en-US" sz="2500" dirty="0">
                <a:solidFill>
                  <a:srgbClr val="FF0000"/>
                </a:solidFill>
              </a:rPr>
              <a:t>L</a:t>
            </a:r>
            <a:r>
              <a:rPr lang="en-US" sz="2500" dirty="0"/>
              <a:t>anguages</a:t>
            </a:r>
          </a:p>
          <a:p>
            <a:r>
              <a:rPr lang="en-US" sz="2500" dirty="0"/>
              <a:t>WASP – </a:t>
            </a:r>
            <a:r>
              <a:rPr lang="en-US" sz="2500" dirty="0">
                <a:solidFill>
                  <a:srgbClr val="FF0000"/>
                </a:solidFill>
              </a:rPr>
              <a:t>W</a:t>
            </a:r>
            <a:r>
              <a:rPr lang="en-US" sz="2500" dirty="0"/>
              <a:t>hite </a:t>
            </a:r>
            <a:r>
              <a:rPr lang="en-US" sz="2500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nglo-</a:t>
            </a:r>
            <a:r>
              <a:rPr lang="en-US" sz="2500" dirty="0">
                <a:solidFill>
                  <a:srgbClr val="FF0000"/>
                </a:solidFill>
              </a:rPr>
              <a:t>S</a:t>
            </a:r>
            <a:r>
              <a:rPr lang="en-US" sz="2500" dirty="0"/>
              <a:t>axon </a:t>
            </a:r>
            <a:r>
              <a:rPr lang="en-US" sz="2500" dirty="0">
                <a:solidFill>
                  <a:srgbClr val="FF0000"/>
                </a:solidFill>
              </a:rPr>
              <a:t>P</a:t>
            </a:r>
            <a:r>
              <a:rPr lang="en-US" sz="2500" dirty="0"/>
              <a:t>rotestant</a:t>
            </a:r>
          </a:p>
        </p:txBody>
      </p:sp>
    </p:spTree>
    <p:extLst>
      <p:ext uri="{BB962C8B-B14F-4D97-AF65-F5344CB8AC3E}">
        <p14:creationId xmlns:p14="http://schemas.microsoft.com/office/powerpoint/2010/main" val="12371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15920" y="746976"/>
            <a:ext cx="10376079" cy="888642"/>
          </a:xfrm>
        </p:spPr>
        <p:txBody>
          <a:bodyPr>
            <a:noAutofit/>
          </a:bodyPr>
          <a:lstStyle/>
          <a:p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www.netlingo.com/top50/popular-text-terms.php</a:t>
            </a:r>
            <a:endParaRPr lang="pt-BR" sz="2000" dirty="0" smtClean="0"/>
          </a:p>
          <a:p>
            <a:r>
              <a:rPr lang="pt-BR" sz="2000" b="1" dirty="0" smtClean="0"/>
              <a:t>TOP 50 MOST POPULAR ACRONYMS</a:t>
            </a:r>
            <a:r>
              <a:rPr lang="pt-BR" sz="2000" dirty="0" smtClean="0"/>
              <a:t>: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ACRONYM</a:t>
            </a:r>
            <a:endParaRPr lang="pt-BR" b="1" dirty="0"/>
          </a:p>
        </p:txBody>
      </p:sp>
      <p:pic>
        <p:nvPicPr>
          <p:cNvPr id="13314" name="Picture 2" descr="https://s-media-cache-ak0.pinimg.com/736x/21/34/b6/2134b6da7f8a45bdef9a4226b4677a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9" y="1635618"/>
            <a:ext cx="9234152" cy="50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1493950" y="136173"/>
            <a:ext cx="10698050" cy="932773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Have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fun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with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 smtClean="0">
                <a:solidFill>
                  <a:srgbClr val="333333"/>
                </a:solidFill>
                <a:latin typeface="inherit"/>
              </a:rPr>
              <a:t>English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/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000" b="1" dirty="0" err="1" smtClean="0">
                <a:solidFill>
                  <a:srgbClr val="333333"/>
                </a:solidFill>
                <a:latin typeface="inherit"/>
              </a:rPr>
              <a:t>Can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work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out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the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meaning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of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this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text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message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conversation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between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2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friends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000" dirty="0">
                <a:solidFill>
                  <a:schemeClr val="tx1"/>
                </a:solidFill>
                <a:hlinkClick r:id="rId2"/>
              </a:rPr>
              <a:t>http://www.bloomsbury-international.com/blog/2014/04/25/how-to-use-text-message-abbreviations-and-chat-acronyms</a:t>
            </a:r>
            <a:r>
              <a:rPr lang="pt-BR" sz="100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0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34352" y="1459683"/>
            <a:ext cx="975360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BTW, </a:t>
            </a:r>
            <a:r>
              <a:rPr lang="pt-BR" sz="2800" dirty="0" err="1" smtClean="0">
                <a:latin typeface="inherit"/>
              </a:rPr>
              <a:t>Jen</a:t>
            </a:r>
            <a:r>
              <a:rPr lang="pt-BR" sz="2800" dirty="0">
                <a:latin typeface="inherit"/>
              </a:rPr>
              <a:t>, </a:t>
            </a:r>
            <a:r>
              <a:rPr lang="pt-BR" sz="2500" dirty="0" err="1" smtClean="0">
                <a:solidFill>
                  <a:srgbClr val="333333"/>
                </a:solidFill>
                <a:latin typeface="inherit"/>
              </a:rPr>
              <a:t>Gotta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 TK. </a:t>
            </a:r>
            <a:r>
              <a:rPr lang="pt-BR" sz="2500" dirty="0" err="1" smtClean="0">
                <a:solidFill>
                  <a:srgbClr val="333333"/>
                </a:solidFill>
                <a:latin typeface="inherit"/>
              </a:rPr>
              <a:t>It’s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 RI.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500" dirty="0" err="1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WTF </a:t>
            </a:r>
            <a:r>
              <a:rPr lang="pt-BR" sz="2500" dirty="0" err="1" smtClean="0">
                <a:solidFill>
                  <a:srgbClr val="333333"/>
                </a:solidFill>
                <a:latin typeface="inherit"/>
              </a:rPr>
              <a:t>happened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. PCM </a:t>
            </a:r>
            <a:r>
              <a:rPr lang="pt-BR" sz="2500" dirty="0" err="1" smtClean="0">
                <a:solidFill>
                  <a:srgbClr val="333333"/>
                </a:solidFill>
                <a:latin typeface="inherit"/>
              </a:rPr>
              <a:t>now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.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I’ve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never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felt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like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this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B4</a:t>
            </a:r>
            <a:r>
              <a:rPr lang="pt-BR" sz="2500" dirty="0" smtClean="0">
                <a:solidFill>
                  <a:srgbClr val="333333"/>
                </a:solidFill>
                <a:latin typeface="inherit"/>
              </a:rPr>
              <a:t>. BION: 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ILU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err="1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TMI.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Lets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talk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F2F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tmrw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Haha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JK. U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believed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me? ROFL. I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don’t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like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!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err="1" smtClean="0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UR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def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not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funny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!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LOL. K CU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tmrw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. ETA?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err="1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IDK. 9 I </a:t>
            </a:r>
            <a:r>
              <a:rPr lang="pt-BR" sz="2500" dirty="0" err="1">
                <a:solidFill>
                  <a:srgbClr val="333333"/>
                </a:solidFill>
                <a:latin typeface="inherit"/>
              </a:rPr>
              <a:t>guess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LMK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 err="1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GTG TTYL</a:t>
            </a:r>
            <a:r>
              <a:rPr lang="pt-BR" sz="25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500" dirty="0">
                <a:solidFill>
                  <a:srgbClr val="777777"/>
                </a:solidFill>
                <a:latin typeface="Droid Sans"/>
              </a:rPr>
            </a:br>
            <a:r>
              <a:rPr lang="pt-BR" sz="2500" dirty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500" dirty="0">
                <a:solidFill>
                  <a:srgbClr val="333333"/>
                </a:solidFill>
                <a:latin typeface="inherit"/>
              </a:rPr>
              <a:t>: BFN XOXO</a:t>
            </a:r>
            <a:endParaRPr lang="pt-BR" sz="2500" dirty="0">
              <a:solidFill>
                <a:srgbClr val="333333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9101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96980" y="1536955"/>
            <a:ext cx="10303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Sam:</a:t>
            </a:r>
            <a:r>
              <a:rPr lang="pt-BR" sz="24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By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the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way</a:t>
            </a:r>
            <a:r>
              <a:rPr lang="pt-BR" sz="2400" dirty="0" smtClean="0">
                <a:latin typeface="inherit"/>
              </a:rPr>
              <a:t>, </a:t>
            </a:r>
            <a:r>
              <a:rPr lang="pt-BR" sz="2400" dirty="0" err="1" smtClean="0">
                <a:latin typeface="inherit"/>
              </a:rPr>
              <a:t>Jen</a:t>
            </a:r>
            <a:r>
              <a:rPr lang="pt-BR" sz="2400" dirty="0" smtClean="0">
                <a:latin typeface="inherit"/>
              </a:rPr>
              <a:t>, </a:t>
            </a:r>
            <a:r>
              <a:rPr lang="pt-BR" sz="2400" dirty="0" err="1" smtClean="0">
                <a:latin typeface="inherit"/>
              </a:rPr>
              <a:t>We’ve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got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to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talk</a:t>
            </a:r>
            <a:r>
              <a:rPr lang="pt-BR" sz="2400" dirty="0" smtClean="0">
                <a:latin typeface="inherit"/>
              </a:rPr>
              <a:t>. </a:t>
            </a:r>
            <a:r>
              <a:rPr lang="pt-BR" sz="2400" dirty="0" err="1" smtClean="0">
                <a:latin typeface="inherit"/>
              </a:rPr>
              <a:t>It’s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really</a:t>
            </a:r>
            <a:r>
              <a:rPr lang="pt-BR" sz="2400" dirty="0" smtClean="0">
                <a:latin typeface="inherit"/>
              </a:rPr>
              <a:t> </a:t>
            </a:r>
            <a:r>
              <a:rPr lang="pt-BR" sz="2400" dirty="0" err="1" smtClean="0">
                <a:latin typeface="inherit"/>
              </a:rPr>
              <a:t>important</a:t>
            </a:r>
            <a:r>
              <a:rPr lang="pt-BR" sz="2400" dirty="0" smtClean="0">
                <a:latin typeface="inherit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err="1" smtClean="0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What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the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f***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happened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?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Please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call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 me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now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</a:t>
            </a:r>
            <a:r>
              <a:rPr lang="pt-BR" sz="24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>
                <a:solidFill>
                  <a:srgbClr val="777777"/>
                </a:solidFill>
                <a:latin typeface="Droid Sans"/>
              </a:rPr>
            </a:b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I’ve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never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felt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like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this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before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Believe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it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or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not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I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love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</a:t>
            </a:r>
            <a:r>
              <a:rPr lang="pt-BR" sz="2400" dirty="0" smtClean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 smtClean="0">
                <a:solidFill>
                  <a:srgbClr val="777777"/>
                </a:solidFill>
                <a:latin typeface="Droid Sans"/>
              </a:rPr>
            </a:br>
            <a:r>
              <a:rPr lang="pt-BR" sz="2400" dirty="0" err="1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: Too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much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information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.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Let’s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talk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 face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to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 face </a:t>
            </a:r>
            <a:r>
              <a:rPr lang="pt-BR" sz="2400" dirty="0" err="1">
                <a:solidFill>
                  <a:srgbClr val="333333"/>
                </a:solidFill>
                <a:latin typeface="inherit"/>
              </a:rPr>
              <a:t>tomorrow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.</a:t>
            </a:r>
            <a:r>
              <a:rPr lang="pt-BR" sz="2400" dirty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>
                <a:solidFill>
                  <a:srgbClr val="777777"/>
                </a:solidFill>
                <a:latin typeface="Droid Sans"/>
              </a:rPr>
            </a:b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Haha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Just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Kidding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believed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me? Rolling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on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the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floor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laughing</a:t>
            </a:r>
            <a:r>
              <a:rPr lang="pt-BR" sz="2400" dirty="0">
                <a:solidFill>
                  <a:srgbClr val="333333"/>
                </a:solidFill>
                <a:latin typeface="inherit"/>
              </a:rPr>
              <a:t>!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       I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don’t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like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!</a:t>
            </a:r>
            <a:r>
              <a:rPr lang="pt-BR" sz="2400" dirty="0" smtClean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 smtClean="0">
                <a:solidFill>
                  <a:srgbClr val="777777"/>
                </a:solidFill>
                <a:latin typeface="Droid Sans"/>
              </a:rPr>
            </a:br>
            <a:r>
              <a:rPr lang="pt-BR" sz="2400" dirty="0" err="1" smtClean="0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are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definitely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not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funny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!</a:t>
            </a:r>
            <a:r>
              <a:rPr lang="pt-BR" sz="2400" dirty="0" smtClean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 smtClean="0">
                <a:solidFill>
                  <a:srgbClr val="777777"/>
                </a:solidFill>
                <a:latin typeface="Droid Sans"/>
              </a:rPr>
            </a:b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Laughing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out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loud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Ok.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See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tomorrow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Estimated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time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of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arrival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?</a:t>
            </a:r>
            <a:br>
              <a:rPr lang="pt-BR" sz="2400" dirty="0" smtClean="0">
                <a:solidFill>
                  <a:srgbClr val="333333"/>
                </a:solidFill>
                <a:latin typeface="inherit"/>
              </a:rPr>
            </a:br>
            <a:r>
              <a:rPr lang="pt-BR" sz="2400" dirty="0" err="1" smtClean="0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I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don’t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know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9h I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guess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</a:t>
            </a:r>
            <a:r>
              <a:rPr lang="pt-BR" sz="2400" dirty="0" smtClean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 smtClean="0">
                <a:solidFill>
                  <a:srgbClr val="777777"/>
                </a:solidFill>
                <a:latin typeface="Droid Sans"/>
              </a:rPr>
            </a:b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Let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me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know</a:t>
            </a:r>
            <a:r>
              <a:rPr lang="pt-BR" sz="2400" dirty="0" smtClean="0">
                <a:solidFill>
                  <a:srgbClr val="777777"/>
                </a:solidFill>
                <a:latin typeface="Droid Sans"/>
              </a:rPr>
              <a:t/>
            </a:r>
            <a:br>
              <a:rPr lang="pt-BR" sz="2400" dirty="0" smtClean="0">
                <a:solidFill>
                  <a:srgbClr val="777777"/>
                </a:solidFill>
                <a:latin typeface="Droid Sans"/>
              </a:rPr>
            </a:br>
            <a:r>
              <a:rPr lang="pt-BR" sz="2400" dirty="0" err="1" smtClean="0">
                <a:solidFill>
                  <a:srgbClr val="FF0000"/>
                </a:solidFill>
                <a:latin typeface="inherit"/>
              </a:rPr>
              <a:t>Jen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I’ve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got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to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go. Talk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to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later</a:t>
            </a:r>
            <a:br>
              <a:rPr lang="pt-BR" sz="2400" dirty="0" smtClean="0">
                <a:solidFill>
                  <a:srgbClr val="333333"/>
                </a:solidFill>
                <a:latin typeface="inherit"/>
              </a:rPr>
            </a:br>
            <a:r>
              <a:rPr lang="pt-BR" sz="2400" dirty="0" smtClean="0">
                <a:solidFill>
                  <a:srgbClr val="00B050"/>
                </a:solidFill>
                <a:latin typeface="inherit"/>
              </a:rPr>
              <a:t>Sam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: Bye for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now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Kisses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and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400" dirty="0" err="1" smtClean="0">
                <a:solidFill>
                  <a:srgbClr val="333333"/>
                </a:solidFill>
                <a:latin typeface="inherit"/>
              </a:rPr>
              <a:t>huggs</a:t>
            </a:r>
            <a:r>
              <a:rPr lang="pt-BR" sz="2400" dirty="0" smtClean="0">
                <a:solidFill>
                  <a:srgbClr val="333333"/>
                </a:solidFill>
                <a:latin typeface="inherit"/>
              </a:rPr>
              <a:t>.</a:t>
            </a:r>
            <a:endParaRPr lang="pt-BR" sz="2400" dirty="0">
              <a:solidFill>
                <a:srgbClr val="333333"/>
              </a:solidFill>
              <a:latin typeface="inherit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93950" y="136173"/>
            <a:ext cx="10698050" cy="932773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Have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fun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with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 smtClean="0">
                <a:solidFill>
                  <a:srgbClr val="333333"/>
                </a:solidFill>
                <a:latin typeface="inherit"/>
              </a:rPr>
              <a:t>English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/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2000" b="1" dirty="0" err="1" smtClean="0">
                <a:solidFill>
                  <a:srgbClr val="333333"/>
                </a:solidFill>
                <a:latin typeface="inherit"/>
              </a:rPr>
              <a:t>Can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you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work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out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the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meaning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of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this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text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message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conversation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between</a:t>
            </a:r>
            <a:r>
              <a:rPr lang="pt-BR" sz="2000" b="1" dirty="0">
                <a:solidFill>
                  <a:srgbClr val="333333"/>
                </a:solidFill>
                <a:latin typeface="inherit"/>
              </a:rPr>
              <a:t> 2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 </a:t>
            </a:r>
            <a:r>
              <a:rPr lang="pt-BR" sz="2000" b="1" dirty="0" err="1">
                <a:solidFill>
                  <a:srgbClr val="333333"/>
                </a:solidFill>
                <a:latin typeface="inherit"/>
              </a:rPr>
              <a:t>friends</a:t>
            </a:r>
            <a:r>
              <a:rPr lang="pt-BR" sz="2000" b="1" dirty="0" smtClean="0">
                <a:solidFill>
                  <a:srgbClr val="333333"/>
                </a:solidFill>
                <a:latin typeface="inherit"/>
              </a:rPr>
              <a:t>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sz="1000" dirty="0">
                <a:solidFill>
                  <a:schemeClr val="tx1"/>
                </a:solidFill>
                <a:hlinkClick r:id="rId2"/>
              </a:rPr>
              <a:t>http://www.bloomsbury-international.com/blog/2014/04/25/how-to-use-text-message-abbreviations-and-chat-acronyms</a:t>
            </a:r>
            <a:r>
              <a:rPr lang="pt-BR" sz="100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000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1)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gas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1)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gas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gpht.com/E1v4wUCeWG-Vtvu-4snvxKyH3oFHpxE2qi_OkzTSuwHMfl3TJvQWX7bFArq5cVqPcQA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7" y="148105"/>
            <a:ext cx="3419341" cy="34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ykkfastening.com/products/upload/MetalZipper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148106"/>
            <a:ext cx="3264796" cy="32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aismarketingonline.com/wp-content/uploads/2015/08/b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45" y="148105"/>
            <a:ext cx="4857702" cy="36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rtse.infomoney.com.br/portal/wp-content/uploads/2016/05/icones-instagram-640x3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8" y="3665455"/>
            <a:ext cx="4036594" cy="27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webceo.com/blog/wp-content/uploads/2015/11/twit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43" y="3425392"/>
            <a:ext cx="3039924" cy="30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ms.businesswire.com/media/20160113005232/en/361077/4/Post-it_Brand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14" y="3254720"/>
            <a:ext cx="4207668" cy="32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brunch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brunch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BLENDING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3)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smog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3)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smog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BLENDING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) A palavra </a:t>
            </a:r>
            <a:r>
              <a:rPr lang="pt-BR" b="1" i="1" dirty="0" smtClean="0">
                <a:solidFill>
                  <a:srgbClr val="92D050"/>
                </a:solidFill>
              </a:rPr>
              <a:t>xoxo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) A palavra </a:t>
            </a:r>
            <a:r>
              <a:rPr lang="pt-BR" b="1" i="1" dirty="0" smtClean="0">
                <a:solidFill>
                  <a:srgbClr val="92D050"/>
                </a:solidFill>
              </a:rPr>
              <a:t>xoxo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5)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cyborg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5)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cyborg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BLENDING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6)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8370" name="Picture 2" descr="https://encrypted-tbn0.gstatic.com/images?q=tbn:ANd9GcQDCR_vmM8OGjNmjEPFGyqqn0xdAVM3RpqSgFSOd3ITzKLTIgcz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58" y="1732632"/>
            <a:ext cx="6219847" cy="48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6)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FF000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8370" name="Picture 2" descr="https://encrypted-tbn0.gstatic.com/images?q=tbn:ANd9GcQDCR_vmM8OGjNmjEPFGyqqn0xdAVM3RpqSgFSOd3ITzKLTIgcz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58" y="1732632"/>
            <a:ext cx="6219847" cy="48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9443" y="667355"/>
            <a:ext cx="10827026" cy="843393"/>
          </a:xfrm>
        </p:spPr>
        <p:txBody>
          <a:bodyPr>
            <a:normAutofit lnSpcReduction="10000"/>
          </a:bodyPr>
          <a:lstStyle/>
          <a:p>
            <a:r>
              <a:rPr lang="pt-BR" sz="2500" dirty="0" err="1" smtClean="0"/>
              <a:t>Eponyms</a:t>
            </a:r>
            <a:r>
              <a:rPr lang="pt-BR" sz="2500" dirty="0" smtClean="0"/>
              <a:t> </a:t>
            </a:r>
            <a:r>
              <a:rPr lang="pt-BR" sz="2500" dirty="0"/>
              <a:t>are a </a:t>
            </a:r>
            <a:r>
              <a:rPr lang="pt-BR" sz="2500" dirty="0" err="1"/>
              <a:t>word</a:t>
            </a:r>
            <a:r>
              <a:rPr lang="pt-BR" sz="2500" dirty="0"/>
              <a:t> </a:t>
            </a:r>
            <a:r>
              <a:rPr lang="pt-BR" sz="2500" dirty="0" err="1" smtClean="0"/>
              <a:t>formed</a:t>
            </a:r>
            <a:r>
              <a:rPr lang="pt-BR" sz="2500" dirty="0" smtClean="0"/>
              <a:t> </a:t>
            </a:r>
            <a:r>
              <a:rPr lang="pt-BR" sz="2500" dirty="0" err="1" smtClean="0"/>
              <a:t>from</a:t>
            </a:r>
            <a:r>
              <a:rPr lang="pt-BR" sz="2500" dirty="0" smtClean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name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a real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fictitious</a:t>
            </a:r>
            <a:r>
              <a:rPr lang="pt-BR" sz="2500" dirty="0"/>
              <a:t> </a:t>
            </a:r>
            <a:r>
              <a:rPr lang="pt-BR" sz="2500" dirty="0" err="1"/>
              <a:t>person</a:t>
            </a:r>
            <a:r>
              <a:rPr lang="pt-BR" sz="2500" dirty="0"/>
              <a:t>. For </a:t>
            </a:r>
            <a:r>
              <a:rPr lang="pt-BR" sz="2500" dirty="0" err="1"/>
              <a:t>example</a:t>
            </a:r>
            <a:r>
              <a:rPr lang="pt-BR" sz="2500" dirty="0"/>
              <a:t>: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56553" y="160471"/>
            <a:ext cx="2893475" cy="766808"/>
          </a:xfrm>
        </p:spPr>
        <p:txBody>
          <a:bodyPr/>
          <a:lstStyle/>
          <a:p>
            <a:r>
              <a:rPr lang="pt-BR" b="1" dirty="0" smtClean="0"/>
              <a:t>EPONYMS</a:t>
            </a:r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93912" y="1510747"/>
            <a:ext cx="5635261" cy="5018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atlas</a:t>
            </a:r>
            <a:r>
              <a:rPr lang="pt-BR" sz="2000" dirty="0" smtClean="0"/>
              <a:t> – Atlas</a:t>
            </a:r>
          </a:p>
          <a:p>
            <a:r>
              <a:rPr lang="pt-BR" sz="2000" b="1" dirty="0" err="1" smtClean="0"/>
              <a:t>boycott</a:t>
            </a:r>
            <a:r>
              <a:rPr lang="pt-BR" sz="2000" dirty="0" smtClean="0"/>
              <a:t> – Charles C. </a:t>
            </a:r>
            <a:r>
              <a:rPr lang="pt-BR" sz="2000" dirty="0" err="1" smtClean="0"/>
              <a:t>Boycott</a:t>
            </a:r>
            <a:endParaRPr lang="pt-BR" sz="2000" dirty="0" smtClean="0"/>
          </a:p>
          <a:p>
            <a:r>
              <a:rPr lang="pt-BR" sz="2000" b="1" dirty="0" err="1" smtClean="0"/>
              <a:t>cardigan</a:t>
            </a:r>
            <a:r>
              <a:rPr lang="pt-BR" sz="2000" dirty="0" smtClean="0"/>
              <a:t> – James Thomas </a:t>
            </a:r>
            <a:r>
              <a:rPr lang="pt-BR" sz="2000" dirty="0" err="1" smtClean="0"/>
              <a:t>Brudnell</a:t>
            </a:r>
            <a:r>
              <a:rPr lang="pt-BR" sz="2000" dirty="0" smtClean="0"/>
              <a:t>, 7th Earl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Cardigan</a:t>
            </a:r>
            <a:endParaRPr lang="pt-BR" sz="2000" dirty="0" smtClean="0"/>
          </a:p>
          <a:p>
            <a:r>
              <a:rPr lang="pt-BR" sz="2000" b="1" dirty="0" smtClean="0"/>
              <a:t>cereal</a:t>
            </a:r>
            <a:r>
              <a:rPr lang="pt-BR" sz="2000" dirty="0" smtClean="0"/>
              <a:t> – Ceres</a:t>
            </a:r>
          </a:p>
          <a:p>
            <a:r>
              <a:rPr lang="pt-BR" sz="2000" b="1" dirty="0" err="1" smtClean="0"/>
              <a:t>Dunce</a:t>
            </a:r>
            <a:r>
              <a:rPr lang="pt-BR" sz="2000" b="1" dirty="0" smtClean="0"/>
              <a:t> (estúpido)</a:t>
            </a:r>
            <a:r>
              <a:rPr lang="pt-BR" sz="2000" dirty="0" smtClean="0"/>
              <a:t> – John Duns </a:t>
            </a:r>
            <a:r>
              <a:rPr lang="pt-BR" sz="2000" dirty="0" err="1" smtClean="0"/>
              <a:t>Scotus</a:t>
            </a:r>
            <a:endParaRPr lang="pt-BR" sz="2000" dirty="0" smtClean="0"/>
          </a:p>
          <a:p>
            <a:r>
              <a:rPr lang="pt-BR" sz="2000" b="1" dirty="0" err="1" smtClean="0"/>
              <a:t>guillotine</a:t>
            </a:r>
            <a:r>
              <a:rPr lang="pt-BR" sz="2000" dirty="0" smtClean="0"/>
              <a:t> – Joseph </a:t>
            </a:r>
            <a:r>
              <a:rPr lang="pt-BR" sz="2000" dirty="0" err="1" smtClean="0"/>
              <a:t>Ignace</a:t>
            </a:r>
            <a:r>
              <a:rPr lang="pt-BR" sz="2000" dirty="0" smtClean="0"/>
              <a:t> </a:t>
            </a:r>
            <a:r>
              <a:rPr lang="pt-BR" sz="2000" dirty="0" err="1" smtClean="0"/>
              <a:t>Guillotin</a:t>
            </a:r>
            <a:endParaRPr lang="pt-BR" sz="2000" dirty="0" smtClean="0"/>
          </a:p>
          <a:p>
            <a:r>
              <a:rPr lang="pt-BR" sz="2000" b="1" dirty="0" err="1" smtClean="0"/>
              <a:t>jacuzzi</a:t>
            </a:r>
            <a:r>
              <a:rPr lang="pt-BR" sz="2000" dirty="0" smtClean="0"/>
              <a:t> </a:t>
            </a:r>
            <a:r>
              <a:rPr lang="pt-BR" sz="2000" b="1" dirty="0" smtClean="0"/>
              <a:t>(tipo de piscina)– </a:t>
            </a:r>
            <a:r>
              <a:rPr lang="pt-BR" sz="2000" dirty="0" smtClean="0"/>
              <a:t>Candido </a:t>
            </a:r>
            <a:r>
              <a:rPr lang="pt-BR" sz="2000" dirty="0" err="1" smtClean="0"/>
              <a:t>Jacuzzi</a:t>
            </a:r>
            <a:endParaRPr lang="pt-BR" sz="2000" dirty="0" smtClean="0"/>
          </a:p>
          <a:p>
            <a:r>
              <a:rPr lang="pt-BR" sz="2000" b="1" dirty="0" err="1" smtClean="0"/>
              <a:t>Luddite</a:t>
            </a:r>
            <a:r>
              <a:rPr lang="pt-BR" sz="2000" b="1" dirty="0" smtClean="0"/>
              <a:t> (antiquado*)</a:t>
            </a:r>
            <a:r>
              <a:rPr lang="pt-BR" sz="2000" dirty="0" smtClean="0"/>
              <a:t> </a:t>
            </a:r>
            <a:r>
              <a:rPr lang="pt-BR" sz="2000" dirty="0"/>
              <a:t>– Ned </a:t>
            </a:r>
            <a:r>
              <a:rPr lang="pt-BR" sz="2000" dirty="0" err="1"/>
              <a:t>Ludd</a:t>
            </a:r>
            <a:endParaRPr lang="pt-BR" sz="2000" dirty="0"/>
          </a:p>
          <a:p>
            <a:r>
              <a:rPr lang="pt-BR" sz="2000" b="1" dirty="0" err="1" smtClean="0"/>
              <a:t>Malapropism</a:t>
            </a:r>
            <a:r>
              <a:rPr lang="pt-BR" sz="2000" b="1" dirty="0" smtClean="0"/>
              <a:t> (falar errado/confundir palavras)</a:t>
            </a:r>
            <a:r>
              <a:rPr lang="pt-BR" sz="2000" dirty="0" smtClean="0"/>
              <a:t> </a:t>
            </a:r>
            <a:r>
              <a:rPr lang="pt-BR" sz="2000" dirty="0"/>
              <a:t>– Mrs. </a:t>
            </a:r>
            <a:r>
              <a:rPr lang="pt-BR" sz="2000" dirty="0" err="1"/>
              <a:t>Malaprop</a:t>
            </a:r>
            <a:endParaRPr lang="pt-BR" sz="2000" dirty="0"/>
          </a:p>
          <a:p>
            <a:r>
              <a:rPr lang="pt-BR" sz="2000" b="1" dirty="0" smtClean="0"/>
              <a:t>Mesmerize (</a:t>
            </a:r>
            <a:r>
              <a:rPr lang="pt-BR" sz="2000" b="1" dirty="0" err="1" smtClean="0"/>
              <a:t>hypnothize</a:t>
            </a:r>
            <a:r>
              <a:rPr lang="pt-BR" sz="2000" b="1" dirty="0" smtClean="0"/>
              <a:t>)</a:t>
            </a:r>
            <a:r>
              <a:rPr lang="pt-BR" sz="2000" dirty="0" smtClean="0"/>
              <a:t> </a:t>
            </a:r>
            <a:r>
              <a:rPr lang="pt-BR" sz="2000" dirty="0"/>
              <a:t>– Franz Anton </a:t>
            </a:r>
            <a:r>
              <a:rPr lang="pt-BR" sz="2000" dirty="0" err="1" smtClean="0"/>
              <a:t>Mesmer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639338" y="1291807"/>
            <a:ext cx="5552662" cy="539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err="1" smtClean="0"/>
              <a:t>Mirandize</a:t>
            </a:r>
            <a:r>
              <a:rPr lang="pt-BR" b="1" dirty="0" smtClean="0"/>
              <a:t> (lei da polícia)</a:t>
            </a:r>
            <a:r>
              <a:rPr lang="pt-BR" dirty="0" smtClean="0"/>
              <a:t> – Ernesto A. Miranda</a:t>
            </a:r>
          </a:p>
          <a:p>
            <a:r>
              <a:rPr lang="pt-BR" b="1" dirty="0" err="1" smtClean="0"/>
              <a:t>narcissistic</a:t>
            </a:r>
            <a:r>
              <a:rPr lang="pt-BR" dirty="0" smtClean="0"/>
              <a:t> – </a:t>
            </a:r>
            <a:r>
              <a:rPr lang="pt-BR" dirty="0" err="1" smtClean="0"/>
              <a:t>Narcissus</a:t>
            </a:r>
            <a:endParaRPr lang="pt-BR" dirty="0" smtClean="0"/>
          </a:p>
          <a:p>
            <a:r>
              <a:rPr lang="pt-BR" b="1" dirty="0" err="1" smtClean="0"/>
              <a:t>nicotine</a:t>
            </a:r>
            <a:r>
              <a:rPr lang="pt-BR" dirty="0" smtClean="0"/>
              <a:t> – Jean </a:t>
            </a:r>
            <a:r>
              <a:rPr lang="pt-BR" dirty="0" err="1" smtClean="0"/>
              <a:t>Nicot</a:t>
            </a:r>
            <a:endParaRPr lang="pt-BR" dirty="0" smtClean="0"/>
          </a:p>
          <a:p>
            <a:r>
              <a:rPr lang="pt-BR" b="1" dirty="0" err="1" smtClean="0"/>
              <a:t>pasteurization</a:t>
            </a:r>
            <a:r>
              <a:rPr lang="pt-BR" dirty="0" smtClean="0"/>
              <a:t> – Louis Pasteur</a:t>
            </a:r>
          </a:p>
          <a:p>
            <a:r>
              <a:rPr lang="pt-BR" b="1" dirty="0" err="1" smtClean="0"/>
              <a:t>poinsettia</a:t>
            </a:r>
            <a:r>
              <a:rPr lang="pt-BR" dirty="0" smtClean="0"/>
              <a:t> </a:t>
            </a:r>
            <a:r>
              <a:rPr lang="pt-BR" b="1" dirty="0" smtClean="0"/>
              <a:t>(tipo de flor) </a:t>
            </a:r>
            <a:r>
              <a:rPr lang="pt-BR" dirty="0" smtClean="0"/>
              <a:t>– Noel Roberts </a:t>
            </a:r>
            <a:r>
              <a:rPr lang="pt-BR" dirty="0" err="1" smtClean="0"/>
              <a:t>Poinsett</a:t>
            </a:r>
            <a:endParaRPr lang="pt-BR" dirty="0" smtClean="0"/>
          </a:p>
          <a:p>
            <a:r>
              <a:rPr lang="pt-BR" b="1" dirty="0" err="1" smtClean="0"/>
              <a:t>Praline</a:t>
            </a:r>
            <a:r>
              <a:rPr lang="pt-BR" b="1" dirty="0" smtClean="0"/>
              <a:t> (doce de castanha)</a:t>
            </a:r>
            <a:r>
              <a:rPr lang="pt-BR" dirty="0" smtClean="0"/>
              <a:t> – César de </a:t>
            </a:r>
            <a:r>
              <a:rPr lang="pt-BR" dirty="0" err="1" smtClean="0"/>
              <a:t>Choiseul</a:t>
            </a:r>
            <a:r>
              <a:rPr lang="pt-BR" dirty="0" smtClean="0"/>
              <a:t>, </a:t>
            </a:r>
            <a:r>
              <a:rPr lang="pt-BR" dirty="0" err="1" smtClean="0"/>
              <a:t>Count</a:t>
            </a:r>
            <a:r>
              <a:rPr lang="pt-BR" dirty="0" smtClean="0"/>
              <a:t> </a:t>
            </a:r>
            <a:r>
              <a:rPr lang="pt-BR" dirty="0" err="1" smtClean="0"/>
              <a:t>Plessis</a:t>
            </a:r>
            <a:r>
              <a:rPr lang="pt-BR" dirty="0" smtClean="0"/>
              <a:t>–</a:t>
            </a:r>
            <a:r>
              <a:rPr lang="pt-BR" dirty="0" err="1" smtClean="0"/>
              <a:t>Praslin</a:t>
            </a:r>
            <a:endParaRPr lang="pt-BR" dirty="0" smtClean="0"/>
          </a:p>
          <a:p>
            <a:r>
              <a:rPr lang="pt-BR" b="1" dirty="0" err="1" smtClean="0"/>
              <a:t>sadistic</a:t>
            </a:r>
            <a:r>
              <a:rPr lang="pt-BR" dirty="0" smtClean="0"/>
              <a:t> – </a:t>
            </a:r>
            <a:r>
              <a:rPr lang="pt-BR" dirty="0" err="1" smtClean="0"/>
              <a:t>Marquis</a:t>
            </a:r>
            <a:r>
              <a:rPr lang="pt-BR" dirty="0" smtClean="0"/>
              <a:t> de Sade</a:t>
            </a:r>
          </a:p>
          <a:p>
            <a:r>
              <a:rPr lang="pt-BR" b="1" dirty="0" err="1" smtClean="0"/>
              <a:t>salmonella</a:t>
            </a:r>
            <a:r>
              <a:rPr lang="pt-BR" dirty="0" smtClean="0"/>
              <a:t> – Daniel Elmer </a:t>
            </a:r>
            <a:r>
              <a:rPr lang="pt-BR" dirty="0" err="1" smtClean="0"/>
              <a:t>Salmon</a:t>
            </a:r>
            <a:endParaRPr lang="pt-BR" dirty="0" smtClean="0"/>
          </a:p>
          <a:p>
            <a:r>
              <a:rPr lang="pt-BR" b="1" dirty="0" err="1" smtClean="0"/>
              <a:t>sandwich</a:t>
            </a:r>
            <a:r>
              <a:rPr lang="pt-BR" dirty="0" smtClean="0"/>
              <a:t> – John </a:t>
            </a:r>
            <a:r>
              <a:rPr lang="pt-BR" dirty="0" err="1" smtClean="0"/>
              <a:t>Montagu</a:t>
            </a:r>
            <a:r>
              <a:rPr lang="pt-BR" dirty="0" smtClean="0"/>
              <a:t>, 4th Earl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Sandwich</a:t>
            </a:r>
            <a:endParaRPr lang="pt-BR" dirty="0" smtClean="0"/>
          </a:p>
          <a:p>
            <a:r>
              <a:rPr lang="pt-BR" b="1" dirty="0" err="1" smtClean="0"/>
              <a:t>volcano</a:t>
            </a:r>
            <a:r>
              <a:rPr lang="pt-BR" dirty="0" smtClean="0"/>
              <a:t> – Vulcan</a:t>
            </a:r>
          </a:p>
          <a:p>
            <a:r>
              <a:rPr lang="pt-BR" b="1" dirty="0" smtClean="0"/>
              <a:t>Turing (</a:t>
            </a:r>
            <a:r>
              <a:rPr lang="pt-BR" b="1" dirty="0" err="1" smtClean="0"/>
              <a:t>Machine</a:t>
            </a:r>
            <a:r>
              <a:rPr lang="pt-BR" b="1" dirty="0" smtClean="0"/>
              <a:t>) </a:t>
            </a:r>
            <a:r>
              <a:rPr lang="pt-BR" dirty="0" smtClean="0"/>
              <a:t>– Alan Turing</a:t>
            </a:r>
          </a:p>
          <a:p>
            <a:r>
              <a:rPr lang="pt-BR" b="1" dirty="0" smtClean="0"/>
              <a:t>Turing Test </a:t>
            </a:r>
            <a:r>
              <a:rPr lang="pt-BR" dirty="0" smtClean="0"/>
              <a:t>– Alan Turing</a:t>
            </a:r>
          </a:p>
          <a:p>
            <a:endParaRPr lang="pt-BR" sz="2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8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8)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flu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8)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flu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9</a:t>
            </a:r>
            <a:r>
              <a:rPr lang="pt-BR" dirty="0" smtClean="0"/>
              <a:t>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webinar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/>
              <a:t>9</a:t>
            </a:r>
            <a:r>
              <a:rPr lang="pt-BR" dirty="0" smtClean="0"/>
              <a:t>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webinar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BLENDING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10)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process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242296"/>
            <a:ext cx="8911687" cy="1280890"/>
          </a:xfrm>
        </p:spPr>
        <p:txBody>
          <a:bodyPr/>
          <a:lstStyle/>
          <a:p>
            <a:r>
              <a:rPr lang="pt-BR" dirty="0" smtClean="0"/>
              <a:t>10) A palavra </a:t>
            </a:r>
            <a:r>
              <a:rPr lang="pt-BR" b="1" i="1" dirty="0" err="1" smtClean="0">
                <a:solidFill>
                  <a:srgbClr val="92D050"/>
                </a:solidFill>
              </a:rPr>
              <a:t>process</a:t>
            </a:r>
            <a:r>
              <a:rPr lang="pt-BR" b="1" i="1" dirty="0" smtClean="0">
                <a:solidFill>
                  <a:srgbClr val="92D050"/>
                </a:solidFill>
              </a:rPr>
              <a:t> </a:t>
            </a:r>
            <a:r>
              <a:rPr lang="pt-BR" dirty="0" smtClean="0"/>
              <a:t>é feita pelo processo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6334" y="3168204"/>
            <a:ext cx="4932050" cy="251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ACRONYM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B) BACKFORMATION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CLIPPING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BLENDING</a:t>
            </a:r>
            <a:endParaRPr lang="pt-BR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013657" cy="708338"/>
          </a:xfrm>
        </p:spPr>
        <p:txBody>
          <a:bodyPr/>
          <a:lstStyle/>
          <a:p>
            <a:r>
              <a:rPr lang="pt-BR" b="1" dirty="0" smtClean="0"/>
              <a:t>RESUMINDO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949" y="850007"/>
            <a:ext cx="10010663" cy="5769734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Clipping</a:t>
            </a:r>
            <a:r>
              <a:rPr lang="pt-BR" sz="3000" dirty="0" smtClean="0"/>
              <a:t>: é o processo de diminuição/abreviação de uma palavra sem que ela perca o sentido.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Blending</a:t>
            </a:r>
            <a:r>
              <a:rPr lang="pt-BR" sz="3000" dirty="0" smtClean="0"/>
              <a:t>: é o processo no qual partes de 2 ou mais palavras se juntam para formarem outra.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Backformation</a:t>
            </a:r>
            <a:r>
              <a:rPr lang="pt-BR" sz="3000" dirty="0" smtClean="0"/>
              <a:t>: a palavra aqui é diminuída em poucas letras para tornar-se um verbo geralmente.</a:t>
            </a:r>
          </a:p>
          <a:p>
            <a:r>
              <a:rPr lang="pt-BR" sz="3000" b="1" dirty="0" err="1" smtClean="0"/>
              <a:t>Acronym</a:t>
            </a:r>
            <a:r>
              <a:rPr lang="pt-BR" sz="3000" dirty="0" smtClean="0"/>
              <a:t>: é o processo de abreviação onde só se usam as letras iniciais de uma conjunto de palavras ou no caso de palavras de uma frase.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73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7746" y="1481070"/>
            <a:ext cx="6671257" cy="3837904"/>
          </a:xfrm>
        </p:spPr>
        <p:txBody>
          <a:bodyPr>
            <a:noAutofit/>
          </a:bodyPr>
          <a:lstStyle/>
          <a:p>
            <a:r>
              <a:rPr lang="pt-BR" sz="6000" b="1" dirty="0" err="1" smtClean="0"/>
              <a:t>Compounding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err="1" smtClean="0"/>
              <a:t>Conversion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smtClean="0"/>
              <a:t>Prefixes</a:t>
            </a:r>
            <a:br>
              <a:rPr lang="pt-BR" sz="6000" b="1" dirty="0" smtClean="0"/>
            </a:br>
            <a:r>
              <a:rPr lang="pt-BR" sz="6000" b="1" dirty="0" smtClean="0"/>
              <a:t>Sufixes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7080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128" y="746975"/>
            <a:ext cx="10929872" cy="1287887"/>
          </a:xfrm>
        </p:spPr>
        <p:txBody>
          <a:bodyPr>
            <a:noAutofit/>
          </a:bodyPr>
          <a:lstStyle/>
          <a:p>
            <a:r>
              <a:rPr lang="en-US" sz="2000" dirty="0"/>
              <a:t>Compounding is the word formation process in which two or more lexemes combine into a single new word. Compound words may be written as one word or as two words joined with a hyphen. For example: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COMPOUNDING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262128" y="1828801"/>
            <a:ext cx="54477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err="1"/>
              <a:t>noun-noun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smtClean="0"/>
              <a:t>note </a:t>
            </a:r>
            <a:r>
              <a:rPr lang="pt-BR" sz="2500" dirty="0"/>
              <a:t>+ book → notebook</a:t>
            </a:r>
          </a:p>
          <a:p>
            <a:r>
              <a:rPr lang="pt-BR" sz="2500" b="1" dirty="0" err="1"/>
              <a:t>adjective-noun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smtClean="0"/>
              <a:t>blue </a:t>
            </a:r>
            <a:r>
              <a:rPr lang="pt-BR" sz="2500" dirty="0"/>
              <a:t>+ </a:t>
            </a:r>
            <a:r>
              <a:rPr lang="pt-BR" sz="2500" dirty="0" err="1"/>
              <a:t>berry</a:t>
            </a:r>
            <a:r>
              <a:rPr lang="pt-BR" sz="2500" dirty="0"/>
              <a:t> → </a:t>
            </a:r>
            <a:r>
              <a:rPr lang="pt-BR" sz="2500" dirty="0" err="1"/>
              <a:t>blueberry</a:t>
            </a:r>
            <a:endParaRPr lang="pt-BR" sz="2500" dirty="0"/>
          </a:p>
          <a:p>
            <a:r>
              <a:rPr lang="pt-BR" sz="2500" b="1" dirty="0" err="1"/>
              <a:t>verb-noun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err="1" smtClean="0"/>
              <a:t>work</a:t>
            </a:r>
            <a:r>
              <a:rPr lang="pt-BR" sz="2500" dirty="0" smtClean="0"/>
              <a:t> </a:t>
            </a:r>
            <a:r>
              <a:rPr lang="pt-BR" sz="2500" dirty="0"/>
              <a:t>+ </a:t>
            </a:r>
            <a:r>
              <a:rPr lang="pt-BR" sz="2500" dirty="0" err="1"/>
              <a:t>room</a:t>
            </a:r>
            <a:r>
              <a:rPr lang="pt-BR" sz="2500" dirty="0"/>
              <a:t> → </a:t>
            </a:r>
            <a:r>
              <a:rPr lang="pt-BR" sz="2500" dirty="0" err="1"/>
              <a:t>workroom</a:t>
            </a:r>
            <a:endParaRPr lang="pt-BR" sz="2500" dirty="0"/>
          </a:p>
          <a:p>
            <a:r>
              <a:rPr lang="pt-BR" sz="2500" b="1" dirty="0" err="1"/>
              <a:t>noun-verb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err="1" smtClean="0"/>
              <a:t>breast</a:t>
            </a:r>
            <a:r>
              <a:rPr lang="pt-BR" sz="2500" dirty="0" smtClean="0"/>
              <a:t> </a:t>
            </a:r>
            <a:r>
              <a:rPr lang="pt-BR" sz="2500" dirty="0"/>
              <a:t>+ </a:t>
            </a:r>
            <a:r>
              <a:rPr lang="pt-BR" sz="2500" dirty="0" err="1"/>
              <a:t>feed</a:t>
            </a:r>
            <a:r>
              <a:rPr lang="pt-BR" sz="2500" dirty="0"/>
              <a:t> → </a:t>
            </a:r>
            <a:r>
              <a:rPr lang="pt-BR" sz="2500" dirty="0" err="1"/>
              <a:t>breastfeed</a:t>
            </a:r>
            <a:endParaRPr lang="pt-BR" sz="2500" dirty="0"/>
          </a:p>
          <a:p>
            <a:r>
              <a:rPr lang="pt-BR" sz="2500" b="1" dirty="0" err="1"/>
              <a:t>verb-verb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err="1" smtClean="0"/>
              <a:t>stir</a:t>
            </a:r>
            <a:r>
              <a:rPr lang="pt-BR" sz="2500" dirty="0" smtClean="0"/>
              <a:t> </a:t>
            </a:r>
            <a:r>
              <a:rPr lang="pt-BR" sz="2500" dirty="0"/>
              <a:t>+ </a:t>
            </a:r>
            <a:r>
              <a:rPr lang="pt-BR" sz="2500" dirty="0" err="1"/>
              <a:t>fry</a:t>
            </a:r>
            <a:r>
              <a:rPr lang="pt-BR" sz="2500" dirty="0"/>
              <a:t> → </a:t>
            </a:r>
            <a:r>
              <a:rPr lang="pt-BR" sz="2500" dirty="0" err="1"/>
              <a:t>stir-fry</a:t>
            </a:r>
            <a:endParaRPr lang="pt-BR" sz="2500" dirty="0"/>
          </a:p>
          <a:p>
            <a:r>
              <a:rPr lang="pt-BR" sz="2500" b="1" dirty="0" err="1"/>
              <a:t>adjective-verb</a:t>
            </a:r>
            <a:r>
              <a:rPr lang="pt-BR" sz="2500" b="1" dirty="0"/>
              <a:t> </a:t>
            </a:r>
            <a:r>
              <a:rPr lang="pt-BR" sz="2500" b="1" dirty="0" err="1"/>
              <a:t>compound</a:t>
            </a:r>
            <a:r>
              <a:rPr lang="pt-BR" sz="2500" b="1" dirty="0"/>
              <a:t>: </a:t>
            </a:r>
            <a:endParaRPr lang="pt-BR" sz="2500" b="1" dirty="0" smtClean="0"/>
          </a:p>
          <a:p>
            <a:r>
              <a:rPr lang="pt-BR" sz="2500" dirty="0" smtClean="0"/>
              <a:t>high </a:t>
            </a:r>
            <a:r>
              <a:rPr lang="pt-BR" sz="2500" dirty="0"/>
              <a:t>+ light → </a:t>
            </a:r>
            <a:r>
              <a:rPr lang="pt-BR" sz="2500" dirty="0" err="1"/>
              <a:t>highlight</a:t>
            </a:r>
            <a:endParaRPr lang="pt-BR" sz="2500" dirty="0"/>
          </a:p>
        </p:txBody>
      </p:sp>
      <p:sp>
        <p:nvSpPr>
          <p:cNvPr id="7" name="Retângulo 6"/>
          <p:cNvSpPr/>
          <p:nvPr/>
        </p:nvSpPr>
        <p:spPr>
          <a:xfrm>
            <a:off x="6115317" y="1854560"/>
            <a:ext cx="5900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/>
              <a:t>verb-preposition compound: </a:t>
            </a:r>
            <a:endParaRPr lang="en-US" sz="2500" b="1" dirty="0" smtClean="0"/>
          </a:p>
          <a:p>
            <a:pPr lvl="0"/>
            <a:r>
              <a:rPr lang="en-US" sz="2500" dirty="0" smtClean="0"/>
              <a:t>break </a:t>
            </a:r>
            <a:r>
              <a:rPr lang="en-US" sz="2500" dirty="0"/>
              <a:t>+ up → breakup</a:t>
            </a:r>
            <a:endParaRPr lang="pt-BR" sz="2500" dirty="0"/>
          </a:p>
          <a:p>
            <a:pPr lvl="0"/>
            <a:r>
              <a:rPr lang="en-US" sz="2500" b="1" dirty="0"/>
              <a:t>preposition-verb compound: </a:t>
            </a:r>
            <a:endParaRPr lang="en-US" sz="2500" b="1" dirty="0" smtClean="0"/>
          </a:p>
          <a:p>
            <a:pPr lvl="0"/>
            <a:r>
              <a:rPr lang="en-US" sz="2500" dirty="0" smtClean="0"/>
              <a:t>out </a:t>
            </a:r>
            <a:r>
              <a:rPr lang="en-US" sz="2500" dirty="0"/>
              <a:t>+ run → outrun</a:t>
            </a:r>
            <a:endParaRPr lang="pt-BR" sz="2500" dirty="0"/>
          </a:p>
          <a:p>
            <a:pPr lvl="0"/>
            <a:r>
              <a:rPr lang="en-US" sz="2500" b="1" dirty="0"/>
              <a:t>adjective-adjective compound: </a:t>
            </a:r>
            <a:r>
              <a:rPr lang="en-US" sz="2500" dirty="0"/>
              <a:t>bitter + sweet → bittersweet</a:t>
            </a:r>
            <a:endParaRPr lang="pt-BR" sz="2500" dirty="0"/>
          </a:p>
          <a:p>
            <a:pPr lvl="0"/>
            <a:r>
              <a:rPr lang="en-US" sz="2500" b="1" dirty="0"/>
              <a:t>preposition-preposition compound: </a:t>
            </a:r>
            <a:r>
              <a:rPr lang="en-US" sz="2500" dirty="0"/>
              <a:t>in + to → into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544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2868" y="-9727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COMPOUNDING</a:t>
            </a:r>
            <a:endParaRPr lang="pt-BR" b="1" dirty="0"/>
          </a:p>
        </p:txBody>
      </p:sp>
      <p:pic>
        <p:nvPicPr>
          <p:cNvPr id="27650" name="Picture 2" descr="https://cdn.sparkfun.com/assets/4/b/e/e/9/5213ccb1757b7f4c568b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" y="647098"/>
            <a:ext cx="2123985" cy="21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cdn.thinglink.me/api/image/621369435717894144/1240/10/scaleto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75" y="618014"/>
            <a:ext cx="2429560" cy="18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thumbs.dreamstime.com/z/input-process-output-26459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" y="2771084"/>
            <a:ext cx="2376618" cy="22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www.weblogs.com.uy/imagenes/LogoHorizo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10" y="97644"/>
            <a:ext cx="3644720" cy="13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i891.photobucket.com/albums/ac115/biancazenkees/online-offline_zpsd67f2d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4" y="4843557"/>
            <a:ext cx="2505619" cy="18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://highlight.co.uk/wp-content/uploads/2013/08/rainbow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47" y="0"/>
            <a:ext cx="2128106" cy="18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http://1.bp.blogspot.com/-gkAqMKjwAOc/VTsjVGMeyLI/AAAAAAAACCY/Ik2mJu_ADg8/s1600/downlo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20" y="1510690"/>
            <a:ext cx="3535029" cy="7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http://etaarifa.com/wp-content/uploads/2015/08/paypal_IT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33" y="2771084"/>
            <a:ext cx="2540126" cy="15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27333" y="6464496"/>
            <a:ext cx="982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10"/>
              </a:rPr>
              <a:t>http://</a:t>
            </a:r>
            <a:r>
              <a:rPr lang="pt-BR" dirty="0" smtClean="0">
                <a:hlinkClick r:id="rId10"/>
              </a:rPr>
              <a:t>www.enchantedlearning.com/wordlist/compoundwordscategorized.shtml</a:t>
            </a:r>
            <a:endParaRPr lang="pt-BR" dirty="0" smtClean="0"/>
          </a:p>
        </p:txBody>
      </p:sp>
      <p:pic>
        <p:nvPicPr>
          <p:cNvPr id="27666" name="Picture 18" descr="http://bookwormtranslations.com/wp-content/uploads/2014/10/copyrigh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98" y="2021270"/>
            <a:ext cx="2374081" cy="14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8" name="Picture 20" descr="http://www.accurate-autobody.com/wp-content/uploads/2014/12/16611802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7" y="4408342"/>
            <a:ext cx="1915820" cy="15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0" name="Picture 22" descr="http://study.com/cimages/multimages/16/computer_motherboard_annotated_6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79" y="2343609"/>
            <a:ext cx="4418079" cy="40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2" name="Picture 24" descr="http://www.routercheck.com/wp-content/uploads/2014/05/passwor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25" y="3543990"/>
            <a:ext cx="2214018" cy="19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9443" y="667355"/>
            <a:ext cx="10827026" cy="843393"/>
          </a:xfrm>
        </p:spPr>
        <p:txBody>
          <a:bodyPr>
            <a:normAutofit lnSpcReduction="10000"/>
          </a:bodyPr>
          <a:lstStyle/>
          <a:p>
            <a:r>
              <a:rPr lang="pt-BR" sz="2500" dirty="0" err="1" smtClean="0"/>
              <a:t>Eponyms</a:t>
            </a:r>
            <a:r>
              <a:rPr lang="pt-BR" sz="2500" dirty="0" smtClean="0"/>
              <a:t> </a:t>
            </a:r>
            <a:r>
              <a:rPr lang="pt-BR" sz="2500" dirty="0"/>
              <a:t>are a </a:t>
            </a:r>
            <a:r>
              <a:rPr lang="pt-BR" sz="2500" dirty="0" err="1"/>
              <a:t>word</a:t>
            </a:r>
            <a:r>
              <a:rPr lang="pt-BR" sz="2500" dirty="0"/>
              <a:t> </a:t>
            </a:r>
            <a:r>
              <a:rPr lang="pt-BR" sz="2500" dirty="0" err="1" smtClean="0"/>
              <a:t>formed</a:t>
            </a:r>
            <a:r>
              <a:rPr lang="pt-BR" sz="2500" dirty="0" smtClean="0"/>
              <a:t> </a:t>
            </a:r>
            <a:r>
              <a:rPr lang="pt-BR" sz="2500" dirty="0" err="1" smtClean="0"/>
              <a:t>from</a:t>
            </a:r>
            <a:r>
              <a:rPr lang="pt-BR" sz="2500" dirty="0" smtClean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name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a real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fictitious</a:t>
            </a:r>
            <a:r>
              <a:rPr lang="pt-BR" sz="2500" dirty="0"/>
              <a:t> </a:t>
            </a:r>
            <a:r>
              <a:rPr lang="pt-BR" sz="2500" dirty="0" err="1"/>
              <a:t>person</a:t>
            </a:r>
            <a:r>
              <a:rPr lang="pt-BR" sz="2500" dirty="0"/>
              <a:t>. For </a:t>
            </a:r>
            <a:r>
              <a:rPr lang="pt-BR" sz="2500" dirty="0" err="1"/>
              <a:t>example</a:t>
            </a:r>
            <a:r>
              <a:rPr lang="pt-BR" sz="2500" dirty="0"/>
              <a:t>: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56553" y="160471"/>
            <a:ext cx="2893475" cy="766808"/>
          </a:xfrm>
        </p:spPr>
        <p:txBody>
          <a:bodyPr/>
          <a:lstStyle/>
          <a:p>
            <a:r>
              <a:rPr lang="pt-BR" b="1" dirty="0" smtClean="0"/>
              <a:t>EPONYMS</a:t>
            </a:r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356553" y="1510748"/>
            <a:ext cx="10649915" cy="482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Ada</a:t>
            </a:r>
            <a:r>
              <a:rPr lang="en-US" sz="2000" dirty="0" smtClean="0"/>
              <a:t> </a:t>
            </a:r>
            <a:r>
              <a:rPr lang="en-US" sz="2000" b="1" i="1" dirty="0" smtClean="0"/>
              <a:t>Language</a:t>
            </a:r>
            <a:r>
              <a:rPr lang="en-US" sz="2000" dirty="0" smtClean="0"/>
              <a:t> – </a:t>
            </a:r>
            <a:r>
              <a:rPr lang="en-US" sz="2000" b="1" dirty="0" smtClean="0"/>
              <a:t>Ada </a:t>
            </a:r>
            <a:r>
              <a:rPr lang="en-US" sz="2000" b="1" dirty="0"/>
              <a:t>Lovelace</a:t>
            </a:r>
            <a:r>
              <a:rPr lang="en-US" sz="2000" dirty="0"/>
              <a:t>, a 19th-century mathematician (and the daughter of Lord Byron</a:t>
            </a:r>
            <a:r>
              <a:rPr lang="en-US" sz="2000" dirty="0" smtClean="0"/>
              <a:t>).</a:t>
            </a:r>
          </a:p>
          <a:p>
            <a:r>
              <a:rPr lang="en-US" sz="2000" b="1" i="1" dirty="0" smtClean="0"/>
              <a:t>Pascal</a:t>
            </a:r>
            <a:r>
              <a:rPr lang="en-US" sz="2000" i="1" dirty="0"/>
              <a:t> </a:t>
            </a:r>
            <a:r>
              <a:rPr lang="en-US" sz="2000" b="1" i="1" dirty="0" smtClean="0"/>
              <a:t>Language</a:t>
            </a:r>
            <a:r>
              <a:rPr lang="en-US" sz="2000" dirty="0" smtClean="0"/>
              <a:t> – </a:t>
            </a:r>
            <a:r>
              <a:rPr lang="en-US" sz="2000" b="1" dirty="0"/>
              <a:t>Blaise </a:t>
            </a:r>
            <a:r>
              <a:rPr lang="en-US" sz="2000" b="1" dirty="0" smtClean="0"/>
              <a:t>Pascal</a:t>
            </a:r>
          </a:p>
          <a:p>
            <a:r>
              <a:rPr lang="en-US" sz="2000" b="1" i="1" dirty="0" smtClean="0"/>
              <a:t>Euler Language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for </a:t>
            </a:r>
            <a:r>
              <a:rPr lang="en-US" sz="2000" dirty="0"/>
              <a:t>the mathematician </a:t>
            </a:r>
            <a:r>
              <a:rPr lang="en-US" sz="2000" b="1" dirty="0"/>
              <a:t>Leonhard Euler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i="1" dirty="0" smtClean="0"/>
              <a:t>Haskell</a:t>
            </a:r>
            <a:r>
              <a:rPr lang="en-US" sz="2000" i="1" dirty="0"/>
              <a:t> </a:t>
            </a:r>
            <a:r>
              <a:rPr lang="en-US" sz="2000" b="1" i="1" dirty="0"/>
              <a:t> Language</a:t>
            </a:r>
            <a:r>
              <a:rPr lang="en-US" sz="2000" dirty="0"/>
              <a:t> </a:t>
            </a:r>
            <a:r>
              <a:rPr lang="en-US" sz="2000" dirty="0" smtClean="0"/>
              <a:t>– American </a:t>
            </a:r>
            <a:r>
              <a:rPr lang="en-US" sz="2000" dirty="0"/>
              <a:t>mathematician </a:t>
            </a:r>
            <a:r>
              <a:rPr lang="en-US" sz="2000" b="1" dirty="0"/>
              <a:t>Haskell Curry</a:t>
            </a:r>
            <a:r>
              <a:rPr lang="en-US" sz="2000" dirty="0"/>
              <a:t>, </a:t>
            </a:r>
            <a:endParaRPr lang="en-US" sz="2000" dirty="0" smtClean="0"/>
          </a:p>
          <a:p>
            <a:r>
              <a:rPr lang="en-US" sz="2000" b="1" i="1" dirty="0" err="1" smtClean="0"/>
              <a:t>Erlang</a:t>
            </a:r>
            <a:r>
              <a:rPr lang="en-US" sz="2000" b="1" i="1" dirty="0"/>
              <a:t> </a:t>
            </a:r>
            <a:r>
              <a:rPr lang="en-US" sz="2000" b="1" i="1" dirty="0" smtClean="0"/>
              <a:t>Language</a:t>
            </a:r>
            <a:r>
              <a:rPr lang="en-US" sz="2000" dirty="0"/>
              <a:t> </a:t>
            </a:r>
            <a:r>
              <a:rPr lang="en-US" sz="2000" dirty="0" smtClean="0"/>
              <a:t>– Danish </a:t>
            </a:r>
            <a:r>
              <a:rPr lang="en-US" sz="2000" dirty="0"/>
              <a:t>mathematician </a:t>
            </a:r>
            <a:r>
              <a:rPr lang="en-US" sz="2000" b="1" dirty="0" err="1"/>
              <a:t>Agner</a:t>
            </a:r>
            <a:r>
              <a:rPr lang="en-US" sz="2000" b="1" dirty="0"/>
              <a:t> </a:t>
            </a:r>
            <a:r>
              <a:rPr lang="en-US" sz="2000" b="1" dirty="0" err="1"/>
              <a:t>Krarup</a:t>
            </a:r>
            <a:r>
              <a:rPr lang="en-US" sz="2000" b="1" dirty="0"/>
              <a:t> </a:t>
            </a:r>
            <a:r>
              <a:rPr lang="en-US" sz="2000" b="1" dirty="0" err="1" smtClean="0"/>
              <a:t>Erlang</a:t>
            </a:r>
            <a:endParaRPr lang="en-US" sz="2000" b="1" dirty="0" smtClean="0"/>
          </a:p>
          <a:p>
            <a:r>
              <a:rPr lang="en-US" sz="2000" b="1" i="1" dirty="0" smtClean="0"/>
              <a:t>Gödel</a:t>
            </a:r>
            <a:r>
              <a:rPr lang="en-US" sz="2000" i="1" dirty="0"/>
              <a:t> </a:t>
            </a:r>
            <a:r>
              <a:rPr lang="en-US" sz="2000" b="1" i="1" dirty="0"/>
              <a:t> Language</a:t>
            </a:r>
            <a:r>
              <a:rPr lang="en-US" sz="2000" dirty="0"/>
              <a:t> </a:t>
            </a:r>
            <a:r>
              <a:rPr lang="en-US" sz="2000" dirty="0" smtClean="0"/>
              <a:t>– logician</a:t>
            </a:r>
            <a:r>
              <a:rPr lang="en-US" sz="2000" dirty="0"/>
              <a:t> </a:t>
            </a:r>
            <a:r>
              <a:rPr lang="en-US" sz="2000" b="1" dirty="0"/>
              <a:t>Kurt Gödel. </a:t>
            </a:r>
            <a:endParaRPr lang="en-US" sz="2000" b="1" dirty="0" smtClean="0"/>
          </a:p>
          <a:p>
            <a:r>
              <a:rPr lang="en-US" sz="2000" b="1" dirty="0" smtClean="0"/>
              <a:t>Escher </a:t>
            </a:r>
            <a:r>
              <a:rPr lang="en-US" sz="2000" b="1" i="1" dirty="0"/>
              <a:t>Language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artist</a:t>
            </a:r>
            <a:r>
              <a:rPr lang="en-US" sz="2000" dirty="0"/>
              <a:t> </a:t>
            </a:r>
            <a:r>
              <a:rPr lang="en-US" sz="2000" b="1" dirty="0"/>
              <a:t>M. C. Escher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i="1" dirty="0" smtClean="0"/>
              <a:t>operating </a:t>
            </a:r>
            <a:r>
              <a:rPr lang="en-US" sz="2000" b="1" i="1" dirty="0"/>
              <a:t>system</a:t>
            </a:r>
            <a:r>
              <a:rPr lang="en-US" sz="2000" dirty="0"/>
              <a:t> </a:t>
            </a:r>
            <a:r>
              <a:rPr lang="en-US" sz="2000" b="1" i="1" dirty="0" smtClean="0"/>
              <a:t>Linux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 </a:t>
            </a:r>
            <a:r>
              <a:rPr lang="en-US" sz="2000" dirty="0"/>
              <a:t>combination of the originator's first name (</a:t>
            </a:r>
            <a:r>
              <a:rPr lang="en-US" sz="2000" b="1" dirty="0"/>
              <a:t>Linus </a:t>
            </a:r>
            <a:r>
              <a:rPr lang="en-US" sz="2000" b="1" dirty="0" err="1"/>
              <a:t>Torvald</a:t>
            </a:r>
            <a:r>
              <a:rPr lang="en-US" sz="2000" dirty="0"/>
              <a:t>)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Unix</a:t>
            </a:r>
            <a:r>
              <a:rPr lang="en-US" sz="2000" dirty="0"/>
              <a:t>, which was the name of the system he was copying.</a:t>
            </a:r>
            <a:endParaRPr lang="en-US" sz="2000" dirty="0" smtClean="0"/>
          </a:p>
          <a:p>
            <a:endParaRPr lang="pt-BR" sz="2000" dirty="0" smtClean="0"/>
          </a:p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944710" y="5933820"/>
            <a:ext cx="9745014" cy="40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hlinkClick r:id="rId2"/>
              </a:rPr>
              <a:t>https://www.visualthesaurus.com/cm/wc/ada-to-ziv-names-in-computers</a:t>
            </a:r>
            <a:r>
              <a:rPr lang="pt-BR" b="1" dirty="0" smtClean="0">
                <a:hlinkClick r:id="rId2"/>
              </a:rPr>
              <a:t>/</a:t>
            </a:r>
            <a:endParaRPr lang="pt-BR" b="1" dirty="0" smtClean="0"/>
          </a:p>
          <a:p>
            <a:pPr marL="0" indent="0">
              <a:buNone/>
            </a:pPr>
            <a:endParaRPr lang="pt-BR" sz="2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7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CONVERSION</a:t>
            </a:r>
            <a:endParaRPr lang="pt-BR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1324" y="850006"/>
            <a:ext cx="1056067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Conversion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14A7F"/>
                </a:solidFill>
                <a:effectLst/>
                <a:cs typeface="Arial" panose="020B0604020202020204" pitchFamily="34" charset="0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14A7F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14A7F"/>
                </a:solidFill>
                <a:effectLst/>
                <a:cs typeface="Arial" panose="020B0604020202020204" pitchFamily="34" charset="0"/>
              </a:rPr>
              <a:t>formation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process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which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of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grammatical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form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becomes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a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of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another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grammatical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form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without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changes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spelling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pronunciation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For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example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14A7F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8186" y="2014745"/>
            <a:ext cx="1103719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noun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appeared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English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before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verb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decade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ago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would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have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sent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you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noun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whereas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now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can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either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you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noun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or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simply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verb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you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The original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noun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experienced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conversion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thus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resulting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new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verb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email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14A7F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73251" y="3358847"/>
            <a:ext cx="3855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err="1"/>
              <a:t>Noun</a:t>
            </a:r>
            <a:r>
              <a:rPr lang="pt-BR" sz="2000" b="1" dirty="0"/>
              <a:t> – </a:t>
            </a:r>
            <a:r>
              <a:rPr lang="pt-BR" sz="2000" b="1" dirty="0" err="1"/>
              <a:t>Verb</a:t>
            </a:r>
            <a:endParaRPr lang="pt-BR" sz="2000" dirty="0"/>
          </a:p>
          <a:p>
            <a:pPr lvl="0"/>
            <a:r>
              <a:rPr lang="pt-BR" sz="2000" dirty="0" err="1"/>
              <a:t>access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access</a:t>
            </a:r>
            <a:endParaRPr lang="pt-BR" sz="2000" dirty="0"/>
          </a:p>
          <a:p>
            <a:pPr lvl="0"/>
            <a:r>
              <a:rPr lang="pt-BR" sz="2000" dirty="0" err="1"/>
              <a:t>bottle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bottle</a:t>
            </a:r>
            <a:endParaRPr lang="pt-BR" sz="2000" dirty="0"/>
          </a:p>
          <a:p>
            <a:pPr lvl="0"/>
            <a:r>
              <a:rPr lang="pt-BR" sz="2000" dirty="0" err="1"/>
              <a:t>can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can</a:t>
            </a:r>
            <a:endParaRPr lang="pt-BR" sz="2000" dirty="0"/>
          </a:p>
          <a:p>
            <a:pPr lvl="0"/>
            <a:r>
              <a:rPr lang="pt-BR" sz="2000" dirty="0"/>
              <a:t>closet – </a:t>
            </a:r>
            <a:r>
              <a:rPr lang="pt-BR" sz="2000" dirty="0" err="1"/>
              <a:t>to</a:t>
            </a:r>
            <a:r>
              <a:rPr lang="pt-BR" sz="2000" dirty="0"/>
              <a:t> closet</a:t>
            </a:r>
          </a:p>
          <a:p>
            <a:pPr lvl="0"/>
            <a:r>
              <a:rPr lang="pt-BR" sz="2000" dirty="0" err="1"/>
              <a:t>email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email</a:t>
            </a:r>
            <a:endParaRPr lang="pt-BR" sz="2000" dirty="0"/>
          </a:p>
          <a:p>
            <a:pPr lvl="0"/>
            <a:r>
              <a:rPr lang="pt-BR" sz="2000" dirty="0" err="1"/>
              <a:t>eye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eye</a:t>
            </a:r>
            <a:endParaRPr lang="pt-BR" sz="2000" dirty="0"/>
          </a:p>
          <a:p>
            <a:pPr lvl="0"/>
            <a:r>
              <a:rPr lang="pt-BR" sz="2000" dirty="0" err="1"/>
              <a:t>fiddle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fiddle</a:t>
            </a:r>
            <a:endParaRPr lang="pt-BR" sz="2000" dirty="0"/>
          </a:p>
          <a:p>
            <a:pPr lvl="0"/>
            <a:r>
              <a:rPr lang="pt-BR" sz="2000" dirty="0" err="1"/>
              <a:t>fool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fool</a:t>
            </a:r>
            <a:endParaRPr lang="pt-BR" sz="2000" dirty="0"/>
          </a:p>
          <a:p>
            <a:pPr lvl="0"/>
            <a:r>
              <a:rPr lang="pt-BR" sz="2000" dirty="0"/>
              <a:t>Google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google</a:t>
            </a:r>
            <a:endParaRPr lang="pt-BR" sz="2000" dirty="0"/>
          </a:p>
          <a:p>
            <a:pPr lvl="0"/>
            <a:r>
              <a:rPr lang="pt-BR" sz="2000" dirty="0"/>
              <a:t>host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smtClean="0"/>
              <a:t>host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6628327" y="3358847"/>
            <a:ext cx="4241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err="1"/>
              <a:t>Noun</a:t>
            </a:r>
            <a:r>
              <a:rPr lang="pt-BR" sz="2000" b="1" dirty="0"/>
              <a:t> – </a:t>
            </a:r>
            <a:r>
              <a:rPr lang="pt-BR" sz="2000" b="1" dirty="0" err="1"/>
              <a:t>Verb</a:t>
            </a:r>
            <a:endParaRPr lang="pt-BR" sz="2000" dirty="0"/>
          </a:p>
          <a:p>
            <a:pPr lvl="0"/>
            <a:r>
              <a:rPr lang="pt-BR" sz="2000" dirty="0" err="1" smtClean="0"/>
              <a:t>microwave</a:t>
            </a:r>
            <a:r>
              <a:rPr lang="pt-BR" sz="2000" dirty="0" smtClean="0"/>
              <a:t> </a:t>
            </a:r>
            <a:r>
              <a:rPr lang="pt-BR" sz="2000" dirty="0"/>
              <a:t>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microwave</a:t>
            </a:r>
            <a:endParaRPr lang="pt-BR" sz="2000" dirty="0"/>
          </a:p>
          <a:p>
            <a:pPr lvl="0"/>
            <a:r>
              <a:rPr lang="pt-BR" sz="2000" dirty="0" err="1"/>
              <a:t>name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name</a:t>
            </a:r>
            <a:endParaRPr lang="pt-BR" sz="2000" dirty="0"/>
          </a:p>
          <a:p>
            <a:pPr lvl="0"/>
            <a:r>
              <a:rPr lang="pt-BR" sz="2000" dirty="0" err="1"/>
              <a:t>pocket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pocket</a:t>
            </a:r>
            <a:endParaRPr lang="pt-BR" sz="2000" dirty="0"/>
          </a:p>
          <a:p>
            <a:pPr lvl="0"/>
            <a:r>
              <a:rPr lang="pt-BR" sz="2000" dirty="0" err="1"/>
              <a:t>salt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salt</a:t>
            </a:r>
            <a:endParaRPr lang="pt-BR" sz="2000" dirty="0"/>
          </a:p>
          <a:p>
            <a:pPr lvl="0"/>
            <a:r>
              <a:rPr lang="pt-BR" sz="2000" dirty="0" err="1"/>
              <a:t>shape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shape</a:t>
            </a:r>
            <a:endParaRPr lang="pt-BR" sz="2000" dirty="0"/>
          </a:p>
          <a:p>
            <a:pPr lvl="0"/>
            <a:r>
              <a:rPr lang="pt-BR" sz="2000" dirty="0" err="1"/>
              <a:t>ship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ship</a:t>
            </a:r>
            <a:endParaRPr lang="pt-BR" sz="2000" dirty="0"/>
          </a:p>
          <a:p>
            <a:pPr lvl="0"/>
            <a:r>
              <a:rPr lang="pt-BR" sz="2000" dirty="0" err="1"/>
              <a:t>spear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spear</a:t>
            </a:r>
            <a:endParaRPr lang="pt-BR" sz="2000" dirty="0"/>
          </a:p>
          <a:p>
            <a:pPr lvl="0"/>
            <a:r>
              <a:rPr lang="pt-BR" sz="2000" dirty="0" err="1"/>
              <a:t>torch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torch</a:t>
            </a:r>
            <a:endParaRPr lang="pt-BR" sz="2000" dirty="0"/>
          </a:p>
          <a:p>
            <a:pPr lvl="0"/>
            <a:r>
              <a:rPr lang="pt-BR" sz="2000" dirty="0" err="1"/>
              <a:t>verb</a:t>
            </a:r>
            <a:r>
              <a:rPr lang="pt-BR" sz="2000" dirty="0"/>
              <a:t> –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verb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002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CONVERSION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931831" y="837127"/>
            <a:ext cx="3855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Verb – Noun</a:t>
            </a:r>
            <a:endParaRPr lang="en-US" sz="2000" dirty="0"/>
          </a:p>
          <a:p>
            <a:r>
              <a:rPr lang="en-US" sz="2000" dirty="0"/>
              <a:t>to alert – alert</a:t>
            </a:r>
          </a:p>
          <a:p>
            <a:r>
              <a:rPr lang="en-US" sz="2000" dirty="0"/>
              <a:t>to attack – attack</a:t>
            </a:r>
          </a:p>
          <a:p>
            <a:r>
              <a:rPr lang="en-US" sz="2000" dirty="0"/>
              <a:t>to call – call</a:t>
            </a:r>
          </a:p>
          <a:p>
            <a:r>
              <a:rPr lang="en-US" sz="2000" dirty="0"/>
              <a:t>to clone – clone</a:t>
            </a:r>
          </a:p>
          <a:p>
            <a:r>
              <a:rPr lang="en-US" sz="2000" dirty="0"/>
              <a:t>to command – command</a:t>
            </a:r>
          </a:p>
          <a:p>
            <a:r>
              <a:rPr lang="en-US" sz="2000" dirty="0"/>
              <a:t>to cover – cover</a:t>
            </a:r>
          </a:p>
          <a:p>
            <a:r>
              <a:rPr lang="en-US" sz="2000" dirty="0"/>
              <a:t>to cry – </a:t>
            </a:r>
            <a:r>
              <a:rPr lang="en-US" sz="2000" dirty="0" smtClean="0"/>
              <a:t>cry</a:t>
            </a:r>
            <a:endParaRPr lang="en-US" sz="2000" dirty="0"/>
          </a:p>
        </p:txBody>
      </p:sp>
      <p:sp>
        <p:nvSpPr>
          <p:cNvPr id="9" name="Retângulo 8"/>
          <p:cNvSpPr/>
          <p:nvPr/>
        </p:nvSpPr>
        <p:spPr>
          <a:xfrm>
            <a:off x="9742868" y="850006"/>
            <a:ext cx="2285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Verb – Noun</a:t>
            </a:r>
            <a:endParaRPr lang="en-US" sz="2000" dirty="0"/>
          </a:p>
          <a:p>
            <a:r>
              <a:rPr lang="en-US" sz="2000" dirty="0" smtClean="0"/>
              <a:t>to </a:t>
            </a:r>
            <a:r>
              <a:rPr lang="en-US" sz="2000" dirty="0"/>
              <a:t>rise – rise</a:t>
            </a:r>
          </a:p>
          <a:p>
            <a:r>
              <a:rPr lang="en-US" sz="2000" dirty="0"/>
              <a:t>to run – run</a:t>
            </a:r>
          </a:p>
          <a:p>
            <a:r>
              <a:rPr lang="en-US" sz="2000" dirty="0"/>
              <a:t>to sleep – sleep</a:t>
            </a:r>
          </a:p>
          <a:p>
            <a:r>
              <a:rPr lang="en-US" sz="2000" dirty="0"/>
              <a:t>to start – start</a:t>
            </a:r>
          </a:p>
          <a:p>
            <a:r>
              <a:rPr lang="en-US" sz="2000" dirty="0"/>
              <a:t>to turn – turn</a:t>
            </a:r>
          </a:p>
          <a:p>
            <a:r>
              <a:rPr lang="en-US" sz="2000" dirty="0"/>
              <a:t>to visit – visit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96944" y="798489"/>
            <a:ext cx="3855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Verb – Noun</a:t>
            </a:r>
            <a:endParaRPr lang="en-US" sz="2000" dirty="0"/>
          </a:p>
          <a:p>
            <a:r>
              <a:rPr lang="en-US" sz="2000" dirty="0" smtClean="0"/>
              <a:t>to </a:t>
            </a:r>
            <a:r>
              <a:rPr lang="en-US" sz="2000" dirty="0"/>
              <a:t>experience – experience</a:t>
            </a:r>
          </a:p>
          <a:p>
            <a:r>
              <a:rPr lang="en-US" sz="2000" dirty="0"/>
              <a:t>to fear – fear</a:t>
            </a:r>
          </a:p>
          <a:p>
            <a:r>
              <a:rPr lang="en-US" sz="2000" dirty="0"/>
              <a:t>to feel – </a:t>
            </a:r>
            <a:r>
              <a:rPr lang="en-US" sz="2000" dirty="0" smtClean="0"/>
              <a:t>feel</a:t>
            </a:r>
          </a:p>
          <a:p>
            <a:r>
              <a:rPr lang="en-US" sz="2000" dirty="0"/>
              <a:t>to hope – hope</a:t>
            </a:r>
          </a:p>
          <a:p>
            <a:r>
              <a:rPr lang="en-US" sz="2000" dirty="0"/>
              <a:t>to increase – increase</a:t>
            </a:r>
          </a:p>
          <a:p>
            <a:r>
              <a:rPr lang="en-US" sz="2000" dirty="0"/>
              <a:t>to judge – judge</a:t>
            </a:r>
          </a:p>
          <a:p>
            <a:r>
              <a:rPr lang="en-US" sz="2000" dirty="0"/>
              <a:t>to laugh – </a:t>
            </a:r>
            <a:r>
              <a:rPr lang="en-US" sz="2000" dirty="0" smtClean="0"/>
              <a:t>laugh</a:t>
            </a:r>
            <a:endParaRPr lang="en-US" sz="2000" dirty="0"/>
          </a:p>
        </p:txBody>
      </p:sp>
      <p:sp>
        <p:nvSpPr>
          <p:cNvPr id="12" name="Retângulo 11"/>
          <p:cNvSpPr/>
          <p:nvPr/>
        </p:nvSpPr>
        <p:spPr>
          <a:xfrm>
            <a:off x="1931830" y="3655454"/>
            <a:ext cx="7031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Other conversion</a:t>
            </a:r>
            <a:endParaRPr lang="en-US" sz="2000" b="1" dirty="0"/>
          </a:p>
          <a:p>
            <a:r>
              <a:rPr lang="en-US" sz="2000" b="1" dirty="0" smtClean="0"/>
              <a:t>adjective </a:t>
            </a:r>
            <a:r>
              <a:rPr lang="en-US" sz="2000" b="1" dirty="0"/>
              <a:t>to verb: </a:t>
            </a:r>
            <a:endParaRPr lang="en-US" sz="2000" b="1" dirty="0" smtClean="0"/>
          </a:p>
          <a:p>
            <a:r>
              <a:rPr lang="en-US" sz="2000" dirty="0" smtClean="0"/>
              <a:t>green </a:t>
            </a:r>
            <a:r>
              <a:rPr lang="en-US" sz="2000" dirty="0"/>
              <a:t>→ to green (to make environmentally friendly)</a:t>
            </a:r>
          </a:p>
          <a:p>
            <a:r>
              <a:rPr lang="en-US" sz="2000" b="1" dirty="0"/>
              <a:t>preposition to noun: </a:t>
            </a:r>
            <a:endParaRPr lang="en-US" sz="2000" b="1" dirty="0" smtClean="0"/>
          </a:p>
          <a:p>
            <a:r>
              <a:rPr lang="en-US" sz="2000" dirty="0" smtClean="0"/>
              <a:t>up</a:t>
            </a:r>
            <a:r>
              <a:rPr lang="en-US" sz="2000" dirty="0"/>
              <a:t>, down → the ups and downs of life</a:t>
            </a:r>
          </a:p>
          <a:p>
            <a:r>
              <a:rPr lang="en-US" sz="2000" b="1" dirty="0"/>
              <a:t>conjunction to noun: </a:t>
            </a:r>
            <a:endParaRPr lang="en-US" sz="2000" b="1" dirty="0" smtClean="0"/>
          </a:p>
          <a:p>
            <a:r>
              <a:rPr lang="en-US" sz="2000" dirty="0" smtClean="0"/>
              <a:t>if</a:t>
            </a:r>
            <a:r>
              <a:rPr lang="en-US" sz="2000" dirty="0"/>
              <a:t>, and, but → no ifs, ands, or buts</a:t>
            </a:r>
          </a:p>
          <a:p>
            <a:r>
              <a:rPr lang="en-US" sz="2000" b="1" dirty="0"/>
              <a:t>interjection to noun: </a:t>
            </a:r>
            <a:endParaRPr lang="en-US" sz="2000" b="1" dirty="0" smtClean="0"/>
          </a:p>
          <a:p>
            <a:r>
              <a:rPr lang="en-US" sz="2000" dirty="0" smtClean="0"/>
              <a:t>ho </a:t>
            </a:r>
            <a:r>
              <a:rPr lang="en-US" sz="2000" dirty="0" err="1"/>
              <a:t>ho</a:t>
            </a:r>
            <a:r>
              <a:rPr lang="en-US" sz="2000" dirty="0"/>
              <a:t> </a:t>
            </a:r>
            <a:r>
              <a:rPr lang="en-US" sz="2000" dirty="0" err="1"/>
              <a:t>ho</a:t>
            </a:r>
            <a:r>
              <a:rPr lang="en-US" sz="2000" dirty="0"/>
              <a:t> → I love the ho </a:t>
            </a:r>
            <a:r>
              <a:rPr lang="en-US" sz="2000" dirty="0" err="1"/>
              <a:t>ho</a:t>
            </a:r>
            <a:r>
              <a:rPr lang="en-US" sz="2000" dirty="0"/>
              <a:t> hos of Christmastime.</a:t>
            </a:r>
          </a:p>
        </p:txBody>
      </p:sp>
    </p:spTree>
    <p:extLst>
      <p:ext uri="{BB962C8B-B14F-4D97-AF65-F5344CB8AC3E}">
        <p14:creationId xmlns:p14="http://schemas.microsoft.com/office/powerpoint/2010/main" val="30125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2850" y="-25757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CONVERSION</a:t>
            </a:r>
            <a:endParaRPr lang="pt-BR" b="1" dirty="0"/>
          </a:p>
        </p:txBody>
      </p:sp>
      <p:pic>
        <p:nvPicPr>
          <p:cNvPr id="29698" name="Picture 2" descr="https://arashium.files.wordpress.com/2013/04/just-google-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2" y="1825023"/>
            <a:ext cx="3833542" cy="10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90" y="61627"/>
            <a:ext cx="3374266" cy="1884773"/>
          </a:xfrm>
          <a:prstGeom prst="rect">
            <a:avLst/>
          </a:prstGeom>
        </p:spPr>
      </p:pic>
      <p:pic>
        <p:nvPicPr>
          <p:cNvPr id="29702" name="Picture 6" descr="http://2.bp.blogspot.com/-4CQWXyTwS-g/VqI7Ohe89aI/AAAAAAAAKKY/96UQLhRaTQw/s1600/usar-o-snapch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" y="682581"/>
            <a:ext cx="2292437" cy="21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tecnologia.culturamix.com/blog/wp-content/gallery/o-que-e-snapchat/o-que-e-snapcha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29" y="120159"/>
            <a:ext cx="4959473" cy="64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36" y="2953396"/>
            <a:ext cx="6985393" cy="14447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50" y="4493351"/>
            <a:ext cx="6837651" cy="22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PREFIXATION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596980" y="837126"/>
            <a:ext cx="10367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Prefixes are first syllables like “non-” and “re-” that have their own meaning.</a:t>
            </a:r>
            <a:endParaRPr lang="pt-BR" sz="2000" dirty="0"/>
          </a:p>
          <a:p>
            <a:r>
              <a:rPr lang="en-US" sz="2000" dirty="0" smtClean="0"/>
              <a:t>Prefixes </a:t>
            </a:r>
            <a:r>
              <a:rPr lang="en-US" sz="2000" dirty="0"/>
              <a:t>combine with words to create new meanings.</a:t>
            </a:r>
            <a:endParaRPr lang="pt-BR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6141" y="1841678"/>
            <a:ext cx="5151549" cy="467503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200" b="1" dirty="0" smtClean="0"/>
              <a:t>Not Prefixes </a:t>
            </a:r>
            <a:r>
              <a:rPr lang="en-US" altLang="en-US" sz="2200" dirty="0" smtClean="0"/>
              <a:t>:These prefixes indicate the word </a:t>
            </a:r>
            <a:r>
              <a:rPr lang="en-US" altLang="en-US" sz="2200" b="1" dirty="0" smtClean="0"/>
              <a:t>not</a:t>
            </a:r>
            <a:r>
              <a:rPr lang="en-US" altLang="en-US" sz="2200" dirty="0" smtClean="0"/>
              <a:t>: </a:t>
            </a:r>
          </a:p>
          <a:p>
            <a:pPr lvl="1" eaLnBrk="1" hangingPunct="1"/>
            <a:r>
              <a:rPr lang="en-US" altLang="en-US" sz="2200" b="1" dirty="0" err="1" smtClean="0"/>
              <a:t>il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illegal—not legal </a:t>
            </a:r>
          </a:p>
          <a:p>
            <a:pPr lvl="1" eaLnBrk="1" hangingPunct="1"/>
            <a:r>
              <a:rPr lang="en-US" altLang="en-US" sz="2200" b="1" dirty="0" err="1" smtClean="0"/>
              <a:t>Im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impossible—not possible </a:t>
            </a:r>
          </a:p>
          <a:p>
            <a:pPr lvl="1" eaLnBrk="1" hangingPunct="1"/>
            <a:r>
              <a:rPr lang="en-US" altLang="en-US" sz="2200" b="1" dirty="0" smtClean="0"/>
              <a:t>In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inactive—not active </a:t>
            </a:r>
          </a:p>
          <a:p>
            <a:pPr lvl="1" eaLnBrk="1" hangingPunct="1"/>
            <a:r>
              <a:rPr lang="en-US" altLang="en-US" sz="2200" b="1" dirty="0" err="1" smtClean="0"/>
              <a:t>Ir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irregular—not regular </a:t>
            </a:r>
          </a:p>
          <a:p>
            <a:pPr lvl="1" eaLnBrk="1" hangingPunct="1"/>
            <a:r>
              <a:rPr lang="en-US" altLang="en-US" sz="2200" b="1" dirty="0" smtClean="0"/>
              <a:t>Non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nonsense—no sense </a:t>
            </a:r>
          </a:p>
          <a:p>
            <a:pPr lvl="1" eaLnBrk="1" hangingPunct="1"/>
            <a:r>
              <a:rPr lang="en-US" altLang="en-US" sz="2200" b="1" dirty="0" smtClean="0"/>
              <a:t>Un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unable—not </a:t>
            </a:r>
            <a:r>
              <a:rPr lang="en-US" altLang="en-US" sz="2200" dirty="0" smtClean="0"/>
              <a:t>able,</a:t>
            </a:r>
            <a:endParaRPr lang="en-US" altLang="en-US" sz="22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82991" y="1660923"/>
            <a:ext cx="6226935" cy="519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/>
              <a:t>Direction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Prefixes</a:t>
            </a:r>
            <a:r>
              <a:rPr lang="en-US" altLang="en-US" sz="2200" dirty="0" smtClean="0"/>
              <a:t>:</a:t>
            </a:r>
          </a:p>
          <a:p>
            <a:pPr lvl="1"/>
            <a:r>
              <a:rPr lang="en-US" altLang="en-US" sz="2200" b="1" dirty="0" smtClean="0"/>
              <a:t>De</a:t>
            </a:r>
            <a:r>
              <a:rPr lang="en-US" altLang="en-US" sz="2200" dirty="0" smtClean="0"/>
              <a:t> —lower—descend-move to a lower place </a:t>
            </a:r>
          </a:p>
          <a:p>
            <a:pPr lvl="1"/>
            <a:r>
              <a:rPr lang="en-US" altLang="en-US" sz="2200" b="1" dirty="0" smtClean="0"/>
              <a:t>Mid</a:t>
            </a:r>
            <a:r>
              <a:rPr lang="en-US" altLang="en-US" sz="2200" dirty="0" smtClean="0"/>
              <a:t> —middle—midway—middle of the way </a:t>
            </a:r>
          </a:p>
          <a:p>
            <a:pPr lvl="1"/>
            <a:r>
              <a:rPr lang="en-US" altLang="en-US" sz="2200" b="1" dirty="0" smtClean="0"/>
              <a:t>In</a:t>
            </a:r>
            <a:r>
              <a:rPr lang="en-US" altLang="en-US" sz="2200" dirty="0" smtClean="0"/>
              <a:t> —in/into—inhale—breath in </a:t>
            </a:r>
          </a:p>
          <a:p>
            <a:pPr lvl="1"/>
            <a:r>
              <a:rPr lang="en-US" altLang="en-US" sz="2200" b="1" dirty="0" err="1" smtClean="0"/>
              <a:t>Im</a:t>
            </a:r>
            <a:r>
              <a:rPr lang="en-US" altLang="en-US" sz="2200" dirty="0" smtClean="0"/>
              <a:t> —in/into—import—bring into </a:t>
            </a:r>
          </a:p>
          <a:p>
            <a:pPr lvl="1"/>
            <a:r>
              <a:rPr lang="en-US" altLang="en-US" sz="2200" b="1" dirty="0" smtClean="0"/>
              <a:t>Re</a:t>
            </a:r>
            <a:r>
              <a:rPr lang="en-US" altLang="en-US" sz="2200" dirty="0" smtClean="0"/>
              <a:t> —back—</a:t>
            </a:r>
            <a:r>
              <a:rPr lang="en-US" altLang="en-US" sz="2200" dirty="0" err="1" smtClean="0"/>
              <a:t>recurve</a:t>
            </a:r>
            <a:r>
              <a:rPr lang="en-US" altLang="en-US" sz="2200" dirty="0" smtClean="0"/>
              <a:t>—a backwards bend </a:t>
            </a:r>
          </a:p>
          <a:p>
            <a:pPr lvl="1"/>
            <a:r>
              <a:rPr lang="en-US" altLang="en-US" sz="2200" b="1" dirty="0" smtClean="0"/>
              <a:t>Sub</a:t>
            </a:r>
            <a:r>
              <a:rPr lang="en-US" altLang="en-US" sz="2200" dirty="0" smtClean="0"/>
              <a:t> —under—submarine—underwater </a:t>
            </a:r>
          </a:p>
          <a:p>
            <a:pPr lvl="1"/>
            <a:r>
              <a:rPr lang="en-US" altLang="en-US" sz="2200" b="1" dirty="0" smtClean="0"/>
              <a:t>Super</a:t>
            </a:r>
            <a:r>
              <a:rPr lang="en-US" altLang="en-US" sz="2200" dirty="0" smtClean="0"/>
              <a:t> —above—superimpose—place above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60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PREFIXATION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596980" y="837126"/>
            <a:ext cx="10367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Prefixes are first syllables like “non-” and “re-” that have their own meaning.</a:t>
            </a:r>
            <a:endParaRPr lang="pt-BR" sz="2000" dirty="0"/>
          </a:p>
          <a:p>
            <a:r>
              <a:rPr lang="en-US" sz="2000" dirty="0" smtClean="0"/>
              <a:t>Prefixes </a:t>
            </a:r>
            <a:r>
              <a:rPr lang="en-US" sz="2000" dirty="0"/>
              <a:t>combine with words to create new meanings.</a:t>
            </a:r>
            <a:endParaRPr lang="pt-BR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9250" y="1654936"/>
            <a:ext cx="9981127" cy="51064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200" b="1" dirty="0" smtClean="0"/>
              <a:t>Time Prefixes</a:t>
            </a:r>
            <a:r>
              <a:rPr lang="en-US" altLang="en-US" sz="2200" dirty="0" smtClean="0"/>
              <a:t>:</a:t>
            </a:r>
          </a:p>
          <a:p>
            <a:pPr lvl="1" eaLnBrk="1" hangingPunct="1"/>
            <a:r>
              <a:rPr lang="en-US" altLang="en-US" sz="2200" b="1" dirty="0" smtClean="0"/>
              <a:t>Fore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ahead of time—forewarn—warn ahead of time </a:t>
            </a:r>
          </a:p>
          <a:p>
            <a:pPr lvl="1" eaLnBrk="1" hangingPunct="1"/>
            <a:r>
              <a:rPr lang="en-US" altLang="en-US" sz="2200" b="1" dirty="0" smtClean="0"/>
              <a:t>Pre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before—prefix—before the word </a:t>
            </a:r>
          </a:p>
          <a:p>
            <a:pPr lvl="1" eaLnBrk="1" hangingPunct="1"/>
            <a:r>
              <a:rPr lang="en-US" altLang="en-US" sz="2200" b="1" dirty="0" smtClean="0"/>
              <a:t>Re</a:t>
            </a:r>
            <a:r>
              <a:rPr lang="en-US" altLang="en-US" sz="2200" dirty="0" smtClean="0"/>
              <a:t> —</a:t>
            </a:r>
            <a:r>
              <a:rPr lang="en-US" altLang="en-US" sz="2200" dirty="0" smtClean="0"/>
              <a:t>again—redo—do </a:t>
            </a:r>
            <a:r>
              <a:rPr lang="en-US" altLang="en-US" sz="2200" dirty="0" smtClean="0"/>
              <a:t>again</a:t>
            </a:r>
          </a:p>
          <a:p>
            <a:r>
              <a:rPr lang="en-US" altLang="en-US" sz="2200" b="1" dirty="0"/>
              <a:t>Behavior Prefixes</a:t>
            </a:r>
            <a:r>
              <a:rPr lang="en-US" altLang="en-US" sz="2200" dirty="0"/>
              <a:t>: </a:t>
            </a:r>
          </a:p>
          <a:p>
            <a:pPr lvl="1"/>
            <a:r>
              <a:rPr lang="en-US" altLang="en-US" sz="2200" b="1" dirty="0" err="1"/>
              <a:t>Mis</a:t>
            </a:r>
            <a:r>
              <a:rPr lang="en-US" altLang="en-US" sz="2200" dirty="0"/>
              <a:t> —wrongly—misunderstand—wrongly understand </a:t>
            </a:r>
          </a:p>
          <a:p>
            <a:pPr lvl="1"/>
            <a:r>
              <a:rPr lang="en-US" altLang="en-US" sz="2200" b="1" dirty="0" err="1"/>
              <a:t>Mis</a:t>
            </a:r>
            <a:r>
              <a:rPr lang="en-US" altLang="en-US" sz="2200" dirty="0"/>
              <a:t> —badly—misbehave—badly </a:t>
            </a:r>
            <a:r>
              <a:rPr lang="en-US" altLang="en-US" sz="2200" dirty="0" smtClean="0"/>
              <a:t>behave</a:t>
            </a:r>
            <a:endParaRPr lang="en-US" altLang="en-US" sz="2200" dirty="0"/>
          </a:p>
          <a:p>
            <a:r>
              <a:rPr lang="en-US" altLang="en-US" sz="2200" b="1" dirty="0"/>
              <a:t>Combining Prefixes: </a:t>
            </a:r>
          </a:p>
          <a:p>
            <a:pPr lvl="1"/>
            <a:r>
              <a:rPr lang="en-US" altLang="en-US" sz="2200" b="1" dirty="0" smtClean="0"/>
              <a:t>Com</a:t>
            </a:r>
            <a:r>
              <a:rPr lang="en-US" altLang="en-US" sz="2200" dirty="0" smtClean="0"/>
              <a:t> —</a:t>
            </a:r>
            <a:r>
              <a:rPr lang="en-US" altLang="en-US" sz="2200" dirty="0"/>
              <a:t>together—compact—packed together </a:t>
            </a:r>
          </a:p>
          <a:p>
            <a:pPr lvl="1"/>
            <a:r>
              <a:rPr lang="en-US" altLang="en-US" sz="2200" b="1" dirty="0" smtClean="0"/>
              <a:t>Con</a:t>
            </a:r>
            <a:r>
              <a:rPr lang="en-US" altLang="en-US" sz="2200" dirty="0" smtClean="0"/>
              <a:t> —with—contact—communicate </a:t>
            </a:r>
            <a:r>
              <a:rPr lang="en-US" altLang="en-US" sz="2200" dirty="0"/>
              <a:t>with</a:t>
            </a:r>
          </a:p>
          <a:p>
            <a:pPr lvl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818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812147" cy="708338"/>
          </a:xfrm>
        </p:spPr>
        <p:txBody>
          <a:bodyPr>
            <a:normAutofit/>
          </a:bodyPr>
          <a:lstStyle/>
          <a:p>
            <a:r>
              <a:rPr lang="pt-BR" b="1" dirty="0" smtClean="0"/>
              <a:t>SUFIXATION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596980" y="837126"/>
            <a:ext cx="10367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Suffixes are last syllables like “</a:t>
            </a:r>
            <a:r>
              <a:rPr lang="en-US" sz="2000" dirty="0" err="1"/>
              <a:t>ed</a:t>
            </a:r>
            <a:r>
              <a:rPr lang="en-US" sz="2000" dirty="0"/>
              <a:t>” and “</a:t>
            </a:r>
            <a:r>
              <a:rPr lang="en-US" sz="2000" dirty="0" err="1"/>
              <a:t>ly</a:t>
            </a:r>
            <a:r>
              <a:rPr lang="en-US" sz="2000" dirty="0"/>
              <a:t>” that have their own meaning.</a:t>
            </a:r>
            <a:endParaRPr lang="pt-BR" sz="2000" dirty="0"/>
          </a:p>
          <a:p>
            <a:r>
              <a:rPr lang="en-US" sz="2000" dirty="0"/>
              <a:t>Suffixes combine with words to create new meanings.</a:t>
            </a:r>
            <a:endParaRPr lang="pt-BR" sz="2000" dirty="0"/>
          </a:p>
        </p:txBody>
      </p:sp>
      <p:pic>
        <p:nvPicPr>
          <p:cNvPr id="69634" name="Picture 2" descr="http://www.bst.ac.jp/wp-content/uploads/2016/02/Suffix-exa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9" y="1545012"/>
            <a:ext cx="8280088" cy="52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1)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s://s-media-cache-ak0.pinimg.com/564x/8b/e6/29/8be629492708ba22fdec43987d5e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8" y="1710854"/>
            <a:ext cx="6920700" cy="48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1)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s://s-media-cache-ak0.pinimg.com/564x/8b/e6/29/8be629492708ba22fdec43987d5e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8" y="1710854"/>
            <a:ext cx="6920700" cy="48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https://s-media-cache-ak0.pinimg.com/736x/15/9d/5f/159d5ffc33c8b3b79ee333dba0663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8" y="1566930"/>
            <a:ext cx="6781587" cy="49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https://s-media-cache-ak0.pinimg.com/736x/15/9d/5f/159d5ffc33c8b3b79ee333dba0663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8" y="1566930"/>
            <a:ext cx="6781587" cy="49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3933" y="1849937"/>
            <a:ext cx="5643081" cy="4311997"/>
          </a:xfrm>
        </p:spPr>
        <p:txBody>
          <a:bodyPr>
            <a:noAutofit/>
          </a:bodyPr>
          <a:lstStyle/>
          <a:p>
            <a:r>
              <a:rPr lang="pt-BR" sz="2300" b="1" dirty="0" smtClean="0"/>
              <a:t>ALGEBRA</a:t>
            </a:r>
            <a:r>
              <a:rPr lang="pt-BR" sz="2300" dirty="0" smtClean="0"/>
              <a:t> – </a:t>
            </a:r>
            <a:r>
              <a:rPr lang="pt-BR" sz="2300" dirty="0" err="1"/>
              <a:t>Arabic</a:t>
            </a:r>
            <a:endParaRPr lang="pt-BR" sz="2300" dirty="0"/>
          </a:p>
          <a:p>
            <a:r>
              <a:rPr lang="pt-BR" sz="2300" b="1" dirty="0" smtClean="0"/>
              <a:t>BAGEL</a:t>
            </a:r>
            <a:r>
              <a:rPr lang="pt-BR" sz="2300" dirty="0" smtClean="0"/>
              <a:t> (tipo de pão em forma de rosquinha)– </a:t>
            </a:r>
            <a:r>
              <a:rPr lang="pt-BR" sz="2300" dirty="0" err="1"/>
              <a:t>Yiddish</a:t>
            </a:r>
            <a:endParaRPr lang="pt-BR" sz="2300" dirty="0"/>
          </a:p>
          <a:p>
            <a:r>
              <a:rPr lang="pt-BR" sz="2300" b="1" dirty="0" smtClean="0"/>
              <a:t>CHERUB</a:t>
            </a:r>
            <a:r>
              <a:rPr lang="pt-BR" sz="2300" dirty="0" smtClean="0"/>
              <a:t> (querubim) – </a:t>
            </a:r>
            <a:r>
              <a:rPr lang="pt-BR" sz="2300" dirty="0" err="1"/>
              <a:t>Hebrew</a:t>
            </a:r>
            <a:endParaRPr lang="pt-BR" sz="2300" dirty="0"/>
          </a:p>
          <a:p>
            <a:r>
              <a:rPr lang="pt-BR" sz="2300" b="1" dirty="0" smtClean="0"/>
              <a:t>CHOW</a:t>
            </a:r>
            <a:r>
              <a:rPr lang="pt-BR" sz="2300" dirty="0" smtClean="0"/>
              <a:t> </a:t>
            </a:r>
            <a:r>
              <a:rPr lang="pt-BR" sz="2300" b="1" dirty="0" smtClean="0"/>
              <a:t>MEIN</a:t>
            </a:r>
            <a:r>
              <a:rPr lang="pt-BR" sz="2300" dirty="0" smtClean="0"/>
              <a:t> (tipo </a:t>
            </a:r>
            <a:r>
              <a:rPr lang="pt-BR" sz="2300" dirty="0" err="1" smtClean="0"/>
              <a:t>yaksoba</a:t>
            </a:r>
            <a:r>
              <a:rPr lang="pt-BR" sz="2300" dirty="0" smtClean="0"/>
              <a:t>) – </a:t>
            </a:r>
            <a:r>
              <a:rPr lang="pt-BR" sz="2300" dirty="0" err="1"/>
              <a:t>Chinese</a:t>
            </a:r>
            <a:endParaRPr lang="pt-BR" sz="2300" dirty="0"/>
          </a:p>
          <a:p>
            <a:r>
              <a:rPr lang="pt-BR" sz="2300" b="1" dirty="0" smtClean="0"/>
              <a:t>FJORD</a:t>
            </a:r>
            <a:r>
              <a:rPr lang="pt-BR" sz="2300" dirty="0" smtClean="0"/>
              <a:t> (lago entre montanhas) </a:t>
            </a:r>
            <a:r>
              <a:rPr lang="pt-BR" sz="2300" dirty="0"/>
              <a:t>– </a:t>
            </a:r>
            <a:r>
              <a:rPr lang="pt-BR" sz="2300" dirty="0" err="1"/>
              <a:t>Norwegian</a:t>
            </a:r>
            <a:endParaRPr lang="pt-BR" sz="2300" dirty="0"/>
          </a:p>
          <a:p>
            <a:r>
              <a:rPr lang="pt-BR" sz="2300" b="1" dirty="0" smtClean="0"/>
              <a:t>GALORE</a:t>
            </a:r>
            <a:r>
              <a:rPr lang="pt-BR" sz="2300" dirty="0" smtClean="0"/>
              <a:t> (</a:t>
            </a:r>
            <a:r>
              <a:rPr lang="pt-BR" sz="2300" dirty="0"/>
              <a:t>em abundância)</a:t>
            </a:r>
            <a:r>
              <a:rPr lang="pt-BR" sz="2300" dirty="0" smtClean="0"/>
              <a:t> </a:t>
            </a:r>
            <a:r>
              <a:rPr lang="pt-BR" sz="2300" dirty="0"/>
              <a:t>– </a:t>
            </a:r>
            <a:r>
              <a:rPr lang="pt-BR" sz="2300" dirty="0" err="1" smtClean="0"/>
              <a:t>Irish</a:t>
            </a:r>
            <a:endParaRPr lang="pt-BR" sz="2300" dirty="0"/>
          </a:p>
          <a:p>
            <a:r>
              <a:rPr lang="pt-BR" sz="2300" b="1" dirty="0" smtClean="0"/>
              <a:t>HAIKU</a:t>
            </a:r>
            <a:r>
              <a:rPr lang="pt-BR" sz="2300" dirty="0" smtClean="0"/>
              <a:t> (tipo de poema) – </a:t>
            </a:r>
            <a:r>
              <a:rPr lang="pt-BR" sz="2300" dirty="0" err="1"/>
              <a:t>Japanese</a:t>
            </a:r>
            <a:endParaRPr lang="pt-BR" sz="2300" dirty="0"/>
          </a:p>
          <a:p>
            <a:r>
              <a:rPr lang="pt-BR" sz="2300" b="1" dirty="0" smtClean="0"/>
              <a:t>KIELBASA</a:t>
            </a:r>
            <a:r>
              <a:rPr lang="pt-BR" sz="2300" dirty="0" smtClean="0"/>
              <a:t> (tipo de linguiça) – </a:t>
            </a:r>
            <a:r>
              <a:rPr lang="pt-BR" sz="2300" dirty="0" err="1"/>
              <a:t>Polish</a:t>
            </a:r>
            <a:endParaRPr lang="pt-BR" sz="2300" dirty="0"/>
          </a:p>
          <a:p>
            <a:endParaRPr lang="pt-BR" sz="25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72944" y="746975"/>
            <a:ext cx="9602925" cy="1129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Borrowing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word</a:t>
            </a:r>
            <a:r>
              <a:rPr lang="pt-BR" dirty="0" smtClean="0"/>
              <a:t> </a:t>
            </a:r>
            <a:r>
              <a:rPr lang="pt-BR" dirty="0" err="1" smtClean="0"/>
              <a:t>formation</a:t>
            </a:r>
            <a:r>
              <a:rPr lang="pt-BR" dirty="0" smtClean="0"/>
              <a:t> </a:t>
            </a:r>
            <a:r>
              <a:rPr lang="pt-BR" dirty="0" err="1" smtClean="0"/>
              <a:t>process</a:t>
            </a:r>
            <a:r>
              <a:rPr lang="pt-BR" dirty="0" smtClean="0"/>
              <a:t> in </a:t>
            </a:r>
            <a:r>
              <a:rPr lang="pt-BR" dirty="0" err="1" smtClean="0"/>
              <a:t>which</a:t>
            </a:r>
            <a:r>
              <a:rPr lang="pt-BR" dirty="0" smtClean="0"/>
              <a:t> a </a:t>
            </a:r>
            <a:r>
              <a:rPr lang="pt-BR" dirty="0" err="1" smtClean="0"/>
              <a:t>word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borrowed</a:t>
            </a:r>
            <a:r>
              <a:rPr lang="pt-BR" dirty="0" smtClean="0"/>
              <a:t> </a:t>
            </a:r>
            <a:r>
              <a:rPr lang="pt-BR" dirty="0" err="1" smtClean="0"/>
              <a:t>directly</a:t>
            </a:r>
            <a:r>
              <a:rPr lang="pt-BR" dirty="0" smtClean="0"/>
              <a:t> </a:t>
            </a:r>
            <a:r>
              <a:rPr lang="pt-BR" dirty="0" err="1" smtClean="0"/>
              <a:t>into</a:t>
            </a:r>
            <a:r>
              <a:rPr lang="pt-BR" dirty="0" smtClean="0"/>
              <a:t> </a:t>
            </a:r>
            <a:r>
              <a:rPr lang="pt-BR" dirty="0" err="1" smtClean="0"/>
              <a:t>another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. For </a:t>
            </a:r>
            <a:r>
              <a:rPr lang="pt-BR" dirty="0" err="1" smtClean="0"/>
              <a:t>example</a:t>
            </a:r>
            <a:r>
              <a:rPr lang="pt-BR" dirty="0" smtClean="0"/>
              <a:t>,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following</a:t>
            </a:r>
            <a:r>
              <a:rPr lang="pt-BR" dirty="0" smtClean="0"/>
              <a:t> common </a:t>
            </a:r>
            <a:r>
              <a:rPr lang="pt-BR" dirty="0" err="1" smtClean="0"/>
              <a:t>English</a:t>
            </a:r>
            <a:r>
              <a:rPr lang="pt-BR" dirty="0" smtClean="0"/>
              <a:t> </a:t>
            </a:r>
            <a:r>
              <a:rPr lang="pt-BR" dirty="0" err="1" smtClean="0"/>
              <a:t>words</a:t>
            </a:r>
            <a:r>
              <a:rPr lang="pt-BR" dirty="0" smtClean="0"/>
              <a:t> are </a:t>
            </a:r>
            <a:r>
              <a:rPr lang="pt-BR" dirty="0" err="1" smtClean="0"/>
              <a:t>borrowed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foreign</a:t>
            </a:r>
            <a:r>
              <a:rPr lang="pt-BR" dirty="0" smtClean="0"/>
              <a:t> </a:t>
            </a:r>
            <a:r>
              <a:rPr lang="pt-BR" dirty="0" err="1" smtClean="0"/>
              <a:t>languages</a:t>
            </a:r>
            <a:r>
              <a:rPr lang="pt-BR" dirty="0" smtClean="0"/>
              <a:t>: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56553" y="160471"/>
            <a:ext cx="3151053" cy="766808"/>
          </a:xfrm>
        </p:spPr>
        <p:txBody>
          <a:bodyPr/>
          <a:lstStyle/>
          <a:p>
            <a:r>
              <a:rPr lang="pt-BR" b="1" dirty="0" smtClean="0"/>
              <a:t>BORROWING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574406" y="1849937"/>
            <a:ext cx="5617594" cy="515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 smtClean="0"/>
              <a:t>MURDER</a:t>
            </a:r>
            <a:r>
              <a:rPr lang="pt-BR" sz="2300" dirty="0" smtClean="0"/>
              <a:t> (assassinato) – </a:t>
            </a:r>
            <a:r>
              <a:rPr lang="pt-BR" sz="2300" dirty="0" err="1" smtClean="0"/>
              <a:t>French</a:t>
            </a:r>
            <a:endParaRPr lang="pt-BR" sz="2300" dirty="0" smtClean="0"/>
          </a:p>
          <a:p>
            <a:r>
              <a:rPr lang="pt-BR" sz="2300" b="1" dirty="0" smtClean="0"/>
              <a:t>NEAR</a:t>
            </a:r>
            <a:r>
              <a:rPr lang="pt-BR" sz="2300" dirty="0" smtClean="0"/>
              <a:t> – </a:t>
            </a:r>
            <a:r>
              <a:rPr lang="pt-BR" sz="2300" dirty="0" err="1" smtClean="0"/>
              <a:t>Sanskrit</a:t>
            </a:r>
            <a:endParaRPr lang="pt-BR" sz="2300" dirty="0" smtClean="0"/>
          </a:p>
          <a:p>
            <a:r>
              <a:rPr lang="pt-BR" sz="2300" b="1" dirty="0" smtClean="0"/>
              <a:t>PAPRIKA</a:t>
            </a:r>
            <a:r>
              <a:rPr lang="pt-BR" sz="2300" dirty="0" smtClean="0"/>
              <a:t> (tipo de tempero)  – </a:t>
            </a:r>
            <a:r>
              <a:rPr lang="pt-BR" sz="2300" dirty="0" err="1" smtClean="0"/>
              <a:t>Hungarian</a:t>
            </a:r>
            <a:endParaRPr lang="pt-BR" sz="2300" dirty="0" smtClean="0"/>
          </a:p>
          <a:p>
            <a:r>
              <a:rPr lang="pt-BR" sz="2300" b="1" dirty="0" smtClean="0"/>
              <a:t>PIZZA</a:t>
            </a:r>
            <a:r>
              <a:rPr lang="pt-BR" sz="2300" dirty="0" smtClean="0"/>
              <a:t> – </a:t>
            </a:r>
            <a:r>
              <a:rPr lang="pt-BR" sz="2300" dirty="0" err="1" smtClean="0"/>
              <a:t>Italian</a:t>
            </a:r>
            <a:endParaRPr lang="pt-BR" sz="2300" dirty="0" smtClean="0"/>
          </a:p>
          <a:p>
            <a:r>
              <a:rPr lang="pt-BR" sz="2300" b="1" dirty="0" smtClean="0"/>
              <a:t>SMORGASBORD</a:t>
            </a:r>
            <a:r>
              <a:rPr lang="pt-BR" sz="2300" dirty="0" smtClean="0"/>
              <a:t> (tipo de jantar) – </a:t>
            </a:r>
            <a:r>
              <a:rPr lang="pt-BR" sz="2300" dirty="0" err="1" smtClean="0"/>
              <a:t>Swedish</a:t>
            </a:r>
            <a:endParaRPr lang="pt-BR" sz="2300" dirty="0" smtClean="0"/>
          </a:p>
          <a:p>
            <a:r>
              <a:rPr lang="pt-BR" sz="2300" b="1" dirty="0" smtClean="0"/>
              <a:t>TAMALE</a:t>
            </a:r>
            <a:r>
              <a:rPr lang="pt-BR" sz="2300" dirty="0" smtClean="0"/>
              <a:t> (parece com pamonha) – Spanish</a:t>
            </a:r>
          </a:p>
          <a:p>
            <a:r>
              <a:rPr lang="pt-BR" sz="2300" b="1" dirty="0" smtClean="0"/>
              <a:t>YO-YO</a:t>
            </a:r>
            <a:r>
              <a:rPr lang="pt-BR" sz="2300" dirty="0" smtClean="0"/>
              <a:t> – </a:t>
            </a:r>
            <a:r>
              <a:rPr lang="pt-BR" sz="2300" dirty="0" err="1" smtClean="0"/>
              <a:t>Tagalog</a:t>
            </a:r>
            <a:endParaRPr lang="pt-BR" sz="2300" dirty="0" smtClean="0"/>
          </a:p>
          <a:p>
            <a:r>
              <a:rPr lang="pt-BR" sz="2300" b="1" dirty="0" smtClean="0"/>
              <a:t>TORTILLA</a:t>
            </a:r>
            <a:r>
              <a:rPr lang="pt-BR" sz="2300" dirty="0" smtClean="0"/>
              <a:t> (comida) - </a:t>
            </a:r>
            <a:r>
              <a:rPr lang="pt-BR" sz="2300" dirty="0" err="1" smtClean="0"/>
              <a:t>Mexican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521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3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https://cdn.meme.am/instances/500x/55917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15" y="1470617"/>
            <a:ext cx="6781413" cy="51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3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https://cdn.meme.am/instances/500x/55917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15" y="1470617"/>
            <a:ext cx="6781413" cy="51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48130" name="Picture 2" descr="http://files.stablerack.com/WebFiles/82001/disconnect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1701733"/>
            <a:ext cx="6315075" cy="47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SUFIXATION</a:t>
            </a:r>
            <a:endParaRPr lang="pt-BR" sz="3000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files.stablerack.com/WebFiles/82001/disconnect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1701733"/>
            <a:ext cx="6315075" cy="47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5)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2226" name="Picture 2" descr="https://i.ytimg.com/vi/YXEmBtN8_m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44" y="1676511"/>
            <a:ext cx="6438409" cy="48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5)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SUFIXATION</a:t>
            </a:r>
            <a:endParaRPr lang="pt-BR" sz="3000" b="1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s://i.ytimg.com/vi/YXEmBtN8_m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44" y="1676511"/>
            <a:ext cx="6438409" cy="48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6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http://content.altfonts.com:88/img/B/R/Break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9" y="2610118"/>
            <a:ext cx="6953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6</a:t>
            </a:r>
            <a:r>
              <a:rPr lang="pt-BR" dirty="0" smtClean="0"/>
              <a:t>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SUFIXATION</a:t>
            </a:r>
            <a:endParaRPr lang="pt-BR" sz="3000" b="1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content.altfonts.com:88/img/B/R/Break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9" y="2610118"/>
            <a:ext cx="6953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7)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4274" name="Picture 2" descr="http://cdn.mos.techradar.com/art/laptops/Buying%20Guide%20Heroes/best_ultrabook-970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5" y="1905000"/>
            <a:ext cx="6323527" cy="39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7)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54274" name="Picture 2" descr="http://cdn.mos.techradar.com/art/laptops/Buying%20Guide%20Heroes/best_ultrabook-970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5" y="1905000"/>
            <a:ext cx="6323527" cy="39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7768" y="0"/>
            <a:ext cx="1668367" cy="766808"/>
          </a:xfrm>
        </p:spPr>
        <p:txBody>
          <a:bodyPr/>
          <a:lstStyle/>
          <a:p>
            <a:r>
              <a:rPr lang="pt-BR" b="1" dirty="0" smtClean="0"/>
              <a:t>BRASIL</a:t>
            </a:r>
            <a:endParaRPr lang="pt-BR" b="1" dirty="0"/>
          </a:p>
        </p:txBody>
      </p:sp>
      <p:pic>
        <p:nvPicPr>
          <p:cNvPr id="8194" name="Picture 2" descr="http://image.slidesharecdn.com/bitebyte-150406121333-conversion-gate01/95/bit-e-byte-2-638.jpg?cb=1428322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" y="695458"/>
            <a:ext cx="3336882" cy="25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kzstslcvgwbc.cloudfront.net/sites/default/files/inline_image/bits_and_by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50" y="0"/>
            <a:ext cx="1988314" cy="25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huffpost.com/gen/2019052/images/o-DELETE-BUTTON-fac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82" y="2524828"/>
            <a:ext cx="2204350" cy="13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ymuchomas.files.wordpress.com/2013/09/photo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33" y="58290"/>
            <a:ext cx="2655023" cy="39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oss.deltares.nl/image/image_gallery?uuid=3fff7831-335b-4555-863e-08b5d44367d5&amp;groupId=183920&amp;t=14091422627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68" y="350196"/>
            <a:ext cx="1397663" cy="16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media.licdn.com/mpr/mpr/p/6/005/08e/1b7/165a3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" y="3309871"/>
            <a:ext cx="3206628" cy="33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cohesioncompany.com/wp-content/uploads/2013/03/start-up-wwt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68" y="1948096"/>
            <a:ext cx="3101578" cy="23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storcenter.com.br/wp-content/uploads/2014/12/Backup-three-laptops-plugged-into-wor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26" y="4060375"/>
            <a:ext cx="5147542" cy="25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imagens.carolbaccei.com.br/2014/07/email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236" y="3944382"/>
            <a:ext cx="2693293" cy="26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www.rentabilizaronline.net/wp-content/uploads/2016/02/como-funciona-um-blog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039" y="185958"/>
            <a:ext cx="1572631" cy="15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/>
              <a:t>8</a:t>
            </a:r>
            <a:r>
              <a:rPr lang="pt-BR" dirty="0" smtClean="0"/>
              <a:t>) A palavra MOTHERBOARD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60418" name="Picture 2" descr="http://s2.quickmeme.com/img/a3/a34f89091a8d44379b95cbe8f01c9aaffaa3fbb555d6bd60467de57b49308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49" y="1538891"/>
            <a:ext cx="6193709" cy="47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9) A palavra MOTHERBOARD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60418" name="Picture 2" descr="http://s2.quickmeme.com/img/a3/a34f89091a8d44379b95cbe8f01c9aaffaa3fbb555d6bd60467de57b49308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49" y="1538891"/>
            <a:ext cx="6193709" cy="47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9) A palavra REBOOTING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SUFIXATION</a:t>
            </a:r>
            <a:endParaRPr lang="pt-BR" sz="3000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s2.quickmeme.com/img/a3/a34f89091a8d44379b95cbe8f01c9aaffaa3fbb555d6bd60467de57b49308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49" y="1538891"/>
            <a:ext cx="6193709" cy="47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10)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D) SUFIXATION</a:t>
            </a:r>
            <a:endParaRPr lang="pt-BR" sz="3000" b="1" dirty="0">
              <a:solidFill>
                <a:srgbClr val="0070C0"/>
              </a:solidFill>
            </a:endParaRPr>
          </a:p>
        </p:txBody>
      </p:sp>
      <p:pic>
        <p:nvPicPr>
          <p:cNvPr id="66562" name="Picture 2" descr="https://cdn.psychologytoday.com/sites/default/files/blogs/31179/2010/07/44964-30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2" y="1828262"/>
            <a:ext cx="6191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pt-BR" dirty="0" smtClean="0"/>
              <a:t>10) A palavra ao lado é feita de qual processo?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052" y="2584360"/>
            <a:ext cx="4532805" cy="237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A) COMPOUNDING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B) CONVERSION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C) PREFIXATION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D) SUFIXATION</a:t>
            </a:r>
            <a:endParaRPr lang="pt-BR" sz="3000" b="1" dirty="0">
              <a:solidFill>
                <a:srgbClr val="FF0000"/>
              </a:solidFill>
            </a:endParaRPr>
          </a:p>
        </p:txBody>
      </p:sp>
      <p:pic>
        <p:nvPicPr>
          <p:cNvPr id="66562" name="Picture 2" descr="https://cdn.psychologytoday.com/sites/default/files/blogs/31179/2010/07/44964-30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2" y="1828262"/>
            <a:ext cx="6191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949" y="141668"/>
            <a:ext cx="3013657" cy="708338"/>
          </a:xfrm>
        </p:spPr>
        <p:txBody>
          <a:bodyPr/>
          <a:lstStyle/>
          <a:p>
            <a:r>
              <a:rPr lang="pt-BR" b="1" dirty="0" smtClean="0"/>
              <a:t>RESUMINDO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5617" y="1075387"/>
            <a:ext cx="10010663" cy="5364050"/>
          </a:xfrm>
        </p:spPr>
        <p:txBody>
          <a:bodyPr>
            <a:noAutofit/>
          </a:bodyPr>
          <a:lstStyle/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Compounding</a:t>
            </a:r>
            <a:r>
              <a:rPr lang="pt-BR" sz="3000" dirty="0" smtClean="0"/>
              <a:t>: é o processo no qual 2 ou mais palavras se juntam para formar uma outra.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  <a:r>
              <a:rPr lang="pt-BR" sz="3000" dirty="0" smtClean="0"/>
              <a:t>: é o processo no qual a palavra muda de classe gramatical.</a:t>
            </a:r>
          </a:p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Prefixation</a:t>
            </a:r>
            <a:r>
              <a:rPr lang="pt-BR" sz="3000" dirty="0" smtClean="0"/>
              <a:t>: é o acréscimo de um prefixo no início da palavra.</a:t>
            </a:r>
          </a:p>
          <a:p>
            <a:r>
              <a:rPr lang="pt-BR" sz="3000" b="1" dirty="0" err="1" smtClean="0"/>
              <a:t>Sufixation</a:t>
            </a:r>
            <a:r>
              <a:rPr lang="pt-BR" sz="3000" dirty="0" smtClean="0"/>
              <a:t>: é o acréscimo de um sufixo no final da palavra.</a:t>
            </a:r>
          </a:p>
          <a:p>
            <a:r>
              <a:rPr lang="pt-BR" sz="3000" b="1" dirty="0" err="1" smtClean="0"/>
              <a:t>Afixation</a:t>
            </a:r>
            <a:r>
              <a:rPr lang="pt-BR" sz="3000" dirty="0" smtClean="0"/>
              <a:t>: é o acréscimo de prefixo ou sufixo ou os dois na palavra.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1924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homedepot.com/catalog/productImages/300/84/84ee0205-9c52-4ead-a9b6-978031811a8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1" y="2301959"/>
            <a:ext cx="3166675" cy="3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57308" y="1152145"/>
            <a:ext cx="10698072" cy="7668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1) Que figura corresponde ao processo de EPONYM?</a:t>
            </a:r>
            <a:endParaRPr lang="pt-BR" b="1" dirty="0"/>
          </a:p>
        </p:txBody>
      </p:sp>
      <p:pic>
        <p:nvPicPr>
          <p:cNvPr id="16" name="Picture 2" descr="http://image.slidesharecdn.com/bitebyte-150406121333-conversion-gate01/95/bit-e-byte-2-638.jpg?cb=1428322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7" y="2301959"/>
            <a:ext cx="3939906" cy="29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01" y="2143290"/>
            <a:ext cx="2325314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442</TotalTime>
  <Words>2758</Words>
  <Application>Microsoft Office PowerPoint</Application>
  <PresentationFormat>Widescreen</PresentationFormat>
  <Paragraphs>515</Paragraphs>
  <Slides>85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1" baseType="lpstr">
      <vt:lpstr>Arial</vt:lpstr>
      <vt:lpstr>Century Gothic</vt:lpstr>
      <vt:lpstr>Droid Sans</vt:lpstr>
      <vt:lpstr>inherit</vt:lpstr>
      <vt:lpstr>Wingdings 3</vt:lpstr>
      <vt:lpstr>Cacho</vt:lpstr>
      <vt:lpstr>WORD FORMATION PROCESSES</vt:lpstr>
      <vt:lpstr>Coinage Eponym Borrowing</vt:lpstr>
      <vt:lpstr>COINAGE</vt:lpstr>
      <vt:lpstr>Apresentação do PowerPoint</vt:lpstr>
      <vt:lpstr>EPONYMS</vt:lpstr>
      <vt:lpstr>EPONYMS</vt:lpstr>
      <vt:lpstr>BORROWING</vt:lpstr>
      <vt:lpstr>BRASIL</vt:lpstr>
      <vt:lpstr>1) Que figura corresponde ao processo de EPONYM?</vt:lpstr>
      <vt:lpstr>1) Que figura corresponde ao processo de EPONYM?</vt:lpstr>
      <vt:lpstr>2) Que figura corresponde ao processo de COINAGE?</vt:lpstr>
      <vt:lpstr>2) Que figura corresponde ao processo de COINAGE?</vt:lpstr>
      <vt:lpstr>3) Que figura corresponde ao processo de BORROWING?</vt:lpstr>
      <vt:lpstr>3) Que figura corresponde ao processo de BORROWING?</vt:lpstr>
      <vt:lpstr>4) Que figura corresponde ao processo de EPONYM?</vt:lpstr>
      <vt:lpstr>4) Que figura corresponde ao processo de EPONYM?</vt:lpstr>
      <vt:lpstr>5) Que figura corresponde ao processo de COINAGE?</vt:lpstr>
      <vt:lpstr>5) Que figura corresponde ao processo de COINAGE?</vt:lpstr>
      <vt:lpstr>6) Que figura corresponde ao processo de EPONYM?</vt:lpstr>
      <vt:lpstr>6) Que figura corresponde ao processo de EPONYM?</vt:lpstr>
      <vt:lpstr>7) Na palavra representada pela figura ao lado temos o processo de:</vt:lpstr>
      <vt:lpstr>7) Na palavra representada pela figura ao lado temos o processo de:</vt:lpstr>
      <vt:lpstr>8) Na palavra representada pela figura ao lado temos o processo de:</vt:lpstr>
      <vt:lpstr>8) Na palavra representada pela figura ao lado temos o processo de:</vt:lpstr>
      <vt:lpstr>9) Na palavra representada pela figura ao lado temos o processo de:</vt:lpstr>
      <vt:lpstr>9) Na palavra representada pela figura ao lado temos o processo de:</vt:lpstr>
      <vt:lpstr>10) Na palavra representada pela figura ao lado temos o processo de:</vt:lpstr>
      <vt:lpstr>10) Na palavra representada pela figura ao lado temos o processo de:</vt:lpstr>
      <vt:lpstr>RESUMINDO</vt:lpstr>
      <vt:lpstr>Clipping Blending Backformation Acronym</vt:lpstr>
      <vt:lpstr>CLIPPING</vt:lpstr>
      <vt:lpstr>BLENDING</vt:lpstr>
      <vt:lpstr>BACKFORMATION</vt:lpstr>
      <vt:lpstr>ACRONYM</vt:lpstr>
      <vt:lpstr>ACRONYM</vt:lpstr>
      <vt:lpstr>Apresentação do PowerPoint</vt:lpstr>
      <vt:lpstr>Apresentação do PowerPoint</vt:lpstr>
      <vt:lpstr>1) A palavra gas é feita pelo processo de:</vt:lpstr>
      <vt:lpstr>1) A palavra gas é feita pelo processo de:</vt:lpstr>
      <vt:lpstr>2) A palavra brunch é feita pelo processo de:</vt:lpstr>
      <vt:lpstr>2) A palavra brunch é feita pelo processo de:</vt:lpstr>
      <vt:lpstr>3) A palavra smog é feita pelo processo de:</vt:lpstr>
      <vt:lpstr>3) A palavra smog é feita pelo processo de:</vt:lpstr>
      <vt:lpstr>4) A palavra xoxo é feita pelo processo de:</vt:lpstr>
      <vt:lpstr>4) A palavra xoxo é feita pelo processo de:</vt:lpstr>
      <vt:lpstr>5) A palavra cyborg é feita pelo processo de:</vt:lpstr>
      <vt:lpstr>5) A palavra cyborg é feita pelo processo de:</vt:lpstr>
      <vt:lpstr>6) A palavra ao lado é feita de qual processo?</vt:lpstr>
      <vt:lpstr>6) A palavra ao lado é feita de qual processo?</vt:lpstr>
      <vt:lpstr>8) A palavra flu é feita pelo processo de:</vt:lpstr>
      <vt:lpstr>8) A palavra flu é feita pelo processo de:</vt:lpstr>
      <vt:lpstr>9) A palavra webinar é feita pelo processo de:</vt:lpstr>
      <vt:lpstr>9) A palavra webinar é feita pelo processo de:</vt:lpstr>
      <vt:lpstr>10) A palavra process é feita pelo processo de:</vt:lpstr>
      <vt:lpstr>10) A palavra process é feita pelo processo de:</vt:lpstr>
      <vt:lpstr>RESUMINDO</vt:lpstr>
      <vt:lpstr>Compounding Conversion Prefixes Sufixes</vt:lpstr>
      <vt:lpstr>COMPOUNDING</vt:lpstr>
      <vt:lpstr>COMPOUNDING</vt:lpstr>
      <vt:lpstr>CONVERSION</vt:lpstr>
      <vt:lpstr>CONVERSION</vt:lpstr>
      <vt:lpstr>CONVERSION</vt:lpstr>
      <vt:lpstr>PREFIXATION</vt:lpstr>
      <vt:lpstr>PREFIXATION</vt:lpstr>
      <vt:lpstr>SUFIXATION</vt:lpstr>
      <vt:lpstr>1) A palavra ao lado é feita de qual processo?</vt:lpstr>
      <vt:lpstr>1) A palavra ao lado é feita de qual processo?</vt:lpstr>
      <vt:lpstr>2) A palavra ao lado é feita de qual processo?</vt:lpstr>
      <vt:lpstr>2) A palavra ao lado é feita de qual processo?</vt:lpstr>
      <vt:lpstr>3) A palavra ao lado é feita de qual processo?</vt:lpstr>
      <vt:lpstr>3) A palavra ao lado é feita de qual processo?</vt:lpstr>
      <vt:lpstr>4) A palavra ao lado é feita de qual processo?</vt:lpstr>
      <vt:lpstr>4) A palavra ao lado é feita de qual processo?</vt:lpstr>
      <vt:lpstr>5) A palavra ao lado é feita de qual processo?</vt:lpstr>
      <vt:lpstr>5) A palavra ao lado é feita de qual processo?</vt:lpstr>
      <vt:lpstr>6) A palavra ao lado é feita de qual processo?</vt:lpstr>
      <vt:lpstr>6) A palavra ao lado é feita de qual processo?</vt:lpstr>
      <vt:lpstr>7) A palavra ao lado é feita de qual processo?</vt:lpstr>
      <vt:lpstr>7) A palavra ao lado é feita de qual processo?</vt:lpstr>
      <vt:lpstr>8) A palavra MOTHERBOARD é feita de qual processo?</vt:lpstr>
      <vt:lpstr>9) A palavra MOTHERBOARD é feita de qual processo?</vt:lpstr>
      <vt:lpstr>9) A palavra REBOOTING é feita de qual processo?</vt:lpstr>
      <vt:lpstr>10) A palavra ao lado é feita de qual processo?</vt:lpstr>
      <vt:lpstr>10) A palavra ao lado é feita de qual processo?</vt:lpstr>
      <vt:lpstr>RESUMINDO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FORMATION PROCESSES</dc:title>
  <dc:creator>Cristiane</dc:creator>
  <cp:lastModifiedBy>Cristiane</cp:lastModifiedBy>
  <cp:revision>49</cp:revision>
  <dcterms:created xsi:type="dcterms:W3CDTF">2016-06-19T16:44:39Z</dcterms:created>
  <dcterms:modified xsi:type="dcterms:W3CDTF">2016-06-20T00:06:55Z</dcterms:modified>
</cp:coreProperties>
</file>