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59" r:id="rId3"/>
    <p:sldId id="257" r:id="rId4"/>
    <p:sldId id="260" r:id="rId5"/>
    <p:sldId id="275" r:id="rId6"/>
    <p:sldId id="276" r:id="rId7"/>
    <p:sldId id="261" r:id="rId8"/>
    <p:sldId id="30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78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0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6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56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0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00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70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875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72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57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7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88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0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31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14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07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CadlN8fex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9ariOd6ro&amp;index=17&amp;list=PLPl4iUXXZaQvetjITFXUyeKOqkqxGN6GC" TargetMode="External"/><Relationship Id="rId2" Type="http://schemas.openxmlformats.org/officeDocument/2006/relationships/hyperlink" Target="https://www.youtube.com/watch?v=FZ0_H7Xw5rI&amp;index=75&amp;list=PLPl4iUXXZaQvetjITFXUyeKOqkqxGN6G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galume.com.br/gigi-dagostino/ill-fly-with-you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85" y="2221633"/>
            <a:ext cx="782296" cy="7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1048" y="97660"/>
            <a:ext cx="4987902" cy="1106902"/>
          </a:xfrm>
        </p:spPr>
        <p:txBody>
          <a:bodyPr>
            <a:normAutofit/>
          </a:bodyPr>
          <a:lstStyle/>
          <a:p>
            <a:r>
              <a:rPr lang="pt-BR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61253" y="1204562"/>
            <a:ext cx="7701566" cy="5570311"/>
          </a:xfrm>
        </p:spPr>
        <p:txBody>
          <a:bodyPr>
            <a:normAutofit/>
          </a:bodyPr>
          <a:lstStyle/>
          <a:p>
            <a:r>
              <a:rPr lang="pt-BR" sz="3000" b="1" dirty="0" err="1" smtClean="0">
                <a:solidFill>
                  <a:srgbClr val="7030A0"/>
                </a:solidFill>
              </a:rPr>
              <a:t>Teacher</a:t>
            </a:r>
            <a:r>
              <a:rPr lang="pt-BR" sz="3000" b="1" dirty="0" smtClean="0">
                <a:solidFill>
                  <a:srgbClr val="7030A0"/>
                </a:solidFill>
              </a:rPr>
              <a:t> Cristiane de Brito Cruz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@</a:t>
            </a:r>
            <a:r>
              <a:rPr lang="pt-BR" sz="3000" b="1" dirty="0" err="1" smtClean="0">
                <a:solidFill>
                  <a:srgbClr val="7030A0"/>
                </a:solidFill>
              </a:rPr>
              <a:t>chris_divine</a:t>
            </a:r>
            <a:endParaRPr lang="pt-BR" sz="3000" b="1" dirty="0" smtClean="0">
              <a:solidFill>
                <a:srgbClr val="7030A0"/>
              </a:solidFill>
            </a:endParaRPr>
          </a:p>
          <a:p>
            <a:r>
              <a:rPr lang="pt-BR" sz="3000" b="1" dirty="0" smtClean="0">
                <a:solidFill>
                  <a:srgbClr val="7030A0"/>
                </a:solidFill>
              </a:rPr>
              <a:t>@chris_divine09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Cristiane de Brito Cruz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cristiane.cruz@ifrn.edu.br</a:t>
            </a:r>
          </a:p>
          <a:p>
            <a:r>
              <a:rPr lang="pt-BR" sz="3000" b="1" dirty="0">
                <a:solidFill>
                  <a:srgbClr val="7030A0"/>
                </a:solidFill>
              </a:rPr>
              <a:t>http://</a:t>
            </a:r>
            <a:r>
              <a:rPr lang="pt-BR" sz="3000" b="1" dirty="0" smtClean="0">
                <a:solidFill>
                  <a:srgbClr val="7030A0"/>
                </a:solidFill>
              </a:rPr>
              <a:t>docente.ifrn.edu.br/cristianecruz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suap.ifrn.edu.br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996087119</a:t>
            </a:r>
          </a:p>
        </p:txBody>
      </p:sp>
      <p:pic>
        <p:nvPicPr>
          <p:cNvPr id="1026" name="Picture 2" descr="https://pbs.twimg.com/profile_images/674026885580386304/a3rxT9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12" y="1758992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12" y="2977131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ngall.com/wp-content/uploads/2016/03/Email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12" y="3530281"/>
            <a:ext cx="595832" cy="6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889" y="4110831"/>
            <a:ext cx="633082" cy="6655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3708" y="4776379"/>
            <a:ext cx="892539" cy="514180"/>
          </a:xfrm>
          <a:prstGeom prst="rect">
            <a:avLst/>
          </a:prstGeom>
        </p:spPr>
      </p:pic>
      <p:pic>
        <p:nvPicPr>
          <p:cNvPr id="6" name="Picture 2" descr="Resultado de imagem para wha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91" y="5260497"/>
            <a:ext cx="864680" cy="6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2688" y="618186"/>
            <a:ext cx="10599312" cy="6130344"/>
          </a:xfrm>
        </p:spPr>
        <p:txBody>
          <a:bodyPr>
            <a:noAutofit/>
          </a:bodyPr>
          <a:lstStyle/>
          <a:p>
            <a:r>
              <a:rPr lang="pt-BR" sz="2200" b="1" dirty="0"/>
              <a:t>Objetivos</a:t>
            </a:r>
          </a:p>
          <a:p>
            <a:r>
              <a:rPr lang="pt-BR" sz="2200" dirty="0"/>
              <a:t>Conhecer a língua do outro, utilizando-a como base para a reflexão sobre sua língua materna e os </a:t>
            </a:r>
            <a:r>
              <a:rPr lang="pt-BR" sz="2200" dirty="0" smtClean="0"/>
              <a:t>aspectos culturais </a:t>
            </a:r>
            <a:r>
              <a:rPr lang="pt-BR" sz="2200" dirty="0"/>
              <a:t>que ela compreende, contribuindo para o resgate de identidade do aluno.</a:t>
            </a:r>
          </a:p>
          <a:p>
            <a:r>
              <a:rPr lang="pt-BR" sz="2200" dirty="0"/>
              <a:t>• Situar temporalmente suas ações (falar de coisas que fez, está fazendo e que planeja fazer/irá fazer) </a:t>
            </a:r>
            <a:r>
              <a:rPr lang="pt-BR" sz="2200" dirty="0" smtClean="0"/>
              <a:t>na modalidade </a:t>
            </a:r>
            <a:r>
              <a:rPr lang="pt-BR" sz="2200" b="1" dirty="0">
                <a:solidFill>
                  <a:srgbClr val="FF0000"/>
                </a:solidFill>
              </a:rPr>
              <a:t>escrita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e/ou </a:t>
            </a:r>
            <a:r>
              <a:rPr lang="pt-BR" sz="2200" b="1" dirty="0">
                <a:solidFill>
                  <a:srgbClr val="FF0000"/>
                </a:solidFill>
              </a:rPr>
              <a:t>oral</a:t>
            </a:r>
            <a:r>
              <a:rPr lang="pt-BR" sz="2200" dirty="0"/>
              <a:t>.</a:t>
            </a:r>
          </a:p>
          <a:p>
            <a:r>
              <a:rPr lang="pt-BR" sz="2200" dirty="0"/>
              <a:t>• Produzir sentido a partir de elementos linguísticos e extralinguísticos de gêneros textuais (orais, escritos </a:t>
            </a:r>
            <a:r>
              <a:rPr lang="pt-BR" sz="2200" dirty="0" smtClean="0"/>
              <a:t>e/ou híbridos</a:t>
            </a:r>
            <a:r>
              <a:rPr lang="pt-BR" sz="2200" dirty="0"/>
              <a:t>) na língua-alvo.</a:t>
            </a:r>
          </a:p>
          <a:p>
            <a:r>
              <a:rPr lang="pt-BR" sz="2200" dirty="0"/>
              <a:t>• Ampliar de modo autônomo o próprio vocabulário a partir de </a:t>
            </a:r>
            <a:r>
              <a:rPr lang="pt-BR" sz="2200" b="1" dirty="0">
                <a:solidFill>
                  <a:srgbClr val="FF0000"/>
                </a:solidFill>
              </a:rPr>
              <a:t>estratégias de aprendizagem </a:t>
            </a:r>
            <a:r>
              <a:rPr lang="pt-BR" sz="2200" dirty="0"/>
              <a:t>e compreensão, </a:t>
            </a:r>
            <a:r>
              <a:rPr lang="pt-BR" sz="2200" dirty="0" smtClean="0"/>
              <a:t>bem como </a:t>
            </a:r>
            <a:r>
              <a:rPr lang="pt-BR" sz="2200" dirty="0"/>
              <a:t>do uso de ferramentas de tradução eletrônicas e dicionários convencionais.</a:t>
            </a:r>
          </a:p>
          <a:p>
            <a:r>
              <a:rPr lang="pt-BR" sz="2200" dirty="0"/>
              <a:t>• Apropriar-se de elementos que auxiliem no processo de leitura, oralidade e escrita, tendo em vista </a:t>
            </a:r>
            <a:r>
              <a:rPr lang="pt-BR" sz="2200" dirty="0" smtClean="0"/>
              <a:t>a </a:t>
            </a:r>
            <a:r>
              <a:rPr lang="pt-BR" sz="2200" b="1" dirty="0" smtClean="0">
                <a:solidFill>
                  <a:srgbClr val="FF0000"/>
                </a:solidFill>
              </a:rPr>
              <a:t>aprendizagem </a:t>
            </a:r>
            <a:r>
              <a:rPr lang="pt-BR" sz="2200" b="1" dirty="0">
                <a:solidFill>
                  <a:srgbClr val="FF0000"/>
                </a:solidFill>
              </a:rPr>
              <a:t>autônoma </a:t>
            </a:r>
            <a:r>
              <a:rPr lang="pt-BR" sz="2200" dirty="0"/>
              <a:t>e </a:t>
            </a:r>
            <a:r>
              <a:rPr lang="pt-BR" sz="2200" b="1" dirty="0">
                <a:solidFill>
                  <a:srgbClr val="FF0000"/>
                </a:solidFill>
              </a:rPr>
              <a:t>contínua</a:t>
            </a:r>
            <a:r>
              <a:rPr lang="pt-BR" sz="2200" dirty="0"/>
              <a:t>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618186"/>
            <a:ext cx="11110175" cy="5885645"/>
          </a:xfrm>
        </p:spPr>
        <p:txBody>
          <a:bodyPr>
            <a:noAutofit/>
          </a:bodyPr>
          <a:lstStyle/>
          <a:p>
            <a:r>
              <a:rPr lang="pt-BR" sz="2000" b="1" dirty="0"/>
              <a:t>Bases Científico-Tecnológicas (Conteúdos)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• </a:t>
            </a:r>
            <a:r>
              <a:rPr lang="pt-BR" sz="2200" b="1" dirty="0">
                <a:solidFill>
                  <a:srgbClr val="FF0000"/>
                </a:solidFill>
              </a:rPr>
              <a:t>Funções </a:t>
            </a:r>
            <a:r>
              <a:rPr lang="pt-BR" sz="2200" b="1" dirty="0" err="1">
                <a:solidFill>
                  <a:srgbClr val="FF0000"/>
                </a:solidFill>
              </a:rPr>
              <a:t>sócio-comunicativas</a:t>
            </a:r>
            <a:r>
              <a:rPr lang="pt-BR" sz="2200" b="1" dirty="0">
                <a:solidFill>
                  <a:srgbClr val="FF0000"/>
                </a:solidFill>
              </a:rPr>
              <a:t> básicas:</a:t>
            </a:r>
          </a:p>
          <a:p>
            <a:r>
              <a:rPr lang="en-US" sz="2200" dirty="0" err="1" smtClean="0"/>
              <a:t>Falar</a:t>
            </a:r>
            <a:r>
              <a:rPr lang="en-US" sz="2200" dirty="0" smtClean="0"/>
              <a:t> </a:t>
            </a:r>
            <a:r>
              <a:rPr lang="en-US" sz="2200" dirty="0" err="1"/>
              <a:t>sobre</a:t>
            </a:r>
            <a:r>
              <a:rPr lang="en-US" sz="2200" dirty="0"/>
              <a:t> </a:t>
            </a:r>
            <a:r>
              <a:rPr lang="en-US" sz="2200" dirty="0" err="1"/>
              <a:t>eventos</a:t>
            </a:r>
            <a:r>
              <a:rPr lang="en-US" sz="2200" dirty="0"/>
              <a:t> </a:t>
            </a:r>
            <a:r>
              <a:rPr lang="en-US" sz="2200" dirty="0" err="1"/>
              <a:t>passados</a:t>
            </a:r>
            <a:r>
              <a:rPr lang="en-US" sz="2200" dirty="0"/>
              <a:t> (e.g.: What did you do [yesterday]? [Yesterday], I studied English, </a:t>
            </a:r>
            <a:r>
              <a:rPr lang="en-US" sz="2200" dirty="0" smtClean="0"/>
              <a:t>I watched </a:t>
            </a:r>
            <a:r>
              <a:rPr lang="en-US" sz="2200" dirty="0"/>
              <a:t>TV and I went to work.).</a:t>
            </a:r>
          </a:p>
          <a:p>
            <a:r>
              <a:rPr lang="pt-BR" sz="2200" dirty="0" smtClean="0"/>
              <a:t>Falar </a:t>
            </a:r>
            <a:r>
              <a:rPr lang="pt-BR" sz="2200" dirty="0"/>
              <a:t>sobre o ações em andamento (e.g.: </a:t>
            </a:r>
            <a:r>
              <a:rPr lang="pt-BR" sz="2200" dirty="0" err="1"/>
              <a:t>What</a:t>
            </a:r>
            <a:r>
              <a:rPr lang="pt-BR" sz="2200" dirty="0"/>
              <a:t> are </a:t>
            </a:r>
            <a:r>
              <a:rPr lang="pt-BR" sz="2200" dirty="0" err="1"/>
              <a:t>you</a:t>
            </a:r>
            <a:r>
              <a:rPr lang="pt-BR" sz="2200" dirty="0"/>
              <a:t> </a:t>
            </a:r>
            <a:r>
              <a:rPr lang="pt-BR" sz="2200" dirty="0" err="1"/>
              <a:t>doing</a:t>
            </a:r>
            <a:r>
              <a:rPr lang="pt-BR" sz="2200" dirty="0"/>
              <a:t>? I </a:t>
            </a:r>
            <a:r>
              <a:rPr lang="pt-BR" sz="2200" dirty="0" err="1"/>
              <a:t>am</a:t>
            </a:r>
            <a:r>
              <a:rPr lang="pt-BR" sz="2200" dirty="0"/>
              <a:t> [</a:t>
            </a:r>
            <a:r>
              <a:rPr lang="pt-BR" sz="2200" dirty="0" err="1"/>
              <a:t>studying</a:t>
            </a:r>
            <a:r>
              <a:rPr lang="pt-BR" sz="2200" dirty="0"/>
              <a:t>].).</a:t>
            </a:r>
          </a:p>
          <a:p>
            <a:r>
              <a:rPr lang="en-US" sz="2200" dirty="0" err="1" smtClean="0"/>
              <a:t>Fazer</a:t>
            </a:r>
            <a:r>
              <a:rPr lang="en-US" sz="2200" dirty="0" smtClean="0"/>
              <a:t> </a:t>
            </a:r>
            <a:r>
              <a:rPr lang="en-US" sz="2200" dirty="0" err="1"/>
              <a:t>planos</a:t>
            </a:r>
            <a:r>
              <a:rPr lang="en-US" sz="2200" dirty="0"/>
              <a:t> (e.g.: What are you going to do [tomorrow]? [Tomorrow] I am going to study.).</a:t>
            </a:r>
          </a:p>
          <a:p>
            <a:r>
              <a:rPr lang="en-US" sz="2200" dirty="0" err="1" smtClean="0"/>
              <a:t>Conjecturar</a:t>
            </a:r>
            <a:r>
              <a:rPr lang="en-US" sz="2200" dirty="0" smtClean="0"/>
              <a:t> </a:t>
            </a:r>
            <a:r>
              <a:rPr lang="en-US" sz="2200" dirty="0" err="1"/>
              <a:t>sobre</a:t>
            </a:r>
            <a:r>
              <a:rPr lang="en-US" sz="2200" dirty="0"/>
              <a:t> o future (e.g.: What will you do [in January]? [In January] I will travel.)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1110175" cy="5164428"/>
          </a:xfrm>
        </p:spPr>
        <p:txBody>
          <a:bodyPr>
            <a:noAutofit/>
          </a:bodyPr>
          <a:lstStyle/>
          <a:p>
            <a:r>
              <a:rPr lang="pt-BR" sz="2000" b="1" dirty="0"/>
              <a:t>Bases Científico-Tecnológicas (Conteúdos)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• </a:t>
            </a:r>
            <a:r>
              <a:rPr lang="pt-BR" sz="2200" b="1" dirty="0">
                <a:solidFill>
                  <a:srgbClr val="FF0000"/>
                </a:solidFill>
              </a:rPr>
              <a:t>Vocabulário básico:</a:t>
            </a:r>
          </a:p>
          <a:p>
            <a:r>
              <a:rPr lang="pt-BR" sz="2200" dirty="0" smtClean="0"/>
              <a:t>Profissões </a:t>
            </a:r>
            <a:r>
              <a:rPr lang="pt-BR" sz="2200" dirty="0"/>
              <a:t>(em especial aquelas dos próprios alunos); números (relativos especialmente às </a:t>
            </a:r>
            <a:r>
              <a:rPr lang="pt-BR" sz="2200" dirty="0" smtClean="0"/>
              <a:t>idades dos </a:t>
            </a:r>
            <a:r>
              <a:rPr lang="pt-BR" sz="2200" dirty="0"/>
              <a:t>alunos); estados civis; programas de TV, tipos de filme, música e comida; esportes, </a:t>
            </a:r>
            <a:r>
              <a:rPr lang="pt-BR" sz="2200" dirty="0" smtClean="0"/>
              <a:t>disciplinas escolares</a:t>
            </a:r>
            <a:r>
              <a:rPr lang="pt-BR" sz="2200" dirty="0"/>
              <a:t>.</a:t>
            </a:r>
          </a:p>
          <a:p>
            <a:r>
              <a:rPr lang="pt-BR" sz="2200" dirty="0" smtClean="0"/>
              <a:t>Dias </a:t>
            </a:r>
            <a:r>
              <a:rPr lang="pt-BR" sz="2200" dirty="0"/>
              <a:t>da semana; atividades relativas ao dia-a-dia dos alunos.</a:t>
            </a:r>
          </a:p>
          <a:p>
            <a:r>
              <a:rPr lang="pt-BR" sz="2200" dirty="0" smtClean="0"/>
              <a:t>A </a:t>
            </a:r>
            <a:r>
              <a:rPr lang="pt-BR" sz="2200" dirty="0"/>
              <a:t>forma passada dos verbos trabalhados na disciplina de Língua Inglesa I.</a:t>
            </a:r>
          </a:p>
          <a:p>
            <a:r>
              <a:rPr lang="en-US" sz="2200" dirty="0" err="1" smtClean="0"/>
              <a:t>Expressões</a:t>
            </a:r>
            <a:r>
              <a:rPr lang="en-US" sz="2200" dirty="0" smtClean="0"/>
              <a:t> </a:t>
            </a:r>
            <a:r>
              <a:rPr lang="en-US" sz="2200" dirty="0"/>
              <a:t>de tempo (yesterday, last weekend, a week ago, tomorrow, today, tonight, </a:t>
            </a:r>
            <a:r>
              <a:rPr lang="en-US" sz="2200" dirty="0" smtClean="0"/>
              <a:t>now, tomorrow</a:t>
            </a:r>
            <a:r>
              <a:rPr lang="en-US" sz="2200" dirty="0"/>
              <a:t>, next week, next month</a:t>
            </a:r>
            <a:r>
              <a:rPr lang="en-US" sz="2200" dirty="0" smtClean="0"/>
              <a:t>). </a:t>
            </a:r>
            <a:r>
              <a:rPr lang="pt-BR" sz="2200" dirty="0" smtClean="0"/>
              <a:t>o </a:t>
            </a:r>
            <a:r>
              <a:rPr lang="pt-BR" sz="2200" dirty="0"/>
              <a:t>Meses do ano.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5161" y="734096"/>
            <a:ext cx="10586433" cy="6014434"/>
          </a:xfrm>
        </p:spPr>
        <p:txBody>
          <a:bodyPr>
            <a:noAutofit/>
          </a:bodyPr>
          <a:lstStyle/>
          <a:p>
            <a:r>
              <a:rPr lang="pt-BR" sz="2200" b="1" dirty="0"/>
              <a:t>Procedimentos Metodológicos e Recursos Didáticos</a:t>
            </a:r>
          </a:p>
          <a:p>
            <a:r>
              <a:rPr lang="pt-BR" sz="2200" dirty="0"/>
              <a:t>• </a:t>
            </a:r>
            <a:r>
              <a:rPr lang="pt-BR" sz="2400" dirty="0"/>
              <a:t>Aulas expositivas dialogadas.</a:t>
            </a:r>
          </a:p>
          <a:p>
            <a:r>
              <a:rPr lang="pt-BR" sz="2400" dirty="0"/>
              <a:t>• Atividades </a:t>
            </a:r>
            <a:r>
              <a:rPr lang="pt-BR" sz="2400" b="1" dirty="0">
                <a:solidFill>
                  <a:srgbClr val="FF0000"/>
                </a:solidFill>
              </a:rPr>
              <a:t>orais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e </a:t>
            </a:r>
            <a:r>
              <a:rPr lang="pt-BR" sz="2400" b="1" dirty="0">
                <a:solidFill>
                  <a:srgbClr val="FF0000"/>
                </a:solidFill>
              </a:rPr>
              <a:t>escritas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em sala de aula (considerando que grande parte dos alunos da EJA trabalha durante </a:t>
            </a:r>
            <a:r>
              <a:rPr lang="pt-BR" sz="2400" dirty="0" smtClean="0"/>
              <a:t>o dia/no </a:t>
            </a:r>
            <a:r>
              <a:rPr lang="pt-BR" sz="2400" dirty="0" err="1"/>
              <a:t>contra-turno</a:t>
            </a:r>
            <a:r>
              <a:rPr lang="pt-BR" sz="2400" dirty="0"/>
              <a:t>).</a:t>
            </a:r>
          </a:p>
          <a:p>
            <a:r>
              <a:rPr lang="pt-BR" sz="2400" dirty="0"/>
              <a:t>• Projetos/Atividades envolvendo gêneros textuais de natureza lúdica (como </a:t>
            </a:r>
            <a:r>
              <a:rPr lang="pt-BR" sz="2400" b="1" dirty="0">
                <a:solidFill>
                  <a:srgbClr val="FF0000"/>
                </a:solidFill>
              </a:rPr>
              <a:t>música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e </a:t>
            </a:r>
            <a:r>
              <a:rPr lang="pt-BR" sz="2400" b="1" dirty="0">
                <a:solidFill>
                  <a:srgbClr val="FF0000"/>
                </a:solidFill>
              </a:rPr>
              <a:t>vídeo</a:t>
            </a:r>
            <a:r>
              <a:rPr lang="pt-BR" sz="2400" dirty="0"/>
              <a:t>), informativa (</a:t>
            </a:r>
            <a:r>
              <a:rPr lang="pt-BR" sz="2400" dirty="0" smtClean="0"/>
              <a:t>por exemplo</a:t>
            </a:r>
            <a:r>
              <a:rPr lang="pt-BR" sz="2400" dirty="0"/>
              <a:t>, </a:t>
            </a:r>
            <a:r>
              <a:rPr lang="pt-BR" sz="2400" b="1" dirty="0">
                <a:solidFill>
                  <a:srgbClr val="FF0000"/>
                </a:solidFill>
              </a:rPr>
              <a:t>notícias</a:t>
            </a:r>
            <a:r>
              <a:rPr lang="pt-BR" sz="2400" dirty="0"/>
              <a:t>), literárias (como </a:t>
            </a:r>
            <a:r>
              <a:rPr lang="pt-BR" sz="2400" b="1" dirty="0">
                <a:solidFill>
                  <a:srgbClr val="FF0000"/>
                </a:solidFill>
              </a:rPr>
              <a:t>poemas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curtos) e/ou técnica e científica.</a:t>
            </a:r>
          </a:p>
          <a:p>
            <a:r>
              <a:rPr lang="pt-BR" sz="2400" dirty="0"/>
              <a:t>• Acesso à Internet como elemento de pesquisa;</a:t>
            </a:r>
          </a:p>
          <a:p>
            <a:r>
              <a:rPr lang="pt-BR" sz="2400" dirty="0"/>
              <a:t>• Estudo dirigido de </a:t>
            </a:r>
            <a:r>
              <a:rPr lang="pt-BR" sz="2400" b="1" dirty="0">
                <a:solidFill>
                  <a:srgbClr val="FF0000"/>
                </a:solidFill>
              </a:rPr>
              <a:t>listas de vocabulário</a:t>
            </a:r>
            <a:r>
              <a:rPr lang="pt-BR" sz="2400" dirty="0"/>
              <a:t>;</a:t>
            </a:r>
          </a:p>
          <a:p>
            <a:r>
              <a:rPr lang="pt-BR" sz="2400" dirty="0"/>
              <a:t>• Projetos/Atividades que propiciem ao aluno a oportunidade de construir seu próprio conhecimento e </a:t>
            </a:r>
            <a:r>
              <a:rPr lang="pt-BR" sz="2400" dirty="0" smtClean="0"/>
              <a:t>partilhá-lo com </a:t>
            </a:r>
            <a:r>
              <a:rPr lang="pt-BR" sz="2400" dirty="0"/>
              <a:t>os colegas.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972800" cy="5164428"/>
          </a:xfrm>
        </p:spPr>
        <p:txBody>
          <a:bodyPr>
            <a:noAutofit/>
          </a:bodyPr>
          <a:lstStyle/>
          <a:p>
            <a:r>
              <a:rPr lang="pt-BR" sz="2400" b="1" dirty="0"/>
              <a:t>Avaliação</a:t>
            </a:r>
          </a:p>
          <a:p>
            <a:r>
              <a:rPr lang="pt-BR" sz="2400" dirty="0"/>
              <a:t>• Estratégias de avaliação formativa que indiquem ao aprendiz “o que precisa ser feito, revisto, estudado, </a:t>
            </a:r>
            <a:r>
              <a:rPr lang="pt-BR" sz="2400" dirty="0" smtClean="0"/>
              <a:t>reelaborado, para </a:t>
            </a:r>
            <a:r>
              <a:rPr lang="pt-BR" sz="2400" b="1" dirty="0">
                <a:solidFill>
                  <a:srgbClr val="FF0000"/>
                </a:solidFill>
              </a:rPr>
              <a:t>superar dificuldades</a:t>
            </a:r>
            <a:r>
              <a:rPr lang="pt-BR" sz="2400" dirty="0"/>
              <a:t> e estabelecer relações para o desenvolvimento de estruturas cognitivas</a:t>
            </a:r>
            <a:r>
              <a:rPr lang="pt-BR" sz="2400" dirty="0" smtClean="0"/>
              <a:t>” (</a:t>
            </a:r>
            <a:r>
              <a:rPr lang="pt-BR" sz="2400" dirty="0"/>
              <a:t>Soares e Ribeiro, 2001).</a:t>
            </a:r>
          </a:p>
          <a:p>
            <a:r>
              <a:rPr lang="pt-BR" sz="2400" dirty="0"/>
              <a:t>• Instrumentos avaliativos </a:t>
            </a:r>
            <a:r>
              <a:rPr lang="pt-BR" sz="2400" b="1" dirty="0">
                <a:solidFill>
                  <a:srgbClr val="FF0000"/>
                </a:solidFill>
              </a:rPr>
              <a:t>escritos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e </a:t>
            </a:r>
            <a:r>
              <a:rPr lang="pt-BR" sz="2400" b="1" dirty="0">
                <a:solidFill>
                  <a:srgbClr val="FF0000"/>
                </a:solidFill>
              </a:rPr>
              <a:t>orais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considerando os processos de ensino-aprendizagem desenvolvidos </a:t>
            </a:r>
            <a:r>
              <a:rPr lang="pt-BR" sz="2400" dirty="0" smtClean="0"/>
              <a:t>nas aulas</a:t>
            </a:r>
            <a:r>
              <a:rPr lang="pt-BR" sz="2400" dirty="0"/>
              <a:t>.</a:t>
            </a:r>
          </a:p>
          <a:p>
            <a:r>
              <a:rPr lang="pt-BR" sz="2400" dirty="0"/>
              <a:t>• Projetos/Trabalhos individuais e em </a:t>
            </a:r>
            <a:r>
              <a:rPr lang="pt-BR" sz="2400" b="1" dirty="0">
                <a:solidFill>
                  <a:srgbClr val="FF0000"/>
                </a:solidFill>
              </a:rPr>
              <a:t>grupo</a:t>
            </a:r>
            <a:r>
              <a:rPr lang="pt-BR" sz="2400" dirty="0"/>
              <a:t>, escritos e/ou orais (produção textual, apresentações, </a:t>
            </a:r>
            <a:r>
              <a:rPr lang="pt-BR" sz="2400" dirty="0" err="1"/>
              <a:t>etc</a:t>
            </a:r>
            <a:r>
              <a:rPr lang="pt-BR" sz="2400" dirty="0"/>
              <a:t>).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972800" cy="5164428"/>
          </a:xfrm>
        </p:spPr>
        <p:txBody>
          <a:bodyPr>
            <a:noAutofit/>
          </a:bodyPr>
          <a:lstStyle/>
          <a:p>
            <a:r>
              <a:rPr lang="pt-BR" sz="2400" b="1" dirty="0"/>
              <a:t>Bibliografia</a:t>
            </a:r>
          </a:p>
          <a:p>
            <a:r>
              <a:rPr lang="pt-BR" sz="2400" dirty="0"/>
              <a:t>1. MURPHY, Raymond. </a:t>
            </a:r>
            <a:r>
              <a:rPr lang="pt-BR" sz="2400" dirty="0" err="1"/>
              <a:t>Essential</a:t>
            </a:r>
            <a:r>
              <a:rPr lang="pt-BR" sz="2400" dirty="0"/>
              <a:t> </a:t>
            </a:r>
            <a:r>
              <a:rPr lang="pt-BR" sz="2400" dirty="0" err="1"/>
              <a:t>Grammar</a:t>
            </a:r>
            <a:r>
              <a:rPr lang="pt-BR" sz="2400" dirty="0"/>
              <a:t> in Use. São Paulo: Martins Fontes, 2004.</a:t>
            </a:r>
          </a:p>
          <a:p>
            <a:r>
              <a:rPr lang="pt-BR" sz="2400" dirty="0"/>
              <a:t>2. DICIONÁRIO Escolar </a:t>
            </a:r>
            <a:r>
              <a:rPr lang="pt-BR" sz="2400" dirty="0" err="1"/>
              <a:t>Longman</a:t>
            </a:r>
            <a:r>
              <a:rPr lang="pt-BR" sz="2400" dirty="0"/>
              <a:t> Inglês-Português, Português-Inglês.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8209" y="257577"/>
            <a:ext cx="5512158" cy="734096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Ensino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5465" y="1004552"/>
            <a:ext cx="10646535" cy="570534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Proposta 1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Trabalho (20) – Escrito, Seminários, Apresentações, etc.</a:t>
            </a:r>
          </a:p>
          <a:p>
            <a:r>
              <a:rPr lang="pt-BR" sz="3000" dirty="0" smtClean="0"/>
              <a:t>Exercícios (20) – Feitos em sala (entregues ou não), Oralidade.</a:t>
            </a:r>
          </a:p>
          <a:p>
            <a:r>
              <a:rPr lang="pt-BR" sz="3000" dirty="0" smtClean="0"/>
              <a:t>Avaliação (60) – Conteúdos do Bimestre</a:t>
            </a:r>
          </a:p>
          <a:p>
            <a:r>
              <a:rPr lang="pt-BR" sz="3000" b="1" dirty="0" smtClean="0"/>
              <a:t>*Simulado/ENEM</a:t>
            </a:r>
            <a:endParaRPr lang="pt-BR" sz="3000" b="1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Proposta 2:</a:t>
            </a:r>
          </a:p>
          <a:p>
            <a:r>
              <a:rPr lang="pt-BR" sz="3000" dirty="0" smtClean="0"/>
              <a:t>Participação em Sala (Oralidade, exercícios) – 100</a:t>
            </a:r>
          </a:p>
          <a:p>
            <a:r>
              <a:rPr lang="pt-BR" sz="3000" dirty="0" smtClean="0"/>
              <a:t>Avaliação – 100</a:t>
            </a:r>
          </a:p>
          <a:p>
            <a:r>
              <a:rPr lang="pt-BR" sz="3000" dirty="0" smtClean="0"/>
              <a:t>Trabalho – 100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8202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012" y="373488"/>
            <a:ext cx="1828799" cy="734096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Regras: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6828" y="1107584"/>
            <a:ext cx="9942491" cy="538337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Trabalhos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Entregues na data (não aceito após);</a:t>
            </a:r>
          </a:p>
          <a:p>
            <a:r>
              <a:rPr lang="pt-BR" sz="3000" dirty="0" smtClean="0"/>
              <a:t>Seminários (todos apresentam) - Exercício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Prova:</a:t>
            </a:r>
          </a:p>
          <a:p>
            <a:r>
              <a:rPr lang="pt-BR" sz="3000" dirty="0" smtClean="0"/>
              <a:t>Individual</a:t>
            </a:r>
          </a:p>
          <a:p>
            <a:r>
              <a:rPr lang="pt-BR" sz="3000" dirty="0" smtClean="0"/>
              <a:t>Sem consulta (dicionário, caderno, celular)</a:t>
            </a:r>
          </a:p>
          <a:p>
            <a:r>
              <a:rPr lang="pt-BR" sz="3000" dirty="0" smtClean="0"/>
              <a:t>Questões objetivas (70%), subjetivas (30%)</a:t>
            </a:r>
          </a:p>
          <a:p>
            <a:r>
              <a:rPr lang="pt-BR" sz="3000" dirty="0" smtClean="0"/>
              <a:t>Reposição* (Toda subjetiva)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0659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012" y="373488"/>
            <a:ext cx="1828799" cy="734096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Regras: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2288" y="1107584"/>
            <a:ext cx="9247031" cy="538337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Trabalhos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Entregues na data (não aceito após);</a:t>
            </a:r>
          </a:p>
          <a:p>
            <a:r>
              <a:rPr lang="pt-BR" sz="3000" dirty="0" smtClean="0"/>
              <a:t>Seminários (todos apresentam) - Exercício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Prova:</a:t>
            </a:r>
          </a:p>
          <a:p>
            <a:r>
              <a:rPr lang="pt-BR" sz="3000" dirty="0" smtClean="0"/>
              <a:t>Individual</a:t>
            </a:r>
          </a:p>
          <a:p>
            <a:r>
              <a:rPr lang="pt-BR" sz="3000" dirty="0" smtClean="0"/>
              <a:t>Sem consulta (dicionário, caderno, celular)</a:t>
            </a:r>
          </a:p>
          <a:p>
            <a:r>
              <a:rPr lang="pt-BR" sz="3000" dirty="0" smtClean="0"/>
              <a:t>Questões objetivas (70%), subjetivas (30%)</a:t>
            </a:r>
          </a:p>
          <a:p>
            <a:r>
              <a:rPr lang="pt-BR" sz="3000" dirty="0" smtClean="0"/>
              <a:t>Reposição* (Toda subjetiva)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188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730" y="1431478"/>
            <a:ext cx="3181081" cy="212309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Estudar inglês para...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94EA454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1488" y="362530"/>
            <a:ext cx="5589431" cy="558943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9010919" y="5112913"/>
            <a:ext cx="3181081" cy="1453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cantar assim....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6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7779" y="1364997"/>
            <a:ext cx="5528580" cy="1538519"/>
          </a:xfrm>
        </p:spPr>
        <p:txBody>
          <a:bodyPr>
            <a:noAutofit/>
          </a:bodyPr>
          <a:lstStyle/>
          <a:p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studying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ausacademy.edu.au/wp-content/uploads/2015/02/English-1166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3251200"/>
            <a:ext cx="10595429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7044743" cy="1144297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certeza cantar assim...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87133" y="2240925"/>
            <a:ext cx="92856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hlinkClick r:id="rId2"/>
              </a:rPr>
              <a:t>https://</a:t>
            </a:r>
            <a:r>
              <a:rPr lang="pt-BR" sz="2800" dirty="0" smtClean="0">
                <a:hlinkClick r:id="rId2"/>
              </a:rPr>
              <a:t>www.youtube.com/watch?v=gCadlN8fexk</a:t>
            </a:r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err="1" smtClean="0"/>
              <a:t>Mercinho</a:t>
            </a:r>
            <a:r>
              <a:rPr lang="pt-BR" sz="2800" dirty="0" smtClean="0"/>
              <a:t>, baixe só a parte que a diva canta (igual aquela diva falsificada) </a:t>
            </a:r>
            <a:r>
              <a:rPr lang="pt-BR" sz="2800" dirty="0" err="1" smtClean="0"/>
              <a:t>rsrsrsr</a:t>
            </a:r>
            <a:r>
              <a:rPr lang="pt-BR" sz="2800" dirty="0" smtClean="0"/>
              <a:t>....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832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9878094" cy="174960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não pensar que em inglês é a mesma coisa de português...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96981" y="1906073"/>
            <a:ext cx="92856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hlinkClick r:id="rId2"/>
              </a:rPr>
              <a:t>https://www.youtube.com/watch?v=FZ0_H7Xw5rI&amp;index=75&amp;list=PLPl4iUXXZaQvetjITFXUyeKOqkqxGN6GC</a:t>
            </a:r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>
                <a:hlinkClick r:id="rId3"/>
              </a:rPr>
              <a:t>https://www.youtube.com/watch?v=Tr9ariOd6ro&amp;index=17&amp;list=PLPl4iUXXZaQvetjITFXUyeKOqkqxGN6GC</a:t>
            </a:r>
            <a:r>
              <a:rPr lang="pt-BR" sz="2800" dirty="0" smtClean="0"/>
              <a:t> </a:t>
            </a:r>
            <a:endParaRPr lang="pt-BR" sz="2800" dirty="0"/>
          </a:p>
          <a:p>
            <a:endParaRPr lang="pt-BR" sz="2800" b="1" dirty="0" smtClean="0"/>
          </a:p>
          <a:p>
            <a:r>
              <a:rPr lang="pt-BR" sz="2800" b="1" dirty="0" smtClean="0"/>
              <a:t>Baixar os links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196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7044743" cy="1144297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Às vezes inglês é tão difícil que...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96981" y="728617"/>
            <a:ext cx="100197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Britney </a:t>
            </a:r>
            <a:r>
              <a:rPr lang="pt-BR" sz="3200" b="1" dirty="0"/>
              <a:t>Spears </a:t>
            </a:r>
            <a:r>
              <a:rPr lang="pt-BR" sz="3200" b="1" dirty="0" smtClean="0"/>
              <a:t>– </a:t>
            </a:r>
            <a:r>
              <a:rPr lang="pt-BR" sz="3200" b="1" dirty="0" err="1" smtClean="0"/>
              <a:t>Sometimes</a:t>
            </a:r>
            <a:endParaRPr lang="pt-BR" sz="3200" b="1" dirty="0" smtClean="0"/>
          </a:p>
          <a:p>
            <a:endParaRPr lang="pt-BR" sz="3200" dirty="0" smtClean="0"/>
          </a:p>
          <a:p>
            <a:r>
              <a:rPr lang="pt-BR" sz="3200" b="1" dirty="0" err="1" smtClean="0"/>
              <a:t>Sometimes</a:t>
            </a:r>
            <a:r>
              <a:rPr lang="pt-BR" sz="3200" b="1" dirty="0" smtClean="0"/>
              <a:t> I </a:t>
            </a:r>
            <a:r>
              <a:rPr lang="pt-BR" sz="3200" b="1" dirty="0" err="1" smtClean="0"/>
              <a:t>run</a:t>
            </a:r>
            <a:endParaRPr lang="pt-BR" sz="3200" b="1" dirty="0" smtClean="0"/>
          </a:p>
          <a:p>
            <a:r>
              <a:rPr lang="pt-BR" sz="3200" b="1" dirty="0" err="1" smtClean="0"/>
              <a:t>Sometimes</a:t>
            </a:r>
            <a:r>
              <a:rPr lang="pt-BR" sz="3200" b="1" dirty="0" smtClean="0"/>
              <a:t> I </a:t>
            </a:r>
            <a:r>
              <a:rPr lang="pt-BR" sz="3200" b="1" dirty="0" err="1" smtClean="0"/>
              <a:t>hide</a:t>
            </a:r>
            <a:endParaRPr lang="pt-BR" sz="3200" b="1" dirty="0" smtClean="0"/>
          </a:p>
          <a:p>
            <a:r>
              <a:rPr lang="pt-BR" sz="3200" b="1" dirty="0" err="1" smtClean="0"/>
              <a:t>Sometimes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I’m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scared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of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you</a:t>
            </a:r>
            <a:endParaRPr lang="pt-BR" sz="3200" b="1" dirty="0" smtClean="0"/>
          </a:p>
          <a:p>
            <a:r>
              <a:rPr lang="pt-BR" sz="3200" b="1" dirty="0" err="1" smtClean="0"/>
              <a:t>But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all</a:t>
            </a:r>
            <a:r>
              <a:rPr lang="pt-BR" sz="3200" b="1" dirty="0" smtClean="0"/>
              <a:t> I </a:t>
            </a:r>
            <a:r>
              <a:rPr lang="pt-BR" sz="3200" b="1" dirty="0" err="1" smtClean="0"/>
              <a:t>really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want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is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hold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you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tight</a:t>
            </a:r>
            <a:endParaRPr lang="pt-BR" sz="3200" b="1" dirty="0" smtClean="0"/>
          </a:p>
          <a:p>
            <a:r>
              <a:rPr lang="pt-BR" sz="3200" b="1" dirty="0" err="1" smtClean="0"/>
              <a:t>Treat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you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right</a:t>
            </a:r>
            <a:endParaRPr lang="pt-BR" sz="3200" b="1" dirty="0" smtClean="0"/>
          </a:p>
          <a:p>
            <a:r>
              <a:rPr lang="pt-BR" sz="3200" b="1" dirty="0" smtClean="0"/>
              <a:t>Be </a:t>
            </a:r>
            <a:r>
              <a:rPr lang="pt-BR" sz="3200" b="1" dirty="0" err="1" smtClean="0"/>
              <a:t>with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you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day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and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night</a:t>
            </a:r>
            <a:endParaRPr lang="pt-BR" sz="3200" b="1" dirty="0" smtClean="0"/>
          </a:p>
          <a:p>
            <a:r>
              <a:rPr lang="pt-BR" sz="3200" b="1" dirty="0" smtClean="0"/>
              <a:t>Baby </a:t>
            </a:r>
            <a:r>
              <a:rPr lang="pt-BR" sz="3200" b="1" dirty="0" err="1" smtClean="0"/>
              <a:t>all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we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need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it’s</a:t>
            </a:r>
            <a:r>
              <a:rPr lang="pt-BR" sz="3200" b="1" dirty="0" smtClean="0"/>
              <a:t> time </a:t>
            </a:r>
          </a:p>
          <a:p>
            <a:r>
              <a:rPr lang="pt-BR" sz="3200" b="1" dirty="0" smtClean="0">
                <a:solidFill>
                  <a:srgbClr val="FF0000"/>
                </a:solidFill>
              </a:rPr>
              <a:t>(pode baixar legendado em português – aí coloque o vídeo aqui ao lado pro povo ver e entender)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9053847" cy="706417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se o exercício for muito difícil...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91427" y="862886"/>
            <a:ext cx="84313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</a:rPr>
              <a:t>Backstreetboys</a:t>
            </a:r>
            <a:r>
              <a:rPr lang="pt-BR" sz="4000" b="1" dirty="0" smtClean="0">
                <a:solidFill>
                  <a:srgbClr val="FF0000"/>
                </a:solidFill>
              </a:rPr>
              <a:t> – I </a:t>
            </a:r>
            <a:r>
              <a:rPr lang="pt-BR" sz="4000" b="1" dirty="0" err="1" smtClean="0">
                <a:solidFill>
                  <a:srgbClr val="FF0000"/>
                </a:solidFill>
              </a:rPr>
              <a:t>want</a:t>
            </a:r>
            <a:r>
              <a:rPr lang="pt-BR" sz="4000" b="1" dirty="0" smtClean="0">
                <a:solidFill>
                  <a:srgbClr val="FF0000"/>
                </a:solidFill>
              </a:rPr>
              <a:t> it </a:t>
            </a:r>
            <a:r>
              <a:rPr lang="pt-BR" sz="4000" b="1" dirty="0" err="1" smtClean="0">
                <a:solidFill>
                  <a:srgbClr val="FF0000"/>
                </a:solidFill>
              </a:rPr>
              <a:t>that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b="1" dirty="0" err="1" smtClean="0">
                <a:solidFill>
                  <a:srgbClr val="FF0000"/>
                </a:solidFill>
              </a:rPr>
              <a:t>way</a:t>
            </a:r>
            <a:endParaRPr lang="pt-BR" sz="4000" b="1" dirty="0" smtClean="0">
              <a:solidFill>
                <a:srgbClr val="FF0000"/>
              </a:solidFill>
            </a:endParaRPr>
          </a:p>
          <a:p>
            <a:r>
              <a:rPr lang="pt-BR" sz="4000" b="1" dirty="0" err="1" smtClean="0"/>
              <a:t>Tell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my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why</a:t>
            </a:r>
            <a:endParaRPr lang="pt-BR" sz="4000" b="1" dirty="0" smtClean="0"/>
          </a:p>
          <a:p>
            <a:r>
              <a:rPr lang="pt-BR" sz="4000" b="1" dirty="0" err="1" smtClean="0"/>
              <a:t>Ain’t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nothing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but</a:t>
            </a:r>
            <a:r>
              <a:rPr lang="pt-BR" sz="4000" b="1" dirty="0" smtClean="0"/>
              <a:t> a </a:t>
            </a:r>
            <a:r>
              <a:rPr lang="pt-BR" sz="4000" b="1" dirty="0" err="1" smtClean="0"/>
              <a:t>headache</a:t>
            </a:r>
            <a:endParaRPr lang="pt-BR" sz="4000" b="1" dirty="0" smtClean="0"/>
          </a:p>
          <a:p>
            <a:r>
              <a:rPr lang="pt-BR" sz="4000" b="1" dirty="0" err="1"/>
              <a:t>Tell</a:t>
            </a:r>
            <a:r>
              <a:rPr lang="pt-BR" sz="4000" b="1" dirty="0"/>
              <a:t> </a:t>
            </a:r>
            <a:r>
              <a:rPr lang="pt-BR" sz="4000" b="1" dirty="0" err="1"/>
              <a:t>my</a:t>
            </a:r>
            <a:r>
              <a:rPr lang="pt-BR" sz="4000" b="1" dirty="0"/>
              <a:t> </a:t>
            </a:r>
            <a:r>
              <a:rPr lang="pt-BR" sz="4000" b="1" dirty="0" err="1"/>
              <a:t>why</a:t>
            </a:r>
            <a:endParaRPr lang="pt-BR" sz="4000" b="1" dirty="0"/>
          </a:p>
          <a:p>
            <a:r>
              <a:rPr lang="pt-BR" sz="4000" b="1" dirty="0" err="1" smtClean="0"/>
              <a:t>Ain’t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nothing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but</a:t>
            </a:r>
            <a:r>
              <a:rPr lang="pt-BR" sz="4000" b="1" dirty="0" smtClean="0"/>
              <a:t> a </a:t>
            </a:r>
            <a:r>
              <a:rPr lang="pt-BR" sz="4000" b="1" dirty="0" err="1" smtClean="0"/>
              <a:t>mistake</a:t>
            </a:r>
            <a:endParaRPr lang="pt-BR" sz="4000" b="1" dirty="0" smtClean="0"/>
          </a:p>
          <a:p>
            <a:r>
              <a:rPr lang="pt-BR" sz="4000" b="1" dirty="0" err="1" smtClean="0"/>
              <a:t>Tell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my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why</a:t>
            </a:r>
            <a:endParaRPr lang="pt-BR" sz="4000" b="1" dirty="0" smtClean="0"/>
          </a:p>
          <a:p>
            <a:r>
              <a:rPr lang="pt-BR" sz="4000" b="1" dirty="0" smtClean="0"/>
              <a:t>I </a:t>
            </a:r>
            <a:r>
              <a:rPr lang="pt-BR" sz="4000" b="1" dirty="0" err="1" smtClean="0"/>
              <a:t>never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wanna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hear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you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say</a:t>
            </a:r>
            <a:endParaRPr lang="pt-BR" sz="4000" b="1" dirty="0" smtClean="0"/>
          </a:p>
          <a:p>
            <a:r>
              <a:rPr lang="pt-BR" sz="4000" b="1" dirty="0" smtClean="0"/>
              <a:t>I </a:t>
            </a:r>
            <a:r>
              <a:rPr lang="pt-BR" sz="4000" b="1" dirty="0" err="1" smtClean="0"/>
              <a:t>want</a:t>
            </a:r>
            <a:r>
              <a:rPr lang="pt-BR" sz="4000" b="1" dirty="0" smtClean="0"/>
              <a:t> it </a:t>
            </a:r>
            <a:r>
              <a:rPr lang="pt-BR" sz="4000" b="1" dirty="0" err="1" smtClean="0"/>
              <a:t>that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way</a:t>
            </a:r>
            <a:endParaRPr lang="pt-BR" sz="4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066727" y="4584880"/>
            <a:ext cx="3384998" cy="2169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guarde dúvidas, pergunte!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4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10200067" cy="144051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dá uma agonia às vezes....a professora fica só falando e eu sem entender....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37894" y="1379577"/>
            <a:ext cx="792050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No doubt - Don’t speak </a:t>
            </a:r>
            <a:br>
              <a:rPr lang="en-US" sz="3500" b="1" dirty="0" smtClean="0">
                <a:solidFill>
                  <a:srgbClr val="FF0000"/>
                </a:solidFill>
              </a:rPr>
            </a:br>
            <a:endParaRPr lang="en-US" sz="3500" b="1" dirty="0" smtClean="0">
              <a:solidFill>
                <a:srgbClr val="FF0000"/>
              </a:solidFill>
            </a:endParaRPr>
          </a:p>
          <a:p>
            <a:r>
              <a:rPr lang="en-US" sz="3500" b="1" dirty="0" smtClean="0"/>
              <a:t>Don’t </a:t>
            </a:r>
            <a:r>
              <a:rPr lang="en-US" sz="3500" b="1" dirty="0"/>
              <a:t>speak </a:t>
            </a:r>
            <a:br>
              <a:rPr lang="en-US" sz="3500" b="1" dirty="0"/>
            </a:br>
            <a:r>
              <a:rPr lang="en-US" sz="3500" b="1" dirty="0"/>
              <a:t>I know just what you’re saying </a:t>
            </a:r>
            <a:br>
              <a:rPr lang="en-US" sz="3500" b="1" dirty="0"/>
            </a:br>
            <a:r>
              <a:rPr lang="en-US" sz="3500" b="1" dirty="0"/>
              <a:t>So please stop explaining </a:t>
            </a:r>
            <a:br>
              <a:rPr lang="en-US" sz="3500" b="1" dirty="0"/>
            </a:br>
            <a:r>
              <a:rPr lang="en-US" sz="3500" b="1" dirty="0"/>
              <a:t>Don’t tell me ’cause it hurts </a:t>
            </a:r>
            <a:br>
              <a:rPr lang="en-US" sz="3500" b="1" dirty="0"/>
            </a:br>
            <a:r>
              <a:rPr lang="en-US" sz="3500" b="1" dirty="0"/>
              <a:t>Don’t speak </a:t>
            </a:r>
            <a:br>
              <a:rPr lang="en-US" sz="3500" b="1" dirty="0"/>
            </a:br>
            <a:r>
              <a:rPr lang="en-US" sz="3500" b="1" dirty="0"/>
              <a:t>I know what you’re thinking </a:t>
            </a:r>
            <a:br>
              <a:rPr lang="en-US" sz="3500" b="1" dirty="0"/>
            </a:br>
            <a:r>
              <a:rPr lang="en-US" sz="3500" b="1" dirty="0"/>
              <a:t>I don’t need your reasons </a:t>
            </a:r>
            <a:br>
              <a:rPr lang="en-US" sz="3500" b="1" dirty="0"/>
            </a:br>
            <a:r>
              <a:rPr lang="en-US" sz="3500" b="1" dirty="0"/>
              <a:t>Don’t tell me ’cause it hurts 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12357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7044743" cy="1144297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quando chega a prova, </a:t>
            </a:r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voc~e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não vai estar assim...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96981" y="1462008"/>
            <a:ext cx="98008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Celine Dion – a new </a:t>
            </a:r>
            <a:r>
              <a:rPr lang="pt-BR" sz="4000" b="1" dirty="0" err="1" smtClean="0">
                <a:solidFill>
                  <a:srgbClr val="FF0000"/>
                </a:solidFill>
              </a:rPr>
              <a:t>day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b="1" dirty="0" err="1" smtClean="0">
                <a:solidFill>
                  <a:srgbClr val="FF0000"/>
                </a:solidFill>
              </a:rPr>
              <a:t>has</a:t>
            </a:r>
            <a:r>
              <a:rPr lang="pt-BR" sz="4000" b="1" dirty="0" smtClean="0">
                <a:solidFill>
                  <a:srgbClr val="FF0000"/>
                </a:solidFill>
              </a:rPr>
              <a:t> come</a:t>
            </a:r>
          </a:p>
          <a:p>
            <a:r>
              <a:rPr lang="pt-BR" sz="4000" b="1" dirty="0" smtClean="0"/>
              <a:t>I </a:t>
            </a:r>
            <a:r>
              <a:rPr lang="pt-BR" sz="4000" b="1" dirty="0" err="1" smtClean="0"/>
              <a:t>was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waiting</a:t>
            </a:r>
            <a:r>
              <a:rPr lang="pt-BR" sz="4000" b="1" dirty="0" smtClean="0"/>
              <a:t> for </a:t>
            </a:r>
            <a:r>
              <a:rPr lang="pt-BR" sz="4000" b="1" dirty="0" err="1" smtClean="0"/>
              <a:t>so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long</a:t>
            </a:r>
            <a:endParaRPr lang="pt-BR" sz="4000" b="1" dirty="0" smtClean="0"/>
          </a:p>
          <a:p>
            <a:r>
              <a:rPr lang="pt-BR" sz="4000" b="1" dirty="0" smtClean="0"/>
              <a:t>For a </a:t>
            </a:r>
            <a:r>
              <a:rPr lang="pt-BR" sz="4000" b="1" dirty="0" err="1" smtClean="0"/>
              <a:t>miracle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to</a:t>
            </a:r>
            <a:r>
              <a:rPr lang="pt-BR" sz="4000" b="1" dirty="0" smtClean="0"/>
              <a:t> come</a:t>
            </a:r>
          </a:p>
          <a:p>
            <a:r>
              <a:rPr lang="pt-BR" sz="4000" b="1" dirty="0" err="1" smtClean="0"/>
              <a:t>Everyone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told</a:t>
            </a:r>
            <a:r>
              <a:rPr lang="pt-BR" sz="4000" b="1" dirty="0" smtClean="0"/>
              <a:t> me </a:t>
            </a:r>
            <a:r>
              <a:rPr lang="pt-BR" sz="4000" b="1" dirty="0" err="1" smtClean="0"/>
              <a:t>to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be</a:t>
            </a:r>
            <a:r>
              <a:rPr lang="pt-BR" sz="4000" b="1" dirty="0" smtClean="0"/>
              <a:t> Strong</a:t>
            </a:r>
          </a:p>
          <a:p>
            <a:r>
              <a:rPr lang="pt-BR" sz="4000" b="1" dirty="0" err="1" smtClean="0"/>
              <a:t>Hold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on</a:t>
            </a:r>
            <a:endParaRPr lang="pt-BR" sz="4000" b="1" dirty="0" smtClean="0"/>
          </a:p>
          <a:p>
            <a:r>
              <a:rPr lang="pt-BR" sz="4000" b="1" dirty="0" err="1" smtClean="0"/>
              <a:t>And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don’t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shed</a:t>
            </a:r>
            <a:r>
              <a:rPr lang="pt-BR" sz="4000" b="1" dirty="0" smtClean="0"/>
              <a:t> a tear...</a:t>
            </a:r>
            <a:endParaRPr lang="pt-BR" sz="4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222125" y="5408903"/>
            <a:ext cx="7044743" cy="1144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vá esperar milagres.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711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10200067" cy="168521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 que pode ser difícil e desestimulante, mas tente achar uma razão e persista....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05320" y="1429557"/>
            <a:ext cx="76629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300" b="1" dirty="0" err="1">
                <a:solidFill>
                  <a:srgbClr val="FF0000"/>
                </a:solidFill>
              </a:rPr>
              <a:t>Firework</a:t>
            </a:r>
            <a:r>
              <a:rPr lang="pt-BR" sz="3300" b="1" dirty="0">
                <a:solidFill>
                  <a:srgbClr val="FF0000"/>
                </a:solidFill>
              </a:rPr>
              <a:t> – </a:t>
            </a:r>
            <a:r>
              <a:rPr lang="pt-BR" sz="3300" b="1" dirty="0" err="1">
                <a:solidFill>
                  <a:srgbClr val="FF0000"/>
                </a:solidFill>
              </a:rPr>
              <a:t>Katy</a:t>
            </a:r>
            <a:r>
              <a:rPr lang="pt-BR" sz="3300" b="1" dirty="0">
                <a:solidFill>
                  <a:srgbClr val="FF0000"/>
                </a:solidFill>
              </a:rPr>
              <a:t> </a:t>
            </a:r>
            <a:r>
              <a:rPr lang="pt-BR" sz="3300" b="1" dirty="0" smtClean="0">
                <a:solidFill>
                  <a:srgbClr val="FF0000"/>
                </a:solidFill>
              </a:rPr>
              <a:t>Perry</a:t>
            </a:r>
          </a:p>
          <a:p>
            <a:r>
              <a:rPr lang="en-US" sz="3300" b="1" dirty="0"/>
              <a:t>Ignite the light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And let it shine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Just own the night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Like the Fourth of July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'Cause baby, you're a firework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Come on show '</a:t>
            </a:r>
            <a:r>
              <a:rPr lang="en-US" sz="3300" b="1" dirty="0" err="1"/>
              <a:t>em</a:t>
            </a:r>
            <a:r>
              <a:rPr lang="en-US" sz="3300" b="1" dirty="0"/>
              <a:t> what you're worth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Make '</a:t>
            </a:r>
            <a:r>
              <a:rPr lang="en-US" sz="3300" b="1" dirty="0" err="1"/>
              <a:t>em</a:t>
            </a:r>
            <a:r>
              <a:rPr lang="en-US" sz="3300" b="1" dirty="0"/>
              <a:t> go, "</a:t>
            </a:r>
            <a:r>
              <a:rPr lang="en-US" sz="3300" b="1" dirty="0" err="1"/>
              <a:t>Aah</a:t>
            </a:r>
            <a:r>
              <a:rPr lang="en-US" sz="3300" b="1" dirty="0"/>
              <a:t>, </a:t>
            </a:r>
            <a:r>
              <a:rPr lang="en-US" sz="3300" b="1" dirty="0" err="1"/>
              <a:t>aah</a:t>
            </a:r>
            <a:r>
              <a:rPr lang="en-US" sz="3300" b="1" dirty="0"/>
              <a:t>, </a:t>
            </a:r>
            <a:r>
              <a:rPr lang="en-US" sz="3300" b="1" dirty="0" err="1"/>
              <a:t>aah</a:t>
            </a:r>
            <a:r>
              <a:rPr lang="en-US" sz="3300" b="1" dirty="0"/>
              <a:t>"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As you shoot across the </a:t>
            </a:r>
            <a:r>
              <a:rPr lang="en-US" sz="3300" b="1" dirty="0" smtClean="0"/>
              <a:t>sky</a:t>
            </a:r>
            <a:endParaRPr lang="pt-BR" sz="3300" b="1" dirty="0"/>
          </a:p>
        </p:txBody>
      </p:sp>
    </p:spTree>
    <p:extLst>
      <p:ext uri="{BB962C8B-B14F-4D97-AF65-F5344CB8AC3E}">
        <p14:creationId xmlns:p14="http://schemas.microsoft.com/office/powerpoint/2010/main" val="300315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8"/>
            <a:ext cx="10290219" cy="1788241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Estudar vale a pena, sei que serão fortes mesmo se alguém quiser ter derrubar, te desmotivar, mostre a eles....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87133" y="1918186"/>
            <a:ext cx="1020006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Titanium – </a:t>
            </a:r>
            <a:r>
              <a:rPr lang="en-US" sz="3500" b="1" dirty="0">
                <a:solidFill>
                  <a:srgbClr val="FF0000"/>
                </a:solidFill>
              </a:rPr>
              <a:t>D</a:t>
            </a:r>
            <a:r>
              <a:rPr lang="en-US" sz="3500" b="1" dirty="0" smtClean="0">
                <a:solidFill>
                  <a:srgbClr val="FF0000"/>
                </a:solidFill>
              </a:rPr>
              <a:t>avid </a:t>
            </a:r>
            <a:r>
              <a:rPr lang="en-US" sz="3500" b="1" dirty="0" err="1" smtClean="0">
                <a:solidFill>
                  <a:srgbClr val="FF0000"/>
                </a:solidFill>
              </a:rPr>
              <a:t>Guetta</a:t>
            </a:r>
            <a:endParaRPr lang="en-US" sz="3500" b="1" dirty="0" smtClean="0">
              <a:solidFill>
                <a:srgbClr val="FF0000"/>
              </a:solidFill>
            </a:endParaRPr>
          </a:p>
          <a:p>
            <a:r>
              <a:rPr lang="en-US" sz="3500" b="1" dirty="0" smtClean="0"/>
              <a:t>I'm </a:t>
            </a:r>
            <a:r>
              <a:rPr lang="en-US" sz="3500" b="1" dirty="0"/>
              <a:t>bulletproof, nothing to lose</a:t>
            </a:r>
            <a:br>
              <a:rPr lang="en-US" sz="3500" b="1" dirty="0"/>
            </a:br>
            <a:r>
              <a:rPr lang="en-US" sz="3500" b="1" dirty="0"/>
              <a:t>Fire away, fire away</a:t>
            </a:r>
            <a:br>
              <a:rPr lang="en-US" sz="3500" b="1" dirty="0"/>
            </a:br>
            <a:r>
              <a:rPr lang="en-US" sz="3500" b="1" dirty="0"/>
              <a:t>Ricochets, you take your aim</a:t>
            </a:r>
            <a:br>
              <a:rPr lang="en-US" sz="3500" b="1" dirty="0"/>
            </a:br>
            <a:r>
              <a:rPr lang="en-US" sz="3500" b="1" dirty="0"/>
              <a:t>Fire away, fire away</a:t>
            </a:r>
            <a:br>
              <a:rPr lang="en-US" sz="3500" b="1" dirty="0"/>
            </a:br>
            <a:r>
              <a:rPr lang="en-US" sz="3500" b="1" dirty="0"/>
              <a:t>You shoot me down but I won't fall</a:t>
            </a:r>
            <a:br>
              <a:rPr lang="en-US" sz="3500" b="1" dirty="0"/>
            </a:br>
            <a:r>
              <a:rPr lang="en-US" sz="3500" b="1" dirty="0"/>
              <a:t>I am titanium</a:t>
            </a:r>
            <a:br>
              <a:rPr lang="en-US" sz="3500" b="1" dirty="0"/>
            </a:br>
            <a:r>
              <a:rPr lang="en-US" sz="3500" b="1" dirty="0"/>
              <a:t>You shoot me down but I won't fall</a:t>
            </a:r>
            <a:br>
              <a:rPr lang="en-US" sz="3500" b="1" dirty="0"/>
            </a:br>
            <a:r>
              <a:rPr lang="en-US" sz="3500" b="1" dirty="0"/>
              <a:t>I am titanium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2457248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10200067" cy="80944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</a:t>
            </a:r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está aqui para te ajudar....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64408" y="965915"/>
            <a:ext cx="871899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</a:rPr>
              <a:t>I’l</a:t>
            </a:r>
            <a:r>
              <a:rPr lang="en-US" sz="3500" b="1" dirty="0" smtClean="0">
                <a:solidFill>
                  <a:srgbClr val="FF0000"/>
                </a:solidFill>
              </a:rPr>
              <a:t> fly with you - </a:t>
            </a:r>
            <a:r>
              <a:rPr lang="pt-BR" sz="3500" b="1" dirty="0" err="1">
                <a:solidFill>
                  <a:srgbClr val="FF0000"/>
                </a:solidFill>
              </a:rPr>
              <a:t>Gigi</a:t>
            </a:r>
            <a:r>
              <a:rPr lang="pt-BR" sz="3500" b="1" dirty="0">
                <a:solidFill>
                  <a:srgbClr val="FF0000"/>
                </a:solidFill>
              </a:rPr>
              <a:t> </a:t>
            </a:r>
            <a:r>
              <a:rPr lang="pt-BR" sz="3500" b="1" dirty="0" smtClean="0">
                <a:solidFill>
                  <a:srgbClr val="FF0000"/>
                </a:solidFill>
              </a:rPr>
              <a:t>D'Agostino</a:t>
            </a:r>
            <a:endParaRPr lang="pt-BR" sz="3500" b="1" dirty="0">
              <a:solidFill>
                <a:srgbClr val="FF0000"/>
              </a:solidFill>
              <a:hlinkClick r:id="rId2"/>
            </a:endParaRPr>
          </a:p>
          <a:p>
            <a:r>
              <a:rPr lang="en-US" sz="3500" b="1" dirty="0" smtClean="0"/>
              <a:t>I </a:t>
            </a:r>
            <a:r>
              <a:rPr lang="en-US" sz="3500" b="1" dirty="0"/>
              <a:t>still believe in your eyes;</a:t>
            </a:r>
            <a:br>
              <a:rPr lang="en-US" sz="3500" b="1" dirty="0"/>
            </a:br>
            <a:r>
              <a:rPr lang="en-US" sz="3500" b="1" dirty="0"/>
              <a:t>I just don't care what</a:t>
            </a:r>
            <a:br>
              <a:rPr lang="en-US" sz="3500" b="1" dirty="0"/>
            </a:br>
            <a:r>
              <a:rPr lang="en-US" sz="3500" b="1" dirty="0"/>
              <a:t>You've done in your life.</a:t>
            </a:r>
            <a:br>
              <a:rPr lang="en-US" sz="3500" b="1" dirty="0"/>
            </a:br>
            <a:r>
              <a:rPr lang="en-US" sz="3500" b="1" dirty="0"/>
              <a:t/>
            </a:r>
            <a:br>
              <a:rPr lang="en-US" sz="3500" b="1" dirty="0"/>
            </a:br>
            <a:r>
              <a:rPr lang="en-US" sz="3500" b="1" dirty="0"/>
              <a:t>Baby I'll always be here by your side;</a:t>
            </a:r>
            <a:br>
              <a:rPr lang="en-US" sz="3500" b="1" dirty="0"/>
            </a:br>
            <a:r>
              <a:rPr lang="en-US" sz="3500" b="1" dirty="0"/>
              <a:t>Don't leave me waiting too long,</a:t>
            </a:r>
            <a:br>
              <a:rPr lang="en-US" sz="3500" b="1" dirty="0"/>
            </a:br>
            <a:r>
              <a:rPr lang="en-US" sz="3500" b="1" dirty="0"/>
              <a:t>Please come by</a:t>
            </a:r>
            <a:r>
              <a:rPr lang="en-US" sz="3500" b="1" dirty="0" smtClean="0"/>
              <a:t>! (…)</a:t>
            </a:r>
          </a:p>
          <a:p>
            <a:endParaRPr lang="en-US" sz="3500" b="1" dirty="0" smtClean="0"/>
          </a:p>
          <a:p>
            <a:r>
              <a:rPr lang="en-US" sz="3500" b="1" dirty="0"/>
              <a:t>And I'll fly with </a:t>
            </a:r>
            <a:r>
              <a:rPr lang="en-US" sz="3500" b="1" dirty="0" smtClean="0"/>
              <a:t>you 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282691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ulturamix.com/wp-content/gallery/2-372/idiomas-em-risco-de-extincao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44" y="2499502"/>
            <a:ext cx="2419004" cy="25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7381511">
            <a:off x="4443148" y="2158959"/>
            <a:ext cx="320872" cy="1192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9242154">
            <a:off x="5583282" y="1421458"/>
            <a:ext cx="320872" cy="1012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13111584">
            <a:off x="6827110" y="1678667"/>
            <a:ext cx="320872" cy="851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6200000">
            <a:off x="7723985" y="2543463"/>
            <a:ext cx="320872" cy="1012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18237471">
            <a:off x="7549297" y="4035841"/>
            <a:ext cx="339645" cy="1086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108346" y="1688301"/>
            <a:ext cx="1910176" cy="4786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LDB 9.394</a:t>
            </a:r>
            <a:endParaRPr lang="pt-BR" sz="3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63" y="1521813"/>
            <a:ext cx="2009419" cy="89996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070528" y="624009"/>
            <a:ext cx="2148759" cy="5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PPC/2012</a:t>
            </a:r>
            <a:endParaRPr lang="pt-BR" sz="3000" b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546429" y="553987"/>
            <a:ext cx="2816199" cy="53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Oportunidade</a:t>
            </a:r>
            <a:endParaRPr lang="pt-BR" sz="3000" b="1" dirty="0"/>
          </a:p>
        </p:txBody>
      </p:sp>
      <p:pic>
        <p:nvPicPr>
          <p:cNvPr id="2055" name="Picture 7" descr="http://portal.ifrn.edu.br/pesquisa/pfrh/logomarcas/logo-ifrn-1/ifrn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86" y="375661"/>
            <a:ext cx="2583915" cy="1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2666638" y="5474498"/>
            <a:ext cx="2422531" cy="668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Inteligência</a:t>
            </a:r>
            <a:endParaRPr lang="pt-BR" sz="3000" b="1" dirty="0"/>
          </a:p>
        </p:txBody>
      </p:sp>
      <p:pic>
        <p:nvPicPr>
          <p:cNvPr id="2057" name="Picture 9" descr="http://amboreto.com.br/wp-content/uploads/2015/03/Mercado-de-Trabal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53" y="242420"/>
            <a:ext cx="2921556" cy="14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9421309" y="2281632"/>
            <a:ext cx="1350290" cy="654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Países</a:t>
            </a:r>
            <a:endParaRPr lang="pt-BR" sz="3000" b="1" dirty="0"/>
          </a:p>
        </p:txBody>
      </p:sp>
      <p:pic>
        <p:nvPicPr>
          <p:cNvPr id="2059" name="Picture 11" descr="http://blog.culturainglesa-ce.com.br/wp-content/uploads/2012/09/paises-que-falam-ingles-no-mundo-cultura-inglesa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92" y="1699277"/>
            <a:ext cx="3630787" cy="285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baixo 19"/>
          <p:cNvSpPr/>
          <p:nvPr/>
        </p:nvSpPr>
        <p:spPr>
          <a:xfrm>
            <a:off x="6358848" y="4888238"/>
            <a:ext cx="260467" cy="559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ttp://www.ecosdanoticia.net.br/wp-content/uploads/2016/01/enem-2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24" y="5445106"/>
            <a:ext cx="2375805" cy="1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nalisisdelaweb2p0.weebly.com/uploads/2/9/6/8/29688145/4365493_or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65" y="5128239"/>
            <a:ext cx="2510177" cy="17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baixo 22"/>
          <p:cNvSpPr/>
          <p:nvPr/>
        </p:nvSpPr>
        <p:spPr>
          <a:xfrm rot="2741382">
            <a:off x="4904095" y="4449056"/>
            <a:ext cx="328339" cy="661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2" name="Picture 8" descr="http://ratedeals.ca/wp-content/uploads/2015/12/salar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26" y="2588261"/>
            <a:ext cx="2836762" cy="23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eta para baixo 24"/>
          <p:cNvSpPr/>
          <p:nvPr/>
        </p:nvSpPr>
        <p:spPr>
          <a:xfrm rot="5400000">
            <a:off x="4251617" y="3159701"/>
            <a:ext cx="283857" cy="123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4" name="Picture 10" descr="http://sinter.ufsc.br/files/2013/02/Interc%C3%A2mbi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72" y="4659009"/>
            <a:ext cx="2996732" cy="21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20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apt.apontador-assets.com/fit-in/640x480/d21d0cc864b245b8b90a17c061df7267/wiz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85" y="76940"/>
            <a:ext cx="2452314" cy="16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5256" y="0"/>
            <a:ext cx="5326743" cy="769257"/>
          </a:xfrm>
        </p:spPr>
        <p:txBody>
          <a:bodyPr/>
          <a:lstStyle/>
          <a:p>
            <a:r>
              <a:rPr lang="pt-BR" b="1" dirty="0" smtClean="0"/>
              <a:t>Como estudar inglês...</a:t>
            </a:r>
            <a:endParaRPr lang="pt-BR" b="1" dirty="0"/>
          </a:p>
        </p:txBody>
      </p:sp>
      <p:pic>
        <p:nvPicPr>
          <p:cNvPr id="3074" name="Picture 2" descr="http://jasoncerezo.com/wp-content/uploads/2012/01/rolling-stones-american-flag-tongue-sti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2469924"/>
            <a:ext cx="1939505" cy="21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baixo 4"/>
          <p:cNvSpPr/>
          <p:nvPr/>
        </p:nvSpPr>
        <p:spPr>
          <a:xfrm rot="7579277">
            <a:off x="4652943" y="1861466"/>
            <a:ext cx="249127" cy="972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http://mediad.publicbroadcasting.net/p/kuar/files/201507/back_to_school_supplies___bo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30" y="431085"/>
            <a:ext cx="2156765" cy="16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10800000">
            <a:off x="5591241" y="1481070"/>
            <a:ext cx="230009" cy="882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0" name="Picture 8" descr="http://www.dicasdecurriculo.com.br/wp-content/uploads/2013/06/images-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99" y="530400"/>
            <a:ext cx="1796183" cy="19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para baixo 9"/>
          <p:cNvSpPr/>
          <p:nvPr/>
        </p:nvSpPr>
        <p:spPr>
          <a:xfrm rot="12746988">
            <a:off x="6599405" y="1879984"/>
            <a:ext cx="183480" cy="875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2" name="Picture 10" descr="http://www.ovale.com.br/polopoly_fs/1.440997.1377909885!/image/3666712149.jpg_gen/derivatives/fixed_420_240/36667121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70" y="2304093"/>
            <a:ext cx="2558733" cy="14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ta para baixo 11"/>
          <p:cNvSpPr/>
          <p:nvPr/>
        </p:nvSpPr>
        <p:spPr>
          <a:xfrm rot="16528159">
            <a:off x="502109" y="13271363"/>
            <a:ext cx="57299" cy="92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4" name="Picture 12" descr="http://cdn.playbuzz.com/cdn/df8ddb2b-e502-4eef-9d34-91dfb6498f65/c48d0ba3-7fa5-45de-87a5-ac3ed15241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23" y="3766227"/>
            <a:ext cx="2535918" cy="142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ta para baixo 13"/>
          <p:cNvSpPr/>
          <p:nvPr/>
        </p:nvSpPr>
        <p:spPr>
          <a:xfrm rot="18128646">
            <a:off x="6873022" y="3686567"/>
            <a:ext cx="182414" cy="1156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6" name="Picture 14" descr="http://fromdusktilldon.files.wordpress.com/2012/08/man-reading-book-in-bed-393d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9" y="4150509"/>
            <a:ext cx="2542720" cy="16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ta para baixo 15"/>
          <p:cNvSpPr/>
          <p:nvPr/>
        </p:nvSpPr>
        <p:spPr>
          <a:xfrm rot="4440789">
            <a:off x="3736865" y="3589636"/>
            <a:ext cx="277141" cy="155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16200000">
            <a:off x="7163729" y="2442669"/>
            <a:ext cx="261750" cy="116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8" name="Picture 16" descr="https://dicasderoteiro.files.wordpress.com/2011/05/videogame-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89" y="2469924"/>
            <a:ext cx="2245146" cy="15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ta para baixo 18"/>
          <p:cNvSpPr/>
          <p:nvPr/>
        </p:nvSpPr>
        <p:spPr>
          <a:xfrm rot="5400000">
            <a:off x="4275051" y="3006442"/>
            <a:ext cx="204124" cy="902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s://www.meliuz.com.br/blog/wp-content/uploads/2014/07/game_of_thron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3" y="5305471"/>
            <a:ext cx="2131706" cy="14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baixo 19"/>
          <p:cNvSpPr/>
          <p:nvPr/>
        </p:nvSpPr>
        <p:spPr>
          <a:xfrm>
            <a:off x="5065641" y="4649771"/>
            <a:ext cx="230010" cy="655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http://images3.wikia.nocookie.net/__cb20080728010819/marveldatabase/images/thumb/b/b5/Avengers_Vol_1_148.jpg/336px-Avengers_Vol_1_14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85" y="4977621"/>
            <a:ext cx="1132585" cy="173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baixo 22"/>
          <p:cNvSpPr/>
          <p:nvPr/>
        </p:nvSpPr>
        <p:spPr>
          <a:xfrm rot="19224580">
            <a:off x="6180798" y="4299579"/>
            <a:ext cx="194932" cy="69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0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224" y="218941"/>
            <a:ext cx="6529588" cy="875763"/>
          </a:xfrm>
        </p:spPr>
        <p:txBody>
          <a:bodyPr/>
          <a:lstStyle/>
          <a:p>
            <a:r>
              <a:rPr lang="pt-BR" b="1" dirty="0" smtClean="0"/>
              <a:t>Recursos que o IFRN dispõe: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71224" y="1365161"/>
            <a:ext cx="10212945" cy="4945487"/>
          </a:xfrm>
        </p:spPr>
        <p:txBody>
          <a:bodyPr>
            <a:normAutofit/>
          </a:bodyPr>
          <a:lstStyle/>
          <a:p>
            <a:r>
              <a:rPr lang="pt-BR" sz="3000" dirty="0" err="1" smtClean="0"/>
              <a:t>Profª</a:t>
            </a:r>
            <a:r>
              <a:rPr lang="pt-BR" sz="3000" dirty="0" smtClean="0"/>
              <a:t> com Licenciatura Plena em Língua Inglesa (Especialista);</a:t>
            </a:r>
          </a:p>
          <a:p>
            <a:r>
              <a:rPr lang="pt-BR" sz="3000" dirty="0" smtClean="0"/>
              <a:t>Centros de Aprendizagem (C.A.) (horário marcado)</a:t>
            </a:r>
          </a:p>
          <a:p>
            <a:r>
              <a:rPr lang="pt-BR" sz="3000" dirty="0" smtClean="0"/>
              <a:t>Tutor de Aprendizagem de Laboratório (T.A.L.)*</a:t>
            </a:r>
          </a:p>
          <a:p>
            <a:r>
              <a:rPr lang="pt-BR" sz="3000" dirty="0" smtClean="0"/>
              <a:t>Laboratório de Línguas*</a:t>
            </a:r>
          </a:p>
          <a:p>
            <a:r>
              <a:rPr lang="pt-BR" sz="3000" dirty="0" smtClean="0"/>
              <a:t>Biblioteca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5653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9888" y="0"/>
            <a:ext cx="6529588" cy="875763"/>
          </a:xfrm>
        </p:spPr>
        <p:txBody>
          <a:bodyPr/>
          <a:lstStyle/>
          <a:p>
            <a:r>
              <a:rPr lang="pt-BR" b="1" dirty="0" smtClean="0"/>
              <a:t>Horários: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88" y="591931"/>
            <a:ext cx="9364382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7306067" cy="656823"/>
          </a:xfrm>
        </p:spPr>
        <p:txBody>
          <a:bodyPr/>
          <a:lstStyle/>
          <a:p>
            <a:r>
              <a:rPr lang="pt-BR" b="1" dirty="0" smtClean="0"/>
              <a:t>No IFRN (e no Curso de Inglês)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0"/>
            <a:ext cx="7585656" cy="4855335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Atenção;</a:t>
            </a:r>
          </a:p>
          <a:p>
            <a:r>
              <a:rPr lang="pt-BR" sz="3000" dirty="0" smtClean="0"/>
              <a:t>Anotações importantes;</a:t>
            </a:r>
          </a:p>
          <a:p>
            <a:r>
              <a:rPr lang="pt-BR" sz="3000" dirty="0" smtClean="0"/>
              <a:t>Não acumule assuntos;</a:t>
            </a:r>
          </a:p>
          <a:p>
            <a:r>
              <a:rPr lang="pt-BR" sz="3000" dirty="0" smtClean="0"/>
              <a:t>Tenha um horário de estudos;</a:t>
            </a:r>
          </a:p>
          <a:p>
            <a:r>
              <a:rPr lang="pt-BR" sz="3000" dirty="0" smtClean="0"/>
              <a:t>Participe do CA;</a:t>
            </a:r>
          </a:p>
          <a:p>
            <a:r>
              <a:rPr lang="pt-BR" sz="3000" dirty="0" smtClean="0"/>
              <a:t>Faça grupos de estudos;</a:t>
            </a:r>
          </a:p>
          <a:p>
            <a:r>
              <a:rPr lang="pt-BR" sz="3000" dirty="0" smtClean="0"/>
              <a:t>Entregue os trabalhos em dia.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7403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0886" y="235588"/>
            <a:ext cx="3287858" cy="61818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Na internet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0886" y="760027"/>
            <a:ext cx="4958366" cy="590671"/>
          </a:xfrm>
        </p:spPr>
        <p:txBody>
          <a:bodyPr>
            <a:normAutofit/>
          </a:bodyPr>
          <a:lstStyle/>
          <a:p>
            <a:r>
              <a:rPr lang="pt-BR" sz="3000" dirty="0" smtClean="0"/>
              <a:t>Sites – peça dicas.</a:t>
            </a:r>
            <a:endParaRPr lang="pt-BR" sz="3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80886" y="1474235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 celular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80885" y="2029610"/>
            <a:ext cx="6323711" cy="2006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err="1" smtClean="0"/>
              <a:t>Apps</a:t>
            </a:r>
            <a:r>
              <a:rPr lang="pt-BR" sz="3000" dirty="0" smtClean="0"/>
              <a:t> – acesse durante folgas</a:t>
            </a:r>
          </a:p>
          <a:p>
            <a:r>
              <a:rPr lang="pt-BR" sz="3000" dirty="0" smtClean="0"/>
              <a:t>Baixe um dicionário</a:t>
            </a:r>
          </a:p>
          <a:p>
            <a:r>
              <a:rPr lang="pt-BR" sz="3000" dirty="0" smtClean="0"/>
              <a:t>Mude a língua do celular para inglês</a:t>
            </a:r>
          </a:p>
          <a:p>
            <a:endParaRPr lang="pt-BR" sz="3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80886" y="4015216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Músicas</a:t>
            </a:r>
            <a:endParaRPr lang="pt-BR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80886" y="5179774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Séries/Filmes</a:t>
            </a:r>
            <a:endParaRPr lang="pt-BR" b="1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480885" y="4591298"/>
            <a:ext cx="6007994" cy="58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smtClean="0"/>
              <a:t>Ouvir, anotar, repetir, checar</a:t>
            </a:r>
          </a:p>
          <a:p>
            <a:endParaRPr lang="pt-BR" sz="3000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80885" y="5683432"/>
            <a:ext cx="9379686" cy="1174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smtClean="0"/>
              <a:t>Técnica A.J. </a:t>
            </a:r>
            <a:r>
              <a:rPr lang="pt-BR" sz="3000" dirty="0" err="1" smtClean="0"/>
              <a:t>Hoge</a:t>
            </a:r>
            <a:r>
              <a:rPr lang="pt-BR" sz="3000" dirty="0" smtClean="0"/>
              <a:t> – Legendado; legendas em inglês; sem legenda</a:t>
            </a:r>
          </a:p>
          <a:p>
            <a:endParaRPr lang="pt-BR" sz="30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662866" y="213500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Leitura</a:t>
            </a:r>
            <a:endParaRPr lang="pt-BR" b="1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563016" y="809766"/>
            <a:ext cx="4628984" cy="20548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smtClean="0"/>
              <a:t>Livros; HQs; Revistas</a:t>
            </a:r>
          </a:p>
          <a:p>
            <a:r>
              <a:rPr lang="pt-BR" sz="3000" dirty="0" smtClean="0"/>
              <a:t>Internet, </a:t>
            </a:r>
            <a:r>
              <a:rPr lang="pt-BR" sz="3000" dirty="0" err="1" smtClean="0"/>
              <a:t>etc</a:t>
            </a:r>
            <a:endParaRPr lang="pt-BR" sz="3000" dirty="0" smtClean="0"/>
          </a:p>
          <a:p>
            <a:r>
              <a:rPr lang="pt-BR" sz="3000" dirty="0" smtClean="0"/>
              <a:t>Dica: coloque </a:t>
            </a:r>
            <a:r>
              <a:rPr lang="pt-BR" sz="3000" dirty="0" err="1" smtClean="0"/>
              <a:t>twitter</a:t>
            </a:r>
            <a:r>
              <a:rPr lang="pt-BR" sz="3000" dirty="0" smtClean="0"/>
              <a:t> em inglês</a:t>
            </a:r>
            <a:endParaRPr lang="pt-BR" sz="30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7662866" y="2991688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err="1" smtClean="0"/>
              <a:t>Video</a:t>
            </a:r>
            <a:r>
              <a:rPr lang="pt-BR" b="1" dirty="0" smtClean="0"/>
              <a:t> games</a:t>
            </a:r>
            <a:endParaRPr lang="pt-BR" b="1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7563015" y="3641003"/>
            <a:ext cx="4285547" cy="1231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smtClean="0"/>
              <a:t>Jogar e ir pesquisando.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044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5617" y="167426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87" y="1403796"/>
            <a:ext cx="11307651" cy="5228823"/>
          </a:xfrm>
        </p:spPr>
        <p:txBody>
          <a:bodyPr>
            <a:noAutofit/>
          </a:bodyPr>
          <a:lstStyle/>
          <a:p>
            <a:r>
              <a:rPr lang="pt-BR" sz="2500" b="1" dirty="0"/>
              <a:t>EMENTA</a:t>
            </a:r>
          </a:p>
          <a:p>
            <a:r>
              <a:rPr lang="pt-BR" sz="2800" dirty="0"/>
              <a:t>Aprofundamento na produção de sentido a partir de textos </a:t>
            </a:r>
            <a:r>
              <a:rPr lang="pt-BR" sz="2800" b="1" dirty="0">
                <a:solidFill>
                  <a:srgbClr val="FF0000"/>
                </a:solidFill>
              </a:rPr>
              <a:t>orais</a:t>
            </a:r>
            <a:r>
              <a:rPr lang="pt-BR" sz="2800" dirty="0"/>
              <a:t> e </a:t>
            </a:r>
            <a:r>
              <a:rPr lang="pt-BR" sz="2800" b="1" dirty="0">
                <a:solidFill>
                  <a:srgbClr val="FF0000"/>
                </a:solidFill>
              </a:rPr>
              <a:t>escritos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por meio de </a:t>
            </a:r>
            <a:r>
              <a:rPr lang="pt-BR" sz="2800" dirty="0" smtClean="0"/>
              <a:t>funções </a:t>
            </a:r>
            <a:r>
              <a:rPr lang="pt-BR" sz="2800" dirty="0" err="1" smtClean="0"/>
              <a:t>sociocomunicativas</a:t>
            </a:r>
            <a:r>
              <a:rPr lang="pt-BR" sz="2800" dirty="0"/>
              <a:t>, estruturas básicas da língua-alvo e gêneros textuais de diversos domínios, </a:t>
            </a:r>
            <a:r>
              <a:rPr lang="pt-BR" sz="2800" dirty="0" smtClean="0"/>
              <a:t>considerando também </a:t>
            </a:r>
            <a:r>
              <a:rPr lang="pt-BR" sz="2800" dirty="0"/>
              <a:t>as demandas da </a:t>
            </a:r>
            <a:r>
              <a:rPr lang="pt-BR" sz="2800" b="1" dirty="0">
                <a:solidFill>
                  <a:srgbClr val="FF0000"/>
                </a:solidFill>
              </a:rPr>
              <a:t>formação profissional</a:t>
            </a:r>
            <a:r>
              <a:rPr lang="pt-BR" sz="2800" dirty="0"/>
              <a:t>; reflexão acerca do caráter social, político e econômico </a:t>
            </a:r>
            <a:r>
              <a:rPr lang="pt-BR" sz="2800" dirty="0" smtClean="0"/>
              <a:t>da presença </a:t>
            </a:r>
            <a:r>
              <a:rPr lang="pt-BR" sz="2800" dirty="0"/>
              <a:t>dominante da LI no mundo, capacitando o aluno a pensar criticamente essa presença.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8679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462</TotalTime>
  <Words>1300</Words>
  <Application>Microsoft Office PowerPoint</Application>
  <PresentationFormat>Widescreen</PresentationFormat>
  <Paragraphs>175</Paragraphs>
  <Slides>28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Cacho</vt:lpstr>
      <vt:lpstr>English Class</vt:lpstr>
      <vt:lpstr>Why studying</vt:lpstr>
      <vt:lpstr>Apresentação do PowerPoint</vt:lpstr>
      <vt:lpstr>Como estudar inglês...</vt:lpstr>
      <vt:lpstr>Recursos que o IFRN dispõe:</vt:lpstr>
      <vt:lpstr>Horários:</vt:lpstr>
      <vt:lpstr>No IFRN (e no Curso de Inglês)</vt:lpstr>
      <vt:lpstr>Na internet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Metodologia de Ensino</vt:lpstr>
      <vt:lpstr>Regras:</vt:lpstr>
      <vt:lpstr>Regras:</vt:lpstr>
      <vt:lpstr>Estudar inglês para...</vt:lpstr>
      <vt:lpstr>Com certeza cantar assim...</vt:lpstr>
      <vt:lpstr>E não pensar que em inglês é a mesma coisa de português...</vt:lpstr>
      <vt:lpstr>Às vezes inglês é tão difícil que...</vt:lpstr>
      <vt:lpstr>E se o exercício for muito difícil...</vt:lpstr>
      <vt:lpstr>Mas dá uma agonia às vezes....a professora fica só falando e eu sem entender....</vt:lpstr>
      <vt:lpstr>Assim quando chega a prova, voc~e não vai estar assim...</vt:lpstr>
      <vt:lpstr>Sei que pode ser difícil e desestimulante, mas tente achar uma razão e persista....</vt:lpstr>
      <vt:lpstr>Estudar vale a pena, sei que serão fortes mesmo se alguém quiser ter derrubar, te desmotivar, mostre a eles....</vt:lpstr>
      <vt:lpstr>Sua teacher está aqui para te ajudar....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Cristiane</dc:creator>
  <cp:lastModifiedBy>Cristiane</cp:lastModifiedBy>
  <cp:revision>40</cp:revision>
  <dcterms:created xsi:type="dcterms:W3CDTF">2016-04-23T23:05:15Z</dcterms:created>
  <dcterms:modified xsi:type="dcterms:W3CDTF">2017-03-27T00:30:18Z</dcterms:modified>
</cp:coreProperties>
</file>