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259" r:id="rId3"/>
    <p:sldId id="257" r:id="rId4"/>
    <p:sldId id="260" r:id="rId5"/>
    <p:sldId id="275" r:id="rId6"/>
    <p:sldId id="276" r:id="rId7"/>
    <p:sldId id="261" r:id="rId8"/>
    <p:sldId id="30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299" r:id="rId17"/>
    <p:sldId id="300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5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00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0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7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1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adlN8fex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9ariOd6ro&amp;index=17&amp;list=PLPl4iUXXZaQvetjITFXUyeKOqkqxGN6GC" TargetMode="External"/><Relationship Id="rId2" Type="http://schemas.openxmlformats.org/officeDocument/2006/relationships/hyperlink" Target="https://www.youtube.com/watch?v=FZ0_H7Xw5rI&amp;index=75&amp;list=PLPl4iUXXZaQvetjITFXUyeKOqkqxGN6G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galume.com.br/gigi-dagostino/ill-fly-with-you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5" y="2221633"/>
            <a:ext cx="782296" cy="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1048" y="97660"/>
            <a:ext cx="4987902" cy="1106902"/>
          </a:xfrm>
        </p:spPr>
        <p:txBody>
          <a:bodyPr>
            <a:normAutofit/>
          </a:bodyPr>
          <a:lstStyle/>
          <a:p>
            <a:r>
              <a:rPr lang="pt-BR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61253" y="1204562"/>
            <a:ext cx="7701566" cy="5570311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solidFill>
                  <a:srgbClr val="7030A0"/>
                </a:solidFill>
              </a:rPr>
              <a:t>Teacher</a:t>
            </a:r>
            <a:r>
              <a:rPr lang="pt-BR" sz="3000" b="1" dirty="0" smtClean="0">
                <a:solidFill>
                  <a:srgbClr val="7030A0"/>
                </a:solidFill>
              </a:rPr>
              <a:t> Cristiane de Brito 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@</a:t>
            </a:r>
            <a:r>
              <a:rPr lang="pt-BR" sz="3000" b="1" dirty="0" err="1" smtClean="0">
                <a:solidFill>
                  <a:srgbClr val="7030A0"/>
                </a:solidFill>
              </a:rPr>
              <a:t>chris_divine</a:t>
            </a:r>
            <a:endParaRPr lang="pt-BR" sz="3000" b="1" dirty="0" smtClean="0">
              <a:solidFill>
                <a:srgbClr val="7030A0"/>
              </a:solidFill>
            </a:endParaRPr>
          </a:p>
          <a:p>
            <a:r>
              <a:rPr lang="pt-BR" sz="3000" b="1" dirty="0" smtClean="0">
                <a:solidFill>
                  <a:srgbClr val="7030A0"/>
                </a:solidFill>
              </a:rPr>
              <a:t>@chris_divine09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Cristiane de Brito 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cristiane.cruz@ifrn.edu.br</a:t>
            </a:r>
          </a:p>
          <a:p>
            <a:r>
              <a:rPr lang="pt-BR" sz="3000" b="1" dirty="0">
                <a:solidFill>
                  <a:srgbClr val="7030A0"/>
                </a:solidFill>
              </a:rPr>
              <a:t>http://</a:t>
            </a:r>
            <a:r>
              <a:rPr lang="pt-BR" sz="3000" b="1" dirty="0" smtClean="0">
                <a:solidFill>
                  <a:srgbClr val="7030A0"/>
                </a:solidFill>
              </a:rPr>
              <a:t>docente.ifrn.edu.br/cristianecruz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suap.ifrn.edu.br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996087119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1758992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2977131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3530281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889" y="4110831"/>
            <a:ext cx="633082" cy="6655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708" y="4776379"/>
            <a:ext cx="892539" cy="514180"/>
          </a:xfrm>
          <a:prstGeom prst="rect">
            <a:avLst/>
          </a:prstGeom>
        </p:spPr>
      </p:pic>
      <p:pic>
        <p:nvPicPr>
          <p:cNvPr id="6" name="Picture 2" descr="Resultado de imagem para wha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91" y="5260497"/>
            <a:ext cx="864680" cy="6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2688" y="618186"/>
            <a:ext cx="10599312" cy="6130344"/>
          </a:xfrm>
        </p:spPr>
        <p:txBody>
          <a:bodyPr>
            <a:noAutofit/>
          </a:bodyPr>
          <a:lstStyle/>
          <a:p>
            <a:r>
              <a:rPr lang="pt-BR" sz="2000" b="1" dirty="0"/>
              <a:t>Objetivos</a:t>
            </a:r>
          </a:p>
          <a:p>
            <a:r>
              <a:rPr lang="pt-BR" sz="2000" dirty="0"/>
              <a:t>• Conhecer a LI, utilizando-a como base para a </a:t>
            </a:r>
            <a:r>
              <a:rPr lang="pt-BR" sz="2000" b="1" dirty="0">
                <a:solidFill>
                  <a:srgbClr val="FF0000"/>
                </a:solidFill>
              </a:rPr>
              <a:t>reflexão sobre sua língua materna</a:t>
            </a:r>
            <a:r>
              <a:rPr lang="pt-BR" sz="2000" dirty="0"/>
              <a:t> e os </a:t>
            </a:r>
            <a:r>
              <a:rPr lang="pt-BR" sz="2000" b="1" dirty="0">
                <a:solidFill>
                  <a:srgbClr val="FF0000"/>
                </a:solidFill>
              </a:rPr>
              <a:t>aspectos culturais </a:t>
            </a:r>
            <a:r>
              <a:rPr lang="pt-BR" sz="2000" dirty="0"/>
              <a:t>que </a:t>
            </a:r>
            <a:r>
              <a:rPr lang="pt-BR" sz="2000" dirty="0" smtClean="0"/>
              <a:t>elas compreendem</a:t>
            </a:r>
            <a:r>
              <a:rPr lang="pt-BR" sz="2000" dirty="0"/>
              <a:t>, contribuindo para o resgate de identidade do aluno.</a:t>
            </a:r>
          </a:p>
          <a:p>
            <a:r>
              <a:rPr lang="pt-BR" sz="2000" dirty="0"/>
              <a:t>• </a:t>
            </a:r>
            <a:r>
              <a:rPr lang="pt-BR" sz="2000" b="1" dirty="0">
                <a:solidFill>
                  <a:srgbClr val="FF0000"/>
                </a:solidFill>
              </a:rPr>
              <a:t>Definir a si mesmo na língua-alvo </a:t>
            </a:r>
            <a:r>
              <a:rPr lang="pt-BR" sz="2000" dirty="0"/>
              <a:t>(ser capaz de cumprimentar o outro adequadamente na língua-alvo, oralmente </a:t>
            </a:r>
            <a:r>
              <a:rPr lang="pt-BR" sz="2000" dirty="0" smtClean="0"/>
              <a:t>e por </a:t>
            </a:r>
            <a:r>
              <a:rPr lang="pt-BR" sz="2000" dirty="0"/>
              <a:t>escrito, dizer/perguntar nome, idade, estado civil, cidade natal e emprego; coisas ou pessoas que ama, </a:t>
            </a:r>
            <a:r>
              <a:rPr lang="pt-BR" sz="2000" dirty="0" smtClean="0"/>
              <a:t>gosta, não </a:t>
            </a:r>
            <a:r>
              <a:rPr lang="pt-BR" sz="2000" dirty="0"/>
              <a:t>gosta e detesta; suas atividades do dia a dia, sua rotina) na modalidade </a:t>
            </a:r>
            <a:r>
              <a:rPr lang="pt-BR" sz="2000" b="1" dirty="0">
                <a:solidFill>
                  <a:srgbClr val="FF0000"/>
                </a:solidFill>
              </a:rPr>
              <a:t>escrita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e/ou </a:t>
            </a:r>
            <a:r>
              <a:rPr lang="pt-BR" sz="2000" b="1" dirty="0">
                <a:solidFill>
                  <a:srgbClr val="FF0000"/>
                </a:solidFill>
              </a:rPr>
              <a:t>oral</a:t>
            </a:r>
            <a:r>
              <a:rPr lang="pt-BR" sz="2000" dirty="0"/>
              <a:t>.</a:t>
            </a:r>
          </a:p>
          <a:p>
            <a:r>
              <a:rPr lang="pt-BR" sz="2000" dirty="0"/>
              <a:t>• Dar e seguir instruções;</a:t>
            </a:r>
          </a:p>
          <a:p>
            <a:r>
              <a:rPr lang="pt-BR" sz="2000" dirty="0"/>
              <a:t>• Produzir sentido a partir de elementos linguísticos e extralinguísticos de gêneros textuais (orais, escritos </a:t>
            </a:r>
            <a:r>
              <a:rPr lang="pt-BR" sz="2000" dirty="0" smtClean="0"/>
              <a:t>e/ou híbridos</a:t>
            </a:r>
            <a:r>
              <a:rPr lang="pt-BR" sz="2000" dirty="0"/>
              <a:t>) na língua-alvo.</a:t>
            </a:r>
          </a:p>
          <a:p>
            <a:r>
              <a:rPr lang="pt-BR" sz="2000" dirty="0"/>
              <a:t>• Ampliar de modo autônomo o próprio vocabulário a partir de </a:t>
            </a:r>
            <a:r>
              <a:rPr lang="pt-BR" sz="2000" b="1" dirty="0">
                <a:solidFill>
                  <a:srgbClr val="FF0000"/>
                </a:solidFill>
              </a:rPr>
              <a:t>estratégias de aprendizagem</a:t>
            </a:r>
            <a:r>
              <a:rPr lang="pt-BR" sz="2000" dirty="0"/>
              <a:t> e compreensão, </a:t>
            </a:r>
            <a:r>
              <a:rPr lang="pt-BR" sz="2000" dirty="0" smtClean="0"/>
              <a:t>bem como </a:t>
            </a:r>
            <a:r>
              <a:rPr lang="pt-BR" sz="2000" dirty="0"/>
              <a:t>do uso de </a:t>
            </a:r>
            <a:r>
              <a:rPr lang="pt-BR" sz="2000" b="1" dirty="0">
                <a:solidFill>
                  <a:srgbClr val="FF0000"/>
                </a:solidFill>
              </a:rPr>
              <a:t>ferramentas de tradução eletrônicas</a:t>
            </a:r>
            <a:r>
              <a:rPr lang="pt-BR" sz="2000" dirty="0"/>
              <a:t> e dicionários convencionais.</a:t>
            </a:r>
          </a:p>
          <a:p>
            <a:r>
              <a:rPr lang="pt-BR" sz="2000" dirty="0"/>
              <a:t>• Apropriar-se de elementos que auxiliem no processo de leitura, oralidade e escrita, tendo em vista a </a:t>
            </a:r>
            <a:r>
              <a:rPr lang="pt-BR" sz="2000" b="1" dirty="0" smtClean="0">
                <a:solidFill>
                  <a:srgbClr val="FF0000"/>
                </a:solidFill>
              </a:rPr>
              <a:t>aprendizagem autônoma </a:t>
            </a:r>
            <a:r>
              <a:rPr lang="pt-BR" sz="2000" b="1" dirty="0">
                <a:solidFill>
                  <a:srgbClr val="FF0000"/>
                </a:solidFill>
              </a:rPr>
              <a:t>e contínua.</a:t>
            </a:r>
          </a:p>
        </p:txBody>
      </p:sp>
    </p:spTree>
    <p:extLst>
      <p:ext uri="{BB962C8B-B14F-4D97-AF65-F5344CB8AC3E}">
        <p14:creationId xmlns:p14="http://schemas.microsoft.com/office/powerpoint/2010/main" val="28097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618186"/>
            <a:ext cx="11110175" cy="588564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b="1" dirty="0">
                <a:solidFill>
                  <a:srgbClr val="FF0000"/>
                </a:solidFill>
              </a:rPr>
              <a:t>Funções </a:t>
            </a:r>
            <a:r>
              <a:rPr lang="pt-BR" b="1" dirty="0" err="1">
                <a:solidFill>
                  <a:srgbClr val="FF0000"/>
                </a:solidFill>
              </a:rPr>
              <a:t>sócio-comunicativas</a:t>
            </a:r>
            <a:r>
              <a:rPr lang="pt-BR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dirty="0"/>
              <a:t>o Apresentar-se ao outro mencionando nome, idade, estado civil, naturalidade e profissão (e.g.: I </a:t>
            </a:r>
            <a:r>
              <a:rPr lang="pt-BR" dirty="0" err="1" smtClean="0"/>
              <a:t>am</a:t>
            </a:r>
            <a:r>
              <a:rPr lang="pt-BR" dirty="0" smtClean="0"/>
              <a:t> </a:t>
            </a:r>
            <a:r>
              <a:rPr lang="en-US" dirty="0" smtClean="0"/>
              <a:t>[name</a:t>
            </a:r>
            <a:r>
              <a:rPr lang="en-US" dirty="0"/>
              <a:t>]; I am [age]; I am [marital status]; I am from [hometown]; I am a/an [job]).</a:t>
            </a:r>
          </a:p>
          <a:p>
            <a:r>
              <a:rPr lang="pt-BR" dirty="0"/>
              <a:t>o Posicionar-se em relação a diferentes tópicos (e.g.: I </a:t>
            </a:r>
            <a:r>
              <a:rPr lang="pt-BR" dirty="0" err="1"/>
              <a:t>love</a:t>
            </a:r>
            <a:r>
              <a:rPr lang="pt-BR" dirty="0"/>
              <a:t> [e.g.: </a:t>
            </a:r>
            <a:r>
              <a:rPr lang="pt-BR" dirty="0" err="1"/>
              <a:t>singer</a:t>
            </a:r>
            <a:r>
              <a:rPr lang="pt-BR" dirty="0"/>
              <a:t>]; I </a:t>
            </a:r>
            <a:r>
              <a:rPr lang="pt-BR" dirty="0" err="1"/>
              <a:t>like</a:t>
            </a:r>
            <a:r>
              <a:rPr lang="pt-BR" dirty="0"/>
              <a:t> [</a:t>
            </a:r>
            <a:r>
              <a:rPr lang="pt-BR" dirty="0" err="1"/>
              <a:t>singer</a:t>
            </a:r>
            <a:r>
              <a:rPr lang="pt-BR" dirty="0"/>
              <a:t>]; I 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 smtClean="0"/>
              <a:t>like</a:t>
            </a:r>
            <a:r>
              <a:rPr lang="pt-BR" dirty="0" smtClean="0"/>
              <a:t> [</a:t>
            </a:r>
            <a:r>
              <a:rPr lang="pt-BR" dirty="0" err="1" smtClean="0"/>
              <a:t>singer</a:t>
            </a:r>
            <a:r>
              <a:rPr lang="pt-BR" dirty="0"/>
              <a:t>]; I </a:t>
            </a:r>
            <a:r>
              <a:rPr lang="pt-BR" dirty="0" err="1"/>
              <a:t>hate</a:t>
            </a:r>
            <a:r>
              <a:rPr lang="pt-BR" dirty="0"/>
              <a:t> [</a:t>
            </a:r>
            <a:r>
              <a:rPr lang="pt-BR" dirty="0" err="1"/>
              <a:t>singer</a:t>
            </a:r>
            <a:r>
              <a:rPr lang="pt-BR" dirty="0"/>
              <a:t>]).</a:t>
            </a:r>
          </a:p>
          <a:p>
            <a:r>
              <a:rPr lang="en-US" dirty="0"/>
              <a:t>o </a:t>
            </a:r>
            <a:r>
              <a:rPr lang="en-US" dirty="0" err="1"/>
              <a:t>Falar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própria</a:t>
            </a:r>
            <a:r>
              <a:rPr lang="en-US" dirty="0"/>
              <a:t> </a:t>
            </a:r>
            <a:r>
              <a:rPr lang="en-US" dirty="0" err="1"/>
              <a:t>rotina</a:t>
            </a:r>
            <a:r>
              <a:rPr lang="en-US" dirty="0"/>
              <a:t> (e.g.: On [e.g.: Mondays], I wake up, I get up, I take a shower… [</a:t>
            </a:r>
            <a:r>
              <a:rPr lang="en-US" dirty="0" err="1"/>
              <a:t>etc</a:t>
            </a:r>
            <a:r>
              <a:rPr lang="en-US" dirty="0"/>
              <a:t>]).</a:t>
            </a:r>
          </a:p>
          <a:p>
            <a:r>
              <a:rPr lang="pt-BR" dirty="0"/>
              <a:t>o Descobrir informações pessoais sobre o outro, como nome, idade, estado civil, naturalidade e </a:t>
            </a:r>
            <a:r>
              <a:rPr lang="pt-BR" dirty="0" smtClean="0"/>
              <a:t>profissão </a:t>
            </a:r>
            <a:r>
              <a:rPr lang="en-US" dirty="0" smtClean="0"/>
              <a:t>(e.g</a:t>
            </a:r>
            <a:r>
              <a:rPr lang="en-US" dirty="0"/>
              <a:t>.: What is your name? How old are you? Are you single? Where are you from? What’s your job?).</a:t>
            </a:r>
          </a:p>
          <a:p>
            <a:r>
              <a:rPr lang="pt-BR" dirty="0"/>
              <a:t>o Descobrir as preferências do outro (e.g.: Do </a:t>
            </a:r>
            <a:r>
              <a:rPr lang="pt-BR" dirty="0" err="1"/>
              <a:t>you</a:t>
            </a:r>
            <a:r>
              <a:rPr lang="pt-BR" dirty="0"/>
              <a:t> [</a:t>
            </a:r>
            <a:r>
              <a:rPr lang="pt-BR" dirty="0" err="1"/>
              <a:t>like</a:t>
            </a:r>
            <a:r>
              <a:rPr lang="pt-BR" dirty="0"/>
              <a:t>] [e.g.: </a:t>
            </a:r>
            <a:r>
              <a:rPr lang="pt-BR" dirty="0" err="1"/>
              <a:t>band</a:t>
            </a:r>
            <a:r>
              <a:rPr lang="pt-BR" dirty="0"/>
              <a:t>]? </a:t>
            </a:r>
            <a:r>
              <a:rPr lang="pt-BR" dirty="0" err="1"/>
              <a:t>What</a:t>
            </a:r>
            <a:r>
              <a:rPr lang="pt-BR" dirty="0"/>
              <a:t> [</a:t>
            </a:r>
            <a:r>
              <a:rPr lang="pt-BR" dirty="0" err="1"/>
              <a:t>bands</a:t>
            </a:r>
            <a:r>
              <a:rPr lang="pt-BR" dirty="0"/>
              <a:t>] do </a:t>
            </a:r>
            <a:r>
              <a:rPr lang="pt-BR" dirty="0" err="1"/>
              <a:t>you</a:t>
            </a:r>
            <a:r>
              <a:rPr lang="pt-BR" dirty="0"/>
              <a:t> [</a:t>
            </a:r>
            <a:r>
              <a:rPr lang="pt-BR" dirty="0" err="1"/>
              <a:t>like</a:t>
            </a:r>
            <a:r>
              <a:rPr lang="pt-BR" dirty="0"/>
              <a:t>]?).</a:t>
            </a:r>
          </a:p>
          <a:p>
            <a:r>
              <a:rPr lang="pt-BR" dirty="0"/>
              <a:t>o Descobrir informações sobre a rotina do outro (e.g.: </a:t>
            </a:r>
            <a:r>
              <a:rPr lang="pt-BR" dirty="0" err="1"/>
              <a:t>What</a:t>
            </a:r>
            <a:r>
              <a:rPr lang="pt-BR" dirty="0"/>
              <a:t> do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usually</a:t>
            </a:r>
            <a:r>
              <a:rPr lang="pt-BR" dirty="0"/>
              <a:t> do </a:t>
            </a:r>
            <a:r>
              <a:rPr lang="pt-BR" dirty="0" err="1"/>
              <a:t>on</a:t>
            </a:r>
            <a:r>
              <a:rPr lang="pt-BR" dirty="0"/>
              <a:t> [</a:t>
            </a:r>
            <a:r>
              <a:rPr lang="pt-BR" dirty="0" err="1"/>
              <a:t>Mondays</a:t>
            </a:r>
            <a:r>
              <a:rPr lang="pt-BR" dirty="0"/>
              <a:t>]?).</a:t>
            </a:r>
          </a:p>
          <a:p>
            <a:r>
              <a:rPr lang="pt-BR" dirty="0"/>
              <a:t>o Dar instruções (e.g.: </a:t>
            </a:r>
            <a:r>
              <a:rPr lang="pt-BR" dirty="0" err="1"/>
              <a:t>Pay</a:t>
            </a:r>
            <a:r>
              <a:rPr lang="pt-BR" dirty="0"/>
              <a:t> </a:t>
            </a:r>
            <a:r>
              <a:rPr lang="pt-BR" dirty="0" err="1"/>
              <a:t>attention</a:t>
            </a:r>
            <a:r>
              <a:rPr lang="pt-BR" dirty="0"/>
              <a:t>!).</a:t>
            </a:r>
          </a:p>
          <a:p>
            <a:r>
              <a:rPr lang="pt-BR" dirty="0"/>
              <a:t>o As funções acima relacionadas a uma terceira pessoa (masculina e feminina);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1110175" cy="5164428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b="1" dirty="0">
                <a:solidFill>
                  <a:srgbClr val="FF0000"/>
                </a:solidFill>
              </a:rPr>
              <a:t>Vocabulário básico:</a:t>
            </a:r>
          </a:p>
          <a:p>
            <a:r>
              <a:rPr lang="pt-BR" dirty="0" smtClean="0"/>
              <a:t>Profissões</a:t>
            </a:r>
            <a:r>
              <a:rPr lang="pt-BR" dirty="0"/>
              <a:t>; números (relativos especialmente às idades dos alunos); estados civis; tipos de </a:t>
            </a:r>
            <a:r>
              <a:rPr lang="pt-BR" dirty="0" smtClean="0"/>
              <a:t>programas de </a:t>
            </a:r>
            <a:r>
              <a:rPr lang="pt-BR" dirty="0"/>
              <a:t>TV, tipos de filme, música e comida; esportes, disciplinas escolares.</a:t>
            </a:r>
          </a:p>
          <a:p>
            <a:r>
              <a:rPr lang="pt-BR" dirty="0" smtClean="0"/>
              <a:t>Dias </a:t>
            </a:r>
            <a:r>
              <a:rPr lang="pt-BR" dirty="0"/>
              <a:t>da semana; atividades relativas ao dia-a-dia dos alunos.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419009" cy="5164428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Aulas expositivas dialogadas.</a:t>
            </a:r>
          </a:p>
          <a:p>
            <a:r>
              <a:rPr lang="pt-BR" sz="2200" dirty="0"/>
              <a:t>• Atividades orais e escritas em sala de aula</a:t>
            </a:r>
          </a:p>
          <a:p>
            <a:r>
              <a:rPr lang="pt-BR" sz="2200" dirty="0"/>
              <a:t>• Projetos/Atividades envolvendo gêneros textuais de natureza lúdica (como música e vídeo), informativa (</a:t>
            </a:r>
            <a:r>
              <a:rPr lang="pt-BR" sz="2200" dirty="0" smtClean="0"/>
              <a:t>por exemplo</a:t>
            </a:r>
            <a:r>
              <a:rPr lang="pt-BR" sz="2200" dirty="0"/>
              <a:t>, notícias), literárias (como poemas curtos) e/ou técnica e científica.</a:t>
            </a:r>
          </a:p>
          <a:p>
            <a:r>
              <a:rPr lang="pt-BR" sz="2200" dirty="0"/>
              <a:t>• Acesso à Internet como elemento de pesquisa;</a:t>
            </a:r>
          </a:p>
          <a:p>
            <a:r>
              <a:rPr lang="pt-BR" sz="2200" dirty="0"/>
              <a:t>• Estudo dirigido de listas de vocabulário;</a:t>
            </a:r>
          </a:p>
          <a:p>
            <a:r>
              <a:rPr lang="pt-BR" sz="2200" dirty="0"/>
              <a:t>• Projetos/Atividades que propiciem ao aluno a oportunidade de construir seu próprio conhecimento e partilhá-lo </a:t>
            </a:r>
            <a:r>
              <a:rPr lang="pt-BR" sz="2200" dirty="0" smtClean="0"/>
              <a:t>com os </a:t>
            </a:r>
            <a:r>
              <a:rPr lang="pt-BR" sz="2200" dirty="0"/>
              <a:t>colegas.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Avaliação</a:t>
            </a:r>
          </a:p>
          <a:p>
            <a:r>
              <a:rPr lang="pt-BR" sz="2400" dirty="0"/>
              <a:t>• Estratégias de </a:t>
            </a:r>
            <a:r>
              <a:rPr lang="pt-BR" sz="2400" b="1" dirty="0">
                <a:solidFill>
                  <a:srgbClr val="FF0000"/>
                </a:solidFill>
              </a:rPr>
              <a:t>avaliação formativa </a:t>
            </a:r>
            <a:r>
              <a:rPr lang="pt-BR" sz="2400" dirty="0"/>
              <a:t>que indiquem ao aprendiz “o que precisa ser feito, revisto, estudado, </a:t>
            </a:r>
            <a:r>
              <a:rPr lang="pt-BR" sz="2400" dirty="0" smtClean="0"/>
              <a:t>reelaborado, para </a:t>
            </a:r>
            <a:r>
              <a:rPr lang="pt-BR" sz="2400" dirty="0"/>
              <a:t>superar dificuldades e estabelecer relações para o desenvolvimento de estruturas cognitivas</a:t>
            </a:r>
            <a:r>
              <a:rPr lang="pt-BR" sz="2400" dirty="0" smtClean="0"/>
              <a:t>” (</a:t>
            </a:r>
            <a:r>
              <a:rPr lang="pt-BR" sz="2400" dirty="0"/>
              <a:t>Soares e Ribeiro, 2001).</a:t>
            </a:r>
          </a:p>
          <a:p>
            <a:r>
              <a:rPr lang="pt-BR" sz="2400" dirty="0"/>
              <a:t>• Instrumentos avaliativos </a:t>
            </a:r>
            <a:r>
              <a:rPr lang="pt-BR" sz="2400" b="1" dirty="0">
                <a:solidFill>
                  <a:srgbClr val="FF0000"/>
                </a:solidFill>
              </a:rPr>
              <a:t>escritos e orais </a:t>
            </a:r>
            <a:r>
              <a:rPr lang="pt-BR" sz="2400" dirty="0"/>
              <a:t>considerando os processos de ensino-aprendizagem desenvolvidos </a:t>
            </a:r>
            <a:r>
              <a:rPr lang="pt-BR" sz="2400" dirty="0" smtClean="0"/>
              <a:t>nas aulas</a:t>
            </a:r>
            <a:r>
              <a:rPr lang="pt-BR" sz="2400" dirty="0"/>
              <a:t>.</a:t>
            </a:r>
          </a:p>
          <a:p>
            <a:r>
              <a:rPr lang="pt-BR" sz="2400" dirty="0"/>
              <a:t>• Projetos/Trabalhos </a:t>
            </a:r>
            <a:r>
              <a:rPr lang="pt-BR" sz="2400" b="1" dirty="0">
                <a:solidFill>
                  <a:srgbClr val="FF0000"/>
                </a:solidFill>
              </a:rPr>
              <a:t>individuais e em grupo</a:t>
            </a:r>
            <a:r>
              <a:rPr lang="pt-BR" sz="2400" dirty="0"/>
              <a:t>, escritos e/ou orais (produção textual, apresentações, </a:t>
            </a:r>
            <a:r>
              <a:rPr lang="pt-BR" sz="2400" dirty="0" err="1"/>
              <a:t>etc</a:t>
            </a:r>
            <a:r>
              <a:rPr lang="pt-BR" sz="2400" dirty="0"/>
              <a:t>).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Bibliografia</a:t>
            </a:r>
          </a:p>
          <a:p>
            <a:r>
              <a:rPr lang="pt-BR" sz="2400" dirty="0"/>
              <a:t>1. MURPHY, Raymond. </a:t>
            </a:r>
            <a:r>
              <a:rPr lang="pt-BR" sz="2400" dirty="0" err="1"/>
              <a:t>Essential</a:t>
            </a:r>
            <a:r>
              <a:rPr lang="pt-BR" sz="2400" dirty="0"/>
              <a:t> </a:t>
            </a:r>
            <a:r>
              <a:rPr lang="pt-BR" sz="2400" dirty="0" err="1"/>
              <a:t>Grammar</a:t>
            </a:r>
            <a:r>
              <a:rPr lang="pt-BR" sz="2400" dirty="0"/>
              <a:t> in Use. São Paulo: Martins Fontes, 2004.</a:t>
            </a:r>
          </a:p>
          <a:p>
            <a:r>
              <a:rPr lang="pt-BR" sz="2400" dirty="0"/>
              <a:t>2. DICIONÁRIO Escolar </a:t>
            </a:r>
            <a:r>
              <a:rPr lang="pt-BR" sz="2400" dirty="0" err="1"/>
              <a:t>Longman</a:t>
            </a:r>
            <a:r>
              <a:rPr lang="pt-BR" sz="2400" dirty="0"/>
              <a:t> Inglês-Português, Português-Inglês.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(20) – Escrito, Seminários, Apresentações, etc.</a:t>
            </a:r>
          </a:p>
          <a:p>
            <a:r>
              <a:rPr lang="pt-BR" sz="3000" dirty="0" smtClean="0"/>
              <a:t>Exercícios (20)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r>
              <a:rPr lang="pt-BR" sz="3000" b="1" dirty="0" smtClean="0"/>
              <a:t>*Simulado/ENEM</a:t>
            </a:r>
            <a:endParaRPr lang="pt-BR" sz="3000" b="1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8202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6828" y="1107584"/>
            <a:ext cx="994249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0659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107584"/>
            <a:ext cx="924703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1431478"/>
            <a:ext cx="3181081" cy="212309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 inglês para...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94EA454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1488" y="362530"/>
            <a:ext cx="5589431" cy="558943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010919" y="5112913"/>
            <a:ext cx="3181081" cy="1453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cantar assim....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6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7779" y="1364997"/>
            <a:ext cx="5528580" cy="1538519"/>
          </a:xfrm>
        </p:spPr>
        <p:txBody>
          <a:bodyPr>
            <a:noAutofit/>
          </a:bodyPr>
          <a:lstStyle/>
          <a:p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ausacademy.edu.au/wp-content/uploads/2015/02/English-116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251200"/>
            <a:ext cx="1059542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certeza cantar assim...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87133" y="2240925"/>
            <a:ext cx="9285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2"/>
              </a:rPr>
              <a:t>https://</a:t>
            </a:r>
            <a:r>
              <a:rPr lang="pt-BR" sz="2800" dirty="0" smtClean="0">
                <a:hlinkClick r:id="rId2"/>
              </a:rPr>
              <a:t>www.youtube.com/watch?v=gCadlN8fexk</a:t>
            </a:r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err="1" smtClean="0"/>
              <a:t>Mercinho</a:t>
            </a:r>
            <a:r>
              <a:rPr lang="pt-BR" sz="2800" dirty="0" smtClean="0"/>
              <a:t>, baixe só a parte que a diva canta (igual aquela diva falsificada) </a:t>
            </a:r>
            <a:r>
              <a:rPr lang="pt-BR" sz="2800" dirty="0" err="1" smtClean="0"/>
              <a:t>rsrsrsr</a:t>
            </a:r>
            <a:r>
              <a:rPr lang="pt-BR" sz="2800" dirty="0" smtClean="0"/>
              <a:t>....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32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9878094" cy="17496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pensar que em inglês é a mesma coisa de português...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1906073"/>
            <a:ext cx="92856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hlinkClick r:id="rId2"/>
              </a:rPr>
              <a:t>https://www.youtube.com/watch?v=FZ0_H7Xw5rI&amp;index=75&amp;list=PLPl4iUXXZaQvetjITFXUyeKOqkqxGN6GC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>
                <a:hlinkClick r:id="rId3"/>
              </a:rPr>
              <a:t>https://www.youtube.com/watch?v=Tr9ariOd6ro&amp;index=17&amp;list=PLPl4iUXXZaQvetjITFXUyeKOqkqxGN6GC</a:t>
            </a:r>
            <a:r>
              <a:rPr lang="pt-BR" sz="2800" dirty="0" smtClean="0"/>
              <a:t> </a:t>
            </a:r>
            <a:endParaRPr lang="pt-BR" sz="2800" dirty="0"/>
          </a:p>
          <a:p>
            <a:endParaRPr lang="pt-BR" sz="2800" b="1" dirty="0" smtClean="0"/>
          </a:p>
          <a:p>
            <a:r>
              <a:rPr lang="pt-BR" sz="2800" b="1" dirty="0" smtClean="0"/>
              <a:t>Baixar os links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96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vezes inglês é tão difícil que...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728617"/>
            <a:ext cx="100197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Britney </a:t>
            </a:r>
            <a:r>
              <a:rPr lang="pt-BR" sz="3200" b="1" dirty="0"/>
              <a:t>Spears </a:t>
            </a:r>
            <a:r>
              <a:rPr lang="pt-BR" sz="3200" b="1" dirty="0" smtClean="0"/>
              <a:t>– </a:t>
            </a:r>
            <a:r>
              <a:rPr lang="pt-BR" sz="3200" b="1" dirty="0" err="1" smtClean="0"/>
              <a:t>Sometimes</a:t>
            </a:r>
            <a:endParaRPr lang="pt-BR" sz="3200" b="1" dirty="0" smtClean="0"/>
          </a:p>
          <a:p>
            <a:endParaRPr lang="pt-BR" sz="3200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run</a:t>
            </a:r>
            <a:endParaRPr lang="pt-BR" sz="3200" b="1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hide</a:t>
            </a:r>
            <a:endParaRPr lang="pt-BR" sz="3200" b="1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I’m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scared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of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endParaRPr lang="pt-BR" sz="3200" b="1" dirty="0" smtClean="0"/>
          </a:p>
          <a:p>
            <a:r>
              <a:rPr lang="pt-BR" sz="3200" b="1" dirty="0" err="1" smtClean="0"/>
              <a:t>But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all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really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want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hold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tight</a:t>
            </a:r>
            <a:endParaRPr lang="pt-BR" sz="3200" b="1" dirty="0" smtClean="0"/>
          </a:p>
          <a:p>
            <a:r>
              <a:rPr lang="pt-BR" sz="3200" b="1" dirty="0" err="1" smtClean="0"/>
              <a:t>Treat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right</a:t>
            </a:r>
            <a:endParaRPr lang="pt-BR" sz="3200" b="1" dirty="0" smtClean="0"/>
          </a:p>
          <a:p>
            <a:r>
              <a:rPr lang="pt-BR" sz="3200" b="1" dirty="0" smtClean="0"/>
              <a:t>Be </a:t>
            </a:r>
            <a:r>
              <a:rPr lang="pt-BR" sz="3200" b="1" dirty="0" err="1" smtClean="0"/>
              <a:t>with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day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and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night</a:t>
            </a:r>
            <a:endParaRPr lang="pt-BR" sz="3200" b="1" dirty="0" smtClean="0"/>
          </a:p>
          <a:p>
            <a:r>
              <a:rPr lang="pt-BR" sz="3200" b="1" dirty="0" smtClean="0"/>
              <a:t>Baby </a:t>
            </a:r>
            <a:r>
              <a:rPr lang="pt-BR" sz="3200" b="1" dirty="0" err="1" smtClean="0"/>
              <a:t>all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we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need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it’s</a:t>
            </a:r>
            <a:r>
              <a:rPr lang="pt-BR" sz="3200" b="1" dirty="0" smtClean="0"/>
              <a:t> time </a:t>
            </a:r>
          </a:p>
          <a:p>
            <a:r>
              <a:rPr lang="pt-BR" sz="3200" b="1" dirty="0" smtClean="0">
                <a:solidFill>
                  <a:srgbClr val="FF0000"/>
                </a:solidFill>
              </a:rPr>
              <a:t>(pode baixar legendado em português – aí coloque o vídeo aqui ao lado pro povo ver e entender)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9053847" cy="70641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 o exercício for muito difícil...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91427" y="862886"/>
            <a:ext cx="84313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Backstreetboys</a:t>
            </a:r>
            <a:r>
              <a:rPr lang="pt-BR" sz="4000" b="1" dirty="0" smtClean="0">
                <a:solidFill>
                  <a:srgbClr val="FF0000"/>
                </a:solidFill>
              </a:rPr>
              <a:t> – I </a:t>
            </a:r>
            <a:r>
              <a:rPr lang="pt-BR" sz="4000" b="1" dirty="0" err="1" smtClean="0">
                <a:solidFill>
                  <a:srgbClr val="FF0000"/>
                </a:solidFill>
              </a:rPr>
              <a:t>want</a:t>
            </a:r>
            <a:r>
              <a:rPr lang="pt-BR" sz="4000" b="1" dirty="0" smtClean="0">
                <a:solidFill>
                  <a:srgbClr val="FF0000"/>
                </a:solidFill>
              </a:rPr>
              <a:t> it </a:t>
            </a:r>
            <a:r>
              <a:rPr lang="pt-BR" sz="4000" b="1" dirty="0" err="1" smtClean="0">
                <a:solidFill>
                  <a:srgbClr val="FF0000"/>
                </a:solidFill>
              </a:rPr>
              <a:t>that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err="1" smtClean="0">
                <a:solidFill>
                  <a:srgbClr val="FF0000"/>
                </a:solidFill>
              </a:rPr>
              <a:t>way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r>
              <a:rPr lang="pt-BR" sz="4000" b="1" dirty="0" err="1" smtClean="0"/>
              <a:t>Tell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my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why</a:t>
            </a:r>
            <a:endParaRPr lang="pt-BR" sz="4000" b="1" dirty="0" smtClean="0"/>
          </a:p>
          <a:p>
            <a:r>
              <a:rPr lang="pt-BR" sz="4000" b="1" dirty="0" err="1" smtClean="0"/>
              <a:t>Ain’t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nothing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but</a:t>
            </a:r>
            <a:r>
              <a:rPr lang="pt-BR" sz="4000" b="1" dirty="0" smtClean="0"/>
              <a:t> a </a:t>
            </a:r>
            <a:r>
              <a:rPr lang="pt-BR" sz="4000" b="1" dirty="0" err="1" smtClean="0"/>
              <a:t>headache</a:t>
            </a:r>
            <a:endParaRPr lang="pt-BR" sz="4000" b="1" dirty="0" smtClean="0"/>
          </a:p>
          <a:p>
            <a:r>
              <a:rPr lang="pt-BR" sz="4000" b="1" dirty="0" err="1"/>
              <a:t>Tell</a:t>
            </a:r>
            <a:r>
              <a:rPr lang="pt-BR" sz="4000" b="1" dirty="0"/>
              <a:t> </a:t>
            </a:r>
            <a:r>
              <a:rPr lang="pt-BR" sz="4000" b="1" dirty="0" err="1"/>
              <a:t>my</a:t>
            </a:r>
            <a:r>
              <a:rPr lang="pt-BR" sz="4000" b="1" dirty="0"/>
              <a:t> </a:t>
            </a:r>
            <a:r>
              <a:rPr lang="pt-BR" sz="4000" b="1" dirty="0" err="1"/>
              <a:t>why</a:t>
            </a:r>
            <a:endParaRPr lang="pt-BR" sz="4000" b="1" dirty="0"/>
          </a:p>
          <a:p>
            <a:r>
              <a:rPr lang="pt-BR" sz="4000" b="1" dirty="0" err="1" smtClean="0"/>
              <a:t>Ain’t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nothing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but</a:t>
            </a:r>
            <a:r>
              <a:rPr lang="pt-BR" sz="4000" b="1" dirty="0" smtClean="0"/>
              <a:t> a </a:t>
            </a:r>
            <a:r>
              <a:rPr lang="pt-BR" sz="4000" b="1" dirty="0" err="1" smtClean="0"/>
              <a:t>mistake</a:t>
            </a:r>
            <a:endParaRPr lang="pt-BR" sz="4000" b="1" dirty="0" smtClean="0"/>
          </a:p>
          <a:p>
            <a:r>
              <a:rPr lang="pt-BR" sz="4000" b="1" dirty="0" err="1" smtClean="0"/>
              <a:t>Tell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my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why</a:t>
            </a:r>
            <a:endParaRPr lang="pt-BR" sz="4000" b="1" dirty="0" smtClean="0"/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never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wanna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hear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you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say</a:t>
            </a:r>
            <a:endParaRPr lang="pt-BR" sz="4000" b="1" dirty="0" smtClean="0"/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want</a:t>
            </a:r>
            <a:r>
              <a:rPr lang="pt-BR" sz="4000" b="1" dirty="0" smtClean="0"/>
              <a:t> it </a:t>
            </a:r>
            <a:r>
              <a:rPr lang="pt-BR" sz="4000" b="1" dirty="0" err="1" smtClean="0"/>
              <a:t>that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way</a:t>
            </a:r>
            <a:endParaRPr lang="pt-BR" sz="4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066727" y="4584880"/>
            <a:ext cx="3384998" cy="2169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guarde dúvidas, pergunte!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4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144051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dá uma agonia às vezes....a professora fica só falando e eu sem entender....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7894" y="1379577"/>
            <a:ext cx="79205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No doubt - Don’t speak 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en-US" sz="3500" b="1" dirty="0" smtClean="0"/>
              <a:t>Don’t </a:t>
            </a:r>
            <a:r>
              <a:rPr lang="en-US" sz="3500" b="1" dirty="0"/>
              <a:t>speak </a:t>
            </a:r>
            <a:br>
              <a:rPr lang="en-US" sz="3500" b="1" dirty="0"/>
            </a:br>
            <a:r>
              <a:rPr lang="en-US" sz="3500" b="1" dirty="0"/>
              <a:t>I know just what you’re saying </a:t>
            </a:r>
            <a:br>
              <a:rPr lang="en-US" sz="3500" b="1" dirty="0"/>
            </a:br>
            <a:r>
              <a:rPr lang="en-US" sz="3500" b="1" dirty="0"/>
              <a:t>So please stop explaining </a:t>
            </a:r>
            <a:br>
              <a:rPr lang="en-US" sz="3500" b="1" dirty="0"/>
            </a:br>
            <a:r>
              <a:rPr lang="en-US" sz="3500" b="1" dirty="0"/>
              <a:t>Don’t tell me ’cause it hurts </a:t>
            </a:r>
            <a:br>
              <a:rPr lang="en-US" sz="3500" b="1" dirty="0"/>
            </a:br>
            <a:r>
              <a:rPr lang="en-US" sz="3500" b="1" dirty="0"/>
              <a:t>Don’t speak </a:t>
            </a:r>
            <a:br>
              <a:rPr lang="en-US" sz="3500" b="1" dirty="0"/>
            </a:br>
            <a:r>
              <a:rPr lang="en-US" sz="3500" b="1" dirty="0"/>
              <a:t>I know what you’re thinking </a:t>
            </a:r>
            <a:br>
              <a:rPr lang="en-US" sz="3500" b="1" dirty="0"/>
            </a:br>
            <a:r>
              <a:rPr lang="en-US" sz="3500" b="1" dirty="0"/>
              <a:t>I don’t need your reasons </a:t>
            </a:r>
            <a:br>
              <a:rPr lang="en-US" sz="3500" b="1" dirty="0"/>
            </a:br>
            <a:r>
              <a:rPr lang="en-US" sz="3500" b="1" dirty="0"/>
              <a:t>Don’t tell me ’cause it hurts 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12357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quando chega a prova,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voc~e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não vai estar assim...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1462008"/>
            <a:ext cx="98008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Celine Dion – a new </a:t>
            </a:r>
            <a:r>
              <a:rPr lang="pt-BR" sz="4000" b="1" dirty="0" err="1" smtClean="0">
                <a:solidFill>
                  <a:srgbClr val="FF0000"/>
                </a:solidFill>
              </a:rPr>
              <a:t>day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err="1" smtClean="0">
                <a:solidFill>
                  <a:srgbClr val="FF0000"/>
                </a:solidFill>
              </a:rPr>
              <a:t>has</a:t>
            </a:r>
            <a:r>
              <a:rPr lang="pt-BR" sz="4000" b="1" dirty="0" smtClean="0">
                <a:solidFill>
                  <a:srgbClr val="FF0000"/>
                </a:solidFill>
              </a:rPr>
              <a:t> come</a:t>
            </a:r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was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waiting</a:t>
            </a:r>
            <a:r>
              <a:rPr lang="pt-BR" sz="4000" b="1" dirty="0" smtClean="0"/>
              <a:t> for </a:t>
            </a:r>
            <a:r>
              <a:rPr lang="pt-BR" sz="4000" b="1" dirty="0" err="1" smtClean="0"/>
              <a:t>so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long</a:t>
            </a:r>
            <a:endParaRPr lang="pt-BR" sz="4000" b="1" dirty="0" smtClean="0"/>
          </a:p>
          <a:p>
            <a:r>
              <a:rPr lang="pt-BR" sz="4000" b="1" dirty="0" smtClean="0"/>
              <a:t>For a </a:t>
            </a:r>
            <a:r>
              <a:rPr lang="pt-BR" sz="4000" b="1" dirty="0" err="1" smtClean="0"/>
              <a:t>miracle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to</a:t>
            </a:r>
            <a:r>
              <a:rPr lang="pt-BR" sz="4000" b="1" dirty="0" smtClean="0"/>
              <a:t> come</a:t>
            </a:r>
          </a:p>
          <a:p>
            <a:r>
              <a:rPr lang="pt-BR" sz="4000" b="1" dirty="0" err="1" smtClean="0"/>
              <a:t>Everyone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told</a:t>
            </a:r>
            <a:r>
              <a:rPr lang="pt-BR" sz="4000" b="1" dirty="0" smtClean="0"/>
              <a:t> me </a:t>
            </a:r>
            <a:r>
              <a:rPr lang="pt-BR" sz="4000" b="1" dirty="0" err="1" smtClean="0"/>
              <a:t>to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be</a:t>
            </a:r>
            <a:r>
              <a:rPr lang="pt-BR" sz="4000" b="1" dirty="0" smtClean="0"/>
              <a:t> Strong</a:t>
            </a:r>
          </a:p>
          <a:p>
            <a:r>
              <a:rPr lang="pt-BR" sz="4000" b="1" dirty="0" err="1" smtClean="0"/>
              <a:t>Hold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on</a:t>
            </a:r>
            <a:endParaRPr lang="pt-BR" sz="4000" b="1" dirty="0" smtClean="0"/>
          </a:p>
          <a:p>
            <a:r>
              <a:rPr lang="pt-BR" sz="4000" b="1" dirty="0" err="1" smtClean="0"/>
              <a:t>And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don’t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shed</a:t>
            </a:r>
            <a:r>
              <a:rPr lang="pt-BR" sz="4000" b="1" dirty="0" smtClean="0"/>
              <a:t> a tear...</a:t>
            </a:r>
            <a:endParaRPr lang="pt-BR" sz="4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222125" y="5408903"/>
            <a:ext cx="7044743" cy="1144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vá esperar milagres.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711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168521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 que pode ser difícil e desestimulante, mas tente achar uma razão e persista....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05320" y="1429557"/>
            <a:ext cx="76629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b="1" dirty="0" err="1">
                <a:solidFill>
                  <a:srgbClr val="FF0000"/>
                </a:solidFill>
              </a:rPr>
              <a:t>Firework</a:t>
            </a:r>
            <a:r>
              <a:rPr lang="pt-BR" sz="3300" b="1" dirty="0">
                <a:solidFill>
                  <a:srgbClr val="FF0000"/>
                </a:solidFill>
              </a:rPr>
              <a:t> – </a:t>
            </a:r>
            <a:r>
              <a:rPr lang="pt-BR" sz="3300" b="1" dirty="0" err="1">
                <a:solidFill>
                  <a:srgbClr val="FF0000"/>
                </a:solidFill>
              </a:rPr>
              <a:t>Katy</a:t>
            </a:r>
            <a:r>
              <a:rPr lang="pt-BR" sz="3300" b="1" dirty="0">
                <a:solidFill>
                  <a:srgbClr val="FF0000"/>
                </a:solidFill>
              </a:rPr>
              <a:t> </a:t>
            </a:r>
            <a:r>
              <a:rPr lang="pt-BR" sz="3300" b="1" dirty="0" smtClean="0">
                <a:solidFill>
                  <a:srgbClr val="FF0000"/>
                </a:solidFill>
              </a:rPr>
              <a:t>Perry</a:t>
            </a:r>
          </a:p>
          <a:p>
            <a:r>
              <a:rPr lang="en-US" sz="3300" b="1" dirty="0"/>
              <a:t>Ignite the light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And let it shine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Just own the night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Like the Fourth of July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'Cause baby, you're a firework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Come on show '</a:t>
            </a:r>
            <a:r>
              <a:rPr lang="en-US" sz="3300" b="1" dirty="0" err="1"/>
              <a:t>em</a:t>
            </a:r>
            <a:r>
              <a:rPr lang="en-US" sz="3300" b="1" dirty="0"/>
              <a:t> what you're worth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Make '</a:t>
            </a:r>
            <a:r>
              <a:rPr lang="en-US" sz="3300" b="1" dirty="0" err="1"/>
              <a:t>em</a:t>
            </a:r>
            <a:r>
              <a:rPr lang="en-US" sz="3300" b="1" dirty="0"/>
              <a:t> go, "</a:t>
            </a:r>
            <a:r>
              <a:rPr lang="en-US" sz="3300" b="1" dirty="0" err="1"/>
              <a:t>Aah</a:t>
            </a:r>
            <a:r>
              <a:rPr lang="en-US" sz="3300" b="1" dirty="0"/>
              <a:t>, </a:t>
            </a:r>
            <a:r>
              <a:rPr lang="en-US" sz="3300" b="1" dirty="0" err="1"/>
              <a:t>aah</a:t>
            </a:r>
            <a:r>
              <a:rPr lang="en-US" sz="3300" b="1" dirty="0"/>
              <a:t>, </a:t>
            </a:r>
            <a:r>
              <a:rPr lang="en-US" sz="3300" b="1" dirty="0" err="1"/>
              <a:t>aah</a:t>
            </a:r>
            <a:r>
              <a:rPr lang="en-US" sz="3300" b="1" dirty="0"/>
              <a:t>"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As you shoot across the </a:t>
            </a:r>
            <a:r>
              <a:rPr lang="en-US" sz="3300" b="1" dirty="0" smtClean="0"/>
              <a:t>sky</a:t>
            </a:r>
            <a:endParaRPr lang="pt-BR" sz="3300" b="1" dirty="0"/>
          </a:p>
        </p:txBody>
      </p:sp>
    </p:spTree>
    <p:extLst>
      <p:ext uri="{BB962C8B-B14F-4D97-AF65-F5344CB8AC3E}">
        <p14:creationId xmlns:p14="http://schemas.microsoft.com/office/powerpoint/2010/main" val="30031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8"/>
            <a:ext cx="10290219" cy="178824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 vale a pena, sei que serão fortes mesmo se alguém quiser ter derrubar, te desmotivar, mostre a eles....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87133" y="1918186"/>
            <a:ext cx="1020006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Titanium – </a:t>
            </a:r>
            <a:r>
              <a:rPr lang="en-US" sz="3500" b="1" dirty="0">
                <a:solidFill>
                  <a:srgbClr val="FF0000"/>
                </a:solidFill>
              </a:rPr>
              <a:t>D</a:t>
            </a:r>
            <a:r>
              <a:rPr lang="en-US" sz="3500" b="1" dirty="0" smtClean="0">
                <a:solidFill>
                  <a:srgbClr val="FF0000"/>
                </a:solidFill>
              </a:rPr>
              <a:t>avid </a:t>
            </a:r>
            <a:r>
              <a:rPr lang="en-US" sz="3500" b="1" dirty="0" err="1" smtClean="0">
                <a:solidFill>
                  <a:srgbClr val="FF0000"/>
                </a:solidFill>
              </a:rPr>
              <a:t>Guetta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en-US" sz="3500" b="1" dirty="0" smtClean="0"/>
              <a:t>I'm </a:t>
            </a:r>
            <a:r>
              <a:rPr lang="en-US" sz="3500" b="1" dirty="0"/>
              <a:t>bulletproof, nothing to lose</a:t>
            </a:r>
            <a:br>
              <a:rPr lang="en-US" sz="3500" b="1" dirty="0"/>
            </a:br>
            <a:r>
              <a:rPr lang="en-US" sz="3500" b="1" dirty="0"/>
              <a:t>Fire away, fire away</a:t>
            </a:r>
            <a:br>
              <a:rPr lang="en-US" sz="3500" b="1" dirty="0"/>
            </a:br>
            <a:r>
              <a:rPr lang="en-US" sz="3500" b="1" dirty="0"/>
              <a:t>Ricochets, you take your aim</a:t>
            </a:r>
            <a:br>
              <a:rPr lang="en-US" sz="3500" b="1" dirty="0"/>
            </a:br>
            <a:r>
              <a:rPr lang="en-US" sz="3500" b="1" dirty="0"/>
              <a:t>Fire away, fire away</a:t>
            </a:r>
            <a:br>
              <a:rPr lang="en-US" sz="3500" b="1" dirty="0"/>
            </a:br>
            <a:r>
              <a:rPr lang="en-US" sz="3500" b="1" dirty="0"/>
              <a:t>You shoot me down but I won't fall</a:t>
            </a:r>
            <a:br>
              <a:rPr lang="en-US" sz="3500" b="1" dirty="0"/>
            </a:br>
            <a:r>
              <a:rPr lang="en-US" sz="3500" b="1" dirty="0"/>
              <a:t>I am titanium</a:t>
            </a:r>
            <a:br>
              <a:rPr lang="en-US" sz="3500" b="1" dirty="0"/>
            </a:br>
            <a:r>
              <a:rPr lang="en-US" sz="3500" b="1" dirty="0"/>
              <a:t>You shoot me down but I won't fall</a:t>
            </a:r>
            <a:br>
              <a:rPr lang="en-US" sz="3500" b="1" dirty="0"/>
            </a:br>
            <a:r>
              <a:rPr lang="en-US" sz="3500" b="1" dirty="0"/>
              <a:t>I am titanium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457248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80944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está aqui para te ajudar....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4408" y="965915"/>
            <a:ext cx="87189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</a:rPr>
              <a:t>I’l</a:t>
            </a:r>
            <a:r>
              <a:rPr lang="en-US" sz="3500" b="1" dirty="0" smtClean="0">
                <a:solidFill>
                  <a:srgbClr val="FF0000"/>
                </a:solidFill>
              </a:rPr>
              <a:t> fly with you - </a:t>
            </a:r>
            <a:r>
              <a:rPr lang="pt-BR" sz="3500" b="1" dirty="0" err="1">
                <a:solidFill>
                  <a:srgbClr val="FF0000"/>
                </a:solidFill>
              </a:rPr>
              <a:t>Gigi</a:t>
            </a:r>
            <a:r>
              <a:rPr lang="pt-BR" sz="3500" b="1" dirty="0">
                <a:solidFill>
                  <a:srgbClr val="FF0000"/>
                </a:solidFill>
              </a:rPr>
              <a:t> </a:t>
            </a:r>
            <a:r>
              <a:rPr lang="pt-BR" sz="3500" b="1" dirty="0" smtClean="0">
                <a:solidFill>
                  <a:srgbClr val="FF0000"/>
                </a:solidFill>
              </a:rPr>
              <a:t>D'Agostino</a:t>
            </a:r>
            <a:endParaRPr lang="pt-BR" sz="3500" b="1" dirty="0">
              <a:solidFill>
                <a:srgbClr val="FF0000"/>
              </a:solidFill>
              <a:hlinkClick r:id="rId2"/>
            </a:endParaRPr>
          </a:p>
          <a:p>
            <a:r>
              <a:rPr lang="en-US" sz="3500" b="1" dirty="0" smtClean="0"/>
              <a:t>I </a:t>
            </a:r>
            <a:r>
              <a:rPr lang="en-US" sz="3500" b="1" dirty="0"/>
              <a:t>still believe in your eyes;</a:t>
            </a:r>
            <a:br>
              <a:rPr lang="en-US" sz="3500" b="1" dirty="0"/>
            </a:br>
            <a:r>
              <a:rPr lang="en-US" sz="3500" b="1" dirty="0"/>
              <a:t>I just don't care what</a:t>
            </a:r>
            <a:br>
              <a:rPr lang="en-US" sz="3500" b="1" dirty="0"/>
            </a:br>
            <a:r>
              <a:rPr lang="en-US" sz="3500" b="1" dirty="0"/>
              <a:t>You've done in your life.</a:t>
            </a:r>
            <a:br>
              <a:rPr lang="en-US" sz="3500" b="1" dirty="0"/>
            </a:b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/>
              <a:t>Baby I'll always be here by your side;</a:t>
            </a:r>
            <a:br>
              <a:rPr lang="en-US" sz="3500" b="1" dirty="0"/>
            </a:br>
            <a:r>
              <a:rPr lang="en-US" sz="3500" b="1" dirty="0"/>
              <a:t>Don't leave me waiting too long,</a:t>
            </a:r>
            <a:br>
              <a:rPr lang="en-US" sz="3500" b="1" dirty="0"/>
            </a:br>
            <a:r>
              <a:rPr lang="en-US" sz="3500" b="1" dirty="0"/>
              <a:t>Please come by</a:t>
            </a:r>
            <a:r>
              <a:rPr lang="en-US" sz="3500" b="1" dirty="0" smtClean="0"/>
              <a:t>! (…)</a:t>
            </a:r>
          </a:p>
          <a:p>
            <a:endParaRPr lang="en-US" sz="3500" b="1" dirty="0" smtClean="0"/>
          </a:p>
          <a:p>
            <a:r>
              <a:rPr lang="en-US" sz="3500" b="1" dirty="0"/>
              <a:t>And I'll fly with </a:t>
            </a:r>
            <a:r>
              <a:rPr lang="en-US" sz="3500" b="1" dirty="0" smtClean="0"/>
              <a:t>you 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8269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uramix.com/wp-content/gallery/2-372/idiomas-em-risco-de-extincao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44" y="2499502"/>
            <a:ext cx="2419004" cy="2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7381511">
            <a:off x="4443148" y="2158959"/>
            <a:ext cx="320872" cy="1192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9242154">
            <a:off x="5583282" y="1421458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3111584">
            <a:off x="6827110" y="1678667"/>
            <a:ext cx="320872" cy="851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6200000">
            <a:off x="7723985" y="2543463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8237471">
            <a:off x="7549297" y="4035841"/>
            <a:ext cx="339645" cy="108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08346" y="1688301"/>
            <a:ext cx="1910176" cy="478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LDB 9.394</a:t>
            </a:r>
            <a:endParaRPr lang="pt-BR" sz="3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63" y="1521813"/>
            <a:ext cx="2009419" cy="89996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070528" y="624009"/>
            <a:ext cx="2148759" cy="5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PPC/2012</a:t>
            </a:r>
            <a:endParaRPr lang="pt-BR" sz="30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546429" y="553987"/>
            <a:ext cx="2816199" cy="53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Oportunidade</a:t>
            </a:r>
            <a:endParaRPr lang="pt-BR" sz="3000" b="1" dirty="0"/>
          </a:p>
        </p:txBody>
      </p:sp>
      <p:pic>
        <p:nvPicPr>
          <p:cNvPr id="2055" name="Picture 7" descr="http://portal.ifrn.edu.br/pesquisa/pfrh/logomarcas/logo-ifrn-1/ifrn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6" y="375661"/>
            <a:ext cx="2583915" cy="1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666638" y="5474498"/>
            <a:ext cx="2422531" cy="66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Inteligência</a:t>
            </a:r>
            <a:endParaRPr lang="pt-BR" sz="3000" b="1" dirty="0"/>
          </a:p>
        </p:txBody>
      </p:sp>
      <p:pic>
        <p:nvPicPr>
          <p:cNvPr id="2057" name="Picture 9" descr="http://amboreto.com.br/wp-content/uploads/2015/03/Mercado-de-Traba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3" y="242420"/>
            <a:ext cx="2921556" cy="14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9421309" y="2281632"/>
            <a:ext cx="1350290" cy="654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Países</a:t>
            </a:r>
            <a:endParaRPr lang="pt-BR" sz="3000" b="1" dirty="0"/>
          </a:p>
        </p:txBody>
      </p:sp>
      <p:pic>
        <p:nvPicPr>
          <p:cNvPr id="2059" name="Picture 11" descr="http://blog.culturainglesa-ce.com.br/wp-content/uploads/2012/09/paises-que-falam-ingles-no-mundo-cultura-inglesa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92" y="1699277"/>
            <a:ext cx="3630787" cy="28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6358848" y="4888238"/>
            <a:ext cx="260467" cy="55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ecosdanoticia.net.br/wp-content/uploads/2016/01/enem-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24" y="5445106"/>
            <a:ext cx="2375805" cy="1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alisisdelaweb2p0.weebly.com/uploads/2/9/6/8/29688145/4365493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5" y="5128239"/>
            <a:ext cx="2510177" cy="17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2741382">
            <a:off x="4904095" y="4449056"/>
            <a:ext cx="328339" cy="66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http://ratedeals.ca/wp-content/uploads/2015/12/sala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6" y="2588261"/>
            <a:ext cx="2836762" cy="23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ta para baixo 24"/>
          <p:cNvSpPr/>
          <p:nvPr/>
        </p:nvSpPr>
        <p:spPr>
          <a:xfrm rot="5400000">
            <a:off x="4251617" y="3159701"/>
            <a:ext cx="283857" cy="123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 descr="http://sinter.ufsc.br/files/2013/02/Interc%C3%A2mbi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72" y="4659009"/>
            <a:ext cx="2996732" cy="21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apt.apontador-assets.com/fit-in/640x480/d21d0cc864b245b8b90a17c061df7267/wiz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5" y="76940"/>
            <a:ext cx="2452314" cy="16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5256" y="0"/>
            <a:ext cx="5326743" cy="769257"/>
          </a:xfrm>
        </p:spPr>
        <p:txBody>
          <a:bodyPr/>
          <a:lstStyle/>
          <a:p>
            <a:r>
              <a:rPr lang="pt-BR" b="1" dirty="0" smtClean="0"/>
              <a:t>Como estudar inglês...</a:t>
            </a:r>
            <a:endParaRPr lang="pt-BR" b="1" dirty="0"/>
          </a:p>
        </p:txBody>
      </p:sp>
      <p:pic>
        <p:nvPicPr>
          <p:cNvPr id="3074" name="Picture 2" descr="http://jasoncerezo.com/wp-content/uploads/2012/01/rolling-stones-american-flag-tongue-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469924"/>
            <a:ext cx="1939505" cy="21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7579277">
            <a:off x="4652943" y="1861466"/>
            <a:ext cx="249127" cy="97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mediad.publicbroadcasting.net/p/kuar/files/201507/back_to_school_supplies__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0" y="431085"/>
            <a:ext cx="2156765" cy="16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10800000">
            <a:off x="5591241" y="1481070"/>
            <a:ext cx="230009" cy="882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 descr="http://www.dicasdecurriculo.com.br/wp-content/uploads/2013/06/images-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9" y="530400"/>
            <a:ext cx="1796183" cy="19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baixo 9"/>
          <p:cNvSpPr/>
          <p:nvPr/>
        </p:nvSpPr>
        <p:spPr>
          <a:xfrm rot="12746988">
            <a:off x="6599405" y="1879984"/>
            <a:ext cx="183480" cy="875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 descr="http://www.ovale.com.br/polopoly_fs/1.440997.1377909885!/image/3666712149.jpg_gen/derivatives/fixed_420_240/3666712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70" y="2304093"/>
            <a:ext cx="2558733" cy="14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4" name="Picture 12" descr="http://cdn.playbuzz.com/cdn/df8ddb2b-e502-4eef-9d34-91dfb6498f65/c48d0ba3-7fa5-45de-87a5-ac3ed1524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3" y="3766227"/>
            <a:ext cx="2535918" cy="14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baixo 13"/>
          <p:cNvSpPr/>
          <p:nvPr/>
        </p:nvSpPr>
        <p:spPr>
          <a:xfrm rot="18128646">
            <a:off x="6873022" y="3686567"/>
            <a:ext cx="182414" cy="11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6" name="Picture 14" descr="http://fromdusktilldon.files.wordpress.com/2012/08/man-reading-book-in-bed-39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9" y="4150509"/>
            <a:ext cx="2542720" cy="16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baixo 15"/>
          <p:cNvSpPr/>
          <p:nvPr/>
        </p:nvSpPr>
        <p:spPr>
          <a:xfrm rot="4440789">
            <a:off x="3736865" y="3589636"/>
            <a:ext cx="277141" cy="15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200000">
            <a:off x="7163729" y="2442669"/>
            <a:ext cx="261750" cy="116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8" name="Picture 16" descr="https://dicasderoteiro.files.wordpress.com/2011/05/videogame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9" y="2469924"/>
            <a:ext cx="2245146" cy="1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baixo 18"/>
          <p:cNvSpPr/>
          <p:nvPr/>
        </p:nvSpPr>
        <p:spPr>
          <a:xfrm rot="5400000">
            <a:off x="4275051" y="3006442"/>
            <a:ext cx="204124" cy="902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www.meliuz.com.br/blog/wp-content/uploads/2014/07/game_of_thro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5305471"/>
            <a:ext cx="2131706" cy="14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5065641" y="4649771"/>
            <a:ext cx="230010" cy="65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images3.wikia.nocookie.net/__cb20080728010819/marveldatabase/images/thumb/b/b5/Avengers_Vol_1_148.jpg/336px-Avengers_Vol_1_1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5" y="4977621"/>
            <a:ext cx="1132585" cy="17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19224580">
            <a:off x="6180798" y="4299579"/>
            <a:ext cx="194932" cy="69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1224" y="1365161"/>
            <a:ext cx="10212945" cy="4945487"/>
          </a:xfrm>
        </p:spPr>
        <p:txBody>
          <a:bodyPr>
            <a:normAutofit/>
          </a:bodyPr>
          <a:lstStyle/>
          <a:p>
            <a:r>
              <a:rPr lang="pt-BR" sz="3000" dirty="0" err="1" smtClean="0"/>
              <a:t>Profª</a:t>
            </a:r>
            <a:r>
              <a:rPr lang="pt-BR" sz="3000" dirty="0" smtClean="0"/>
              <a:t> com Licenciatura Plena em Língua Inglesa (Especialista);</a:t>
            </a:r>
          </a:p>
          <a:p>
            <a:r>
              <a:rPr lang="pt-BR" sz="3000" dirty="0" smtClean="0"/>
              <a:t>Centros de Aprendizagem (C.A.) (horário marcado)</a:t>
            </a:r>
          </a:p>
          <a:p>
            <a:r>
              <a:rPr lang="pt-BR" sz="3000" dirty="0" smtClean="0"/>
              <a:t>Tutor de Aprendizagem de Laboratório (T.A.L.)*</a:t>
            </a:r>
          </a:p>
          <a:p>
            <a:r>
              <a:rPr lang="pt-BR" sz="3000" dirty="0" smtClean="0"/>
              <a:t>Laboratório de Línguas*</a:t>
            </a:r>
          </a:p>
          <a:p>
            <a:r>
              <a:rPr lang="pt-BR" sz="3000" dirty="0" smtClean="0"/>
              <a:t>Biblioteca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888" y="0"/>
            <a:ext cx="6529588" cy="875763"/>
          </a:xfrm>
        </p:spPr>
        <p:txBody>
          <a:bodyPr/>
          <a:lstStyle/>
          <a:p>
            <a:r>
              <a:rPr lang="pt-BR" b="1" dirty="0" smtClean="0"/>
              <a:t>Horários: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88" y="591931"/>
            <a:ext cx="9364382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7306067" cy="656823"/>
          </a:xfrm>
        </p:spPr>
        <p:txBody>
          <a:bodyPr/>
          <a:lstStyle/>
          <a:p>
            <a:r>
              <a:rPr lang="pt-BR" b="1" dirty="0" smtClean="0"/>
              <a:t>No IFRN (e no Curso de Inglês)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7585656" cy="4855335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Atenção;</a:t>
            </a:r>
          </a:p>
          <a:p>
            <a:r>
              <a:rPr lang="pt-BR" sz="3000" dirty="0" smtClean="0"/>
              <a:t>Anotações importantes;</a:t>
            </a:r>
          </a:p>
          <a:p>
            <a:r>
              <a:rPr lang="pt-BR" sz="3000" dirty="0" smtClean="0"/>
              <a:t>Não acumule assuntos;</a:t>
            </a:r>
          </a:p>
          <a:p>
            <a:r>
              <a:rPr lang="pt-BR" sz="3000" dirty="0" smtClean="0"/>
              <a:t>Tenha um horário de estudos;</a:t>
            </a:r>
          </a:p>
          <a:p>
            <a:r>
              <a:rPr lang="pt-BR" sz="3000" dirty="0" smtClean="0"/>
              <a:t>Participe do CA;</a:t>
            </a:r>
          </a:p>
          <a:p>
            <a:r>
              <a:rPr lang="pt-BR" sz="3000" dirty="0" smtClean="0"/>
              <a:t>Faça grupos de estudos;</a:t>
            </a:r>
          </a:p>
          <a:p>
            <a:r>
              <a:rPr lang="pt-BR" sz="3000" dirty="0" smtClean="0"/>
              <a:t>Entregue os trabalhos em dia.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40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0886" y="235588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 internet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0886" y="760027"/>
            <a:ext cx="4958366" cy="5906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Sites – peça dicas.</a:t>
            </a:r>
            <a:endParaRPr lang="pt-BR" sz="3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80886" y="1474235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 celular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80885" y="2029610"/>
            <a:ext cx="6323711" cy="2006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err="1" smtClean="0"/>
              <a:t>Apps</a:t>
            </a:r>
            <a:r>
              <a:rPr lang="pt-BR" sz="3000" dirty="0" smtClean="0"/>
              <a:t> – acesse durante folgas</a:t>
            </a:r>
          </a:p>
          <a:p>
            <a:r>
              <a:rPr lang="pt-BR" sz="3000" dirty="0" smtClean="0"/>
              <a:t>Baixe um dicionário</a:t>
            </a:r>
          </a:p>
          <a:p>
            <a:r>
              <a:rPr lang="pt-BR" sz="3000" dirty="0" smtClean="0"/>
              <a:t>Mude a língua do celular para inglês</a:t>
            </a:r>
          </a:p>
          <a:p>
            <a:endParaRPr lang="pt-BR" sz="3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80886" y="4015216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Músicas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80886" y="5179774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Séries/Filmes</a:t>
            </a:r>
            <a:endParaRPr lang="pt-BR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80885" y="4591298"/>
            <a:ext cx="6007994" cy="58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Ouvir, anotar, repetir, checar</a:t>
            </a:r>
          </a:p>
          <a:p>
            <a:endParaRPr lang="pt-BR" sz="30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80885" y="5683432"/>
            <a:ext cx="9379686" cy="117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Técnica A.J. </a:t>
            </a:r>
            <a:r>
              <a:rPr lang="pt-BR" sz="3000" dirty="0" err="1" smtClean="0"/>
              <a:t>Hoge</a:t>
            </a:r>
            <a:r>
              <a:rPr lang="pt-BR" sz="3000" dirty="0" smtClean="0"/>
              <a:t> – Legendado; legendas em inglês; sem legenda</a:t>
            </a:r>
          </a:p>
          <a:p>
            <a:endParaRPr lang="pt-BR" sz="3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662866" y="213500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Leitura</a:t>
            </a:r>
            <a:endParaRPr lang="pt-BR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563016" y="809766"/>
            <a:ext cx="4628984" cy="2054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Livros; HQs; Revistas</a:t>
            </a:r>
          </a:p>
          <a:p>
            <a:r>
              <a:rPr lang="pt-BR" sz="3000" dirty="0" smtClean="0"/>
              <a:t>Internet, </a:t>
            </a:r>
            <a:r>
              <a:rPr lang="pt-BR" sz="3000" dirty="0" err="1" smtClean="0"/>
              <a:t>etc</a:t>
            </a:r>
            <a:endParaRPr lang="pt-BR" sz="3000" dirty="0" smtClean="0"/>
          </a:p>
          <a:p>
            <a:r>
              <a:rPr lang="pt-BR" sz="3000" dirty="0" smtClean="0"/>
              <a:t>Dica: coloque </a:t>
            </a:r>
            <a:r>
              <a:rPr lang="pt-BR" sz="3000" dirty="0" err="1" smtClean="0"/>
              <a:t>twitter</a:t>
            </a:r>
            <a:r>
              <a:rPr lang="pt-BR" sz="3000" dirty="0" smtClean="0"/>
              <a:t> em inglês</a:t>
            </a:r>
            <a:endParaRPr lang="pt-BR" sz="3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662866" y="2991688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err="1" smtClean="0"/>
              <a:t>Video</a:t>
            </a:r>
            <a:r>
              <a:rPr lang="pt-BR" b="1" dirty="0" smtClean="0"/>
              <a:t> games</a:t>
            </a:r>
            <a:endParaRPr lang="pt-BR" b="1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563015" y="3641003"/>
            <a:ext cx="4285547" cy="1231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Jogar e ir pesquisando.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9784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6220" y="1403796"/>
            <a:ext cx="10534918" cy="5228823"/>
          </a:xfrm>
        </p:spPr>
        <p:txBody>
          <a:bodyPr>
            <a:noAutofit/>
          </a:bodyPr>
          <a:lstStyle/>
          <a:p>
            <a:r>
              <a:rPr lang="pt-BR" sz="2500" b="1" dirty="0"/>
              <a:t>EMENTA</a:t>
            </a:r>
          </a:p>
          <a:p>
            <a:r>
              <a:rPr lang="pt-BR" sz="2500" dirty="0"/>
              <a:t>Introdução à produção de sentido a partir de textos </a:t>
            </a:r>
            <a:r>
              <a:rPr lang="pt-BR" sz="2500" b="1" dirty="0">
                <a:solidFill>
                  <a:srgbClr val="FF0000"/>
                </a:solidFill>
              </a:rPr>
              <a:t>orais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e </a:t>
            </a:r>
            <a:r>
              <a:rPr lang="pt-BR" sz="2500" b="1" dirty="0">
                <a:solidFill>
                  <a:srgbClr val="FF0000"/>
                </a:solidFill>
              </a:rPr>
              <a:t>escritos</a:t>
            </a:r>
            <a:r>
              <a:rPr lang="pt-BR" sz="2500" dirty="0">
                <a:solidFill>
                  <a:srgbClr val="FF0000"/>
                </a:solidFill>
              </a:rPr>
              <a:t> </a:t>
            </a:r>
            <a:r>
              <a:rPr lang="pt-BR" sz="2500" dirty="0"/>
              <a:t>por meio de funções </a:t>
            </a:r>
            <a:r>
              <a:rPr lang="pt-BR" sz="2500" dirty="0" err="1"/>
              <a:t>sociocomunicativas</a:t>
            </a:r>
            <a:r>
              <a:rPr lang="pt-BR" sz="2500" dirty="0"/>
              <a:t>, </a:t>
            </a:r>
            <a:r>
              <a:rPr lang="pt-BR" sz="2500" dirty="0" smtClean="0"/>
              <a:t>estruturas básicas </a:t>
            </a:r>
            <a:r>
              <a:rPr lang="pt-BR" sz="2500" dirty="0"/>
              <a:t>da língua-alvo e gêneros textuais de diversos </a:t>
            </a:r>
            <a:r>
              <a:rPr lang="pt-BR" sz="2500" dirty="0" smtClean="0"/>
              <a:t>domínios</a:t>
            </a:r>
            <a:r>
              <a:rPr lang="pt-BR" sz="2500" dirty="0"/>
              <a:t>, considerando também as </a:t>
            </a:r>
            <a:r>
              <a:rPr lang="pt-BR" sz="2500" b="1" dirty="0">
                <a:solidFill>
                  <a:srgbClr val="FF0000"/>
                </a:solidFill>
              </a:rPr>
              <a:t>demandas da </a:t>
            </a:r>
            <a:r>
              <a:rPr lang="pt-BR" sz="2500" b="1" dirty="0" smtClean="0">
                <a:solidFill>
                  <a:srgbClr val="FF0000"/>
                </a:solidFill>
              </a:rPr>
              <a:t>formação profissional</a:t>
            </a:r>
            <a:r>
              <a:rPr lang="pt-BR" sz="2500" dirty="0"/>
              <a:t>; reflexão acerca da influência da língua-alvo na construção </a:t>
            </a:r>
            <a:r>
              <a:rPr lang="pt-BR" sz="2500" dirty="0" err="1"/>
              <a:t>identitária</a:t>
            </a:r>
            <a:r>
              <a:rPr lang="pt-BR" sz="2500" dirty="0"/>
              <a:t> do aluno e de sua comunidade</a:t>
            </a:r>
            <a:r>
              <a:rPr lang="pt-BR" sz="2500" dirty="0" smtClean="0"/>
              <a:t>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5366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463</TotalTime>
  <Words>1398</Words>
  <Application>Microsoft Office PowerPoint</Application>
  <PresentationFormat>Widescreen</PresentationFormat>
  <Paragraphs>178</Paragraphs>
  <Slides>28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Cacho</vt:lpstr>
      <vt:lpstr>English Class</vt:lpstr>
      <vt:lpstr>Why studying</vt:lpstr>
      <vt:lpstr>Apresentação do PowerPoint</vt:lpstr>
      <vt:lpstr>Como estudar inglês...</vt:lpstr>
      <vt:lpstr>Recursos que o IFRN dispõe:</vt:lpstr>
      <vt:lpstr>Horários:</vt:lpstr>
      <vt:lpstr>No IFRN (e no Curso de Inglês)</vt:lpstr>
      <vt:lpstr>Na internet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  <vt:lpstr>Regras:</vt:lpstr>
      <vt:lpstr>Estudar inglês para...</vt:lpstr>
      <vt:lpstr>Com certeza cantar assim...</vt:lpstr>
      <vt:lpstr>E não pensar que em inglês é a mesma coisa de português...</vt:lpstr>
      <vt:lpstr>Às vezes inglês é tão difícil que...</vt:lpstr>
      <vt:lpstr>E se o exercício for muito difícil...</vt:lpstr>
      <vt:lpstr>Mas dá uma agonia às vezes....a professora fica só falando e eu sem entender....</vt:lpstr>
      <vt:lpstr>Assim quando chega a prova, voc~e não vai estar assim...</vt:lpstr>
      <vt:lpstr>Sei que pode ser difícil e desestimulante, mas tente achar uma razão e persista....</vt:lpstr>
      <vt:lpstr>Estudar vale a pena, sei que serão fortes mesmo se alguém quiser ter derrubar, te desmotivar, mostre a eles....</vt:lpstr>
      <vt:lpstr>Sua teacher está aqui para te ajudar....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</cp:lastModifiedBy>
  <cp:revision>41</cp:revision>
  <dcterms:created xsi:type="dcterms:W3CDTF">2016-04-23T23:05:15Z</dcterms:created>
  <dcterms:modified xsi:type="dcterms:W3CDTF">2017-03-27T00:13:56Z</dcterms:modified>
</cp:coreProperties>
</file>