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0E4588-C56B-4E64-B051-C353969A15C9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EF12B68-1718-4FC4-892D-713CC945164D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6480048" cy="2301240"/>
          </a:xfrm>
        </p:spPr>
        <p:txBody>
          <a:bodyPr>
            <a:normAutofit/>
          </a:bodyPr>
          <a:lstStyle/>
          <a:p>
            <a:pPr algn="ctr"/>
            <a:r>
              <a:rPr lang="pt-BR" sz="6000" dirty="0" smtClean="0"/>
              <a:t>English Homework</a:t>
            </a:r>
            <a:endParaRPr lang="pt-BR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4005064"/>
            <a:ext cx="6336704" cy="1752600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>
                <a:solidFill>
                  <a:schemeClr val="accent6">
                    <a:lumMod val="75000"/>
                  </a:schemeClr>
                </a:solidFill>
              </a:rPr>
              <a:t>Students:</a:t>
            </a:r>
            <a:r>
              <a:rPr lang="pt-BR" sz="1800" dirty="0" smtClean="0">
                <a:solidFill>
                  <a:schemeClr val="accent6">
                    <a:lumMod val="75000"/>
                  </a:schemeClr>
                </a:solidFill>
              </a:rPr>
              <a:t> Ana Paula, Jefferson, Kerolyne, Larissa, Marcelo, Mª Beatriz Medeiros e Tercianni. 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>
                <a:solidFill>
                  <a:schemeClr val="accent6">
                    <a:lumMod val="75000"/>
                  </a:schemeClr>
                </a:solidFill>
              </a:rPr>
              <a:t>Teacher:</a:t>
            </a:r>
            <a:r>
              <a:rPr lang="pt-BR" sz="1800" dirty="0" smtClean="0">
                <a:solidFill>
                  <a:schemeClr val="accent6">
                    <a:lumMod val="75000"/>
                  </a:schemeClr>
                </a:solidFill>
              </a:rPr>
              <a:t> Cristiane Cruz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800" b="1" dirty="0" smtClean="0">
                <a:solidFill>
                  <a:schemeClr val="accent6">
                    <a:lumMod val="75000"/>
                  </a:schemeClr>
                </a:solidFill>
              </a:rPr>
              <a:t>Class:</a:t>
            </a:r>
            <a:r>
              <a:rPr lang="pt-BR" sz="1800" dirty="0" smtClean="0">
                <a:solidFill>
                  <a:schemeClr val="accent6">
                    <a:lumMod val="75000"/>
                  </a:schemeClr>
                </a:solidFill>
              </a:rPr>
              <a:t> 3º ano matutino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753" y="260648"/>
            <a:ext cx="3312368" cy="125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</a:rPr>
              <a:t>Informations</a:t>
            </a:r>
            <a:endParaRPr lang="pt-B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147248" cy="4525963"/>
          </a:xfrm>
        </p:spPr>
        <p:txBody>
          <a:bodyPr/>
          <a:lstStyle/>
          <a:p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ARTIGO</a:t>
            </a:r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 As 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raízes reais da árvore de Natal 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americana</a:t>
            </a:r>
          </a:p>
          <a:p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AUTOR: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 Christopher Klein</a:t>
            </a:r>
          </a:p>
          <a:p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ANO DE PUBLICAÇÃO: 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2012</a:t>
            </a:r>
          </a:p>
          <a:p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WEBSITE: 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History.com</a:t>
            </a:r>
          </a:p>
          <a:p>
            <a:pPr marL="36576" indent="0">
              <a:buNone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8" name="Picture 4" descr="http://css.history.com/css/img/print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622" y="4221088"/>
            <a:ext cx="130574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m relacionad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893" y="2564904"/>
            <a:ext cx="2462674" cy="410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Resultado de imagem para natal 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4206">
            <a:off x="3578329" y="3717032"/>
            <a:ext cx="2376003" cy="217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31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</a:rPr>
              <a:t>Resume</a:t>
            </a:r>
            <a:endParaRPr lang="pt-B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363272" cy="4752528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A rainha britânica Victoria,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lançou a tradição de feriado americano, para celebrar um velho costume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alemão. Muito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antes do Natal e do nascimento de Cristo as civilizações antigas pegavam galhos verdes e coroas de flores como símbolos da vida eterna em meio aos dias sombrios do solstício de inverno. As raízes pagãs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deram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início a tradição moderna de se adquirir uma árvore de Natal e aumentaram sua popularidade na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Alemanha. </a:t>
            </a:r>
          </a:p>
          <a:p>
            <a:pPr marL="36576" indent="0" algn="just">
              <a:buNone/>
            </a:pP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	 A rainha Charlotte, avó de Victoria e a esposa alemã do rei George III, ergueram árvores de Natal no castelo de Windsor já em 1800. A mãe de Victoria também nasceu na Alemanha e a jovem princesa tinha uma pequena árvore decorada com velas e Ornamentos de açúcar, em seus aposentos de palácio a cada Natal.</a:t>
            </a:r>
          </a:p>
        </p:txBody>
      </p:sp>
    </p:spTree>
    <p:extLst>
      <p:ext uri="{BB962C8B-B14F-4D97-AF65-F5344CB8AC3E}">
        <p14:creationId xmlns:p14="http://schemas.microsoft.com/office/powerpoint/2010/main" val="18230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Resume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525963"/>
          </a:xfrm>
        </p:spPr>
        <p:txBody>
          <a:bodyPr/>
          <a:lstStyle/>
          <a:p>
            <a:pPr marL="36576" indent="0" algn="just">
              <a:buNone/>
            </a:pPr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A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rainha Victória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casou-se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com o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príncipe alemão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Albert,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e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o monarca apoiou o adornamento do castelo de Windsor na época de Natal, de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acordo com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seus costumes de infância. O príncipe importava árvores da floresta de sua terra natal e decoravam-nas com bugigangas, brinquedos, presentes e comestíveis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36576" indent="0" algn="just">
              <a:buNone/>
            </a:pP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	O que aconteceu no palácio durante as férias não se tornou público até que o </a:t>
            </a:r>
            <a:r>
              <a:rPr lang="pt-BR" sz="2000" i="1" dirty="0">
                <a:solidFill>
                  <a:schemeClr val="accent6">
                    <a:lumMod val="50000"/>
                  </a:schemeClr>
                </a:solidFill>
              </a:rPr>
              <a:t>London Illustrated News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 publicou um especial de Natal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em 1848, com uma foto que ilustrava Albert, Victoria, cinco de seus filhos e a governanta reunidos em torno de uma árvore de natal adornada. Depois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que os leitores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viram a 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gravura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no </a:t>
            </a:r>
            <a:r>
              <a:rPr lang="pt-BR" sz="2000" i="1" dirty="0" smtClean="0">
                <a:solidFill>
                  <a:schemeClr val="accent6">
                    <a:lumMod val="50000"/>
                  </a:schemeClr>
                </a:solidFill>
              </a:rPr>
              <a:t>London </a:t>
            </a:r>
            <a:r>
              <a:rPr lang="pt-BR" sz="2000" i="1" dirty="0">
                <a:solidFill>
                  <a:schemeClr val="accent6">
                    <a:lumMod val="50000"/>
                  </a:schemeClr>
                </a:solidFill>
              </a:rPr>
              <a:t>Illustrated News</a:t>
            </a:r>
            <a:r>
              <a:rPr lang="pt-BR" sz="2000" dirty="0">
                <a:solidFill>
                  <a:schemeClr val="accent6">
                    <a:lumMod val="50000"/>
                  </a:schemeClr>
                </a:solidFill>
              </a:rPr>
              <a:t>, as árvores de Natal </a:t>
            </a:r>
            <a:r>
              <a:rPr lang="pt-BR" sz="2000" dirty="0" smtClean="0">
                <a:solidFill>
                  <a:schemeClr val="accent6">
                    <a:lumMod val="50000"/>
                  </a:schemeClr>
                </a:solidFill>
              </a:rPr>
              <a:t>tornaram-se amplamente conhecidas entre os americanos.</a:t>
            </a:r>
            <a:endParaRPr lang="pt-BR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7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Tag Questions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003232" cy="452596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Queen Victoria has German roots, </a:t>
            </a:r>
            <a:r>
              <a:rPr lang="en-US" sz="2000" dirty="0" smtClean="0">
                <a:solidFill>
                  <a:srgbClr val="FF0000"/>
                </a:solidFill>
              </a:rPr>
              <a:t>doesn’t </a:t>
            </a:r>
            <a:r>
              <a:rPr lang="en-US" sz="2000" dirty="0">
                <a:solidFill>
                  <a:srgbClr val="FF0000"/>
                </a:solidFill>
              </a:rPr>
              <a:t>she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36576" indent="0" algn="ctr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(A rainha Victoria tem raízes alemãs, não é?)</a:t>
            </a:r>
          </a:p>
          <a:p>
            <a:pPr marL="36576" indent="0" algn="ctr">
              <a:buNone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The Christmas tree has become famous among Americans, </a:t>
            </a:r>
            <a:r>
              <a:rPr lang="en-US" sz="2000" dirty="0" smtClean="0">
                <a:solidFill>
                  <a:srgbClr val="FF0000"/>
                </a:solidFill>
              </a:rPr>
              <a:t>hasn’t </a:t>
            </a:r>
            <a:r>
              <a:rPr lang="en-US" sz="2000" dirty="0">
                <a:solidFill>
                  <a:srgbClr val="FF0000"/>
                </a:solidFill>
              </a:rPr>
              <a:t>it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36576" indent="0" algn="ctr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(A árvore de natal se tornou famosa entre os americanos, não foi?)</a:t>
            </a:r>
          </a:p>
          <a:p>
            <a:pPr marL="36576" indent="0" algn="ctr">
              <a:buNone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The queen's husband victory is not American, </a:t>
            </a:r>
            <a:r>
              <a:rPr lang="en-US" sz="2000" dirty="0">
                <a:solidFill>
                  <a:srgbClr val="FF0000"/>
                </a:solidFill>
              </a:rPr>
              <a:t>is </a:t>
            </a:r>
            <a:r>
              <a:rPr lang="en-US" sz="2000" dirty="0" smtClean="0">
                <a:solidFill>
                  <a:srgbClr val="FF0000"/>
                </a:solidFill>
              </a:rPr>
              <a:t>he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36576" indent="0" algn="ctr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(O marido da rainha Victória não é americano, é?)</a:t>
            </a:r>
          </a:p>
          <a:p>
            <a:pPr marL="36576" indent="0" algn="ctr">
              <a:buNone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Queen Victoria has a Christmas tree, </a:t>
            </a:r>
            <a:r>
              <a:rPr lang="en-US" sz="2000" dirty="0" smtClean="0">
                <a:solidFill>
                  <a:srgbClr val="FF0000"/>
                </a:solidFill>
              </a:rPr>
              <a:t>hasn’t </a:t>
            </a:r>
            <a:r>
              <a:rPr lang="en-US" sz="2000" dirty="0">
                <a:solidFill>
                  <a:srgbClr val="FF0000"/>
                </a:solidFill>
              </a:rPr>
              <a:t>she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pt-BR" sz="2000" dirty="0">
              <a:solidFill>
                <a:schemeClr val="accent6">
                  <a:lumMod val="50000"/>
                </a:schemeClr>
              </a:solidFill>
            </a:endParaRPr>
          </a:p>
          <a:p>
            <a:pPr marL="36576" indent="0" algn="ctr">
              <a:buNone/>
            </a:pPr>
            <a:r>
              <a:rPr lang="pt-BR" sz="2000" dirty="0" smtClean="0">
                <a:solidFill>
                  <a:srgbClr val="0070C0"/>
                </a:solidFill>
              </a:rPr>
              <a:t>(A rainha Victoria tem uma árvore de natal, não tem?)</a:t>
            </a:r>
          </a:p>
          <a:p>
            <a:pPr marL="36576" indent="0" algn="ctr">
              <a:buNone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Albert imported trees from the woods to decorate them, </a:t>
            </a:r>
            <a:r>
              <a:rPr lang="en-US" sz="2000" dirty="0" smtClean="0">
                <a:solidFill>
                  <a:srgbClr val="FF0000"/>
                </a:solidFill>
              </a:rPr>
              <a:t>wasn’t it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36576" indent="0" algn="ctr">
              <a:buNone/>
            </a:pPr>
            <a:r>
              <a:rPr lang="pt-BR" sz="2000" dirty="0">
                <a:solidFill>
                  <a:srgbClr val="0070C0"/>
                </a:solidFill>
              </a:rPr>
              <a:t>(Albert importava árvores das florestas para enfeitá-las, não era</a:t>
            </a:r>
            <a:r>
              <a:rPr lang="pt-BR" sz="2000" dirty="0" smtClean="0">
                <a:solidFill>
                  <a:srgbClr val="0070C0"/>
                </a:solidFill>
              </a:rPr>
              <a:t>?)</a:t>
            </a:r>
          </a:p>
          <a:p>
            <a:pPr marL="36576" indent="0" algn="ctr">
              <a:buNone/>
            </a:pPr>
            <a:endParaRPr lang="pt-B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7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Personalizada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67</TotalTime>
  <Words>175</Words>
  <Application>Microsoft Office PowerPoint</Application>
  <PresentationFormat>Apresentação na tela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Técnica</vt:lpstr>
      <vt:lpstr>English Homework</vt:lpstr>
      <vt:lpstr>Informations</vt:lpstr>
      <vt:lpstr>Resume</vt:lpstr>
      <vt:lpstr>Resume</vt:lpstr>
      <vt:lpstr>Tag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Homework</dc:title>
  <dc:creator>Meus documentos</dc:creator>
  <cp:lastModifiedBy>Meus documentos</cp:lastModifiedBy>
  <cp:revision>7</cp:revision>
  <dcterms:created xsi:type="dcterms:W3CDTF">2016-12-21T17:48:48Z</dcterms:created>
  <dcterms:modified xsi:type="dcterms:W3CDTF">2016-12-21T18:56:41Z</dcterms:modified>
</cp:coreProperties>
</file>