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3" r:id="rId7"/>
    <p:sldId id="262" r:id="rId8"/>
    <p:sldId id="265" r:id="rId9"/>
    <p:sldId id="266" r:id="rId10"/>
    <p:sldId id="267" r:id="rId11"/>
    <p:sldId id="268" r:id="rId12"/>
    <p:sldId id="269"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6" autoAdjust="0"/>
    <p:restoredTop sz="94660"/>
  </p:normalViewPr>
  <p:slideViewPr>
    <p:cSldViewPr snapToGrid="0">
      <p:cViewPr varScale="1">
        <p:scale>
          <a:sx n="72" d="100"/>
          <a:sy n="72" d="100"/>
        </p:scale>
        <p:origin x="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12/20/2016</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12/20/2016</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pt-BR" smtClean="0"/>
              <a:t>Clique para editar o título mestre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12/20/2016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12/20/2016</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12/20/2016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12/20/2016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pt-BR" smtClean="0"/>
              <a:t>Clique para editar o título mestre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12/20/2016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pt-BR" smtClean="0"/>
              <a:t>Clique para editar o título mestre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12/20/2016</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12/20/2016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12/20/2016</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‹nº›</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pt-BR" sz="4400" dirty="0"/>
              <a:t>TRADIÇÕES NATALINAS AO REDOR DO MUNDO</a:t>
            </a:r>
          </a:p>
        </p:txBody>
      </p:sp>
    </p:spTree>
    <p:extLst>
      <p:ext uri="{BB962C8B-B14F-4D97-AF65-F5344CB8AC3E}">
        <p14:creationId xmlns:p14="http://schemas.microsoft.com/office/powerpoint/2010/main" val="2685972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62384" y="727914"/>
            <a:ext cx="11029616" cy="1013800"/>
          </a:xfrm>
        </p:spPr>
        <p:txBody>
          <a:bodyPr>
            <a:normAutofit/>
          </a:bodyPr>
          <a:lstStyle/>
          <a:p>
            <a:r>
              <a:rPr lang="pt-BR" sz="6000" dirty="0" smtClean="0"/>
              <a:t>O QUE É TAG QUESTIONS?</a:t>
            </a:r>
            <a:endParaRPr lang="pt-BR" sz="6000" dirty="0"/>
          </a:p>
        </p:txBody>
      </p:sp>
      <p:sp>
        <p:nvSpPr>
          <p:cNvPr id="3" name="Espaço Reservado para Conteúdo 2"/>
          <p:cNvSpPr>
            <a:spLocks noGrp="1"/>
          </p:cNvSpPr>
          <p:nvPr>
            <p:ph idx="1"/>
          </p:nvPr>
        </p:nvSpPr>
        <p:spPr/>
        <p:txBody>
          <a:bodyPr>
            <a:normAutofit fontScale="92500" lnSpcReduction="10000"/>
          </a:bodyPr>
          <a:lstStyle/>
          <a:p>
            <a:pPr marL="0" indent="0">
              <a:buNone/>
            </a:pPr>
            <a:r>
              <a:rPr lang="pt-BR" sz="3600" dirty="0" smtClean="0"/>
              <a:t>	“Você </a:t>
            </a:r>
            <a:r>
              <a:rPr lang="pt-BR" sz="3600" dirty="0"/>
              <a:t>sabe quando fazemos uma afirmação e adicionamos uma pergunta ao final dela, não sabe? Exato! Em português, não temos um nome para essas estruturas que vêm ao final, mas, em inglês, chamamos de “</a:t>
            </a:r>
            <a:r>
              <a:rPr lang="pt-BR" sz="3600" dirty="0" err="1"/>
              <a:t>tag</a:t>
            </a:r>
            <a:r>
              <a:rPr lang="pt-BR" sz="3600" dirty="0"/>
              <a:t> </a:t>
            </a:r>
            <a:r>
              <a:rPr lang="pt-BR" sz="3600" dirty="0" err="1"/>
              <a:t>questions</a:t>
            </a:r>
            <a:r>
              <a:rPr lang="pt-BR" sz="3600" dirty="0"/>
              <a:t>”. Usamos isso como uma pergunta para reforçar, confirmar e também garantir que a pessoa nos entendeu e que irá responder da melhor forma</a:t>
            </a:r>
            <a:r>
              <a:rPr lang="pt-BR" sz="3600" dirty="0" smtClean="0"/>
              <a:t>.”</a:t>
            </a:r>
          </a:p>
          <a:p>
            <a:pPr marL="0" indent="0">
              <a:buNone/>
            </a:pPr>
            <a:endParaRPr lang="pt-BR" dirty="0"/>
          </a:p>
          <a:p>
            <a:pPr marL="0" indent="0" algn="ctr">
              <a:buNone/>
            </a:pPr>
            <a:r>
              <a:rPr lang="pt-BR" dirty="0"/>
              <a:t>Fonte: http://</a:t>
            </a:r>
            <a:r>
              <a:rPr lang="pt-BR" dirty="0" smtClean="0"/>
              <a:t>englishlive.ef.com</a:t>
            </a:r>
            <a:endParaRPr lang="pt-BR" dirty="0"/>
          </a:p>
        </p:txBody>
      </p:sp>
    </p:spTree>
    <p:extLst>
      <p:ext uri="{BB962C8B-B14F-4D97-AF65-F5344CB8AC3E}">
        <p14:creationId xmlns:p14="http://schemas.microsoft.com/office/powerpoint/2010/main" val="4072330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90285" y="663519"/>
            <a:ext cx="11029616" cy="1013800"/>
          </a:xfrm>
        </p:spPr>
        <p:txBody>
          <a:bodyPr>
            <a:normAutofit/>
          </a:bodyPr>
          <a:lstStyle/>
          <a:p>
            <a:r>
              <a:rPr lang="pt-BR" sz="5400" dirty="0" smtClean="0"/>
              <a:t>EXEMPLOS DE TAG QUESTIONS</a:t>
            </a:r>
            <a:endParaRPr lang="pt-BR" sz="5400" dirty="0"/>
          </a:p>
        </p:txBody>
      </p:sp>
      <p:sp>
        <p:nvSpPr>
          <p:cNvPr id="3" name="Espaço Reservado para Conteúdo 2"/>
          <p:cNvSpPr>
            <a:spLocks noGrp="1"/>
          </p:cNvSpPr>
          <p:nvPr>
            <p:ph idx="1"/>
          </p:nvPr>
        </p:nvSpPr>
        <p:spPr/>
        <p:txBody>
          <a:bodyPr>
            <a:normAutofit/>
          </a:bodyPr>
          <a:lstStyle/>
          <a:p>
            <a:r>
              <a:rPr lang="en-US" sz="4000" dirty="0"/>
              <a:t>Light is a main theme of St. Lucia Day, isn't</a:t>
            </a:r>
            <a:r>
              <a:rPr lang="en-US" sz="4000" dirty="0" smtClean="0"/>
              <a:t>?</a:t>
            </a:r>
          </a:p>
          <a:p>
            <a:r>
              <a:rPr lang="en-US" sz="4000" dirty="0"/>
              <a:t>Decorating evergreen trees is a been a part of the German winter solstice tradition, isn't</a:t>
            </a:r>
            <a:r>
              <a:rPr lang="en-US" sz="4000" dirty="0" smtClean="0"/>
              <a:t>?</a:t>
            </a:r>
          </a:p>
          <a:p>
            <a:r>
              <a:rPr lang="en-US" sz="4000" dirty="0"/>
              <a:t>one girl will be chosen to serve as the national Lucia, won't she?</a:t>
            </a:r>
            <a:endParaRPr lang="pt-BR" sz="4000" dirty="0"/>
          </a:p>
        </p:txBody>
      </p:sp>
    </p:spTree>
    <p:extLst>
      <p:ext uri="{BB962C8B-B14F-4D97-AF65-F5344CB8AC3E}">
        <p14:creationId xmlns:p14="http://schemas.microsoft.com/office/powerpoint/2010/main" val="729402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idx="1"/>
          </p:nvPr>
        </p:nvSpPr>
        <p:spPr/>
        <p:txBody>
          <a:bodyPr>
            <a:normAutofit/>
          </a:bodyPr>
          <a:lstStyle/>
          <a:p>
            <a:r>
              <a:rPr lang="en-US" sz="4000" dirty="0"/>
              <a:t>You like receiving cards, do not you</a:t>
            </a:r>
            <a:r>
              <a:rPr lang="en-US" sz="4000" dirty="0" smtClean="0"/>
              <a:t>?</a:t>
            </a:r>
          </a:p>
          <a:p>
            <a:r>
              <a:rPr lang="en-US" sz="4000" dirty="0"/>
              <a:t>You like plum pudding, do not you</a:t>
            </a:r>
            <a:r>
              <a:rPr lang="en-US" sz="4000" dirty="0" smtClean="0"/>
              <a:t>?</a:t>
            </a:r>
          </a:p>
          <a:p>
            <a:r>
              <a:rPr lang="en-US" sz="4000" dirty="0"/>
              <a:t>You know the tradition of hanging socks is related, do not you know?</a:t>
            </a:r>
            <a:endParaRPr lang="pt-BR" sz="4000" dirty="0"/>
          </a:p>
        </p:txBody>
      </p:sp>
    </p:spTree>
    <p:extLst>
      <p:ext uri="{BB962C8B-B14F-4D97-AF65-F5344CB8AC3E}">
        <p14:creationId xmlns:p14="http://schemas.microsoft.com/office/powerpoint/2010/main" val="3628999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ctr"/>
            <a:r>
              <a:rPr lang="pt-BR" sz="6600" dirty="0" smtClean="0"/>
              <a:t>COMPONENTES: </a:t>
            </a:r>
            <a:endParaRPr lang="pt-BR" sz="6600" dirty="0"/>
          </a:p>
        </p:txBody>
      </p:sp>
      <p:sp>
        <p:nvSpPr>
          <p:cNvPr id="3" name="Espaço Reservado para Conteúdo 2"/>
          <p:cNvSpPr>
            <a:spLocks noGrp="1"/>
          </p:cNvSpPr>
          <p:nvPr>
            <p:ph idx="1"/>
          </p:nvPr>
        </p:nvSpPr>
        <p:spPr>
          <a:xfrm>
            <a:off x="4007720" y="2608113"/>
            <a:ext cx="11029615" cy="3678303"/>
          </a:xfrm>
        </p:spPr>
        <p:txBody>
          <a:bodyPr>
            <a:noAutofit/>
          </a:bodyPr>
          <a:lstStyle/>
          <a:p>
            <a:r>
              <a:rPr lang="pt-BR" sz="2800" dirty="0"/>
              <a:t>Aquiles </a:t>
            </a:r>
            <a:r>
              <a:rPr lang="pt-BR" sz="2800" dirty="0" err="1" smtClean="0"/>
              <a:t>Kalleb</a:t>
            </a:r>
            <a:endParaRPr lang="pt-BR" sz="2800" dirty="0" smtClean="0"/>
          </a:p>
          <a:p>
            <a:r>
              <a:rPr lang="pt-BR" sz="2800" dirty="0" smtClean="0"/>
              <a:t>Beatriz Duarte</a:t>
            </a:r>
          </a:p>
          <a:p>
            <a:r>
              <a:rPr lang="pt-BR" sz="2800" dirty="0"/>
              <a:t>J</a:t>
            </a:r>
            <a:r>
              <a:rPr lang="pt-BR" sz="2800" dirty="0" smtClean="0"/>
              <a:t>oão Pedro</a:t>
            </a:r>
          </a:p>
          <a:p>
            <a:r>
              <a:rPr lang="pt-BR" sz="2800" dirty="0" err="1" smtClean="0"/>
              <a:t>Iandra</a:t>
            </a:r>
            <a:r>
              <a:rPr lang="pt-BR" sz="2800" dirty="0" smtClean="0"/>
              <a:t> </a:t>
            </a:r>
            <a:r>
              <a:rPr lang="pt-BR" sz="2800" dirty="0" err="1"/>
              <a:t>Lorrayne</a:t>
            </a:r>
            <a:r>
              <a:rPr lang="pt-BR" sz="2800" dirty="0"/>
              <a:t> </a:t>
            </a:r>
            <a:endParaRPr lang="pt-BR" sz="2800" dirty="0" smtClean="0"/>
          </a:p>
          <a:p>
            <a:r>
              <a:rPr lang="pt-BR" sz="2800" dirty="0" smtClean="0"/>
              <a:t>Igor </a:t>
            </a:r>
            <a:r>
              <a:rPr lang="pt-BR" sz="2800" dirty="0" err="1" smtClean="0"/>
              <a:t>Rauan</a:t>
            </a:r>
            <a:endParaRPr lang="pt-BR" sz="2800" dirty="0" smtClean="0"/>
          </a:p>
          <a:p>
            <a:r>
              <a:rPr lang="pt-BR" sz="2800" dirty="0" smtClean="0"/>
              <a:t>Riam Marcos</a:t>
            </a:r>
          </a:p>
          <a:p>
            <a:r>
              <a:rPr lang="pt-BR" sz="2800" dirty="0" smtClean="0"/>
              <a:t>Saul </a:t>
            </a:r>
            <a:r>
              <a:rPr lang="pt-BR" sz="2800" dirty="0"/>
              <a:t>Galileu </a:t>
            </a:r>
            <a:endParaRPr lang="pt-BR" sz="2800" dirty="0" smtClean="0"/>
          </a:p>
          <a:p>
            <a:r>
              <a:rPr lang="pt-BR" sz="2800" dirty="0" err="1" smtClean="0"/>
              <a:t>Yonnara</a:t>
            </a:r>
            <a:r>
              <a:rPr lang="pt-BR" sz="2800" dirty="0" smtClean="0"/>
              <a:t> Simões</a:t>
            </a:r>
          </a:p>
          <a:p>
            <a:r>
              <a:rPr lang="pt-BR" sz="2800" dirty="0" smtClean="0"/>
              <a:t>Valmir Francisco</a:t>
            </a:r>
            <a:endParaRPr lang="pt-BR" sz="2800" dirty="0"/>
          </a:p>
        </p:txBody>
      </p:sp>
    </p:spTree>
    <p:extLst>
      <p:ext uri="{BB962C8B-B14F-4D97-AF65-F5344CB8AC3E}">
        <p14:creationId xmlns:p14="http://schemas.microsoft.com/office/powerpoint/2010/main" val="4052908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normAutofit/>
          </a:bodyPr>
          <a:lstStyle/>
          <a:p>
            <a:pPr marL="0" indent="0">
              <a:buNone/>
            </a:pPr>
            <a:r>
              <a:rPr lang="pt-BR" dirty="0" smtClean="0"/>
              <a:t>	</a:t>
            </a:r>
            <a:r>
              <a:rPr lang="pt-BR" sz="3600" dirty="0" smtClean="0"/>
              <a:t>Natal </a:t>
            </a:r>
            <a:r>
              <a:rPr lang="pt-BR" sz="3600" dirty="0"/>
              <a:t>como o conhecemos hoje como uma invenção vitoriana da década de 1860. Provavelmente o feriado o mais comemorado no mundo, nosso Natal moderno é um produto das centenas de anos de tradições seculares e religiosas ao redor do globo. </a:t>
            </a:r>
            <a:endParaRPr lang="pt-BR" dirty="0"/>
          </a:p>
        </p:txBody>
      </p:sp>
    </p:spTree>
    <p:extLst>
      <p:ext uri="{BB962C8B-B14F-4D97-AF65-F5344CB8AC3E}">
        <p14:creationId xmlns:p14="http://schemas.microsoft.com/office/powerpoint/2010/main" val="1135958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a:t>SWEDEN: ‘GOD JUL!’</a:t>
            </a:r>
            <a:r>
              <a:rPr lang="pt-BR" dirty="0"/>
              <a:t/>
            </a:r>
            <a:br>
              <a:rPr lang="pt-BR" dirty="0"/>
            </a:br>
            <a:endParaRPr lang="pt-BR" dirty="0"/>
          </a:p>
        </p:txBody>
      </p:sp>
      <p:sp>
        <p:nvSpPr>
          <p:cNvPr id="3" name="Espaço Reservado para Conteúdo 2"/>
          <p:cNvSpPr>
            <a:spLocks noGrp="1"/>
          </p:cNvSpPr>
          <p:nvPr>
            <p:ph idx="1"/>
          </p:nvPr>
        </p:nvSpPr>
        <p:spPr/>
        <p:txBody>
          <a:bodyPr/>
          <a:lstStyle/>
          <a:p>
            <a:pPr marL="0" indent="0">
              <a:buNone/>
            </a:pPr>
            <a:r>
              <a:rPr lang="pt-BR" sz="3600" dirty="0" smtClean="0"/>
              <a:t>	A </a:t>
            </a:r>
            <a:r>
              <a:rPr lang="pt-BR" sz="3600" dirty="0"/>
              <a:t>maioria das pessoas nos países </a:t>
            </a:r>
            <a:r>
              <a:rPr lang="pt-BR" sz="3600" dirty="0" err="1" smtClean="0"/>
              <a:t>escandenavos</a:t>
            </a:r>
            <a:r>
              <a:rPr lang="pt-BR" sz="3600" dirty="0" smtClean="0"/>
              <a:t> </a:t>
            </a:r>
            <a:r>
              <a:rPr lang="pt-BR" sz="3600" dirty="0"/>
              <a:t>homenageia St. Lucia (também conhecida como St. Lucy) a cada ano em 13 de dezembro. A celebração do Dia de Santa Lucia começou na Suécia, mas se espalhou para a Dinamarca e Finlândia em meados do século XIX.</a:t>
            </a:r>
          </a:p>
          <a:p>
            <a:endParaRPr lang="pt-BR" dirty="0"/>
          </a:p>
        </p:txBody>
      </p:sp>
    </p:spTree>
    <p:extLst>
      <p:ext uri="{BB962C8B-B14F-4D97-AF65-F5344CB8AC3E}">
        <p14:creationId xmlns:p14="http://schemas.microsoft.com/office/powerpoint/2010/main" val="2756337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idx="1"/>
          </p:nvPr>
        </p:nvSpPr>
        <p:spPr>
          <a:xfrm>
            <a:off x="632708" y="2463831"/>
            <a:ext cx="11029615" cy="3678303"/>
          </a:xfrm>
        </p:spPr>
        <p:txBody>
          <a:bodyPr>
            <a:normAutofit/>
          </a:bodyPr>
          <a:lstStyle/>
          <a:p>
            <a:pPr marL="0" indent="0">
              <a:buNone/>
            </a:pPr>
            <a:r>
              <a:rPr lang="pt-BR" dirty="0" smtClean="0"/>
              <a:t>	</a:t>
            </a:r>
            <a:r>
              <a:rPr lang="pt-BR" sz="3200" dirty="0" smtClean="0"/>
              <a:t>À </a:t>
            </a:r>
            <a:r>
              <a:rPr lang="pt-BR" sz="3200" dirty="0"/>
              <a:t>noite, homens, mulheres e crianças carregavam tochas em um desfile. A noite terminaria quando todos jogassem suas tochas em uma grande pilha de palha, criando uma enorme fogueira. Na Finlândia hoje, uma garota é escolhida para servir como a Lucia nacional e ela é homenageada em um desfile no qual ela está rodeada por portadores da tocha.</a:t>
            </a:r>
          </a:p>
          <a:p>
            <a:endParaRPr lang="pt-BR" dirty="0"/>
          </a:p>
        </p:txBody>
      </p:sp>
    </p:spTree>
    <p:extLst>
      <p:ext uri="{BB962C8B-B14F-4D97-AF65-F5344CB8AC3E}">
        <p14:creationId xmlns:p14="http://schemas.microsoft.com/office/powerpoint/2010/main" val="382800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pPr marL="0" indent="0">
              <a:buNone/>
            </a:pPr>
            <a:r>
              <a:rPr lang="pt-BR" sz="2400" dirty="0" smtClean="0"/>
              <a:t>	</a:t>
            </a:r>
            <a:r>
              <a:rPr lang="pt-BR" sz="2400" dirty="0" smtClean="0"/>
              <a:t>Seu </a:t>
            </a:r>
            <a:r>
              <a:rPr lang="pt-BR" sz="2400" dirty="0"/>
              <a:t>dia de festa é celebrado perto do dia mais curto do ano, quando a luz do sol novamente começa a se fortalecer. Lucia viveu em Siracusa durante o século XV quando a perseguição dos cristãos era comum. Infelizmente, a maior parte de sua história foi perdida ao longo dos anos. De acordo com uma lenda comum, Lucia perdeu os olhos ao ser torturada por um Diocleciano por suas crenças cristãs. Outros dizem que ela pode ter arrancado seus próprios olhos para protestar contra o mau tratamento dos cristãos. Lucia é a padroeira dos cegos.</a:t>
            </a:r>
          </a:p>
          <a:p>
            <a:pPr marL="0" indent="0">
              <a:buNone/>
            </a:pPr>
            <a:endParaRPr lang="pt-BR" dirty="0"/>
          </a:p>
        </p:txBody>
      </p:sp>
    </p:spTree>
    <p:extLst>
      <p:ext uri="{BB962C8B-B14F-4D97-AF65-F5344CB8AC3E}">
        <p14:creationId xmlns:p14="http://schemas.microsoft.com/office/powerpoint/2010/main" val="3760336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81192" y="818066"/>
            <a:ext cx="11029616" cy="1013800"/>
          </a:xfrm>
        </p:spPr>
        <p:txBody>
          <a:bodyPr>
            <a:normAutofit fontScale="90000"/>
          </a:bodyPr>
          <a:lstStyle/>
          <a:p>
            <a:pPr algn="ctr"/>
            <a:r>
              <a:rPr lang="pt-BR" sz="4400" b="1" dirty="0"/>
              <a:t>FINLÂNDIA: 'HYVÄÄ JOULUA!' </a:t>
            </a:r>
            <a:r>
              <a:rPr lang="pt-BR" dirty="0"/>
              <a:t/>
            </a:r>
            <a:br>
              <a:rPr lang="pt-BR" dirty="0"/>
            </a:br>
            <a:endParaRPr lang="pt-BR" dirty="0"/>
          </a:p>
        </p:txBody>
      </p:sp>
      <p:sp>
        <p:nvSpPr>
          <p:cNvPr id="3" name="Espaço Reservado para Conteúdo 2"/>
          <p:cNvSpPr>
            <a:spLocks noGrp="1"/>
          </p:cNvSpPr>
          <p:nvPr>
            <p:ph idx="1"/>
          </p:nvPr>
        </p:nvSpPr>
        <p:spPr/>
        <p:txBody>
          <a:bodyPr>
            <a:normAutofit/>
          </a:bodyPr>
          <a:lstStyle/>
          <a:p>
            <a:pPr marL="0" indent="0">
              <a:buNone/>
            </a:pPr>
            <a:r>
              <a:rPr lang="pt-BR" sz="4800" dirty="0" smtClean="0"/>
              <a:t>	As </a:t>
            </a:r>
            <a:r>
              <a:rPr lang="pt-BR" sz="4800" dirty="0"/>
              <a:t>famílias se reúnem e ouvem a rádio nacional "Peace </a:t>
            </a:r>
            <a:r>
              <a:rPr lang="pt-BR" sz="4800" dirty="0" err="1"/>
              <a:t>of</a:t>
            </a:r>
            <a:r>
              <a:rPr lang="pt-BR" sz="4800" dirty="0"/>
              <a:t> </a:t>
            </a:r>
            <a:r>
              <a:rPr lang="pt-BR" sz="4800" dirty="0" err="1"/>
              <a:t>Christmas</a:t>
            </a:r>
            <a:r>
              <a:rPr lang="pt-BR" sz="4800" dirty="0"/>
              <a:t>". É costume visitar os túmulos dos membros da família que partiram.</a:t>
            </a:r>
          </a:p>
          <a:p>
            <a:endParaRPr lang="pt-BR" dirty="0"/>
          </a:p>
        </p:txBody>
      </p:sp>
    </p:spTree>
    <p:extLst>
      <p:ext uri="{BB962C8B-B14F-4D97-AF65-F5344CB8AC3E}">
        <p14:creationId xmlns:p14="http://schemas.microsoft.com/office/powerpoint/2010/main" val="1053139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89530" y="933976"/>
            <a:ext cx="11029616" cy="1013800"/>
          </a:xfrm>
        </p:spPr>
        <p:txBody>
          <a:bodyPr>
            <a:normAutofit fontScale="90000"/>
          </a:bodyPr>
          <a:lstStyle/>
          <a:p>
            <a:r>
              <a:rPr lang="pt-BR" sz="4800" b="1" dirty="0"/>
              <a:t>NORUEGA: 'GLEDELIG JUL!'</a:t>
            </a:r>
            <a:r>
              <a:rPr lang="pt-BR" dirty="0"/>
              <a:t/>
            </a:r>
            <a:br>
              <a:rPr lang="pt-BR" dirty="0"/>
            </a:br>
            <a:endParaRPr lang="pt-BR" dirty="0"/>
          </a:p>
        </p:txBody>
      </p:sp>
      <p:sp>
        <p:nvSpPr>
          <p:cNvPr id="3" name="Espaço Reservado para Conteúdo 2"/>
          <p:cNvSpPr>
            <a:spLocks noGrp="1"/>
          </p:cNvSpPr>
          <p:nvPr>
            <p:ph idx="1"/>
          </p:nvPr>
        </p:nvSpPr>
        <p:spPr/>
        <p:txBody>
          <a:bodyPr>
            <a:normAutofit fontScale="92500" lnSpcReduction="20000"/>
          </a:bodyPr>
          <a:lstStyle/>
          <a:p>
            <a:pPr marL="0" indent="0">
              <a:buNone/>
            </a:pPr>
            <a:r>
              <a:rPr lang="pt-BR" dirty="0" smtClean="0"/>
              <a:t>	 </a:t>
            </a:r>
            <a:r>
              <a:rPr lang="pt-BR" sz="3200" dirty="0"/>
              <a:t>A Noruega é o berço do registro de </a:t>
            </a:r>
            <a:r>
              <a:rPr lang="pt-BR" sz="3200" dirty="0" err="1"/>
              <a:t>Yule</a:t>
            </a:r>
            <a:r>
              <a:rPr lang="pt-BR" sz="3200" dirty="0"/>
              <a:t>. Os noruegueses antigos usaram o registro de </a:t>
            </a:r>
            <a:r>
              <a:rPr lang="pt-BR" sz="3200" dirty="0" err="1"/>
              <a:t>Yule</a:t>
            </a:r>
            <a:r>
              <a:rPr lang="pt-BR" sz="3200" dirty="0"/>
              <a:t> em sua celebração do retorno do sol no solstício de inverno. "</a:t>
            </a:r>
            <a:r>
              <a:rPr lang="pt-BR" sz="3200" dirty="0" err="1"/>
              <a:t>Yule</a:t>
            </a:r>
            <a:r>
              <a:rPr lang="pt-BR" sz="3200" dirty="0"/>
              <a:t>" veio da palavra nórdica </a:t>
            </a:r>
            <a:r>
              <a:rPr lang="pt-BR" sz="3200" dirty="0" err="1"/>
              <a:t>hweol</a:t>
            </a:r>
            <a:r>
              <a:rPr lang="pt-BR" sz="3200" dirty="0"/>
              <a:t>, que significa roda. Os nórdicos acreditavam que o sol era uma grande roda de fogo que rolava </a:t>
            </a:r>
            <a:r>
              <a:rPr lang="pt-BR" sz="3200" dirty="0" smtClean="0"/>
              <a:t>para </a:t>
            </a:r>
            <a:r>
              <a:rPr lang="pt-BR" sz="3200" dirty="0"/>
              <a:t>longe da terra. Você já se perguntou por que a lareira da família é uma parte central da cena típica de Natal? Esta tradição remonta ao registro nórdico de </a:t>
            </a:r>
            <a:r>
              <a:rPr lang="pt-BR" sz="3200" dirty="0" err="1"/>
              <a:t>Yule</a:t>
            </a:r>
            <a:r>
              <a:rPr lang="pt-BR" sz="3200" dirty="0"/>
              <a:t>. É provavelmente também responsável pela popularidade do queijo em forma de log, bolos e sobremesas durante as férias.</a:t>
            </a:r>
          </a:p>
          <a:p>
            <a:endParaRPr lang="pt-BR" dirty="0"/>
          </a:p>
        </p:txBody>
      </p:sp>
    </p:spTree>
    <p:extLst>
      <p:ext uri="{BB962C8B-B14F-4D97-AF65-F5344CB8AC3E}">
        <p14:creationId xmlns:p14="http://schemas.microsoft.com/office/powerpoint/2010/main" val="2597586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28167" y="921097"/>
            <a:ext cx="11029616" cy="1013800"/>
          </a:xfrm>
        </p:spPr>
        <p:txBody>
          <a:bodyPr>
            <a:normAutofit fontScale="90000"/>
          </a:bodyPr>
          <a:lstStyle/>
          <a:p>
            <a:r>
              <a:rPr lang="pt-BR" sz="4800" b="1" dirty="0"/>
              <a:t>MÉXICO: 'FELIZ NAVIDAD!'</a:t>
            </a:r>
            <a:r>
              <a:rPr lang="pt-BR" dirty="0"/>
              <a:t/>
            </a:r>
            <a:br>
              <a:rPr lang="pt-BR" dirty="0"/>
            </a:br>
            <a:endParaRPr lang="pt-BR" dirty="0"/>
          </a:p>
        </p:txBody>
      </p:sp>
      <p:sp>
        <p:nvSpPr>
          <p:cNvPr id="3" name="Espaço Reservado para Conteúdo 2"/>
          <p:cNvSpPr>
            <a:spLocks noGrp="1"/>
          </p:cNvSpPr>
          <p:nvPr>
            <p:ph idx="1"/>
          </p:nvPr>
        </p:nvSpPr>
        <p:spPr/>
        <p:txBody>
          <a:bodyPr>
            <a:normAutofit fontScale="92500" lnSpcReduction="10000"/>
          </a:bodyPr>
          <a:lstStyle/>
          <a:p>
            <a:pPr marL="0" indent="0">
              <a:buNone/>
            </a:pPr>
            <a:r>
              <a:rPr lang="pt-BR" dirty="0" smtClean="0"/>
              <a:t>	</a:t>
            </a:r>
            <a:r>
              <a:rPr lang="pt-BR" sz="2800" dirty="0" smtClean="0"/>
              <a:t>Em </a:t>
            </a:r>
            <a:r>
              <a:rPr lang="pt-BR" sz="2800" dirty="0"/>
              <a:t>1828, o ministro americano para o México, Joel R. </a:t>
            </a:r>
            <a:r>
              <a:rPr lang="pt-BR" sz="2800" dirty="0" err="1"/>
              <a:t>Poinsett</a:t>
            </a:r>
            <a:r>
              <a:rPr lang="pt-BR" sz="2800" dirty="0"/>
              <a:t>, trouxe uma planta vermelha e verde do México para a América. Como a sua coloração parecia perfeita para o novo feriado, as plantas, que foram chamados de </a:t>
            </a:r>
            <a:r>
              <a:rPr lang="pt-BR" sz="2800" dirty="0" err="1"/>
              <a:t>poinsettias</a:t>
            </a:r>
            <a:r>
              <a:rPr lang="pt-BR" sz="2800" dirty="0"/>
              <a:t> após </a:t>
            </a:r>
            <a:r>
              <a:rPr lang="pt-BR" sz="2800" dirty="0" err="1"/>
              <a:t>Poinsett</a:t>
            </a:r>
            <a:r>
              <a:rPr lang="pt-BR" sz="2800" dirty="0"/>
              <a:t>, começaram a aparecer em estufas já em 1830. Em 1870, as lojas de Nova York começaram a vendê-los no Natal. Em 1900, eles eram um símbolo universal do feriado. No México, esculturas de </a:t>
            </a:r>
            <a:r>
              <a:rPr lang="pt-BR" sz="2800" dirty="0" err="1"/>
              <a:t>machê</a:t>
            </a:r>
            <a:r>
              <a:rPr lang="pt-BR" sz="2800" dirty="0"/>
              <a:t> de papel chamadas </a:t>
            </a:r>
            <a:r>
              <a:rPr lang="pt-BR" sz="2800" dirty="0" err="1"/>
              <a:t>pinhatas</a:t>
            </a:r>
            <a:r>
              <a:rPr lang="pt-BR" sz="2800" dirty="0"/>
              <a:t> são cheias de doces e moedas e penduradas no teto. As crianças, em seguida, se revezam acertando a </a:t>
            </a:r>
            <a:r>
              <a:rPr lang="pt-BR" sz="2800" dirty="0" err="1" smtClean="0"/>
              <a:t>pinhata</a:t>
            </a:r>
            <a:r>
              <a:rPr lang="pt-BR" sz="2800" dirty="0" smtClean="0"/>
              <a:t> </a:t>
            </a:r>
            <a:r>
              <a:rPr lang="pt-BR" sz="2800" dirty="0"/>
              <a:t>até que ela quebra, enviando um chuveiro de guloseimas para o chão. As crianças correm para reunir o máximo possível do saque.</a:t>
            </a:r>
          </a:p>
        </p:txBody>
      </p:sp>
    </p:spTree>
    <p:extLst>
      <p:ext uri="{BB962C8B-B14F-4D97-AF65-F5344CB8AC3E}">
        <p14:creationId xmlns:p14="http://schemas.microsoft.com/office/powerpoint/2010/main" val="3622271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30454" y="1075643"/>
            <a:ext cx="11029616" cy="1013800"/>
          </a:xfrm>
        </p:spPr>
        <p:txBody>
          <a:bodyPr>
            <a:normAutofit fontScale="90000"/>
          </a:bodyPr>
          <a:lstStyle/>
          <a:p>
            <a:r>
              <a:rPr lang="pt-BR" sz="6600" b="1" dirty="0"/>
              <a:t>AUSTRÁLIA</a:t>
            </a:r>
            <a:r>
              <a:rPr lang="pt-BR" b="1" dirty="0"/>
              <a:t> </a:t>
            </a:r>
            <a:r>
              <a:rPr lang="pt-BR" dirty="0"/>
              <a:t/>
            </a:r>
            <a:br>
              <a:rPr lang="pt-BR" dirty="0"/>
            </a:br>
            <a:endParaRPr lang="pt-BR" dirty="0"/>
          </a:p>
        </p:txBody>
      </p:sp>
      <p:sp>
        <p:nvSpPr>
          <p:cNvPr id="3" name="Espaço Reservado para Conteúdo 2"/>
          <p:cNvSpPr>
            <a:spLocks noGrp="1"/>
          </p:cNvSpPr>
          <p:nvPr>
            <p:ph idx="1"/>
          </p:nvPr>
        </p:nvSpPr>
        <p:spPr/>
        <p:txBody>
          <a:bodyPr>
            <a:noAutofit/>
          </a:bodyPr>
          <a:lstStyle/>
          <a:p>
            <a:pPr marL="0" indent="0">
              <a:buNone/>
            </a:pPr>
            <a:r>
              <a:rPr lang="pt-BR" sz="4400" dirty="0" smtClean="0"/>
              <a:t>	</a:t>
            </a:r>
            <a:r>
              <a:rPr lang="pt-BR" sz="4400" dirty="0"/>
              <a:t>Na Austrália, o feriado vem no meio do verão e não é incomum para algumas partes da Austrália para atingir 100 graus </a:t>
            </a:r>
            <a:r>
              <a:rPr lang="pt-BR" sz="4400" dirty="0" err="1"/>
              <a:t>Farenheit</a:t>
            </a:r>
            <a:r>
              <a:rPr lang="pt-BR" sz="4400" dirty="0"/>
              <a:t> no dia de Natal. Durante a temporada de Natal quente e ensolarado de Natal, tempo de praia e churrascos ao ar livre são comuns. </a:t>
            </a:r>
            <a:endParaRPr lang="pt-BR" sz="4400" dirty="0"/>
          </a:p>
        </p:txBody>
      </p:sp>
    </p:spTree>
    <p:extLst>
      <p:ext uri="{BB962C8B-B14F-4D97-AF65-F5344CB8AC3E}">
        <p14:creationId xmlns:p14="http://schemas.microsoft.com/office/powerpoint/2010/main" val="1027097"/>
      </p:ext>
    </p:extLst>
  </p:cSld>
  <p:clrMapOvr>
    <a:masterClrMapping/>
  </p:clrMapOvr>
</p:sld>
</file>

<file path=ppt/theme/theme1.xml><?xml version="1.0" encoding="utf-8"?>
<a:theme xmlns:a="http://schemas.openxmlformats.org/drawingml/2006/main" name="Dividendo">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docProps/app.xml><?xml version="1.0" encoding="utf-8"?>
<Properties xmlns="http://schemas.openxmlformats.org/officeDocument/2006/extended-properties" xmlns:vt="http://schemas.openxmlformats.org/officeDocument/2006/docPropsVTypes">
  <Template>TM03457464[[fn=Dividendo]]</Template>
  <TotalTime>385</TotalTime>
  <Words>136</Words>
  <Application>Microsoft Office PowerPoint</Application>
  <PresentationFormat>Widescreen</PresentationFormat>
  <Paragraphs>35</Paragraphs>
  <Slides>13</Slides>
  <Notes>0</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13</vt:i4>
      </vt:variant>
    </vt:vector>
  </HeadingPairs>
  <TitlesOfParts>
    <vt:vector size="16" baseType="lpstr">
      <vt:lpstr>Gill Sans MT</vt:lpstr>
      <vt:lpstr>Wingdings 2</vt:lpstr>
      <vt:lpstr>Dividendo</vt:lpstr>
      <vt:lpstr>TRADIÇÕES NATALINAS AO REDOR DO MUNDO</vt:lpstr>
      <vt:lpstr>Apresentação do PowerPoint</vt:lpstr>
      <vt:lpstr>SWEDEN: ‘GOD JUL!’ </vt:lpstr>
      <vt:lpstr>Apresentação do PowerPoint</vt:lpstr>
      <vt:lpstr>Apresentação do PowerPoint</vt:lpstr>
      <vt:lpstr>FINLÂNDIA: 'HYVÄÄ JOULUA!'  </vt:lpstr>
      <vt:lpstr>NORUEGA: 'GLEDELIG JUL!' </vt:lpstr>
      <vt:lpstr>MÉXICO: 'FELIZ NAVIDAD!' </vt:lpstr>
      <vt:lpstr>AUSTRÁLIA  </vt:lpstr>
      <vt:lpstr>O QUE É TAG QUESTIONS?</vt:lpstr>
      <vt:lpstr>EXEMPLOS DE TAG QUESTIONS</vt:lpstr>
      <vt:lpstr>Apresentação do PowerPoint</vt:lpstr>
      <vt:lpstr>COMPONENTES: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TRADIÇÕES NATALINAS AO REDOR DO MUNDO</dc:title>
  <dc:creator>João Pedro De Medeiros</dc:creator>
  <cp:lastModifiedBy>João Pedro De Medeiros</cp:lastModifiedBy>
  <cp:revision>19</cp:revision>
  <dcterms:created xsi:type="dcterms:W3CDTF">2016-12-19T22:55:00Z</dcterms:created>
  <dcterms:modified xsi:type="dcterms:W3CDTF">2016-12-21T00:22:40Z</dcterms:modified>
</cp:coreProperties>
</file>