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181100" y="114300"/>
            <a:ext cx="7772400" cy="704850"/>
          </a:xfrm>
          <a:extLst>
            <a:ext uri="{AF507438-7753-43E0-B8FC-AC1667EBCBE1}">
              <a14:hiddenEffects xmlns:a14="http://schemas.microsoft.com/office/drawing/2010/main">
                <a:effectLst>
                  <a:outerShdw dist="17961" dir="2700000" algn="ctr" rotWithShape="0">
                    <a:schemeClr val="bg1"/>
                  </a:outerShdw>
                </a:effectLst>
              </a14:hiddenEffects>
            </a:ext>
          </a:extLst>
        </p:spPr>
        <p:txBody>
          <a:bodyPr/>
          <a:lstStyle>
            <a:lvl1pPr algn="r">
              <a:defRPr sz="4000"/>
            </a:lvl1pPr>
          </a:lstStyle>
          <a:p>
            <a:pPr lvl="0"/>
            <a:r>
              <a:rPr lang="pt-BR" noProof="0" smtClean="0"/>
              <a:t>Clique para editar o título mestre</a:t>
            </a:r>
            <a:endParaRPr lang="en-US" noProof="0" smtClean="0"/>
          </a:p>
        </p:txBody>
      </p:sp>
      <p:sp>
        <p:nvSpPr>
          <p:cNvPr id="3075" name="Rectangle 3"/>
          <p:cNvSpPr>
            <a:spLocks noGrp="1" noChangeArrowheads="1"/>
          </p:cNvSpPr>
          <p:nvPr>
            <p:ph type="subTitle" idx="1"/>
          </p:nvPr>
        </p:nvSpPr>
        <p:spPr>
          <a:xfrm>
            <a:off x="1181100" y="771525"/>
            <a:ext cx="7772400" cy="457200"/>
          </a:xfrm>
          <a:extLst>
            <a:ext uri="{AF507438-7753-43E0-B8FC-AC1667EBCBE1}">
              <a14:hiddenEffects xmlns:a14="http://schemas.microsoft.com/office/drawing/2010/main">
                <a:effectLst>
                  <a:outerShdw dist="17961" dir="2700000" algn="ctr" rotWithShape="0">
                    <a:schemeClr val="bg1"/>
                  </a:outerShdw>
                </a:effectLst>
              </a14:hiddenEffects>
            </a:ext>
          </a:extLst>
        </p:spPr>
        <p:txBody>
          <a:bodyPr/>
          <a:lstStyle>
            <a:lvl1pPr marL="0" indent="0" algn="r">
              <a:buFontTx/>
              <a:buNone/>
              <a:defRPr sz="2400"/>
            </a:lvl1pPr>
          </a:lstStyle>
          <a:p>
            <a:pPr lvl="0"/>
            <a:r>
              <a:rPr lang="pt-BR" noProof="0" smtClean="0"/>
              <a:t>Clique para editar o estilo do subtítulo mestre</a:t>
            </a:r>
            <a:endParaRPr lang="en-US" noProof="0" smtClean="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2783037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770688" y="38100"/>
            <a:ext cx="2220912" cy="51276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104775" y="38100"/>
            <a:ext cx="6513513" cy="51276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102608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318165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 texto mestre</a:t>
            </a:r>
          </a:p>
        </p:txBody>
      </p:sp>
    </p:spTree>
    <p:extLst>
      <p:ext uri="{BB962C8B-B14F-4D97-AF65-F5344CB8AC3E}">
        <p14:creationId xmlns:p14="http://schemas.microsoft.com/office/powerpoint/2010/main" val="316148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1066800" y="1295400"/>
            <a:ext cx="3581400" cy="3870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800600" y="1295400"/>
            <a:ext cx="3581400" cy="3870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3110914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2121306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Tree>
    <p:extLst>
      <p:ext uri="{BB962C8B-B14F-4D97-AF65-F5344CB8AC3E}">
        <p14:creationId xmlns:p14="http://schemas.microsoft.com/office/powerpoint/2010/main" val="1027290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7061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Tree>
    <p:extLst>
      <p:ext uri="{BB962C8B-B14F-4D97-AF65-F5344CB8AC3E}">
        <p14:creationId xmlns:p14="http://schemas.microsoft.com/office/powerpoint/2010/main" val="1673855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Tree>
    <p:extLst>
      <p:ext uri="{BB962C8B-B14F-4D97-AF65-F5344CB8AC3E}">
        <p14:creationId xmlns:p14="http://schemas.microsoft.com/office/powerpoint/2010/main" val="3538690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4775" y="38100"/>
            <a:ext cx="8886825" cy="58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pt-BR" smtClean="0"/>
              <a:t>Clique para editar o título mestre</a:t>
            </a:r>
            <a:endParaRPr lang="en-US" smtClean="0"/>
          </a:p>
        </p:txBody>
      </p:sp>
      <p:sp>
        <p:nvSpPr>
          <p:cNvPr id="1027" name="Rectangle 3"/>
          <p:cNvSpPr>
            <a:spLocks noGrp="1" noChangeArrowheads="1"/>
          </p:cNvSpPr>
          <p:nvPr>
            <p:ph type="body" idx="1"/>
          </p:nvPr>
        </p:nvSpPr>
        <p:spPr bwMode="auto">
          <a:xfrm>
            <a:off x="1066800" y="1295400"/>
            <a:ext cx="7315200" cy="387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smtClean="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spcBef>
          <a:spcPct val="0"/>
        </a:spcBef>
        <a:spcAft>
          <a:spcPct val="0"/>
        </a:spcAft>
        <a:defRPr sz="4400">
          <a:solidFill>
            <a:schemeClr val="bg1"/>
          </a:solidFill>
          <a:latin typeface="+mj-lt"/>
          <a:ea typeface="+mj-ea"/>
          <a:cs typeface="+mj-cs"/>
        </a:defRPr>
      </a:lvl1pPr>
      <a:lvl2pPr algn="l" rtl="0" eaLnBrk="1" fontAlgn="base" hangingPunct="1">
        <a:spcBef>
          <a:spcPct val="0"/>
        </a:spcBef>
        <a:spcAft>
          <a:spcPct val="0"/>
        </a:spcAft>
        <a:defRPr sz="4400">
          <a:solidFill>
            <a:schemeClr val="bg1"/>
          </a:solidFill>
          <a:latin typeface="Microsoft Sans Serif" pitchFamily="34" charset="0"/>
        </a:defRPr>
      </a:lvl2pPr>
      <a:lvl3pPr algn="l" rtl="0" eaLnBrk="1" fontAlgn="base" hangingPunct="1">
        <a:spcBef>
          <a:spcPct val="0"/>
        </a:spcBef>
        <a:spcAft>
          <a:spcPct val="0"/>
        </a:spcAft>
        <a:defRPr sz="4400">
          <a:solidFill>
            <a:schemeClr val="bg1"/>
          </a:solidFill>
          <a:latin typeface="Microsoft Sans Serif" pitchFamily="34" charset="0"/>
        </a:defRPr>
      </a:lvl3pPr>
      <a:lvl4pPr algn="l" rtl="0" eaLnBrk="1" fontAlgn="base" hangingPunct="1">
        <a:spcBef>
          <a:spcPct val="0"/>
        </a:spcBef>
        <a:spcAft>
          <a:spcPct val="0"/>
        </a:spcAft>
        <a:defRPr sz="4400">
          <a:solidFill>
            <a:schemeClr val="bg1"/>
          </a:solidFill>
          <a:latin typeface="Microsoft Sans Serif" pitchFamily="34" charset="0"/>
        </a:defRPr>
      </a:lvl4pPr>
      <a:lvl5pPr algn="l" rtl="0" eaLnBrk="1" fontAlgn="base" hangingPunct="1">
        <a:spcBef>
          <a:spcPct val="0"/>
        </a:spcBef>
        <a:spcAft>
          <a:spcPct val="0"/>
        </a:spcAft>
        <a:defRPr sz="4400">
          <a:solidFill>
            <a:schemeClr val="bg1"/>
          </a:solidFill>
          <a:latin typeface="Microsoft Sans Serif" pitchFamily="34" charset="0"/>
        </a:defRPr>
      </a:lvl5pPr>
      <a:lvl6pPr marL="457200" algn="l" rtl="0" eaLnBrk="1" fontAlgn="base" hangingPunct="1">
        <a:spcBef>
          <a:spcPct val="0"/>
        </a:spcBef>
        <a:spcAft>
          <a:spcPct val="0"/>
        </a:spcAft>
        <a:defRPr sz="4400">
          <a:solidFill>
            <a:schemeClr val="bg1"/>
          </a:solidFill>
          <a:latin typeface="Microsoft Sans Serif" pitchFamily="34" charset="0"/>
        </a:defRPr>
      </a:lvl6pPr>
      <a:lvl7pPr marL="914400" algn="l" rtl="0" eaLnBrk="1" fontAlgn="base" hangingPunct="1">
        <a:spcBef>
          <a:spcPct val="0"/>
        </a:spcBef>
        <a:spcAft>
          <a:spcPct val="0"/>
        </a:spcAft>
        <a:defRPr sz="4400">
          <a:solidFill>
            <a:schemeClr val="bg1"/>
          </a:solidFill>
          <a:latin typeface="Microsoft Sans Serif" pitchFamily="34" charset="0"/>
        </a:defRPr>
      </a:lvl7pPr>
      <a:lvl8pPr marL="1371600" algn="l" rtl="0" eaLnBrk="1" fontAlgn="base" hangingPunct="1">
        <a:spcBef>
          <a:spcPct val="0"/>
        </a:spcBef>
        <a:spcAft>
          <a:spcPct val="0"/>
        </a:spcAft>
        <a:defRPr sz="4400">
          <a:solidFill>
            <a:schemeClr val="bg1"/>
          </a:solidFill>
          <a:latin typeface="Microsoft Sans Serif" pitchFamily="34" charset="0"/>
        </a:defRPr>
      </a:lvl8pPr>
      <a:lvl9pPr marL="1828800" algn="l" rtl="0" eaLnBrk="1" fontAlgn="base" hangingPunct="1">
        <a:spcBef>
          <a:spcPct val="0"/>
        </a:spcBef>
        <a:spcAft>
          <a:spcPct val="0"/>
        </a:spcAft>
        <a:defRPr sz="4400">
          <a:solidFill>
            <a:schemeClr val="bg1"/>
          </a:solidFill>
          <a:latin typeface="Microsoft Sans Serif" pitchFamily="34" charset="0"/>
        </a:defRPr>
      </a:lvl9pPr>
    </p:titleStyle>
    <p:bodyStyle>
      <a:lvl1pPr marL="342900" indent="-342900" algn="l" rtl="0" eaLnBrk="1" fontAlgn="base" hangingPunct="1">
        <a:spcBef>
          <a:spcPct val="20000"/>
        </a:spcBef>
        <a:spcAft>
          <a:spcPct val="0"/>
        </a:spcAft>
        <a:buChar char="•"/>
        <a:defRPr sz="3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000">
          <a:solidFill>
            <a:schemeClr val="bg1"/>
          </a:solidFill>
          <a:latin typeface="+mn-lt"/>
        </a:defRPr>
      </a:lvl4pPr>
      <a:lvl5pPr marL="2057400" indent="-228600" algn="l" rtl="0" eaLnBrk="1" fontAlgn="base" hangingPunct="1">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n-US" sz="5400" dirty="0" smtClean="0">
                <a:latin typeface="Engravers MT" pitchFamily="18" charset="0"/>
              </a:rPr>
              <a:t>DRUGS</a:t>
            </a:r>
            <a:endParaRPr lang="pt-BR" dirty="0">
              <a:latin typeface="Engravers MT" pitchFamily="18" charset="0"/>
            </a:endParaRPr>
          </a:p>
        </p:txBody>
      </p:sp>
      <p:sp>
        <p:nvSpPr>
          <p:cNvPr id="3" name="Subtítulo 2"/>
          <p:cNvSpPr>
            <a:spLocks noGrp="1"/>
          </p:cNvSpPr>
          <p:nvPr>
            <p:ph type="subTitle" idx="1"/>
          </p:nvPr>
        </p:nvSpPr>
        <p:spPr/>
        <p:txBody>
          <a:bodyPr/>
          <a:lstStyle/>
          <a:p>
            <a:endParaRPr lang="pt-BR" dirty="0"/>
          </a:p>
        </p:txBody>
      </p:sp>
    </p:spTree>
    <p:extLst>
      <p:ext uri="{BB962C8B-B14F-4D97-AF65-F5344CB8AC3E}">
        <p14:creationId xmlns:p14="http://schemas.microsoft.com/office/powerpoint/2010/main" val="25652430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a:t>R</a:t>
            </a:r>
            <a:r>
              <a:rPr lang="pt-BR" dirty="0" err="1" smtClean="0"/>
              <a:t>eferences</a:t>
            </a:r>
            <a:endParaRPr lang="pt-BR" dirty="0"/>
          </a:p>
        </p:txBody>
      </p:sp>
      <p:sp>
        <p:nvSpPr>
          <p:cNvPr id="3" name="Espaço Reservado para Conteúdo 2"/>
          <p:cNvSpPr>
            <a:spLocks noGrp="1"/>
          </p:cNvSpPr>
          <p:nvPr>
            <p:ph idx="1"/>
          </p:nvPr>
        </p:nvSpPr>
        <p:spPr>
          <a:xfrm>
            <a:off x="0" y="836712"/>
            <a:ext cx="9144000" cy="6021288"/>
          </a:xfrm>
        </p:spPr>
        <p:txBody>
          <a:bodyPr/>
          <a:lstStyle/>
          <a:p>
            <a:r>
              <a:rPr lang="pt-BR" dirty="0" smtClean="0">
                <a:latin typeface="Angsana New" pitchFamily="18" charset="-34"/>
                <a:cs typeface="Angsana New" pitchFamily="18" charset="-34"/>
              </a:rPr>
              <a:t>http://listverse.com/2007/09/27/top-10-drugs-and-their-effects/  </a:t>
            </a:r>
          </a:p>
          <a:p>
            <a:r>
              <a:rPr lang="pt-BR" dirty="0" smtClean="0">
                <a:latin typeface="Angsana New" pitchFamily="18" charset="-34"/>
                <a:cs typeface="Angsana New" pitchFamily="18" charset="-34"/>
              </a:rPr>
              <a:t>http://g1.globo.com/sp/ribeirao-preto-franca/noticia/2014/10/estudo-aponta-eficacia-do-canabidiol-em-pacientes-com-mal-de-parkinson.html </a:t>
            </a:r>
          </a:p>
          <a:p>
            <a:r>
              <a:rPr lang="pt-BR" dirty="0" smtClean="0">
                <a:latin typeface="Angsana New" pitchFamily="18" charset="-34"/>
                <a:cs typeface="Angsana New" pitchFamily="18" charset="-34"/>
              </a:rPr>
              <a:t>http://www1.folha.uol.com.br/mundo/2017/05/1885978-canada-preve-lucrar-us-16-bilhoes-por-ano-com-uso-recreativo-de-maconha.shtml </a:t>
            </a:r>
          </a:p>
          <a:p>
            <a:r>
              <a:rPr lang="pt-BR" dirty="0" smtClean="0">
                <a:latin typeface="Angsana New" pitchFamily="18" charset="-34"/>
                <a:cs typeface="Angsana New" pitchFamily="18" charset="-34"/>
              </a:rPr>
              <a:t>https://oglobo.globo.com/sociedade/comercio-formal-de-maconha-movimentaria-57-bilhoes-no-brasil-19468621 </a:t>
            </a:r>
            <a:endParaRPr lang="pt-BR" dirty="0">
              <a:latin typeface="Angsana New" pitchFamily="18" charset="-34"/>
              <a:cs typeface="Angsana New" pitchFamily="18" charset="-34"/>
            </a:endParaRPr>
          </a:p>
        </p:txBody>
      </p:sp>
    </p:spTree>
    <p:extLst>
      <p:ext uri="{BB962C8B-B14F-4D97-AF65-F5344CB8AC3E}">
        <p14:creationId xmlns:p14="http://schemas.microsoft.com/office/powerpoint/2010/main" val="40056168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smtClean="0"/>
              <a:t>Components</a:t>
            </a:r>
            <a:endParaRPr lang="pt-BR" dirty="0"/>
          </a:p>
        </p:txBody>
      </p:sp>
      <p:sp>
        <p:nvSpPr>
          <p:cNvPr id="3" name="Espaço Reservado para Conteúdo 2"/>
          <p:cNvSpPr>
            <a:spLocks noGrp="1"/>
          </p:cNvSpPr>
          <p:nvPr>
            <p:ph idx="1"/>
          </p:nvPr>
        </p:nvSpPr>
        <p:spPr/>
        <p:txBody>
          <a:bodyPr/>
          <a:lstStyle/>
          <a:p>
            <a:r>
              <a:rPr lang="en-US" dirty="0" err="1" smtClean="0"/>
              <a:t>Flávia</a:t>
            </a:r>
            <a:r>
              <a:rPr lang="en-US" dirty="0" smtClean="0"/>
              <a:t> </a:t>
            </a:r>
            <a:r>
              <a:rPr lang="en-US" dirty="0" err="1" smtClean="0"/>
              <a:t>Macedo</a:t>
            </a:r>
            <a:r>
              <a:rPr lang="en-US" dirty="0" smtClean="0"/>
              <a:t> de </a:t>
            </a:r>
            <a:r>
              <a:rPr lang="en-US" dirty="0" err="1" smtClean="0"/>
              <a:t>Araújo</a:t>
            </a:r>
            <a:endParaRPr lang="en-US" dirty="0" smtClean="0"/>
          </a:p>
          <a:p>
            <a:r>
              <a:rPr lang="en-US" dirty="0" err="1" smtClean="0"/>
              <a:t>Matheus</a:t>
            </a:r>
            <a:r>
              <a:rPr lang="en-US" dirty="0" smtClean="0"/>
              <a:t> </a:t>
            </a:r>
            <a:r>
              <a:rPr lang="en-US" dirty="0" err="1" smtClean="0"/>
              <a:t>Antônio</a:t>
            </a:r>
            <a:r>
              <a:rPr lang="en-US" dirty="0" smtClean="0"/>
              <a:t> </a:t>
            </a:r>
            <a:r>
              <a:rPr lang="en-US" dirty="0" err="1" smtClean="0"/>
              <a:t>Queiroz</a:t>
            </a:r>
            <a:r>
              <a:rPr lang="en-US" dirty="0" smtClean="0"/>
              <a:t> dos Santos</a:t>
            </a:r>
          </a:p>
          <a:p>
            <a:r>
              <a:rPr lang="en-US" dirty="0" err="1" smtClean="0"/>
              <a:t>Thiago</a:t>
            </a:r>
            <a:r>
              <a:rPr lang="en-US" dirty="0" smtClean="0"/>
              <a:t> </a:t>
            </a:r>
            <a:r>
              <a:rPr lang="en-US" dirty="0" err="1" smtClean="0"/>
              <a:t>Christofany</a:t>
            </a:r>
            <a:r>
              <a:rPr lang="en-US" dirty="0" smtClean="0"/>
              <a:t> Pereira Franco</a:t>
            </a:r>
          </a:p>
          <a:p>
            <a:r>
              <a:rPr lang="en-US" dirty="0" err="1" smtClean="0"/>
              <a:t>Luís</a:t>
            </a:r>
            <a:r>
              <a:rPr lang="en-US" dirty="0" smtClean="0"/>
              <a:t> Eduardo </a:t>
            </a:r>
            <a:r>
              <a:rPr lang="en-US" dirty="0" err="1" smtClean="0"/>
              <a:t>Dantas</a:t>
            </a:r>
            <a:r>
              <a:rPr lang="en-US" dirty="0" smtClean="0"/>
              <a:t> </a:t>
            </a:r>
            <a:r>
              <a:rPr lang="en-US" dirty="0" err="1" smtClean="0"/>
              <a:t>Fernandes</a:t>
            </a:r>
            <a:endParaRPr lang="pt-BR" dirty="0"/>
          </a:p>
        </p:txBody>
      </p:sp>
    </p:spTree>
    <p:extLst>
      <p:ext uri="{BB962C8B-B14F-4D97-AF65-F5344CB8AC3E}">
        <p14:creationId xmlns:p14="http://schemas.microsoft.com/office/powerpoint/2010/main" val="23850892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Effects of some drugs</a:t>
            </a:r>
            <a:endParaRPr lang="pt-BR" dirty="0"/>
          </a:p>
        </p:txBody>
      </p:sp>
      <p:sp>
        <p:nvSpPr>
          <p:cNvPr id="3" name="Espaço Reservado para Conteúdo 2"/>
          <p:cNvSpPr>
            <a:spLocks noGrp="1"/>
          </p:cNvSpPr>
          <p:nvPr>
            <p:ph idx="1"/>
          </p:nvPr>
        </p:nvSpPr>
        <p:spPr>
          <a:xfrm>
            <a:off x="0" y="980728"/>
            <a:ext cx="9144000" cy="5877272"/>
          </a:xfrm>
        </p:spPr>
        <p:txBody>
          <a:bodyPr/>
          <a:lstStyle/>
          <a:p>
            <a:r>
              <a:rPr lang="en-US" dirty="0" smtClean="0"/>
              <a:t>Heroin: </a:t>
            </a:r>
            <a:r>
              <a:rPr lang="en-US" dirty="0" smtClean="0">
                <a:latin typeface="Angsana New" pitchFamily="18" charset="-34"/>
                <a:cs typeface="Angsana New" pitchFamily="18" charset="-34"/>
              </a:rPr>
              <a:t>Upon crossing the blood-brain barrier, which occurs soon after introduction of the drug into the bloodstream, heroin is converted into morphine, which mimics the action of endorphins, creating a sense of well-being; the characteristic euphoria has been described as an “orgasm” centered in the gut. </a:t>
            </a:r>
          </a:p>
          <a:p>
            <a:r>
              <a:rPr lang="en-US" dirty="0" smtClean="0">
                <a:cs typeface="Angsana New" pitchFamily="18" charset="-34"/>
              </a:rPr>
              <a:t>Cocaine: </a:t>
            </a:r>
            <a:r>
              <a:rPr lang="en-US" dirty="0" smtClean="0">
                <a:solidFill>
                  <a:schemeClr val="bg1"/>
                </a:solidFill>
                <a:latin typeface="AngsanaUPC" pitchFamily="18" charset="-34"/>
                <a:cs typeface="AngsanaUPC" pitchFamily="18" charset="-34"/>
              </a:rPr>
              <a:t>It </a:t>
            </a:r>
            <a:r>
              <a:rPr lang="en-US" dirty="0">
                <a:solidFill>
                  <a:schemeClr val="bg1"/>
                </a:solidFill>
                <a:latin typeface="AngsanaUPC" pitchFamily="18" charset="-34"/>
                <a:cs typeface="AngsanaUPC" pitchFamily="18" charset="-34"/>
              </a:rPr>
              <a:t>is both a stimulant of the central nervous system and an appetite suppressant, giving rise to what has been described as a euphoric sense of happiness and increased energy. </a:t>
            </a:r>
            <a:endParaRPr lang="pt-BR" dirty="0">
              <a:latin typeface="AngsanaUPC" pitchFamily="18" charset="-34"/>
              <a:cs typeface="AngsanaUPC" pitchFamily="18" charset="-34"/>
            </a:endParaRPr>
          </a:p>
        </p:txBody>
      </p:sp>
    </p:spTree>
    <p:extLst>
      <p:ext uri="{BB962C8B-B14F-4D97-AF65-F5344CB8AC3E}">
        <p14:creationId xmlns:p14="http://schemas.microsoft.com/office/powerpoint/2010/main" val="29714305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a:xfrm>
            <a:off x="0" y="620688"/>
            <a:ext cx="9144000" cy="6237312"/>
          </a:xfrm>
        </p:spPr>
        <p:txBody>
          <a:bodyPr/>
          <a:lstStyle/>
          <a:p>
            <a:r>
              <a:rPr lang="en-US" dirty="0" smtClean="0"/>
              <a:t>Methamphetamine: </a:t>
            </a:r>
            <a:r>
              <a:rPr lang="en-US" dirty="0" smtClean="0">
                <a:latin typeface="Angsana New" pitchFamily="18" charset="-34"/>
                <a:cs typeface="Angsana New" pitchFamily="18" charset="-34"/>
              </a:rPr>
              <a:t>Since it stimulates the mesolimbic reward pathway, causing euphoria and excitement, it is prone to abuse and addiction. Users may become obsessed or perform repetitive tasks such as cleaning, hand-washing, or assembling and disassembling objects</a:t>
            </a:r>
          </a:p>
          <a:p>
            <a:r>
              <a:rPr lang="en-US" dirty="0" smtClean="0">
                <a:cs typeface="Angsana New" pitchFamily="18" charset="-34"/>
              </a:rPr>
              <a:t>Ecstasy (MDMA): </a:t>
            </a:r>
            <a:r>
              <a:rPr lang="en-US" dirty="0" smtClean="0">
                <a:latin typeface="Angsana New" pitchFamily="18" charset="-34"/>
                <a:cs typeface="Angsana New" pitchFamily="18" charset="-34"/>
              </a:rPr>
              <a:t>The primary effects of MDMA include an increased awareness of the senses, feelings of openness, euphoria, empathy,  love, happiness, heightened self-awareness, feeling of mental clarity and an increased appreciation of music and movement.</a:t>
            </a:r>
          </a:p>
        </p:txBody>
      </p:sp>
    </p:spTree>
    <p:extLst>
      <p:ext uri="{BB962C8B-B14F-4D97-AF65-F5344CB8AC3E}">
        <p14:creationId xmlns:p14="http://schemas.microsoft.com/office/powerpoint/2010/main" val="10278077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Geraldo\Desktop\aceite-de-marihuana-contra-epilepsia-glaucoma-y-c-ncer-1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1002" y="3717032"/>
            <a:ext cx="2857500" cy="266700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a:xfrm>
            <a:off x="0" y="620688"/>
            <a:ext cx="9144000" cy="6237312"/>
          </a:xfrm>
        </p:spPr>
        <p:txBody>
          <a:bodyPr/>
          <a:lstStyle/>
          <a:p>
            <a:r>
              <a:rPr lang="en-US" dirty="0" smtClean="0"/>
              <a:t>Marijuana: </a:t>
            </a:r>
            <a:r>
              <a:rPr lang="en-US" dirty="0">
                <a:solidFill>
                  <a:schemeClr val="bg1"/>
                </a:solidFill>
                <a:latin typeface="Angsana New" pitchFamily="18" charset="-34"/>
                <a:cs typeface="Angsana New" pitchFamily="18" charset="-34"/>
              </a:rPr>
              <a:t>Cannabis, known as marijuana in its herbal form, is a psychoactive product of the plant Cannabis sativa. Humans have been consuming cannabis since prehistory, although in the 20th century there was a rise in its use for recreational, religious or spiritual, and medicinal </a:t>
            </a:r>
            <a:r>
              <a:rPr lang="en-US" dirty="0" smtClean="0">
                <a:solidFill>
                  <a:schemeClr val="bg1"/>
                </a:solidFill>
                <a:latin typeface="Angsana New" pitchFamily="18" charset="-34"/>
                <a:cs typeface="Angsana New" pitchFamily="18" charset="-34"/>
              </a:rPr>
              <a:t>purposes.</a:t>
            </a:r>
          </a:p>
          <a:p>
            <a:pPr marL="0" indent="0">
              <a:buNone/>
            </a:pPr>
            <a:r>
              <a:rPr lang="en-US" dirty="0">
                <a:latin typeface="Angsana New" pitchFamily="18" charset="-34"/>
                <a:cs typeface="Angsana New" pitchFamily="18" charset="-34"/>
              </a:rPr>
              <a:t>	</a:t>
            </a:r>
            <a:r>
              <a:rPr lang="en-US" dirty="0">
                <a:solidFill>
                  <a:schemeClr val="bg1"/>
                </a:solidFill>
                <a:latin typeface="Angsana New" pitchFamily="18" charset="-34"/>
                <a:cs typeface="Angsana New" pitchFamily="18" charset="-34"/>
              </a:rPr>
              <a:t>It is estimated that about four percent of the world’s adult population use cannabis annually. It has psychoactive and physiological effects when consumed, usually by smoking or ingestion</a:t>
            </a:r>
            <a:r>
              <a:rPr lang="en-US" dirty="0" smtClean="0">
                <a:solidFill>
                  <a:schemeClr val="bg1"/>
                </a:solidFill>
                <a:latin typeface="Angsana New" pitchFamily="18" charset="-34"/>
                <a:cs typeface="Angsana New" pitchFamily="18" charset="-34"/>
              </a:rPr>
              <a:t>.</a:t>
            </a:r>
            <a:endParaRPr lang="pt-BR" dirty="0" smtClean="0">
              <a:latin typeface="Angsana New" pitchFamily="18" charset="-34"/>
              <a:cs typeface="Angsana New" pitchFamily="18" charset="-34"/>
            </a:endParaRPr>
          </a:p>
          <a:p>
            <a:pPr marL="0" indent="0">
              <a:buNone/>
            </a:pPr>
            <a:r>
              <a:rPr lang="en-US" dirty="0">
                <a:solidFill>
                  <a:schemeClr val="bg1"/>
                </a:solidFill>
                <a:latin typeface="Angsana New" pitchFamily="18" charset="-34"/>
                <a:cs typeface="Angsana New" pitchFamily="18" charset="-34"/>
              </a:rPr>
              <a:t>	The state of intoxication due to cannabis consumption is colloquially known as a “high”; it is the state where mental and physical facilities are noticeably altered due to the consumption of cannabis. </a:t>
            </a:r>
            <a:endParaRPr lang="en-US" dirty="0" smtClean="0">
              <a:solidFill>
                <a:schemeClr val="bg1"/>
              </a:solidFill>
              <a:latin typeface="Angsana New" pitchFamily="18" charset="-34"/>
              <a:cs typeface="Angsana New" pitchFamily="18" charset="-34"/>
            </a:endParaRPr>
          </a:p>
        </p:txBody>
      </p:sp>
    </p:spTree>
    <p:extLst>
      <p:ext uri="{BB962C8B-B14F-4D97-AF65-F5344CB8AC3E}">
        <p14:creationId xmlns:p14="http://schemas.microsoft.com/office/powerpoint/2010/main" val="16718237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smtClean="0"/>
              <a:t>Wrongly</a:t>
            </a:r>
            <a:r>
              <a:rPr lang="pt-BR" dirty="0" smtClean="0"/>
              <a:t> </a:t>
            </a:r>
            <a:r>
              <a:rPr lang="pt-BR" dirty="0" err="1" smtClean="0"/>
              <a:t>used</a:t>
            </a:r>
            <a:r>
              <a:rPr lang="pt-BR" dirty="0" smtClean="0"/>
              <a:t> </a:t>
            </a:r>
            <a:r>
              <a:rPr lang="pt-BR" dirty="0" err="1" smtClean="0"/>
              <a:t>drugs</a:t>
            </a:r>
            <a:endParaRPr lang="pt-BR" dirty="0"/>
          </a:p>
        </p:txBody>
      </p:sp>
      <p:sp>
        <p:nvSpPr>
          <p:cNvPr id="3" name="Espaço Reservado para Conteúdo 2"/>
          <p:cNvSpPr>
            <a:spLocks noGrp="1"/>
          </p:cNvSpPr>
          <p:nvPr>
            <p:ph idx="1"/>
          </p:nvPr>
        </p:nvSpPr>
        <p:spPr>
          <a:xfrm>
            <a:off x="0" y="980728"/>
            <a:ext cx="9144000" cy="5877272"/>
          </a:xfrm>
        </p:spPr>
        <p:txBody>
          <a:bodyPr/>
          <a:lstStyle/>
          <a:p>
            <a:r>
              <a:rPr lang="en-US" dirty="0" smtClean="0"/>
              <a:t/>
            </a:r>
            <a:br>
              <a:rPr lang="en-US" dirty="0" smtClean="0"/>
            </a:br>
            <a:r>
              <a:rPr lang="en-US" dirty="0">
                <a:solidFill>
                  <a:schemeClr val="bg1"/>
                </a:solidFill>
                <a:latin typeface="Angsana New" pitchFamily="18" charset="-34"/>
                <a:cs typeface="Angsana New" pitchFamily="18" charset="-34"/>
              </a:rPr>
              <a:t>Drugs, such as cocaine, crack and ecstasy, can affect the functioning of the heart, liver, lungs and even the brain, being very harmful to health. In addition the consumption of an excessive dose can lead to death due to overdose which can cause cardiac and respiratory arrest. These changes can happen when consuming any kind of drugs, but especially the illicit drugs that include amphetamines and heroin, for example.</a:t>
            </a:r>
            <a:endParaRPr lang="pt-BR" dirty="0">
              <a:latin typeface="Angsana New" pitchFamily="18" charset="-34"/>
              <a:cs typeface="Angsana New" pitchFamily="18" charset="-34"/>
            </a:endParaRPr>
          </a:p>
        </p:txBody>
      </p:sp>
    </p:spTree>
    <p:extLst>
      <p:ext uri="{BB962C8B-B14F-4D97-AF65-F5344CB8AC3E}">
        <p14:creationId xmlns:p14="http://schemas.microsoft.com/office/powerpoint/2010/main" val="38628669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Positive points </a:t>
            </a:r>
            <a:r>
              <a:rPr lang="pt-BR" dirty="0" err="1" smtClean="0"/>
              <a:t>of</a:t>
            </a:r>
            <a:r>
              <a:rPr lang="pt-BR" dirty="0" smtClean="0"/>
              <a:t> </a:t>
            </a:r>
            <a:r>
              <a:rPr lang="pt-BR" dirty="0" err="1" smtClean="0"/>
              <a:t>drugs</a:t>
            </a:r>
            <a:endParaRPr lang="pt-BR" dirty="0"/>
          </a:p>
        </p:txBody>
      </p:sp>
      <p:sp>
        <p:nvSpPr>
          <p:cNvPr id="3" name="Espaço Reservado para Conteúdo 2"/>
          <p:cNvSpPr>
            <a:spLocks noGrp="1"/>
          </p:cNvSpPr>
          <p:nvPr>
            <p:ph idx="1"/>
          </p:nvPr>
        </p:nvSpPr>
        <p:spPr>
          <a:xfrm>
            <a:off x="0" y="908720"/>
            <a:ext cx="9144000" cy="5949280"/>
          </a:xfrm>
        </p:spPr>
        <p:txBody>
          <a:bodyPr/>
          <a:lstStyle/>
          <a:p>
            <a:r>
              <a:rPr lang="en-US" dirty="0" smtClean="0">
                <a:latin typeface="Angsana New" pitchFamily="18" charset="-34"/>
                <a:cs typeface="Angsana New" pitchFamily="18" charset="-34"/>
              </a:rPr>
              <a:t>“</a:t>
            </a:r>
            <a:r>
              <a:rPr lang="en-US" dirty="0" smtClean="0">
                <a:solidFill>
                  <a:schemeClr val="bg1"/>
                </a:solidFill>
                <a:latin typeface="Angsana New" pitchFamily="18" charset="-34"/>
                <a:cs typeface="Angsana New" pitchFamily="18" charset="-34"/>
              </a:rPr>
              <a:t>Recent </a:t>
            </a:r>
            <a:r>
              <a:rPr lang="en-US" dirty="0">
                <a:solidFill>
                  <a:schemeClr val="bg1"/>
                </a:solidFill>
                <a:latin typeface="Angsana New" pitchFamily="18" charset="-34"/>
                <a:cs typeface="Angsana New" pitchFamily="18" charset="-34"/>
              </a:rPr>
              <a:t>research on the medicinal use of </a:t>
            </a:r>
            <a:r>
              <a:rPr lang="en-US" dirty="0" err="1">
                <a:solidFill>
                  <a:schemeClr val="bg1"/>
                </a:solidFill>
                <a:latin typeface="Angsana New" pitchFamily="18" charset="-34"/>
                <a:cs typeface="Angsana New" pitchFamily="18" charset="-34"/>
              </a:rPr>
              <a:t>cannabidiol</a:t>
            </a:r>
            <a:r>
              <a:rPr lang="en-US" dirty="0">
                <a:solidFill>
                  <a:schemeClr val="bg1"/>
                </a:solidFill>
                <a:latin typeface="Angsana New" pitchFamily="18" charset="-34"/>
                <a:cs typeface="Angsana New" pitchFamily="18" charset="-34"/>
              </a:rPr>
              <a:t> (CBD) has shown that this substance extracted from marijuana may be effective in treating patients with Parkinson's disease</a:t>
            </a:r>
            <a:r>
              <a:rPr lang="en-US" dirty="0" smtClean="0">
                <a:solidFill>
                  <a:schemeClr val="bg1"/>
                </a:solidFill>
                <a:latin typeface="Angsana New" pitchFamily="18" charset="-34"/>
                <a:cs typeface="Angsana New" pitchFamily="18" charset="-34"/>
              </a:rPr>
              <a:t>.” – g1.globo.com</a:t>
            </a:r>
          </a:p>
          <a:p>
            <a:r>
              <a:rPr lang="en-US" dirty="0" smtClean="0">
                <a:latin typeface="AngsanaUPC" pitchFamily="18" charset="-34"/>
                <a:cs typeface="AngsanaUPC" pitchFamily="18" charset="-34"/>
              </a:rPr>
              <a:t>Morphine is a substance extracted from opium and named after the Greek god of sleep, Morpheus. One of the most active analgesics that exist, it has important medical application in the control of very strong pains, in cases of serious illnesses, like cancer or violent traumas caused by accidents.</a:t>
            </a:r>
          </a:p>
          <a:p>
            <a:r>
              <a:rPr lang="en-US" dirty="0" smtClean="0">
                <a:latin typeface="AngsanaUPC" pitchFamily="18" charset="-34"/>
                <a:cs typeface="AngsanaUPC" pitchFamily="18" charset="-34"/>
              </a:rPr>
              <a:t>Etc…</a:t>
            </a:r>
          </a:p>
        </p:txBody>
      </p:sp>
    </p:spTree>
    <p:extLst>
      <p:ext uri="{BB962C8B-B14F-4D97-AF65-F5344CB8AC3E}">
        <p14:creationId xmlns:p14="http://schemas.microsoft.com/office/powerpoint/2010/main" val="6892423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Marijuana in </a:t>
            </a:r>
            <a:r>
              <a:rPr lang="pt-BR" dirty="0" err="1" smtClean="0"/>
              <a:t>the</a:t>
            </a:r>
            <a:r>
              <a:rPr lang="pt-BR" dirty="0" smtClean="0"/>
              <a:t> </a:t>
            </a:r>
            <a:r>
              <a:rPr lang="pt-BR" dirty="0" err="1" smtClean="0"/>
              <a:t>economy</a:t>
            </a:r>
            <a:endParaRPr lang="pt-BR" dirty="0"/>
          </a:p>
        </p:txBody>
      </p:sp>
      <p:sp>
        <p:nvSpPr>
          <p:cNvPr id="3" name="Espaço Reservado para Conteúdo 2"/>
          <p:cNvSpPr>
            <a:spLocks noGrp="1"/>
          </p:cNvSpPr>
          <p:nvPr>
            <p:ph idx="1"/>
          </p:nvPr>
        </p:nvSpPr>
        <p:spPr>
          <a:xfrm>
            <a:off x="0" y="908720"/>
            <a:ext cx="9144000" cy="5949280"/>
          </a:xfrm>
        </p:spPr>
        <p:txBody>
          <a:bodyPr/>
          <a:lstStyle/>
          <a:p>
            <a:r>
              <a:rPr lang="en-US" dirty="0" smtClean="0">
                <a:solidFill>
                  <a:schemeClr val="bg1"/>
                </a:solidFill>
                <a:latin typeface="Angsana New" pitchFamily="18" charset="-34"/>
                <a:cs typeface="Angsana New" pitchFamily="18" charset="-34"/>
              </a:rPr>
              <a:t>“Since </a:t>
            </a:r>
            <a:r>
              <a:rPr lang="en-US" dirty="0">
                <a:solidFill>
                  <a:schemeClr val="bg1"/>
                </a:solidFill>
                <a:latin typeface="Angsana New" pitchFamily="18" charset="-34"/>
                <a:cs typeface="Angsana New" pitchFamily="18" charset="-34"/>
              </a:rPr>
              <a:t>Justin Trudeau's government announced its intention to legalize Canadian marijuana production, trade, and consumption for recreational purposes from 2018, interest in the subject has skyrocketed. According to a study by the </a:t>
            </a:r>
            <a:r>
              <a:rPr lang="en-US" dirty="0" err="1">
                <a:solidFill>
                  <a:schemeClr val="bg1"/>
                </a:solidFill>
                <a:latin typeface="Angsana New" pitchFamily="18" charset="-34"/>
                <a:cs typeface="Angsana New" pitchFamily="18" charset="-34"/>
              </a:rPr>
              <a:t>Deloite</a:t>
            </a:r>
            <a:r>
              <a:rPr lang="en-US" dirty="0">
                <a:solidFill>
                  <a:schemeClr val="bg1"/>
                </a:solidFill>
                <a:latin typeface="Angsana New" pitchFamily="18" charset="-34"/>
                <a:cs typeface="Angsana New" pitchFamily="18" charset="-34"/>
              </a:rPr>
              <a:t> consulting firm, based on data from 2016, if legalization is approved, the billing of the sector may reach US $ 16 billion per year</a:t>
            </a:r>
            <a:r>
              <a:rPr lang="en-US" dirty="0" smtClean="0">
                <a:solidFill>
                  <a:schemeClr val="bg1"/>
                </a:solidFill>
                <a:latin typeface="Angsana New" pitchFamily="18" charset="-34"/>
                <a:cs typeface="Angsana New" pitchFamily="18" charset="-34"/>
              </a:rPr>
              <a:t>.” – </a:t>
            </a:r>
            <a:r>
              <a:rPr lang="en-US" dirty="0" err="1" smtClean="0">
                <a:solidFill>
                  <a:schemeClr val="bg1"/>
                </a:solidFill>
                <a:latin typeface="Angsana New" pitchFamily="18" charset="-34"/>
                <a:cs typeface="Angsana New" pitchFamily="18" charset="-34"/>
              </a:rPr>
              <a:t>Uol</a:t>
            </a:r>
            <a:endParaRPr lang="en-US" dirty="0" smtClean="0">
              <a:solidFill>
                <a:schemeClr val="bg1"/>
              </a:solidFill>
              <a:latin typeface="Angsana New" pitchFamily="18" charset="-34"/>
              <a:cs typeface="Angsana New" pitchFamily="18" charset="-34"/>
            </a:endParaRPr>
          </a:p>
          <a:p>
            <a:r>
              <a:rPr lang="en-US" dirty="0" smtClean="0">
                <a:solidFill>
                  <a:schemeClr val="bg1"/>
                </a:solidFill>
                <a:latin typeface="Angsana New" pitchFamily="18" charset="-34"/>
                <a:cs typeface="Angsana New" pitchFamily="18" charset="-34"/>
              </a:rPr>
              <a:t>“The legalization of marijuana in Brazil would move R $ 5.7 billion a year, with the prospect of generating a tax revenue of R $ 5 billion, according to a study prepared by professionals of the Legislative Consulting of the Chamber of Deputies.” – O </a:t>
            </a:r>
            <a:r>
              <a:rPr lang="en-US" dirty="0" err="1" smtClean="0">
                <a:solidFill>
                  <a:schemeClr val="bg1"/>
                </a:solidFill>
                <a:latin typeface="Angsana New" pitchFamily="18" charset="-34"/>
                <a:cs typeface="Angsana New" pitchFamily="18" charset="-34"/>
              </a:rPr>
              <a:t>globo</a:t>
            </a:r>
            <a:endParaRPr lang="en-US" dirty="0" smtClean="0">
              <a:solidFill>
                <a:schemeClr val="bg1"/>
              </a:solidFill>
              <a:latin typeface="Angsana New" pitchFamily="18" charset="-34"/>
              <a:cs typeface="Angsana New" pitchFamily="18" charset="-34"/>
            </a:endParaRPr>
          </a:p>
          <a:p>
            <a:pPr marL="0" indent="0">
              <a:buNone/>
            </a:pPr>
            <a:endParaRPr lang="en-US" dirty="0" smtClean="0">
              <a:solidFill>
                <a:schemeClr val="bg1"/>
              </a:solidFill>
              <a:latin typeface="Angsana New" pitchFamily="18" charset="-34"/>
              <a:cs typeface="Angsana New" pitchFamily="18" charset="-34"/>
            </a:endParaRPr>
          </a:p>
          <a:p>
            <a:endParaRPr lang="pt-BR" dirty="0">
              <a:latin typeface="Angsana New" pitchFamily="18" charset="-34"/>
              <a:cs typeface="Angsana New" pitchFamily="18" charset="-34"/>
            </a:endParaRPr>
          </a:p>
        </p:txBody>
      </p:sp>
    </p:spTree>
    <p:extLst>
      <p:ext uri="{BB962C8B-B14F-4D97-AF65-F5344CB8AC3E}">
        <p14:creationId xmlns:p14="http://schemas.microsoft.com/office/powerpoint/2010/main" val="11808253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dirty="0"/>
          </a:p>
        </p:txBody>
      </p:sp>
      <p:pic>
        <p:nvPicPr>
          <p:cNvPr id="2050" name="Picture 2" descr="C:\Users\Geraldo\Desktop\deadliest drug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47664" y="620688"/>
            <a:ext cx="5949950" cy="5949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48046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a:xfrm>
            <a:off x="64633" y="4509120"/>
            <a:ext cx="9144000" cy="1008112"/>
          </a:xfrm>
        </p:spPr>
        <p:txBody>
          <a:bodyPr/>
          <a:lstStyle/>
          <a:p>
            <a:pPr marL="0" indent="0" algn="ctr">
              <a:buNone/>
            </a:pPr>
            <a:r>
              <a:rPr lang="pt-BR" dirty="0" err="1" smtClean="0">
                <a:latin typeface="Engravers MT" pitchFamily="18" charset="0"/>
              </a:rPr>
              <a:t>Or</a:t>
            </a:r>
            <a:r>
              <a:rPr lang="pt-BR" dirty="0" smtClean="0">
                <a:latin typeface="Engravers MT" pitchFamily="18" charset="0"/>
              </a:rPr>
              <a:t> </a:t>
            </a:r>
            <a:r>
              <a:rPr lang="pt-BR" dirty="0" err="1" smtClean="0">
                <a:latin typeface="Engravers MT" pitchFamily="18" charset="0"/>
              </a:rPr>
              <a:t>just</a:t>
            </a:r>
            <a:r>
              <a:rPr lang="pt-BR" dirty="0" smtClean="0">
                <a:latin typeface="Engravers MT" pitchFamily="18" charset="0"/>
              </a:rPr>
              <a:t> </a:t>
            </a:r>
            <a:r>
              <a:rPr lang="pt-BR" dirty="0" err="1" smtClean="0">
                <a:latin typeface="Engravers MT" pitchFamily="18" charset="0"/>
              </a:rPr>
              <a:t>the</a:t>
            </a:r>
            <a:r>
              <a:rPr lang="pt-BR" dirty="0" smtClean="0">
                <a:latin typeface="Engravers MT" pitchFamily="18" charset="0"/>
              </a:rPr>
              <a:t> </a:t>
            </a:r>
            <a:r>
              <a:rPr lang="pt-BR" dirty="0" err="1" smtClean="0">
                <a:latin typeface="Engravers MT" pitchFamily="18" charset="0"/>
              </a:rPr>
              <a:t>beginning</a:t>
            </a:r>
            <a:r>
              <a:rPr lang="pt-BR" dirty="0" smtClean="0">
                <a:latin typeface="Engravers MT" pitchFamily="18" charset="0"/>
              </a:rPr>
              <a:t>?</a:t>
            </a:r>
            <a:endParaRPr lang="pt-BR" dirty="0">
              <a:latin typeface="Engravers MT" pitchFamily="18" charset="0"/>
            </a:endParaRPr>
          </a:p>
        </p:txBody>
      </p:sp>
      <p:pic>
        <p:nvPicPr>
          <p:cNvPr id="3075" name="Picture 3" descr="C:\Users\Geraldo\Desktop\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764704"/>
            <a:ext cx="5313843" cy="3528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4283457"/>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template-24">
  <a:themeElements>
    <a:clrScheme name="powerpoint-template-24 14">
      <a:dk1>
        <a:srgbClr val="EAEAEA"/>
      </a:dk1>
      <a:lt1>
        <a:srgbClr val="FFFFFF"/>
      </a:lt1>
      <a:dk2>
        <a:srgbClr val="4D4D4D"/>
      </a:dk2>
      <a:lt2>
        <a:srgbClr val="0D0D0D"/>
      </a:lt2>
      <a:accent1>
        <a:srgbClr val="262626"/>
      </a:accent1>
      <a:accent2>
        <a:srgbClr val="383838"/>
      </a:accent2>
      <a:accent3>
        <a:srgbClr val="FFFFFF"/>
      </a:accent3>
      <a:accent4>
        <a:srgbClr val="C8C8C8"/>
      </a:accent4>
      <a:accent5>
        <a:srgbClr val="ACACAC"/>
      </a:accent5>
      <a:accent6>
        <a:srgbClr val="323232"/>
      </a:accent6>
      <a:hlink>
        <a:srgbClr val="F0A510"/>
      </a:hlink>
      <a:folHlink>
        <a:srgbClr val="FFFFFF"/>
      </a:folHlink>
    </a:clrScheme>
    <a:fontScheme name="powerpoint-template-24">
      <a:majorFont>
        <a:latin typeface="Microsoft Sans Serif"/>
        <a:ea typeface=""/>
        <a:cs typeface=""/>
      </a:majorFont>
      <a:minorFont>
        <a:latin typeface="Microsoft Sans Serif"/>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owerpoint-template-24 1">
        <a:dk1>
          <a:srgbClr val="4D4D4D"/>
        </a:dk1>
        <a:lt1>
          <a:srgbClr val="FFFFFF"/>
        </a:lt1>
        <a:dk2>
          <a:srgbClr val="4D4D4D"/>
        </a:dk2>
        <a:lt2>
          <a:srgbClr val="0C209B"/>
        </a:lt2>
        <a:accent1>
          <a:srgbClr val="2167BF"/>
        </a:accent1>
        <a:accent2>
          <a:srgbClr val="C60C0D"/>
        </a:accent2>
        <a:accent3>
          <a:srgbClr val="FFFFFF"/>
        </a:accent3>
        <a:accent4>
          <a:srgbClr val="404040"/>
        </a:accent4>
        <a:accent5>
          <a:srgbClr val="ABB8DC"/>
        </a:accent5>
        <a:accent6>
          <a:srgbClr val="B30A0B"/>
        </a:accent6>
        <a:hlink>
          <a:srgbClr val="4793C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0E0F83"/>
        </a:lt2>
        <a:accent1>
          <a:srgbClr val="4049D2"/>
        </a:accent1>
        <a:accent2>
          <a:srgbClr val="494FD9"/>
        </a:accent2>
        <a:accent3>
          <a:srgbClr val="FFFFFF"/>
        </a:accent3>
        <a:accent4>
          <a:srgbClr val="404040"/>
        </a:accent4>
        <a:accent5>
          <a:srgbClr val="AFB1E5"/>
        </a:accent5>
        <a:accent6>
          <a:srgbClr val="4147C4"/>
        </a:accent6>
        <a:hlink>
          <a:srgbClr val="757DD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4B8ACD"/>
        </a:lt2>
        <a:accent1>
          <a:srgbClr val="5C98C2"/>
        </a:accent1>
        <a:accent2>
          <a:srgbClr val="93BAD6"/>
        </a:accent2>
        <a:accent3>
          <a:srgbClr val="FFFFFF"/>
        </a:accent3>
        <a:accent4>
          <a:srgbClr val="404040"/>
        </a:accent4>
        <a:accent5>
          <a:srgbClr val="B5CADD"/>
        </a:accent5>
        <a:accent6>
          <a:srgbClr val="85A8C2"/>
        </a:accent6>
        <a:hlink>
          <a:srgbClr val="AECDE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114682"/>
        </a:lt2>
        <a:accent1>
          <a:srgbClr val="295B99"/>
        </a:accent1>
        <a:accent2>
          <a:srgbClr val="406DA6"/>
        </a:accent2>
        <a:accent3>
          <a:srgbClr val="FFFFFF"/>
        </a:accent3>
        <a:accent4>
          <a:srgbClr val="404040"/>
        </a:accent4>
        <a:accent5>
          <a:srgbClr val="ACB5CA"/>
        </a:accent5>
        <a:accent6>
          <a:srgbClr val="396296"/>
        </a:accent6>
        <a:hlink>
          <a:srgbClr val="5F84B5"/>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1984CC"/>
        </a:lt2>
        <a:accent1>
          <a:srgbClr val="0960AF"/>
        </a:accent1>
        <a:accent2>
          <a:srgbClr val="05438C"/>
        </a:accent2>
        <a:accent3>
          <a:srgbClr val="FFFFFF"/>
        </a:accent3>
        <a:accent4>
          <a:srgbClr val="404040"/>
        </a:accent4>
        <a:accent5>
          <a:srgbClr val="AAB6D4"/>
        </a:accent5>
        <a:accent6>
          <a:srgbClr val="043C7E"/>
        </a:accent6>
        <a:hlink>
          <a:srgbClr val="023069"/>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371710"/>
        </a:lt2>
        <a:accent1>
          <a:srgbClr val="542216"/>
        </a:accent1>
        <a:accent2>
          <a:srgbClr val="21110E"/>
        </a:accent2>
        <a:accent3>
          <a:srgbClr val="FFFFFF"/>
        </a:accent3>
        <a:accent4>
          <a:srgbClr val="404040"/>
        </a:accent4>
        <a:accent5>
          <a:srgbClr val="B3ABAB"/>
        </a:accent5>
        <a:accent6>
          <a:srgbClr val="1D0E0C"/>
        </a:accent6>
        <a:hlink>
          <a:srgbClr val="84391B"/>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EAEAEA"/>
        </a:dk1>
        <a:lt1>
          <a:srgbClr val="FFFFFF"/>
        </a:lt1>
        <a:dk2>
          <a:srgbClr val="4D4D4D"/>
        </a:dk2>
        <a:lt2>
          <a:srgbClr val="000000"/>
        </a:lt2>
        <a:accent1>
          <a:srgbClr val="171525"/>
        </a:accent1>
        <a:accent2>
          <a:srgbClr val="313040"/>
        </a:accent2>
        <a:accent3>
          <a:srgbClr val="FFFFFF"/>
        </a:accent3>
        <a:accent4>
          <a:srgbClr val="C8C8C8"/>
        </a:accent4>
        <a:accent5>
          <a:srgbClr val="ABAAAC"/>
        </a:accent5>
        <a:accent6>
          <a:srgbClr val="2B2A39"/>
        </a:accent6>
        <a:hlink>
          <a:srgbClr val="3E3E50"/>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9">
        <a:dk1>
          <a:srgbClr val="EAEAEA"/>
        </a:dk1>
        <a:lt1>
          <a:srgbClr val="FFFFFF"/>
        </a:lt1>
        <a:dk2>
          <a:srgbClr val="4D4D4D"/>
        </a:dk2>
        <a:lt2>
          <a:srgbClr val="000000"/>
        </a:lt2>
        <a:accent1>
          <a:srgbClr val="262626"/>
        </a:accent1>
        <a:accent2>
          <a:srgbClr val="383838"/>
        </a:accent2>
        <a:accent3>
          <a:srgbClr val="FFFFFF"/>
        </a:accent3>
        <a:accent4>
          <a:srgbClr val="C8C8C8"/>
        </a:accent4>
        <a:accent5>
          <a:srgbClr val="ACACAC"/>
        </a:accent5>
        <a:accent6>
          <a:srgbClr val="323232"/>
        </a:accent6>
        <a:hlink>
          <a:srgbClr val="474747"/>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0">
        <a:dk1>
          <a:srgbClr val="EAEAEA"/>
        </a:dk1>
        <a:lt1>
          <a:srgbClr val="FFFFFF"/>
        </a:lt1>
        <a:dk2>
          <a:srgbClr val="4D4D4D"/>
        </a:dk2>
        <a:lt2>
          <a:srgbClr val="1D1D2B"/>
        </a:lt2>
        <a:accent1>
          <a:srgbClr val="171525"/>
        </a:accent1>
        <a:accent2>
          <a:srgbClr val="313040"/>
        </a:accent2>
        <a:accent3>
          <a:srgbClr val="FFFFFF"/>
        </a:accent3>
        <a:accent4>
          <a:srgbClr val="C8C8C8"/>
        </a:accent4>
        <a:accent5>
          <a:srgbClr val="ABAAAC"/>
        </a:accent5>
        <a:accent6>
          <a:srgbClr val="2B2A39"/>
        </a:accent6>
        <a:hlink>
          <a:srgbClr val="3E3E50"/>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1">
        <a:dk1>
          <a:srgbClr val="EAEAEA"/>
        </a:dk1>
        <a:lt1>
          <a:srgbClr val="FFFFFF"/>
        </a:lt1>
        <a:dk2>
          <a:srgbClr val="4D4D4D"/>
        </a:dk2>
        <a:lt2>
          <a:srgbClr val="0099FF"/>
        </a:lt2>
        <a:accent1>
          <a:srgbClr val="262626"/>
        </a:accent1>
        <a:accent2>
          <a:srgbClr val="383838"/>
        </a:accent2>
        <a:accent3>
          <a:srgbClr val="FFFFFF"/>
        </a:accent3>
        <a:accent4>
          <a:srgbClr val="C8C8C8"/>
        </a:accent4>
        <a:accent5>
          <a:srgbClr val="ACACAC"/>
        </a:accent5>
        <a:accent6>
          <a:srgbClr val="323232"/>
        </a:accent6>
        <a:hlink>
          <a:srgbClr val="474747"/>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2">
        <a:dk1>
          <a:srgbClr val="EAEAEA"/>
        </a:dk1>
        <a:lt1>
          <a:srgbClr val="FFFFFF"/>
        </a:lt1>
        <a:dk2>
          <a:srgbClr val="4D4D4D"/>
        </a:dk2>
        <a:lt2>
          <a:srgbClr val="211E19"/>
        </a:lt2>
        <a:accent1>
          <a:srgbClr val="39342B"/>
        </a:accent1>
        <a:accent2>
          <a:srgbClr val="5B5347"/>
        </a:accent2>
        <a:accent3>
          <a:srgbClr val="FFFFFF"/>
        </a:accent3>
        <a:accent4>
          <a:srgbClr val="C8C8C8"/>
        </a:accent4>
        <a:accent5>
          <a:srgbClr val="AEAEAC"/>
        </a:accent5>
        <a:accent6>
          <a:srgbClr val="524A3F"/>
        </a:accent6>
        <a:hlink>
          <a:srgbClr val="6F6555"/>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3">
        <a:dk1>
          <a:srgbClr val="EAEAEA"/>
        </a:dk1>
        <a:lt1>
          <a:srgbClr val="FFFFFF"/>
        </a:lt1>
        <a:dk2>
          <a:srgbClr val="4D4D4D"/>
        </a:dk2>
        <a:lt2>
          <a:srgbClr val="0D0D0D"/>
        </a:lt2>
        <a:accent1>
          <a:srgbClr val="262626"/>
        </a:accent1>
        <a:accent2>
          <a:srgbClr val="383838"/>
        </a:accent2>
        <a:accent3>
          <a:srgbClr val="FFFFFF"/>
        </a:accent3>
        <a:accent4>
          <a:srgbClr val="C8C8C8"/>
        </a:accent4>
        <a:accent5>
          <a:srgbClr val="ACACAC"/>
        </a:accent5>
        <a:accent6>
          <a:srgbClr val="323232"/>
        </a:accent6>
        <a:hlink>
          <a:srgbClr val="474747"/>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4">
        <a:dk1>
          <a:srgbClr val="EAEAEA"/>
        </a:dk1>
        <a:lt1>
          <a:srgbClr val="FFFFFF"/>
        </a:lt1>
        <a:dk2>
          <a:srgbClr val="4D4D4D"/>
        </a:dk2>
        <a:lt2>
          <a:srgbClr val="0D0D0D"/>
        </a:lt2>
        <a:accent1>
          <a:srgbClr val="262626"/>
        </a:accent1>
        <a:accent2>
          <a:srgbClr val="383838"/>
        </a:accent2>
        <a:accent3>
          <a:srgbClr val="FFFFFF"/>
        </a:accent3>
        <a:accent4>
          <a:srgbClr val="C8C8C8"/>
        </a:accent4>
        <a:accent5>
          <a:srgbClr val="ACACAC"/>
        </a:accent5>
        <a:accent6>
          <a:srgbClr val="323232"/>
        </a:accent6>
        <a:hlink>
          <a:srgbClr val="F0A510"/>
        </a:hlink>
        <a:folHlink>
          <a:srgbClr val="FFFFFF"/>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powerpoint-template</Template>
  <TotalTime>81</TotalTime>
  <Words>489</Words>
  <Application>Microsoft Office PowerPoint</Application>
  <PresentationFormat>Apresentação na tela (4:3)</PresentationFormat>
  <Paragraphs>29</Paragraphs>
  <Slides>11</Slides>
  <Notes>0</Notes>
  <HiddenSlides>0</HiddenSlides>
  <MMClips>0</MMClips>
  <ScaleCrop>false</ScaleCrop>
  <HeadingPairs>
    <vt:vector size="4" baseType="variant">
      <vt:variant>
        <vt:lpstr>Tema</vt:lpstr>
      </vt:variant>
      <vt:variant>
        <vt:i4>1</vt:i4>
      </vt:variant>
      <vt:variant>
        <vt:lpstr>Títulos de slides</vt:lpstr>
      </vt:variant>
      <vt:variant>
        <vt:i4>11</vt:i4>
      </vt:variant>
    </vt:vector>
  </HeadingPairs>
  <TitlesOfParts>
    <vt:vector size="12" baseType="lpstr">
      <vt:lpstr>powerpoint-template-24</vt:lpstr>
      <vt:lpstr>DRUGS</vt:lpstr>
      <vt:lpstr>Effects of some drugs</vt:lpstr>
      <vt:lpstr>Apresentação do PowerPoint</vt:lpstr>
      <vt:lpstr>Apresentação do PowerPoint</vt:lpstr>
      <vt:lpstr>Wrongly used drugs</vt:lpstr>
      <vt:lpstr>Positive points of drugs</vt:lpstr>
      <vt:lpstr>Marijuana in the economy</vt:lpstr>
      <vt:lpstr>Apresentação do PowerPoint</vt:lpstr>
      <vt:lpstr>Apresentação do PowerPoint</vt:lpstr>
      <vt:lpstr>References</vt:lpstr>
      <vt:lpstr>Components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DRUGS</dc:title>
  <dc:creator>Matheus</dc:creator>
  <cp:lastModifiedBy>Matheus</cp:lastModifiedBy>
  <cp:revision>8</cp:revision>
  <dcterms:created xsi:type="dcterms:W3CDTF">2017-07-14T12:42:07Z</dcterms:created>
  <dcterms:modified xsi:type="dcterms:W3CDTF">2017-07-14T14:03:10Z</dcterms:modified>
</cp:coreProperties>
</file>