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y="5143500" cx="9144000"/>
  <p:notesSz cx="6858000" cy="9144000"/>
  <p:embeddedFontLst>
    <p:embeddedFont>
      <p:font typeface="Source Code Pro"/>
      <p:regular r:id="rId23"/>
      <p:bold r:id="rId24"/>
    </p:embeddedFont>
    <p:embeddedFont>
      <p:font typeface="Oswald"/>
      <p:regular r:id="rId25"/>
      <p:bold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font" Target="fonts/SourceCodePro-bold.fntdata"/><Relationship Id="rId23" Type="http://schemas.openxmlformats.org/officeDocument/2006/relationships/font" Target="fonts/SourceCodePro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Oswald-bold.fntdata"/><Relationship Id="rId25" Type="http://schemas.openxmlformats.org/officeDocument/2006/relationships/font" Target="fonts/Oswald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Shape 15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Shape 1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Shape 1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Shape 17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 rot="10800000">
            <a:off x="4226100" y="2933550"/>
            <a:ext cx="691800" cy="388500"/>
          </a:xfrm>
          <a:prstGeom prst="triangle">
            <a:avLst>
              <a:gd fmla="val 500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-25" y="0"/>
            <a:ext cx="9144000" cy="3124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" name="Shape 12"/>
          <p:cNvSpPr txBox="1"/>
          <p:nvPr>
            <p:ph type="ctrTitle"/>
          </p:nvPr>
        </p:nvSpPr>
        <p:spPr>
          <a:xfrm>
            <a:off x="411175" y="644300"/>
            <a:ext cx="8282400" cy="21090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411175" y="3398250"/>
            <a:ext cx="8282400" cy="12606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Shape 52"/>
          <p:cNvCxnSpPr/>
          <p:nvPr/>
        </p:nvCxnSpPr>
        <p:spPr>
          <a:xfrm>
            <a:off x="413275" y="2988275"/>
            <a:ext cx="9105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lgDash"/>
            <a:round/>
            <a:headEnd len="med" w="med" type="none"/>
            <a:tailEnd len="med" w="med" type="none"/>
          </a:ln>
        </p:spPr>
      </p:cxnSp>
      <p:sp>
        <p:nvSpPr>
          <p:cNvPr id="53" name="Shape 53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12000"/>
            </a:lvl1pPr>
            <a:lvl2pPr lvl="1">
              <a:spcBef>
                <a:spcPts val="0"/>
              </a:spcBef>
              <a:buSzPct val="100000"/>
              <a:defRPr sz="12000"/>
            </a:lvl2pPr>
            <a:lvl3pPr lvl="2">
              <a:spcBef>
                <a:spcPts val="0"/>
              </a:spcBef>
              <a:buSzPct val="100000"/>
              <a:defRPr sz="12000"/>
            </a:lvl3pPr>
            <a:lvl4pPr lvl="3">
              <a:spcBef>
                <a:spcPts val="0"/>
              </a:spcBef>
              <a:buSzPct val="100000"/>
              <a:defRPr sz="12000"/>
            </a:lvl4pPr>
            <a:lvl5pPr lvl="4">
              <a:spcBef>
                <a:spcPts val="0"/>
              </a:spcBef>
              <a:buSzPct val="100000"/>
              <a:defRPr sz="12000"/>
            </a:lvl5pPr>
            <a:lvl6pPr lvl="5">
              <a:spcBef>
                <a:spcPts val="0"/>
              </a:spcBef>
              <a:buSzPct val="100000"/>
              <a:defRPr sz="12000"/>
            </a:lvl6pPr>
            <a:lvl7pPr lvl="6">
              <a:spcBef>
                <a:spcPts val="0"/>
              </a:spcBef>
              <a:buSzPct val="100000"/>
              <a:defRPr sz="12000"/>
            </a:lvl7pPr>
            <a:lvl8pPr lvl="7">
              <a:spcBef>
                <a:spcPts val="0"/>
              </a:spcBef>
              <a:buSzPct val="100000"/>
              <a:defRPr sz="12000"/>
            </a:lvl8pPr>
            <a:lvl9pPr lvl="8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Layout personalizado 1">
    <p:bg>
      <p:bgPr>
        <a:solidFill>
          <a:srgbClr val="FFFFFF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0" name="Shape 60"/>
          <p:cNvSpPr/>
          <p:nvPr/>
        </p:nvSpPr>
        <p:spPr>
          <a:xfrm>
            <a:off x="449260" y="531150"/>
            <a:ext cx="638100" cy="7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1" name="Shape 61"/>
          <p:cNvSpPr txBox="1"/>
          <p:nvPr>
            <p:ph type="ctrTitle"/>
          </p:nvPr>
        </p:nvSpPr>
        <p:spPr>
          <a:xfrm>
            <a:off x="323300" y="772850"/>
            <a:ext cx="2704200" cy="3140100"/>
          </a:xfrm>
          <a:prstGeom prst="rect">
            <a:avLst/>
          </a:prstGeom>
          <a:noFill/>
        </p:spPr>
        <p:txBody>
          <a:bodyPr anchorCtr="0" anchor="t" bIns="91425" lIns="91425" rIns="91425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28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2800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2800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2800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2800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2800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2800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2800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28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000">
                <a:solidFill>
                  <a:srgbClr val="FFFFFF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>
            <a:off x="0" y="1567350"/>
            <a:ext cx="9144000" cy="2008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" name="Shape 17"/>
          <p:cNvSpPr txBox="1"/>
          <p:nvPr>
            <p:ph type="title"/>
          </p:nvPr>
        </p:nvSpPr>
        <p:spPr>
          <a:xfrm>
            <a:off x="430800" y="1889700"/>
            <a:ext cx="8282400" cy="15165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hape 20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lgDash"/>
            <a:round/>
            <a:headEnd len="med" w="med" type="none"/>
            <a:tailEnd len="med" w="med" type="none"/>
          </a:ln>
        </p:spPr>
      </p:cxnSp>
      <p:sp>
        <p:nvSpPr>
          <p:cNvPr id="21" name="Shape 21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hape 25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lgDash"/>
            <a:round/>
            <a:headEnd len="med" w="med" type="none"/>
            <a:tailEnd len="med" w="med" type="none"/>
          </a:ln>
        </p:spPr>
      </p:cxnSp>
      <p:sp>
        <p:nvSpPr>
          <p:cNvPr id="26" name="Shape 26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" type="body"/>
          </p:nvPr>
        </p:nvSpPr>
        <p:spPr>
          <a:xfrm>
            <a:off x="311700" y="1468825"/>
            <a:ext cx="3999900" cy="3099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8" name="Shape 28"/>
          <p:cNvSpPr txBox="1"/>
          <p:nvPr>
            <p:ph idx="2" type="body"/>
          </p:nvPr>
        </p:nvSpPr>
        <p:spPr>
          <a:xfrm>
            <a:off x="4832400" y="1468825"/>
            <a:ext cx="3999900" cy="3099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9" name="Shape 2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Shape 34"/>
          <p:cNvCxnSpPr/>
          <p:nvPr/>
        </p:nvCxnSpPr>
        <p:spPr>
          <a:xfrm>
            <a:off x="418675" y="1457787"/>
            <a:ext cx="6141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lgDash"/>
            <a:round/>
            <a:headEnd len="med" w="med" type="none"/>
            <a:tailEnd len="med" w="med" type="none"/>
          </a:ln>
        </p:spPr>
      </p:cxnSp>
      <p:sp>
        <p:nvSpPr>
          <p:cNvPr id="35" name="Shape 35"/>
          <p:cNvSpPr txBox="1"/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6" name="Shape 36"/>
          <p:cNvSpPr txBox="1"/>
          <p:nvPr>
            <p:ph idx="1" type="body"/>
          </p:nvPr>
        </p:nvSpPr>
        <p:spPr>
          <a:xfrm>
            <a:off x="311700" y="1618203"/>
            <a:ext cx="2808000" cy="295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bg>
      <p:bgPr>
        <a:solidFill>
          <a:schemeClr val="lt2"/>
        </a:solid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type="title"/>
          </p:nvPr>
        </p:nvSpPr>
        <p:spPr>
          <a:xfrm>
            <a:off x="490250" y="528900"/>
            <a:ext cx="5678100" cy="40857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bg>
      <p:bgPr>
        <a:solidFill>
          <a:schemeClr val="dk1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4572000" y="175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3" name="Shape 43"/>
          <p:cNvCxnSpPr/>
          <p:nvPr/>
        </p:nvCxnSpPr>
        <p:spPr>
          <a:xfrm>
            <a:off x="5029675" y="4495500"/>
            <a:ext cx="5772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lgDash"/>
            <a:round/>
            <a:headEnd len="med" w="med" type="none"/>
            <a:tailEnd len="med" w="med" type="none"/>
          </a:ln>
        </p:spPr>
      </p:cxnSp>
      <p:sp>
        <p:nvSpPr>
          <p:cNvPr id="44" name="Shape 44"/>
          <p:cNvSpPr txBox="1"/>
          <p:nvPr>
            <p:ph type="title"/>
          </p:nvPr>
        </p:nvSpPr>
        <p:spPr>
          <a:xfrm>
            <a:off x="265500" y="1078750"/>
            <a:ext cx="4045200" cy="17892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" type="subTitle"/>
          </p:nvPr>
        </p:nvSpPr>
        <p:spPr>
          <a:xfrm>
            <a:off x="265500" y="2921400"/>
            <a:ext cx="4045200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2100"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50" name="Shape 5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Source Code Pro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pt-BR"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jpg"/><Relationship Id="rId4" Type="http://schemas.openxmlformats.org/officeDocument/2006/relationships/image" Target="../media/image1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jpg"/><Relationship Id="rId4" Type="http://schemas.openxmlformats.org/officeDocument/2006/relationships/image" Target="../media/image12.png"/><Relationship Id="rId5" Type="http://schemas.openxmlformats.org/officeDocument/2006/relationships/image" Target="../media/image6.png"/><Relationship Id="rId6" Type="http://schemas.openxmlformats.org/officeDocument/2006/relationships/image" Target="../media/image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jpg"/><Relationship Id="rId4" Type="http://schemas.openxmlformats.org/officeDocument/2006/relationships/image" Target="../media/image5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://www.un.org/sustainabledevelopment/gender-equality/#" TargetMode="External"/><Relationship Id="rId4" Type="http://schemas.openxmlformats.org/officeDocument/2006/relationships/hyperlink" Target="http://www.genderequality.ie/en/ge/pages/whatisge" TargetMode="External"/><Relationship Id="rId5" Type="http://schemas.openxmlformats.org/officeDocument/2006/relationships/hyperlink" Target="https://papodehomem.com.br/9-acoes-pra-contribuirmos-com-a-igualdade-de-genero-na-pratica/" TargetMode="External"/><Relationship Id="rId6" Type="http://schemas.openxmlformats.org/officeDocument/2006/relationships/hyperlink" Target="http://aprenderpalavras.com/xingamentos-insultos-e-palavroes-em-ingles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type="ctrTitle"/>
          </p:nvPr>
        </p:nvSpPr>
        <p:spPr>
          <a:xfrm>
            <a:off x="411175" y="644300"/>
            <a:ext cx="8282400" cy="2109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Gender Equality</a:t>
            </a:r>
          </a:p>
        </p:txBody>
      </p:sp>
      <p:sp>
        <p:nvSpPr>
          <p:cNvPr id="68" name="Shape 68"/>
          <p:cNvSpPr txBox="1"/>
          <p:nvPr>
            <p:ph idx="1" type="subTitle"/>
          </p:nvPr>
        </p:nvSpPr>
        <p:spPr>
          <a:xfrm>
            <a:off x="411175" y="3398250"/>
            <a:ext cx="8282400" cy="15633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r>
              <a:rPr lang="pt-BR" sz="1800"/>
              <a:t>Componentes: </a:t>
            </a:r>
          </a:p>
          <a:p>
            <a:pPr lvl="0" algn="r">
              <a:spcBef>
                <a:spcPts val="0"/>
              </a:spcBef>
              <a:buNone/>
            </a:pPr>
            <a:r>
              <a:rPr lang="pt-BR" sz="1800"/>
              <a:t>Alianna Varela</a:t>
            </a:r>
          </a:p>
          <a:p>
            <a:pPr lvl="0" algn="r">
              <a:spcBef>
                <a:spcPts val="0"/>
              </a:spcBef>
              <a:buNone/>
            </a:pPr>
            <a:r>
              <a:rPr lang="pt-BR" sz="1800"/>
              <a:t>Alice Danielle</a:t>
            </a:r>
          </a:p>
          <a:p>
            <a:pPr lvl="0" algn="r">
              <a:spcBef>
                <a:spcPts val="0"/>
              </a:spcBef>
              <a:buNone/>
            </a:pPr>
            <a:r>
              <a:rPr lang="pt-BR" sz="1800"/>
              <a:t>Jordan Dias</a:t>
            </a:r>
          </a:p>
          <a:p>
            <a:pPr lvl="0" algn="r">
              <a:spcBef>
                <a:spcPts val="0"/>
              </a:spcBef>
              <a:buNone/>
            </a:pPr>
            <a:r>
              <a:rPr lang="pt-BR" sz="1800"/>
              <a:t>Luiza Lorena</a:t>
            </a:r>
          </a:p>
          <a:p>
            <a:pPr lvl="0" algn="r">
              <a:spcBef>
                <a:spcPts val="0"/>
              </a:spcBef>
              <a:buNone/>
            </a:pPr>
            <a:r>
              <a:rPr lang="pt-BR" sz="1800"/>
              <a:t>Mariana Luiza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f447d7a630be4d7a26ced039fc2ef8d4.jpg" id="124" name="Shape 1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06800" y="192999"/>
            <a:ext cx="3311999" cy="4757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5. Reflect about pornography</a:t>
            </a:r>
          </a:p>
        </p:txBody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pt-BR"/>
              <a:t>The word "pornography" </a:t>
            </a:r>
            <a:r>
              <a:rPr lang="pt-BR">
                <a:solidFill>
                  <a:schemeClr val="dk1"/>
                </a:solidFill>
              </a:rPr>
              <a:t>comes</a:t>
            </a:r>
            <a:r>
              <a:rPr lang="pt-BR"/>
              <a:t> from the Greek </a:t>
            </a:r>
            <a:r>
              <a:rPr i="1" lang="pt-BR"/>
              <a:t>porne</a:t>
            </a:r>
            <a:r>
              <a:rPr lang="pt-BR"/>
              <a:t>, which means "sexual slave woman"</a:t>
            </a:r>
          </a:p>
          <a:p>
            <a:pPr indent="-228600" lvl="0" marL="457200">
              <a:spcBef>
                <a:spcPts val="0"/>
              </a:spcBef>
            </a:pPr>
            <a:r>
              <a:rPr lang="pt-BR"/>
              <a:t>Objectification of the women, treated by the porn industry as something available for men's consumption;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6. Support yourself projects related to gender equality</a:t>
            </a:r>
          </a:p>
        </p:txBody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marR="25400" rtl="0">
              <a:spcBef>
                <a:spcPts val="0"/>
              </a:spcBef>
              <a:spcAft>
                <a:spcPts val="0"/>
              </a:spcAft>
            </a:pPr>
            <a:r>
              <a:rPr lang="pt-BR">
                <a:highlight>
                  <a:srgbClr val="FFFFFF"/>
                </a:highlight>
              </a:rPr>
              <a:t>Questioned</a:t>
            </a:r>
          </a:p>
          <a:p>
            <a:pPr indent="-228600" lvl="0" marL="457200" marR="25400" rtl="0">
              <a:spcBef>
                <a:spcPts val="0"/>
              </a:spcBef>
              <a:spcAft>
                <a:spcPts val="0"/>
              </a:spcAft>
            </a:pPr>
            <a:r>
              <a:rPr lang="pt-BR">
                <a:solidFill>
                  <a:schemeClr val="dk1"/>
                </a:solidFill>
                <a:highlight>
                  <a:srgbClr val="FFFFFF"/>
                </a:highlight>
              </a:rPr>
              <a:t>Participate</a:t>
            </a:r>
            <a:r>
              <a:rPr lang="pt-BR">
                <a:solidFill>
                  <a:srgbClr val="212121"/>
                </a:solidFill>
                <a:highlight>
                  <a:srgbClr val="FFFFFF"/>
                </a:highlight>
              </a:rPr>
              <a:t> and </a:t>
            </a:r>
            <a:r>
              <a:rPr lang="pt-BR">
                <a:solidFill>
                  <a:schemeClr val="dk1"/>
                </a:solidFill>
                <a:highlight>
                  <a:srgbClr val="FFFFFF"/>
                </a:highlight>
              </a:rPr>
              <a:t>promote</a:t>
            </a:r>
            <a:r>
              <a:rPr lang="pt-BR">
                <a:solidFill>
                  <a:srgbClr val="212121"/>
                </a:solidFill>
                <a:highlight>
                  <a:srgbClr val="FFFFFF"/>
                </a:highlight>
              </a:rPr>
              <a:t> discussions on gender equality</a:t>
            </a:r>
          </a:p>
          <a:p>
            <a:pPr indent="-228600" lvl="0" marL="457200" rtl="0">
              <a:spcBef>
                <a:spcPts val="0"/>
              </a:spcBef>
            </a:pPr>
            <a:r>
              <a:rPr lang="pt-BR">
                <a:solidFill>
                  <a:schemeClr val="dk1"/>
                </a:solidFill>
                <a:highlight>
                  <a:srgbClr val="FFFFFF"/>
                </a:highlight>
              </a:rPr>
              <a:t>Encourage</a:t>
            </a:r>
            <a:r>
              <a:rPr lang="pt-BR">
                <a:solidFill>
                  <a:srgbClr val="212121"/>
                </a:solidFill>
                <a:highlight>
                  <a:srgbClr val="FFFFFF"/>
                </a:highlight>
              </a:rPr>
              <a:t> smaller projects through collective </a:t>
            </a:r>
            <a:r>
              <a:rPr lang="pt-BR">
                <a:solidFill>
                  <a:schemeClr val="accent5"/>
                </a:solidFill>
                <a:highlight>
                  <a:srgbClr val="FFFFFF"/>
                </a:highlight>
              </a:rPr>
              <a:t>financing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400"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7. Help boost women's careers and their businesses</a:t>
            </a:r>
          </a:p>
        </p:txBody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311700" y="1468825"/>
            <a:ext cx="4749600" cy="3099900"/>
          </a:xfrm>
          <a:prstGeom prst="rect">
            <a:avLst/>
          </a:prstGeom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A CEO, or anyone in a managerial position, </a:t>
            </a:r>
            <a:r>
              <a:rPr lang="pt-BR">
                <a:solidFill>
                  <a:schemeClr val="dk1"/>
                </a:solidFill>
              </a:rPr>
              <a:t>can</a:t>
            </a:r>
            <a:r>
              <a:rPr lang="pt-BR"/>
              <a:t> </a:t>
            </a:r>
            <a:r>
              <a:rPr lang="pt-BR">
                <a:solidFill>
                  <a:schemeClr val="dk1"/>
                </a:solidFill>
              </a:rPr>
              <a:t>take</a:t>
            </a:r>
            <a:r>
              <a:rPr lang="pt-BR"/>
              <a:t> a variety of steps: to encourage the </a:t>
            </a:r>
            <a:r>
              <a:rPr lang="pt-BR">
                <a:solidFill>
                  <a:srgbClr val="000000"/>
                </a:solidFill>
              </a:rPr>
              <a:t>hiring</a:t>
            </a:r>
            <a:r>
              <a:rPr lang="pt-BR"/>
              <a:t> of women, to </a:t>
            </a:r>
            <a:r>
              <a:rPr lang="pt-BR">
                <a:solidFill>
                  <a:schemeClr val="dk1"/>
                </a:solidFill>
              </a:rPr>
              <a:t>open</a:t>
            </a:r>
            <a:r>
              <a:rPr lang="pt-BR"/>
              <a:t> up dialogue on the subject and to </a:t>
            </a:r>
            <a:r>
              <a:rPr lang="pt-BR">
                <a:solidFill>
                  <a:schemeClr val="dk1"/>
                </a:solidFill>
              </a:rPr>
              <a:t>preach</a:t>
            </a:r>
            <a:r>
              <a:rPr lang="pt-BR"/>
              <a:t> equal treatment, to </a:t>
            </a:r>
            <a:r>
              <a:rPr lang="pt-BR">
                <a:solidFill>
                  <a:schemeClr val="dk1"/>
                </a:solidFill>
              </a:rPr>
              <a:t>set</a:t>
            </a:r>
            <a:r>
              <a:rPr lang="pt-BR"/>
              <a:t> up commissions or groups of women dealing with gender issues, rights and professional needs, among other examples.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tumblr_inline_n7y6gzqlM21swsomb.jpg" id="143" name="Shape 1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01500" y="1092987"/>
            <a:ext cx="2877075" cy="3851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8. Support brands that believe in equality</a:t>
            </a:r>
          </a:p>
        </p:txBody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x="311700" y="1468825"/>
            <a:ext cx="5304900" cy="3099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 algn="just">
              <a:spcBef>
                <a:spcPts val="0"/>
              </a:spcBef>
            </a:pPr>
            <a:r>
              <a:rPr lang="pt-BR"/>
              <a:t>Many brands </a:t>
            </a:r>
            <a:r>
              <a:rPr lang="pt-BR">
                <a:solidFill>
                  <a:schemeClr val="dk1"/>
                </a:solidFill>
              </a:rPr>
              <a:t>launch</a:t>
            </a:r>
            <a:r>
              <a:rPr lang="pt-BR"/>
              <a:t> products or develop </a:t>
            </a:r>
            <a:r>
              <a:rPr lang="pt-BR">
                <a:solidFill>
                  <a:srgbClr val="000000"/>
                </a:solidFill>
              </a:rPr>
              <a:t>advertising</a:t>
            </a:r>
            <a:r>
              <a:rPr lang="pt-BR"/>
              <a:t> campaigns that reinforce a logic of inequality;</a:t>
            </a:r>
          </a:p>
          <a:p>
            <a:pPr indent="-228600" lvl="0" marL="457200" rtl="0" algn="just">
              <a:spcBef>
                <a:spcPts val="0"/>
              </a:spcBef>
              <a:spcAft>
                <a:spcPts val="0"/>
              </a:spcAft>
            </a:pPr>
            <a:r>
              <a:rPr lang="pt-BR"/>
              <a:t>We </a:t>
            </a:r>
            <a:r>
              <a:rPr lang="pt-BR">
                <a:solidFill>
                  <a:schemeClr val="dk1"/>
                </a:solidFill>
              </a:rPr>
              <a:t>can </a:t>
            </a:r>
            <a:r>
              <a:rPr lang="pt-BR"/>
              <a:t>stop </a:t>
            </a:r>
            <a:r>
              <a:rPr lang="pt-BR">
                <a:solidFill>
                  <a:schemeClr val="accent5"/>
                </a:solidFill>
              </a:rPr>
              <a:t>consuming</a:t>
            </a:r>
            <a:r>
              <a:rPr lang="pt-BR"/>
              <a:t> branded products that perpetuate sexism through advertising;</a:t>
            </a:r>
          </a:p>
          <a:p>
            <a:pPr indent="-228600" lvl="0" marL="457200" rtl="0">
              <a:spcBef>
                <a:spcPts val="0"/>
              </a:spcBef>
            </a:pPr>
            <a:r>
              <a:rPr lang="pt-BR"/>
              <a:t>They are usually focused on a male audience, </a:t>
            </a:r>
            <a:r>
              <a:rPr lang="pt-BR">
                <a:solidFill>
                  <a:schemeClr val="dk1"/>
                </a:solidFill>
              </a:rPr>
              <a:t>objectify</a:t>
            </a:r>
            <a:r>
              <a:rPr lang="pt-BR"/>
              <a:t> and </a:t>
            </a:r>
            <a:r>
              <a:rPr lang="pt-BR">
                <a:solidFill>
                  <a:schemeClr val="dk1"/>
                </a:solidFill>
              </a:rPr>
              <a:t>hypersexualize</a:t>
            </a:r>
            <a:r>
              <a:rPr lang="pt-BR"/>
              <a:t> the woman, support harassment and rape.</a:t>
            </a:r>
          </a:p>
          <a:p>
            <a:pPr lvl="0" algn="just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b-king.jpg" id="150" name="Shape 1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86700" y="204624"/>
            <a:ext cx="2269299" cy="29236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ptura-de-tela-2016-02-27-axxs-17.05.49.png" id="151" name="Shape 1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88275" y="3263449"/>
            <a:ext cx="2696649" cy="168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/>
          <p:nvPr>
            <p:ph idx="1" type="body"/>
          </p:nvPr>
        </p:nvSpPr>
        <p:spPr>
          <a:xfrm>
            <a:off x="311700" y="419375"/>
            <a:ext cx="8520600" cy="915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just">
              <a:spcBef>
                <a:spcPts val="0"/>
              </a:spcBef>
              <a:buNone/>
            </a:pPr>
            <a:r>
              <a:rPr lang="pt-BR"/>
              <a:t>We </a:t>
            </a:r>
            <a:r>
              <a:rPr lang="pt-BR">
                <a:solidFill>
                  <a:schemeClr val="dk1"/>
                </a:solidFill>
              </a:rPr>
              <a:t>may </a:t>
            </a:r>
            <a:r>
              <a:rPr lang="pt-BR"/>
              <a:t>prefer brands that </a:t>
            </a:r>
            <a:r>
              <a:rPr lang="pt-BR">
                <a:solidFill>
                  <a:schemeClr val="dk1"/>
                </a:solidFill>
              </a:rPr>
              <a:t>produce</a:t>
            </a:r>
            <a:r>
              <a:rPr lang="pt-BR"/>
              <a:t>, </a:t>
            </a:r>
            <a:r>
              <a:rPr lang="pt-BR">
                <a:solidFill>
                  <a:schemeClr val="dk1"/>
                </a:solidFill>
              </a:rPr>
              <a:t>support</a:t>
            </a:r>
            <a:r>
              <a:rPr lang="pt-BR"/>
              <a:t> or </a:t>
            </a:r>
            <a:r>
              <a:rPr lang="pt-BR">
                <a:solidFill>
                  <a:schemeClr val="dk1"/>
                </a:solidFill>
              </a:rPr>
              <a:t>fund</a:t>
            </a:r>
            <a:r>
              <a:rPr lang="pt-BR"/>
              <a:t> campaigns for equality and respect.</a:t>
            </a:r>
          </a:p>
          <a:p>
            <a:pPr lvl="0" rtl="0" algn="just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espnW.jpg" id="157" name="Shape 1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87575" y="1422750"/>
            <a:ext cx="2361971" cy="915901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Shape 158"/>
          <p:cNvSpPr txBox="1"/>
          <p:nvPr/>
        </p:nvSpPr>
        <p:spPr>
          <a:xfrm>
            <a:off x="311700" y="1594600"/>
            <a:ext cx="3992400" cy="28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>
              <a:spcBef>
                <a:spcPts val="0"/>
              </a:spcBef>
              <a:buClr>
                <a:schemeClr val="dk2"/>
              </a:buClr>
              <a:buSzPct val="100000"/>
              <a:buFont typeface="Source Code Pro"/>
              <a:buChar char="●"/>
            </a:pPr>
            <a:r>
              <a:rPr lang="pt-BR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ESPN has launched a platform to stimulate Brazilian women's sport.</a:t>
            </a:r>
          </a:p>
          <a:p>
            <a:pPr indent="-342900" lvl="0" marL="457200">
              <a:spcBef>
                <a:spcPts val="0"/>
              </a:spcBef>
              <a:buClr>
                <a:schemeClr val="dk2"/>
              </a:buClr>
              <a:buSzPct val="100000"/>
              <a:buFont typeface="Source Code Pro"/>
              <a:buChar char="●"/>
            </a:pPr>
            <a:r>
              <a:rPr lang="pt-BR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Companies like Microsoft and Intel </a:t>
            </a:r>
            <a:r>
              <a:rPr lang="pt-BR" sz="180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fund</a:t>
            </a:r>
            <a:r>
              <a:rPr lang="pt-BR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campaigns like "Girls who code" and "</a:t>
            </a:r>
            <a:r>
              <a:rPr lang="pt-BR" sz="180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Do</a:t>
            </a:r>
            <a:r>
              <a:rPr lang="pt-BR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it, girls!" That focus on the inclusion of women in science.</a:t>
            </a:r>
          </a:p>
        </p:txBody>
      </p:sp>
      <p:pic>
        <p:nvPicPr>
          <p:cNvPr descr="b_integrada_cor12_rgb.png" id="159" name="Shape 1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63800" y="2884000"/>
            <a:ext cx="2750623" cy="10136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NGPIX-COM-Microsoft-Logo-PNG-Transparent-1.png" id="160" name="Shape 16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98874" y="1422749"/>
            <a:ext cx="2041850" cy="15575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johnson-and-johnson-original.jpg" id="161" name="Shape 16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366823" y="3132724"/>
            <a:ext cx="1624776" cy="1624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9. Attention with the xabec and chivalry</a:t>
            </a:r>
          </a:p>
        </p:txBody>
      </p:sp>
      <p:sp>
        <p:nvSpPr>
          <p:cNvPr id="167" name="Shape 167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pt-BR"/>
              <a:t>"Hey, hottie!"</a:t>
            </a:r>
            <a:br>
              <a:rPr lang="pt-BR"/>
            </a:br>
            <a:br>
              <a:rPr lang="pt-BR"/>
            </a:br>
            <a:r>
              <a:rPr lang="pt-BR"/>
              <a:t>"Where </a:t>
            </a:r>
            <a:r>
              <a:rPr lang="pt-BR">
                <a:solidFill>
                  <a:schemeClr val="dk1"/>
                </a:solidFill>
              </a:rPr>
              <a:t>is</a:t>
            </a:r>
            <a:r>
              <a:rPr lang="pt-BR"/>
              <a:t> your boyfriend? </a:t>
            </a:r>
            <a:r>
              <a:rPr lang="pt-BR">
                <a:solidFill>
                  <a:schemeClr val="dk1"/>
                </a:solidFill>
              </a:rPr>
              <a:t>Are</a:t>
            </a:r>
            <a:r>
              <a:rPr lang="pt-BR"/>
              <a:t> you alone?"</a:t>
            </a:r>
          </a:p>
          <a:p>
            <a:pPr indent="-228600" lvl="0" marL="457200" rtl="0" algn="just">
              <a:spcBef>
                <a:spcPts val="0"/>
              </a:spcBef>
            </a:pPr>
            <a:r>
              <a:rPr lang="pt-BR"/>
              <a:t>Offensive flirtations on the street and ballad, invasive approaches to public transport, disrespectful looks - all of which </a:t>
            </a:r>
            <a:r>
              <a:rPr lang="pt-BR">
                <a:solidFill>
                  <a:schemeClr val="dk1"/>
                </a:solidFill>
              </a:rPr>
              <a:t>can</a:t>
            </a:r>
            <a:r>
              <a:rPr lang="pt-BR"/>
              <a:t> put women in a place of </a:t>
            </a:r>
            <a:r>
              <a:rPr lang="pt-BR">
                <a:solidFill>
                  <a:srgbClr val="000000"/>
                </a:solidFill>
              </a:rPr>
              <a:t>fear</a:t>
            </a:r>
            <a:r>
              <a:rPr lang="pt-BR"/>
              <a:t>, insecurity and objectification. </a:t>
            </a:r>
          </a:p>
          <a:p>
            <a:pPr indent="-228600" lvl="0" marL="457200" rtl="0" algn="just">
              <a:spcBef>
                <a:spcPts val="0"/>
              </a:spcBef>
            </a:pPr>
            <a:r>
              <a:rPr lang="pt-BR">
                <a:solidFill>
                  <a:schemeClr val="accent5"/>
                </a:solidFill>
              </a:rPr>
              <a:t>Being</a:t>
            </a:r>
            <a:r>
              <a:rPr lang="pt-BR"/>
              <a:t> kind to just women </a:t>
            </a:r>
          </a:p>
          <a:p>
            <a:pPr lvl="0" algn="ctr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/>
          <p:nvPr>
            <p:ph type="title"/>
          </p:nvPr>
        </p:nvSpPr>
        <p:spPr>
          <a:xfrm>
            <a:off x="311700" y="1018950"/>
            <a:ext cx="8520600" cy="7335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pt-BR" sz="9600">
                <a:solidFill>
                  <a:srgbClr val="9900FF"/>
                </a:solidFill>
              </a:rPr>
              <a:t>THANK YOU!!!</a:t>
            </a:r>
          </a:p>
        </p:txBody>
      </p:sp>
      <p:sp>
        <p:nvSpPr>
          <p:cNvPr id="173" name="Shape 173"/>
          <p:cNvSpPr txBox="1"/>
          <p:nvPr>
            <p:ph idx="1" type="body"/>
          </p:nvPr>
        </p:nvSpPr>
        <p:spPr>
          <a:xfrm>
            <a:off x="3705475" y="2924975"/>
            <a:ext cx="8520600" cy="3099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very much </a:t>
            </a:r>
          </a:p>
        </p:txBody>
      </p:sp>
      <p:pic>
        <p:nvPicPr>
          <p:cNvPr descr="IMG-20161029-WA0054.jpg" id="174" name="Shape 1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18100" y="1638812"/>
            <a:ext cx="2514199" cy="33522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-20161029-WA0053.jpg" id="175" name="Shape 1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1638800"/>
            <a:ext cx="2514211" cy="335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References</a:t>
            </a:r>
          </a:p>
        </p:txBody>
      </p:sp>
      <p:sp>
        <p:nvSpPr>
          <p:cNvPr id="181" name="Shape 181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u="sng">
                <a:solidFill>
                  <a:schemeClr val="hlink"/>
                </a:solidFill>
                <a:hlinkClick r:id="rId3"/>
              </a:rPr>
              <a:t>http://www.un.org/sustainabledevelopment/gender-equality/#</a:t>
            </a:r>
          </a:p>
          <a:p>
            <a:pPr lvl="0">
              <a:spcBef>
                <a:spcPts val="0"/>
              </a:spcBef>
              <a:buNone/>
            </a:pPr>
            <a:r>
              <a:rPr lang="pt-BR" u="sng">
                <a:solidFill>
                  <a:schemeClr val="hlink"/>
                </a:solidFill>
                <a:hlinkClick r:id="rId4"/>
              </a:rPr>
              <a:t>http://www.genderequality.ie/en/ge/pages/whatisge</a:t>
            </a:r>
          </a:p>
          <a:p>
            <a:pPr lvl="0">
              <a:spcBef>
                <a:spcPts val="0"/>
              </a:spcBef>
              <a:buNone/>
            </a:pPr>
            <a:r>
              <a:rPr lang="pt-BR" u="sng">
                <a:solidFill>
                  <a:schemeClr val="hlink"/>
                </a:solidFill>
                <a:hlinkClick r:id="rId5"/>
              </a:rPr>
              <a:t>https://papodehomem.com.br/9-acoes-pra-contribuirmos-com-a-igualdade-de-genero-na-pratica/</a:t>
            </a:r>
            <a:r>
              <a:rPr lang="pt-BR"/>
              <a:t> </a:t>
            </a:r>
          </a:p>
          <a:p>
            <a:pPr lvl="0" rtl="0">
              <a:spcBef>
                <a:spcPts val="0"/>
              </a:spcBef>
              <a:buNone/>
            </a:pPr>
            <a:r>
              <a:rPr lang="pt-BR" u="sng">
                <a:solidFill>
                  <a:schemeClr val="hlink"/>
                </a:solidFill>
                <a:hlinkClick r:id="rId6"/>
              </a:rPr>
              <a:t>http://aprenderpalavras.com/xingamentos-insultos-e-palavroes-em-ingles/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What is Gender Equality?</a:t>
            </a:r>
          </a:p>
        </p:txBody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Gender equality </a:t>
            </a:r>
            <a:r>
              <a:rPr lang="pt-BR">
                <a:solidFill>
                  <a:schemeClr val="dk1"/>
                </a:solidFill>
              </a:rPr>
              <a:t>is</a:t>
            </a:r>
            <a:r>
              <a:rPr lang="pt-BR"/>
              <a:t> achieved when women and men </a:t>
            </a:r>
            <a:r>
              <a:rPr lang="pt-BR">
                <a:solidFill>
                  <a:schemeClr val="dk1"/>
                </a:solidFill>
              </a:rPr>
              <a:t>enjoy</a:t>
            </a:r>
            <a:r>
              <a:rPr lang="pt-BR"/>
              <a:t> the same rights and opportunities across all sectors of society, </a:t>
            </a:r>
            <a:r>
              <a:rPr lang="pt-BR">
                <a:solidFill>
                  <a:schemeClr val="accent5"/>
                </a:solidFill>
              </a:rPr>
              <a:t>including</a:t>
            </a:r>
            <a:r>
              <a:rPr lang="pt-BR"/>
              <a:t> economic participation and decision-</a:t>
            </a:r>
            <a:r>
              <a:rPr lang="pt-BR">
                <a:solidFill>
                  <a:schemeClr val="accent5"/>
                </a:solidFill>
              </a:rPr>
              <a:t>making</a:t>
            </a:r>
            <a:r>
              <a:rPr lang="pt-BR"/>
              <a:t>, and when the different behaviours, aspirations and needs of women and men </a:t>
            </a:r>
            <a:r>
              <a:rPr lang="pt-BR">
                <a:solidFill>
                  <a:schemeClr val="dk1"/>
                </a:solidFill>
              </a:rPr>
              <a:t>are</a:t>
            </a:r>
            <a:r>
              <a:rPr lang="pt-BR"/>
              <a:t> equally valued and favoured.</a:t>
            </a:r>
          </a:p>
          <a:p>
            <a:pPr lvl="0">
              <a:spcBef>
                <a:spcPts val="0"/>
              </a:spcBef>
              <a:buNone/>
            </a:pPr>
            <a:r>
              <a:rPr lang="pt-BR"/>
              <a:t>Gender equality </a:t>
            </a:r>
            <a:r>
              <a:rPr lang="pt-BR">
                <a:solidFill>
                  <a:schemeClr val="dk1"/>
                </a:solidFill>
              </a:rPr>
              <a:t>is</a:t>
            </a:r>
            <a:r>
              <a:rPr lang="pt-BR"/>
              <a:t> not only a fundamental human right, but a necessary foundation for a peaceful, prosperous and sustainable world.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Facts</a:t>
            </a:r>
          </a:p>
        </p:txBody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5B5B5B"/>
              </a:buClr>
              <a:buSzPct val="100000"/>
              <a:buFont typeface="Source Code Pro"/>
            </a:pPr>
            <a:r>
              <a:rPr lang="pt-BR">
                <a:solidFill>
                  <a:srgbClr val="5B5B5B"/>
                </a:solidFill>
              </a:rPr>
              <a:t>About  two thirds of countries in the developing regions </a:t>
            </a:r>
            <a:r>
              <a:rPr lang="pt-BR">
                <a:solidFill>
                  <a:schemeClr val="dk1"/>
                </a:solidFill>
              </a:rPr>
              <a:t>have</a:t>
            </a:r>
            <a:r>
              <a:rPr lang="pt-BR">
                <a:solidFill>
                  <a:srgbClr val="5B5B5B"/>
                </a:solidFill>
              </a:rPr>
              <a:t> achieved gender parity in primary education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5B5B5B"/>
              </a:buClr>
              <a:buSzPct val="100000"/>
              <a:buFont typeface="Source Code Pro"/>
            </a:pPr>
            <a:r>
              <a:rPr lang="pt-BR">
                <a:solidFill>
                  <a:srgbClr val="5B5B5B"/>
                </a:solidFill>
              </a:rPr>
              <a:t>In Southern Asia, only 74 girls were enrolled in primary school for every 100 boys in 1990. By 2012, the enrolment ratios were the same for girls as for boys.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5B5B5B"/>
              </a:buClr>
              <a:buSzPct val="100000"/>
              <a:buFont typeface="Source Code Pro"/>
            </a:pPr>
            <a:r>
              <a:rPr lang="pt-BR">
                <a:solidFill>
                  <a:srgbClr val="5B5B5B"/>
                </a:solidFill>
              </a:rPr>
              <a:t>In sub-Saharan Africa, Oceania and Western Asia, girls still face barriers to entering both primary and secondary school.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5B5B5B"/>
              </a:buClr>
              <a:buSzPct val="100000"/>
              <a:buFont typeface="Source Code Pro"/>
            </a:pPr>
            <a:r>
              <a:rPr lang="pt-BR">
                <a:solidFill>
                  <a:srgbClr val="5B5B5B"/>
                </a:solidFill>
              </a:rPr>
              <a:t>Women in Northern Africa </a:t>
            </a:r>
            <a:r>
              <a:rPr lang="pt-BR">
                <a:solidFill>
                  <a:schemeClr val="dk1"/>
                </a:solidFill>
              </a:rPr>
              <a:t>hold</a:t>
            </a:r>
            <a:r>
              <a:rPr lang="pt-BR">
                <a:solidFill>
                  <a:srgbClr val="5B5B5B"/>
                </a:solidFill>
              </a:rPr>
              <a:t> less than one in five paid jobs in the non-agricultural sector. The proportion of women in paid employment outside the agriculture sector has increased from 35 per cent in 1990 to 41 per cent in 2015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5B5B5B"/>
              </a:buClr>
              <a:buSzPct val="100000"/>
              <a:buFont typeface="Source Code Pro"/>
            </a:pPr>
            <a:r>
              <a:rPr lang="pt-BR">
                <a:solidFill>
                  <a:srgbClr val="5B5B5B"/>
                </a:solidFill>
              </a:rPr>
              <a:t>In 46 countries, women now </a:t>
            </a:r>
            <a:r>
              <a:rPr lang="pt-BR">
                <a:solidFill>
                  <a:schemeClr val="dk1"/>
                </a:solidFill>
              </a:rPr>
              <a:t>hold</a:t>
            </a:r>
            <a:r>
              <a:rPr lang="pt-BR">
                <a:solidFill>
                  <a:srgbClr val="5B5B5B"/>
                </a:solidFill>
              </a:rPr>
              <a:t> more than 30 per cent of seats in national parliament in at least one chamber.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gualdade.jpg" id="91" name="Shape 91"/>
          <p:cNvPicPr preferRelativeResize="0"/>
          <p:nvPr/>
        </p:nvPicPr>
        <p:blipFill rotWithShape="1">
          <a:blip r:embed="rId3">
            <a:alphaModFix/>
          </a:blip>
          <a:srcRect b="7799" l="0" r="0" t="7791"/>
          <a:stretch/>
        </p:blipFill>
        <p:spPr>
          <a:xfrm>
            <a:off x="3387800" y="0"/>
            <a:ext cx="57562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Shape 92"/>
          <p:cNvSpPr txBox="1"/>
          <p:nvPr>
            <p:ph type="ctrTitle"/>
          </p:nvPr>
        </p:nvSpPr>
        <p:spPr>
          <a:xfrm>
            <a:off x="323300" y="772850"/>
            <a:ext cx="2704200" cy="3140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9 actions to contribute to gender equality, in practice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1. Stop using </a:t>
            </a:r>
            <a:r>
              <a:rPr lang="pt-BR">
                <a:solidFill>
                  <a:srgbClr val="434343"/>
                </a:solidFill>
                <a:highlight>
                  <a:srgbClr val="FFFFFF"/>
                </a:highlight>
              </a:rPr>
              <a:t>cursing </a:t>
            </a:r>
            <a:r>
              <a:rPr lang="pt-BR"/>
              <a:t>that perpetuates gender values</a:t>
            </a:r>
          </a:p>
        </p:txBody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311700" y="1292275"/>
            <a:ext cx="8520600" cy="3099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pt-BR"/>
              <a:t>Without </a:t>
            </a:r>
            <a:r>
              <a:rPr lang="pt-BR">
                <a:solidFill>
                  <a:schemeClr val="accent5"/>
                </a:solidFill>
              </a:rPr>
              <a:t>realizing</a:t>
            </a:r>
            <a:r>
              <a:rPr lang="pt-BR"/>
              <a:t> it, we </a:t>
            </a:r>
            <a:r>
              <a:rPr lang="pt-BR">
                <a:solidFill>
                  <a:schemeClr val="dk1"/>
                </a:solidFill>
              </a:rPr>
              <a:t>use</a:t>
            </a:r>
            <a:r>
              <a:rPr lang="pt-BR"/>
              <a:t> many offenses that </a:t>
            </a:r>
            <a:r>
              <a:rPr lang="pt-BR">
                <a:solidFill>
                  <a:schemeClr val="dk1"/>
                </a:solidFill>
              </a:rPr>
              <a:t>reaffirm</a:t>
            </a:r>
            <a:r>
              <a:rPr lang="pt-BR"/>
              <a:t> gender patterns and </a:t>
            </a:r>
            <a:r>
              <a:rPr lang="pt-BR">
                <a:solidFill>
                  <a:schemeClr val="dk1"/>
                </a:solidFill>
              </a:rPr>
              <a:t>perpetuate</a:t>
            </a:r>
            <a:r>
              <a:rPr lang="pt-BR"/>
              <a:t> the macho values of our culture;</a:t>
            </a:r>
          </a:p>
          <a:p>
            <a:pPr indent="-228600" lvl="0" marL="457200" rtl="0">
              <a:spcBef>
                <a:spcPts val="0"/>
              </a:spcBef>
            </a:pPr>
            <a:r>
              <a:rPr lang="pt-BR"/>
              <a:t>bitch, Motherfucker, son of a bitch, tom boy, Minger,Ninny, Sex pot, etc.;</a:t>
            </a:r>
          </a:p>
          <a:p>
            <a:pPr indent="-228600" lvl="0" marL="457200" rtl="0">
              <a:spcBef>
                <a:spcPts val="0"/>
              </a:spcBef>
            </a:pPr>
            <a:r>
              <a:rPr lang="pt-BR"/>
              <a:t>curses that </a:t>
            </a:r>
            <a:r>
              <a:rPr lang="pt-BR">
                <a:solidFill>
                  <a:schemeClr val="dk1"/>
                </a:solidFill>
              </a:rPr>
              <a:t>say</a:t>
            </a:r>
            <a:r>
              <a:rPr lang="pt-BR"/>
              <a:t> that woman </a:t>
            </a:r>
            <a:r>
              <a:rPr lang="pt-BR">
                <a:solidFill>
                  <a:schemeClr val="dk1"/>
                </a:solidFill>
              </a:rPr>
              <a:t>has</a:t>
            </a:r>
            <a:r>
              <a:rPr lang="pt-BR"/>
              <a:t> active sexual behavior, Adjectives linked to the myth that women </a:t>
            </a:r>
            <a:r>
              <a:rPr lang="pt-BR">
                <a:solidFill>
                  <a:schemeClr val="dk1"/>
                </a:solidFill>
              </a:rPr>
              <a:t>are</a:t>
            </a:r>
            <a:r>
              <a:rPr lang="pt-BR"/>
              <a:t> unreliable beings and those linked to beauty and aesthetic ideals;</a:t>
            </a:r>
          </a:p>
          <a:p>
            <a:pPr indent="-228600" lvl="0" marL="457200" rtl="0">
              <a:spcBef>
                <a:spcPts val="0"/>
              </a:spcBef>
            </a:pPr>
            <a:r>
              <a:rPr lang="pt-BR"/>
              <a:t>In the case of men they </a:t>
            </a:r>
            <a:r>
              <a:rPr lang="pt-BR">
                <a:solidFill>
                  <a:schemeClr val="dk1"/>
                </a:solidFill>
              </a:rPr>
              <a:t>use</a:t>
            </a:r>
            <a:r>
              <a:rPr lang="pt-BR"/>
              <a:t> curses that </a:t>
            </a:r>
            <a:r>
              <a:rPr lang="pt-BR">
                <a:solidFill>
                  <a:schemeClr val="dk1"/>
                </a:solidFill>
              </a:rPr>
              <a:t>speak</a:t>
            </a:r>
            <a:r>
              <a:rPr lang="pt-BR"/>
              <a:t> of male prisons: </a:t>
            </a:r>
            <a:r>
              <a:rPr lang="pt-BR">
                <a:solidFill>
                  <a:schemeClr val="dk1"/>
                </a:solidFill>
              </a:rPr>
              <a:t>fear</a:t>
            </a:r>
            <a:r>
              <a:rPr lang="pt-BR"/>
              <a:t> of </a:t>
            </a:r>
            <a:r>
              <a:rPr lang="pt-BR">
                <a:solidFill>
                  <a:schemeClr val="accent5"/>
                </a:solidFill>
              </a:rPr>
              <a:t>presenting</a:t>
            </a:r>
            <a:r>
              <a:rPr lang="pt-BR"/>
              <a:t> any trait that refers to the feminine, virility, performance at work and success.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2. Beware of sexist jokes and expressions</a:t>
            </a:r>
          </a:p>
        </p:txBody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pt-BR"/>
              <a:t>“All men </a:t>
            </a:r>
            <a:r>
              <a:rPr lang="pt-BR">
                <a:solidFill>
                  <a:schemeClr val="dk1"/>
                </a:solidFill>
              </a:rPr>
              <a:t>are</a:t>
            </a:r>
            <a:r>
              <a:rPr lang="pt-BR"/>
              <a:t> the same” </a:t>
            </a:r>
          </a:p>
          <a:p>
            <a:pPr lvl="0" algn="ctr">
              <a:spcBef>
                <a:spcPts val="0"/>
              </a:spcBef>
              <a:buNone/>
            </a:pPr>
            <a:r>
              <a:rPr lang="pt-BR"/>
              <a:t>“Real man </a:t>
            </a:r>
            <a:r>
              <a:rPr lang="pt-BR">
                <a:solidFill>
                  <a:schemeClr val="dk1"/>
                </a:solidFill>
              </a:rPr>
              <a:t>doesn't</a:t>
            </a:r>
            <a:r>
              <a:rPr lang="pt-BR"/>
              <a:t> cry”  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pt-BR"/>
              <a:t>“This </a:t>
            </a:r>
            <a:r>
              <a:rPr lang="pt-BR">
                <a:solidFill>
                  <a:schemeClr val="dk1"/>
                </a:solidFill>
              </a:rPr>
              <a:t>is</a:t>
            </a:r>
            <a:r>
              <a:rPr lang="pt-BR"/>
              <a:t> male stuff”</a:t>
            </a:r>
          </a:p>
          <a:p>
            <a:pPr indent="-228600" lvl="0" marL="457200" algn="just">
              <a:spcBef>
                <a:spcPts val="0"/>
              </a:spcBef>
            </a:pPr>
            <a:r>
              <a:rPr lang="pt-BR"/>
              <a:t>Jokes of mother-in-law, blonde, women at the wheel, women and shopping, among others that caricature women as being dumb.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3. Talk to family and friends</a:t>
            </a:r>
          </a:p>
        </p:txBody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311700" y="1468825"/>
            <a:ext cx="8520600" cy="3592500"/>
          </a:xfrm>
          <a:prstGeom prst="rect">
            <a:avLst/>
          </a:prstGeom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 algn="just">
              <a:spcBef>
                <a:spcPts val="0"/>
              </a:spcBef>
              <a:spcAft>
                <a:spcPts val="0"/>
              </a:spcAft>
            </a:pPr>
            <a:r>
              <a:rPr lang="pt-BR"/>
              <a:t>It </a:t>
            </a:r>
            <a:r>
              <a:rPr lang="pt-BR">
                <a:solidFill>
                  <a:schemeClr val="dk1"/>
                </a:solidFill>
              </a:rPr>
              <a:t>is</a:t>
            </a:r>
            <a:r>
              <a:rPr lang="pt-BR"/>
              <a:t> necessary the dialogue between you and your family, whenever possible, </a:t>
            </a:r>
            <a:r>
              <a:rPr lang="pt-BR">
                <a:solidFill>
                  <a:schemeClr val="dk1"/>
                </a:solidFill>
              </a:rPr>
              <a:t>try</a:t>
            </a:r>
            <a:r>
              <a:rPr lang="pt-BR"/>
              <a:t> </a:t>
            </a:r>
            <a:r>
              <a:rPr lang="pt-BR">
                <a:solidFill>
                  <a:schemeClr val="dk1"/>
                </a:solidFill>
              </a:rPr>
              <a:t>to</a:t>
            </a:r>
            <a:r>
              <a:rPr lang="pt-BR"/>
              <a:t> </a:t>
            </a:r>
            <a:r>
              <a:rPr lang="pt-BR">
                <a:solidFill>
                  <a:schemeClr val="dk1"/>
                </a:solidFill>
              </a:rPr>
              <a:t>make</a:t>
            </a:r>
            <a:r>
              <a:rPr lang="pt-BR"/>
              <a:t> affirmations against certain types of comments, we </a:t>
            </a:r>
            <a:r>
              <a:rPr lang="pt-BR">
                <a:solidFill>
                  <a:schemeClr val="dk1"/>
                </a:solidFill>
              </a:rPr>
              <a:t>can see</a:t>
            </a:r>
            <a:r>
              <a:rPr lang="pt-BR"/>
              <a:t> as example this conversation between father and son:</a:t>
            </a:r>
          </a:p>
          <a:p>
            <a:pPr lv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lv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"</a:t>
            </a:r>
            <a:r>
              <a:rPr lang="pt-BR">
                <a:solidFill>
                  <a:schemeClr val="dk1"/>
                </a:solidFill>
              </a:rPr>
              <a:t>Is</a:t>
            </a:r>
            <a:r>
              <a:rPr lang="pt-BR"/>
              <a:t> that boy fucked up, Rodrigo?"</a:t>
            </a:r>
            <a:br>
              <a:rPr lang="pt-BR"/>
            </a:br>
            <a:r>
              <a:rPr lang="pt-BR"/>
              <a:t>"Why, father, just because he</a:t>
            </a:r>
            <a:r>
              <a:rPr lang="pt-BR">
                <a:solidFill>
                  <a:schemeClr val="dk1"/>
                </a:solidFill>
              </a:rPr>
              <a:t>'s</a:t>
            </a:r>
            <a:r>
              <a:rPr lang="pt-BR"/>
              <a:t> quiet and sensitive?"</a:t>
            </a:r>
            <a:br>
              <a:rPr lang="pt-BR"/>
            </a:br>
            <a:r>
              <a:rPr lang="pt-BR"/>
              <a:t>"Yeah, I do not know, he </a:t>
            </a:r>
            <a:r>
              <a:rPr lang="pt-BR">
                <a:solidFill>
                  <a:schemeClr val="dk1"/>
                </a:solidFill>
              </a:rPr>
              <a:t>has</a:t>
            </a:r>
            <a:r>
              <a:rPr lang="pt-BR"/>
              <a:t> an effeminate way."</a:t>
            </a:r>
            <a:br>
              <a:rPr lang="pt-BR"/>
            </a:br>
            <a:r>
              <a:rPr lang="pt-BR"/>
              <a:t>"I was shy and I</a:t>
            </a:r>
            <a:r>
              <a:rPr lang="pt-BR">
                <a:solidFill>
                  <a:schemeClr val="dk1"/>
                </a:solidFill>
              </a:rPr>
              <a:t>'m</a:t>
            </a:r>
            <a:r>
              <a:rPr lang="pt-BR"/>
              <a:t> not even homosexual." "Teo - son of Aunt Leila - </a:t>
            </a:r>
            <a:r>
              <a:rPr lang="pt-BR">
                <a:solidFill>
                  <a:schemeClr val="dk1"/>
                </a:solidFill>
              </a:rPr>
              <a:t>is</a:t>
            </a:r>
            <a:r>
              <a:rPr lang="pt-BR"/>
              <a:t>, and you </a:t>
            </a:r>
            <a:r>
              <a:rPr lang="pt-BR">
                <a:solidFill>
                  <a:schemeClr val="dk1"/>
                </a:solidFill>
              </a:rPr>
              <a:t>love</a:t>
            </a:r>
            <a:r>
              <a:rPr lang="pt-BR"/>
              <a:t> him."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>
            <p:ph type="title"/>
          </p:nvPr>
        </p:nvSpPr>
        <p:spPr>
          <a:xfrm>
            <a:off x="311700" y="372500"/>
            <a:ext cx="5785200" cy="992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4. Give more space for children to develop fully</a:t>
            </a:r>
          </a:p>
        </p:txBody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marR="25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</a:pPr>
            <a:r>
              <a:rPr lang="pt-BR">
                <a:solidFill>
                  <a:srgbClr val="434343"/>
                </a:solidFill>
                <a:highlight>
                  <a:srgbClr val="FFFFFF"/>
                </a:highlight>
              </a:rPr>
              <a:t>Boys toys or girls toys?</a:t>
            </a:r>
          </a:p>
        </p:txBody>
      </p:sp>
      <p:pic>
        <p:nvPicPr>
          <p:cNvPr descr="tumblr_o5n460Hn8x1vnbfpto1_500.jpg" id="117" name="Shape 1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61700" y="53775"/>
            <a:ext cx="348342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dern-writer">
  <a:themeElements>
    <a:clrScheme name="Modern Writer">
      <a:dk1>
        <a:srgbClr val="E91D63"/>
      </a:dk1>
      <a:lt1>
        <a:srgbClr val="FFFFFF"/>
      </a:lt1>
      <a:dk2>
        <a:srgbClr val="424242"/>
      </a:dk2>
      <a:lt2>
        <a:srgbClr val="999999"/>
      </a:lt2>
      <a:accent1>
        <a:srgbClr val="607D8B"/>
      </a:accent1>
      <a:accent2>
        <a:srgbClr val="673AB7"/>
      </a:accent2>
      <a:accent3>
        <a:srgbClr val="9C26B0"/>
      </a:accent3>
      <a:accent4>
        <a:srgbClr val="0090AC"/>
      </a:accent4>
      <a:accent5>
        <a:srgbClr val="01AFD1"/>
      </a:accent5>
      <a:accent6>
        <a:srgbClr val="F8E71C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