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57" r:id="rId3"/>
    <p:sldId id="258" r:id="rId4"/>
    <p:sldId id="259" r:id="rId5"/>
    <p:sldId id="260" r:id="rId6"/>
    <p:sldId id="261" r:id="rId7"/>
    <p:sldId id="263" r:id="rId8"/>
    <p:sldId id="264"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t-BR"/>
              <a:t>Clique para editar o título mestre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8D3B0BD9-E413-4CC1-A20B-64EB13AB3142}" type="datetimeFigureOut">
              <a:rPr lang="pt-BR" smtClean="0"/>
              <a:t>17/07/2017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9255346" y="2750337"/>
            <a:ext cx="1171888" cy="1356442"/>
          </a:xfrm>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321489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8D3B0BD9-E413-4CC1-A20B-64EB13AB3142}" type="datetimeFigureOut">
              <a:rPr lang="pt-BR" smtClean="0"/>
              <a:t>17/07/2017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11309"/>
            <a:ext cx="1154151" cy="1090789"/>
          </a:xfrm>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352765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8D3B0BD9-E413-4CC1-A20B-64EB13AB3142}" type="datetimeFigureOut">
              <a:rPr lang="pt-BR" smtClean="0"/>
              <a:t>17/07/2017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11615"/>
            <a:ext cx="1154151" cy="1090789"/>
          </a:xfrm>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321579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8D3B0BD9-E413-4CC1-A20B-64EB13AB3142}" type="datetimeFigureOut">
              <a:rPr lang="pt-BR" smtClean="0"/>
              <a:t>17/07/2017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09925"/>
            <a:ext cx="1154151" cy="1090789"/>
          </a:xfrm>
        </p:spPr>
        <p:txBody>
          <a:bodyPr/>
          <a:lstStyle/>
          <a:p>
            <a:fld id="{AF02CEFF-6732-49A7-A3AA-D4D84C48A124}" type="slidenum">
              <a:rPr lang="pt-BR" smtClean="0"/>
              <a:t>‹nº›</a:t>
            </a:fld>
            <a:endParaRPr lang="pt-B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33798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8D3B0BD9-E413-4CC1-A20B-64EB13AB3142}" type="datetimeFigureOut">
              <a:rPr lang="pt-BR" smtClean="0"/>
              <a:t>17/07/2017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09925"/>
            <a:ext cx="1154151" cy="1090789"/>
          </a:xfrm>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36224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8D3B0BD9-E413-4CC1-A20B-64EB13AB3142}" type="datetimeFigureOut">
              <a:rPr lang="pt-BR" smtClean="0"/>
              <a:t>17/07/2017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139248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8D3B0BD9-E413-4CC1-A20B-64EB13AB3142}" type="datetimeFigureOut">
              <a:rPr lang="pt-BR" smtClean="0"/>
              <a:t>17/07/2017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3513830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D3B0BD9-E413-4CC1-A20B-64EB13AB3142}" type="datetimeFigureOut">
              <a:rPr lang="pt-BR" smtClean="0"/>
              <a:t>17/07/2017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2516874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D3B0BD9-E413-4CC1-A20B-64EB13AB3142}" type="datetimeFigureOut">
              <a:rPr lang="pt-BR" smtClean="0"/>
              <a:t>17/07/2017</a:t>
            </a:fld>
            <a:endParaRPr lang="pt-BR"/>
          </a:p>
        </p:txBody>
      </p:sp>
      <p:sp>
        <p:nvSpPr>
          <p:cNvPr id="5" name="Footer Placeholder 4"/>
          <p:cNvSpPr>
            <a:spLocks noGrp="1"/>
          </p:cNvSpPr>
          <p:nvPr>
            <p:ph type="ftr" sz="quarter" idx="11"/>
          </p:nvPr>
        </p:nvSpPr>
        <p:spPr>
          <a:xfrm>
            <a:off x="680321" y="5936188"/>
            <a:ext cx="6126805" cy="365125"/>
          </a:xfrm>
        </p:spPr>
        <p:txBody>
          <a:bodyPr/>
          <a:lstStyle/>
          <a:p>
            <a:endParaRPr lang="pt-B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F02CEFF-6732-49A7-A3AA-D4D84C48A124}" type="slidenum">
              <a:rPr lang="pt-BR" smtClean="0"/>
              <a:t>‹nº›</a:t>
            </a:fld>
            <a:endParaRPr lang="pt-BR"/>
          </a:p>
        </p:txBody>
      </p:sp>
    </p:spTree>
    <p:extLst>
      <p:ext uri="{BB962C8B-B14F-4D97-AF65-F5344CB8AC3E}">
        <p14:creationId xmlns:p14="http://schemas.microsoft.com/office/powerpoint/2010/main" val="151469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D3B0BD9-E413-4CC1-A20B-64EB13AB3142}" type="datetimeFigureOut">
              <a:rPr lang="pt-BR" smtClean="0"/>
              <a:t>17/07/2017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4847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8D3B0BD9-E413-4CC1-A20B-64EB13AB3142}" type="datetimeFigureOut">
              <a:rPr lang="pt-BR" smtClean="0"/>
              <a:t>17/07/2017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729455" y="2869895"/>
            <a:ext cx="1154151" cy="1090789"/>
          </a:xfrm>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100835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D3B0BD9-E413-4CC1-A20B-64EB13AB3142}" type="datetimeFigureOut">
              <a:rPr lang="pt-BR" smtClean="0"/>
              <a:t>17/07/2017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171183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80322" y="3030008"/>
            <a:ext cx="4698355" cy="290617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594123" y="3030008"/>
            <a:ext cx="4700059" cy="290617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D3B0BD9-E413-4CC1-A20B-64EB13AB3142}" type="datetimeFigureOut">
              <a:rPr lang="pt-BR" smtClean="0"/>
              <a:t>17/07/2017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2161066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D3B0BD9-E413-4CC1-A20B-64EB13AB3142}" type="datetimeFigureOut">
              <a:rPr lang="pt-BR" smtClean="0"/>
              <a:t>17/07/2017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427126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D3B0BD9-E413-4CC1-A20B-64EB13AB3142}" type="datetimeFigureOut">
              <a:rPr lang="pt-BR" smtClean="0"/>
              <a:t>17/07/2017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141684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8D3B0BD9-E413-4CC1-A20B-64EB13AB3142}" type="datetimeFigureOut">
              <a:rPr lang="pt-BR" smtClean="0"/>
              <a:t>17/07/2017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307364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8D3B0BD9-E413-4CC1-A20B-64EB13AB3142}" type="datetimeFigureOut">
              <a:rPr lang="pt-BR" smtClean="0"/>
              <a:t>17/07/2017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F02CEFF-6732-49A7-A3AA-D4D84C48A124}" type="slidenum">
              <a:rPr lang="pt-BR" smtClean="0"/>
              <a:t>‹nº›</a:t>
            </a:fld>
            <a:endParaRPr lang="pt-BR"/>
          </a:p>
        </p:txBody>
      </p:sp>
    </p:spTree>
    <p:extLst>
      <p:ext uri="{BB962C8B-B14F-4D97-AF65-F5344CB8AC3E}">
        <p14:creationId xmlns:p14="http://schemas.microsoft.com/office/powerpoint/2010/main" val="49979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3B0BD9-E413-4CC1-A20B-64EB13AB3142}" type="datetimeFigureOut">
              <a:rPr lang="pt-BR" smtClean="0"/>
              <a:t>17/07/2017</a:t>
            </a:fld>
            <a:endParaRPr lang="pt-B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F02CEFF-6732-49A7-A3AA-D4D84C48A124}" type="slidenum">
              <a:rPr lang="pt-BR" smtClean="0"/>
              <a:t>‹nº›</a:t>
            </a:fld>
            <a:endParaRPr lang="pt-BR"/>
          </a:p>
        </p:txBody>
      </p:sp>
    </p:spTree>
    <p:extLst>
      <p:ext uri="{BB962C8B-B14F-4D97-AF65-F5344CB8AC3E}">
        <p14:creationId xmlns:p14="http://schemas.microsoft.com/office/powerpoint/2010/main" val="587796134"/>
      </p:ext>
    </p:extLst>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2690" y="1226851"/>
            <a:ext cx="8775855" cy="2788558"/>
          </a:xfrm>
        </p:spPr>
        <p:txBody>
          <a:bodyPr/>
          <a:lstStyle/>
          <a:p>
            <a:r>
              <a:rPr lang="pt-BR" sz="7200" dirty="0">
                <a:latin typeface="Franklin Gothic Medium Cond" panose="020B0606030402020204" pitchFamily="34" charset="0"/>
              </a:rPr>
              <a:t>HOMOPHOBIA</a:t>
            </a:r>
          </a:p>
        </p:txBody>
      </p:sp>
      <p:sp>
        <p:nvSpPr>
          <p:cNvPr id="3" name="Subtítulo 2"/>
          <p:cNvSpPr>
            <a:spLocks noGrp="1"/>
          </p:cNvSpPr>
          <p:nvPr>
            <p:ph type="subTitle" idx="1"/>
          </p:nvPr>
        </p:nvSpPr>
        <p:spPr>
          <a:xfrm>
            <a:off x="9687339" y="4280452"/>
            <a:ext cx="2319131" cy="2478157"/>
          </a:xfrm>
        </p:spPr>
        <p:txBody>
          <a:bodyPr>
            <a:noAutofit/>
          </a:bodyPr>
          <a:lstStyle/>
          <a:p>
            <a:pPr algn="l"/>
            <a:r>
              <a:rPr lang="pt-BR" sz="1800" b="1" dirty="0">
                <a:latin typeface="Franklin Gothic Medium Cond" panose="020B0606030402020204" pitchFamily="34" charset="0"/>
              </a:rPr>
              <a:t>COMPONENTES:</a:t>
            </a:r>
          </a:p>
          <a:p>
            <a:pPr algn="l"/>
            <a:r>
              <a:rPr lang="pt-BR" sz="1800" b="1" dirty="0">
                <a:latin typeface="Franklin Gothic Medium Cond" panose="020B0606030402020204" pitchFamily="34" charset="0"/>
              </a:rPr>
              <a:t>ANA CAROLINA</a:t>
            </a:r>
          </a:p>
          <a:p>
            <a:pPr algn="l"/>
            <a:r>
              <a:rPr lang="pt-BR" sz="1800" b="1" dirty="0">
                <a:latin typeface="Franklin Gothic Medium Cond" panose="020B0606030402020204" pitchFamily="34" charset="0"/>
              </a:rPr>
              <a:t>ANTHONNY RAFAEL</a:t>
            </a:r>
          </a:p>
          <a:p>
            <a:pPr algn="l"/>
            <a:r>
              <a:rPr lang="pt-BR" sz="1800" b="1" dirty="0">
                <a:latin typeface="Franklin Gothic Medium Cond" panose="020B0606030402020204" pitchFamily="34" charset="0"/>
              </a:rPr>
              <a:t>DAÉMILLY MOURA</a:t>
            </a:r>
          </a:p>
          <a:p>
            <a:pPr algn="l"/>
            <a:r>
              <a:rPr lang="pt-BR" sz="1800" b="1" dirty="0">
                <a:latin typeface="Franklin Gothic Medium Cond" panose="020B0606030402020204" pitchFamily="34" charset="0"/>
              </a:rPr>
              <a:t>LUÍSA ISABELE</a:t>
            </a:r>
          </a:p>
          <a:p>
            <a:pPr algn="l"/>
            <a:r>
              <a:rPr lang="pt-BR" sz="1800" b="1" dirty="0">
                <a:latin typeface="Franklin Gothic Medium Cond" panose="020B0606030402020204" pitchFamily="34" charset="0"/>
              </a:rPr>
              <a:t>MARCOS VINÍCIUS</a:t>
            </a:r>
          </a:p>
          <a:p>
            <a:pPr algn="l"/>
            <a:r>
              <a:rPr lang="pt-BR" sz="1800" b="1" dirty="0">
                <a:latin typeface="Franklin Gothic Medium Cond" panose="020B0606030402020204" pitchFamily="34" charset="0"/>
              </a:rPr>
              <a:t>PAULO ROBERTO</a:t>
            </a:r>
          </a:p>
        </p:txBody>
      </p:sp>
    </p:spTree>
    <p:extLst>
      <p:ext uri="{BB962C8B-B14F-4D97-AF65-F5344CB8AC3E}">
        <p14:creationId xmlns:p14="http://schemas.microsoft.com/office/powerpoint/2010/main" val="218096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Franklin Gothic Medium Cond" panose="020B0606030402020204" pitchFamily="34" charset="0"/>
              </a:rPr>
              <a:t>WHAT IS HOMOPHOBIA?</a:t>
            </a:r>
          </a:p>
        </p:txBody>
      </p:sp>
      <p:sp>
        <p:nvSpPr>
          <p:cNvPr id="3" name="Espaço Reservado para Conteúdo 2"/>
          <p:cNvSpPr>
            <a:spLocks noGrp="1"/>
          </p:cNvSpPr>
          <p:nvPr>
            <p:ph idx="1"/>
          </p:nvPr>
        </p:nvSpPr>
        <p:spPr>
          <a:xfrm>
            <a:off x="680322" y="2336873"/>
            <a:ext cx="7562530" cy="3838640"/>
          </a:xfrm>
        </p:spPr>
        <p:txBody>
          <a:bodyPr>
            <a:normAutofit/>
          </a:bodyPr>
          <a:lstStyle/>
          <a:p>
            <a:pPr algn="just"/>
            <a:r>
              <a:rPr lang="en-US" dirty="0">
                <a:latin typeface="Franklin Gothic Book" panose="020B0503020102020204" pitchFamily="34" charset="0"/>
              </a:rPr>
              <a:t>Homophobia is a pervasive, irrational fear of homosexuality. Homophobia includes the fear heterosexuals have of any homosexual feelings within themselves, any overt mannerisms or actions that would suggest homosexuality, and the resulting desire to suppress or stamp out homosexuality. And it also includes the self-hatred and self-denial of homosexuals who know what they are but have been taught all their lives by a heterosexual society that people like themselves are sick, sinful and criminal.</a:t>
            </a:r>
          </a:p>
        </p:txBody>
      </p:sp>
      <p:pic>
        <p:nvPicPr>
          <p:cNvPr id="1026" name="Picture 2" descr="Resultado de imagem para fear + ignorance = hate">
            <a:extLst>
              <a:ext uri="{FF2B5EF4-FFF2-40B4-BE49-F238E27FC236}">
                <a16:creationId xmlns:a16="http://schemas.microsoft.com/office/drawing/2014/main" id="{1583E457-756D-4E39-93CB-11C5DCBE6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852" y="2429638"/>
            <a:ext cx="3759194" cy="312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7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0EE10-CC61-4C85-82BF-45C8DA4C4A3C}"/>
              </a:ext>
            </a:extLst>
          </p:cNvPr>
          <p:cNvSpPr>
            <a:spLocks noGrp="1"/>
          </p:cNvSpPr>
          <p:nvPr>
            <p:ph type="title"/>
          </p:nvPr>
        </p:nvSpPr>
        <p:spPr/>
        <p:txBody>
          <a:bodyPr/>
          <a:lstStyle/>
          <a:p>
            <a:r>
              <a:rPr lang="pt-BR" dirty="0">
                <a:latin typeface="Franklin Gothic Medium Cond" panose="020B0606030402020204" pitchFamily="34" charset="0"/>
              </a:rPr>
              <a:t>WHAT IS HOMOPHOBIC BULLYING OR HARRASSMENT?</a:t>
            </a:r>
            <a:endParaRPr lang="pt-BR" dirty="0"/>
          </a:p>
        </p:txBody>
      </p:sp>
      <p:sp>
        <p:nvSpPr>
          <p:cNvPr id="3" name="Espaço Reservado para Conteúdo 2">
            <a:extLst>
              <a:ext uri="{FF2B5EF4-FFF2-40B4-BE49-F238E27FC236}">
                <a16:creationId xmlns:a16="http://schemas.microsoft.com/office/drawing/2014/main" id="{8F9B06EE-940A-4381-97EE-A981584B610D}"/>
              </a:ext>
            </a:extLst>
          </p:cNvPr>
          <p:cNvSpPr>
            <a:spLocks noGrp="1"/>
          </p:cNvSpPr>
          <p:nvPr>
            <p:ph idx="1"/>
          </p:nvPr>
        </p:nvSpPr>
        <p:spPr>
          <a:xfrm>
            <a:off x="680321" y="2336873"/>
            <a:ext cx="9613861" cy="4037423"/>
          </a:xfrm>
        </p:spPr>
        <p:txBody>
          <a:bodyPr>
            <a:normAutofit lnSpcReduction="10000"/>
          </a:bodyPr>
          <a:lstStyle/>
          <a:p>
            <a:pPr algn="just"/>
            <a:r>
              <a:rPr lang="en-US" dirty="0">
                <a:latin typeface="Franklin Gothic Book" panose="020B0503020102020204" pitchFamily="34" charset="0"/>
              </a:rPr>
              <a:t>Most homophobic bullying takes place at a time when young people are unsure about their own developing identity - subjected as they are to the confusing messages our society sends out about what it means to be “a man” or “a woman” and the stereotype of what it means to be gay. Homophobia presents itself in young people as the fear of and the reaction to an issue about which they can have little understanding and to a person perceived as “different”.</a:t>
            </a:r>
          </a:p>
          <a:p>
            <a:pPr algn="just"/>
            <a:r>
              <a:rPr lang="en-US" dirty="0">
                <a:latin typeface="Franklin Gothic Book" panose="020B0503020102020204" pitchFamily="34" charset="0"/>
              </a:rPr>
              <a:t>Homophobic harassment of adults is unwanted </a:t>
            </a:r>
            <a:r>
              <a:rPr lang="en-US" dirty="0" err="1">
                <a:latin typeface="Franklin Gothic Book" panose="020B0503020102020204" pitchFamily="34" charset="0"/>
              </a:rPr>
              <a:t>behaviour</a:t>
            </a:r>
            <a:r>
              <a:rPr lang="en-US" dirty="0">
                <a:latin typeface="Franklin Gothic Book" panose="020B0503020102020204" pitchFamily="34" charset="0"/>
              </a:rPr>
              <a:t> which is offensive, causing the man or woman affected to feel threatened, humiliated or </a:t>
            </a:r>
            <a:r>
              <a:rPr lang="en-US" dirty="0" err="1">
                <a:latin typeface="Franklin Gothic Book" panose="020B0503020102020204" pitchFamily="34" charset="0"/>
              </a:rPr>
              <a:t>patronised</a:t>
            </a:r>
            <a:r>
              <a:rPr lang="en-US" dirty="0">
                <a:latin typeface="Franklin Gothic Book" panose="020B0503020102020204" pitchFamily="34" charset="0"/>
              </a:rPr>
              <a:t>. Such </a:t>
            </a:r>
            <a:r>
              <a:rPr lang="en-US" dirty="0" err="1">
                <a:latin typeface="Franklin Gothic Book" panose="020B0503020102020204" pitchFamily="34" charset="0"/>
              </a:rPr>
              <a:t>behaviour</a:t>
            </a:r>
            <a:r>
              <a:rPr lang="en-US" dirty="0">
                <a:latin typeface="Franklin Gothic Book" panose="020B0503020102020204" pitchFamily="34" charset="0"/>
              </a:rPr>
              <a:t> can seriously interfere with a person's personal health, work </a:t>
            </a:r>
            <a:r>
              <a:rPr lang="en-US" dirty="0" err="1">
                <a:latin typeface="Franklin Gothic Book" panose="020B0503020102020204" pitchFamily="34" charset="0"/>
              </a:rPr>
              <a:t>perfomance</a:t>
            </a:r>
            <a:r>
              <a:rPr lang="en-US" dirty="0">
                <a:latin typeface="Franklin Gothic Book" panose="020B0503020102020204" pitchFamily="34" charset="0"/>
              </a:rPr>
              <a:t> and security, creating a threatening living or workplace environment.</a:t>
            </a:r>
          </a:p>
          <a:p>
            <a:endParaRPr lang="en-US" dirty="0">
              <a:latin typeface="Franklin Gothic Book" panose="020B0503020102020204" pitchFamily="34" charset="0"/>
            </a:endParaRPr>
          </a:p>
          <a:p>
            <a:endParaRPr lang="pt-BR" dirty="0">
              <a:latin typeface="Franklin Gothic Book" panose="020B0503020102020204" pitchFamily="34" charset="0"/>
            </a:endParaRPr>
          </a:p>
        </p:txBody>
      </p:sp>
    </p:spTree>
    <p:extLst>
      <p:ext uri="{BB962C8B-B14F-4D97-AF65-F5344CB8AC3E}">
        <p14:creationId xmlns:p14="http://schemas.microsoft.com/office/powerpoint/2010/main" val="16975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A9B7B-2C09-4367-9763-1D6D22F5DA01}"/>
              </a:ext>
            </a:extLst>
          </p:cNvPr>
          <p:cNvSpPr>
            <a:spLocks noGrp="1"/>
          </p:cNvSpPr>
          <p:nvPr>
            <p:ph type="title"/>
          </p:nvPr>
        </p:nvSpPr>
        <p:spPr/>
        <p:txBody>
          <a:bodyPr/>
          <a:lstStyle/>
          <a:p>
            <a:r>
              <a:rPr lang="pt-BR" dirty="0">
                <a:latin typeface="Franklin Gothic Medium Cond" panose="020B0606030402020204" pitchFamily="34" charset="0"/>
              </a:rPr>
              <a:t>HOMOPHOBIA IN SCHOOLS AND SOCIETY, IS A MAJOR ISSUE?</a:t>
            </a:r>
            <a:endParaRPr lang="pt-BR" dirty="0"/>
          </a:p>
        </p:txBody>
      </p:sp>
      <p:sp>
        <p:nvSpPr>
          <p:cNvPr id="3" name="Espaço Reservado para Conteúdo 2">
            <a:extLst>
              <a:ext uri="{FF2B5EF4-FFF2-40B4-BE49-F238E27FC236}">
                <a16:creationId xmlns:a16="http://schemas.microsoft.com/office/drawing/2014/main" id="{9905746B-1C6A-4C23-916C-DDEA82CB56F1}"/>
              </a:ext>
            </a:extLst>
          </p:cNvPr>
          <p:cNvSpPr>
            <a:spLocks noGrp="1"/>
          </p:cNvSpPr>
          <p:nvPr>
            <p:ph idx="1"/>
          </p:nvPr>
        </p:nvSpPr>
        <p:spPr/>
        <p:txBody>
          <a:bodyPr/>
          <a:lstStyle/>
          <a:p>
            <a:pPr algn="just">
              <a:buFont typeface="Wingdings" panose="05000000000000000000" pitchFamily="2" charset="2"/>
              <a:buChar char="Ø"/>
            </a:pPr>
            <a:r>
              <a:rPr lang="pt-BR" dirty="0">
                <a:latin typeface="Franklin Gothic Book" panose="020B0503020102020204" pitchFamily="34" charset="0"/>
              </a:rPr>
              <a:t> </a:t>
            </a:r>
            <a:r>
              <a:rPr lang="pt-BR" dirty="0" err="1">
                <a:latin typeface="Franklin Gothic Book" panose="020B0503020102020204" pitchFamily="34" charset="0"/>
              </a:rPr>
              <a:t>One</a:t>
            </a:r>
            <a:r>
              <a:rPr lang="pt-BR" dirty="0">
                <a:latin typeface="Franklin Gothic Book" panose="020B0503020102020204" pitchFamily="34" charset="0"/>
              </a:rPr>
              <a:t> in a </a:t>
            </a:r>
            <a:r>
              <a:rPr lang="pt-BR" dirty="0" err="1">
                <a:latin typeface="Franklin Gothic Book" panose="020B0503020102020204" pitchFamily="34" charset="0"/>
              </a:rPr>
              <a:t>five</a:t>
            </a:r>
            <a:r>
              <a:rPr lang="pt-BR" dirty="0">
                <a:latin typeface="Franklin Gothic Book" panose="020B0503020102020204" pitchFamily="34" charset="0"/>
              </a:rPr>
              <a:t> </a:t>
            </a:r>
            <a:r>
              <a:rPr lang="pt-BR" dirty="0" err="1">
                <a:latin typeface="Franklin Gothic Book" panose="020B0503020102020204" pitchFamily="34" charset="0"/>
              </a:rPr>
              <a:t>lesbian</a:t>
            </a:r>
            <a:r>
              <a:rPr lang="pt-BR" dirty="0">
                <a:latin typeface="Franklin Gothic Book" panose="020B0503020102020204" pitchFamily="34" charset="0"/>
              </a:rPr>
              <a:t> </a:t>
            </a:r>
            <a:r>
              <a:rPr lang="pt-BR" dirty="0" err="1">
                <a:latin typeface="Franklin Gothic Book" panose="020B0503020102020204" pitchFamily="34" charset="0"/>
              </a:rPr>
              <a:t>and</a:t>
            </a:r>
            <a:r>
              <a:rPr lang="pt-BR" dirty="0">
                <a:latin typeface="Franklin Gothic Book" panose="020B0503020102020204" pitchFamily="34" charset="0"/>
              </a:rPr>
              <a:t> gay </a:t>
            </a:r>
            <a:r>
              <a:rPr lang="pt-BR" dirty="0" err="1">
                <a:latin typeface="Franklin Gothic Book" panose="020B0503020102020204" pitchFamily="34" charset="0"/>
              </a:rPr>
              <a:t>people</a:t>
            </a:r>
            <a:r>
              <a:rPr lang="pt-BR" dirty="0">
                <a:latin typeface="Franklin Gothic Book" panose="020B0503020102020204" pitchFamily="34" charset="0"/>
              </a:rPr>
              <a:t> </a:t>
            </a:r>
            <a:r>
              <a:rPr lang="pt-BR" dirty="0" err="1">
                <a:latin typeface="Franklin Gothic Book" panose="020B0503020102020204" pitchFamily="34" charset="0"/>
              </a:rPr>
              <a:t>have</a:t>
            </a:r>
            <a:r>
              <a:rPr lang="pt-BR" dirty="0">
                <a:latin typeface="Franklin Gothic Book" panose="020B0503020102020204" pitchFamily="34" charset="0"/>
              </a:rPr>
              <a:t> </a:t>
            </a:r>
            <a:r>
              <a:rPr lang="pt-BR" dirty="0" err="1">
                <a:latin typeface="Franklin Gothic Book" panose="020B0503020102020204" pitchFamily="34" charset="0"/>
              </a:rPr>
              <a:t>experienced</a:t>
            </a:r>
            <a:r>
              <a:rPr lang="pt-BR" dirty="0">
                <a:latin typeface="Franklin Gothic Book" panose="020B0503020102020204" pitchFamily="34" charset="0"/>
              </a:rPr>
              <a:t> a </a:t>
            </a:r>
            <a:r>
              <a:rPr lang="pt-BR" dirty="0" err="1">
                <a:latin typeface="Franklin Gothic Book" panose="020B0503020102020204" pitchFamily="34" charset="0"/>
              </a:rPr>
              <a:t>homophobic</a:t>
            </a:r>
            <a:r>
              <a:rPr lang="pt-BR" dirty="0">
                <a:latin typeface="Franklin Gothic Book" panose="020B0503020102020204" pitchFamily="34" charset="0"/>
              </a:rPr>
              <a:t> </a:t>
            </a:r>
            <a:r>
              <a:rPr lang="pt-BR" dirty="0" err="1">
                <a:latin typeface="Franklin Gothic Book" panose="020B0503020102020204" pitchFamily="34" charset="0"/>
              </a:rPr>
              <a:t>hate</a:t>
            </a:r>
            <a:r>
              <a:rPr lang="pt-BR" dirty="0">
                <a:latin typeface="Franklin Gothic Book" panose="020B0503020102020204" pitchFamily="34" charset="0"/>
              </a:rPr>
              <a:t> crime </a:t>
            </a:r>
            <a:r>
              <a:rPr lang="pt-BR" dirty="0" err="1">
                <a:latin typeface="Franklin Gothic Book" panose="020B0503020102020204" pitchFamily="34" charset="0"/>
              </a:rPr>
              <a:t>or</a:t>
            </a:r>
            <a:r>
              <a:rPr lang="pt-BR" dirty="0">
                <a:latin typeface="Franklin Gothic Book" panose="020B0503020102020204" pitchFamily="34" charset="0"/>
              </a:rPr>
              <a:t> incidente in </a:t>
            </a:r>
            <a:r>
              <a:rPr lang="pt-BR" dirty="0" err="1">
                <a:latin typeface="Franklin Gothic Book" panose="020B0503020102020204" pitchFamily="34" charset="0"/>
              </a:rPr>
              <a:t>the</a:t>
            </a:r>
            <a:r>
              <a:rPr lang="pt-BR" dirty="0">
                <a:latin typeface="Franklin Gothic Book" panose="020B0503020102020204" pitchFamily="34" charset="0"/>
              </a:rPr>
              <a:t> </a:t>
            </a:r>
            <a:r>
              <a:rPr lang="pt-BR" dirty="0" err="1">
                <a:latin typeface="Franklin Gothic Book" panose="020B0503020102020204" pitchFamily="34" charset="0"/>
              </a:rPr>
              <a:t>last</a:t>
            </a:r>
            <a:r>
              <a:rPr lang="pt-BR" dirty="0">
                <a:latin typeface="Franklin Gothic Book" panose="020B0503020102020204" pitchFamily="34" charset="0"/>
              </a:rPr>
              <a:t> </a:t>
            </a:r>
            <a:r>
              <a:rPr lang="pt-BR" dirty="0" err="1">
                <a:latin typeface="Franklin Gothic Book" panose="020B0503020102020204" pitchFamily="34" charset="0"/>
              </a:rPr>
              <a:t>three</a:t>
            </a:r>
            <a:r>
              <a:rPr lang="pt-BR" dirty="0">
                <a:latin typeface="Franklin Gothic Book" panose="020B0503020102020204" pitchFamily="34" charset="0"/>
              </a:rPr>
              <a:t> </a:t>
            </a:r>
            <a:r>
              <a:rPr lang="pt-BR" dirty="0" err="1">
                <a:latin typeface="Franklin Gothic Book" panose="020B0503020102020204" pitchFamily="34" charset="0"/>
              </a:rPr>
              <a:t>years</a:t>
            </a:r>
            <a:r>
              <a:rPr lang="pt-BR" dirty="0">
                <a:latin typeface="Franklin Gothic Book" panose="020B0503020102020204" pitchFamily="34" charset="0"/>
              </a:rPr>
              <a:t>;</a:t>
            </a:r>
          </a:p>
          <a:p>
            <a:pPr algn="just">
              <a:buFont typeface="Wingdings" panose="05000000000000000000" pitchFamily="2" charset="2"/>
              <a:buChar char="Ø"/>
            </a:pPr>
            <a:r>
              <a:rPr lang="pt-BR" dirty="0">
                <a:latin typeface="Franklin Gothic Book" panose="020B0503020102020204" pitchFamily="34" charset="0"/>
              </a:rPr>
              <a:t> 68% </a:t>
            </a:r>
            <a:r>
              <a:rPr lang="pt-BR" dirty="0" err="1">
                <a:latin typeface="Franklin Gothic Book" panose="020B0503020102020204" pitchFamily="34" charset="0"/>
              </a:rPr>
              <a:t>of</a:t>
            </a:r>
            <a:r>
              <a:rPr lang="pt-BR" dirty="0">
                <a:latin typeface="Franklin Gothic Book" panose="020B0503020102020204" pitchFamily="34" charset="0"/>
              </a:rPr>
              <a:t> </a:t>
            </a:r>
            <a:r>
              <a:rPr lang="pt-BR" dirty="0" err="1">
                <a:latin typeface="Franklin Gothic Book" panose="020B0503020102020204" pitchFamily="34" charset="0"/>
              </a:rPr>
              <a:t>those</a:t>
            </a:r>
            <a:r>
              <a:rPr lang="pt-BR" dirty="0">
                <a:latin typeface="Franklin Gothic Book" panose="020B0503020102020204" pitchFamily="34" charset="0"/>
              </a:rPr>
              <a:t> </a:t>
            </a:r>
            <a:r>
              <a:rPr lang="pt-BR" dirty="0" err="1">
                <a:latin typeface="Franklin Gothic Book" panose="020B0503020102020204" pitchFamily="34" charset="0"/>
              </a:rPr>
              <a:t>targeted</a:t>
            </a:r>
            <a:r>
              <a:rPr lang="pt-BR" dirty="0">
                <a:latin typeface="Franklin Gothic Book" panose="020B0503020102020204" pitchFamily="34" charset="0"/>
              </a:rPr>
              <a:t> </a:t>
            </a:r>
            <a:r>
              <a:rPr lang="pt-BR" dirty="0" err="1">
                <a:latin typeface="Franklin Gothic Book" panose="020B0503020102020204" pitchFamily="34" charset="0"/>
              </a:rPr>
              <a:t>did</a:t>
            </a:r>
            <a:r>
              <a:rPr lang="pt-BR" dirty="0">
                <a:latin typeface="Franklin Gothic Book" panose="020B0503020102020204" pitchFamily="34" charset="0"/>
              </a:rPr>
              <a:t> </a:t>
            </a:r>
            <a:r>
              <a:rPr lang="pt-BR" dirty="0" err="1">
                <a:latin typeface="Franklin Gothic Book" panose="020B0503020102020204" pitchFamily="34" charset="0"/>
              </a:rPr>
              <a:t>not</a:t>
            </a:r>
            <a:r>
              <a:rPr lang="pt-BR" dirty="0">
                <a:latin typeface="Franklin Gothic Book" panose="020B0503020102020204" pitchFamily="34" charset="0"/>
              </a:rPr>
              <a:t> </a:t>
            </a:r>
            <a:r>
              <a:rPr lang="pt-BR" dirty="0" err="1">
                <a:latin typeface="Franklin Gothic Book" panose="020B0503020102020204" pitchFamily="34" charset="0"/>
              </a:rPr>
              <a:t>report</a:t>
            </a:r>
            <a:r>
              <a:rPr lang="pt-BR" dirty="0">
                <a:latin typeface="Franklin Gothic Book" panose="020B0503020102020204" pitchFamily="34" charset="0"/>
              </a:rPr>
              <a:t> </a:t>
            </a:r>
            <a:r>
              <a:rPr lang="pt-BR" dirty="0" err="1">
                <a:latin typeface="Franklin Gothic Book" panose="020B0503020102020204" pitchFamily="34" charset="0"/>
              </a:rPr>
              <a:t>the</a:t>
            </a:r>
            <a:r>
              <a:rPr lang="pt-BR" dirty="0">
                <a:latin typeface="Franklin Gothic Book" panose="020B0503020102020204" pitchFamily="34" charset="0"/>
              </a:rPr>
              <a:t> incidente </a:t>
            </a:r>
            <a:r>
              <a:rPr lang="pt-BR" dirty="0" err="1">
                <a:latin typeface="Franklin Gothic Book" panose="020B0503020102020204" pitchFamily="34" charset="0"/>
              </a:rPr>
              <a:t>to</a:t>
            </a:r>
            <a:r>
              <a:rPr lang="pt-BR" dirty="0">
                <a:latin typeface="Franklin Gothic Book" panose="020B0503020102020204" pitchFamily="34" charset="0"/>
              </a:rPr>
              <a:t> </a:t>
            </a:r>
            <a:r>
              <a:rPr lang="pt-BR" dirty="0" err="1">
                <a:latin typeface="Franklin Gothic Book" panose="020B0503020102020204" pitchFamily="34" charset="0"/>
              </a:rPr>
              <a:t>anyone</a:t>
            </a:r>
            <a:r>
              <a:rPr lang="pt-BR" dirty="0">
                <a:latin typeface="Franklin Gothic Book" panose="020B0503020102020204" pitchFamily="34" charset="0"/>
              </a:rPr>
              <a:t>;</a:t>
            </a:r>
          </a:p>
          <a:p>
            <a:pPr algn="just">
              <a:buFont typeface="Wingdings" panose="05000000000000000000" pitchFamily="2" charset="2"/>
              <a:buChar char="Ø"/>
            </a:pPr>
            <a:r>
              <a:rPr lang="pt-BR" dirty="0">
                <a:latin typeface="Franklin Gothic Book" panose="020B0503020102020204" pitchFamily="34" charset="0"/>
              </a:rPr>
              <a:t> Young </a:t>
            </a:r>
            <a:r>
              <a:rPr lang="pt-BR" dirty="0" err="1">
                <a:latin typeface="Franklin Gothic Book" panose="020B0503020102020204" pitchFamily="34" charset="0"/>
              </a:rPr>
              <a:t>people</a:t>
            </a:r>
            <a:r>
              <a:rPr lang="pt-BR" dirty="0">
                <a:latin typeface="Franklin Gothic Book" panose="020B0503020102020204" pitchFamily="34" charset="0"/>
              </a:rPr>
              <a:t> </a:t>
            </a:r>
            <a:r>
              <a:rPr lang="pt-BR" dirty="0" err="1">
                <a:latin typeface="Franklin Gothic Book" panose="020B0503020102020204" pitchFamily="34" charset="0"/>
              </a:rPr>
              <a:t>aged</a:t>
            </a:r>
            <a:r>
              <a:rPr lang="pt-BR" dirty="0">
                <a:latin typeface="Franklin Gothic Book" panose="020B0503020102020204" pitchFamily="34" charset="0"/>
              </a:rPr>
              <a:t> 18 </a:t>
            </a:r>
            <a:r>
              <a:rPr lang="pt-BR" dirty="0" err="1">
                <a:latin typeface="Franklin Gothic Book" panose="020B0503020102020204" pitchFamily="34" charset="0"/>
              </a:rPr>
              <a:t>to</a:t>
            </a:r>
            <a:r>
              <a:rPr lang="pt-BR" dirty="0">
                <a:latin typeface="Franklin Gothic Book" panose="020B0503020102020204" pitchFamily="34" charset="0"/>
              </a:rPr>
              <a:t> 24 are more </a:t>
            </a:r>
            <a:r>
              <a:rPr lang="pt-BR" dirty="0" err="1">
                <a:latin typeface="Franklin Gothic Book" panose="020B0503020102020204" pitchFamily="34" charset="0"/>
              </a:rPr>
              <a:t>likely</a:t>
            </a:r>
            <a:r>
              <a:rPr lang="pt-BR" dirty="0">
                <a:latin typeface="Franklin Gothic Book" panose="020B0503020102020204" pitchFamily="34" charset="0"/>
              </a:rPr>
              <a:t> </a:t>
            </a:r>
            <a:r>
              <a:rPr lang="pt-BR" dirty="0" err="1">
                <a:latin typeface="Franklin Gothic Book" panose="020B0503020102020204" pitchFamily="34" charset="0"/>
              </a:rPr>
              <a:t>to</a:t>
            </a:r>
            <a:r>
              <a:rPr lang="pt-BR" dirty="0">
                <a:latin typeface="Franklin Gothic Book" panose="020B0503020102020204" pitchFamily="34" charset="0"/>
              </a:rPr>
              <a:t> </a:t>
            </a:r>
            <a:r>
              <a:rPr lang="pt-BR" dirty="0" err="1">
                <a:latin typeface="Franklin Gothic Book" panose="020B0503020102020204" pitchFamily="34" charset="0"/>
              </a:rPr>
              <a:t>be</a:t>
            </a:r>
            <a:r>
              <a:rPr lang="pt-BR" dirty="0">
                <a:latin typeface="Franklin Gothic Book" panose="020B0503020102020204" pitchFamily="34" charset="0"/>
              </a:rPr>
              <a:t> </a:t>
            </a:r>
            <a:r>
              <a:rPr lang="pt-BR" dirty="0" err="1">
                <a:latin typeface="Franklin Gothic Book" panose="020B0503020102020204" pitchFamily="34" charset="0"/>
              </a:rPr>
              <a:t>the</a:t>
            </a:r>
            <a:r>
              <a:rPr lang="pt-BR" dirty="0">
                <a:latin typeface="Franklin Gothic Book" panose="020B0503020102020204" pitchFamily="34" charset="0"/>
              </a:rPr>
              <a:t> </a:t>
            </a:r>
            <a:r>
              <a:rPr lang="pt-BR" dirty="0" err="1">
                <a:latin typeface="Franklin Gothic Book" panose="020B0503020102020204" pitchFamily="34" charset="0"/>
              </a:rPr>
              <a:t>target</a:t>
            </a:r>
            <a:r>
              <a:rPr lang="pt-BR" dirty="0">
                <a:latin typeface="Franklin Gothic Book" panose="020B0503020102020204" pitchFamily="34" charset="0"/>
              </a:rPr>
              <a:t> </a:t>
            </a:r>
            <a:r>
              <a:rPr lang="pt-BR" dirty="0" err="1">
                <a:latin typeface="Franklin Gothic Book" panose="020B0503020102020204" pitchFamily="34" charset="0"/>
              </a:rPr>
              <a:t>of</a:t>
            </a:r>
            <a:r>
              <a:rPr lang="pt-BR" dirty="0">
                <a:latin typeface="Franklin Gothic Book" panose="020B0503020102020204" pitchFamily="34" charset="0"/>
              </a:rPr>
              <a:t> </a:t>
            </a:r>
            <a:r>
              <a:rPr lang="pt-BR" dirty="0" err="1">
                <a:latin typeface="Franklin Gothic Book" panose="020B0503020102020204" pitchFamily="34" charset="0"/>
              </a:rPr>
              <a:t>homophobic</a:t>
            </a:r>
            <a:r>
              <a:rPr lang="pt-BR" dirty="0">
                <a:latin typeface="Franklin Gothic Book" panose="020B0503020102020204" pitchFamily="34" charset="0"/>
              </a:rPr>
              <a:t> abuse;</a:t>
            </a:r>
          </a:p>
          <a:p>
            <a:pPr algn="just">
              <a:buFont typeface="Wingdings" panose="05000000000000000000" pitchFamily="2" charset="2"/>
              <a:buChar char="Ø"/>
            </a:pPr>
            <a:r>
              <a:rPr lang="pt-BR" dirty="0">
                <a:latin typeface="Franklin Gothic Book" panose="020B0503020102020204" pitchFamily="34" charset="0"/>
              </a:rPr>
              <a:t> In </a:t>
            </a:r>
            <a:r>
              <a:rPr lang="pt-BR" dirty="0" err="1">
                <a:latin typeface="Franklin Gothic Book" panose="020B0503020102020204" pitchFamily="34" charset="0"/>
              </a:rPr>
              <a:t>schools</a:t>
            </a:r>
            <a:r>
              <a:rPr lang="pt-BR" dirty="0">
                <a:latin typeface="Franklin Gothic Book" panose="020B0503020102020204" pitchFamily="34" charset="0"/>
              </a:rPr>
              <a:t>, 98% </a:t>
            </a:r>
            <a:r>
              <a:rPr lang="pt-BR" dirty="0" err="1">
                <a:latin typeface="Franklin Gothic Book" panose="020B0503020102020204" pitchFamily="34" charset="0"/>
              </a:rPr>
              <a:t>of</a:t>
            </a:r>
            <a:r>
              <a:rPr lang="pt-BR" dirty="0">
                <a:latin typeface="Franklin Gothic Book" panose="020B0503020102020204" pitchFamily="34" charset="0"/>
              </a:rPr>
              <a:t> </a:t>
            </a:r>
            <a:r>
              <a:rPr lang="pt-BR" dirty="0" err="1">
                <a:latin typeface="Franklin Gothic Book" panose="020B0503020102020204" pitchFamily="34" charset="0"/>
              </a:rPr>
              <a:t>young</a:t>
            </a:r>
            <a:r>
              <a:rPr lang="pt-BR" dirty="0">
                <a:latin typeface="Franklin Gothic Book" panose="020B0503020102020204" pitchFamily="34" charset="0"/>
              </a:rPr>
              <a:t> gay </a:t>
            </a:r>
            <a:r>
              <a:rPr lang="pt-BR" dirty="0" err="1">
                <a:latin typeface="Franklin Gothic Book" panose="020B0503020102020204" pitchFamily="34" charset="0"/>
              </a:rPr>
              <a:t>people</a:t>
            </a:r>
            <a:r>
              <a:rPr lang="pt-BR" dirty="0">
                <a:latin typeface="Franklin Gothic Book" panose="020B0503020102020204" pitchFamily="34" charset="0"/>
              </a:rPr>
              <a:t> </a:t>
            </a:r>
            <a:r>
              <a:rPr lang="pt-BR" dirty="0" err="1">
                <a:latin typeface="Franklin Gothic Book" panose="020B0503020102020204" pitchFamily="34" charset="0"/>
              </a:rPr>
              <a:t>hear</a:t>
            </a:r>
            <a:r>
              <a:rPr lang="pt-BR" dirty="0">
                <a:latin typeface="Franklin Gothic Book" panose="020B0503020102020204" pitchFamily="34" charset="0"/>
              </a:rPr>
              <a:t> </a:t>
            </a:r>
            <a:r>
              <a:rPr lang="pt-BR" dirty="0" err="1">
                <a:latin typeface="Franklin Gothic Book" panose="020B0503020102020204" pitchFamily="34" charset="0"/>
              </a:rPr>
              <a:t>phrases</a:t>
            </a:r>
            <a:r>
              <a:rPr lang="pt-BR" dirty="0">
                <a:latin typeface="Franklin Gothic Book" panose="020B0503020102020204" pitchFamily="34" charset="0"/>
              </a:rPr>
              <a:t> </a:t>
            </a:r>
            <a:r>
              <a:rPr lang="pt-BR" dirty="0" err="1">
                <a:latin typeface="Franklin Gothic Book" panose="020B0503020102020204" pitchFamily="34" charset="0"/>
              </a:rPr>
              <a:t>such</a:t>
            </a:r>
            <a:r>
              <a:rPr lang="pt-BR" dirty="0">
                <a:latin typeface="Franklin Gothic Book" panose="020B0503020102020204" pitchFamily="34" charset="0"/>
              </a:rPr>
              <a:t> as “</a:t>
            </a:r>
            <a:r>
              <a:rPr lang="pt-BR" dirty="0" err="1">
                <a:latin typeface="Franklin Gothic Book" panose="020B0503020102020204" pitchFamily="34" charset="0"/>
              </a:rPr>
              <a:t>that’s</a:t>
            </a:r>
            <a:r>
              <a:rPr lang="pt-BR" dirty="0">
                <a:latin typeface="Franklin Gothic Book" panose="020B0503020102020204" pitchFamily="34" charset="0"/>
              </a:rPr>
              <a:t> </a:t>
            </a:r>
            <a:r>
              <a:rPr lang="pt-BR" dirty="0" err="1">
                <a:latin typeface="Franklin Gothic Book" panose="020B0503020102020204" pitchFamily="34" charset="0"/>
              </a:rPr>
              <a:t>so</a:t>
            </a:r>
            <a:r>
              <a:rPr lang="pt-BR" dirty="0">
                <a:latin typeface="Franklin Gothic Book" panose="020B0503020102020204" pitchFamily="34" charset="0"/>
              </a:rPr>
              <a:t> gay”, “</a:t>
            </a:r>
            <a:r>
              <a:rPr lang="pt-BR" dirty="0" err="1">
                <a:latin typeface="Franklin Gothic Book" panose="020B0503020102020204" pitchFamily="34" charset="0"/>
              </a:rPr>
              <a:t>you’re</a:t>
            </a:r>
            <a:r>
              <a:rPr lang="pt-BR" dirty="0">
                <a:latin typeface="Franklin Gothic Book" panose="020B0503020102020204" pitchFamily="34" charset="0"/>
              </a:rPr>
              <a:t> </a:t>
            </a:r>
            <a:r>
              <a:rPr lang="pt-BR" dirty="0" err="1">
                <a:latin typeface="Franklin Gothic Book" panose="020B0503020102020204" pitchFamily="34" charset="0"/>
              </a:rPr>
              <a:t>so</a:t>
            </a:r>
            <a:r>
              <a:rPr lang="pt-BR" dirty="0">
                <a:latin typeface="Franklin Gothic Book" panose="020B0503020102020204" pitchFamily="34" charset="0"/>
              </a:rPr>
              <a:t> gay” </a:t>
            </a:r>
            <a:r>
              <a:rPr lang="pt-BR" dirty="0" err="1">
                <a:latin typeface="Franklin Gothic Book" panose="020B0503020102020204" pitchFamily="34" charset="0"/>
              </a:rPr>
              <a:t>and</a:t>
            </a:r>
            <a:r>
              <a:rPr lang="pt-BR" dirty="0">
                <a:latin typeface="Franklin Gothic Book" panose="020B0503020102020204" pitchFamily="34" charset="0"/>
              </a:rPr>
              <a:t> over </a:t>
            </a:r>
            <a:r>
              <a:rPr lang="en-US" dirty="0">
                <a:latin typeface="Franklin Gothic Book" panose="020B0503020102020204" pitchFamily="34" charset="0"/>
              </a:rPr>
              <a:t>four fifths hear them frequently.</a:t>
            </a:r>
            <a:endParaRPr lang="pt-BR" dirty="0">
              <a:latin typeface="Franklin Gothic Book" panose="020B0503020102020204" pitchFamily="34" charset="0"/>
            </a:endParaRPr>
          </a:p>
        </p:txBody>
      </p:sp>
    </p:spTree>
    <p:extLst>
      <p:ext uri="{BB962C8B-B14F-4D97-AF65-F5344CB8AC3E}">
        <p14:creationId xmlns:p14="http://schemas.microsoft.com/office/powerpoint/2010/main" val="170564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6EA35-A515-4D5D-94A4-7B3A2A66D29F}"/>
              </a:ext>
            </a:extLst>
          </p:cNvPr>
          <p:cNvSpPr>
            <a:spLocks noGrp="1"/>
          </p:cNvSpPr>
          <p:nvPr>
            <p:ph type="title"/>
          </p:nvPr>
        </p:nvSpPr>
        <p:spPr/>
        <p:txBody>
          <a:bodyPr/>
          <a:lstStyle/>
          <a:p>
            <a:r>
              <a:rPr lang="pt-BR" dirty="0">
                <a:latin typeface="Franklin Gothic Medium Cond" panose="020B0606030402020204" pitchFamily="34" charset="0"/>
              </a:rPr>
              <a:t>RELIGION AND HOMOPHOBIA</a:t>
            </a:r>
            <a:r>
              <a:rPr lang="pt-BR" dirty="0"/>
              <a:t> </a:t>
            </a:r>
          </a:p>
        </p:txBody>
      </p:sp>
      <p:sp>
        <p:nvSpPr>
          <p:cNvPr id="3" name="Espaço Reservado para Conteúdo 2">
            <a:extLst>
              <a:ext uri="{FF2B5EF4-FFF2-40B4-BE49-F238E27FC236}">
                <a16:creationId xmlns:a16="http://schemas.microsoft.com/office/drawing/2014/main" id="{09E5C911-FB8C-4B2C-9290-173EFDEE2A65}"/>
              </a:ext>
            </a:extLst>
          </p:cNvPr>
          <p:cNvSpPr>
            <a:spLocks noGrp="1"/>
          </p:cNvSpPr>
          <p:nvPr>
            <p:ph idx="1"/>
          </p:nvPr>
        </p:nvSpPr>
        <p:spPr>
          <a:xfrm>
            <a:off x="2447346" y="2376629"/>
            <a:ext cx="6166567" cy="4368727"/>
          </a:xfrm>
        </p:spPr>
        <p:txBody>
          <a:bodyPr>
            <a:normAutofit/>
          </a:bodyPr>
          <a:lstStyle/>
          <a:p>
            <a:pPr algn="just"/>
            <a:r>
              <a:rPr lang="en-US" dirty="0">
                <a:latin typeface="Franklin Gothic Book" panose="020B0503020102020204" pitchFamily="34" charset="0"/>
              </a:rPr>
              <a:t>It’s common for people to use the religion to carry out homophobic attitudes. This attitude is wrong, because no there is justification in the world to humiliate and despise another human being.</a:t>
            </a:r>
          </a:p>
          <a:p>
            <a:pPr marL="0" indent="0" algn="just">
              <a:buNone/>
            </a:pPr>
            <a:endParaRPr lang="en-US" dirty="0">
              <a:latin typeface="Franklin Gothic Book" panose="020B0503020102020204" pitchFamily="34" charset="0"/>
            </a:endParaRPr>
          </a:p>
          <a:p>
            <a:pPr algn="just"/>
            <a:r>
              <a:rPr lang="en-US" dirty="0">
                <a:latin typeface="Franklin Gothic Book" panose="020B0503020102020204" pitchFamily="34" charset="0"/>
              </a:rPr>
              <a:t>This is what I ask you now: how long will they use the name of God to justify their own hypocrisy? Until when will love be a mockery, a laugh? Finally, how much longer will love be a sin?</a:t>
            </a:r>
            <a:endParaRPr lang="pt-BR" dirty="0">
              <a:latin typeface="Franklin Gothic Book" panose="020B0503020102020204" pitchFamily="34" charset="0"/>
            </a:endParaRPr>
          </a:p>
          <a:p>
            <a:endParaRPr lang="pt-BR" dirty="0"/>
          </a:p>
        </p:txBody>
      </p:sp>
      <p:pic>
        <p:nvPicPr>
          <p:cNvPr id="5" name="Imagem 4">
            <a:extLst>
              <a:ext uri="{FF2B5EF4-FFF2-40B4-BE49-F238E27FC236}">
                <a16:creationId xmlns:a16="http://schemas.microsoft.com/office/drawing/2014/main" id="{CA0BB7B2-2FC6-4541-A3CA-33576BDF38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91" y="2617909"/>
            <a:ext cx="2220755" cy="2959851"/>
          </a:xfrm>
          <a:prstGeom prst="rect">
            <a:avLst/>
          </a:prstGeom>
        </p:spPr>
      </p:pic>
      <p:pic>
        <p:nvPicPr>
          <p:cNvPr id="6" name="Espaço Reservado para Conteúdo 3">
            <a:extLst>
              <a:ext uri="{FF2B5EF4-FFF2-40B4-BE49-F238E27FC236}">
                <a16:creationId xmlns:a16="http://schemas.microsoft.com/office/drawing/2014/main" id="{90FBC0EC-E682-4620-87A4-564B305F8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853" y="2804647"/>
            <a:ext cx="3161617" cy="2773113"/>
          </a:xfrm>
          <a:prstGeom prst="rect">
            <a:avLst/>
          </a:prstGeom>
        </p:spPr>
      </p:pic>
    </p:spTree>
    <p:extLst>
      <p:ext uri="{BB962C8B-B14F-4D97-AF65-F5344CB8AC3E}">
        <p14:creationId xmlns:p14="http://schemas.microsoft.com/office/powerpoint/2010/main" val="226166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A232C-36BA-4AE5-9764-EAD174EE26D9}"/>
              </a:ext>
            </a:extLst>
          </p:cNvPr>
          <p:cNvSpPr>
            <a:spLocks noGrp="1"/>
          </p:cNvSpPr>
          <p:nvPr>
            <p:ph type="title"/>
          </p:nvPr>
        </p:nvSpPr>
        <p:spPr/>
        <p:txBody>
          <a:bodyPr/>
          <a:lstStyle/>
          <a:p>
            <a:r>
              <a:rPr lang="pt-BR" dirty="0">
                <a:latin typeface="Franklin Gothic Medium Cond" panose="020B0606030402020204" pitchFamily="34" charset="0"/>
              </a:rPr>
              <a:t>HOMOPHOBIA IN BRAZIL</a:t>
            </a:r>
            <a:endParaRPr lang="pt-BR" dirty="0"/>
          </a:p>
        </p:txBody>
      </p:sp>
      <p:sp>
        <p:nvSpPr>
          <p:cNvPr id="3" name="Espaço Reservado para Conteúdo 2">
            <a:extLst>
              <a:ext uri="{FF2B5EF4-FFF2-40B4-BE49-F238E27FC236}">
                <a16:creationId xmlns:a16="http://schemas.microsoft.com/office/drawing/2014/main" id="{BBCE8FC4-4C2E-49CC-92C6-3AC24D94C07A}"/>
              </a:ext>
            </a:extLst>
          </p:cNvPr>
          <p:cNvSpPr>
            <a:spLocks noGrp="1"/>
          </p:cNvSpPr>
          <p:nvPr>
            <p:ph idx="1"/>
          </p:nvPr>
        </p:nvSpPr>
        <p:spPr/>
        <p:txBody>
          <a:bodyPr/>
          <a:lstStyle/>
          <a:p>
            <a:endParaRPr lang="pt-BR" dirty="0"/>
          </a:p>
        </p:txBody>
      </p:sp>
      <p:pic>
        <p:nvPicPr>
          <p:cNvPr id="4" name="Imagem 3">
            <a:extLst>
              <a:ext uri="{FF2B5EF4-FFF2-40B4-BE49-F238E27FC236}">
                <a16:creationId xmlns:a16="http://schemas.microsoft.com/office/drawing/2014/main" id="{4DE72371-CDB5-4611-AF92-338E0B789C54}"/>
              </a:ext>
            </a:extLst>
          </p:cNvPr>
          <p:cNvPicPr>
            <a:picLocks noChangeAspect="1"/>
          </p:cNvPicPr>
          <p:nvPr/>
        </p:nvPicPr>
        <p:blipFill rotWithShape="1">
          <a:blip r:embed="rId2">
            <a:extLst>
              <a:ext uri="{28A0092B-C50C-407E-A947-70E740481C1C}">
                <a14:useLocalDpi xmlns:a14="http://schemas.microsoft.com/office/drawing/2010/main" val="0"/>
              </a:ext>
            </a:extLst>
          </a:blip>
          <a:srcRect r="31882" b="886"/>
          <a:stretch/>
        </p:blipFill>
        <p:spPr>
          <a:xfrm>
            <a:off x="680321" y="2156309"/>
            <a:ext cx="5215944" cy="4414717"/>
          </a:xfrm>
          <a:prstGeom prst="rect">
            <a:avLst/>
          </a:prstGeom>
        </p:spPr>
      </p:pic>
      <p:pic>
        <p:nvPicPr>
          <p:cNvPr id="5" name="Imagem 4">
            <a:extLst>
              <a:ext uri="{FF2B5EF4-FFF2-40B4-BE49-F238E27FC236}">
                <a16:creationId xmlns:a16="http://schemas.microsoft.com/office/drawing/2014/main" id="{4D6EC6FB-6BD5-4C7F-88EB-C7392EE55E31}"/>
              </a:ext>
            </a:extLst>
          </p:cNvPr>
          <p:cNvPicPr>
            <a:picLocks noChangeAspect="1"/>
          </p:cNvPicPr>
          <p:nvPr/>
        </p:nvPicPr>
        <p:blipFill rotWithShape="1">
          <a:blip r:embed="rId3">
            <a:extLst>
              <a:ext uri="{28A0092B-C50C-407E-A947-70E740481C1C}">
                <a14:useLocalDpi xmlns:a14="http://schemas.microsoft.com/office/drawing/2010/main" val="0"/>
              </a:ext>
            </a:extLst>
          </a:blip>
          <a:srcRect l="7551" r="43481" b="11190"/>
          <a:stretch/>
        </p:blipFill>
        <p:spPr>
          <a:xfrm>
            <a:off x="6322616" y="2156309"/>
            <a:ext cx="5022761" cy="4414717"/>
          </a:xfrm>
          <a:prstGeom prst="rect">
            <a:avLst/>
          </a:prstGeom>
        </p:spPr>
      </p:pic>
    </p:spTree>
    <p:extLst>
      <p:ext uri="{BB962C8B-B14F-4D97-AF65-F5344CB8AC3E}">
        <p14:creationId xmlns:p14="http://schemas.microsoft.com/office/powerpoint/2010/main" val="48463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GLES">
            <a:hlinkClick r:id="" action="ppaction://media"/>
            <a:extLst>
              <a:ext uri="{FF2B5EF4-FFF2-40B4-BE49-F238E27FC236}">
                <a16:creationId xmlns:a16="http://schemas.microsoft.com/office/drawing/2014/main" id="{7E8238EA-4229-459F-8A9A-6A15CA448FD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30016" y="1189382"/>
            <a:ext cx="8569520" cy="4760844"/>
          </a:xfrm>
          <a:prstGeom prst="rect">
            <a:avLst/>
          </a:prstGeom>
        </p:spPr>
      </p:pic>
    </p:spTree>
    <p:extLst>
      <p:ext uri="{BB962C8B-B14F-4D97-AF65-F5344CB8AC3E}">
        <p14:creationId xmlns:p14="http://schemas.microsoft.com/office/powerpoint/2010/main" val="1697436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ORTUGUES">
            <a:hlinkClick r:id="" action="ppaction://media"/>
            <a:extLst>
              <a:ext uri="{FF2B5EF4-FFF2-40B4-BE49-F238E27FC236}">
                <a16:creationId xmlns:a16="http://schemas.microsoft.com/office/drawing/2014/main" id="{2CCFD97A-4000-4416-AACE-5F90A6722EB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84244" y="1149626"/>
            <a:ext cx="8641078" cy="4800599"/>
          </a:xfrm>
          <a:prstGeom prst="rect">
            <a:avLst/>
          </a:prstGeom>
        </p:spPr>
      </p:pic>
    </p:spTree>
    <p:extLst>
      <p:ext uri="{BB962C8B-B14F-4D97-AF65-F5344CB8AC3E}">
        <p14:creationId xmlns:p14="http://schemas.microsoft.com/office/powerpoint/2010/main" val="481083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id="{3B2807CC-E191-4230-9BEF-2787EBEDF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192" y="773044"/>
            <a:ext cx="6134463" cy="4859130"/>
          </a:xfrm>
          <a:prstGeom prst="rect">
            <a:avLst/>
          </a:prstGeom>
        </p:spPr>
      </p:pic>
      <p:sp>
        <p:nvSpPr>
          <p:cNvPr id="5" name="Retângulo 4">
            <a:extLst>
              <a:ext uri="{FF2B5EF4-FFF2-40B4-BE49-F238E27FC236}">
                <a16:creationId xmlns:a16="http://schemas.microsoft.com/office/drawing/2014/main" id="{BD8CA6AD-4B0D-4BF5-AEDC-D0B092086F01}"/>
              </a:ext>
            </a:extLst>
          </p:cNvPr>
          <p:cNvSpPr/>
          <p:nvPr/>
        </p:nvSpPr>
        <p:spPr>
          <a:xfrm>
            <a:off x="7979215" y="5841759"/>
            <a:ext cx="3748959" cy="523220"/>
          </a:xfrm>
          <a:prstGeom prst="rect">
            <a:avLst/>
          </a:prstGeom>
        </p:spPr>
        <p:txBody>
          <a:bodyPr wrap="square">
            <a:spAutoFit/>
          </a:bodyPr>
          <a:lstStyle/>
          <a:p>
            <a:r>
              <a:rPr lang="en-US" sz="2800" dirty="0">
                <a:latin typeface="Franklin Gothic Book" panose="020B0503020102020204" pitchFamily="34" charset="0"/>
              </a:rPr>
              <a:t>Thank you very much!</a:t>
            </a:r>
            <a:endParaRPr lang="pt-BR" sz="2800" dirty="0"/>
          </a:p>
        </p:txBody>
      </p:sp>
    </p:spTree>
    <p:extLst>
      <p:ext uri="{BB962C8B-B14F-4D97-AF65-F5344CB8AC3E}">
        <p14:creationId xmlns:p14="http://schemas.microsoft.com/office/powerpoint/2010/main" val="4013493701"/>
      </p:ext>
    </p:extLst>
  </p:cSld>
  <p:clrMapOvr>
    <a:masterClrMapping/>
  </p:clrMapOvr>
</p:sld>
</file>

<file path=ppt/theme/theme1.xml><?xml version="1.0" encoding="utf-8"?>
<a:theme xmlns:a="http://schemas.openxmlformats.org/drawingml/2006/main" name="Berlim">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erlim">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m">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
  <TotalTime>865</TotalTime>
  <Words>434</Words>
  <Application>Microsoft Office PowerPoint</Application>
  <PresentationFormat>Widescreen</PresentationFormat>
  <Paragraphs>24</Paragraphs>
  <Slides>9</Slides>
  <Notes>0</Notes>
  <HiddenSlides>0</HiddenSlides>
  <MMClips>2</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9</vt:i4>
      </vt:variant>
    </vt:vector>
  </HeadingPairs>
  <TitlesOfParts>
    <vt:vector size="15" baseType="lpstr">
      <vt:lpstr>Arial</vt:lpstr>
      <vt:lpstr>Franklin Gothic Book</vt:lpstr>
      <vt:lpstr>Franklin Gothic Medium Cond</vt:lpstr>
      <vt:lpstr>Trebuchet MS</vt:lpstr>
      <vt:lpstr>Wingdings</vt:lpstr>
      <vt:lpstr>Berlim</vt:lpstr>
      <vt:lpstr>HOMOPHOBIA</vt:lpstr>
      <vt:lpstr>WHAT IS HOMOPHOBIA?</vt:lpstr>
      <vt:lpstr>WHAT IS HOMOPHOBIC BULLYING OR HARRASSMENT?</vt:lpstr>
      <vt:lpstr>HOMOPHOBIA IN SCHOOLS AND SOCIETY, IS A MAJOR ISSUE?</vt:lpstr>
      <vt:lpstr>RELIGION AND HOMOPHOBIA </vt:lpstr>
      <vt:lpstr>HOMOPHOBIA IN BRAZIL</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HOMOPHOBIA</dc:title>
  <dc:creator>Anthonny Rafael Bezerra Silva de Brito Araújo</dc:creator>
  <cp:lastModifiedBy>Joelma Galvão de Medeiros</cp:lastModifiedBy>
  <cp:revision>23</cp:revision>
  <dcterms:created xsi:type="dcterms:W3CDTF">2017-07-12T13:21:25Z</dcterms:created>
  <dcterms:modified xsi:type="dcterms:W3CDTF">2017-07-18T03:55:29Z</dcterms:modified>
</cp:coreProperties>
</file>