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Economica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50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pPr lvl="0"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pPr lvl="0"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pPr lvl="0"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pPr lvl="0"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pPr lvl="0"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pPr lvl="0"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pPr lvl="0"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pPr lvl="0"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pPr lvl="0"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pPr lvl="0"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pt-BR"/>
              <a:pPr lvl="0"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pt-BR" sz="1000">
                <a:solidFill>
                  <a:schemeClr val="dk2"/>
                </a:solidFill>
              </a:rPr>
              <a:pPr lvl="0" algn="r">
                <a:spcBef>
                  <a:spcPts val="0"/>
                </a:spcBef>
                <a:buNone/>
              </a:pPr>
              <a:t>‹nº›</a:t>
            </a:fld>
            <a:endParaRPr lang="pt-BR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189150" y="2111050"/>
            <a:ext cx="4761900" cy="156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DEATH PENALTY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-166500" y="3767250"/>
            <a:ext cx="5473200" cy="839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t-BR" sz="240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                                   WHY NOT</a:t>
            </a:r>
          </a:p>
        </p:txBody>
      </p:sp>
      <p:sp>
        <p:nvSpPr>
          <p:cNvPr id="56" name="Shape 56"/>
          <p:cNvSpPr txBox="1"/>
          <p:nvPr/>
        </p:nvSpPr>
        <p:spPr>
          <a:xfrm>
            <a:off x="6204850" y="3615600"/>
            <a:ext cx="2134500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 txBox="1"/>
          <p:nvPr/>
        </p:nvSpPr>
        <p:spPr>
          <a:xfrm>
            <a:off x="7312875" y="3125750"/>
            <a:ext cx="1539600" cy="17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sz="180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DISCENTES:</a:t>
            </a:r>
          </a:p>
          <a:p>
            <a:pPr lvl="0">
              <a:spcBef>
                <a:spcPts val="0"/>
              </a:spcBef>
              <a:buNone/>
            </a:pPr>
            <a:r>
              <a:rPr lang="pt-BR" sz="180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ERICA MACEDO</a:t>
            </a:r>
          </a:p>
          <a:p>
            <a:pPr lvl="0">
              <a:spcBef>
                <a:spcPts val="0"/>
              </a:spcBef>
              <a:buNone/>
            </a:pPr>
            <a:r>
              <a:rPr lang="pt-BR" sz="180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EVELLYN MYCAELA</a:t>
            </a:r>
          </a:p>
          <a:p>
            <a:pPr lvl="0">
              <a:spcBef>
                <a:spcPts val="0"/>
              </a:spcBef>
              <a:buNone/>
            </a:pPr>
            <a:r>
              <a:rPr lang="pt-BR" sz="180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ISADORA STÉFANY</a:t>
            </a:r>
          </a:p>
          <a:p>
            <a:pPr lvl="0">
              <a:spcBef>
                <a:spcPts val="0"/>
              </a:spcBef>
              <a:buNone/>
            </a:pPr>
            <a:r>
              <a:rPr lang="pt-BR" sz="180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MÍRIA GABRIELLY</a:t>
            </a:r>
          </a:p>
          <a:p>
            <a:pPr lvl="0">
              <a:spcBef>
                <a:spcPts val="0"/>
              </a:spcBef>
              <a:buNone/>
            </a:pPr>
            <a:r>
              <a:rPr lang="pt-BR" sz="180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RUANE KALINE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11700" y="144325"/>
            <a:ext cx="8520600" cy="873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32352"/>
              <a:buFont typeface="Arial"/>
              <a:buNone/>
            </a:pPr>
            <a:r>
              <a:rPr lang="pt-BR" sz="3400">
                <a:latin typeface="Economica"/>
                <a:ea typeface="Economica"/>
                <a:cs typeface="Economica"/>
                <a:sym typeface="Economica"/>
              </a:rPr>
              <a:t>GRAMMAR - SIMPLE PRESENT AND PRESENT CONTINUOUS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 dirty="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IV. HANGING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 dirty="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X.  SHOOTING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 dirty="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XI. YOU ARE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 dirty="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XII. DISCRIMINATION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 dirty="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XIII. EXECUTION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 dirty="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XIV. REDUCING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 dirty="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XV. COMMITTING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311700" y="233275"/>
            <a:ext cx="8520600" cy="676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sz="360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REFERÊNCIA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sz="300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AMNESTY, INTERNATIONAL. DEATH PENALTY. DISPONÍVEL EM: &lt;https://www.amnesty.org/en/what-we-do/death-penalty/&gt;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sz="6000" b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THANKS!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11700" y="174950"/>
            <a:ext cx="8520600" cy="4840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/>
              <a:t>     </a:t>
            </a:r>
            <a:r>
              <a:rPr lang="pt-BR" sz="7200"/>
              <a:t>              “</a:t>
            </a:r>
          </a:p>
          <a:p>
            <a:pPr lvl="0" algn="ctr" rtl="0">
              <a:spcBef>
                <a:spcPts val="0"/>
              </a:spcBef>
              <a:buNone/>
            </a:pPr>
            <a:endParaRPr sz="3200"/>
          </a:p>
        </p:txBody>
      </p:sp>
      <p:cxnSp>
        <p:nvCxnSpPr>
          <p:cNvPr id="63" name="Shape 63"/>
          <p:cNvCxnSpPr/>
          <p:nvPr/>
        </p:nvCxnSpPr>
        <p:spPr>
          <a:xfrm rot="10800000" flipH="1">
            <a:off x="3079100" y="4268675"/>
            <a:ext cx="3090600" cy="2340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64" name="Shape 64"/>
          <p:cNvSpPr txBox="1"/>
          <p:nvPr/>
        </p:nvSpPr>
        <p:spPr>
          <a:xfrm>
            <a:off x="1656175" y="688125"/>
            <a:ext cx="5983200" cy="3580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pt-BR" sz="3200" b="1">
                <a:latin typeface="Times New Roman"/>
                <a:ea typeface="Times New Roman"/>
                <a:cs typeface="Times New Roman"/>
                <a:sym typeface="Times New Roman"/>
              </a:rPr>
              <a:t>Salil Shetty</a:t>
            </a:r>
          </a:p>
          <a:p>
            <a:pPr lvl="0" algn="ctr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3200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 rtl="0">
              <a:lnSpc>
                <a:spcPct val="110000"/>
              </a:lnSpc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lang="pt-BR" sz="3200" b="1">
                <a:latin typeface="Times New Roman"/>
                <a:ea typeface="Times New Roman"/>
                <a:cs typeface="Times New Roman"/>
                <a:sym typeface="Times New Roman"/>
              </a:rPr>
              <a:t>THE DEATH PENALTY IS A SYMPTOM OF A CULTURE OF VIOLENCE, NOT A SOLUTION TO IT.</a:t>
            </a:r>
          </a:p>
          <a:p>
            <a:pPr lvl="0" algn="ctr">
              <a:spcBef>
                <a:spcPts val="0"/>
              </a:spcBef>
              <a:buNone/>
            </a:pPr>
            <a:endParaRPr sz="3200"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39950" y="163300"/>
            <a:ext cx="8864100" cy="1002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lang="pt-BR" sz="3000" b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We know that, together, we can end the death penalty everywhere.</a:t>
            </a:r>
          </a:p>
          <a:p>
            <a:pPr lvl="0" algn="ctr">
              <a:spcBef>
                <a:spcPts val="0"/>
              </a:spcBef>
              <a:buNone/>
            </a:pPr>
            <a:endParaRPr sz="3200" b="1">
              <a:solidFill>
                <a:schemeClr val="lt1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268350" y="1166200"/>
            <a:ext cx="8607300" cy="3662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spcBef>
                <a:spcPts val="0"/>
              </a:spcBef>
              <a:buNone/>
            </a:pPr>
            <a:r>
              <a:rPr lang="pt-BR" sz="25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Every day, people are executed by the state as punishment for a variety of crimes – sometimes for acts that should not be criminalized. In some countries it can be for who you sleep with, in others </a:t>
            </a:r>
            <a:r>
              <a:rPr lang="pt-BR" sz="2500" b="1" u="sng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it is</a:t>
            </a:r>
            <a:r>
              <a:rPr lang="pt-BR" sz="2500" b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reserved for acts of terror and murder.</a:t>
            </a:r>
          </a:p>
          <a:p>
            <a:pPr lvl="0" algn="just" rtl="0">
              <a:spcBef>
                <a:spcPts val="0"/>
              </a:spcBef>
              <a:buNone/>
            </a:pPr>
            <a:endParaRPr sz="2500">
              <a:solidFill>
                <a:schemeClr val="lt1"/>
              </a:solidFill>
              <a:latin typeface="Economica"/>
              <a:ea typeface="Economica"/>
              <a:cs typeface="Economica"/>
              <a:sym typeface="Economica"/>
            </a:endParaRPr>
          </a:p>
          <a:p>
            <a:pPr lvl="0" algn="ctr" rtl="0">
              <a:spcBef>
                <a:spcPts val="0"/>
              </a:spcBef>
              <a:buNone/>
            </a:pPr>
            <a:r>
              <a:rPr lang="pt-BR" sz="25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</a:t>
            </a:r>
            <a:r>
              <a:rPr lang="pt-BR" sz="2500" b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THE DEATH PENALTY IS CRUEL, INHUMAN AND DEGRADING.</a:t>
            </a:r>
            <a:r>
              <a:rPr lang="pt-BR" sz="25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</a:t>
            </a:r>
          </a:p>
          <a:p>
            <a:pPr lvl="0" algn="just" rtl="0">
              <a:spcBef>
                <a:spcPts val="0"/>
              </a:spcBef>
              <a:buNone/>
            </a:pPr>
            <a:endParaRPr sz="25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104975" y="91850"/>
            <a:ext cx="8869800" cy="925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pt-BR" b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WHY DO WE KILL PEOPLE WHO KILL PEOPLE TO SHOW KILLING PEOPLE IS WRONG?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11700" y="1508925"/>
            <a:ext cx="8571300" cy="3240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>
              <a:spcBef>
                <a:spcPts val="0"/>
              </a:spcBef>
              <a:buNone/>
            </a:pPr>
            <a:r>
              <a:rPr lang="pt-BR" sz="2800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 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Some countries execute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people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who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were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>
                <a:solidFill>
                  <a:schemeClr val="bg1"/>
                </a:solidFill>
                <a:latin typeface="Economica"/>
                <a:ea typeface="Economica"/>
                <a:cs typeface="Economica"/>
                <a:sym typeface="Economica"/>
              </a:rPr>
              <a:t>under 18 </a:t>
            </a:r>
            <a:r>
              <a:rPr lang="pt-BR" sz="2800" b="1" dirty="0" err="1">
                <a:solidFill>
                  <a:schemeClr val="bg1"/>
                </a:solidFill>
                <a:latin typeface="Economica"/>
                <a:ea typeface="Economica"/>
                <a:cs typeface="Economica"/>
                <a:sym typeface="Economica"/>
              </a:rPr>
              <a:t>years</a:t>
            </a:r>
            <a:r>
              <a:rPr lang="pt-BR" sz="2800" b="1" dirty="0">
                <a:solidFill>
                  <a:schemeClr val="bg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bg1"/>
                </a:solidFill>
                <a:latin typeface="Economica"/>
                <a:ea typeface="Economica"/>
                <a:cs typeface="Economica"/>
                <a:sym typeface="Economica"/>
              </a:rPr>
              <a:t>old</a:t>
            </a:r>
            <a:r>
              <a:rPr lang="pt-BR" sz="2800" b="1" dirty="0">
                <a:solidFill>
                  <a:schemeClr val="bg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when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the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crime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was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committed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,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others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use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the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death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penalty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against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people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who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suffer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mental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problems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.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Before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people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die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they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are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often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imprisoned for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years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on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“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death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row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”.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Not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u="sng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knowing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when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their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time is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up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,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or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whether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they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will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see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their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families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one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8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last</a:t>
            </a:r>
            <a:r>
              <a:rPr lang="pt-BR" sz="28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11700" y="163275"/>
            <a:ext cx="8520600" cy="66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sz="3600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THE PROBLEM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169050" y="886400"/>
            <a:ext cx="8805900" cy="4058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spcBef>
                <a:spcPts val="0"/>
              </a:spcBef>
              <a:buNone/>
            </a:pP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IRREVERSIBLE AND MISTAKES HAPPEN. </a:t>
            </a:r>
            <a:r>
              <a:rPr lang="pt-BR" sz="2500" b="1" u="sng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Execution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is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the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ultimate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,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irrevocable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punishment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: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the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risk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of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u="sng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executing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an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innocent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person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can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never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be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eliminated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.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Since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1973, for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example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, 150 US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prisoners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sent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to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death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row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have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later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been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exonerated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.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Others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have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been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executed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despite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serious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doubts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about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their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guilt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.</a:t>
            </a:r>
          </a:p>
          <a:p>
            <a:pPr lvl="0" algn="just">
              <a:spcBef>
                <a:spcPts val="0"/>
              </a:spcBef>
              <a:buNone/>
            </a:pP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 DOES NOT DETER THE CRIME. Countries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who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execute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commonly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cite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the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death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penalty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as a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way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to deter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people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from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committing crime.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This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claim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has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been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repeatedly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discredited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,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and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there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is no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evidence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that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the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death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penalty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is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any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more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effective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in </a:t>
            </a:r>
            <a:r>
              <a:rPr lang="pt-BR" sz="2500" b="1" u="sng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reducing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crime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than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</a:t>
            </a:r>
            <a:r>
              <a:rPr lang="pt-BR" sz="2500" b="1" dirty="0" err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imprisonment</a:t>
            </a:r>
            <a:r>
              <a:rPr lang="pt-BR" sz="2500" b="1" dirty="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311700" y="326575"/>
            <a:ext cx="8520600" cy="691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sz="3600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THE PROBLEM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>
              <a:spcBef>
                <a:spcPts val="0"/>
              </a:spcBef>
              <a:buClr>
                <a:schemeClr val="dk1"/>
              </a:buClr>
              <a:buSzPct val="44000"/>
              <a:buFont typeface="Arial"/>
              <a:buNone/>
            </a:pPr>
            <a:r>
              <a:rPr lang="pt-BR" sz="2500" b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 DISCRIMINATORY. </a:t>
            </a:r>
            <a:r>
              <a:rPr lang="pt-BR" sz="2500" b="1" u="sng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You are</a:t>
            </a:r>
            <a:r>
              <a:rPr lang="pt-BR" sz="2500" b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more likely to be sentenced to death if you are poor or belong to a racial, ethnic or religious minority because of </a:t>
            </a:r>
            <a:r>
              <a:rPr lang="pt-BR" sz="2500" b="1" u="sng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discrimination</a:t>
            </a:r>
            <a:r>
              <a:rPr lang="pt-BR" sz="2500" b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in the justice system. Also, poor and marginalized groups have less access to the legal resources needed to defend themselves.</a:t>
            </a:r>
          </a:p>
          <a:p>
            <a:pPr lvl="0" algn="just">
              <a:spcBef>
                <a:spcPts val="0"/>
              </a:spcBef>
              <a:buClr>
                <a:schemeClr val="dk1"/>
              </a:buClr>
              <a:buSzPct val="44000"/>
              <a:buFont typeface="Arial"/>
              <a:buNone/>
            </a:pPr>
            <a:r>
              <a:rPr lang="pt-BR" sz="2500" b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 USED AS A POLITICAL TOOL. The </a:t>
            </a:r>
            <a:r>
              <a:rPr lang="pt-BR" sz="2500" b="1" u="sng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authorities</a:t>
            </a:r>
            <a:r>
              <a:rPr lang="pt-BR" sz="2500" b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in some countries, for example Iran and Sudan, use the death penalty to punish political opponents.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637300" cy="420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0000"/>
              </a:lnSpc>
              <a:spcBef>
                <a:spcPts val="1400"/>
              </a:spcBef>
              <a:spcAft>
                <a:spcPts val="400"/>
              </a:spcAft>
              <a:buClr>
                <a:schemeClr val="dk1"/>
              </a:buClr>
              <a:buSzPct val="30555"/>
              <a:buFont typeface="Arial"/>
              <a:buNone/>
            </a:pPr>
            <a:r>
              <a:rPr lang="pt-BR" sz="3600" b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EXECUTION METHODS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118100" y="984100"/>
            <a:ext cx="8830800" cy="3401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 b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There are many and varied types of </a:t>
            </a:r>
            <a:r>
              <a:rPr lang="pt-BR" sz="2400" b="1" u="sng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execution</a:t>
            </a:r>
            <a:r>
              <a:rPr lang="pt-BR" sz="2400" b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 used around the world today, </a:t>
            </a:r>
            <a:r>
              <a:rPr lang="pt-BR" sz="2400" b="1" u="sng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including</a:t>
            </a:r>
            <a:r>
              <a:rPr lang="pt-BR" sz="2400" b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: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 b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• </a:t>
            </a:r>
            <a:r>
              <a:rPr lang="pt-BR" sz="2400" b="1" u="sng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Beheading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 b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• </a:t>
            </a:r>
            <a:r>
              <a:rPr lang="pt-BR" sz="2400" b="1" u="sng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Electrocution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 b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• </a:t>
            </a:r>
            <a:r>
              <a:rPr lang="pt-BR" sz="2400" b="1" u="sng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Hanging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 b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• Lethal injection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pt-BR" sz="2400" b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• </a:t>
            </a:r>
            <a:r>
              <a:rPr lang="pt-BR" sz="2400" b="1" u="sng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Shooting </a:t>
            </a:r>
            <a:r>
              <a:rPr lang="pt-BR" sz="2400" b="1">
                <a:solidFill>
                  <a:schemeClr val="lt1"/>
                </a:solidFill>
                <a:latin typeface="Economica"/>
                <a:ea typeface="Economica"/>
                <a:cs typeface="Economica"/>
                <a:sym typeface="Economica"/>
              </a:rPr>
              <a:t>in the back of the head and by firing squad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311700" y="223050"/>
            <a:ext cx="8520600" cy="577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pt-BR" sz="3400">
                <a:latin typeface="Economica"/>
                <a:ea typeface="Economica"/>
                <a:cs typeface="Economica"/>
                <a:sym typeface="Economica"/>
              </a:rPr>
              <a:t>GRAMMAR - SIMPLE PRESENT AND PRESENT CONTINUOUS</a:t>
            </a:r>
            <a:r>
              <a:rPr lang="pt-BR" sz="3600">
                <a:latin typeface="Economica"/>
                <a:ea typeface="Economica"/>
                <a:cs typeface="Economica"/>
                <a:sym typeface="Economica"/>
              </a:rPr>
              <a:t> 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656050" y="1186425"/>
            <a:ext cx="7137900" cy="4035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7350" rtl="0">
              <a:spcBef>
                <a:spcPts val="0"/>
              </a:spcBef>
              <a:buSzPct val="100000"/>
              <a:buFont typeface="Economica"/>
              <a:buAutoNum type="romanUcPeriod"/>
            </a:pPr>
            <a:r>
              <a:rPr lang="pt-BR" sz="2500">
                <a:latin typeface="Economica"/>
                <a:ea typeface="Economica"/>
                <a:cs typeface="Economica"/>
                <a:sym typeface="Economica"/>
              </a:rPr>
              <a:t>AUTHORITIES</a:t>
            </a:r>
          </a:p>
          <a:p>
            <a:pPr marL="457200" lvl="0" indent="-387350" rtl="0">
              <a:spcBef>
                <a:spcPts val="0"/>
              </a:spcBef>
              <a:buSzPct val="100000"/>
              <a:buFont typeface="Economica"/>
              <a:buAutoNum type="romanUcPeriod"/>
            </a:pPr>
            <a:r>
              <a:rPr lang="pt-BR" sz="2500">
                <a:latin typeface="Economica"/>
                <a:ea typeface="Economica"/>
                <a:cs typeface="Economica"/>
                <a:sym typeface="Economica"/>
              </a:rPr>
              <a:t>KILLING</a:t>
            </a:r>
          </a:p>
          <a:p>
            <a:pPr marL="457200" lvl="0" indent="-387350" rtl="0">
              <a:spcBef>
                <a:spcPts val="0"/>
              </a:spcBef>
              <a:buSzPct val="100000"/>
              <a:buFont typeface="Economica"/>
              <a:buAutoNum type="romanUcPeriod"/>
            </a:pPr>
            <a:r>
              <a:rPr lang="pt-BR" sz="2500">
                <a:latin typeface="Economica"/>
                <a:ea typeface="Economica"/>
                <a:cs typeface="Economica"/>
                <a:sym typeface="Economica"/>
              </a:rPr>
              <a:t>KNOWING</a:t>
            </a:r>
          </a:p>
          <a:p>
            <a:pPr marL="457200" lvl="0" indent="-387350" rtl="0">
              <a:spcBef>
                <a:spcPts val="0"/>
              </a:spcBef>
              <a:buSzPct val="100000"/>
              <a:buFont typeface="Economica"/>
              <a:buAutoNum type="romanUcPeriod"/>
            </a:pPr>
            <a:r>
              <a:rPr lang="pt-BR" sz="2500">
                <a:latin typeface="Economica"/>
                <a:ea typeface="Economica"/>
                <a:cs typeface="Economica"/>
                <a:sym typeface="Economica"/>
              </a:rPr>
              <a:t>DEGRADING</a:t>
            </a:r>
          </a:p>
          <a:p>
            <a:pPr marL="457200" lvl="0" indent="-387350" rtl="0">
              <a:spcBef>
                <a:spcPts val="0"/>
              </a:spcBef>
              <a:buSzPct val="100000"/>
              <a:buFont typeface="Economica"/>
              <a:buAutoNum type="romanUcPeriod"/>
            </a:pPr>
            <a:r>
              <a:rPr lang="pt-BR" sz="2500">
                <a:latin typeface="Economica"/>
                <a:ea typeface="Economica"/>
                <a:cs typeface="Economica"/>
                <a:sym typeface="Economica"/>
              </a:rPr>
              <a:t>IT IS</a:t>
            </a:r>
          </a:p>
          <a:p>
            <a:pPr marL="457200" lvl="0" indent="-387350" rtl="0">
              <a:spcBef>
                <a:spcPts val="0"/>
              </a:spcBef>
              <a:buSzPct val="100000"/>
              <a:buFont typeface="Economica"/>
              <a:buAutoNum type="romanUcPeriod"/>
            </a:pPr>
            <a:r>
              <a:rPr lang="pt-BR" sz="2500">
                <a:latin typeface="Economica"/>
                <a:ea typeface="Economica"/>
                <a:cs typeface="Economica"/>
                <a:sym typeface="Economica"/>
              </a:rPr>
              <a:t>INCLUDING</a:t>
            </a:r>
          </a:p>
          <a:p>
            <a:pPr marL="457200" lvl="0" indent="-387350" rtl="0">
              <a:spcBef>
                <a:spcPts val="0"/>
              </a:spcBef>
              <a:buSzPct val="100000"/>
              <a:buFont typeface="Economica"/>
              <a:buAutoNum type="romanUcPeriod"/>
            </a:pPr>
            <a:r>
              <a:rPr lang="pt-BR" sz="2500">
                <a:latin typeface="Economica"/>
                <a:ea typeface="Economica"/>
                <a:cs typeface="Economica"/>
                <a:sym typeface="Economica"/>
              </a:rPr>
              <a:t>BEHEADING</a:t>
            </a:r>
          </a:p>
          <a:p>
            <a:pPr marL="457200" lvl="0" indent="-387350" rtl="0">
              <a:spcBef>
                <a:spcPts val="0"/>
              </a:spcBef>
              <a:buSzPct val="100000"/>
              <a:buFont typeface="Economica"/>
              <a:buAutoNum type="romanUcPeriod"/>
            </a:pPr>
            <a:r>
              <a:rPr lang="pt-BR" sz="2500">
                <a:latin typeface="Economica"/>
                <a:ea typeface="Economica"/>
                <a:cs typeface="Economica"/>
                <a:sym typeface="Economica"/>
              </a:rPr>
              <a:t>ELECTROCUTION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484</Words>
  <PresentationFormat>Apresentação na tela (16:9)</PresentationFormat>
  <Paragraphs>51</Paragraphs>
  <Slides>12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Economica</vt:lpstr>
      <vt:lpstr>Times New Roman</vt:lpstr>
      <vt:lpstr>simple-light-2</vt:lpstr>
      <vt:lpstr>DEATH PENALTY</vt:lpstr>
      <vt:lpstr>                   “ </vt:lpstr>
      <vt:lpstr>We know that, together, we can end the death penalty everywhere. </vt:lpstr>
      <vt:lpstr>WHY DO WE KILL PEOPLE WHO KILL PEOPLE TO SHOW KILLING PEOPLE IS WRONG?</vt:lpstr>
      <vt:lpstr>THE PROBLEM</vt:lpstr>
      <vt:lpstr>THE PROBLEM</vt:lpstr>
      <vt:lpstr>EXECUTION METHODS</vt:lpstr>
      <vt:lpstr>Slide 8</vt:lpstr>
      <vt:lpstr>GRAMMAR - SIMPLE PRESENT AND PRESENT CONTINUOUS </vt:lpstr>
      <vt:lpstr>GRAMMAR - SIMPLE PRESENT AND PRESENT CONTINUOUS</vt:lpstr>
      <vt:lpstr>REFERÊNCIA</vt:lpstr>
      <vt:lpstr>THANKS!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DEATH PENALTY</dc:title>
  <cp:lastModifiedBy>Cliente</cp:lastModifiedBy>
  <cp:revision>1</cp:revision>
  <dcterms:modified xsi:type="dcterms:W3CDTF">2017-06-30T22:46:24Z</dcterms:modified>
</cp:coreProperties>
</file>