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61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44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493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418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25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303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153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66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92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146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20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2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19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85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29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474E-B5BD-4F02-9FD9-B7642B9CA551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46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9474E-B5BD-4F02-9FD9-B7642B9CA551}" type="datetimeFigureOut">
              <a:rPr lang="pt-BR" smtClean="0"/>
              <a:t>05/07/2017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CC2B97-EFCA-4B23-8C8B-330624D82E3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32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oliticalgraffiti.wordpress.com/" TargetMode="External"/><Relationship Id="rId2" Type="http://schemas.openxmlformats.org/officeDocument/2006/relationships/hyperlink" Target="http://www.tim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bc.co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aoc.org/" TargetMode="External"/><Relationship Id="rId2" Type="http://schemas.openxmlformats.org/officeDocument/2006/relationships/hyperlink" Target="http://www.gocomic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adersdigest.ca/" TargetMode="External"/><Relationship Id="rId5" Type="http://schemas.openxmlformats.org/officeDocument/2006/relationships/hyperlink" Target="http://www.nationalgeographic.com/" TargetMode="External"/><Relationship Id="rId4" Type="http://schemas.openxmlformats.org/officeDocument/2006/relationships/hyperlink" Target="http://www.un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" TargetMode="External"/><Relationship Id="rId2" Type="http://schemas.openxmlformats.org/officeDocument/2006/relationships/hyperlink" Target="http://wefeedback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g.newsweek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hawkproductions.com/" TargetMode="External"/><Relationship Id="rId2" Type="http://schemas.openxmlformats.org/officeDocument/2006/relationships/hyperlink" Target="http://www.ts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bc.com/" TargetMode="External"/><Relationship Id="rId4" Type="http://schemas.openxmlformats.org/officeDocument/2006/relationships/hyperlink" Target="http://fborfw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ulmccartney.com/" TargetMode="External"/><Relationship Id="rId2" Type="http://schemas.openxmlformats.org/officeDocument/2006/relationships/hyperlink" Target="http://www.bbc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t.gov/" TargetMode="External"/><Relationship Id="rId4" Type="http://schemas.openxmlformats.org/officeDocument/2006/relationships/hyperlink" Target="http://discovermagazin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-alexander.co.uk/1191" TargetMode="External"/><Relationship Id="rId2" Type="http://schemas.openxmlformats.org/officeDocument/2006/relationships/hyperlink" Target="http://www.foo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ganbergdesigns.com/andrill/iceberg07/postcards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" TargetMode="External"/><Relationship Id="rId2" Type="http://schemas.openxmlformats.org/officeDocument/2006/relationships/hyperlink" Target="http://www.glasberge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ng365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48345" y="2774373"/>
            <a:ext cx="9156267" cy="2003008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INGLESA </a:t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 2017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500" b="1" dirty="0" err="1" smtClean="0">
                <a:solidFill>
                  <a:schemeClr val="tx1"/>
                </a:solidFill>
              </a:rPr>
              <a:t>Profª</a:t>
            </a:r>
            <a:r>
              <a:rPr lang="pt-BR" sz="3500" b="1" dirty="0" smtClean="0">
                <a:solidFill>
                  <a:schemeClr val="tx1"/>
                </a:solidFill>
              </a:rPr>
              <a:t> Cristiane de Brito Cruz</a:t>
            </a:r>
            <a:endParaRPr lang="pt-BR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66455" y="145473"/>
            <a:ext cx="10037618" cy="852054"/>
          </a:xfrm>
        </p:spPr>
        <p:txBody>
          <a:bodyPr/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ENEM – 2011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273046" y="4980382"/>
            <a:ext cx="2930784" cy="9330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err="1" smtClean="0"/>
              <a:t>Comics</a:t>
            </a:r>
            <a:r>
              <a:rPr lang="pt-BR" sz="3200" b="1" dirty="0" smtClean="0"/>
              <a:t> - Technology</a:t>
            </a:r>
            <a:endParaRPr lang="pt-BR" sz="3200" dirty="0"/>
          </a:p>
          <a:p>
            <a:endParaRPr lang="pt-BR" sz="32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982046" y="4628631"/>
            <a:ext cx="1506682" cy="60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smtClean="0"/>
              <a:t>Music</a:t>
            </a:r>
            <a:endParaRPr lang="pt-BR" sz="3200" dirty="0"/>
          </a:p>
          <a:p>
            <a:endParaRPr lang="pt-BR" sz="3200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721596" y="5035475"/>
            <a:ext cx="2437531" cy="5453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smtClean="0"/>
              <a:t>Technology</a:t>
            </a:r>
            <a:endParaRPr lang="pt-BR" sz="3200" dirty="0"/>
          </a:p>
          <a:p>
            <a:endParaRPr lang="pt-BR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05" y="708964"/>
            <a:ext cx="3220543" cy="421632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204" y="708963"/>
            <a:ext cx="3147984" cy="4381545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188" y="145473"/>
            <a:ext cx="3603081" cy="462395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238678" y="2324581"/>
            <a:ext cx="6039363" cy="1681146"/>
          </a:xfrm>
          <a:prstGeom prst="rect">
            <a:avLst/>
          </a:prstGeom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10290269" y="6114438"/>
            <a:ext cx="1954225" cy="602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err="1" smtClean="0"/>
              <a:t>Comics</a:t>
            </a:r>
            <a:endParaRPr lang="pt-BR" sz="3200" dirty="0"/>
          </a:p>
          <a:p>
            <a:endParaRPr lang="pt-BR" sz="32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1519" y="5332917"/>
            <a:ext cx="3771900" cy="1238250"/>
          </a:xfrm>
          <a:prstGeom prst="rect">
            <a:avLst/>
          </a:prstGeom>
        </p:spPr>
      </p:pic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3387436" y="5968494"/>
            <a:ext cx="3009358" cy="60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smtClean="0"/>
              <a:t>News - Health</a:t>
            </a:r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34845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66455" y="145473"/>
            <a:ext cx="10037618" cy="852054"/>
          </a:xfrm>
        </p:spPr>
        <p:txBody>
          <a:bodyPr/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ENEM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278082" y="1309254"/>
            <a:ext cx="10629899" cy="4914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/>
              <a:t>2012 – </a:t>
            </a:r>
          </a:p>
          <a:p>
            <a:r>
              <a:rPr lang="pt-BR" sz="3200" dirty="0" smtClean="0">
                <a:hlinkClick r:id="rId2"/>
              </a:rPr>
              <a:t>www.time.com</a:t>
            </a:r>
            <a:endParaRPr lang="pt-BR" sz="3200" dirty="0" smtClean="0"/>
          </a:p>
          <a:p>
            <a:r>
              <a:rPr lang="pt-BR" sz="3200" dirty="0"/>
              <a:t>DONAR. </a:t>
            </a:r>
            <a:r>
              <a:rPr lang="pt-BR" sz="3200" dirty="0" smtClean="0">
                <a:hlinkClick r:id="rId3"/>
              </a:rPr>
              <a:t>http</a:t>
            </a:r>
            <a:r>
              <a:rPr lang="pt-BR" sz="3200" dirty="0">
                <a:hlinkClick r:id="rId3"/>
              </a:rPr>
              <a:t>://</a:t>
            </a:r>
            <a:r>
              <a:rPr lang="pt-BR" sz="3200" dirty="0" smtClean="0">
                <a:hlinkClick r:id="rId3"/>
              </a:rPr>
              <a:t>politicalgraffiti.wordpress.com</a:t>
            </a:r>
            <a:endParaRPr lang="pt-BR" sz="3200" dirty="0" smtClean="0"/>
          </a:p>
          <a:p>
            <a:r>
              <a:rPr lang="en-US" sz="3200" dirty="0"/>
              <a:t>HUGHES, L. In: RAMPERSAD, A.; ROESSEL, D. (Ed.) </a:t>
            </a:r>
            <a:r>
              <a:rPr lang="en-US" sz="3200" b="1" dirty="0"/>
              <a:t>The collected poems of </a:t>
            </a:r>
            <a:r>
              <a:rPr lang="en-US" sz="3200" b="1" dirty="0" smtClean="0"/>
              <a:t>Langston Hughes</a:t>
            </a:r>
            <a:r>
              <a:rPr lang="en-US" sz="3200" dirty="0"/>
              <a:t>. New York: Knopf, 1994</a:t>
            </a:r>
            <a:r>
              <a:rPr lang="en-US" sz="3200" dirty="0" smtClean="0"/>
              <a:t>.</a:t>
            </a:r>
          </a:p>
          <a:p>
            <a:r>
              <a:rPr lang="pt-BR" sz="3200" dirty="0" smtClean="0">
                <a:hlinkClick r:id="rId4"/>
              </a:rPr>
              <a:t>www.bbc.co.uk</a:t>
            </a:r>
            <a:endParaRPr lang="pt-BR" sz="3200" dirty="0" smtClean="0"/>
          </a:p>
          <a:p>
            <a:endParaRPr lang="pt-BR" sz="3200" dirty="0" smtClean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93671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981" y="4309105"/>
            <a:ext cx="3914244" cy="252811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01" y="1461658"/>
            <a:ext cx="4615763" cy="5375560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66455" y="145473"/>
            <a:ext cx="10037618" cy="852054"/>
          </a:xfrm>
        </p:spPr>
        <p:txBody>
          <a:bodyPr/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ENEM – 2012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9642763" y="6295594"/>
            <a:ext cx="2409461" cy="54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smtClean="0"/>
              <a:t>News - Young</a:t>
            </a:r>
            <a:endParaRPr lang="pt-BR" sz="2200" dirty="0"/>
          </a:p>
          <a:p>
            <a:endParaRPr lang="pt-BR" sz="2200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853113" y="5384972"/>
            <a:ext cx="1506682" cy="602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err="1" smtClean="0"/>
              <a:t>Quotes</a:t>
            </a:r>
            <a:endParaRPr lang="pt-BR" sz="3200" dirty="0"/>
          </a:p>
          <a:p>
            <a:endParaRPr lang="pt-BR" sz="3200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090754" y="3957323"/>
            <a:ext cx="3713319" cy="384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 smtClean="0"/>
              <a:t>Comics</a:t>
            </a:r>
            <a:r>
              <a:rPr lang="pt-BR" sz="2200" b="1" dirty="0" smtClean="0"/>
              <a:t> – </a:t>
            </a:r>
            <a:r>
              <a:rPr lang="pt-BR" sz="2200" b="1" dirty="0" err="1" smtClean="0"/>
              <a:t>Politics</a:t>
            </a:r>
            <a:r>
              <a:rPr lang="pt-BR" sz="2200" b="1" dirty="0" smtClean="0"/>
              <a:t>/</a:t>
            </a:r>
            <a:r>
              <a:rPr lang="pt-BR" sz="2200" b="1" dirty="0" err="1" smtClean="0"/>
              <a:t>Imigration</a:t>
            </a:r>
            <a:endParaRPr lang="pt-BR" sz="2200" dirty="0"/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1626264" y="890066"/>
            <a:ext cx="2656415" cy="506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500" b="1" dirty="0" err="1" smtClean="0"/>
              <a:t>Poetry</a:t>
            </a:r>
            <a:r>
              <a:rPr lang="pt-BR" sz="2500" b="1" dirty="0" smtClean="0"/>
              <a:t> - </a:t>
            </a:r>
            <a:r>
              <a:rPr lang="pt-BR" sz="2500" b="1" dirty="0" err="1" smtClean="0"/>
              <a:t>Racism</a:t>
            </a:r>
            <a:endParaRPr lang="pt-BR" sz="2500" dirty="0"/>
          </a:p>
          <a:p>
            <a:endParaRPr lang="pt-BR" sz="25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882" y="2892940"/>
            <a:ext cx="2274600" cy="23463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6745" y="334459"/>
            <a:ext cx="4263736" cy="36004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7729" y="739810"/>
            <a:ext cx="3245202" cy="5671381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4970211" y="6377861"/>
            <a:ext cx="3072353" cy="384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smtClean="0"/>
              <a:t>News – Books/Cinema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416751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66455" y="145473"/>
            <a:ext cx="10037618" cy="852054"/>
          </a:xfrm>
        </p:spPr>
        <p:txBody>
          <a:bodyPr/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ENEM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46810" y="1309254"/>
            <a:ext cx="11461172" cy="4914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/>
              <a:t>2013 – </a:t>
            </a:r>
          </a:p>
          <a:p>
            <a:r>
              <a:rPr lang="pt-BR" sz="3200" dirty="0" smtClean="0">
                <a:hlinkClick r:id="rId2"/>
              </a:rPr>
              <a:t>www.gocomics.com</a:t>
            </a:r>
            <a:endParaRPr lang="pt-BR" sz="3200" dirty="0" smtClean="0"/>
          </a:p>
          <a:p>
            <a:r>
              <a:rPr lang="pt-BR" sz="3200" dirty="0"/>
              <a:t>UNITED NATIONS ALLIANCE OF CIVILIZATIONS. </a:t>
            </a:r>
            <a:r>
              <a:rPr lang="pt-BR" sz="3200" dirty="0" smtClean="0">
                <a:hlinkClick r:id="rId3"/>
              </a:rPr>
              <a:t>www.unaoc.org</a:t>
            </a:r>
            <a:endParaRPr lang="pt-BR" sz="3200" dirty="0" smtClean="0"/>
          </a:p>
          <a:p>
            <a:r>
              <a:rPr lang="pt-BR" sz="3200" dirty="0" smtClean="0">
                <a:hlinkClick r:id="rId4"/>
              </a:rPr>
              <a:t>www.un.org</a:t>
            </a:r>
            <a:endParaRPr lang="pt-BR" sz="3200" dirty="0" smtClean="0"/>
          </a:p>
          <a:p>
            <a:r>
              <a:rPr lang="pt-BR" sz="3200" dirty="0" smtClean="0">
                <a:hlinkClick r:id="rId5"/>
              </a:rPr>
              <a:t>www.nationalgeographic.com</a:t>
            </a:r>
            <a:endParaRPr lang="pt-BR" sz="3200" dirty="0" smtClean="0"/>
          </a:p>
          <a:p>
            <a:r>
              <a:rPr lang="pt-BR" sz="3200" dirty="0" smtClean="0">
                <a:hlinkClick r:id="rId6"/>
              </a:rPr>
              <a:t>www.readersdigest.ca</a:t>
            </a:r>
            <a:endParaRPr lang="pt-BR" sz="3200" dirty="0" smtClean="0"/>
          </a:p>
          <a:p>
            <a:endParaRPr lang="pt-BR" sz="3200" dirty="0" smtClean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01700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9773" y="84479"/>
            <a:ext cx="5870863" cy="631311"/>
          </a:xfrm>
        </p:spPr>
        <p:txBody>
          <a:bodyPr>
            <a:normAutofit fontScale="90000"/>
          </a:bodyPr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ENEM – 2013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20358" y="2658384"/>
            <a:ext cx="4966043" cy="60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 smtClean="0"/>
              <a:t>Comics</a:t>
            </a:r>
            <a:r>
              <a:rPr lang="pt-BR" sz="2200" b="1" dirty="0" smtClean="0"/>
              <a:t> – Young </a:t>
            </a:r>
            <a:r>
              <a:rPr lang="pt-BR" sz="2200" b="1" dirty="0" err="1" smtClean="0"/>
              <a:t>people</a:t>
            </a:r>
            <a:r>
              <a:rPr lang="pt-BR" sz="2200" b="1" dirty="0" smtClean="0"/>
              <a:t> </a:t>
            </a:r>
            <a:endParaRPr lang="pt-BR" sz="2200" dirty="0"/>
          </a:p>
          <a:p>
            <a:endParaRPr lang="pt-BR" sz="2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37" y="715791"/>
            <a:ext cx="5304264" cy="203826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35290"/>
            <a:ext cx="5787735" cy="3074986"/>
          </a:xfrm>
          <a:prstGeom prst="rect">
            <a:avLst/>
          </a:prstGeom>
        </p:spPr>
      </p:pic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5824622" y="2977676"/>
            <a:ext cx="4336876" cy="534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 smtClean="0"/>
              <a:t>Culture</a:t>
            </a:r>
            <a:r>
              <a:rPr lang="pt-BR" sz="2200" b="1" dirty="0" smtClean="0"/>
              <a:t>, </a:t>
            </a:r>
            <a:r>
              <a:rPr lang="pt-BR" sz="2200" b="1" dirty="0" err="1" smtClean="0"/>
              <a:t>Inclusion</a:t>
            </a:r>
            <a:r>
              <a:rPr lang="pt-BR" sz="2200" b="1" dirty="0" smtClean="0"/>
              <a:t>, </a:t>
            </a:r>
            <a:r>
              <a:rPr lang="pt-BR" sz="2200" b="1" dirty="0" err="1" smtClean="0"/>
              <a:t>Diversity</a:t>
            </a:r>
            <a:endParaRPr lang="pt-BR" sz="2200" dirty="0"/>
          </a:p>
          <a:p>
            <a:endParaRPr lang="pt-BR" sz="22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5" y="3146217"/>
            <a:ext cx="3772332" cy="3229388"/>
          </a:xfrm>
          <a:prstGeom prst="rect">
            <a:avLst/>
          </a:prstGeom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1210974" y="6362089"/>
            <a:ext cx="3127663" cy="456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smtClean="0"/>
              <a:t>News – </a:t>
            </a:r>
            <a:r>
              <a:rPr lang="pt-BR" sz="2200" b="1" dirty="0" err="1" smtClean="0"/>
              <a:t>Prision</a:t>
            </a:r>
            <a:r>
              <a:rPr lang="pt-BR" sz="2200" b="1" dirty="0" smtClean="0"/>
              <a:t> system</a:t>
            </a:r>
            <a:endParaRPr lang="pt-BR" sz="22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9527" y="3351501"/>
            <a:ext cx="4042064" cy="2933659"/>
          </a:xfrm>
          <a:prstGeom prst="rect">
            <a:avLst/>
          </a:prstGeom>
        </p:spPr>
      </p:pic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4550813" y="6285160"/>
            <a:ext cx="3560155" cy="572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smtClean="0"/>
              <a:t>Science - </a:t>
            </a:r>
            <a:r>
              <a:rPr lang="pt-BR" sz="2200" b="1" dirty="0" err="1" smtClean="0"/>
              <a:t>Biology</a:t>
            </a:r>
            <a:endParaRPr lang="pt-BR" sz="22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1592" y="3351501"/>
            <a:ext cx="3605002" cy="3078591"/>
          </a:xfrm>
          <a:prstGeom prst="rect">
            <a:avLst/>
          </a:prstGeom>
        </p:spPr>
      </p:pic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8323144" y="6384897"/>
            <a:ext cx="3560155" cy="572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smtClean="0"/>
              <a:t>Technology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793621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66455" y="145473"/>
            <a:ext cx="10037618" cy="852054"/>
          </a:xfrm>
        </p:spPr>
        <p:txBody>
          <a:bodyPr/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ENEM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46810" y="1309254"/>
            <a:ext cx="11461172" cy="4914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/>
              <a:t>2014 – </a:t>
            </a:r>
          </a:p>
          <a:p>
            <a:r>
              <a:rPr lang="pt-BR" sz="3200" dirty="0" smtClean="0">
                <a:hlinkClick r:id="rId2"/>
              </a:rPr>
              <a:t>http</a:t>
            </a:r>
            <a:r>
              <a:rPr lang="pt-BR" sz="3200" dirty="0">
                <a:hlinkClick r:id="rId2"/>
              </a:rPr>
              <a:t>://</a:t>
            </a:r>
            <a:r>
              <a:rPr lang="pt-BR" sz="3200" dirty="0" smtClean="0">
                <a:hlinkClick r:id="rId2"/>
              </a:rPr>
              <a:t>wefeedback.org</a:t>
            </a:r>
            <a:endParaRPr lang="pt-BR" sz="3200" dirty="0"/>
          </a:p>
          <a:p>
            <a:r>
              <a:rPr lang="pt-BR" sz="3200" dirty="0"/>
              <a:t>BLUME, M. </a:t>
            </a:r>
            <a:r>
              <a:rPr lang="pt-BR" sz="3200" dirty="0" smtClean="0">
                <a:hlinkClick r:id="rId3"/>
              </a:rPr>
              <a:t>www.nytimes.com</a:t>
            </a:r>
            <a:endParaRPr lang="pt-BR" sz="3200" dirty="0" smtClean="0"/>
          </a:p>
          <a:p>
            <a:r>
              <a:rPr lang="pt-BR" sz="3200" dirty="0"/>
              <a:t>HINES, N. </a:t>
            </a:r>
            <a:r>
              <a:rPr lang="pt-BR" sz="3200" dirty="0" smtClean="0">
                <a:hlinkClick r:id="rId4"/>
              </a:rPr>
              <a:t>http</a:t>
            </a:r>
            <a:r>
              <a:rPr lang="pt-BR" sz="3200" dirty="0">
                <a:hlinkClick r:id="rId4"/>
              </a:rPr>
              <a:t>://</a:t>
            </a:r>
            <a:r>
              <a:rPr lang="pt-BR" sz="3200" dirty="0" smtClean="0">
                <a:hlinkClick r:id="rId4"/>
              </a:rPr>
              <a:t>mag.newsweek.com</a:t>
            </a:r>
            <a:endParaRPr lang="pt-BR" sz="3200" dirty="0" smtClean="0"/>
          </a:p>
          <a:p>
            <a:r>
              <a:rPr lang="en-US" sz="3200" dirty="0"/>
              <a:t>BOB DYLAN. </a:t>
            </a:r>
            <a:r>
              <a:rPr lang="en-US" sz="3200" b="1" dirty="0"/>
              <a:t>The </a:t>
            </a:r>
            <a:r>
              <a:rPr lang="en-US" sz="3200" b="1" dirty="0" err="1"/>
              <a:t>Freewheelin</a:t>
            </a:r>
            <a:r>
              <a:rPr lang="en-US" sz="3200" b="1" dirty="0"/>
              <a:t>’ Bob Dylan</a:t>
            </a:r>
            <a:r>
              <a:rPr lang="en-US" sz="3200" dirty="0"/>
              <a:t>. Nova York: Columbia Records, 1963 (</a:t>
            </a:r>
            <a:r>
              <a:rPr lang="en-US" sz="3200" dirty="0" err="1"/>
              <a:t>fragmento</a:t>
            </a:r>
            <a:r>
              <a:rPr lang="en-US" sz="3200" dirty="0" smtClean="0"/>
              <a:t>).</a:t>
            </a:r>
          </a:p>
          <a:p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792265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4" y="4590616"/>
            <a:ext cx="5538353" cy="2055298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9773" y="84479"/>
            <a:ext cx="5870863" cy="631311"/>
          </a:xfrm>
        </p:spPr>
        <p:txBody>
          <a:bodyPr>
            <a:normAutofit/>
          </a:bodyPr>
          <a:lstStyle/>
          <a:p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Texts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ENEM – 2014 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460328" y="4141232"/>
            <a:ext cx="2207663" cy="347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 smtClean="0"/>
              <a:t>Charity</a:t>
            </a:r>
            <a:r>
              <a:rPr lang="pt-BR" sz="2200" b="1" dirty="0" smtClean="0"/>
              <a:t> - ONG</a:t>
            </a:r>
            <a:endParaRPr lang="pt-BR" sz="2200" dirty="0"/>
          </a:p>
          <a:p>
            <a:endParaRPr lang="pt-BR" sz="2200" dirty="0"/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1460328" y="6502713"/>
            <a:ext cx="3051640" cy="438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smtClean="0"/>
              <a:t>Learning </a:t>
            </a:r>
            <a:r>
              <a:rPr lang="pt-BR" sz="2200" b="1" dirty="0" err="1" smtClean="0"/>
              <a:t>Languages</a:t>
            </a:r>
            <a:endParaRPr lang="pt-BR" sz="2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73" y="621848"/>
            <a:ext cx="3828644" cy="35193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9718" y="84479"/>
            <a:ext cx="3551778" cy="5588957"/>
          </a:xfrm>
          <a:prstGeom prst="rect">
            <a:avLst/>
          </a:prstGeom>
        </p:spPr>
      </p:pic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8743608" y="5673436"/>
            <a:ext cx="3051640" cy="438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 smtClean="0"/>
              <a:t>Archtecture</a:t>
            </a:r>
            <a:endParaRPr lang="pt-BR" sz="22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935" y="75829"/>
            <a:ext cx="3724275" cy="4219575"/>
          </a:xfrm>
          <a:prstGeom prst="rect">
            <a:avLst/>
          </a:prstGeom>
        </p:spPr>
      </p:pic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6731144" y="-10306"/>
            <a:ext cx="1153390" cy="477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smtClean="0"/>
              <a:t>Music</a:t>
            </a:r>
            <a:endParaRPr lang="pt-BR" sz="22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5314442" y="1638474"/>
            <a:ext cx="3844784" cy="1160732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 rot="16200000">
            <a:off x="7602023" y="2313793"/>
            <a:ext cx="1153390" cy="477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 smtClean="0"/>
              <a:t>Poetry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700408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66455" y="145473"/>
            <a:ext cx="10037618" cy="852054"/>
          </a:xfrm>
        </p:spPr>
        <p:txBody>
          <a:bodyPr/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ENEM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987136" y="1319645"/>
            <a:ext cx="11204863" cy="5122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b="1" dirty="0" smtClean="0"/>
              <a:t>2015 – </a:t>
            </a:r>
          </a:p>
          <a:p>
            <a:r>
              <a:rPr lang="pt-BR" sz="3000" dirty="0" err="1"/>
              <a:t>Transportation</a:t>
            </a:r>
            <a:r>
              <a:rPr lang="pt-BR" sz="3000" dirty="0"/>
              <a:t> Security </a:t>
            </a:r>
            <a:r>
              <a:rPr lang="pt-BR" sz="3000" dirty="0" err="1"/>
              <a:t>Administration</a:t>
            </a:r>
            <a:r>
              <a:rPr lang="pt-BR" sz="3000" dirty="0"/>
              <a:t>. </a:t>
            </a:r>
            <a:r>
              <a:rPr lang="pt-BR" sz="3000" dirty="0" smtClean="0">
                <a:hlinkClick r:id="rId2"/>
              </a:rPr>
              <a:t>www.tsa.gov</a:t>
            </a:r>
            <a:endParaRPr lang="pt-BR" sz="3000" dirty="0" smtClean="0"/>
          </a:p>
          <a:p>
            <a:r>
              <a:rPr lang="pt-BR" sz="3000" dirty="0" smtClean="0">
                <a:hlinkClick r:id="rId3"/>
              </a:rPr>
              <a:t>www.blackhawkproductions.com</a:t>
            </a:r>
            <a:endParaRPr lang="pt-BR" sz="3000" dirty="0" smtClean="0"/>
          </a:p>
          <a:p>
            <a:r>
              <a:rPr lang="pt-BR" sz="3000" dirty="0"/>
              <a:t>RIDGWAY, L. </a:t>
            </a:r>
            <a:r>
              <a:rPr lang="pt-BR" sz="3000" dirty="0" smtClean="0">
                <a:hlinkClick r:id="rId4"/>
              </a:rPr>
              <a:t>http</a:t>
            </a:r>
            <a:r>
              <a:rPr lang="pt-BR" sz="3000" dirty="0">
                <a:hlinkClick r:id="rId4"/>
              </a:rPr>
              <a:t>://</a:t>
            </a:r>
            <a:r>
              <a:rPr lang="pt-BR" sz="3000" dirty="0" smtClean="0">
                <a:hlinkClick r:id="rId4"/>
              </a:rPr>
              <a:t>fborfw.com</a:t>
            </a:r>
            <a:endParaRPr lang="pt-BR" sz="3000" dirty="0" smtClean="0"/>
          </a:p>
          <a:p>
            <a:r>
              <a:rPr lang="en-US" sz="3000" dirty="0"/>
              <a:t>ANZALDÚA, G. E. Speaking in tongues: a letter to third world women </a:t>
            </a:r>
            <a:r>
              <a:rPr lang="en-US" sz="3000" dirty="0" err="1" smtClean="0"/>
              <a:t>writers.In</a:t>
            </a:r>
            <a:r>
              <a:rPr lang="en-US" sz="3000" dirty="0"/>
              <a:t>: HERNANDEZ, J. B. (Ed.). </a:t>
            </a:r>
            <a:r>
              <a:rPr lang="en-US" sz="3000" b="1" dirty="0"/>
              <a:t>Women writing resistance</a:t>
            </a:r>
            <a:r>
              <a:rPr lang="en-US" sz="3000" dirty="0"/>
              <a:t>: essays </a:t>
            </a:r>
            <a:r>
              <a:rPr lang="en-US" sz="3000" dirty="0" err="1" smtClean="0"/>
              <a:t>onLatin</a:t>
            </a:r>
            <a:r>
              <a:rPr lang="en-US" sz="3000" dirty="0" smtClean="0"/>
              <a:t> </a:t>
            </a:r>
            <a:r>
              <a:rPr lang="en-US" sz="3000" dirty="0"/>
              <a:t>America and the Caribbean. Boston: South End, 2003</a:t>
            </a:r>
            <a:r>
              <a:rPr lang="en-US" sz="3000" dirty="0" smtClean="0"/>
              <a:t>.</a:t>
            </a:r>
          </a:p>
          <a:p>
            <a:r>
              <a:rPr lang="pt-BR" sz="3200" dirty="0"/>
              <a:t>EVELETH, R. </a:t>
            </a:r>
            <a:r>
              <a:rPr lang="pt-BR" sz="3200" dirty="0" smtClean="0">
                <a:hlinkClick r:id="rId5"/>
              </a:rPr>
              <a:t>www.bbc.com</a:t>
            </a:r>
            <a:endParaRPr lang="pt-BR" sz="3200" dirty="0" smtClean="0"/>
          </a:p>
          <a:p>
            <a:pPr marL="0" indent="0">
              <a:buNone/>
            </a:pPr>
            <a:endParaRPr lang="pt-BR" sz="30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315583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9773" y="84479"/>
            <a:ext cx="5870863" cy="631311"/>
          </a:xfrm>
        </p:spPr>
        <p:txBody>
          <a:bodyPr>
            <a:normAutofit/>
          </a:bodyPr>
          <a:lstStyle/>
          <a:p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Texts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ENEM – 2014 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1440784" y="6380019"/>
            <a:ext cx="1499843" cy="438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 smtClean="0"/>
              <a:t>Travel</a:t>
            </a:r>
            <a:endParaRPr lang="pt-BR" sz="2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3" y="578861"/>
            <a:ext cx="3524250" cy="580115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423" y="578861"/>
            <a:ext cx="3931428" cy="2237075"/>
          </a:xfrm>
          <a:prstGeom prst="rect">
            <a:avLst/>
          </a:prstGeom>
        </p:spPr>
      </p:pic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3819482" y="2890285"/>
            <a:ext cx="3667369" cy="4200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 smtClean="0"/>
              <a:t>Poetry</a:t>
            </a:r>
            <a:r>
              <a:rPr lang="pt-BR" sz="2200" b="1" dirty="0" smtClean="0"/>
              <a:t> – Cultura indígena</a:t>
            </a:r>
            <a:endParaRPr lang="pt-BR" sz="22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673" y="166254"/>
            <a:ext cx="4949011" cy="2088573"/>
          </a:xfrm>
          <a:prstGeom prst="rect">
            <a:avLst/>
          </a:prstGeom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7639873" y="2310592"/>
            <a:ext cx="3667369" cy="4200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 smtClean="0"/>
              <a:t>Comics</a:t>
            </a:r>
            <a:r>
              <a:rPr lang="pt-BR" sz="2200" b="1" dirty="0" smtClean="0"/>
              <a:t> –</a:t>
            </a:r>
            <a:r>
              <a:rPr lang="pt-BR" sz="2200" dirty="0" smtClean="0"/>
              <a:t> </a:t>
            </a:r>
            <a:r>
              <a:rPr lang="pt-BR" sz="2200" b="1" dirty="0" err="1" smtClean="0"/>
              <a:t>Seasons</a:t>
            </a:r>
            <a:r>
              <a:rPr lang="pt-BR" sz="2200" b="1" dirty="0" smtClean="0"/>
              <a:t> 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160" y="3225007"/>
            <a:ext cx="4248150" cy="2167875"/>
          </a:xfrm>
          <a:prstGeom prst="rect">
            <a:avLst/>
          </a:prstGeom>
        </p:spPr>
      </p:pic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4021294" y="5289191"/>
            <a:ext cx="4156351" cy="438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 smtClean="0"/>
              <a:t>Culture</a:t>
            </a:r>
            <a:r>
              <a:rPr lang="pt-BR" sz="2200" b="1" dirty="0" smtClean="0"/>
              <a:t> – </a:t>
            </a:r>
            <a:r>
              <a:rPr lang="pt-BR" sz="2200" b="1" dirty="0" err="1" smtClean="0"/>
              <a:t>Racism</a:t>
            </a:r>
            <a:r>
              <a:rPr lang="pt-BR" sz="2200" b="1" dirty="0" smtClean="0"/>
              <a:t>, </a:t>
            </a:r>
            <a:r>
              <a:rPr lang="pt-BR" sz="2200" b="1" dirty="0" err="1" smtClean="0"/>
              <a:t>feminism</a:t>
            </a:r>
            <a:endParaRPr lang="pt-BR" sz="22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9332" y="2699671"/>
            <a:ext cx="4075290" cy="3577084"/>
          </a:xfrm>
          <a:prstGeom prst="rect">
            <a:avLst/>
          </a:prstGeom>
        </p:spPr>
      </p:pic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9216736" y="6266364"/>
            <a:ext cx="2670464" cy="438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smtClean="0"/>
              <a:t>Health - </a:t>
            </a:r>
            <a:r>
              <a:rPr lang="pt-BR" sz="2200" b="1" dirty="0" err="1" smtClean="0"/>
              <a:t>Memory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036431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66455" y="145473"/>
            <a:ext cx="10037618" cy="852054"/>
          </a:xfrm>
        </p:spPr>
        <p:txBody>
          <a:bodyPr/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ENEM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987136" y="1319645"/>
            <a:ext cx="11204863" cy="5122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b="1" dirty="0" smtClean="0"/>
              <a:t>2016 –</a:t>
            </a:r>
          </a:p>
          <a:p>
            <a:r>
              <a:rPr lang="pt-BR" sz="3000" b="1" dirty="0" smtClean="0"/>
              <a:t> </a:t>
            </a:r>
            <a:r>
              <a:rPr lang="pt-BR" sz="3000" dirty="0" smtClean="0"/>
              <a:t>COUGHLAN, S. </a:t>
            </a:r>
            <a:r>
              <a:rPr lang="pt-BR" sz="3000" dirty="0" smtClean="0">
                <a:hlinkClick r:id="rId2"/>
              </a:rPr>
              <a:t>www.bbc.co.uk</a:t>
            </a:r>
            <a:endParaRPr lang="pt-BR" sz="3000" dirty="0" smtClean="0"/>
          </a:p>
          <a:p>
            <a:r>
              <a:rPr lang="pt-BR" sz="3200" dirty="0" err="1"/>
              <a:t>McCARTNEY</a:t>
            </a:r>
            <a:r>
              <a:rPr lang="pt-BR" sz="3200" dirty="0"/>
              <a:t>, P. </a:t>
            </a:r>
            <a:r>
              <a:rPr lang="pt-BR" sz="3200" dirty="0" smtClean="0">
                <a:hlinkClick r:id="rId3"/>
              </a:rPr>
              <a:t>www.paulmccartney.com</a:t>
            </a:r>
            <a:endParaRPr lang="pt-BR" sz="3200" dirty="0" smtClean="0"/>
          </a:p>
          <a:p>
            <a:r>
              <a:rPr lang="pt-BR" sz="3200" dirty="0" smtClean="0">
                <a:hlinkClick r:id="rId4"/>
              </a:rPr>
              <a:t>http</a:t>
            </a:r>
            <a:r>
              <a:rPr lang="pt-BR" sz="3200" dirty="0">
                <a:hlinkClick r:id="rId4"/>
              </a:rPr>
              <a:t>://</a:t>
            </a:r>
            <a:r>
              <a:rPr lang="pt-BR" sz="3200" dirty="0" smtClean="0">
                <a:hlinkClick r:id="rId4"/>
              </a:rPr>
              <a:t>discovermagazine.com</a:t>
            </a:r>
            <a:endParaRPr lang="pt-BR" sz="3200" dirty="0" smtClean="0"/>
          </a:p>
          <a:p>
            <a:r>
              <a:rPr lang="pt-BR" sz="3200" dirty="0" smtClean="0">
                <a:hlinkClick r:id="rId5"/>
              </a:rPr>
              <a:t>www.ct.gov</a:t>
            </a:r>
            <a:endParaRPr lang="pt-BR" sz="3200" dirty="0" smtClean="0"/>
          </a:p>
          <a:p>
            <a:r>
              <a:rPr lang="pt-BR" sz="3200" dirty="0" smtClean="0">
                <a:hlinkClick r:id="rId2"/>
              </a:rPr>
              <a:t>www.bbc.co.uk</a:t>
            </a:r>
            <a:endParaRPr lang="pt-BR" sz="3200" dirty="0" smtClean="0"/>
          </a:p>
          <a:p>
            <a:endParaRPr lang="pt-BR" sz="3000" dirty="0" smtClean="0"/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44888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2773" y="155864"/>
            <a:ext cx="10101839" cy="1070263"/>
          </a:xfrm>
        </p:spPr>
        <p:txBody>
          <a:bodyPr>
            <a:normAutofit/>
          </a:bodyPr>
          <a:lstStyle/>
          <a:p>
            <a:r>
              <a:rPr lang="pt-BR" sz="4500" b="1" dirty="0" smtClean="0"/>
              <a:t>Língua Inglesa no ENEM</a:t>
            </a:r>
            <a:endParaRPr lang="pt-BR" sz="4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96291" y="1226127"/>
            <a:ext cx="10525991" cy="5320146"/>
          </a:xfrm>
        </p:spPr>
        <p:txBody>
          <a:bodyPr>
            <a:normAutofit/>
          </a:bodyPr>
          <a:lstStyle/>
          <a:p>
            <a:r>
              <a:rPr lang="pt-BR" sz="3000" b="1" dirty="0" smtClean="0"/>
              <a:t>2010</a:t>
            </a:r>
            <a:r>
              <a:rPr lang="pt-BR" sz="3000" dirty="0" smtClean="0"/>
              <a:t> – 1ª VEZ</a:t>
            </a:r>
          </a:p>
          <a:p>
            <a:r>
              <a:rPr lang="pt-BR" sz="3000" b="1" dirty="0" smtClean="0"/>
              <a:t>2017</a:t>
            </a:r>
            <a:r>
              <a:rPr lang="pt-BR" sz="3000" dirty="0" smtClean="0"/>
              <a:t> – Escolha de idiomas (inglês ou espanhol)</a:t>
            </a:r>
          </a:p>
          <a:p>
            <a:r>
              <a:rPr lang="pt-BR" sz="3000" dirty="0" smtClean="0"/>
              <a:t>Escolher inglês ou espanhol?</a:t>
            </a:r>
          </a:p>
          <a:p>
            <a:r>
              <a:rPr lang="pt-BR" sz="3000" dirty="0" smtClean="0"/>
              <a:t>Inglês por quê?</a:t>
            </a:r>
          </a:p>
          <a:p>
            <a:r>
              <a:rPr lang="pt-BR" sz="3000" dirty="0" smtClean="0"/>
              <a:t>Aulas de inglês – 6º ao 9º e do 1º ao 3º</a:t>
            </a:r>
          </a:p>
          <a:p>
            <a:r>
              <a:rPr lang="pt-BR" sz="3000" dirty="0" smtClean="0"/>
              <a:t>Espanhol apenas no Ensino Médio (professores que não são da área)</a:t>
            </a:r>
          </a:p>
          <a:p>
            <a:r>
              <a:rPr lang="pt-BR" sz="3000" dirty="0" smtClean="0"/>
              <a:t>No IFRN espanhol apenas no 4os anos</a:t>
            </a:r>
          </a:p>
          <a:p>
            <a:r>
              <a:rPr lang="pt-BR" sz="3000" dirty="0" smtClean="0"/>
              <a:t>Faça provas anteriores e veja seu gabarito. 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3737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9773" y="84479"/>
            <a:ext cx="5870863" cy="631311"/>
          </a:xfrm>
        </p:spPr>
        <p:txBody>
          <a:bodyPr>
            <a:normAutofit/>
          </a:bodyPr>
          <a:lstStyle/>
          <a:p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Texts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ENEM – 2014 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1776845" y="6400800"/>
            <a:ext cx="265229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 smtClean="0"/>
              <a:t>Poetry</a:t>
            </a:r>
            <a:r>
              <a:rPr lang="pt-BR" sz="2200" b="1" dirty="0" smtClean="0"/>
              <a:t> - </a:t>
            </a:r>
            <a:r>
              <a:rPr lang="pt-BR" sz="2200" b="1" dirty="0" err="1" smtClean="0"/>
              <a:t>Racism</a:t>
            </a:r>
            <a:endParaRPr lang="pt-BR" sz="2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3" y="715790"/>
            <a:ext cx="4169366" cy="344057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74" y="4613565"/>
            <a:ext cx="4322618" cy="1762125"/>
          </a:xfrm>
          <a:prstGeom prst="rect">
            <a:avLst/>
          </a:prstGeom>
        </p:spPr>
      </p:pic>
      <p:sp>
        <p:nvSpPr>
          <p:cNvPr id="18" name="Espaço Reservado para Conteúdo 2"/>
          <p:cNvSpPr txBox="1">
            <a:spLocks/>
          </p:cNvSpPr>
          <p:nvPr/>
        </p:nvSpPr>
        <p:spPr>
          <a:xfrm>
            <a:off x="459812" y="4131255"/>
            <a:ext cx="3969327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smtClean="0"/>
              <a:t>News – Learning </a:t>
            </a:r>
            <a:r>
              <a:rPr lang="pt-BR" sz="2200" b="1" dirty="0" err="1" smtClean="0"/>
              <a:t>Languages</a:t>
            </a:r>
            <a:endParaRPr lang="pt-BR" sz="2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391" y="84479"/>
            <a:ext cx="3717355" cy="3421244"/>
          </a:xfrm>
          <a:prstGeom prst="rect">
            <a:avLst/>
          </a:prstGeom>
        </p:spPr>
      </p:pic>
      <p:sp>
        <p:nvSpPr>
          <p:cNvPr id="19" name="Espaço Reservado para Conteúdo 2"/>
          <p:cNvSpPr txBox="1">
            <a:spLocks/>
          </p:cNvSpPr>
          <p:nvPr/>
        </p:nvSpPr>
        <p:spPr>
          <a:xfrm>
            <a:off x="4554025" y="3482517"/>
            <a:ext cx="3788793" cy="55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smtClean="0"/>
              <a:t>News -</a:t>
            </a:r>
            <a:r>
              <a:rPr lang="pt-BR" sz="2200" b="1" dirty="0" err="1" smtClean="0"/>
              <a:t>Biology</a:t>
            </a:r>
            <a:r>
              <a:rPr lang="pt-BR" sz="2200" b="1" dirty="0" smtClean="0"/>
              <a:t>/Health</a:t>
            </a:r>
            <a:endParaRPr lang="pt-BR" sz="22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78" y="3870718"/>
            <a:ext cx="2737499" cy="2753592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4554025" y="6429712"/>
            <a:ext cx="3304310" cy="55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err="1" smtClean="0"/>
              <a:t>Advertsement</a:t>
            </a:r>
            <a:r>
              <a:rPr lang="pt-BR" sz="2200" b="1" dirty="0" smtClean="0"/>
              <a:t> - Health</a:t>
            </a:r>
            <a:endParaRPr lang="pt-BR" sz="22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998" y="84479"/>
            <a:ext cx="3436124" cy="3344400"/>
          </a:xfrm>
          <a:prstGeom prst="rect">
            <a:avLst/>
          </a:prstGeom>
        </p:spPr>
      </p:pic>
      <p:sp>
        <p:nvSpPr>
          <p:cNvPr id="23" name="Espaço Reservado para Conteúdo 2"/>
          <p:cNvSpPr txBox="1">
            <a:spLocks/>
          </p:cNvSpPr>
          <p:nvPr/>
        </p:nvSpPr>
        <p:spPr>
          <a:xfrm>
            <a:off x="8844913" y="3413518"/>
            <a:ext cx="265229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200" b="1" dirty="0" smtClean="0"/>
              <a:t>News – </a:t>
            </a:r>
            <a:r>
              <a:rPr lang="pt-BR" sz="2200" b="1" dirty="0" err="1" smtClean="0"/>
              <a:t>Economy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65228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730948" y="369944"/>
            <a:ext cx="5741582" cy="980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500" b="1" dirty="0" smtClean="0">
                <a:solidFill>
                  <a:schemeClr val="tx1"/>
                </a:solidFill>
              </a:rPr>
              <a:t>No ENEM se cobra leitura e interpretação de textos.</a:t>
            </a:r>
            <a:endParaRPr lang="pt-BR" sz="3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6455" y="145473"/>
            <a:ext cx="10037618" cy="852054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ENEM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1413164" y="1745673"/>
            <a:ext cx="9611591" cy="3480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Skimming</a:t>
            </a: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dirty="0" smtClean="0"/>
              <a:t>– assunto principal</a:t>
            </a:r>
          </a:p>
          <a:p>
            <a:pPr>
              <a:defRPr/>
            </a:pP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</a:t>
            </a: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dirty="0" smtClean="0"/>
              <a:t>– procurar informação específica</a:t>
            </a:r>
          </a:p>
          <a:p>
            <a:pPr>
              <a:defRPr/>
            </a:pP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Guessing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dirty="0" smtClean="0"/>
              <a:t>– adivinhar o significado de palavras</a:t>
            </a:r>
          </a:p>
          <a:p>
            <a:pPr>
              <a:defRPr/>
            </a:pPr>
            <a:r>
              <a:rPr lang="pt-BR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Predicting</a:t>
            </a:r>
            <a:r>
              <a:rPr lang="pt-B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dirty="0" smtClean="0"/>
              <a:t>– com base no seu conhecimento de mundo você advinha o que traz o texto. </a:t>
            </a:r>
          </a:p>
          <a:p>
            <a:pPr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Figuras/símbolos 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4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966355" y="1402774"/>
            <a:ext cx="11066318" cy="46863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Cognates</a:t>
            </a:r>
            <a:r>
              <a:rPr lang="pt-BR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BR" sz="3000" dirty="0" smtClean="0"/>
              <a:t>ajudam a você ler mais rápido (sem saber as palavras)</a:t>
            </a:r>
          </a:p>
          <a:p>
            <a:pPr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Idênticos</a:t>
            </a:r>
            <a:r>
              <a:rPr lang="pt-BR" sz="3000" dirty="0"/>
              <a:t>: </a:t>
            </a:r>
            <a:r>
              <a:rPr lang="pt-BR" sz="3000" i="1" dirty="0">
                <a:solidFill>
                  <a:srgbClr val="FF0000"/>
                </a:solidFill>
              </a:rPr>
              <a:t>chocolate, hospital, crime, diabetes, </a:t>
            </a:r>
            <a:r>
              <a:rPr lang="pt-BR" sz="3000" i="1" dirty="0" err="1">
                <a:solidFill>
                  <a:srgbClr val="FF0000"/>
                </a:solidFill>
              </a:rPr>
              <a:t>virus</a:t>
            </a:r>
            <a:r>
              <a:rPr lang="pt-BR" sz="3000" i="1" dirty="0">
                <a:solidFill>
                  <a:srgbClr val="FF0000"/>
                </a:solidFill>
              </a:rPr>
              <a:t>, social, hotel, nuclear, radio, ...</a:t>
            </a:r>
            <a:r>
              <a:rPr lang="pt-BR" sz="3000" dirty="0"/>
              <a:t> </a:t>
            </a:r>
            <a:endParaRPr lang="pt-BR" sz="3000" dirty="0" smtClean="0"/>
          </a:p>
          <a:p>
            <a:pPr>
              <a:defRPr/>
            </a:pP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Semelhantes ou bastante parecidos</a:t>
            </a:r>
            <a:r>
              <a:rPr lang="pt-BR" sz="3000" dirty="0"/>
              <a:t>: </a:t>
            </a:r>
            <a:r>
              <a:rPr lang="pt-BR" sz="3000" i="1" dirty="0" err="1">
                <a:solidFill>
                  <a:srgbClr val="FF0000"/>
                </a:solidFill>
              </a:rPr>
              <a:t>telephone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apartment</a:t>
            </a:r>
            <a:r>
              <a:rPr lang="pt-BR" sz="3000" i="1" dirty="0">
                <a:solidFill>
                  <a:srgbClr val="FF0000"/>
                </a:solidFill>
              </a:rPr>
              <a:t>, diet, </a:t>
            </a:r>
            <a:r>
              <a:rPr lang="pt-BR" sz="3000" i="1" dirty="0" err="1">
                <a:solidFill>
                  <a:srgbClr val="FF0000"/>
                </a:solidFill>
              </a:rPr>
              <a:t>factor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inflamatory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violence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industry</a:t>
            </a:r>
            <a:r>
              <a:rPr lang="pt-BR" sz="3000" i="1" dirty="0">
                <a:solidFill>
                  <a:srgbClr val="FF0000"/>
                </a:solidFill>
              </a:rPr>
              <a:t>, ... </a:t>
            </a:r>
            <a:endParaRPr lang="pt-BR" sz="3000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Vagamente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parecidos</a:t>
            </a:r>
            <a:r>
              <a:rPr lang="pt-BR" sz="3000" dirty="0"/>
              <a:t>: </a:t>
            </a:r>
            <a:r>
              <a:rPr lang="pt-BR" sz="3000" i="1" dirty="0" err="1">
                <a:solidFill>
                  <a:srgbClr val="FF0000"/>
                </a:solidFill>
              </a:rPr>
              <a:t>electricity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pressure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possible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effects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activity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computer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responsible</a:t>
            </a:r>
            <a:r>
              <a:rPr lang="pt-BR" sz="3000" i="1" dirty="0">
                <a:solidFill>
                  <a:srgbClr val="FF0000"/>
                </a:solidFill>
              </a:rPr>
              <a:t>, </a:t>
            </a:r>
            <a:r>
              <a:rPr lang="pt-BR" sz="3000" i="1" dirty="0" err="1">
                <a:solidFill>
                  <a:srgbClr val="FF0000"/>
                </a:solidFill>
              </a:rPr>
              <a:t>success</a:t>
            </a:r>
            <a:r>
              <a:rPr lang="pt-BR" sz="3000" i="1" dirty="0" smtClean="0">
                <a:solidFill>
                  <a:srgbClr val="FF0000"/>
                </a:solidFill>
              </a:rPr>
              <a:t>,…</a:t>
            </a:r>
            <a:endParaRPr lang="pt-BR" sz="3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pt-BR" sz="3000" dirty="0" smtClean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766455" y="145473"/>
            <a:ext cx="10037618" cy="852054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ENEM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247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758536" y="1197985"/>
            <a:ext cx="11284528" cy="56184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Not-cognates</a:t>
            </a: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t-BR" sz="2800" dirty="0"/>
              <a:t>ajudam a você ler mais </a:t>
            </a:r>
            <a:r>
              <a:rPr lang="pt-BR" sz="2800" dirty="0" smtClean="0"/>
              <a:t>rápido (sabendo o significado).</a:t>
            </a:r>
          </a:p>
          <a:p>
            <a:pPr>
              <a:defRPr/>
            </a:pPr>
            <a:r>
              <a:rPr lang="pt-BR" sz="2800" dirty="0" smtClean="0"/>
              <a:t>Close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dirty="0" err="1" smtClean="0"/>
              <a:t>door</a:t>
            </a:r>
            <a:r>
              <a:rPr lang="pt-BR" sz="2800" dirty="0" smtClean="0"/>
              <a:t> (feche a porta) </a:t>
            </a:r>
            <a:r>
              <a:rPr lang="pt-BR" sz="2800" u="sng" dirty="0" smtClean="0"/>
              <a:t>Open</a:t>
            </a:r>
            <a:r>
              <a:rPr lang="pt-BR" sz="2800" dirty="0" smtClean="0"/>
              <a:t>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dirty="0" err="1" smtClean="0"/>
              <a:t>door</a:t>
            </a:r>
            <a:r>
              <a:rPr lang="pt-BR" sz="2800" dirty="0" smtClean="0"/>
              <a:t> (* a porta)</a:t>
            </a:r>
          </a:p>
          <a:p>
            <a:pPr>
              <a:defRPr/>
            </a:pPr>
            <a:r>
              <a:rPr lang="pt-B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</a:t>
            </a:r>
            <a:r>
              <a:rPr lang="pt-BR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cognates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BR" sz="2800" dirty="0" smtClean="0"/>
              <a:t>São chamados também de falsos amigos. São aquelas que parecem com português mais tem significado diferente. </a:t>
            </a:r>
          </a:p>
          <a:p>
            <a:pPr>
              <a:defRPr/>
            </a:pPr>
            <a:r>
              <a:rPr lang="pt-BR" sz="2800" dirty="0"/>
              <a:t>- </a:t>
            </a:r>
            <a:r>
              <a:rPr lang="pt-BR" sz="2800" i="1" dirty="0" err="1">
                <a:solidFill>
                  <a:srgbClr val="FF0000"/>
                </a:solidFill>
              </a:rPr>
              <a:t>push</a:t>
            </a:r>
            <a:r>
              <a:rPr lang="pt-BR" sz="2800" dirty="0"/>
              <a:t>: parece o verbo “puxar”, mas na verdade significa “</a:t>
            </a:r>
            <a:r>
              <a:rPr lang="pt-BR" sz="2800" i="1" dirty="0">
                <a:solidFill>
                  <a:srgbClr val="0070C0"/>
                </a:solidFill>
              </a:rPr>
              <a:t>empurrar</a:t>
            </a:r>
            <a:r>
              <a:rPr lang="pt-BR" sz="2800" dirty="0"/>
              <a:t>”; </a:t>
            </a:r>
            <a:endParaRPr lang="pt-BR" sz="2800" dirty="0" smtClean="0"/>
          </a:p>
          <a:p>
            <a:pPr>
              <a:defRPr/>
            </a:pPr>
            <a:r>
              <a:rPr lang="pt-BR" sz="2800" dirty="0" smtClean="0"/>
              <a:t>- </a:t>
            </a:r>
            <a:r>
              <a:rPr lang="pt-BR" sz="2800" i="1" dirty="0" err="1">
                <a:solidFill>
                  <a:srgbClr val="FF0000"/>
                </a:solidFill>
              </a:rPr>
              <a:t>college</a:t>
            </a:r>
            <a:r>
              <a:rPr lang="pt-BR" sz="2800" dirty="0"/>
              <a:t>: parece “colégio”, mas na verdade significa “</a:t>
            </a:r>
            <a:r>
              <a:rPr lang="pt-BR" sz="2800" i="1" dirty="0">
                <a:solidFill>
                  <a:srgbClr val="0070C0"/>
                </a:solidFill>
              </a:rPr>
              <a:t>universidade</a:t>
            </a:r>
            <a:r>
              <a:rPr lang="pt-BR" sz="2800" dirty="0"/>
              <a:t>”; </a:t>
            </a:r>
            <a:endParaRPr lang="pt-BR" sz="2800" dirty="0" smtClean="0"/>
          </a:p>
          <a:p>
            <a:pPr>
              <a:defRPr/>
            </a:pPr>
            <a:r>
              <a:rPr lang="pt-BR" sz="2800" dirty="0" smtClean="0"/>
              <a:t>- </a:t>
            </a:r>
            <a:r>
              <a:rPr lang="pt-BR" sz="2800" i="1" dirty="0" err="1">
                <a:solidFill>
                  <a:srgbClr val="FF0000"/>
                </a:solidFill>
              </a:rPr>
              <a:t>fabric</a:t>
            </a:r>
            <a:r>
              <a:rPr lang="pt-BR" sz="2800" dirty="0"/>
              <a:t>: parece “fábrica”, mas na verdade significa “</a:t>
            </a:r>
            <a:r>
              <a:rPr lang="pt-BR" sz="2800" i="1" dirty="0">
                <a:solidFill>
                  <a:srgbClr val="0070C0"/>
                </a:solidFill>
              </a:rPr>
              <a:t>tecido</a:t>
            </a:r>
            <a:r>
              <a:rPr lang="pt-BR" sz="2800" dirty="0"/>
              <a:t>”. </a:t>
            </a:r>
          </a:p>
          <a:p>
            <a:pPr>
              <a:defRPr/>
            </a:pPr>
            <a:endParaRPr lang="pt-BR" sz="2800" dirty="0" smtClean="0"/>
          </a:p>
          <a:p>
            <a:pPr>
              <a:defRPr/>
            </a:pPr>
            <a:endParaRPr lang="pt-BR" sz="28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66455" y="145473"/>
            <a:ext cx="10037618" cy="852054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ENEM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450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66455" y="145473"/>
            <a:ext cx="10037618" cy="852054"/>
          </a:xfrm>
        </p:spPr>
        <p:txBody>
          <a:bodyPr/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ENEM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278082" y="1309254"/>
            <a:ext cx="10629899" cy="4914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/>
              <a:t>2010 – </a:t>
            </a:r>
          </a:p>
          <a:p>
            <a:r>
              <a:rPr lang="pt-BR" sz="3200" dirty="0" smtClean="0">
                <a:hlinkClick r:id="rId2"/>
              </a:rPr>
              <a:t>http</a:t>
            </a:r>
            <a:r>
              <a:rPr lang="pt-BR" sz="3200" dirty="0">
                <a:hlinkClick r:id="rId2"/>
              </a:rPr>
              <a:t>://</a:t>
            </a:r>
            <a:r>
              <a:rPr lang="pt-BR" sz="3200" dirty="0" smtClean="0">
                <a:hlinkClick r:id="rId2"/>
              </a:rPr>
              <a:t>www.fool.com</a:t>
            </a:r>
            <a:endParaRPr lang="pt-BR" sz="3200" dirty="0" smtClean="0"/>
          </a:p>
          <a:p>
            <a:r>
              <a:rPr lang="en-US" sz="3200" dirty="0"/>
              <a:t>MARTIN, C. Viva la </a:t>
            </a:r>
            <a:r>
              <a:rPr lang="en-US" sz="3200" dirty="0" err="1"/>
              <a:t>vida</a:t>
            </a:r>
            <a:r>
              <a:rPr lang="en-US" sz="3200" dirty="0"/>
              <a:t>, Coldplay. In: </a:t>
            </a:r>
            <a:r>
              <a:rPr lang="en-US" sz="3200" b="1" dirty="0"/>
              <a:t>Viva la </a:t>
            </a:r>
            <a:r>
              <a:rPr lang="en-US" sz="3200" b="1" dirty="0" err="1"/>
              <a:t>vida</a:t>
            </a:r>
            <a:r>
              <a:rPr lang="en-US" sz="3200" b="1" dirty="0"/>
              <a:t> or Death and all his friends</a:t>
            </a:r>
            <a:r>
              <a:rPr lang="en-US" sz="3200" dirty="0"/>
              <a:t>. </a:t>
            </a:r>
            <a:r>
              <a:rPr lang="en-US" sz="3200" dirty="0" err="1"/>
              <a:t>Parlophone</a:t>
            </a:r>
            <a:r>
              <a:rPr lang="en-US" sz="3200" dirty="0"/>
              <a:t>, 2008</a:t>
            </a:r>
            <a:r>
              <a:rPr lang="en-US" sz="3200" dirty="0" smtClean="0"/>
              <a:t>.</a:t>
            </a:r>
          </a:p>
          <a:p>
            <a:r>
              <a:rPr lang="en-US" sz="3200" b="1" dirty="0"/>
              <a:t>Speak Up</a:t>
            </a:r>
            <a:r>
              <a:rPr lang="en-US" sz="3200" dirty="0"/>
              <a:t>. </a:t>
            </a:r>
            <a:r>
              <a:rPr lang="en-US" sz="3200" dirty="0" err="1"/>
              <a:t>Ano</a:t>
            </a:r>
            <a:r>
              <a:rPr lang="en-US" sz="3200" dirty="0"/>
              <a:t> XXIII, nº 275</a:t>
            </a:r>
            <a:r>
              <a:rPr lang="en-US" sz="3200" dirty="0" smtClean="0"/>
              <a:t>.</a:t>
            </a:r>
          </a:p>
          <a:p>
            <a:r>
              <a:rPr lang="pt-BR" sz="3200" dirty="0" smtClean="0">
                <a:hlinkClick r:id="rId3"/>
              </a:rPr>
              <a:t>http</a:t>
            </a:r>
            <a:r>
              <a:rPr lang="pt-BR" sz="3200" dirty="0">
                <a:hlinkClick r:id="rId3"/>
              </a:rPr>
              <a:t>://</a:t>
            </a:r>
            <a:r>
              <a:rPr lang="pt-BR" sz="3200" dirty="0" smtClean="0">
                <a:hlinkClick r:id="rId3"/>
              </a:rPr>
              <a:t>www.chris-alexander.co.uk/1191</a:t>
            </a:r>
            <a:endParaRPr lang="pt-BR" sz="3200" dirty="0" smtClean="0"/>
          </a:p>
          <a:p>
            <a:r>
              <a:rPr lang="pt-BR" sz="3200" dirty="0" smtClean="0">
                <a:hlinkClick r:id="rId4"/>
              </a:rPr>
              <a:t>http</a:t>
            </a:r>
            <a:r>
              <a:rPr lang="pt-BR" sz="3200" dirty="0">
                <a:hlinkClick r:id="rId4"/>
              </a:rPr>
              <a:t>://</a:t>
            </a:r>
            <a:r>
              <a:rPr lang="pt-BR" sz="3200" dirty="0" smtClean="0">
                <a:hlinkClick r:id="rId4"/>
              </a:rPr>
              <a:t>www.meganbergdesigns.com/andrill/iceberg07/postcards/index.html</a:t>
            </a:r>
            <a:endParaRPr lang="pt-BR" sz="3200" dirty="0" smtClean="0"/>
          </a:p>
          <a:p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4122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66455" y="145473"/>
            <a:ext cx="10037618" cy="852054"/>
          </a:xfrm>
        </p:spPr>
        <p:txBody>
          <a:bodyPr/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ENEM – 2010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6" y="685800"/>
            <a:ext cx="3733800" cy="5598101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1567295" y="6255327"/>
            <a:ext cx="2573482" cy="60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smtClean="0"/>
              <a:t>Technology</a:t>
            </a:r>
            <a:endParaRPr lang="pt-BR" sz="3200" dirty="0"/>
          </a:p>
          <a:p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753" y="778451"/>
            <a:ext cx="3686175" cy="2847975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140777" y="3484850"/>
            <a:ext cx="1506682" cy="60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smtClean="0"/>
              <a:t>Music</a:t>
            </a:r>
            <a:endParaRPr lang="pt-BR" sz="3200" dirty="0"/>
          </a:p>
          <a:p>
            <a:endParaRPr lang="pt-BR" sz="32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677" y="4027774"/>
            <a:ext cx="3724275" cy="2085975"/>
          </a:xfrm>
          <a:prstGeom prst="rect">
            <a:avLst/>
          </a:prstGeom>
        </p:spPr>
      </p:pic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229099" y="6113749"/>
            <a:ext cx="1953491" cy="744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err="1" smtClean="0"/>
              <a:t>Culture</a:t>
            </a:r>
            <a:endParaRPr lang="pt-BR" sz="3200" dirty="0"/>
          </a:p>
          <a:p>
            <a:endParaRPr lang="pt-BR" sz="32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784" y="88322"/>
            <a:ext cx="4895735" cy="2606820"/>
          </a:xfrm>
          <a:prstGeom prst="rect">
            <a:avLst/>
          </a:prstGeom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7933780" y="2410908"/>
            <a:ext cx="1225480" cy="682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smtClean="0"/>
              <a:t>ONU</a:t>
            </a:r>
            <a:endParaRPr lang="pt-BR" sz="3200" dirty="0"/>
          </a:p>
          <a:p>
            <a:endParaRPr lang="pt-BR" sz="32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2592" y="2851872"/>
            <a:ext cx="4183207" cy="3738367"/>
          </a:xfrm>
          <a:prstGeom prst="rect">
            <a:avLst/>
          </a:prstGeom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7739928" y="6349613"/>
            <a:ext cx="1561234" cy="4812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200" b="1" dirty="0" err="1" smtClean="0"/>
              <a:t>Travel</a:t>
            </a:r>
            <a:r>
              <a:rPr lang="pt-BR" sz="3200" b="1" dirty="0" smtClean="0"/>
              <a:t> </a:t>
            </a:r>
            <a:endParaRPr lang="pt-BR" sz="3200" dirty="0"/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6061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66455" y="145473"/>
            <a:ext cx="10037618" cy="852054"/>
          </a:xfrm>
        </p:spPr>
        <p:txBody>
          <a:bodyPr/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Texts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ENEM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278082" y="1309254"/>
            <a:ext cx="10629899" cy="4914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/>
              <a:t>2011 – </a:t>
            </a:r>
          </a:p>
          <a:p>
            <a:r>
              <a:rPr lang="pt-BR" sz="3200" dirty="0" smtClean="0">
                <a:hlinkClick r:id="rId2"/>
              </a:rPr>
              <a:t>http</a:t>
            </a:r>
            <a:r>
              <a:rPr lang="pt-BR" sz="3200" dirty="0">
                <a:hlinkClick r:id="rId2"/>
              </a:rPr>
              <a:t>://</a:t>
            </a:r>
            <a:r>
              <a:rPr lang="pt-BR" sz="3200" dirty="0" smtClean="0">
                <a:hlinkClick r:id="rId2"/>
              </a:rPr>
              <a:t>www.glasbergen.com</a:t>
            </a:r>
            <a:endParaRPr lang="pt-BR" sz="3200" dirty="0" smtClean="0"/>
          </a:p>
          <a:p>
            <a:r>
              <a:rPr lang="pt-BR" sz="3200" dirty="0" smtClean="0"/>
              <a:t>World </a:t>
            </a:r>
            <a:r>
              <a:rPr lang="pt-BR" sz="3200" dirty="0" err="1" smtClean="0"/>
              <a:t>Report</a:t>
            </a:r>
            <a:r>
              <a:rPr lang="pt-BR" sz="3200" dirty="0" smtClean="0"/>
              <a:t> News. Magazine </a:t>
            </a:r>
            <a:r>
              <a:rPr lang="pt-BR" sz="3200" dirty="0" err="1" smtClean="0"/>
              <a:t>Speak</a:t>
            </a:r>
            <a:r>
              <a:rPr lang="pt-BR" sz="3200" dirty="0" smtClean="0"/>
              <a:t> </a:t>
            </a:r>
            <a:r>
              <a:rPr lang="pt-BR" sz="3200" dirty="0" err="1" smtClean="0"/>
              <a:t>Up</a:t>
            </a:r>
            <a:r>
              <a:rPr lang="pt-BR" sz="3200" dirty="0" smtClean="0"/>
              <a:t>. </a:t>
            </a:r>
            <a:r>
              <a:rPr lang="pt-BR" sz="3200" dirty="0"/>
              <a:t>Ano XIV, nº 170. Editora </a:t>
            </a:r>
            <a:r>
              <a:rPr lang="pt-BR" sz="3200" dirty="0" err="1"/>
              <a:t>Camelot</a:t>
            </a:r>
            <a:r>
              <a:rPr lang="pt-BR" sz="3200" dirty="0"/>
              <a:t>, </a:t>
            </a:r>
            <a:r>
              <a:rPr lang="pt-BR" sz="3200" dirty="0" smtClean="0"/>
              <a:t>2001.</a:t>
            </a:r>
          </a:p>
          <a:p>
            <a:r>
              <a:rPr lang="pt-BR" sz="3200" dirty="0" smtClean="0">
                <a:hlinkClick r:id="rId3"/>
              </a:rPr>
              <a:t>www.bbc.co.uk</a:t>
            </a:r>
            <a:endParaRPr lang="pt-BR" sz="3200" dirty="0" smtClean="0"/>
          </a:p>
          <a:p>
            <a:r>
              <a:rPr lang="pt-BR" sz="3200" dirty="0"/>
              <a:t>MARLEY, B. </a:t>
            </a:r>
            <a:r>
              <a:rPr lang="pt-BR" sz="3200" dirty="0" smtClean="0">
                <a:hlinkClick r:id="rId4"/>
              </a:rPr>
              <a:t>http</a:t>
            </a:r>
            <a:r>
              <a:rPr lang="pt-BR" sz="3200" dirty="0">
                <a:hlinkClick r:id="rId4"/>
              </a:rPr>
              <a:t>://</a:t>
            </a:r>
            <a:r>
              <a:rPr lang="pt-BR" sz="3200" dirty="0" smtClean="0">
                <a:hlinkClick r:id="rId4"/>
              </a:rPr>
              <a:t>www.sing365.com</a:t>
            </a:r>
            <a:endParaRPr lang="pt-BR" sz="3200" dirty="0" smtClean="0"/>
          </a:p>
          <a:p>
            <a:r>
              <a:rPr lang="pt-BR" sz="3200" dirty="0" smtClean="0"/>
              <a:t>www.garfield .com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89982391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</TotalTime>
  <Words>696</Words>
  <Application>Microsoft Office PowerPoint</Application>
  <PresentationFormat>Widescreen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Cacho</vt:lpstr>
      <vt:lpstr>LÍNGUA INGLESA  ENEM 2017</vt:lpstr>
      <vt:lpstr>Língua Inglesa no ENEM</vt:lpstr>
      <vt:lpstr>Apresentação do PowerPoint</vt:lpstr>
      <vt:lpstr>Reading Strategies for ENEM</vt:lpstr>
      <vt:lpstr>Reading Strategies for ENEM</vt:lpstr>
      <vt:lpstr>Reading Strategies for ENEM</vt:lpstr>
      <vt:lpstr>Texts in ENEM</vt:lpstr>
      <vt:lpstr>Texts in ENEM – 2010 </vt:lpstr>
      <vt:lpstr>Texts in ENEM</vt:lpstr>
      <vt:lpstr>Texts in ENEM – 2011 </vt:lpstr>
      <vt:lpstr>Texts in ENEM</vt:lpstr>
      <vt:lpstr>Texts in ENEM – 2012 </vt:lpstr>
      <vt:lpstr>Texts in ENEM</vt:lpstr>
      <vt:lpstr>Texts in ENEM – 2013 </vt:lpstr>
      <vt:lpstr>Texts in ENEM</vt:lpstr>
      <vt:lpstr>Texts in ENEM – 2014 </vt:lpstr>
      <vt:lpstr>Texts in ENEM</vt:lpstr>
      <vt:lpstr>Texts in ENEM – 2014 </vt:lpstr>
      <vt:lpstr>Texts in ENEM</vt:lpstr>
      <vt:lpstr>Texts in ENEM – 2014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  ENEM 2017</dc:title>
  <dc:creator>Cristiane de Brito Cruz</dc:creator>
  <cp:lastModifiedBy>Cristiane de Brito Cruz</cp:lastModifiedBy>
  <cp:revision>21</cp:revision>
  <dcterms:created xsi:type="dcterms:W3CDTF">2017-04-27T16:59:19Z</dcterms:created>
  <dcterms:modified xsi:type="dcterms:W3CDTF">2017-07-05T23:16:15Z</dcterms:modified>
</cp:coreProperties>
</file>