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63" r:id="rId6"/>
    <p:sldId id="264" r:id="rId7"/>
    <p:sldId id="265" r:id="rId8"/>
    <p:sldId id="266" r:id="rId9"/>
    <p:sldId id="271" r:id="rId10"/>
    <p:sldId id="267" r:id="rId11"/>
    <p:sldId id="268" r:id="rId12"/>
    <p:sldId id="269" r:id="rId13"/>
    <p:sldId id="270" r:id="rId14"/>
    <p:sldId id="259" r:id="rId15"/>
    <p:sldId id="260" r:id="rId16"/>
    <p:sldId id="262" r:id="rId17"/>
    <p:sldId id="273" r:id="rId18"/>
    <p:sldId id="293" r:id="rId19"/>
    <p:sldId id="301" r:id="rId20"/>
    <p:sldId id="302" r:id="rId21"/>
    <p:sldId id="303" r:id="rId22"/>
    <p:sldId id="309" r:id="rId23"/>
    <p:sldId id="310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11" r:id="rId32"/>
    <p:sldId id="312" r:id="rId33"/>
    <p:sldId id="313" r:id="rId34"/>
    <p:sldId id="314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61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44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3493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418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025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303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153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66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92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46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20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2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19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85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29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46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9474E-B5BD-4F02-9FD9-B7642B9CA551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32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iberam.pt/dlpo/leitur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48345" y="2774373"/>
            <a:ext cx="9156267" cy="2003008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INGLESA 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 2017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500" b="1" dirty="0" err="1" smtClean="0">
                <a:solidFill>
                  <a:schemeClr val="tx1"/>
                </a:solidFill>
              </a:rPr>
              <a:t>Profª</a:t>
            </a:r>
            <a:r>
              <a:rPr lang="pt-BR" sz="3500" b="1" dirty="0" smtClean="0">
                <a:solidFill>
                  <a:schemeClr val="tx1"/>
                </a:solidFill>
              </a:rPr>
              <a:t> Cristiane de Brito Cruz</a:t>
            </a:r>
            <a:endParaRPr lang="pt-BR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6" descr="Resultado de imagem para tirinhas em espanh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2982" cy="686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982" y="0"/>
            <a:ext cx="5999018" cy="683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1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Resultado de imagem para tirinhas em francê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778"/>
            <a:ext cx="12192000" cy="693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7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Resultado de imagem para tirinhas em italiano para brasilei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1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Resultado de imagem para tirinhas em inglê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376" cy="329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Resultado de imagem para COMIC STRIP IN ENGL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" y="3207327"/>
            <a:ext cx="12185812" cy="36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54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6455" y="145473"/>
            <a:ext cx="10037618" cy="852054"/>
          </a:xfrm>
        </p:spPr>
        <p:txBody>
          <a:bodyPr/>
          <a:lstStyle/>
          <a:p>
            <a:r>
              <a:rPr lang="pt-BR" b="1" dirty="0" smtClean="0"/>
              <a:t>Leitura em Língua Inglesa</a:t>
            </a:r>
            <a:endParaRPr lang="pt-BR" b="1" dirty="0"/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1413164" y="1745673"/>
            <a:ext cx="9611591" cy="3480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Skimming</a:t>
            </a:r>
            <a:r>
              <a:rPr 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dirty="0" smtClean="0"/>
              <a:t>– assunto principal</a:t>
            </a:r>
          </a:p>
          <a:p>
            <a:pPr>
              <a:defRPr/>
            </a:pP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</a:t>
            </a:r>
            <a:r>
              <a:rPr 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dirty="0" smtClean="0"/>
              <a:t>– procurar informação específica</a:t>
            </a:r>
          </a:p>
          <a:p>
            <a:pPr>
              <a:defRPr/>
            </a:pP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Guessing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dirty="0" smtClean="0"/>
              <a:t>– adivinhar o significado de palavras</a:t>
            </a:r>
          </a:p>
          <a:p>
            <a:pPr>
              <a:defRPr/>
            </a:pP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Predicting</a:t>
            </a:r>
            <a:r>
              <a:rPr 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dirty="0" smtClean="0"/>
              <a:t>– com base no seu conhecimento de mundo você advinha o que traz o texto. </a:t>
            </a:r>
          </a:p>
          <a:p>
            <a:pPr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Figuras/símbolos 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4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6455" y="145473"/>
            <a:ext cx="10037618" cy="852054"/>
          </a:xfrm>
        </p:spPr>
        <p:txBody>
          <a:bodyPr/>
          <a:lstStyle/>
          <a:p>
            <a:r>
              <a:rPr lang="pt-BR" b="1" dirty="0" smtClean="0"/>
              <a:t>Leitura em Língua Inglesa</a:t>
            </a:r>
            <a:endParaRPr lang="pt-BR" b="1" dirty="0"/>
          </a:p>
        </p:txBody>
      </p:sp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>
          <a:xfrm>
            <a:off x="966355" y="1402774"/>
            <a:ext cx="11066318" cy="4686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Cognates</a:t>
            </a:r>
            <a:r>
              <a:rPr lang="pt-BR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t-BR" sz="3000" dirty="0" smtClean="0"/>
              <a:t>ajudam a você ler mais rápido (sem saber as palavras)</a:t>
            </a:r>
          </a:p>
          <a:p>
            <a:pPr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Idênticos</a:t>
            </a:r>
            <a:r>
              <a:rPr lang="pt-BR" sz="3000" dirty="0"/>
              <a:t>: </a:t>
            </a:r>
            <a:r>
              <a:rPr lang="pt-BR" sz="3000" i="1" dirty="0">
                <a:solidFill>
                  <a:srgbClr val="FF0000"/>
                </a:solidFill>
              </a:rPr>
              <a:t>chocolate, hospital, crime, diabetes, </a:t>
            </a:r>
            <a:r>
              <a:rPr lang="pt-BR" sz="3000" i="1" dirty="0" err="1">
                <a:solidFill>
                  <a:srgbClr val="FF0000"/>
                </a:solidFill>
              </a:rPr>
              <a:t>virus</a:t>
            </a:r>
            <a:r>
              <a:rPr lang="pt-BR" sz="3000" i="1" dirty="0">
                <a:solidFill>
                  <a:srgbClr val="FF0000"/>
                </a:solidFill>
              </a:rPr>
              <a:t>, social, hotel, nuclear, radio, ...</a:t>
            </a:r>
            <a:r>
              <a:rPr lang="pt-BR" sz="3000" dirty="0"/>
              <a:t> </a:t>
            </a:r>
            <a:endParaRPr lang="pt-BR" sz="3000" dirty="0" smtClean="0"/>
          </a:p>
          <a:p>
            <a:pPr>
              <a:defRPr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Semelhantes ou bastante parecidos</a:t>
            </a:r>
            <a:r>
              <a:rPr lang="pt-BR" sz="3000" dirty="0"/>
              <a:t>: </a:t>
            </a:r>
            <a:r>
              <a:rPr lang="pt-BR" sz="3000" i="1" dirty="0" err="1">
                <a:solidFill>
                  <a:srgbClr val="FF0000"/>
                </a:solidFill>
              </a:rPr>
              <a:t>telephone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apartment</a:t>
            </a:r>
            <a:r>
              <a:rPr lang="pt-BR" sz="3000" i="1" dirty="0">
                <a:solidFill>
                  <a:srgbClr val="FF0000"/>
                </a:solidFill>
              </a:rPr>
              <a:t>, diet, </a:t>
            </a:r>
            <a:r>
              <a:rPr lang="pt-BR" sz="3000" i="1" dirty="0" err="1">
                <a:solidFill>
                  <a:srgbClr val="FF0000"/>
                </a:solidFill>
              </a:rPr>
              <a:t>factor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inflamatory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violence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industry</a:t>
            </a:r>
            <a:r>
              <a:rPr lang="pt-BR" sz="3000" i="1" dirty="0">
                <a:solidFill>
                  <a:srgbClr val="FF0000"/>
                </a:solidFill>
              </a:rPr>
              <a:t>, ... </a:t>
            </a:r>
            <a:endParaRPr lang="pt-BR" sz="3000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Vagamente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parecidos</a:t>
            </a:r>
            <a:r>
              <a:rPr lang="pt-BR" sz="3000" dirty="0"/>
              <a:t>: </a:t>
            </a:r>
            <a:r>
              <a:rPr lang="pt-BR" sz="3000" i="1" dirty="0" err="1">
                <a:solidFill>
                  <a:srgbClr val="FF0000"/>
                </a:solidFill>
              </a:rPr>
              <a:t>electricity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pressure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possible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effects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activity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computer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responsible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success</a:t>
            </a:r>
            <a:r>
              <a:rPr lang="pt-BR" sz="3000" i="1" dirty="0" smtClean="0">
                <a:solidFill>
                  <a:srgbClr val="FF0000"/>
                </a:solidFill>
              </a:rPr>
              <a:t>,…</a:t>
            </a:r>
            <a:endParaRPr lang="pt-BR" sz="3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sz="3000" dirty="0" smtClean="0"/>
          </a:p>
        </p:txBody>
      </p:sp>
    </p:spTree>
    <p:extLst>
      <p:ext uri="{BB962C8B-B14F-4D97-AF65-F5344CB8AC3E}">
        <p14:creationId xmlns:p14="http://schemas.microsoft.com/office/powerpoint/2010/main" val="273247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6455" y="145473"/>
            <a:ext cx="10037618" cy="852054"/>
          </a:xfrm>
        </p:spPr>
        <p:txBody>
          <a:bodyPr/>
          <a:lstStyle/>
          <a:p>
            <a:r>
              <a:rPr lang="pt-BR" b="1" dirty="0" smtClean="0"/>
              <a:t>Leitura em Língua Inglesa</a:t>
            </a:r>
            <a:endParaRPr lang="pt-BR" b="1" dirty="0"/>
          </a:p>
        </p:txBody>
      </p:sp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758536" y="1197985"/>
            <a:ext cx="11284528" cy="561845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Not-cognates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BR" sz="2800" dirty="0"/>
              <a:t>ajudam a você ler mais </a:t>
            </a:r>
            <a:r>
              <a:rPr lang="pt-BR" sz="2800" dirty="0" smtClean="0"/>
              <a:t>rápido (sabendo o significado).</a:t>
            </a:r>
          </a:p>
          <a:p>
            <a:pPr>
              <a:defRPr/>
            </a:pPr>
            <a:r>
              <a:rPr lang="pt-BR" sz="2800" dirty="0" smtClean="0"/>
              <a:t>Close </a:t>
            </a:r>
            <a:r>
              <a:rPr lang="pt-BR" sz="2800" dirty="0" err="1" smtClean="0"/>
              <a:t>the</a:t>
            </a:r>
            <a:r>
              <a:rPr lang="pt-BR" sz="2800" dirty="0" smtClean="0"/>
              <a:t> </a:t>
            </a:r>
            <a:r>
              <a:rPr lang="pt-BR" sz="2800" dirty="0" err="1" smtClean="0"/>
              <a:t>door</a:t>
            </a:r>
            <a:r>
              <a:rPr lang="pt-BR" sz="2800" dirty="0" smtClean="0"/>
              <a:t> (feche a </a:t>
            </a:r>
            <a:r>
              <a:rPr lang="pt-BR" sz="2800" dirty="0" smtClean="0"/>
              <a:t>porta) </a:t>
            </a:r>
            <a:r>
              <a:rPr lang="pt-BR" sz="2800" u="sng" dirty="0" smtClean="0"/>
              <a:t>Open</a:t>
            </a:r>
            <a:r>
              <a:rPr lang="pt-BR" sz="2800" dirty="0" smtClean="0"/>
              <a:t> </a:t>
            </a:r>
            <a:r>
              <a:rPr lang="pt-BR" sz="2800" dirty="0" err="1" smtClean="0"/>
              <a:t>the</a:t>
            </a:r>
            <a:r>
              <a:rPr lang="pt-BR" sz="2800" dirty="0" smtClean="0"/>
              <a:t> </a:t>
            </a:r>
            <a:r>
              <a:rPr lang="pt-BR" sz="2800" dirty="0" err="1" smtClean="0"/>
              <a:t>door</a:t>
            </a:r>
            <a:r>
              <a:rPr lang="pt-BR" sz="2800" dirty="0" smtClean="0"/>
              <a:t> (* a porta)</a:t>
            </a:r>
          </a:p>
          <a:p>
            <a:pPr>
              <a:defRPr/>
            </a:pP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</a:t>
            </a:r>
            <a:r>
              <a:rPr lang="pt-B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cognates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t-BR" sz="2800" dirty="0" smtClean="0"/>
              <a:t>São chamados também de falsos amigos. </a:t>
            </a:r>
            <a:r>
              <a:rPr lang="pt-BR" sz="2800" dirty="0" smtClean="0"/>
              <a:t>São aquelas que </a:t>
            </a:r>
            <a:r>
              <a:rPr lang="pt-BR" sz="2800" dirty="0" smtClean="0"/>
              <a:t>parecem com português </a:t>
            </a:r>
            <a:r>
              <a:rPr lang="pt-BR" sz="2800" dirty="0" smtClean="0"/>
              <a:t>mais </a:t>
            </a:r>
            <a:r>
              <a:rPr lang="pt-BR" sz="2800" dirty="0" smtClean="0"/>
              <a:t>tem significado diferente. </a:t>
            </a:r>
            <a:endParaRPr lang="pt-BR" sz="2800" dirty="0" smtClean="0"/>
          </a:p>
          <a:p>
            <a:pPr>
              <a:defRPr/>
            </a:pPr>
            <a:r>
              <a:rPr lang="pt-BR" sz="2800" dirty="0"/>
              <a:t>- </a:t>
            </a:r>
            <a:r>
              <a:rPr lang="pt-BR" sz="2800" i="1" dirty="0" err="1">
                <a:solidFill>
                  <a:srgbClr val="FF0000"/>
                </a:solidFill>
              </a:rPr>
              <a:t>push</a:t>
            </a:r>
            <a:r>
              <a:rPr lang="pt-BR" sz="2800" dirty="0"/>
              <a:t>: parece o verbo “puxar”, mas na verdade significa “</a:t>
            </a:r>
            <a:r>
              <a:rPr lang="pt-BR" sz="2800" i="1" dirty="0">
                <a:solidFill>
                  <a:srgbClr val="0070C0"/>
                </a:solidFill>
              </a:rPr>
              <a:t>empurrar</a:t>
            </a:r>
            <a:r>
              <a:rPr lang="pt-BR" sz="2800" dirty="0"/>
              <a:t>”; </a:t>
            </a:r>
            <a:endParaRPr lang="pt-BR" sz="2800" dirty="0" smtClean="0"/>
          </a:p>
          <a:p>
            <a:pPr>
              <a:defRPr/>
            </a:pPr>
            <a:r>
              <a:rPr lang="pt-BR" sz="2800" dirty="0" smtClean="0"/>
              <a:t>- </a:t>
            </a:r>
            <a:r>
              <a:rPr lang="pt-BR" sz="2800" i="1" dirty="0" err="1">
                <a:solidFill>
                  <a:srgbClr val="FF0000"/>
                </a:solidFill>
              </a:rPr>
              <a:t>college</a:t>
            </a:r>
            <a:r>
              <a:rPr lang="pt-BR" sz="2800" dirty="0"/>
              <a:t>: parece “colégio”, mas na verdade significa “</a:t>
            </a:r>
            <a:r>
              <a:rPr lang="pt-BR" sz="2800" i="1" dirty="0">
                <a:solidFill>
                  <a:srgbClr val="0070C0"/>
                </a:solidFill>
              </a:rPr>
              <a:t>universidade</a:t>
            </a:r>
            <a:r>
              <a:rPr lang="pt-BR" sz="2800" dirty="0"/>
              <a:t>”; </a:t>
            </a:r>
            <a:endParaRPr lang="pt-BR" sz="2800" dirty="0" smtClean="0"/>
          </a:p>
          <a:p>
            <a:pPr>
              <a:defRPr/>
            </a:pPr>
            <a:r>
              <a:rPr lang="pt-BR" sz="2800" dirty="0" smtClean="0"/>
              <a:t>- </a:t>
            </a:r>
            <a:r>
              <a:rPr lang="pt-BR" sz="2800" i="1" dirty="0" err="1">
                <a:solidFill>
                  <a:srgbClr val="FF0000"/>
                </a:solidFill>
              </a:rPr>
              <a:t>fabric</a:t>
            </a:r>
            <a:r>
              <a:rPr lang="pt-BR" sz="2800" dirty="0"/>
              <a:t>: parece “fábrica”, mas na verdade significa “</a:t>
            </a:r>
            <a:r>
              <a:rPr lang="pt-BR" sz="2800" i="1" dirty="0">
                <a:solidFill>
                  <a:srgbClr val="0070C0"/>
                </a:solidFill>
              </a:rPr>
              <a:t>tecido</a:t>
            </a:r>
            <a:r>
              <a:rPr lang="pt-BR" sz="2800" dirty="0"/>
              <a:t>”. </a:t>
            </a:r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7745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at-baby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1"/>
            <a:ext cx="12192000" cy="6837218"/>
          </a:xfrm>
          <a:prstGeom prst="rect">
            <a:avLst/>
          </a:prstGeom>
        </p:spPr>
      </p:pic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07818" y="509155"/>
            <a:ext cx="11720946" cy="30861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000" dirty="0"/>
              <a:t>How does a baby get to be obese?</a:t>
            </a:r>
            <a:br>
              <a:rPr lang="en-US" sz="6000" dirty="0"/>
            </a:br>
            <a:r>
              <a:rPr lang="en-US" sz="2500" dirty="0"/>
              <a:t>By Madison Park, CNN/ June 27, 2011 -- Updated 1340 GMT (2140 HKT)</a:t>
            </a:r>
          </a:p>
        </p:txBody>
      </p:sp>
    </p:spTree>
    <p:extLst>
      <p:ext uri="{BB962C8B-B14F-4D97-AF65-F5344CB8AC3E}">
        <p14:creationId xmlns:p14="http://schemas.microsoft.com/office/powerpoint/2010/main" val="194771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at-baby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45436" y="1"/>
            <a:ext cx="1946564" cy="1459923"/>
          </a:xfrm>
          <a:prstGeom prst="rect">
            <a:avLst/>
          </a:prstGeom>
        </p:spPr>
      </p:pic>
      <p:sp>
        <p:nvSpPr>
          <p:cNvPr id="17412" name="Espaço Reservado para Conteúdo 6"/>
          <p:cNvSpPr>
            <a:spLocks noGrp="1"/>
          </p:cNvSpPr>
          <p:nvPr>
            <p:ph idx="1"/>
          </p:nvPr>
        </p:nvSpPr>
        <p:spPr>
          <a:xfrm>
            <a:off x="453736" y="1363460"/>
            <a:ext cx="11641281" cy="5255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b="1" dirty="0"/>
              <a:t>(CNN)</a:t>
            </a:r>
            <a:r>
              <a:rPr lang="en-US" sz="2500" dirty="0"/>
              <a:t> -- A 4-year-old lumbered into a Boston pediatric clinic. He walked with a limp. </a:t>
            </a:r>
            <a:endParaRPr lang="pt-BR" sz="2500" dirty="0"/>
          </a:p>
          <a:p>
            <a:pPr>
              <a:defRPr/>
            </a:pPr>
            <a:r>
              <a:rPr lang="en-US" sz="2500" dirty="0"/>
              <a:t>"He was carrying so much weight, he displaced his hips," recalled Dr. Elsie </a:t>
            </a:r>
            <a:r>
              <a:rPr lang="en-US" sz="2500" dirty="0" err="1"/>
              <a:t>Taveras</a:t>
            </a:r>
            <a:r>
              <a:rPr lang="en-US" sz="2500" dirty="0"/>
              <a:t>, co-director of the Obesity Prevention Program at Harvard Medical School. 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</a:t>
            </a:r>
            <a:r>
              <a:rPr lang="en-US" sz="2500" dirty="0"/>
              <a:t>, an extreme example of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obesity</a:t>
            </a:r>
            <a:r>
              <a:rPr lang="en-US" sz="2500" dirty="0"/>
              <a:t>, carried more than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pounds </a:t>
            </a:r>
            <a:r>
              <a:rPr lang="en-US" sz="2500" dirty="0"/>
              <a:t>and had a body mass index that was over the 99th percentile for his age group. He is part of a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disturbing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/>
              <a:t>trend among the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youngest Americans</a:t>
            </a:r>
            <a:r>
              <a:rPr lang="en-US" sz="2500" dirty="0"/>
              <a:t>.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diet</a:t>
            </a:r>
            <a:r>
              <a:rPr lang="en-US" sz="2500" dirty="0"/>
              <a:t>, huge portion sizes,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physical activity</a:t>
            </a:r>
            <a:r>
              <a:rPr lang="en-US" sz="2500" dirty="0"/>
              <a:t>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 sleep </a:t>
            </a:r>
            <a:r>
              <a:rPr lang="en-US" sz="2500" dirty="0"/>
              <a:t>and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uninformed parents </a:t>
            </a:r>
            <a:r>
              <a:rPr lang="en-US" sz="2500" dirty="0"/>
              <a:t>are contributing to larger numbers of overweight or obese young children.</a:t>
            </a:r>
            <a:endParaRPr lang="pt-BR" sz="2500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8990" y="0"/>
            <a:ext cx="9040091" cy="904009"/>
          </a:xfrm>
        </p:spPr>
        <p:txBody>
          <a:bodyPr/>
          <a:lstStyle/>
          <a:p>
            <a:pPr>
              <a:defRPr/>
            </a:pPr>
            <a:r>
              <a:rPr lang="en-US" sz="3300" dirty="0"/>
              <a:t>How does a baby get to be obese?</a:t>
            </a:r>
            <a:br>
              <a:rPr lang="en-US" sz="3300" dirty="0"/>
            </a:br>
            <a:r>
              <a:rPr lang="en-US" sz="1500" dirty="0"/>
              <a:t>By Madison Park, CNN/ June 27, 2011 -- Updated 1340 GMT (2140 HKT)</a:t>
            </a:r>
          </a:p>
        </p:txBody>
      </p:sp>
    </p:spTree>
    <p:extLst>
      <p:ext uri="{BB962C8B-B14F-4D97-AF65-F5344CB8AC3E}">
        <p14:creationId xmlns:p14="http://schemas.microsoft.com/office/powerpoint/2010/main" val="121167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Espaço Reservado para Conteúdo 6"/>
          <p:cNvSpPr>
            <a:spLocks noGrp="1"/>
          </p:cNvSpPr>
          <p:nvPr>
            <p:ph idx="1"/>
          </p:nvPr>
        </p:nvSpPr>
        <p:spPr>
          <a:xfrm>
            <a:off x="453736" y="1363460"/>
            <a:ext cx="11641281" cy="5255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b="1" dirty="0"/>
              <a:t>(CNN)</a:t>
            </a:r>
            <a:r>
              <a:rPr lang="en-US" sz="2500" dirty="0"/>
              <a:t> -- </a:t>
            </a:r>
            <a:r>
              <a:rPr lang="en-US" sz="2500" dirty="0">
                <a:solidFill>
                  <a:schemeClr val="tx1"/>
                </a:solidFill>
              </a:rPr>
              <a:t>A 4-year-old lumbered into a Boston pediatric clinic. </a:t>
            </a:r>
            <a:r>
              <a:rPr lang="en-US" sz="2500" dirty="0"/>
              <a:t>He walked with a limp. </a:t>
            </a:r>
            <a:endParaRPr lang="en-US" sz="2500" dirty="0" smtClean="0"/>
          </a:p>
          <a:p>
            <a:pPr>
              <a:defRPr/>
            </a:pPr>
            <a:r>
              <a:rPr lang="en-US" sz="2500" dirty="0" smtClean="0"/>
              <a:t>"</a:t>
            </a:r>
            <a:r>
              <a:rPr lang="en-US" sz="2500" dirty="0"/>
              <a:t>He was carrying so much weight, he displaced his hips," recalled Dr. </a:t>
            </a:r>
            <a:r>
              <a:rPr lang="en-US" sz="2500" dirty="0"/>
              <a:t>Elsie </a:t>
            </a:r>
            <a:r>
              <a:rPr lang="en-US" sz="2500" dirty="0" err="1"/>
              <a:t>Taveras</a:t>
            </a:r>
            <a:r>
              <a:rPr lang="en-US" sz="2500" dirty="0"/>
              <a:t>, co-director of the Obesity Prevention Program at Harvard Medical School. 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</a:t>
            </a:r>
            <a:r>
              <a:rPr lang="en-US" sz="2500" dirty="0"/>
              <a:t>, an extreme example of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obesity</a:t>
            </a:r>
            <a:r>
              <a:rPr lang="en-US" sz="2500" dirty="0"/>
              <a:t>, carried more than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pounds </a:t>
            </a:r>
            <a:r>
              <a:rPr lang="en-US" sz="2500" dirty="0"/>
              <a:t>and had a body mass index that was over the 99th percentile for his age group. He is part of a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disturbing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/>
              <a:t>trend among the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youngest Americans</a:t>
            </a:r>
            <a:r>
              <a:rPr lang="en-US" sz="2500" dirty="0"/>
              <a:t>.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diet</a:t>
            </a:r>
            <a:r>
              <a:rPr lang="en-US" sz="2500" dirty="0"/>
              <a:t>, huge portion sizes,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physical activity</a:t>
            </a:r>
            <a:r>
              <a:rPr lang="en-US" sz="2500" dirty="0"/>
              <a:t>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 sleep </a:t>
            </a:r>
            <a:r>
              <a:rPr lang="en-US" sz="2500" dirty="0"/>
              <a:t>and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uninformed parents </a:t>
            </a:r>
            <a:r>
              <a:rPr lang="en-US" sz="2500" dirty="0"/>
              <a:t>are contributing to larger numbers of overweight or obese young children.</a:t>
            </a:r>
            <a:endParaRPr lang="pt-BR" sz="2500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8990" y="0"/>
            <a:ext cx="9040091" cy="904009"/>
          </a:xfrm>
        </p:spPr>
        <p:txBody>
          <a:bodyPr/>
          <a:lstStyle/>
          <a:p>
            <a:pPr>
              <a:defRPr/>
            </a:pPr>
            <a:r>
              <a:rPr lang="en-US" sz="3300" dirty="0"/>
              <a:t>How does a baby get to be obese?</a:t>
            </a:r>
            <a:br>
              <a:rPr lang="en-US" sz="3300" dirty="0"/>
            </a:br>
            <a:r>
              <a:rPr lang="en-US" sz="1500" dirty="0"/>
              <a:t>By Madison Park, CNN/ June 27, 2011 -- Updated 1340 GMT (2140 HKT)</a:t>
            </a: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 bwMode="auto">
          <a:xfrm>
            <a:off x="1339707" y="783649"/>
            <a:ext cx="1075531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pt-BR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Predicting</a:t>
            </a: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>
                <a:solidFill>
                  <a:srgbClr val="0070C0"/>
                </a:solidFill>
              </a:rPr>
              <a:t>– com base no seu conhecimento de mundo você advinha o que traz o texto. </a:t>
            </a:r>
          </a:p>
        </p:txBody>
      </p:sp>
    </p:spTree>
    <p:extLst>
      <p:ext uri="{BB962C8B-B14F-4D97-AF65-F5344CB8AC3E}">
        <p14:creationId xmlns:p14="http://schemas.microsoft.com/office/powerpoint/2010/main" val="341931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allAtOnce"/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2773" y="155864"/>
            <a:ext cx="10101839" cy="1070263"/>
          </a:xfrm>
        </p:spPr>
        <p:txBody>
          <a:bodyPr>
            <a:normAutofit/>
          </a:bodyPr>
          <a:lstStyle/>
          <a:p>
            <a:r>
              <a:rPr lang="pt-BR" sz="4500" b="1" dirty="0" smtClean="0"/>
              <a:t>Língua Inglesa no ENEM</a:t>
            </a:r>
            <a:endParaRPr lang="pt-BR" sz="4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96291" y="1226127"/>
            <a:ext cx="10525991" cy="5320146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2010</a:t>
            </a:r>
            <a:r>
              <a:rPr lang="pt-BR" sz="3000" dirty="0" smtClean="0"/>
              <a:t> – 1ª VEZ</a:t>
            </a:r>
          </a:p>
          <a:p>
            <a:r>
              <a:rPr lang="pt-BR" sz="3000" b="1" dirty="0" smtClean="0"/>
              <a:t>2017</a:t>
            </a:r>
            <a:r>
              <a:rPr lang="pt-BR" sz="3000" dirty="0" smtClean="0"/>
              <a:t> – Escolha de idiomas (inglês ou espanhol)</a:t>
            </a:r>
          </a:p>
          <a:p>
            <a:r>
              <a:rPr lang="pt-BR" sz="3000" dirty="0" smtClean="0"/>
              <a:t>Escolher inglês ou espanhol?</a:t>
            </a:r>
          </a:p>
          <a:p>
            <a:r>
              <a:rPr lang="pt-BR" sz="3000" dirty="0" smtClean="0"/>
              <a:t>Inglês por quê?</a:t>
            </a:r>
          </a:p>
          <a:p>
            <a:r>
              <a:rPr lang="pt-BR" sz="3000" dirty="0" smtClean="0"/>
              <a:t>Aulas de inglês – 6º ao 9º e do 1º ao 3º</a:t>
            </a:r>
          </a:p>
          <a:p>
            <a:r>
              <a:rPr lang="pt-BR" sz="3000" dirty="0" smtClean="0"/>
              <a:t>Espanhol apenas no Ensino Médio (professores que não são da área)</a:t>
            </a:r>
          </a:p>
          <a:p>
            <a:r>
              <a:rPr lang="pt-BR" sz="3000" dirty="0" smtClean="0"/>
              <a:t>No IFRN espanhol apenas no 4os anos</a:t>
            </a:r>
          </a:p>
          <a:p>
            <a:r>
              <a:rPr lang="pt-BR" sz="3000" dirty="0" smtClean="0"/>
              <a:t>Faça provas anteriores e veja seu gabarito. 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3737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Espaço Reservado para Conteúdo 6"/>
          <p:cNvSpPr>
            <a:spLocks noGrp="1"/>
          </p:cNvSpPr>
          <p:nvPr>
            <p:ph idx="1"/>
          </p:nvPr>
        </p:nvSpPr>
        <p:spPr>
          <a:xfrm>
            <a:off x="453737" y="1363460"/>
            <a:ext cx="6175664" cy="525554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b="1" dirty="0"/>
              <a:t>(CNN)</a:t>
            </a:r>
            <a:r>
              <a:rPr lang="en-US" sz="2000" dirty="0"/>
              <a:t> -- </a:t>
            </a:r>
            <a:r>
              <a:rPr lang="en-US" sz="2000" dirty="0">
                <a:solidFill>
                  <a:schemeClr val="tx1"/>
                </a:solidFill>
              </a:rPr>
              <a:t>A 4-year-old lumbered into a Boston pediatric clinic. </a:t>
            </a:r>
            <a:r>
              <a:rPr lang="en-US" sz="2000" dirty="0"/>
              <a:t>He walked with a limp. 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"</a:t>
            </a:r>
            <a:r>
              <a:rPr lang="en-US" sz="2000" dirty="0"/>
              <a:t>He was carrying so much weight, he displaced his hips," recalled Dr. </a:t>
            </a:r>
            <a:r>
              <a:rPr lang="en-US" sz="2000" dirty="0"/>
              <a:t>Elsie </a:t>
            </a:r>
            <a:r>
              <a:rPr lang="en-US" sz="2000" dirty="0" err="1"/>
              <a:t>Taveras</a:t>
            </a:r>
            <a:r>
              <a:rPr lang="en-US" sz="2000" dirty="0"/>
              <a:t>, co-director of the Obesity Prevention Program at Harvard Medical School. </a:t>
            </a:r>
            <a:endParaRPr lang="pt-BR" sz="2000" dirty="0"/>
          </a:p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</a:t>
            </a:r>
            <a:r>
              <a:rPr lang="en-US" sz="2000" dirty="0"/>
              <a:t>, an extreme example of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obesity</a:t>
            </a:r>
            <a:r>
              <a:rPr lang="en-US" sz="2000" dirty="0"/>
              <a:t>, carried more than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pounds </a:t>
            </a:r>
            <a:r>
              <a:rPr lang="en-US" sz="2000" dirty="0"/>
              <a:t>and had a body mass index that was over the 99th percentile for his age group. He is part of a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disturbing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trend among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youngest Americans</a:t>
            </a:r>
            <a:r>
              <a:rPr lang="en-US" sz="2000" dirty="0"/>
              <a:t>.</a:t>
            </a:r>
            <a:endParaRPr lang="pt-BR" sz="2000" dirty="0"/>
          </a:p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diet</a:t>
            </a:r>
            <a:r>
              <a:rPr lang="en-US" sz="2000" dirty="0"/>
              <a:t>, huge portion sizes,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physical activity</a:t>
            </a:r>
            <a:r>
              <a:rPr lang="en-US" sz="2000" dirty="0"/>
              <a:t>,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 sleep </a:t>
            </a:r>
            <a:r>
              <a:rPr lang="en-US" sz="2000" dirty="0"/>
              <a:t>and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uninformed parents </a:t>
            </a:r>
            <a:r>
              <a:rPr lang="en-US" sz="2000" dirty="0"/>
              <a:t>are contributing to larger numbers of overweight or obese young children.</a:t>
            </a:r>
            <a:endParaRPr lang="pt-BR" sz="2000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8990" y="0"/>
            <a:ext cx="9040091" cy="904009"/>
          </a:xfrm>
        </p:spPr>
        <p:txBody>
          <a:bodyPr/>
          <a:lstStyle/>
          <a:p>
            <a:pPr>
              <a:defRPr/>
            </a:pPr>
            <a:r>
              <a:rPr lang="en-US" sz="3300" dirty="0"/>
              <a:t>How does a baby get to be obese?</a:t>
            </a:r>
            <a:br>
              <a:rPr lang="en-US" sz="3300" dirty="0"/>
            </a:br>
            <a:r>
              <a:rPr lang="en-US" sz="1500" dirty="0"/>
              <a:t>By Madison Park, CNN/ June 27, 2011 -- Updated 1340 GMT (2140 HKT)</a:t>
            </a: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 bwMode="auto">
          <a:xfrm>
            <a:off x="1339707" y="783649"/>
            <a:ext cx="1075531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pt-BR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Predicting</a:t>
            </a: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>
                <a:solidFill>
                  <a:srgbClr val="0070C0"/>
                </a:solidFill>
              </a:rPr>
              <a:t>– com base no seu conhecimento de mundo você advinha o que traz o texto. </a:t>
            </a:r>
          </a:p>
        </p:txBody>
      </p:sp>
      <p:sp>
        <p:nvSpPr>
          <p:cNvPr id="7" name="Espaço Reservado para Conteúdo 6"/>
          <p:cNvSpPr txBox="1">
            <a:spLocks/>
          </p:cNvSpPr>
          <p:nvPr/>
        </p:nvSpPr>
        <p:spPr>
          <a:xfrm>
            <a:off x="6805322" y="1163782"/>
            <a:ext cx="5386677" cy="54552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000" dirty="0" smtClean="0"/>
              <a:t>Quais as ideias que tenho sobre a obesidade?</a:t>
            </a:r>
          </a:p>
          <a:p>
            <a:pPr>
              <a:defRPr/>
            </a:pPr>
            <a:r>
              <a:rPr lang="pt-BR" sz="2000" dirty="0" smtClean="0"/>
              <a:t>Obesidade faz bem à saúde?</a:t>
            </a:r>
          </a:p>
          <a:p>
            <a:pPr>
              <a:defRPr/>
            </a:pPr>
            <a:r>
              <a:rPr lang="pt-BR" sz="2000" dirty="0" smtClean="0"/>
              <a:t>Quais os problemas que a obesidade causa?</a:t>
            </a:r>
          </a:p>
          <a:p>
            <a:pPr>
              <a:defRPr/>
            </a:pPr>
            <a:r>
              <a:rPr lang="pt-BR" sz="2000" dirty="0" smtClean="0"/>
              <a:t>Quais as atitudes nossas que tornam com que fiquemos obesos?</a:t>
            </a:r>
          </a:p>
          <a:p>
            <a:pPr>
              <a:defRPr/>
            </a:pPr>
            <a:r>
              <a:rPr lang="pt-BR" sz="2000" dirty="0" smtClean="0"/>
              <a:t>Quais as formas que os pais tem de prevenir a obesidade dos filhos?</a:t>
            </a:r>
          </a:p>
          <a:p>
            <a:pPr>
              <a:defRPr/>
            </a:pPr>
            <a:r>
              <a:rPr lang="pt-BR" sz="2000" dirty="0" smtClean="0"/>
              <a:t>Bebês obesos – de quem é a culpa?</a:t>
            </a:r>
          </a:p>
          <a:p>
            <a:pPr>
              <a:defRPr/>
            </a:pPr>
            <a:r>
              <a:rPr lang="pt-BR" sz="2000" dirty="0" smtClean="0"/>
              <a:t>Existe cura para a obesidade mórbida?</a:t>
            </a:r>
          </a:p>
          <a:p>
            <a:pPr>
              <a:defRPr/>
            </a:pPr>
            <a:r>
              <a:rPr lang="pt-BR" sz="2000" dirty="0" smtClean="0"/>
              <a:t>Para tratar-se o que fazer?</a:t>
            </a:r>
          </a:p>
          <a:p>
            <a:pPr>
              <a:defRPr/>
            </a:pPr>
            <a:r>
              <a:rPr lang="pt-BR" sz="2000" dirty="0" smtClean="0"/>
              <a:t>Qual país sofre mais com a obesidade?</a:t>
            </a:r>
          </a:p>
          <a:p>
            <a:pPr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3299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allAtOnce"/>
      <p:bldP spid="6" grpId="0" build="allAtOnce"/>
      <p:bldP spid="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Espaço Reservado para Conteúdo 6"/>
          <p:cNvSpPr>
            <a:spLocks noGrp="1"/>
          </p:cNvSpPr>
          <p:nvPr>
            <p:ph idx="1"/>
          </p:nvPr>
        </p:nvSpPr>
        <p:spPr>
          <a:xfrm>
            <a:off x="453736" y="1363460"/>
            <a:ext cx="11641281" cy="5255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b="1" dirty="0"/>
              <a:t>(CNN)</a:t>
            </a:r>
            <a:r>
              <a:rPr lang="en-US" sz="2500" dirty="0"/>
              <a:t> -- </a:t>
            </a:r>
            <a:r>
              <a:rPr lang="en-US" sz="2500" dirty="0">
                <a:solidFill>
                  <a:schemeClr val="tx1"/>
                </a:solidFill>
              </a:rPr>
              <a:t>A 4-year-old lumbered into a Boston pediatric </a:t>
            </a:r>
            <a:r>
              <a:rPr lang="en-US" sz="2500" dirty="0">
                <a:solidFill>
                  <a:srgbClr val="0070C0"/>
                </a:solidFill>
              </a:rPr>
              <a:t>clinic</a:t>
            </a:r>
            <a:r>
              <a:rPr lang="en-US" sz="2500" dirty="0">
                <a:solidFill>
                  <a:schemeClr val="tx1"/>
                </a:solidFill>
              </a:rPr>
              <a:t>. </a:t>
            </a:r>
            <a:r>
              <a:rPr lang="en-US" sz="2500" dirty="0"/>
              <a:t>He walked with a limp. </a:t>
            </a:r>
            <a:endParaRPr lang="en-US" sz="2500" dirty="0" smtClean="0"/>
          </a:p>
          <a:p>
            <a:pPr>
              <a:defRPr/>
            </a:pPr>
            <a:r>
              <a:rPr lang="en-US" sz="2500" dirty="0" smtClean="0"/>
              <a:t>"</a:t>
            </a:r>
            <a:r>
              <a:rPr lang="en-US" sz="2500" dirty="0"/>
              <a:t>He was carrying so much weight, he displaced his hips," recalled Dr. </a:t>
            </a:r>
            <a:r>
              <a:rPr lang="en-US" sz="2500" dirty="0"/>
              <a:t>Elsie </a:t>
            </a:r>
            <a:r>
              <a:rPr lang="en-US" sz="2500" dirty="0" err="1"/>
              <a:t>Taveras</a:t>
            </a:r>
            <a:r>
              <a:rPr lang="en-US" sz="2500" dirty="0"/>
              <a:t>, co-director of the Obesity </a:t>
            </a:r>
            <a:r>
              <a:rPr lang="en-US" sz="2500" dirty="0">
                <a:solidFill>
                  <a:srgbClr val="0070C0"/>
                </a:solidFill>
              </a:rPr>
              <a:t>Prevention </a:t>
            </a:r>
            <a:r>
              <a:rPr lang="en-US" sz="2500" dirty="0"/>
              <a:t>Program at Harvard Medical School. 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</a:t>
            </a:r>
            <a:r>
              <a:rPr lang="en-US" sz="2500" dirty="0"/>
              <a:t>, an </a:t>
            </a:r>
            <a:r>
              <a:rPr lang="en-US" sz="2500" dirty="0">
                <a:solidFill>
                  <a:srgbClr val="0070C0"/>
                </a:solidFill>
              </a:rPr>
              <a:t>extreme</a:t>
            </a:r>
            <a:r>
              <a:rPr lang="en-US" sz="2500" dirty="0"/>
              <a:t> example of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obesity</a:t>
            </a:r>
            <a:r>
              <a:rPr lang="en-US" sz="2500" dirty="0"/>
              <a:t>, carried more than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pounds </a:t>
            </a:r>
            <a:r>
              <a:rPr lang="en-US" sz="2500" dirty="0"/>
              <a:t>and had a </a:t>
            </a:r>
            <a:r>
              <a:rPr lang="en-US" sz="2500" dirty="0">
                <a:solidFill>
                  <a:srgbClr val="0070C0"/>
                </a:solidFill>
              </a:rPr>
              <a:t>body mass index</a:t>
            </a:r>
            <a:r>
              <a:rPr lang="en-US" sz="2500" dirty="0"/>
              <a:t> that was over the 99th percentile for his age group. He is part of a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disturbing</a:t>
            </a:r>
            <a:r>
              <a:rPr lang="en-US" sz="2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/>
              <a:t>trend among the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youngest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Americans</a:t>
            </a:r>
            <a:r>
              <a:rPr lang="en-US" sz="2500" dirty="0"/>
              <a:t>.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diet</a:t>
            </a:r>
            <a:r>
              <a:rPr lang="en-US" sz="2500" dirty="0"/>
              <a:t>, huge portion sizes,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activity</a:t>
            </a:r>
            <a:r>
              <a:rPr lang="en-US" sz="2500" dirty="0"/>
              <a:t>,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/>
              <a:t>and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uninformed parents </a:t>
            </a:r>
            <a:r>
              <a:rPr lang="en-US" sz="2500" dirty="0"/>
              <a:t>are contributing to larger numbers of </a:t>
            </a:r>
            <a:r>
              <a:rPr lang="en-US" sz="2500" dirty="0">
                <a:solidFill>
                  <a:srgbClr val="0070C0"/>
                </a:solidFill>
              </a:rPr>
              <a:t>overweight</a:t>
            </a:r>
            <a:r>
              <a:rPr lang="en-US" sz="2500" dirty="0"/>
              <a:t> or obese young </a:t>
            </a:r>
            <a:r>
              <a:rPr lang="en-US" sz="2500" dirty="0">
                <a:solidFill>
                  <a:srgbClr val="0070C0"/>
                </a:solidFill>
              </a:rPr>
              <a:t>children</a:t>
            </a:r>
            <a:r>
              <a:rPr lang="en-US" sz="2500" dirty="0"/>
              <a:t>.</a:t>
            </a:r>
            <a:endParaRPr lang="pt-BR" sz="2500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8990" y="0"/>
            <a:ext cx="9040091" cy="904009"/>
          </a:xfrm>
        </p:spPr>
        <p:txBody>
          <a:bodyPr/>
          <a:lstStyle/>
          <a:p>
            <a:pPr>
              <a:defRPr/>
            </a:pPr>
            <a:r>
              <a:rPr lang="en-US" sz="3300" dirty="0"/>
              <a:t>How does a baby get to be obese?</a:t>
            </a:r>
            <a:br>
              <a:rPr lang="en-US" sz="3300" dirty="0"/>
            </a:br>
            <a:r>
              <a:rPr lang="en-US" sz="1500" dirty="0"/>
              <a:t>By Madison Park, CNN/ June 27, 2011 -- Updated 1340 GMT (2140 HKT)</a:t>
            </a: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 bwMode="auto">
          <a:xfrm>
            <a:off x="1339707" y="783649"/>
            <a:ext cx="1075531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pt-BR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Predicting</a:t>
            </a: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>
                <a:solidFill>
                  <a:srgbClr val="0070C0"/>
                </a:solidFill>
              </a:rPr>
              <a:t>– com base no seu conhecimento de mundo você advinha o que traz o texto. </a:t>
            </a:r>
          </a:p>
        </p:txBody>
      </p:sp>
    </p:spTree>
    <p:extLst>
      <p:ext uri="{BB962C8B-B14F-4D97-AF65-F5344CB8AC3E}">
        <p14:creationId xmlns:p14="http://schemas.microsoft.com/office/powerpoint/2010/main" val="160061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allAtOnce"/>
      <p:bldP spid="6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Espaço Reservado para Conteúdo 6"/>
          <p:cNvSpPr>
            <a:spLocks noGrp="1"/>
          </p:cNvSpPr>
          <p:nvPr>
            <p:ph idx="1"/>
          </p:nvPr>
        </p:nvSpPr>
        <p:spPr>
          <a:xfrm>
            <a:off x="453736" y="1363460"/>
            <a:ext cx="11641281" cy="5255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b="1" dirty="0"/>
              <a:t>(CNN)</a:t>
            </a:r>
            <a:r>
              <a:rPr lang="en-US" sz="2500" dirty="0"/>
              <a:t> -- </a:t>
            </a:r>
            <a:r>
              <a:rPr lang="en-US" sz="2500" dirty="0">
                <a:solidFill>
                  <a:schemeClr val="tx1"/>
                </a:solidFill>
              </a:rPr>
              <a:t>A 4-year-old lumbered into a Boston pediatric </a:t>
            </a:r>
            <a:r>
              <a:rPr lang="en-US" sz="2500" dirty="0">
                <a:solidFill>
                  <a:srgbClr val="0070C0"/>
                </a:solidFill>
              </a:rPr>
              <a:t>clinic</a:t>
            </a:r>
            <a:r>
              <a:rPr lang="en-US" sz="2500" dirty="0">
                <a:solidFill>
                  <a:schemeClr val="tx1"/>
                </a:solidFill>
              </a:rPr>
              <a:t>. </a:t>
            </a:r>
            <a:r>
              <a:rPr lang="en-US" sz="2500" dirty="0"/>
              <a:t>He walked with a limp. </a:t>
            </a:r>
            <a:endParaRPr lang="en-US" sz="2500" dirty="0" smtClean="0"/>
          </a:p>
          <a:p>
            <a:pPr>
              <a:defRPr/>
            </a:pPr>
            <a:r>
              <a:rPr lang="en-US" sz="2500" dirty="0" smtClean="0"/>
              <a:t>"</a:t>
            </a:r>
            <a:r>
              <a:rPr lang="en-US" sz="2500" dirty="0"/>
              <a:t>He was carrying so much weight, he displaced his hips," recalled Dr. </a:t>
            </a:r>
            <a:r>
              <a:rPr lang="en-US" sz="2500" dirty="0"/>
              <a:t>Elsie </a:t>
            </a:r>
            <a:r>
              <a:rPr lang="en-US" sz="2500" dirty="0" err="1"/>
              <a:t>Taveras</a:t>
            </a:r>
            <a:r>
              <a:rPr lang="en-US" sz="2500" dirty="0"/>
              <a:t>, co-director of the Obesity </a:t>
            </a:r>
            <a:r>
              <a:rPr lang="en-US" sz="2500" dirty="0">
                <a:solidFill>
                  <a:srgbClr val="0070C0"/>
                </a:solidFill>
              </a:rPr>
              <a:t>Prevention </a:t>
            </a:r>
            <a:r>
              <a:rPr lang="en-US" sz="2500" dirty="0"/>
              <a:t>Program at Harvard Medical School. 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</a:t>
            </a:r>
            <a:r>
              <a:rPr lang="en-US" sz="2500" dirty="0"/>
              <a:t>, an </a:t>
            </a:r>
            <a:r>
              <a:rPr lang="en-US" sz="2500" dirty="0">
                <a:solidFill>
                  <a:srgbClr val="0070C0"/>
                </a:solidFill>
              </a:rPr>
              <a:t>extreme</a:t>
            </a:r>
            <a:r>
              <a:rPr lang="en-US" sz="2500" dirty="0"/>
              <a:t> example of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obesity</a:t>
            </a:r>
            <a:r>
              <a:rPr lang="en-US" sz="2500" dirty="0"/>
              <a:t>, carried more than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pounds </a:t>
            </a:r>
            <a:r>
              <a:rPr lang="en-US" sz="2500" dirty="0"/>
              <a:t>and had a </a:t>
            </a:r>
            <a:r>
              <a:rPr lang="en-US" sz="2500" dirty="0">
                <a:solidFill>
                  <a:srgbClr val="0070C0"/>
                </a:solidFill>
              </a:rPr>
              <a:t>body mass index</a:t>
            </a:r>
            <a:r>
              <a:rPr lang="en-US" sz="2500" dirty="0"/>
              <a:t> that was over the 99th percentile for his age group. He is part of a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disturbing</a:t>
            </a:r>
            <a:r>
              <a:rPr lang="en-US" sz="2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/>
              <a:t>trend among the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youngest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Americans</a:t>
            </a:r>
            <a:r>
              <a:rPr lang="en-US" sz="2500" dirty="0"/>
              <a:t>.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diet</a:t>
            </a:r>
            <a:r>
              <a:rPr lang="en-US" sz="2500" dirty="0"/>
              <a:t>, huge portion sizes,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activity</a:t>
            </a:r>
            <a:r>
              <a:rPr lang="en-US" sz="2500" dirty="0"/>
              <a:t>,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/>
              <a:t>and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uninformed parents </a:t>
            </a:r>
            <a:r>
              <a:rPr lang="en-US" sz="2500" dirty="0"/>
              <a:t>are contributing to larger numbers of </a:t>
            </a:r>
            <a:r>
              <a:rPr lang="en-US" sz="2500" dirty="0">
                <a:solidFill>
                  <a:srgbClr val="0070C0"/>
                </a:solidFill>
              </a:rPr>
              <a:t>overweight</a:t>
            </a:r>
            <a:r>
              <a:rPr lang="en-US" sz="2500" dirty="0"/>
              <a:t> or obese young </a:t>
            </a:r>
            <a:r>
              <a:rPr lang="en-US" sz="2500" dirty="0">
                <a:solidFill>
                  <a:srgbClr val="0070C0"/>
                </a:solidFill>
              </a:rPr>
              <a:t>children</a:t>
            </a:r>
            <a:r>
              <a:rPr lang="en-US" sz="2500" dirty="0"/>
              <a:t>.</a:t>
            </a:r>
            <a:endParaRPr lang="pt-BR" sz="2500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8990" y="0"/>
            <a:ext cx="9040091" cy="904009"/>
          </a:xfrm>
        </p:spPr>
        <p:txBody>
          <a:bodyPr/>
          <a:lstStyle/>
          <a:p>
            <a:pPr>
              <a:defRPr/>
            </a:pPr>
            <a:r>
              <a:rPr lang="en-US" sz="3300" dirty="0"/>
              <a:t>How does a baby get to be obese?</a:t>
            </a:r>
            <a:br>
              <a:rPr lang="en-US" sz="3300" dirty="0"/>
            </a:br>
            <a:r>
              <a:rPr lang="en-US" sz="1500" dirty="0"/>
              <a:t>By Madison Park, CNN/ June 27, 2011 -- Updated 1340 GMT (2140 HKT)</a:t>
            </a: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 bwMode="auto">
          <a:xfrm>
            <a:off x="1339707" y="783649"/>
            <a:ext cx="1075531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pt-BR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Predicting</a:t>
            </a: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>
                <a:solidFill>
                  <a:srgbClr val="0070C0"/>
                </a:solidFill>
              </a:rPr>
              <a:t>– com base no seu conhecimento de mundo você advinha o que traz o texto.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64" y="0"/>
            <a:ext cx="2232025" cy="78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21" y="3836699"/>
            <a:ext cx="1957861" cy="173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242" y="3836699"/>
            <a:ext cx="264809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64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allAtOnce"/>
      <p:bldP spid="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Espaço Reservado para Conteúdo 6"/>
          <p:cNvSpPr>
            <a:spLocks noGrp="1"/>
          </p:cNvSpPr>
          <p:nvPr>
            <p:ph idx="1"/>
          </p:nvPr>
        </p:nvSpPr>
        <p:spPr>
          <a:xfrm>
            <a:off x="453736" y="1363460"/>
            <a:ext cx="11641281" cy="5255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b="1" dirty="0"/>
              <a:t>(CNN)</a:t>
            </a:r>
            <a:r>
              <a:rPr lang="en-US" sz="2500" dirty="0"/>
              <a:t> -- </a:t>
            </a:r>
            <a:r>
              <a:rPr lang="en-US" sz="2500" dirty="0">
                <a:solidFill>
                  <a:schemeClr val="tx1"/>
                </a:solidFill>
              </a:rPr>
              <a:t>A 4-year-old lumbered into a Boston pediatric </a:t>
            </a:r>
            <a:r>
              <a:rPr lang="en-US" sz="2500" dirty="0">
                <a:solidFill>
                  <a:srgbClr val="0070C0"/>
                </a:solidFill>
              </a:rPr>
              <a:t>clinic</a:t>
            </a:r>
            <a:r>
              <a:rPr lang="en-US" sz="2500" dirty="0">
                <a:solidFill>
                  <a:schemeClr val="tx1"/>
                </a:solidFill>
              </a:rPr>
              <a:t>. </a:t>
            </a:r>
            <a:r>
              <a:rPr lang="en-US" sz="2500" dirty="0"/>
              <a:t>He walked with a limp. </a:t>
            </a:r>
            <a:endParaRPr lang="en-US" sz="2500" dirty="0" smtClean="0"/>
          </a:p>
          <a:p>
            <a:pPr>
              <a:defRPr/>
            </a:pPr>
            <a:r>
              <a:rPr lang="en-US" sz="2500" dirty="0" smtClean="0"/>
              <a:t>"</a:t>
            </a:r>
            <a:r>
              <a:rPr lang="en-US" sz="2500" dirty="0"/>
              <a:t>He was carrying so much weight, he displaced his hips," recalled Dr. </a:t>
            </a:r>
            <a:r>
              <a:rPr lang="en-US" sz="2500" dirty="0"/>
              <a:t>Elsie </a:t>
            </a:r>
            <a:r>
              <a:rPr lang="en-US" sz="2500" dirty="0" err="1"/>
              <a:t>Taveras</a:t>
            </a:r>
            <a:r>
              <a:rPr lang="en-US" sz="2500" dirty="0"/>
              <a:t>, co-director of the Obesity </a:t>
            </a:r>
            <a:r>
              <a:rPr lang="en-US" sz="2500" dirty="0">
                <a:solidFill>
                  <a:srgbClr val="0070C0"/>
                </a:solidFill>
              </a:rPr>
              <a:t>Prevention </a:t>
            </a:r>
            <a:r>
              <a:rPr lang="en-US" sz="2500" dirty="0"/>
              <a:t>Program at Harvard Medical School. 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</a:t>
            </a:r>
            <a:r>
              <a:rPr lang="en-US" sz="2500" dirty="0"/>
              <a:t>, an </a:t>
            </a:r>
            <a:r>
              <a:rPr lang="en-US" sz="2500" dirty="0">
                <a:solidFill>
                  <a:srgbClr val="0070C0"/>
                </a:solidFill>
              </a:rPr>
              <a:t>extreme</a:t>
            </a:r>
            <a:r>
              <a:rPr lang="en-US" sz="2500" dirty="0"/>
              <a:t> example of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obesity</a:t>
            </a:r>
            <a:r>
              <a:rPr lang="en-US" sz="2500" dirty="0"/>
              <a:t>, carried more than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pounds </a:t>
            </a:r>
            <a:r>
              <a:rPr lang="en-US" sz="2500" dirty="0"/>
              <a:t>and had a </a:t>
            </a:r>
            <a:r>
              <a:rPr lang="en-US" sz="2500" dirty="0">
                <a:solidFill>
                  <a:srgbClr val="0070C0"/>
                </a:solidFill>
              </a:rPr>
              <a:t>body mass index</a:t>
            </a:r>
            <a:r>
              <a:rPr lang="en-US" sz="2500" dirty="0"/>
              <a:t> that was over the 99th percentile for his age group. He is part of a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disturbing</a:t>
            </a:r>
            <a:r>
              <a:rPr lang="en-US" sz="2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/>
              <a:t>trend among the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youngest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Americans</a:t>
            </a:r>
            <a:r>
              <a:rPr lang="en-US" sz="2500" dirty="0"/>
              <a:t>.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diet</a:t>
            </a:r>
            <a:r>
              <a:rPr lang="en-US" sz="2500" dirty="0"/>
              <a:t>, huge portion sizes,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activity</a:t>
            </a:r>
            <a:r>
              <a:rPr lang="en-US" sz="2500" dirty="0"/>
              <a:t>,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/>
              <a:t>and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uninformed parents </a:t>
            </a:r>
            <a:r>
              <a:rPr lang="en-US" sz="2500" dirty="0"/>
              <a:t>are contributing to larger numbers of </a:t>
            </a:r>
            <a:r>
              <a:rPr lang="en-US" sz="2500" dirty="0">
                <a:solidFill>
                  <a:srgbClr val="0070C0"/>
                </a:solidFill>
              </a:rPr>
              <a:t>overweight</a:t>
            </a:r>
            <a:r>
              <a:rPr lang="en-US" sz="2500" dirty="0"/>
              <a:t> or obese young </a:t>
            </a:r>
            <a:r>
              <a:rPr lang="en-US" sz="2500" dirty="0">
                <a:solidFill>
                  <a:srgbClr val="0070C0"/>
                </a:solidFill>
              </a:rPr>
              <a:t>children</a:t>
            </a:r>
            <a:r>
              <a:rPr lang="en-US" sz="2500" dirty="0"/>
              <a:t>.</a:t>
            </a:r>
            <a:endParaRPr lang="pt-BR" sz="2500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8990" y="0"/>
            <a:ext cx="9040091" cy="904009"/>
          </a:xfrm>
        </p:spPr>
        <p:txBody>
          <a:bodyPr/>
          <a:lstStyle/>
          <a:p>
            <a:pPr>
              <a:defRPr/>
            </a:pPr>
            <a:r>
              <a:rPr lang="en-US" sz="3300" dirty="0"/>
              <a:t>How does a baby get to be obese?</a:t>
            </a:r>
            <a:br>
              <a:rPr lang="en-US" sz="3300" dirty="0"/>
            </a:br>
            <a:r>
              <a:rPr lang="en-US" sz="1500" dirty="0"/>
              <a:t>By Madison Park, CNN/ June 27, 2011 -- Updated 1340 GMT (2140 HKT)</a:t>
            </a: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 bwMode="auto">
          <a:xfrm>
            <a:off x="1339707" y="783649"/>
            <a:ext cx="1075531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pt-BR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Predicting</a:t>
            </a: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>
                <a:solidFill>
                  <a:srgbClr val="0070C0"/>
                </a:solidFill>
              </a:rPr>
              <a:t>– com base no seu conhecimento de mundo você advinha o que traz o texto.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06" y="2615465"/>
            <a:ext cx="2376921" cy="208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87" y="3418610"/>
            <a:ext cx="2343150" cy="18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081" y="3709554"/>
            <a:ext cx="2317472" cy="148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49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allAtOnce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at-baby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45436" y="1"/>
            <a:ext cx="1946564" cy="1459923"/>
          </a:xfrm>
          <a:prstGeom prst="rect">
            <a:avLst/>
          </a:prstGeom>
        </p:spPr>
      </p:pic>
      <p:sp>
        <p:nvSpPr>
          <p:cNvPr id="17412" name="Espaço Reservado para Conteúdo 6"/>
          <p:cNvSpPr>
            <a:spLocks noGrp="1"/>
          </p:cNvSpPr>
          <p:nvPr>
            <p:ph idx="1"/>
          </p:nvPr>
        </p:nvSpPr>
        <p:spPr>
          <a:xfrm>
            <a:off x="453736" y="1363460"/>
            <a:ext cx="11641281" cy="5255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b="1" dirty="0"/>
              <a:t>(CNN)</a:t>
            </a:r>
            <a:r>
              <a:rPr lang="en-US" sz="2500" dirty="0"/>
              <a:t> -- A 4-year-old lumbered into a Boston pediatric clinic. He walked with a limp. </a:t>
            </a:r>
            <a:endParaRPr lang="pt-BR" sz="2500" dirty="0"/>
          </a:p>
          <a:p>
            <a:pPr>
              <a:defRPr/>
            </a:pPr>
            <a:r>
              <a:rPr lang="en-US" sz="2500" dirty="0"/>
              <a:t>"He was carrying so much weight, he displaced his hips," recalled Dr. Elsie </a:t>
            </a:r>
            <a:r>
              <a:rPr lang="en-US" sz="2500" dirty="0" err="1"/>
              <a:t>Taveras</a:t>
            </a:r>
            <a:r>
              <a:rPr lang="en-US" sz="2500" dirty="0"/>
              <a:t>, co-director of the Obesity Prevention Program at Harvard Medical School. 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</a:t>
            </a:r>
            <a:r>
              <a:rPr lang="en-US" sz="2500" dirty="0"/>
              <a:t>, an extreme example of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obesity</a:t>
            </a:r>
            <a:r>
              <a:rPr lang="en-US" sz="2500" dirty="0"/>
              <a:t>, carried more than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pounds </a:t>
            </a:r>
            <a:r>
              <a:rPr lang="en-US" sz="2500" dirty="0"/>
              <a:t>and had a body mass index that was over the 99th percentile for his age group. He is part of a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disturbing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/>
              <a:t>trend among the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youngest Americans</a:t>
            </a:r>
            <a:r>
              <a:rPr lang="en-US" sz="2500" dirty="0"/>
              <a:t>.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diet</a:t>
            </a:r>
            <a:r>
              <a:rPr lang="en-US" sz="2500" dirty="0"/>
              <a:t>, huge portion sizes,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physical activity</a:t>
            </a:r>
            <a:r>
              <a:rPr lang="en-US" sz="2500" dirty="0"/>
              <a:t>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 sleep </a:t>
            </a:r>
            <a:r>
              <a:rPr lang="en-US" sz="2500" dirty="0"/>
              <a:t>and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uninformed parents </a:t>
            </a:r>
            <a:r>
              <a:rPr lang="en-US" sz="2500" dirty="0"/>
              <a:t>are contributing to larger numbers of overweight or obese young children.</a:t>
            </a:r>
            <a:endParaRPr lang="pt-BR" sz="2500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8990" y="0"/>
            <a:ext cx="9040091" cy="904009"/>
          </a:xfrm>
        </p:spPr>
        <p:txBody>
          <a:bodyPr/>
          <a:lstStyle/>
          <a:p>
            <a:pPr>
              <a:defRPr/>
            </a:pPr>
            <a:r>
              <a:rPr lang="en-US" sz="3300" dirty="0"/>
              <a:t>How does a baby get to be obese?</a:t>
            </a:r>
            <a:br>
              <a:rPr lang="en-US" sz="3300" dirty="0"/>
            </a:br>
            <a:r>
              <a:rPr lang="en-US" sz="1500" dirty="0"/>
              <a:t>By Madison Park, CNN/ June 27, 2011 -- Updated 1340 GMT (2140 HKT)</a:t>
            </a: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 bwMode="auto">
          <a:xfrm>
            <a:off x="4572000" y="904009"/>
            <a:ext cx="5476009" cy="45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pt-BR" sz="25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Skimming</a:t>
            </a:r>
            <a:r>
              <a:rPr lang="pt-BR" sz="2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500" dirty="0">
                <a:solidFill>
                  <a:srgbClr val="0070C0"/>
                </a:solidFill>
              </a:rPr>
              <a:t>– assunto principal</a:t>
            </a:r>
            <a:endParaRPr lang="pt-BR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50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allAtOnce"/>
      <p:bldP spid="6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at-baby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45436" y="1"/>
            <a:ext cx="1946564" cy="1459923"/>
          </a:xfrm>
          <a:prstGeom prst="rect">
            <a:avLst/>
          </a:prstGeom>
        </p:spPr>
      </p:pic>
      <p:sp>
        <p:nvSpPr>
          <p:cNvPr id="17412" name="Espaço Reservado para Conteúdo 6"/>
          <p:cNvSpPr>
            <a:spLocks noGrp="1"/>
          </p:cNvSpPr>
          <p:nvPr>
            <p:ph idx="1"/>
          </p:nvPr>
        </p:nvSpPr>
        <p:spPr>
          <a:xfrm>
            <a:off x="453736" y="1363460"/>
            <a:ext cx="11641281" cy="5255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b="1" dirty="0"/>
              <a:t>(CNN)</a:t>
            </a:r>
            <a:r>
              <a:rPr lang="en-US" sz="2500" dirty="0"/>
              <a:t> -- A 4-year-old lumbered into a Boston pediatric clinic. He walked with a limp. </a:t>
            </a:r>
            <a:endParaRPr lang="pt-BR" sz="2500" dirty="0"/>
          </a:p>
          <a:p>
            <a:pPr>
              <a:defRPr/>
            </a:pPr>
            <a:r>
              <a:rPr lang="en-US" sz="2500" dirty="0"/>
              <a:t>"He was carrying so much weight, he displaced his hips," recalled Dr. Elsie </a:t>
            </a:r>
            <a:r>
              <a:rPr lang="en-US" sz="2500" dirty="0" err="1"/>
              <a:t>Taveras</a:t>
            </a:r>
            <a:r>
              <a:rPr lang="en-US" sz="2500" dirty="0"/>
              <a:t>, co-director of the Obesity Prevention Program at Harvard Medical School. 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</a:t>
            </a:r>
            <a:r>
              <a:rPr lang="en-US" sz="2500" dirty="0"/>
              <a:t>, an extreme example of 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obesity</a:t>
            </a:r>
            <a:r>
              <a:rPr lang="en-US" sz="2500" dirty="0"/>
              <a:t>, carried more than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pounds </a:t>
            </a:r>
            <a:r>
              <a:rPr lang="en-US" sz="2500" dirty="0"/>
              <a:t>and had a body mass index that was over the 99th percentile for his age group. He is part of a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disturbing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/>
              <a:t>trend among the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youngest Americans</a:t>
            </a:r>
            <a:r>
              <a:rPr lang="en-US" sz="2500" dirty="0"/>
              <a:t>.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diet</a:t>
            </a:r>
            <a:r>
              <a:rPr lang="en-US" sz="2500" dirty="0"/>
              <a:t>, huge portion sizes,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physical activity</a:t>
            </a:r>
            <a:r>
              <a:rPr lang="en-US" sz="2500" dirty="0"/>
              <a:t>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 sleep </a:t>
            </a:r>
            <a:r>
              <a:rPr lang="en-US" sz="2500" dirty="0"/>
              <a:t>and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uninformed parents </a:t>
            </a:r>
            <a:r>
              <a:rPr lang="en-US" sz="2500" dirty="0"/>
              <a:t>are contributing to larger numbers of overweight or obese young children.</a:t>
            </a:r>
            <a:endParaRPr lang="pt-BR" sz="2500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8990" y="0"/>
            <a:ext cx="9040091" cy="904009"/>
          </a:xfrm>
        </p:spPr>
        <p:txBody>
          <a:bodyPr/>
          <a:lstStyle/>
          <a:p>
            <a:pPr>
              <a:defRPr/>
            </a:pPr>
            <a:r>
              <a:rPr lang="en-US" sz="3300" dirty="0"/>
              <a:t>How does a baby get to be obese?</a:t>
            </a:r>
            <a:br>
              <a:rPr lang="en-US" sz="3300" dirty="0"/>
            </a:br>
            <a:r>
              <a:rPr lang="en-US" sz="1500" dirty="0"/>
              <a:t>By Madison Park, CNN/ June 27, 2011 -- Updated 1340 GMT (2140 HKT)</a:t>
            </a: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 bwMode="auto">
          <a:xfrm>
            <a:off x="4572000" y="904009"/>
            <a:ext cx="5476009" cy="45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pt-BR" sz="25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Skimming</a:t>
            </a:r>
            <a:r>
              <a:rPr lang="pt-BR" sz="2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500" dirty="0">
                <a:solidFill>
                  <a:srgbClr val="0070C0"/>
                </a:solidFill>
              </a:rPr>
              <a:t>– assunto principal</a:t>
            </a:r>
            <a:endParaRPr lang="pt-BR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999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allAtOnce"/>
      <p:bldP spid="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Espaço Reservado para Conteúdo 6"/>
          <p:cNvSpPr>
            <a:spLocks noGrp="1"/>
          </p:cNvSpPr>
          <p:nvPr>
            <p:ph idx="1"/>
          </p:nvPr>
        </p:nvSpPr>
        <p:spPr>
          <a:xfrm>
            <a:off x="453736" y="1363460"/>
            <a:ext cx="11641281" cy="5255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b="1" dirty="0"/>
              <a:t>(CNN)</a:t>
            </a:r>
            <a:r>
              <a:rPr lang="en-US" sz="2500" dirty="0"/>
              <a:t> -- A 4-year-old lumbered into a Boston pediatric clinic. He walked with a limp. </a:t>
            </a:r>
            <a:endParaRPr lang="pt-BR" sz="2500" dirty="0"/>
          </a:p>
          <a:p>
            <a:pPr>
              <a:defRPr/>
            </a:pPr>
            <a:r>
              <a:rPr lang="en-US" sz="2500" dirty="0"/>
              <a:t>"He was carrying so much weight, he displaced his hips," recalled Dr. Elsie </a:t>
            </a:r>
            <a:r>
              <a:rPr lang="en-US" sz="2500" dirty="0" err="1"/>
              <a:t>Taveras</a:t>
            </a:r>
            <a:r>
              <a:rPr lang="en-US" sz="2500" dirty="0"/>
              <a:t>, co-director of the Obesity Prevention Program at Harvard Medical School. 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</a:t>
            </a:r>
            <a:r>
              <a:rPr lang="en-US" sz="2500" dirty="0"/>
              <a:t>, an extreme example of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obesity</a:t>
            </a:r>
            <a:r>
              <a:rPr lang="en-US" sz="2500" dirty="0"/>
              <a:t>, carried more than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pounds </a:t>
            </a:r>
            <a:r>
              <a:rPr lang="en-US" sz="2500" dirty="0"/>
              <a:t>and had a body mass index that was over the 99th percentile for his age group. He is part of a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disturbing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/>
              <a:t>trend among the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youngest Americans</a:t>
            </a:r>
            <a:r>
              <a:rPr lang="en-US" sz="2500" dirty="0"/>
              <a:t>.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diet</a:t>
            </a:r>
            <a:r>
              <a:rPr lang="en-US" sz="2500" dirty="0"/>
              <a:t>, huge portion sizes,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physical activity</a:t>
            </a:r>
            <a:r>
              <a:rPr lang="en-US" sz="2500" dirty="0"/>
              <a:t>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 sleep </a:t>
            </a:r>
            <a:r>
              <a:rPr lang="en-US" sz="2500" dirty="0"/>
              <a:t>and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uninformed parents </a:t>
            </a:r>
            <a:r>
              <a:rPr lang="en-US" sz="2500" dirty="0"/>
              <a:t>are contributing to larger numbers of overweight or obese young children.</a:t>
            </a:r>
            <a:endParaRPr lang="pt-BR" sz="2500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8990" y="0"/>
            <a:ext cx="9040091" cy="904009"/>
          </a:xfrm>
        </p:spPr>
        <p:txBody>
          <a:bodyPr/>
          <a:lstStyle/>
          <a:p>
            <a:pPr>
              <a:defRPr/>
            </a:pPr>
            <a:r>
              <a:rPr lang="en-US" sz="3300" dirty="0"/>
              <a:t>How does a baby get to be obese?</a:t>
            </a:r>
            <a:br>
              <a:rPr lang="en-US" sz="3300" dirty="0"/>
            </a:br>
            <a:r>
              <a:rPr lang="en-US" sz="1500" dirty="0"/>
              <a:t>By Madison Park, CNN/ June 27, 2011 -- Updated 1340 GMT (2140 HKT)</a:t>
            </a: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 bwMode="auto">
          <a:xfrm>
            <a:off x="1447655" y="809423"/>
            <a:ext cx="106473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pt-BR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</a:t>
            </a:r>
            <a:r>
              <a:rPr lang="pt-B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>
                <a:solidFill>
                  <a:srgbClr val="0070C0"/>
                </a:solidFill>
              </a:rPr>
              <a:t>– procurar informação específica – idade da criança</a:t>
            </a:r>
          </a:p>
        </p:txBody>
      </p:sp>
    </p:spTree>
    <p:extLst>
      <p:ext uri="{BB962C8B-B14F-4D97-AF65-F5344CB8AC3E}">
        <p14:creationId xmlns:p14="http://schemas.microsoft.com/office/powerpoint/2010/main" val="156731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allAtOnce"/>
      <p:bldP spid="6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Espaço Reservado para Conteúdo 6"/>
          <p:cNvSpPr>
            <a:spLocks noGrp="1"/>
          </p:cNvSpPr>
          <p:nvPr>
            <p:ph idx="1"/>
          </p:nvPr>
        </p:nvSpPr>
        <p:spPr>
          <a:xfrm>
            <a:off x="453736" y="1363460"/>
            <a:ext cx="11641281" cy="5255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b="1" dirty="0"/>
              <a:t>(CNN)</a:t>
            </a:r>
            <a:r>
              <a:rPr lang="en-US" sz="2500" dirty="0"/>
              <a:t> -- A </a:t>
            </a:r>
            <a:r>
              <a:rPr lang="en-US" sz="2500" b="1" dirty="0">
                <a:solidFill>
                  <a:srgbClr val="FF0000"/>
                </a:solidFill>
              </a:rPr>
              <a:t>4-year-old</a:t>
            </a:r>
            <a:r>
              <a:rPr lang="en-US" sz="2500" dirty="0"/>
              <a:t> lumbered into a Boston pediatric clinic. He walked with a limp. </a:t>
            </a:r>
            <a:endParaRPr lang="pt-BR" sz="2500" dirty="0"/>
          </a:p>
          <a:p>
            <a:pPr>
              <a:defRPr/>
            </a:pPr>
            <a:r>
              <a:rPr lang="en-US" sz="2500" dirty="0"/>
              <a:t>"He was carrying so much weight, he displaced his hips," recalled Dr. Elsie </a:t>
            </a:r>
            <a:r>
              <a:rPr lang="en-US" sz="2500" dirty="0" err="1"/>
              <a:t>Taveras</a:t>
            </a:r>
            <a:r>
              <a:rPr lang="en-US" sz="2500" dirty="0"/>
              <a:t>, co-director of the Obesity Prevention Program at Harvard Medical School. 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</a:t>
            </a:r>
            <a:r>
              <a:rPr lang="en-US" sz="2500" dirty="0"/>
              <a:t>, an extreme example of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obesity</a:t>
            </a:r>
            <a:r>
              <a:rPr lang="en-US" sz="2500" dirty="0"/>
              <a:t>, carried more than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pounds </a:t>
            </a:r>
            <a:r>
              <a:rPr lang="en-US" sz="2500" dirty="0"/>
              <a:t>and had a body mass index that was over the 99th percentile for his age group. He is part of a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disturbing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/>
              <a:t>trend among the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youngest Americans</a:t>
            </a:r>
            <a:r>
              <a:rPr lang="en-US" sz="2500" dirty="0"/>
              <a:t>.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diet</a:t>
            </a:r>
            <a:r>
              <a:rPr lang="en-US" sz="2500" dirty="0"/>
              <a:t>, huge portion sizes,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physical activity</a:t>
            </a:r>
            <a:r>
              <a:rPr lang="en-US" sz="2500" dirty="0"/>
              <a:t>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 sleep </a:t>
            </a:r>
            <a:r>
              <a:rPr lang="en-US" sz="2500" dirty="0"/>
              <a:t>and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uninformed parents </a:t>
            </a:r>
            <a:r>
              <a:rPr lang="en-US" sz="2500" dirty="0"/>
              <a:t>are contributing to larger numbers of overweight or obese young children.</a:t>
            </a:r>
            <a:endParaRPr lang="pt-BR" sz="2500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8990" y="0"/>
            <a:ext cx="9040091" cy="904009"/>
          </a:xfrm>
        </p:spPr>
        <p:txBody>
          <a:bodyPr/>
          <a:lstStyle/>
          <a:p>
            <a:pPr>
              <a:defRPr/>
            </a:pPr>
            <a:r>
              <a:rPr lang="en-US" sz="3300" dirty="0"/>
              <a:t>How does a baby get to be obese?</a:t>
            </a:r>
            <a:br>
              <a:rPr lang="en-US" sz="3300" dirty="0"/>
            </a:br>
            <a:r>
              <a:rPr lang="en-US" sz="1500" dirty="0"/>
              <a:t>By Madison Park, CNN/ June 27, 2011 -- Updated 1340 GMT (2140 HKT)</a:t>
            </a: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 bwMode="auto">
          <a:xfrm>
            <a:off x="1447655" y="809423"/>
            <a:ext cx="106473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pt-BR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</a:t>
            </a:r>
            <a:r>
              <a:rPr lang="pt-B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>
                <a:solidFill>
                  <a:srgbClr val="0070C0"/>
                </a:solidFill>
              </a:rPr>
              <a:t>– procurar informação específica – idade da criança</a:t>
            </a:r>
          </a:p>
        </p:txBody>
      </p:sp>
    </p:spTree>
    <p:extLst>
      <p:ext uri="{BB962C8B-B14F-4D97-AF65-F5344CB8AC3E}">
        <p14:creationId xmlns:p14="http://schemas.microsoft.com/office/powerpoint/2010/main" val="406352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allAtOnce"/>
      <p:bldP spid="6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Espaço Reservado para Conteúdo 6"/>
          <p:cNvSpPr>
            <a:spLocks noGrp="1"/>
          </p:cNvSpPr>
          <p:nvPr>
            <p:ph idx="1"/>
          </p:nvPr>
        </p:nvSpPr>
        <p:spPr>
          <a:xfrm>
            <a:off x="453736" y="1363460"/>
            <a:ext cx="11641281" cy="5255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b="1" dirty="0"/>
              <a:t>(CNN)</a:t>
            </a:r>
            <a:r>
              <a:rPr lang="en-US" sz="2500" dirty="0"/>
              <a:t> -- </a:t>
            </a:r>
            <a:r>
              <a:rPr lang="en-US" sz="2500" dirty="0">
                <a:solidFill>
                  <a:schemeClr val="tx1"/>
                </a:solidFill>
              </a:rPr>
              <a:t>A 4-year-old lumbered into a Boston pediatric clinic. </a:t>
            </a:r>
            <a:r>
              <a:rPr lang="en-US" sz="2500" dirty="0"/>
              <a:t>He walked with a limp. </a:t>
            </a:r>
            <a:endParaRPr lang="en-US" sz="2500" dirty="0" smtClean="0"/>
          </a:p>
          <a:p>
            <a:pPr>
              <a:defRPr/>
            </a:pPr>
            <a:r>
              <a:rPr lang="en-US" sz="2500" dirty="0" smtClean="0"/>
              <a:t>"</a:t>
            </a:r>
            <a:r>
              <a:rPr lang="en-US" sz="2500" dirty="0"/>
              <a:t>He was carrying so much weight, he displaced his hips," recalled Dr. </a:t>
            </a:r>
            <a:r>
              <a:rPr lang="en-US" sz="2500" dirty="0"/>
              <a:t>Elsie </a:t>
            </a:r>
            <a:r>
              <a:rPr lang="en-US" sz="2500" dirty="0" err="1"/>
              <a:t>Taveras</a:t>
            </a:r>
            <a:r>
              <a:rPr lang="en-US" sz="2500" dirty="0"/>
              <a:t>, co-director of the Obesity Prevention Program at Harvard Medical School. 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</a:t>
            </a:r>
            <a:r>
              <a:rPr lang="en-US" sz="2500" dirty="0"/>
              <a:t>, an extreme example of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obesity</a:t>
            </a:r>
            <a:r>
              <a:rPr lang="en-US" sz="2500" dirty="0"/>
              <a:t>, carried more than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pounds </a:t>
            </a:r>
            <a:r>
              <a:rPr lang="en-US" sz="2500" dirty="0"/>
              <a:t>and had a body mass index that was over the 99th percentile for his age group. He is part of a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disturbing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/>
              <a:t>trend among the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youngest Americans</a:t>
            </a:r>
            <a:r>
              <a:rPr lang="en-US" sz="2500" dirty="0"/>
              <a:t>.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diet</a:t>
            </a:r>
            <a:r>
              <a:rPr lang="en-US" sz="2500" dirty="0"/>
              <a:t>, huge portion sizes,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physical activity</a:t>
            </a:r>
            <a:r>
              <a:rPr lang="en-US" sz="2500" dirty="0"/>
              <a:t>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 sleep </a:t>
            </a:r>
            <a:r>
              <a:rPr lang="en-US" sz="2500" dirty="0"/>
              <a:t>and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uninformed parents </a:t>
            </a:r>
            <a:r>
              <a:rPr lang="en-US" sz="2500" dirty="0"/>
              <a:t>are contributing to larger numbers of overweight or obese young children.</a:t>
            </a:r>
            <a:endParaRPr lang="pt-BR" sz="2500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8990" y="0"/>
            <a:ext cx="9040091" cy="904009"/>
          </a:xfrm>
        </p:spPr>
        <p:txBody>
          <a:bodyPr/>
          <a:lstStyle/>
          <a:p>
            <a:pPr>
              <a:defRPr/>
            </a:pPr>
            <a:r>
              <a:rPr lang="en-US" sz="3300" dirty="0"/>
              <a:t>How does a baby get to be obese?</a:t>
            </a:r>
            <a:br>
              <a:rPr lang="en-US" sz="3300" dirty="0"/>
            </a:br>
            <a:r>
              <a:rPr lang="en-US" sz="1500" dirty="0"/>
              <a:t>By Madison Park, CNN/ June 27, 2011 -- Updated 1340 GMT (2140 HKT)</a:t>
            </a:r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 bwMode="auto">
          <a:xfrm>
            <a:off x="3023755" y="901672"/>
            <a:ext cx="8011390" cy="46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pt-BR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Guessing</a:t>
            </a: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>
                <a:solidFill>
                  <a:srgbClr val="0070C0"/>
                </a:solidFill>
              </a:rPr>
              <a:t>– adivinhar o significado de palavras</a:t>
            </a:r>
          </a:p>
        </p:txBody>
      </p:sp>
    </p:spTree>
    <p:extLst>
      <p:ext uri="{BB962C8B-B14F-4D97-AF65-F5344CB8AC3E}">
        <p14:creationId xmlns:p14="http://schemas.microsoft.com/office/powerpoint/2010/main" val="3251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allAtOnce"/>
      <p:bldP spid="7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Espaço Reservado para Conteúdo 6"/>
          <p:cNvSpPr>
            <a:spLocks noGrp="1"/>
          </p:cNvSpPr>
          <p:nvPr>
            <p:ph idx="1"/>
          </p:nvPr>
        </p:nvSpPr>
        <p:spPr>
          <a:xfrm>
            <a:off x="453736" y="1363460"/>
            <a:ext cx="11641281" cy="5255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b="1" dirty="0"/>
              <a:t>(CNN)</a:t>
            </a:r>
            <a:r>
              <a:rPr lang="en-US" sz="2500" dirty="0"/>
              <a:t> -- </a:t>
            </a:r>
            <a:r>
              <a:rPr lang="en-US" sz="2500" dirty="0">
                <a:solidFill>
                  <a:srgbClr val="0070C0"/>
                </a:solidFill>
              </a:rPr>
              <a:t>A 4-year-old lumbered into a Boston pediatric clinic. </a:t>
            </a:r>
            <a:r>
              <a:rPr lang="en-US" sz="2500" dirty="0"/>
              <a:t>He walked with a limp. </a:t>
            </a:r>
            <a:r>
              <a:rPr lang="en-US" sz="2800" dirty="0">
                <a:solidFill>
                  <a:srgbClr val="FF0000"/>
                </a:solidFill>
              </a:rPr>
              <a:t>Um </a:t>
            </a:r>
            <a:r>
              <a:rPr lang="en-US" sz="2800" dirty="0" err="1">
                <a:solidFill>
                  <a:srgbClr val="FF0000"/>
                </a:solidFill>
              </a:rPr>
              <a:t>menino</a:t>
            </a:r>
            <a:r>
              <a:rPr lang="en-US" sz="2800" dirty="0">
                <a:solidFill>
                  <a:srgbClr val="FF0000"/>
                </a:solidFill>
              </a:rPr>
              <a:t> de 4 </a:t>
            </a:r>
            <a:r>
              <a:rPr lang="en-US" sz="2800" dirty="0" err="1">
                <a:solidFill>
                  <a:srgbClr val="FF0000"/>
                </a:solidFill>
              </a:rPr>
              <a:t>anos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lumbered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uma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clínica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pt-BR" sz="2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500" dirty="0" smtClean="0"/>
              <a:t>"</a:t>
            </a:r>
            <a:r>
              <a:rPr lang="en-US" sz="2500" dirty="0"/>
              <a:t>He was carrying so much weight, he displaced his hips," recalled Dr. </a:t>
            </a:r>
            <a:r>
              <a:rPr lang="en-US" sz="2500" dirty="0"/>
              <a:t>Elsie </a:t>
            </a:r>
            <a:r>
              <a:rPr lang="en-US" sz="2500" dirty="0" err="1"/>
              <a:t>Taveras</a:t>
            </a:r>
            <a:r>
              <a:rPr lang="en-US" sz="2500" dirty="0"/>
              <a:t>, co-director of the Obesity Prevention Program at Harvard Medical School. 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</a:t>
            </a:r>
            <a:r>
              <a:rPr lang="en-US" sz="2500" dirty="0"/>
              <a:t>, an extreme example of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obesity</a:t>
            </a:r>
            <a:r>
              <a:rPr lang="en-US" sz="2500" dirty="0"/>
              <a:t>, carried more than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pounds </a:t>
            </a:r>
            <a:r>
              <a:rPr lang="en-US" sz="2500" dirty="0"/>
              <a:t>and had a body mass index that was over the 99th percentile for his age group. He is part of a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disturbing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/>
              <a:t>trend among the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youngest Americans</a:t>
            </a:r>
            <a:r>
              <a:rPr lang="en-US" sz="2500" dirty="0"/>
              <a:t>.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diet</a:t>
            </a:r>
            <a:r>
              <a:rPr lang="en-US" sz="2500" dirty="0"/>
              <a:t>, huge portion sizes,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physical activity</a:t>
            </a:r>
            <a:r>
              <a:rPr lang="en-US" sz="2500" dirty="0"/>
              <a:t>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 sleep </a:t>
            </a:r>
            <a:r>
              <a:rPr lang="en-US" sz="2500" dirty="0"/>
              <a:t>and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uninformed parents </a:t>
            </a:r>
            <a:r>
              <a:rPr lang="en-US" sz="2500" dirty="0"/>
              <a:t>are contributing to larger numbers of overweight or obese young children.</a:t>
            </a:r>
            <a:endParaRPr lang="pt-BR" sz="2500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8990" y="0"/>
            <a:ext cx="9040091" cy="904009"/>
          </a:xfrm>
        </p:spPr>
        <p:txBody>
          <a:bodyPr/>
          <a:lstStyle/>
          <a:p>
            <a:pPr>
              <a:defRPr/>
            </a:pPr>
            <a:r>
              <a:rPr lang="en-US" sz="3300" dirty="0"/>
              <a:t>How does a baby get to be obese?</a:t>
            </a:r>
            <a:br>
              <a:rPr lang="en-US" sz="3300" dirty="0"/>
            </a:br>
            <a:r>
              <a:rPr lang="en-US" sz="1500" dirty="0"/>
              <a:t>By Madison Park, CNN/ June 27, 2011 -- Updated 1340 GMT (2140 HKT)</a:t>
            </a:r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 bwMode="auto">
          <a:xfrm>
            <a:off x="3023755" y="901672"/>
            <a:ext cx="8011390" cy="46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pt-BR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Guessing</a:t>
            </a: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>
                <a:solidFill>
                  <a:srgbClr val="0070C0"/>
                </a:solidFill>
              </a:rPr>
              <a:t>– adivinhar o significado de palavras</a:t>
            </a:r>
          </a:p>
        </p:txBody>
      </p:sp>
    </p:spTree>
    <p:extLst>
      <p:ext uri="{BB962C8B-B14F-4D97-AF65-F5344CB8AC3E}">
        <p14:creationId xmlns:p14="http://schemas.microsoft.com/office/powerpoint/2010/main" val="314120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allAtOnce"/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5730948" y="369944"/>
            <a:ext cx="5741582" cy="980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500" b="1" dirty="0" smtClean="0">
                <a:solidFill>
                  <a:schemeClr val="tx1"/>
                </a:solidFill>
              </a:rPr>
              <a:t>No ENEM se cobra leitura e interpretação de textos.</a:t>
            </a:r>
            <a:endParaRPr lang="pt-BR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Espaço Reservado para Conteúdo 6"/>
          <p:cNvSpPr>
            <a:spLocks noGrp="1"/>
          </p:cNvSpPr>
          <p:nvPr>
            <p:ph idx="1"/>
          </p:nvPr>
        </p:nvSpPr>
        <p:spPr>
          <a:xfrm>
            <a:off x="453736" y="1363460"/>
            <a:ext cx="11641281" cy="5255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b="1" dirty="0"/>
              <a:t>(CNN)</a:t>
            </a:r>
            <a:r>
              <a:rPr lang="en-US" sz="2500" dirty="0"/>
              <a:t> -- </a:t>
            </a:r>
            <a:r>
              <a:rPr lang="en-US" sz="2500" dirty="0">
                <a:solidFill>
                  <a:srgbClr val="0070C0"/>
                </a:solidFill>
              </a:rPr>
              <a:t>A 4-year-old lumbered into a Boston pediatric clinic. </a:t>
            </a:r>
            <a:r>
              <a:rPr lang="en-US" sz="2500" dirty="0"/>
              <a:t>He walked with a limp. </a:t>
            </a:r>
            <a:r>
              <a:rPr lang="en-US" sz="2800" dirty="0">
                <a:solidFill>
                  <a:srgbClr val="FF0000"/>
                </a:solidFill>
              </a:rPr>
              <a:t>Um </a:t>
            </a:r>
            <a:r>
              <a:rPr lang="en-US" sz="2800" dirty="0" err="1">
                <a:solidFill>
                  <a:srgbClr val="FF0000"/>
                </a:solidFill>
              </a:rPr>
              <a:t>menino</a:t>
            </a:r>
            <a:r>
              <a:rPr lang="en-US" sz="2800" dirty="0">
                <a:solidFill>
                  <a:srgbClr val="FF0000"/>
                </a:solidFill>
              </a:rPr>
              <a:t> de 4 </a:t>
            </a:r>
            <a:r>
              <a:rPr lang="en-US" sz="2800" dirty="0" err="1" smtClean="0">
                <a:solidFill>
                  <a:srgbClr val="FF0000"/>
                </a:solidFill>
              </a:rPr>
              <a:t>anos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arrastou</a:t>
            </a:r>
            <a:r>
              <a:rPr lang="en-US" sz="2800" b="1" dirty="0" smtClean="0">
                <a:solidFill>
                  <a:srgbClr val="0070C0"/>
                </a:solidFill>
              </a:rPr>
              <a:t>-se</a:t>
            </a:r>
            <a:r>
              <a:rPr lang="en-US" sz="2800" dirty="0" smtClean="0">
                <a:solidFill>
                  <a:srgbClr val="FF0000"/>
                </a:solidFill>
              </a:rPr>
              <a:t> para </a:t>
            </a:r>
            <a:r>
              <a:rPr lang="en-US" sz="2800" dirty="0" err="1" smtClean="0">
                <a:solidFill>
                  <a:srgbClr val="FF0000"/>
                </a:solidFill>
              </a:rPr>
              <a:t>uma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clínica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pt-BR" sz="2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500" dirty="0" smtClean="0"/>
              <a:t>"</a:t>
            </a:r>
            <a:r>
              <a:rPr lang="en-US" sz="2500" dirty="0"/>
              <a:t>He was carrying so much weight, he displaced his hips," recalled Dr. </a:t>
            </a:r>
            <a:r>
              <a:rPr lang="en-US" sz="2500" dirty="0"/>
              <a:t>Elsie </a:t>
            </a:r>
            <a:r>
              <a:rPr lang="en-US" sz="2500" dirty="0" err="1"/>
              <a:t>Taveras</a:t>
            </a:r>
            <a:r>
              <a:rPr lang="en-US" sz="2500" dirty="0"/>
              <a:t>, co-director of the Obesity Prevention Program at Harvard Medical School. 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</a:t>
            </a:r>
            <a:r>
              <a:rPr lang="en-US" sz="2500" dirty="0"/>
              <a:t>, an extreme example of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obesity</a:t>
            </a:r>
            <a:r>
              <a:rPr lang="en-US" sz="2500" dirty="0"/>
              <a:t>, carried more than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pounds </a:t>
            </a:r>
            <a:r>
              <a:rPr lang="en-US" sz="2500" dirty="0"/>
              <a:t>and had a body mass index that was over the 99th percentile for his age group. He is part of a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disturbing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/>
              <a:t>trend among the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youngest Americans</a:t>
            </a:r>
            <a:r>
              <a:rPr lang="en-US" sz="2500" dirty="0"/>
              <a:t>.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diet</a:t>
            </a:r>
            <a:r>
              <a:rPr lang="en-US" sz="2500" dirty="0"/>
              <a:t>, huge portion sizes,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physical activity</a:t>
            </a:r>
            <a:r>
              <a:rPr lang="en-US" sz="2500" dirty="0"/>
              <a:t>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 sleep </a:t>
            </a:r>
            <a:r>
              <a:rPr lang="en-US" sz="2500" dirty="0"/>
              <a:t>and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uninformed parents </a:t>
            </a:r>
            <a:r>
              <a:rPr lang="en-US" sz="2500" dirty="0"/>
              <a:t>are contributing to larger numbers of overweight or obese young children.</a:t>
            </a:r>
            <a:endParaRPr lang="pt-BR" sz="2500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8990" y="0"/>
            <a:ext cx="9040091" cy="904009"/>
          </a:xfrm>
        </p:spPr>
        <p:txBody>
          <a:bodyPr/>
          <a:lstStyle/>
          <a:p>
            <a:pPr>
              <a:defRPr/>
            </a:pPr>
            <a:r>
              <a:rPr lang="en-US" sz="3300" dirty="0"/>
              <a:t>How does a baby get to be obese?</a:t>
            </a:r>
            <a:br>
              <a:rPr lang="en-US" sz="3300" dirty="0"/>
            </a:br>
            <a:r>
              <a:rPr lang="en-US" sz="1500" dirty="0"/>
              <a:t>By Madison Park, CNN/ June 27, 2011 -- Updated 1340 GMT (2140 HKT)</a:t>
            </a:r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 bwMode="auto">
          <a:xfrm>
            <a:off x="3023755" y="901672"/>
            <a:ext cx="8011390" cy="46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pt-BR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Guessing</a:t>
            </a: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>
                <a:solidFill>
                  <a:srgbClr val="0070C0"/>
                </a:solidFill>
              </a:rPr>
              <a:t>– adivinhar o significado de palavras</a:t>
            </a:r>
          </a:p>
        </p:txBody>
      </p:sp>
    </p:spTree>
    <p:extLst>
      <p:ext uri="{BB962C8B-B14F-4D97-AF65-F5344CB8AC3E}">
        <p14:creationId xmlns:p14="http://schemas.microsoft.com/office/powerpoint/2010/main" val="413588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allAtOnce"/>
      <p:bldP spid="7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at-baby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45436" y="1"/>
            <a:ext cx="1946564" cy="1459923"/>
          </a:xfrm>
          <a:prstGeom prst="rect">
            <a:avLst/>
          </a:prstGeom>
        </p:spPr>
      </p:pic>
      <p:sp>
        <p:nvSpPr>
          <p:cNvPr id="17412" name="Espaço Reservado para Conteúdo 6"/>
          <p:cNvSpPr>
            <a:spLocks noGrp="1"/>
          </p:cNvSpPr>
          <p:nvPr>
            <p:ph idx="1"/>
          </p:nvPr>
        </p:nvSpPr>
        <p:spPr>
          <a:xfrm>
            <a:off x="453736" y="1363460"/>
            <a:ext cx="11641281" cy="5255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b="1" dirty="0"/>
              <a:t>(CNN)</a:t>
            </a:r>
            <a:r>
              <a:rPr lang="en-US" sz="2500" dirty="0"/>
              <a:t> -- A </a:t>
            </a:r>
            <a:r>
              <a:rPr lang="en-US" sz="2500" dirty="0">
                <a:solidFill>
                  <a:srgbClr val="0070C0"/>
                </a:solidFill>
              </a:rPr>
              <a:t>4</a:t>
            </a:r>
            <a:r>
              <a:rPr lang="en-US" sz="2500" dirty="0"/>
              <a:t>-year-old lumbered into a Boston pediatric clinic. He walked with a limp. </a:t>
            </a:r>
            <a:endParaRPr lang="pt-BR" sz="2500" dirty="0"/>
          </a:p>
          <a:p>
            <a:pPr>
              <a:defRPr/>
            </a:pPr>
            <a:r>
              <a:rPr lang="en-US" sz="2500" dirty="0"/>
              <a:t>"He was carrying so much weight, he displaced his hips," recalled Dr. Elsie </a:t>
            </a:r>
            <a:r>
              <a:rPr lang="en-US" sz="2500" dirty="0" err="1"/>
              <a:t>Taveras</a:t>
            </a:r>
            <a:r>
              <a:rPr lang="en-US" sz="2500" dirty="0"/>
              <a:t>, co-director of the Obesity Prevention Program at Harvard Medical School. 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</a:t>
            </a:r>
            <a:r>
              <a:rPr lang="en-US" sz="2500" dirty="0"/>
              <a:t>, an extreme example of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obesity</a:t>
            </a:r>
            <a:r>
              <a:rPr lang="en-US" sz="2500" dirty="0"/>
              <a:t>, carried more than 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pounds </a:t>
            </a:r>
            <a:r>
              <a:rPr lang="en-US" sz="2500" dirty="0"/>
              <a:t>and had a body mass index that was over the </a:t>
            </a:r>
            <a:r>
              <a:rPr lang="en-US" sz="2500" dirty="0">
                <a:solidFill>
                  <a:srgbClr val="0070C0"/>
                </a:solidFill>
              </a:rPr>
              <a:t>99th percentile</a:t>
            </a:r>
            <a:r>
              <a:rPr lang="en-US" sz="2500" dirty="0"/>
              <a:t> for his age group. He is part of a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disturbing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/>
              <a:t>trend among the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youngest Americans</a:t>
            </a:r>
            <a:r>
              <a:rPr lang="en-US" sz="2500" dirty="0"/>
              <a:t>.</a:t>
            </a:r>
            <a:endParaRPr lang="pt-BR" sz="2500" dirty="0"/>
          </a:p>
          <a:p>
            <a:pPr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diet</a:t>
            </a:r>
            <a:r>
              <a:rPr lang="en-US" sz="2500" dirty="0"/>
              <a:t>, huge portion sizes,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physical activity</a:t>
            </a:r>
            <a:r>
              <a:rPr lang="en-US" sz="2500" dirty="0"/>
              <a:t>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 sleep </a:t>
            </a:r>
            <a:r>
              <a:rPr lang="en-US" sz="2500" dirty="0"/>
              <a:t>and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uninformed parents </a:t>
            </a:r>
            <a:r>
              <a:rPr lang="en-US" sz="2500" dirty="0"/>
              <a:t>are contributing to larger numbers of overweight or obese young children.</a:t>
            </a:r>
            <a:endParaRPr lang="pt-BR" sz="2500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8990" y="0"/>
            <a:ext cx="9040091" cy="904009"/>
          </a:xfrm>
        </p:spPr>
        <p:txBody>
          <a:bodyPr/>
          <a:lstStyle/>
          <a:p>
            <a:pPr>
              <a:defRPr/>
            </a:pPr>
            <a:r>
              <a:rPr lang="en-US" sz="3300" dirty="0"/>
              <a:t>How does a baby get to be obese?</a:t>
            </a:r>
            <a:br>
              <a:rPr lang="en-US" sz="3300" dirty="0"/>
            </a:br>
            <a:r>
              <a:rPr lang="en-US" sz="1500" dirty="0"/>
              <a:t>By Madison Park</a:t>
            </a:r>
            <a:r>
              <a:rPr lang="en-US" sz="1500" b="1" dirty="0">
                <a:solidFill>
                  <a:srgbClr val="0070C0"/>
                </a:solidFill>
              </a:rPr>
              <a:t>, CNN/ June 27, 2011 </a:t>
            </a:r>
            <a:r>
              <a:rPr lang="en-US" sz="1500" dirty="0"/>
              <a:t>-- Updated 1340 GMT (2140 HKT)</a:t>
            </a:r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 bwMode="auto">
          <a:xfrm>
            <a:off x="6899130" y="803565"/>
            <a:ext cx="43195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pt-BR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Figuras/símbolos</a:t>
            </a:r>
          </a:p>
        </p:txBody>
      </p:sp>
    </p:spTree>
    <p:extLst>
      <p:ext uri="{BB962C8B-B14F-4D97-AF65-F5344CB8AC3E}">
        <p14:creationId xmlns:p14="http://schemas.microsoft.com/office/powerpoint/2010/main" val="106934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allAtOnce"/>
      <p:bldP spid="7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at-baby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45436" y="1"/>
            <a:ext cx="1946564" cy="1459923"/>
          </a:xfrm>
          <a:prstGeom prst="rect">
            <a:avLst/>
          </a:prstGeom>
        </p:spPr>
      </p:pic>
      <p:sp>
        <p:nvSpPr>
          <p:cNvPr id="17412" name="Espaço Reservado para Conteúdo 6"/>
          <p:cNvSpPr>
            <a:spLocks noGrp="1"/>
          </p:cNvSpPr>
          <p:nvPr>
            <p:ph idx="1"/>
          </p:nvPr>
        </p:nvSpPr>
        <p:spPr>
          <a:xfrm>
            <a:off x="453736" y="1363460"/>
            <a:ext cx="11641281" cy="5255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tx1"/>
                </a:solidFill>
              </a:rPr>
              <a:t>(CNN)</a:t>
            </a:r>
            <a:r>
              <a:rPr lang="en-US" sz="2500" dirty="0">
                <a:solidFill>
                  <a:schemeClr val="tx1"/>
                </a:solidFill>
              </a:rPr>
              <a:t> -- A 4-year-old lumbered into a Boston </a:t>
            </a:r>
            <a:r>
              <a:rPr lang="en-US" sz="2500" dirty="0">
                <a:solidFill>
                  <a:srgbClr val="00B050"/>
                </a:solidFill>
              </a:rPr>
              <a:t>pediatric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00B050"/>
                </a:solidFill>
              </a:rPr>
              <a:t>clinic</a:t>
            </a:r>
            <a:r>
              <a:rPr lang="en-US" sz="2500" dirty="0">
                <a:solidFill>
                  <a:schemeClr val="tx1"/>
                </a:solidFill>
              </a:rPr>
              <a:t>. He walked with a limp. </a:t>
            </a:r>
            <a:endParaRPr lang="pt-BR" sz="25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500" dirty="0">
                <a:solidFill>
                  <a:schemeClr val="tx1"/>
                </a:solidFill>
              </a:rPr>
              <a:t>"He was carrying so much weight, he displaced his hips," recalled Dr. Elsie </a:t>
            </a:r>
            <a:r>
              <a:rPr lang="en-US" sz="2500" dirty="0" err="1">
                <a:solidFill>
                  <a:schemeClr val="tx1"/>
                </a:solidFill>
              </a:rPr>
              <a:t>Taveras</a:t>
            </a:r>
            <a:r>
              <a:rPr lang="en-US" sz="2500" dirty="0">
                <a:solidFill>
                  <a:schemeClr val="tx1"/>
                </a:solidFill>
              </a:rPr>
              <a:t>, </a:t>
            </a:r>
            <a:r>
              <a:rPr lang="en-US" sz="2500" dirty="0">
                <a:solidFill>
                  <a:srgbClr val="00B050"/>
                </a:solidFill>
              </a:rPr>
              <a:t>co-director</a:t>
            </a:r>
            <a:r>
              <a:rPr lang="en-US" sz="2500" dirty="0">
                <a:solidFill>
                  <a:schemeClr val="tx1"/>
                </a:solidFill>
              </a:rPr>
              <a:t> of the </a:t>
            </a:r>
            <a:r>
              <a:rPr lang="en-US" sz="2500" dirty="0">
                <a:solidFill>
                  <a:srgbClr val="00B050"/>
                </a:solidFill>
              </a:rPr>
              <a:t>Obesity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00B050"/>
                </a:solidFill>
              </a:rPr>
              <a:t>Prevention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00B050"/>
                </a:solidFill>
              </a:rPr>
              <a:t>Program</a:t>
            </a:r>
            <a:r>
              <a:rPr lang="en-US" sz="2500" dirty="0">
                <a:solidFill>
                  <a:schemeClr val="tx1"/>
                </a:solidFill>
              </a:rPr>
              <a:t> at Harvard </a:t>
            </a:r>
            <a:r>
              <a:rPr lang="en-US" sz="2500" dirty="0">
                <a:solidFill>
                  <a:srgbClr val="00B050"/>
                </a:solidFill>
              </a:rPr>
              <a:t>Medical</a:t>
            </a:r>
            <a:r>
              <a:rPr lang="en-US" sz="2500" dirty="0">
                <a:solidFill>
                  <a:schemeClr val="tx1"/>
                </a:solidFill>
              </a:rPr>
              <a:t> School. </a:t>
            </a:r>
            <a:endParaRPr lang="pt-BR" sz="25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</a:t>
            </a:r>
            <a:r>
              <a:rPr lang="en-US" sz="2500" dirty="0">
                <a:solidFill>
                  <a:schemeClr val="tx1"/>
                </a:solidFill>
              </a:rPr>
              <a:t>, an </a:t>
            </a:r>
            <a:r>
              <a:rPr lang="en-US" sz="2500" dirty="0">
                <a:solidFill>
                  <a:srgbClr val="00B050"/>
                </a:solidFill>
              </a:rPr>
              <a:t>extreme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00B050"/>
                </a:solidFill>
              </a:rPr>
              <a:t>example</a:t>
            </a:r>
            <a:r>
              <a:rPr lang="en-US" sz="2500" dirty="0">
                <a:solidFill>
                  <a:schemeClr val="tx1"/>
                </a:solidFill>
              </a:rPr>
              <a:t> of 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</a:t>
            </a:r>
            <a:r>
              <a:rPr lang="en-US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obesity</a:t>
            </a:r>
            <a:r>
              <a:rPr lang="en-US" sz="2500" dirty="0">
                <a:solidFill>
                  <a:schemeClr val="tx1"/>
                </a:solidFill>
              </a:rPr>
              <a:t>, carried more than 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pounds </a:t>
            </a:r>
            <a:r>
              <a:rPr lang="en-US" sz="2500" dirty="0">
                <a:solidFill>
                  <a:schemeClr val="tx1"/>
                </a:solidFill>
              </a:rPr>
              <a:t>and had a body </a:t>
            </a:r>
            <a:r>
              <a:rPr lang="en-US" sz="2500" dirty="0">
                <a:solidFill>
                  <a:srgbClr val="00B050"/>
                </a:solidFill>
              </a:rPr>
              <a:t>mass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00B050"/>
                </a:solidFill>
              </a:rPr>
              <a:t>index</a:t>
            </a:r>
            <a:r>
              <a:rPr lang="en-US" sz="2500" dirty="0">
                <a:solidFill>
                  <a:schemeClr val="tx1"/>
                </a:solidFill>
              </a:rPr>
              <a:t> that was over the 99th </a:t>
            </a:r>
            <a:r>
              <a:rPr lang="en-US" sz="2500" dirty="0">
                <a:solidFill>
                  <a:srgbClr val="00B050"/>
                </a:solidFill>
              </a:rPr>
              <a:t>percentile</a:t>
            </a:r>
            <a:r>
              <a:rPr lang="en-US" sz="2500" dirty="0">
                <a:solidFill>
                  <a:schemeClr val="tx1"/>
                </a:solidFill>
              </a:rPr>
              <a:t> for his age </a:t>
            </a:r>
            <a:r>
              <a:rPr lang="en-US" sz="2500" dirty="0">
                <a:solidFill>
                  <a:srgbClr val="00B050"/>
                </a:solidFill>
              </a:rPr>
              <a:t>group</a:t>
            </a:r>
            <a:r>
              <a:rPr lang="en-US" sz="2500" dirty="0">
                <a:solidFill>
                  <a:schemeClr val="tx1"/>
                </a:solidFill>
              </a:rPr>
              <a:t>. He is part of a </a:t>
            </a:r>
            <a:r>
              <a:rPr lang="en-US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disturbing</a:t>
            </a:r>
            <a:r>
              <a:rPr lang="en-US" sz="2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>
                <a:solidFill>
                  <a:schemeClr val="tx1"/>
                </a:solidFill>
              </a:rPr>
              <a:t>trend among the 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youngest </a:t>
            </a:r>
            <a:r>
              <a:rPr lang="en-US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Americans</a:t>
            </a:r>
            <a:r>
              <a:rPr lang="en-US" sz="2500" dirty="0">
                <a:solidFill>
                  <a:schemeClr val="tx1"/>
                </a:solidFill>
              </a:rPr>
              <a:t>.</a:t>
            </a:r>
            <a:endParaRPr lang="pt-BR" sz="25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</a:t>
            </a:r>
            <a:r>
              <a:rPr lang="en-US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</a:t>
            </a:r>
            <a:r>
              <a:rPr lang="en-US" sz="2500" dirty="0">
                <a:solidFill>
                  <a:schemeClr val="tx1"/>
                </a:solidFill>
              </a:rPr>
              <a:t>, huge </a:t>
            </a:r>
            <a:r>
              <a:rPr lang="en-US" sz="2500" dirty="0">
                <a:solidFill>
                  <a:srgbClr val="00B050"/>
                </a:solidFill>
              </a:rPr>
              <a:t>portion</a:t>
            </a:r>
            <a:r>
              <a:rPr lang="en-US" sz="2500" dirty="0">
                <a:solidFill>
                  <a:schemeClr val="tx1"/>
                </a:solidFill>
              </a:rPr>
              <a:t> sizes, 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</a:t>
            </a:r>
            <a:r>
              <a:rPr lang="en-US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r>
              <a:rPr lang="en-US" sz="2500" dirty="0">
                <a:solidFill>
                  <a:schemeClr val="tx1"/>
                </a:solidFill>
              </a:rPr>
              <a:t>, </a:t>
            </a:r>
            <a:r>
              <a:rPr lang="en-US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sleep </a:t>
            </a:r>
            <a:r>
              <a:rPr lang="en-US" sz="2500" dirty="0">
                <a:solidFill>
                  <a:schemeClr val="tx1"/>
                </a:solidFill>
              </a:rPr>
              <a:t>and </a:t>
            </a:r>
            <a:r>
              <a:rPr lang="en-US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uninformed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parents </a:t>
            </a:r>
            <a:r>
              <a:rPr lang="en-US" sz="2500" dirty="0">
                <a:solidFill>
                  <a:schemeClr val="tx1"/>
                </a:solidFill>
              </a:rPr>
              <a:t>are contributing to </a:t>
            </a:r>
            <a:r>
              <a:rPr lang="en-US" sz="2500" dirty="0">
                <a:solidFill>
                  <a:srgbClr val="00B050"/>
                </a:solidFill>
              </a:rPr>
              <a:t>larger</a:t>
            </a:r>
            <a:r>
              <a:rPr lang="en-US" sz="2500" dirty="0">
                <a:solidFill>
                  <a:schemeClr val="tx1"/>
                </a:solidFill>
              </a:rPr>
              <a:t> numbers of overweight or </a:t>
            </a:r>
            <a:r>
              <a:rPr lang="en-US" sz="2500" dirty="0">
                <a:solidFill>
                  <a:srgbClr val="00B050"/>
                </a:solidFill>
              </a:rPr>
              <a:t>obese</a:t>
            </a:r>
            <a:r>
              <a:rPr lang="en-US" sz="2500" dirty="0">
                <a:solidFill>
                  <a:schemeClr val="tx1"/>
                </a:solidFill>
              </a:rPr>
              <a:t> young children.</a:t>
            </a:r>
            <a:endParaRPr lang="pt-BR" sz="2500" dirty="0">
              <a:solidFill>
                <a:schemeClr val="tx1"/>
              </a:solidFill>
            </a:endParaRPr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8990" y="0"/>
            <a:ext cx="9040091" cy="904009"/>
          </a:xfrm>
        </p:spPr>
        <p:txBody>
          <a:bodyPr/>
          <a:lstStyle/>
          <a:p>
            <a:pPr>
              <a:defRPr/>
            </a:pPr>
            <a:r>
              <a:rPr lang="en-US" sz="3300" dirty="0"/>
              <a:t>How does a baby get to be </a:t>
            </a:r>
            <a:r>
              <a:rPr lang="en-US" sz="3300" dirty="0">
                <a:solidFill>
                  <a:srgbClr val="00B050"/>
                </a:solidFill>
              </a:rPr>
              <a:t>obese</a:t>
            </a:r>
            <a:r>
              <a:rPr lang="en-US" sz="3300" dirty="0"/>
              <a:t>?</a:t>
            </a:r>
            <a:br>
              <a:rPr lang="en-US" sz="3300" dirty="0"/>
            </a:br>
            <a:r>
              <a:rPr lang="en-US" sz="1500" dirty="0"/>
              <a:t>By Madison Park</a:t>
            </a:r>
            <a:r>
              <a:rPr lang="en-US" sz="1500" b="1" dirty="0">
                <a:solidFill>
                  <a:srgbClr val="0070C0"/>
                </a:solidFill>
              </a:rPr>
              <a:t>, </a:t>
            </a:r>
            <a:r>
              <a:rPr lang="en-US" sz="1500" dirty="0">
                <a:solidFill>
                  <a:schemeClr val="tx1"/>
                </a:solidFill>
              </a:rPr>
              <a:t>CNN/ June 27, 2011 -- Updated </a:t>
            </a:r>
            <a:r>
              <a:rPr lang="en-US" sz="1500" dirty="0"/>
              <a:t>1340 GMT (2140 HKT)</a:t>
            </a:r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 bwMode="auto">
          <a:xfrm>
            <a:off x="6899130" y="803565"/>
            <a:ext cx="43195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pt-BR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COGNATES</a:t>
            </a:r>
            <a:endParaRPr lang="pt-BR" sz="2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678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allAtOnce"/>
      <p:bldP spid="7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at-baby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45436" y="1"/>
            <a:ext cx="1946564" cy="1459923"/>
          </a:xfrm>
          <a:prstGeom prst="rect">
            <a:avLst/>
          </a:prstGeom>
        </p:spPr>
      </p:pic>
      <p:sp>
        <p:nvSpPr>
          <p:cNvPr id="17412" name="Espaço Reservado para Conteúdo 6"/>
          <p:cNvSpPr>
            <a:spLocks noGrp="1"/>
          </p:cNvSpPr>
          <p:nvPr>
            <p:ph idx="1"/>
          </p:nvPr>
        </p:nvSpPr>
        <p:spPr>
          <a:xfrm>
            <a:off x="453736" y="1363460"/>
            <a:ext cx="11641281" cy="5255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tx1"/>
                </a:solidFill>
              </a:rPr>
              <a:t>(CNN)</a:t>
            </a:r>
            <a:r>
              <a:rPr lang="en-US" sz="2500" dirty="0">
                <a:solidFill>
                  <a:schemeClr val="tx1"/>
                </a:solidFill>
              </a:rPr>
              <a:t> -- </a:t>
            </a:r>
            <a:r>
              <a:rPr lang="en-US" sz="2500" dirty="0">
                <a:solidFill>
                  <a:srgbClr val="FF0000"/>
                </a:solidFill>
              </a:rPr>
              <a:t>A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</a:rPr>
              <a:t>4-year-old</a:t>
            </a:r>
            <a:r>
              <a:rPr lang="en-US" sz="2500" dirty="0">
                <a:solidFill>
                  <a:schemeClr val="tx1"/>
                </a:solidFill>
              </a:rPr>
              <a:t> lumbered into </a:t>
            </a:r>
            <a:r>
              <a:rPr lang="en-US" sz="2500" dirty="0">
                <a:solidFill>
                  <a:srgbClr val="FF0000"/>
                </a:solidFill>
              </a:rPr>
              <a:t>a</a:t>
            </a:r>
            <a:r>
              <a:rPr lang="en-US" sz="2500" dirty="0">
                <a:solidFill>
                  <a:schemeClr val="tx1"/>
                </a:solidFill>
              </a:rPr>
              <a:t> Boston pediatric clinic. </a:t>
            </a:r>
            <a:r>
              <a:rPr lang="en-US" sz="2500" dirty="0">
                <a:solidFill>
                  <a:srgbClr val="FF0000"/>
                </a:solidFill>
              </a:rPr>
              <a:t>He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</a:rPr>
              <a:t>walked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</a:rPr>
              <a:t>with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</a:rPr>
              <a:t>a</a:t>
            </a:r>
            <a:r>
              <a:rPr lang="en-US" sz="2500" dirty="0">
                <a:solidFill>
                  <a:schemeClr val="tx1"/>
                </a:solidFill>
              </a:rPr>
              <a:t> limp. </a:t>
            </a:r>
            <a:endParaRPr lang="pt-BR" sz="25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500" dirty="0">
                <a:solidFill>
                  <a:schemeClr val="tx1"/>
                </a:solidFill>
              </a:rPr>
              <a:t>"</a:t>
            </a:r>
            <a:r>
              <a:rPr lang="en-US" sz="2500" dirty="0">
                <a:solidFill>
                  <a:srgbClr val="FF0000"/>
                </a:solidFill>
              </a:rPr>
              <a:t>He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</a:rPr>
              <a:t>was</a:t>
            </a:r>
            <a:r>
              <a:rPr lang="en-US" sz="2500" dirty="0">
                <a:solidFill>
                  <a:schemeClr val="tx1"/>
                </a:solidFill>
              </a:rPr>
              <a:t> carrying so </a:t>
            </a:r>
            <a:r>
              <a:rPr lang="en-US" sz="2500" dirty="0">
                <a:solidFill>
                  <a:srgbClr val="FF0000"/>
                </a:solidFill>
              </a:rPr>
              <a:t>much</a:t>
            </a:r>
            <a:r>
              <a:rPr lang="en-US" sz="2500" dirty="0">
                <a:solidFill>
                  <a:schemeClr val="tx1"/>
                </a:solidFill>
              </a:rPr>
              <a:t> weight, </a:t>
            </a:r>
            <a:r>
              <a:rPr lang="en-US" sz="2500" dirty="0">
                <a:solidFill>
                  <a:srgbClr val="FF0000"/>
                </a:solidFill>
              </a:rPr>
              <a:t>he</a:t>
            </a:r>
            <a:r>
              <a:rPr lang="en-US" sz="2500" dirty="0">
                <a:solidFill>
                  <a:schemeClr val="tx1"/>
                </a:solidFill>
              </a:rPr>
              <a:t> displaced </a:t>
            </a:r>
            <a:r>
              <a:rPr lang="en-US" sz="2500" dirty="0">
                <a:solidFill>
                  <a:srgbClr val="FF0000"/>
                </a:solidFill>
              </a:rPr>
              <a:t>his</a:t>
            </a:r>
            <a:r>
              <a:rPr lang="en-US" sz="2500" dirty="0">
                <a:solidFill>
                  <a:schemeClr val="tx1"/>
                </a:solidFill>
              </a:rPr>
              <a:t> hips," recalled </a:t>
            </a:r>
            <a:r>
              <a:rPr lang="en-US" sz="2500" dirty="0">
                <a:solidFill>
                  <a:srgbClr val="FF0000"/>
                </a:solidFill>
              </a:rPr>
              <a:t>Dr</a:t>
            </a:r>
            <a:r>
              <a:rPr lang="en-US" sz="2500" dirty="0">
                <a:solidFill>
                  <a:schemeClr val="tx1"/>
                </a:solidFill>
              </a:rPr>
              <a:t>. Elsie </a:t>
            </a:r>
            <a:r>
              <a:rPr lang="en-US" sz="2500" dirty="0" err="1">
                <a:solidFill>
                  <a:schemeClr val="tx1"/>
                </a:solidFill>
              </a:rPr>
              <a:t>Taveras</a:t>
            </a:r>
            <a:r>
              <a:rPr lang="en-US" sz="2500" dirty="0">
                <a:solidFill>
                  <a:schemeClr val="tx1"/>
                </a:solidFill>
              </a:rPr>
              <a:t>, co-director </a:t>
            </a:r>
            <a:r>
              <a:rPr lang="en-US" sz="2500" dirty="0">
                <a:solidFill>
                  <a:srgbClr val="FF0000"/>
                </a:solidFill>
              </a:rPr>
              <a:t>of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</a:rPr>
              <a:t>the</a:t>
            </a:r>
            <a:r>
              <a:rPr lang="en-US" sz="2500" dirty="0">
                <a:solidFill>
                  <a:schemeClr val="tx1"/>
                </a:solidFill>
              </a:rPr>
              <a:t> Obesity Prevention Program </a:t>
            </a:r>
            <a:r>
              <a:rPr lang="en-US" sz="2500" dirty="0">
                <a:solidFill>
                  <a:srgbClr val="FF0000"/>
                </a:solidFill>
              </a:rPr>
              <a:t>at</a:t>
            </a:r>
            <a:r>
              <a:rPr lang="en-US" sz="2500" dirty="0">
                <a:solidFill>
                  <a:schemeClr val="tx1"/>
                </a:solidFill>
              </a:rPr>
              <a:t> Harvard Medical </a:t>
            </a:r>
            <a:r>
              <a:rPr lang="en-US" sz="2500" dirty="0">
                <a:solidFill>
                  <a:srgbClr val="FF0000"/>
                </a:solidFill>
              </a:rPr>
              <a:t>School</a:t>
            </a:r>
            <a:r>
              <a:rPr lang="en-US" sz="2500" dirty="0">
                <a:solidFill>
                  <a:schemeClr val="tx1"/>
                </a:solidFill>
              </a:rPr>
              <a:t>. </a:t>
            </a:r>
            <a:endParaRPr lang="pt-BR" sz="25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</a:t>
            </a:r>
            <a:r>
              <a:rPr lang="en-US" sz="2500" dirty="0">
                <a:solidFill>
                  <a:schemeClr val="tx1"/>
                </a:solidFill>
              </a:rPr>
              <a:t>, </a:t>
            </a:r>
            <a:r>
              <a:rPr lang="en-US" sz="2500" dirty="0">
                <a:solidFill>
                  <a:srgbClr val="FF0000"/>
                </a:solidFill>
              </a:rPr>
              <a:t>an</a:t>
            </a:r>
            <a:r>
              <a:rPr lang="en-US" sz="2500" dirty="0">
                <a:solidFill>
                  <a:schemeClr val="tx1"/>
                </a:solidFill>
              </a:rPr>
              <a:t> extreme example </a:t>
            </a:r>
            <a:r>
              <a:rPr lang="en-US" sz="2500" dirty="0">
                <a:solidFill>
                  <a:srgbClr val="FF0000"/>
                </a:solidFill>
              </a:rPr>
              <a:t>of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obesity</a:t>
            </a:r>
            <a:r>
              <a:rPr lang="en-US" sz="2500" dirty="0">
                <a:solidFill>
                  <a:schemeClr val="tx1"/>
                </a:solidFill>
              </a:rPr>
              <a:t>, carried </a:t>
            </a:r>
            <a:r>
              <a:rPr lang="en-US" sz="2500" dirty="0">
                <a:solidFill>
                  <a:srgbClr val="FF0000"/>
                </a:solidFill>
              </a:rPr>
              <a:t>more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</a:rPr>
              <a:t>than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pounds </a:t>
            </a:r>
            <a:r>
              <a:rPr lang="en-US" sz="2500" dirty="0">
                <a:solidFill>
                  <a:schemeClr val="tx1"/>
                </a:solidFill>
              </a:rPr>
              <a:t>and </a:t>
            </a:r>
            <a:r>
              <a:rPr lang="en-US" sz="2500" dirty="0">
                <a:solidFill>
                  <a:srgbClr val="FF0000"/>
                </a:solidFill>
              </a:rPr>
              <a:t>had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</a:rPr>
              <a:t>a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</a:rPr>
              <a:t>body</a:t>
            </a:r>
            <a:r>
              <a:rPr lang="en-US" sz="2500" dirty="0">
                <a:solidFill>
                  <a:schemeClr val="tx1"/>
                </a:solidFill>
              </a:rPr>
              <a:t> mass index </a:t>
            </a:r>
            <a:r>
              <a:rPr lang="en-US" sz="2500" dirty="0">
                <a:solidFill>
                  <a:srgbClr val="FF0000"/>
                </a:solidFill>
              </a:rPr>
              <a:t>that</a:t>
            </a:r>
            <a:r>
              <a:rPr lang="en-US" sz="2500" dirty="0">
                <a:solidFill>
                  <a:schemeClr val="tx1"/>
                </a:solidFill>
              </a:rPr>
              <a:t> was </a:t>
            </a:r>
            <a:r>
              <a:rPr lang="en-US" sz="2500" dirty="0">
                <a:solidFill>
                  <a:srgbClr val="FF0000"/>
                </a:solidFill>
              </a:rPr>
              <a:t>over</a:t>
            </a:r>
            <a:r>
              <a:rPr lang="en-US" sz="2500" dirty="0">
                <a:solidFill>
                  <a:schemeClr val="tx1"/>
                </a:solidFill>
              </a:rPr>
              <a:t> the 99th percentile </a:t>
            </a:r>
            <a:r>
              <a:rPr lang="en-US" sz="2500" dirty="0">
                <a:solidFill>
                  <a:srgbClr val="FF0000"/>
                </a:solidFill>
              </a:rPr>
              <a:t>for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</a:rPr>
              <a:t>his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</a:rPr>
              <a:t>age</a:t>
            </a:r>
            <a:r>
              <a:rPr lang="en-US" sz="2500" dirty="0">
                <a:solidFill>
                  <a:schemeClr val="tx1"/>
                </a:solidFill>
              </a:rPr>
              <a:t> group. </a:t>
            </a:r>
            <a:r>
              <a:rPr lang="en-US" sz="2500" dirty="0">
                <a:solidFill>
                  <a:srgbClr val="FF0000"/>
                </a:solidFill>
              </a:rPr>
              <a:t>He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</a:rPr>
              <a:t>is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</a:rPr>
              <a:t>part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</a:rPr>
              <a:t>of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</a:rPr>
              <a:t>a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disturbing</a:t>
            </a:r>
            <a:r>
              <a:rPr lang="en-US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>
                <a:solidFill>
                  <a:schemeClr val="tx1"/>
                </a:solidFill>
              </a:rPr>
              <a:t>trend </a:t>
            </a:r>
            <a:r>
              <a:rPr lang="en-US" sz="2500" dirty="0">
                <a:solidFill>
                  <a:srgbClr val="FF0000"/>
                </a:solidFill>
              </a:rPr>
              <a:t>among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</a:rPr>
              <a:t>the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youngest Americans</a:t>
            </a:r>
            <a:r>
              <a:rPr lang="en-US" sz="2500" dirty="0">
                <a:solidFill>
                  <a:schemeClr val="tx1"/>
                </a:solidFill>
              </a:rPr>
              <a:t>.</a:t>
            </a:r>
            <a:endParaRPr lang="pt-BR" sz="25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diet</a:t>
            </a:r>
            <a:r>
              <a:rPr lang="en-US" sz="2500" dirty="0">
                <a:solidFill>
                  <a:schemeClr val="tx1"/>
                </a:solidFill>
              </a:rPr>
              <a:t>, huge portion sizes, 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physical activity</a:t>
            </a:r>
            <a:r>
              <a:rPr lang="en-US" sz="2500" dirty="0">
                <a:solidFill>
                  <a:schemeClr val="tx1"/>
                </a:solidFill>
              </a:rPr>
              <a:t>, 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 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>
                <a:solidFill>
                  <a:schemeClr val="tx1"/>
                </a:solidFill>
              </a:rPr>
              <a:t>and 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uninformed parents </a:t>
            </a:r>
            <a:r>
              <a:rPr lang="en-US" sz="2500" dirty="0">
                <a:solidFill>
                  <a:srgbClr val="FF0000"/>
                </a:solidFill>
              </a:rPr>
              <a:t>are</a:t>
            </a:r>
            <a:r>
              <a:rPr lang="en-US" sz="2500" dirty="0">
                <a:solidFill>
                  <a:schemeClr val="tx1"/>
                </a:solidFill>
              </a:rPr>
              <a:t> contributing to larger </a:t>
            </a:r>
            <a:r>
              <a:rPr lang="en-US" sz="2500" dirty="0">
                <a:solidFill>
                  <a:srgbClr val="FF0000"/>
                </a:solidFill>
              </a:rPr>
              <a:t>numbers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</a:rPr>
              <a:t>of</a:t>
            </a:r>
            <a:r>
              <a:rPr lang="en-US" sz="2500" dirty="0">
                <a:solidFill>
                  <a:schemeClr val="tx1"/>
                </a:solidFill>
              </a:rPr>
              <a:t> overweight </a:t>
            </a:r>
            <a:r>
              <a:rPr lang="en-US" sz="2500" dirty="0">
                <a:solidFill>
                  <a:srgbClr val="FF0000"/>
                </a:solidFill>
              </a:rPr>
              <a:t>or</a:t>
            </a:r>
            <a:r>
              <a:rPr lang="en-US" sz="2500" dirty="0">
                <a:solidFill>
                  <a:schemeClr val="tx1"/>
                </a:solidFill>
              </a:rPr>
              <a:t> obese </a:t>
            </a:r>
            <a:r>
              <a:rPr lang="en-US" sz="2500" dirty="0">
                <a:solidFill>
                  <a:srgbClr val="FF0000"/>
                </a:solidFill>
              </a:rPr>
              <a:t>young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</a:rPr>
              <a:t>children</a:t>
            </a:r>
            <a:r>
              <a:rPr lang="en-US" sz="2500" dirty="0">
                <a:solidFill>
                  <a:schemeClr val="tx1"/>
                </a:solidFill>
              </a:rPr>
              <a:t>.</a:t>
            </a:r>
            <a:endParaRPr lang="pt-BR" sz="2500" dirty="0">
              <a:solidFill>
                <a:schemeClr val="tx1"/>
              </a:solidFill>
            </a:endParaRPr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8990" y="0"/>
            <a:ext cx="9040091" cy="904009"/>
          </a:xfrm>
        </p:spPr>
        <p:txBody>
          <a:bodyPr/>
          <a:lstStyle/>
          <a:p>
            <a:pPr>
              <a:defRPr/>
            </a:pPr>
            <a:r>
              <a:rPr lang="en-US" sz="3300" dirty="0">
                <a:solidFill>
                  <a:srgbClr val="FF0000"/>
                </a:solidFill>
              </a:rPr>
              <a:t>How</a:t>
            </a:r>
            <a:r>
              <a:rPr lang="en-US" sz="3300" dirty="0"/>
              <a:t> </a:t>
            </a:r>
            <a:r>
              <a:rPr lang="en-US" sz="3300" dirty="0">
                <a:solidFill>
                  <a:srgbClr val="FF0000"/>
                </a:solidFill>
              </a:rPr>
              <a:t>does</a:t>
            </a:r>
            <a:r>
              <a:rPr lang="en-US" sz="3300" dirty="0"/>
              <a:t> </a:t>
            </a:r>
            <a:r>
              <a:rPr lang="en-US" sz="3300" dirty="0">
                <a:solidFill>
                  <a:srgbClr val="FF0000"/>
                </a:solidFill>
              </a:rPr>
              <a:t>a</a:t>
            </a:r>
            <a:r>
              <a:rPr lang="en-US" sz="3300" dirty="0"/>
              <a:t> </a:t>
            </a:r>
            <a:r>
              <a:rPr lang="en-US" sz="3300" dirty="0">
                <a:solidFill>
                  <a:srgbClr val="FF0000"/>
                </a:solidFill>
              </a:rPr>
              <a:t>baby</a:t>
            </a:r>
            <a:r>
              <a:rPr lang="en-US" sz="3300" dirty="0"/>
              <a:t> get </a:t>
            </a:r>
            <a:r>
              <a:rPr lang="en-US" sz="3300" dirty="0">
                <a:solidFill>
                  <a:srgbClr val="FF0000"/>
                </a:solidFill>
              </a:rPr>
              <a:t>to</a:t>
            </a:r>
            <a:r>
              <a:rPr lang="en-US" sz="3300" dirty="0"/>
              <a:t> </a:t>
            </a:r>
            <a:r>
              <a:rPr lang="en-US" sz="3300" dirty="0">
                <a:solidFill>
                  <a:srgbClr val="FF0000"/>
                </a:solidFill>
              </a:rPr>
              <a:t>be</a:t>
            </a:r>
            <a:r>
              <a:rPr lang="en-US" sz="3300" dirty="0"/>
              <a:t> </a:t>
            </a:r>
            <a:r>
              <a:rPr lang="en-US" sz="3300" dirty="0">
                <a:solidFill>
                  <a:schemeClr val="tx1"/>
                </a:solidFill>
              </a:rPr>
              <a:t>obese</a:t>
            </a:r>
            <a:r>
              <a:rPr lang="en-US" sz="3300" dirty="0"/>
              <a:t>?</a:t>
            </a:r>
            <a:br>
              <a:rPr lang="en-US" sz="3300" dirty="0"/>
            </a:br>
            <a:r>
              <a:rPr lang="en-US" sz="1500" dirty="0"/>
              <a:t>By Madison Park</a:t>
            </a:r>
            <a:r>
              <a:rPr lang="en-US" sz="1500" b="1" dirty="0">
                <a:solidFill>
                  <a:srgbClr val="0070C0"/>
                </a:solidFill>
              </a:rPr>
              <a:t>, </a:t>
            </a:r>
            <a:r>
              <a:rPr lang="en-US" sz="1500" dirty="0">
                <a:solidFill>
                  <a:schemeClr val="tx1"/>
                </a:solidFill>
              </a:rPr>
              <a:t>CNN/ June 27, 2011 -- </a:t>
            </a:r>
            <a:r>
              <a:rPr lang="en-US" sz="1500" dirty="0">
                <a:solidFill>
                  <a:srgbClr val="FF0000"/>
                </a:solidFill>
              </a:rPr>
              <a:t>Updated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/>
              <a:t>1340 GMT (2140 HKT)</a:t>
            </a:r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 bwMode="auto">
          <a:xfrm>
            <a:off x="4291012" y="877685"/>
            <a:ext cx="595442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pt-B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NOT-COGNATES</a:t>
            </a:r>
            <a:endParaRPr lang="pt-B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9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allAtOnce"/>
      <p:bldP spid="7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at-baby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45436" y="1"/>
            <a:ext cx="1946564" cy="1459923"/>
          </a:xfrm>
          <a:prstGeom prst="rect">
            <a:avLst/>
          </a:prstGeom>
        </p:spPr>
      </p:pic>
      <p:sp>
        <p:nvSpPr>
          <p:cNvPr id="17412" name="Espaço Reservado para Conteúdo 6"/>
          <p:cNvSpPr>
            <a:spLocks noGrp="1"/>
          </p:cNvSpPr>
          <p:nvPr>
            <p:ph idx="1"/>
          </p:nvPr>
        </p:nvSpPr>
        <p:spPr>
          <a:xfrm>
            <a:off x="453736" y="1363460"/>
            <a:ext cx="11641281" cy="5255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tx1"/>
                </a:solidFill>
              </a:rPr>
              <a:t>(CNN)</a:t>
            </a:r>
            <a:r>
              <a:rPr lang="en-US" sz="2500" dirty="0">
                <a:solidFill>
                  <a:schemeClr val="tx1"/>
                </a:solidFill>
              </a:rPr>
              <a:t> -- A 4-year-old </a:t>
            </a:r>
            <a:r>
              <a:rPr lang="en-US" sz="2500" dirty="0">
                <a:solidFill>
                  <a:srgbClr val="0070C0"/>
                </a:solidFill>
              </a:rPr>
              <a:t>lumbered</a:t>
            </a:r>
            <a:r>
              <a:rPr lang="en-US" sz="2500" dirty="0">
                <a:solidFill>
                  <a:schemeClr val="tx1"/>
                </a:solidFill>
              </a:rPr>
              <a:t> into a </a:t>
            </a:r>
            <a:r>
              <a:rPr lang="en-US" sz="2500" dirty="0">
                <a:solidFill>
                  <a:srgbClr val="0070C0"/>
                </a:solidFill>
              </a:rPr>
              <a:t>Boston</a:t>
            </a:r>
            <a:r>
              <a:rPr lang="en-US" sz="2500" dirty="0">
                <a:solidFill>
                  <a:schemeClr val="tx1"/>
                </a:solidFill>
              </a:rPr>
              <a:t> pediatric clinic. He walked with a </a:t>
            </a:r>
            <a:r>
              <a:rPr lang="en-US" sz="2500" dirty="0">
                <a:solidFill>
                  <a:srgbClr val="0070C0"/>
                </a:solidFill>
              </a:rPr>
              <a:t>limp</a:t>
            </a:r>
            <a:r>
              <a:rPr lang="en-US" sz="2500" dirty="0">
                <a:solidFill>
                  <a:schemeClr val="tx1"/>
                </a:solidFill>
              </a:rPr>
              <a:t>. </a:t>
            </a:r>
            <a:endParaRPr lang="pt-BR" sz="25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500" dirty="0">
                <a:solidFill>
                  <a:schemeClr val="tx1"/>
                </a:solidFill>
              </a:rPr>
              <a:t>"He was carrying so much weight, he </a:t>
            </a:r>
            <a:r>
              <a:rPr lang="en-US" sz="2500" dirty="0">
                <a:solidFill>
                  <a:srgbClr val="0070C0"/>
                </a:solidFill>
              </a:rPr>
              <a:t>displaced</a:t>
            </a:r>
            <a:r>
              <a:rPr lang="en-US" sz="2500" dirty="0">
                <a:solidFill>
                  <a:schemeClr val="tx1"/>
                </a:solidFill>
              </a:rPr>
              <a:t> his hips," recalled Dr. Elsie </a:t>
            </a:r>
            <a:r>
              <a:rPr lang="en-US" sz="2500" dirty="0" err="1">
                <a:solidFill>
                  <a:schemeClr val="tx1"/>
                </a:solidFill>
              </a:rPr>
              <a:t>Taveras</a:t>
            </a:r>
            <a:r>
              <a:rPr lang="en-US" sz="2500" dirty="0">
                <a:solidFill>
                  <a:schemeClr val="tx1"/>
                </a:solidFill>
              </a:rPr>
              <a:t>, co-director of the Obesity Prevention Program at Harvard Medical School. </a:t>
            </a:r>
            <a:endParaRPr lang="pt-BR" sz="25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</a:t>
            </a:r>
            <a:r>
              <a:rPr lang="en-US" sz="2500" dirty="0">
                <a:solidFill>
                  <a:schemeClr val="tx1"/>
                </a:solidFill>
              </a:rPr>
              <a:t>, an extreme example of 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obesity</a:t>
            </a:r>
            <a:r>
              <a:rPr lang="en-US" sz="2500" dirty="0">
                <a:solidFill>
                  <a:schemeClr val="tx1"/>
                </a:solidFill>
              </a:rPr>
              <a:t>, carried more than 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pounds </a:t>
            </a:r>
            <a:r>
              <a:rPr lang="en-US" sz="2500" dirty="0">
                <a:solidFill>
                  <a:schemeClr val="tx1"/>
                </a:solidFill>
              </a:rPr>
              <a:t>and had a </a:t>
            </a:r>
            <a:r>
              <a:rPr lang="en-US" sz="2500" dirty="0">
                <a:solidFill>
                  <a:srgbClr val="0070C0"/>
                </a:solidFill>
              </a:rPr>
              <a:t>body</a:t>
            </a:r>
            <a:r>
              <a:rPr lang="en-US" sz="2500" dirty="0">
                <a:solidFill>
                  <a:schemeClr val="tx1"/>
                </a:solidFill>
              </a:rPr>
              <a:t> mass </a:t>
            </a:r>
            <a:r>
              <a:rPr lang="en-US" sz="2500" dirty="0">
                <a:solidFill>
                  <a:srgbClr val="0070C0"/>
                </a:solidFill>
              </a:rPr>
              <a:t>index</a:t>
            </a:r>
            <a:r>
              <a:rPr lang="en-US" sz="2500" dirty="0">
                <a:solidFill>
                  <a:schemeClr val="tx1"/>
                </a:solidFill>
              </a:rPr>
              <a:t> that was over the 99th percentile for his </a:t>
            </a:r>
            <a:r>
              <a:rPr lang="en-US" sz="2500" dirty="0">
                <a:solidFill>
                  <a:srgbClr val="0070C0"/>
                </a:solidFill>
              </a:rPr>
              <a:t>age</a:t>
            </a:r>
            <a:r>
              <a:rPr lang="en-US" sz="2500" dirty="0">
                <a:solidFill>
                  <a:schemeClr val="tx1"/>
                </a:solidFill>
              </a:rPr>
              <a:t> group. He is part of a 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disturbing</a:t>
            </a:r>
            <a:r>
              <a:rPr lang="en-US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>
                <a:solidFill>
                  <a:schemeClr val="tx1"/>
                </a:solidFill>
              </a:rPr>
              <a:t>trend among the 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youngest Americans</a:t>
            </a:r>
            <a:r>
              <a:rPr lang="en-US" sz="2500" dirty="0">
                <a:solidFill>
                  <a:schemeClr val="tx1"/>
                </a:solidFill>
              </a:rPr>
              <a:t>.</a:t>
            </a:r>
            <a:endParaRPr lang="pt-BR" sz="25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diet</a:t>
            </a:r>
            <a:r>
              <a:rPr lang="en-US" sz="2500" dirty="0">
                <a:solidFill>
                  <a:schemeClr val="tx1"/>
                </a:solidFill>
              </a:rPr>
              <a:t>, </a:t>
            </a:r>
            <a:r>
              <a:rPr lang="en-US" sz="2500" dirty="0">
                <a:solidFill>
                  <a:srgbClr val="0070C0"/>
                </a:solidFill>
              </a:rPr>
              <a:t>huge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rgbClr val="0070C0"/>
                </a:solidFill>
              </a:rPr>
              <a:t>portion</a:t>
            </a:r>
            <a:r>
              <a:rPr lang="en-US" sz="2500" dirty="0">
                <a:solidFill>
                  <a:schemeClr val="tx1"/>
                </a:solidFill>
              </a:rPr>
              <a:t> sizes, 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physical activity</a:t>
            </a:r>
            <a:r>
              <a:rPr lang="en-US" sz="2500" dirty="0">
                <a:solidFill>
                  <a:schemeClr val="tx1"/>
                </a:solidFill>
              </a:rPr>
              <a:t>, 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 sleep </a:t>
            </a:r>
            <a:r>
              <a:rPr lang="en-US" sz="2500" dirty="0">
                <a:solidFill>
                  <a:schemeClr val="tx1"/>
                </a:solidFill>
              </a:rPr>
              <a:t>and 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uninformed parents </a:t>
            </a:r>
            <a:r>
              <a:rPr lang="en-US" sz="2500" dirty="0">
                <a:solidFill>
                  <a:schemeClr val="tx1"/>
                </a:solidFill>
              </a:rPr>
              <a:t>are contributing to larger numbers of overweight or obese young children.</a:t>
            </a:r>
            <a:endParaRPr lang="pt-BR" sz="2500" dirty="0">
              <a:solidFill>
                <a:schemeClr val="tx1"/>
              </a:solidFill>
            </a:endParaRPr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8990" y="0"/>
            <a:ext cx="9040091" cy="904009"/>
          </a:xfrm>
        </p:spPr>
        <p:txBody>
          <a:bodyPr/>
          <a:lstStyle/>
          <a:p>
            <a:pPr>
              <a:defRPr/>
            </a:pPr>
            <a:r>
              <a:rPr lang="en-US" sz="3300" dirty="0">
                <a:solidFill>
                  <a:schemeClr val="tx1"/>
                </a:solidFill>
              </a:rPr>
              <a:t>How does a baby get to be obese?</a:t>
            </a:r>
            <a:br>
              <a:rPr lang="en-US" sz="33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>By Madison Park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dirty="0">
                <a:solidFill>
                  <a:schemeClr val="tx1"/>
                </a:solidFill>
              </a:rPr>
              <a:t>CNN/ June 27, 2011 -- Updated 1340 GMT (2140 HKT)</a:t>
            </a: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 bwMode="auto">
          <a:xfrm>
            <a:off x="5925848" y="803565"/>
            <a:ext cx="43195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pt-BR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COGNATES</a:t>
            </a:r>
            <a:endParaRPr lang="pt-BR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716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allAtOnce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228" y="1226126"/>
            <a:ext cx="8198428" cy="3958937"/>
          </a:xfrm>
        </p:spPr>
        <p:txBody>
          <a:bodyPr>
            <a:normAutofit/>
          </a:bodyPr>
          <a:lstStyle/>
          <a:p>
            <a:r>
              <a:rPr lang="pt-BR" sz="8000" b="1" dirty="0" smtClean="0"/>
              <a:t>É possível ler em língua estrangeira?</a:t>
            </a:r>
            <a:endParaRPr lang="pt-BR" sz="8000" b="1" dirty="0"/>
          </a:p>
        </p:txBody>
      </p:sp>
      <p:pic>
        <p:nvPicPr>
          <p:cNvPr id="6146" name="Picture 2" descr="Resultado de imagem para dú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439" y="263235"/>
            <a:ext cx="328612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Conteúdo 1"/>
          <p:cNvSpPr>
            <a:spLocks noGrp="1"/>
          </p:cNvSpPr>
          <p:nvPr>
            <p:ph idx="1"/>
          </p:nvPr>
        </p:nvSpPr>
        <p:spPr>
          <a:xfrm>
            <a:off x="1163781" y="186604"/>
            <a:ext cx="10941627" cy="64843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rgbClr val="00B050"/>
                </a:solidFill>
              </a:rPr>
              <a:t>Leitura</a:t>
            </a:r>
            <a:r>
              <a:rPr lang="pt-BR" sz="4000" dirty="0">
                <a:solidFill>
                  <a:srgbClr val="00B050"/>
                </a:solidFill>
              </a:rPr>
              <a:t> </a:t>
            </a:r>
            <a:r>
              <a:rPr lang="pt-BR" sz="2500" dirty="0"/>
              <a:t/>
            </a:r>
            <a:br>
              <a:rPr lang="pt-BR" sz="2500" dirty="0"/>
            </a:br>
            <a:r>
              <a:rPr lang="pt-BR" sz="2500" dirty="0"/>
              <a:t>(latim tardio </a:t>
            </a:r>
            <a:r>
              <a:rPr lang="pt-BR" sz="2500" i="1" dirty="0" err="1"/>
              <a:t>lectura</a:t>
            </a:r>
            <a:r>
              <a:rPr lang="pt-BR" sz="2500" dirty="0"/>
              <a:t>, do latim </a:t>
            </a:r>
            <a:r>
              <a:rPr lang="pt-BR" sz="2500" i="1" dirty="0" err="1"/>
              <a:t>lectio</a:t>
            </a:r>
            <a:r>
              <a:rPr lang="pt-BR" sz="2500" i="1" dirty="0"/>
              <a:t>, </a:t>
            </a:r>
            <a:r>
              <a:rPr lang="pt-BR" sz="2500" i="1" dirty="0" err="1"/>
              <a:t>onis</a:t>
            </a:r>
            <a:r>
              <a:rPr lang="pt-BR" sz="2500" dirty="0"/>
              <a:t>, escolha, eleição, </a:t>
            </a:r>
            <a:r>
              <a:rPr lang="pt-BR" sz="2500" dirty="0" smtClean="0"/>
              <a:t>leitura). </a:t>
            </a:r>
            <a:r>
              <a:rPr lang="pt-BR" sz="2500" i="1" dirty="0"/>
              <a:t>substantivo feminino</a:t>
            </a:r>
            <a:endParaRPr lang="pt-BR" sz="2500" dirty="0"/>
          </a:p>
          <a:p>
            <a:pPr>
              <a:defRPr/>
            </a:pPr>
            <a:r>
              <a:rPr lang="pt-BR" sz="2500" dirty="0"/>
              <a:t>1. O que se lê.</a:t>
            </a:r>
          </a:p>
          <a:p>
            <a:pPr>
              <a:defRPr/>
            </a:pPr>
            <a:r>
              <a:rPr lang="pt-BR" sz="2500" dirty="0"/>
              <a:t>2. Arte ou .ato de ler.</a:t>
            </a:r>
          </a:p>
          <a:p>
            <a:pPr>
              <a:defRPr/>
            </a:pPr>
            <a:r>
              <a:rPr lang="pt-BR" sz="2500" dirty="0"/>
              <a:t>3. Conjunto de conhecimentos adquiridos com a leitura.</a:t>
            </a:r>
          </a:p>
          <a:p>
            <a:pPr>
              <a:defRPr/>
            </a:pPr>
            <a:r>
              <a:rPr lang="pt-BR" sz="2500" dirty="0"/>
              <a:t>4. Maneira de interpretar um conjunto de informações.</a:t>
            </a:r>
          </a:p>
          <a:p>
            <a:pPr>
              <a:defRPr/>
            </a:pPr>
            <a:r>
              <a:rPr lang="pt-BR" sz="2500" dirty="0"/>
              <a:t>5. Registro da medição feita por um instrumento.</a:t>
            </a:r>
          </a:p>
          <a:p>
            <a:pPr>
              <a:defRPr/>
            </a:pPr>
            <a:r>
              <a:rPr lang="pt-BR" sz="2500" dirty="0"/>
              <a:t>6. [Tecnologia]  .Decodificação de dados a partir de determinado suporte (ex.: </a:t>
            </a:r>
            <a:r>
              <a:rPr lang="pt-BR" sz="2500" i="1" dirty="0"/>
              <a:t>aparece um erro na leitura do disco</a:t>
            </a:r>
            <a:r>
              <a:rPr lang="pt-BR" sz="2500" dirty="0"/>
              <a:t>).</a:t>
            </a:r>
          </a:p>
          <a:p>
            <a:pPr>
              <a:defRPr/>
            </a:pPr>
            <a:r>
              <a:rPr lang="pt-BR" sz="2500" b="1" dirty="0" smtClean="0"/>
              <a:t>"</a:t>
            </a:r>
            <a:r>
              <a:rPr lang="pt-BR" sz="2500" b="1" dirty="0"/>
              <a:t>leitura"</a:t>
            </a:r>
            <a:r>
              <a:rPr lang="pt-BR" sz="2500" dirty="0"/>
              <a:t>, in Dicionário </a:t>
            </a:r>
            <a:r>
              <a:rPr lang="pt-BR" sz="2500" dirty="0" err="1"/>
              <a:t>Priberam</a:t>
            </a:r>
            <a:r>
              <a:rPr lang="pt-BR" sz="2500" dirty="0"/>
              <a:t> da Língua Portuguesa [em linha], 2008-2013, </a:t>
            </a:r>
            <a:r>
              <a:rPr lang="pt-BR" sz="2500" dirty="0">
                <a:hlinkClick r:id="rId2"/>
              </a:rPr>
              <a:t>https://www.priberam.pt/dlpo/leitura</a:t>
            </a:r>
            <a:r>
              <a:rPr lang="pt-BR" sz="2500" dirty="0"/>
              <a:t> </a:t>
            </a:r>
          </a:p>
          <a:p>
            <a:pPr marL="109537" indent="0">
              <a:buNone/>
              <a:defRPr/>
            </a:pPr>
            <a:r>
              <a:rPr lang="pt-BR" sz="2500" dirty="0"/>
              <a:t>[consultado em 26-03-2017].</a:t>
            </a:r>
          </a:p>
        </p:txBody>
      </p:sp>
    </p:spTree>
    <p:extLst>
      <p:ext uri="{BB962C8B-B14F-4D97-AF65-F5344CB8AC3E}">
        <p14:creationId xmlns:p14="http://schemas.microsoft.com/office/powerpoint/2010/main" val="23069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magem relacionada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"/>
            <a:ext cx="12239328" cy="688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Espaço Reservado para Conteúdo 1"/>
          <p:cNvSpPr>
            <a:spLocks noGrp="1"/>
          </p:cNvSpPr>
          <p:nvPr>
            <p:ph idx="1"/>
          </p:nvPr>
        </p:nvSpPr>
        <p:spPr>
          <a:xfrm>
            <a:off x="0" y="130140"/>
            <a:ext cx="5472113" cy="6621463"/>
          </a:xfrm>
        </p:spPr>
        <p:txBody>
          <a:bodyPr/>
          <a:lstStyle/>
          <a:p>
            <a:r>
              <a:rPr lang="pt-BR" altLang="pt-BR" sz="3000" b="1" dirty="0"/>
              <a:t>Livros e flores</a:t>
            </a:r>
            <a:br>
              <a:rPr lang="pt-BR" altLang="pt-BR" sz="3000" b="1" dirty="0"/>
            </a:br>
            <a:r>
              <a:rPr lang="pt-BR" altLang="pt-BR" sz="3000" b="1" dirty="0"/>
              <a:t/>
            </a:r>
            <a:br>
              <a:rPr lang="pt-BR" altLang="pt-BR" sz="3000" b="1" dirty="0"/>
            </a:br>
            <a:r>
              <a:rPr lang="pt-BR" altLang="pt-BR" sz="3000" b="1" dirty="0"/>
              <a:t>Teus olhos são meus livros.</a:t>
            </a:r>
            <a:br>
              <a:rPr lang="pt-BR" altLang="pt-BR" sz="3000" b="1" dirty="0"/>
            </a:br>
            <a:r>
              <a:rPr lang="pt-BR" altLang="pt-BR" sz="3000" b="1" dirty="0"/>
              <a:t>Que livro há aí melhor,</a:t>
            </a:r>
            <a:br>
              <a:rPr lang="pt-BR" altLang="pt-BR" sz="3000" b="1" dirty="0"/>
            </a:br>
            <a:r>
              <a:rPr lang="pt-BR" altLang="pt-BR" sz="3000" b="1" dirty="0"/>
              <a:t>Em que melhor se leia</a:t>
            </a:r>
            <a:br>
              <a:rPr lang="pt-BR" altLang="pt-BR" sz="3000" b="1" dirty="0"/>
            </a:br>
            <a:r>
              <a:rPr lang="pt-BR" altLang="pt-BR" sz="3000" b="1" dirty="0"/>
              <a:t>A página do amor?</a:t>
            </a:r>
            <a:br>
              <a:rPr lang="pt-BR" altLang="pt-BR" sz="3000" b="1" dirty="0"/>
            </a:br>
            <a:r>
              <a:rPr lang="pt-BR" altLang="pt-BR" sz="3000" b="1" dirty="0"/>
              <a:t/>
            </a:r>
            <a:br>
              <a:rPr lang="pt-BR" altLang="pt-BR" sz="3000" b="1" dirty="0"/>
            </a:br>
            <a:r>
              <a:rPr lang="pt-BR" altLang="pt-BR" sz="3000" b="1" dirty="0"/>
              <a:t>Flores me são teus lábios.</a:t>
            </a:r>
            <a:br>
              <a:rPr lang="pt-BR" altLang="pt-BR" sz="3000" b="1" dirty="0"/>
            </a:br>
            <a:r>
              <a:rPr lang="pt-BR" altLang="pt-BR" sz="3000" b="1" dirty="0"/>
              <a:t>Onde há mais bela flor, </a:t>
            </a:r>
            <a:br>
              <a:rPr lang="pt-BR" altLang="pt-BR" sz="3000" b="1" dirty="0"/>
            </a:br>
            <a:r>
              <a:rPr lang="pt-BR" altLang="pt-BR" sz="3000" b="1" dirty="0"/>
              <a:t>Em que melhor se beba</a:t>
            </a:r>
            <a:br>
              <a:rPr lang="pt-BR" altLang="pt-BR" sz="3000" b="1" dirty="0"/>
            </a:br>
            <a:r>
              <a:rPr lang="pt-BR" altLang="pt-BR" sz="3000" b="1" dirty="0"/>
              <a:t>O bálsamo do amor?</a:t>
            </a:r>
          </a:p>
          <a:p>
            <a:endParaRPr lang="pt-BR" altLang="pt-BR" sz="3000" b="1" dirty="0"/>
          </a:p>
          <a:p>
            <a:r>
              <a:rPr lang="pt-BR" altLang="pt-BR" sz="3000" b="1" dirty="0"/>
              <a:t>(Machado de Assis)</a:t>
            </a:r>
          </a:p>
        </p:txBody>
      </p:sp>
    </p:spTree>
    <p:extLst>
      <p:ext uri="{BB962C8B-B14F-4D97-AF65-F5344CB8AC3E}">
        <p14:creationId xmlns:p14="http://schemas.microsoft.com/office/powerpoint/2010/main" val="137331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Resultado de imagem para placas de aviso toale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554289"/>
            <a:ext cx="2881312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Resultado de imagem para placas de trans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351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Resultado de imagem para placas de trans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85738"/>
            <a:ext cx="259397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Resultado de imagem para placas de transi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9226"/>
            <a:ext cx="263048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2" descr="Resultado de imagem para placas de perigo cavei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2909889"/>
            <a:ext cx="25400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4" descr="Resultado de imagem para placas de pos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2952750"/>
            <a:ext cx="22161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60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Resultado de imagem para simbo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687389"/>
            <a:ext cx="21605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Resultado de imagem para simbo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709614"/>
            <a:ext cx="21605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Resultado de imagem para simbol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9" y="687389"/>
            <a:ext cx="21431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Resultado de imagem para suast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9" y="671513"/>
            <a:ext cx="21748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Resultado de imagem para simbolo do capitalism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3213100"/>
            <a:ext cx="22240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2" descr="Resultado de imagem para simbolo do anticris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6" y="3151189"/>
            <a:ext cx="22336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4" descr="Resultado de imagem para estrela vermelh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3113089"/>
            <a:ext cx="23463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ço Reservado para Conteúdo 1"/>
          <p:cNvSpPr>
            <a:spLocks noGrp="1"/>
          </p:cNvSpPr>
          <p:nvPr>
            <p:ph idx="1"/>
          </p:nvPr>
        </p:nvSpPr>
        <p:spPr>
          <a:xfrm>
            <a:off x="5470525" y="5876926"/>
            <a:ext cx="5081588" cy="777875"/>
          </a:xfrm>
        </p:spPr>
        <p:txBody>
          <a:bodyPr/>
          <a:lstStyle/>
          <a:p>
            <a:r>
              <a:rPr lang="pt-BR" altLang="pt-BR" sz="2800" b="1"/>
              <a:t>Na dúvida, não use!!!!</a:t>
            </a:r>
            <a:endParaRPr lang="pt-BR" altLang="pt-BR" sz="2800"/>
          </a:p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2358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228" y="1226126"/>
            <a:ext cx="8198428" cy="3958937"/>
          </a:xfrm>
        </p:spPr>
        <p:txBody>
          <a:bodyPr>
            <a:normAutofit/>
          </a:bodyPr>
          <a:lstStyle/>
          <a:p>
            <a:r>
              <a:rPr lang="pt-BR" sz="8000" b="1" dirty="0" smtClean="0"/>
              <a:t>É possível ler em língua estrangeira?</a:t>
            </a:r>
            <a:endParaRPr lang="pt-BR" sz="8000" b="1" dirty="0"/>
          </a:p>
        </p:txBody>
      </p:sp>
      <p:pic>
        <p:nvPicPr>
          <p:cNvPr id="6146" name="Picture 2" descr="Resultado de imagem para dú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439" y="263235"/>
            <a:ext cx="328612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3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</TotalTime>
  <Words>2798</Words>
  <Application>Microsoft Office PowerPoint</Application>
  <PresentationFormat>Widescreen</PresentationFormat>
  <Paragraphs>156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Arial</vt:lpstr>
      <vt:lpstr>Century Gothic</vt:lpstr>
      <vt:lpstr>Wingdings 3</vt:lpstr>
      <vt:lpstr>Cacho</vt:lpstr>
      <vt:lpstr>LÍNGUA INGLESA  ENEM 2017</vt:lpstr>
      <vt:lpstr>Língua Inglesa no ENEM</vt:lpstr>
      <vt:lpstr>Apresentação do PowerPoint</vt:lpstr>
      <vt:lpstr>É possível ler em língua estrangeira?</vt:lpstr>
      <vt:lpstr>Apresentação do PowerPoint</vt:lpstr>
      <vt:lpstr>Apresentação do PowerPoint</vt:lpstr>
      <vt:lpstr>Apresentação do PowerPoint</vt:lpstr>
      <vt:lpstr>Apresentação do PowerPoint</vt:lpstr>
      <vt:lpstr>É possível ler em língua estrangeira?</vt:lpstr>
      <vt:lpstr>Apresentação do PowerPoint</vt:lpstr>
      <vt:lpstr>Apresentação do PowerPoint</vt:lpstr>
      <vt:lpstr>Apresentação do PowerPoint</vt:lpstr>
      <vt:lpstr>Apresentação do PowerPoint</vt:lpstr>
      <vt:lpstr>Leitura em Língua Inglesa</vt:lpstr>
      <vt:lpstr>Leitura em Língua Inglesa</vt:lpstr>
      <vt:lpstr>Leitura em Língua Inglesa</vt:lpstr>
      <vt:lpstr>How does a baby get to be obese? By Madison Park, CNN/ June 27, 2011 -- Updated 1340 GMT (2140 HKT)</vt:lpstr>
      <vt:lpstr>How does a baby get to be obese? By Madison Park, CNN/ June 27, 2011 -- Updated 1340 GMT (2140 HKT)</vt:lpstr>
      <vt:lpstr>How does a baby get to be obese? By Madison Park, CNN/ June 27, 2011 -- Updated 1340 GMT (2140 HKT)</vt:lpstr>
      <vt:lpstr>How does a baby get to be obese? By Madison Park, CNN/ June 27, 2011 -- Updated 1340 GMT (2140 HKT)</vt:lpstr>
      <vt:lpstr>How does a baby get to be obese? By Madison Park, CNN/ June 27, 2011 -- Updated 1340 GMT (2140 HKT)</vt:lpstr>
      <vt:lpstr>How does a baby get to be obese? By Madison Park, CNN/ June 27, 2011 -- Updated 1340 GMT (2140 HKT)</vt:lpstr>
      <vt:lpstr>How does a baby get to be obese? By Madison Park, CNN/ June 27, 2011 -- Updated 1340 GMT (2140 HKT)</vt:lpstr>
      <vt:lpstr>How does a baby get to be obese? By Madison Park, CNN/ June 27, 2011 -- Updated 1340 GMT (2140 HKT)</vt:lpstr>
      <vt:lpstr>How does a baby get to be obese? By Madison Park, CNN/ June 27, 2011 -- Updated 1340 GMT (2140 HKT)</vt:lpstr>
      <vt:lpstr>How does a baby get to be obese? By Madison Park, CNN/ June 27, 2011 -- Updated 1340 GMT (2140 HKT)</vt:lpstr>
      <vt:lpstr>How does a baby get to be obese? By Madison Park, CNN/ June 27, 2011 -- Updated 1340 GMT (2140 HKT)</vt:lpstr>
      <vt:lpstr>How does a baby get to be obese? By Madison Park, CNN/ June 27, 2011 -- Updated 1340 GMT (2140 HKT)</vt:lpstr>
      <vt:lpstr>How does a baby get to be obese? By Madison Park, CNN/ June 27, 2011 -- Updated 1340 GMT (2140 HKT)</vt:lpstr>
      <vt:lpstr>How does a baby get to be obese? By Madison Park, CNN/ June 27, 2011 -- Updated 1340 GMT (2140 HKT)</vt:lpstr>
      <vt:lpstr>How does a baby get to be obese? By Madison Park, CNN/ June 27, 2011 -- Updated 1340 GMT (2140 HKT)</vt:lpstr>
      <vt:lpstr>How does a baby get to be obese? By Madison Park, CNN/ June 27, 2011 -- Updated 1340 GMT (2140 HKT)</vt:lpstr>
      <vt:lpstr>How does a baby get to be obese? By Madison Park, CNN/ June 27, 2011 -- Updated 1340 GMT (2140 HKT)</vt:lpstr>
      <vt:lpstr>How does a baby get to be obese? By Madison Park, CNN/ June 27, 2011 -- Updated 1340 GMT (2140 HKT)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  ENEM 2017</dc:title>
  <dc:creator>Cristiane de Brito Cruz</dc:creator>
  <cp:lastModifiedBy>Cristiane de Brito Cruz</cp:lastModifiedBy>
  <cp:revision>10</cp:revision>
  <dcterms:created xsi:type="dcterms:W3CDTF">2017-04-27T16:59:19Z</dcterms:created>
  <dcterms:modified xsi:type="dcterms:W3CDTF">2017-04-27T18:15:16Z</dcterms:modified>
</cp:coreProperties>
</file>