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3"/>
  </p:notesMasterIdLst>
  <p:sldIdLst>
    <p:sldId id="256" r:id="rId3"/>
    <p:sldId id="257" r:id="rId4"/>
    <p:sldId id="277" r:id="rId5"/>
    <p:sldId id="282" r:id="rId6"/>
    <p:sldId id="283" r:id="rId7"/>
    <p:sldId id="284" r:id="rId8"/>
    <p:sldId id="288" r:id="rId9"/>
    <p:sldId id="289" r:id="rId10"/>
    <p:sldId id="290" r:id="rId11"/>
    <p:sldId id="291" r:id="rId12"/>
    <p:sldId id="293" r:id="rId13"/>
    <p:sldId id="294" r:id="rId14"/>
    <p:sldId id="295" r:id="rId15"/>
    <p:sldId id="296" r:id="rId16"/>
    <p:sldId id="299" r:id="rId17"/>
    <p:sldId id="285" r:id="rId18"/>
    <p:sldId id="281" r:id="rId19"/>
    <p:sldId id="286" r:id="rId20"/>
    <p:sldId id="287" r:id="rId21"/>
    <p:sldId id="274" r:id="rId22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8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E6D3C-BDF2-4E82-B27A-4D192C1C816B}" type="datetimeFigureOut">
              <a:rPr lang="pt-BR" smtClean="0"/>
              <a:t>07/06/2017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B67D-BD29-475D-BC2A-46BD41188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60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23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510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CaixaDeTexto 5"/>
          <p:cNvSpPr txBox="1">
            <a:spLocks noChangeArrowheads="1"/>
          </p:cNvSpPr>
          <p:nvPr/>
        </p:nvSpPr>
        <p:spPr bwMode="auto">
          <a:xfrm>
            <a:off x="2339752" y="6165304"/>
            <a:ext cx="44910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sz="1400" b="1" dirty="0" smtClean="0">
                <a:solidFill>
                  <a:schemeClr val="bg1"/>
                </a:solidFill>
                <a:latin typeface="Arial" charset="0"/>
              </a:rPr>
              <a:t>CURRAIS NOVOS / RN – 07/06/2017</a:t>
            </a:r>
            <a:endParaRPr lang="pt-BR" sz="14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92696"/>
            <a:ext cx="4733560" cy="205090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3789040"/>
            <a:ext cx="896448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Segoe UI Emoji" panose="020B0502040204020203" pitchFamily="34" charset="0"/>
                <a:cs typeface="Arial" panose="020B0604020202020204" pitchFamily="34" charset="0"/>
              </a:rPr>
              <a:t>SEMINARIO AVALIATIVO </a:t>
            </a:r>
          </a:p>
          <a:p>
            <a:pPr algn="ctr"/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ea typeface="Segoe UI Emoji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dirty="0" smtClean="0">
                <a:solidFill>
                  <a:schemeClr val="bg1"/>
                </a:solidFill>
                <a:latin typeface="Arial" panose="020B0604020202020204" pitchFamily="34" charset="0"/>
                <a:ea typeface="Segoe UI Emoji" panose="020B0502040204020203" pitchFamily="34" charset="0"/>
                <a:cs typeface="Arial" panose="020B0604020202020204" pitchFamily="34" charset="0"/>
              </a:rPr>
              <a:t>ANÁLISE TEXTUAL </a:t>
            </a:r>
            <a:endParaRPr lang="pt-BR" sz="2000" dirty="0">
              <a:solidFill>
                <a:schemeClr val="bg1"/>
              </a:solidFill>
              <a:latin typeface="Arial" panose="020B0604020202020204" pitchFamily="34" charset="0"/>
              <a:ea typeface="Segoe UI Emoji" panose="020B0502040204020203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899592" y="1196752"/>
            <a:ext cx="806489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E) APRESENTAR EXEMPLOS DE: GUESSING A THE MEANING OF WORDS. 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Apresentar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exemplos de adivinhar o significado das palavras / traduzir o que está dizendo lá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Primeiramente, tente captar o significado de palavras já conhecidas por você no texto e seu sentido, após isso procure por pronomes, advérbios, sujeitos, objetos e conectivos, com estes procedimentos já temos um bom entendimento do que o texto quer passar. Após isso, procurar a voz passiva ou ativa, pesquisando os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phrasal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 mesmo significado de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think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trough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/ pensar bastante )  e expressões.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76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1052736"/>
            <a:ext cx="820891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AFFIXATION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Affixation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é a adição de prefixos e sufixos. Existem duas categorias: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Sufixos e Prefixos.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Vejamos a ocorrência delas no texto.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PREFIXOS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Estes são alguns prefixos encontrados no texto, que aparecem o menor número em comparação aos Sufixos: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Prefixo PRE-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Usado para representar algo que foi feito antes.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-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pre-written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Prefixo UN-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Usado para representar o contrário da ação.</a:t>
            </a: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-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unless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Unwilling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Prefixo UN-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Usado para representar o contrário da ação.</a:t>
            </a:r>
          </a:p>
          <a:p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- extracurricular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221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908720"/>
            <a:ext cx="748883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SUFIXOS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Sufixos aparecem com mais frequência que os prefixos no texto, e estes são os que aparecem no texto: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Sufixo -LY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mesmo que o sufixo -mente do português; Transforma o adjetivo em advérbio.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practically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secretly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truly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harshly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permanently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likely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exactly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suddenly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656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11560" y="1412776"/>
            <a:ext cx="82089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Sufixo -ING </a:t>
            </a:r>
            <a:r>
              <a:rPr lang="pt-BR" dirty="0"/>
              <a:t>usado para formar o gerúndio de verbos; usado para formar substantivos a partir de verbos;</a:t>
            </a:r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Cheating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growing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copying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failing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studying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learning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 smtClean="0"/>
              <a:t>Showing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 smtClean="0"/>
              <a:t>selling</a:t>
            </a:r>
            <a:endParaRPr lang="pt-BR" dirty="0"/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256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11560" y="1412776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Sufixo -TION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sufixo de alta produtividade significando o estado, a ação ou a instituição; equivalente ao sufixo -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ção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do português)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Detention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09488" y="4869160"/>
            <a:ext cx="821098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Sufixo -TIVE 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mesmo que o sufixo ...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tivo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ou ...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ível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do português, transformando o verbo em adjetivo.</a:t>
            </a:r>
          </a:p>
          <a:p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selective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708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1340768"/>
            <a:ext cx="84249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COMPOUNDING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Refere-se à junção de duas palavras para formar uma terceira. As ocorrências no texto são: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newspaper = news + paper;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himself = him + self;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homework = home + work;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weekends = week+ ends;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anyway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1331640" y="1340768"/>
            <a:ext cx="5482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/>
              <a:t>O QUE SÃO REFERENTES TEXTUAIS</a:t>
            </a:r>
            <a:r>
              <a:rPr lang="pt-BR" sz="2800" b="1" dirty="0" smtClean="0"/>
              <a:t>?</a:t>
            </a:r>
            <a:endParaRPr lang="pt-BR" sz="28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331640" y="2405498"/>
            <a:ext cx="7272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Os </a:t>
            </a:r>
            <a:r>
              <a:rPr lang="pt-BR" sz="2400" b="1" dirty="0"/>
              <a:t>referentes textuais</a:t>
            </a:r>
            <a:r>
              <a:rPr lang="pt-BR" sz="2400" dirty="0"/>
              <a:t> são os mecanismos </a:t>
            </a:r>
            <a:r>
              <a:rPr lang="pt-BR" sz="2400" dirty="0" err="1"/>
              <a:t>lingüísticos</a:t>
            </a:r>
            <a:r>
              <a:rPr lang="pt-BR" sz="2400" dirty="0"/>
              <a:t> que estabelecem a conectividade e a retomada de </a:t>
            </a:r>
            <a:r>
              <a:rPr lang="pt-BR" sz="2400" dirty="0" err="1"/>
              <a:t>idéias</a:t>
            </a:r>
            <a:r>
              <a:rPr lang="pt-BR" sz="2400" dirty="0"/>
              <a:t>, garantindo a coesão </a:t>
            </a:r>
            <a:r>
              <a:rPr lang="pt-BR" sz="2400" b="1" dirty="0"/>
              <a:t>textual</a:t>
            </a:r>
            <a:r>
              <a:rPr lang="pt-BR" sz="2400" dirty="0"/>
              <a:t>. ... Podemos definir coesão como a ligação de natureza gramatical ou lexical entre os elementos de uma frase ou de um texto.</a:t>
            </a: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619672" y="5624374"/>
            <a:ext cx="6622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Fonte: https://vestibular.uol.com.br/ultnot/resumos/ult2771u8.jhtm</a:t>
            </a:r>
          </a:p>
        </p:txBody>
      </p:sp>
    </p:spTree>
    <p:extLst>
      <p:ext uri="{BB962C8B-B14F-4D97-AF65-F5344CB8AC3E}">
        <p14:creationId xmlns:p14="http://schemas.microsoft.com/office/powerpoint/2010/main" val="31636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467544" y="838746"/>
            <a:ext cx="6480720" cy="720081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Espaço Reservado para Conteúdo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45088"/>
            <a:ext cx="8496944" cy="367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05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pic>
        <p:nvPicPr>
          <p:cNvPr id="3" name="Espaço Reservado para Conteúdo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8496944" cy="5338119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979712" y="692696"/>
            <a:ext cx="4309864" cy="56594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55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pic>
        <p:nvPicPr>
          <p:cNvPr id="3" name="Espaço Reservado para Conteúdo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84784"/>
            <a:ext cx="8496944" cy="5128054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979712" y="692696"/>
            <a:ext cx="4309864" cy="56594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7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aixaDeTexto 6"/>
          <p:cNvSpPr txBox="1">
            <a:spLocks noChangeArrowheads="1"/>
          </p:cNvSpPr>
          <p:nvPr/>
        </p:nvSpPr>
        <p:spPr bwMode="auto">
          <a:xfrm>
            <a:off x="827584" y="980728"/>
            <a:ext cx="7920038" cy="580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Instituto Federal de Educação, Ciência e Tecnologia do Rio Grande do Norte</a:t>
            </a:r>
          </a:p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Campus Currais Novos </a:t>
            </a:r>
          </a:p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Curso: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Superior em Sistemas para Internet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Disciplina: </a:t>
            </a:r>
          </a:p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INGLÊS </a:t>
            </a:r>
          </a:p>
          <a:p>
            <a:pPr algn="ctr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Docente: </a:t>
            </a:r>
          </a:p>
          <a:p>
            <a:pPr algn="ctr"/>
            <a:r>
              <a:rPr lang="pt-BR" sz="2400" b="1" cap="all" dirty="0"/>
              <a:t>CRISTIANE DE BRITO CRUZ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Discentes: </a:t>
            </a: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CAIO DENIO SILVA SANTOS </a:t>
            </a:r>
          </a:p>
          <a:p>
            <a:r>
              <a:rPr lang="pt-BR" sz="2000" b="1" cap="all" dirty="0">
                <a:latin typeface="Arial" panose="020B0604020202020204" pitchFamily="34" charset="0"/>
                <a:cs typeface="Arial" panose="020B0604020202020204" pitchFamily="34" charset="0"/>
              </a:rPr>
              <a:t>EWERTON LUCAS MATIAS DE OLIVEIRA</a:t>
            </a:r>
          </a:p>
          <a:p>
            <a:r>
              <a:rPr lang="pt-BR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IURY </a:t>
            </a:r>
            <a:r>
              <a:rPr lang="pt-BR" sz="2000" b="1" cap="all" dirty="0">
                <a:latin typeface="Arial" panose="020B0604020202020204" pitchFamily="34" charset="0"/>
                <a:cs typeface="Arial" panose="020B0604020202020204" pitchFamily="34" charset="0"/>
              </a:rPr>
              <a:t>FRANKLIN ALVES </a:t>
            </a:r>
            <a:r>
              <a:rPr lang="pt-BR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FERREIRA</a:t>
            </a:r>
          </a:p>
          <a:p>
            <a:r>
              <a:rPr lang="pt-BR" sz="2000" b="1" cap="all" dirty="0">
                <a:latin typeface="Arial" panose="020B0604020202020204" pitchFamily="34" charset="0"/>
                <a:cs typeface="Arial" panose="020B0604020202020204" pitchFamily="34" charset="0"/>
              </a:rPr>
              <a:t>JANIELSON CANUTO DA </a:t>
            </a:r>
            <a:r>
              <a:rPr lang="pt-BR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SILVA</a:t>
            </a:r>
          </a:p>
          <a:p>
            <a:pPr eaLnBrk="1" hangingPunct="1">
              <a:lnSpc>
                <a:spcPct val="150000"/>
              </a:lnSpc>
            </a:pPr>
            <a:endParaRPr lang="pt-BR" dirty="0">
              <a:latin typeface="Arial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403648" y="278092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OBRIGADO!!!</a:t>
            </a:r>
            <a:endParaRPr lang="pt-B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123728" y="788782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Resumo - </a:t>
            </a:r>
            <a:r>
              <a:rPr lang="pt-BR" sz="2800" dirty="0" err="1" smtClean="0"/>
              <a:t>Cheating</a:t>
            </a:r>
            <a:r>
              <a:rPr lang="pt-BR" sz="2800" dirty="0" smtClean="0"/>
              <a:t> </a:t>
            </a:r>
            <a:r>
              <a:rPr lang="pt-BR" sz="2800" dirty="0" err="1"/>
              <a:t>at</a:t>
            </a:r>
            <a:r>
              <a:rPr lang="pt-BR" sz="2800" dirty="0"/>
              <a:t> </a:t>
            </a:r>
            <a:r>
              <a:rPr lang="pt-BR" sz="2800" dirty="0" err="1"/>
              <a:t>School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55576" y="1346407"/>
            <a:ext cx="76328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Em um estudo de pesquisa de 2005, 75% dos estudantes admitiram colar na escola: 90% admitiram copiar o teste ou a lição do outro estudante. Um estudo de 2009 de 2.000 alunos do ensino médio, mostrou que 35% deles usavam celulares para colar e 52% usavam a internet. Colar na escola acontece com frequência e em praticamente todos os níveis. É um problema crescente que os pais e a escola precisam abordar</a:t>
            </a:r>
            <a:r>
              <a:rPr lang="pt-PT" dirty="0" smtClean="0"/>
              <a:t>.</a:t>
            </a:r>
          </a:p>
          <a:p>
            <a:endParaRPr lang="pt-PT" dirty="0"/>
          </a:p>
          <a:p>
            <a:r>
              <a:rPr lang="pt-PT" dirty="0"/>
              <a:t>Traindo</a:t>
            </a:r>
            <a:endParaRPr lang="pt-BR" dirty="0"/>
          </a:p>
          <a:p>
            <a:r>
              <a:rPr lang="pt-PT" dirty="0"/>
              <a:t> </a:t>
            </a:r>
            <a:r>
              <a:rPr lang="pt-PT" dirty="0" smtClean="0"/>
              <a:t>A trapaça vem em muitas formas e geralmente é quando um aluno usa o trabalho de outra pessoa e faz o seu igual. Por exemplo, é trapacear quando um estudante: </a:t>
            </a:r>
            <a:endParaRPr lang="pt-BR" dirty="0" smtClean="0"/>
          </a:p>
          <a:p>
            <a:r>
              <a:rPr lang="pt-PT" dirty="0" smtClean="0"/>
              <a:t>Copiar </a:t>
            </a:r>
            <a:r>
              <a:rPr lang="pt-PT" dirty="0"/>
              <a:t>as respostas do teste do aluno, </a:t>
            </a:r>
            <a:endParaRPr lang="pt-BR" dirty="0"/>
          </a:p>
          <a:p>
            <a:r>
              <a:rPr lang="pt-PT" dirty="0"/>
              <a:t>Copiar o dever de casa, usa "colas", celulares ou algum outro método para ver secretamente informações para responder as perguntas do teste. </a:t>
            </a:r>
            <a:endParaRPr lang="pt-BR" dirty="0"/>
          </a:p>
          <a:p>
            <a:r>
              <a:rPr lang="pt-PT" dirty="0"/>
              <a:t>Usar um celular ou outro dispositivo para tirar fotos de testes e exames e enviá-los para outro aluno, ou mensagens com perguntas e respostas, ou até </a:t>
            </a:r>
            <a:r>
              <a:rPr lang="pt-PT" dirty="0" smtClean="0"/>
              <a:t>mesmo pagar alguém para fazer sua tarefa.</a:t>
            </a:r>
            <a:endParaRPr lang="pt-BR" dirty="0" smtClean="0"/>
          </a:p>
          <a:p>
            <a:r>
              <a:rPr lang="pt-PT" dirty="0" smtClean="0"/>
              <a:t>Como você pode ver, não importa como a trapaça é feita, o resultado é o mesmo: o aluno recebe crédito pelo trabalho que ele não fez.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999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83568" y="1196752"/>
            <a:ext cx="806489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Por que acontece?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O aluno pode colar por vários motivos. Somente o aluno pode lhe dizer o motivo exato, mas alguns dos motivos são: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Medo de falhar. Alguns estudantes lutam com certos assuntos, não importa o quão difícil eles estudam e tentam fazer bem. 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Medo de ser um aluno mediano. Os alunos que são levados a se destacar na escola com a esperança de entrar em uma boa faculdade - ou mesmo uma escola secundária seletiva, para esse assunto - podem sentir a necessidade de trapacear para ajudar a garantir que eles obtenham as notas altas necessárias para alcançar seus objetivos.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Esportes e extracurriculares. Escolas e pais podem fazer a participação do aluno em esportes e outras atividades extracurriculares condicionadas nas notas do aluno. 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Preguiça. Alguns estudantes não querem colocar tempo e esforço para estudar e aprender. Eles tomam a maneira fácil de trapacear. 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230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899592" y="1124744"/>
            <a:ext cx="806489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Consequências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Trapacear na escola pode ter consequências imediatas, e algumas consequências podem ser de longo prazo. Por exemplo, o aluno que é pego em trapaça  tem os seus pais chamados até o colégio imediatamente. O castigo deve variar de acordo com a idade do aluno ou o nível da escola, é claro. 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No entanto, deve haver algum tipo de resposta imediata, como: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Um zero automático ou "F" para a atribuição, projeto ou teste. Se o aluno tiver outra chance de fazer o trabalho sem trapaçar, a nota final pode ser reduzida como punição para a trapaça.</a:t>
            </a:r>
            <a:endParaRPr lang="pt-BR" dirty="0"/>
          </a:p>
          <a:p>
            <a:r>
              <a:rPr lang="pt-PT" dirty="0"/>
              <a:t>Detenção ou alguma outra forma de disciplina escolar que tira alguns dos alunos do tempo livre após a escola.</a:t>
            </a:r>
            <a:endParaRPr lang="pt-BR" dirty="0"/>
          </a:p>
          <a:p>
            <a:r>
              <a:rPr lang="pt-PT" dirty="0"/>
              <a:t>Disciplina em casa, como sem atividades extracurriculares, sem tempo de brincar fora do horário escolar ou nos finais de semana, sem carro, etc.</a:t>
            </a:r>
            <a:endParaRPr lang="pt-BR" dirty="0"/>
          </a:p>
          <a:p>
            <a:r>
              <a:rPr lang="pt-PT" dirty="0"/>
              <a:t>Para casos sérios ou repetidos de trapaça, um aluno pode ser suspenso da escola por alguns dias ou mesmo expulsar ou "expulso" permanentemente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660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27120" y="1196752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Ações a tomar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Todo mundo tem um papel a desempenhar quando se trata de eliminar a trapaça na escola: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As escolas precisam ter uma política difícil de trapaça para que os alunos pensem há muito tempo sobre se trapacear em um teste ou tarefa</a:t>
            </a:r>
            <a:endParaRPr lang="pt-BR" dirty="0"/>
          </a:p>
          <a:p>
            <a:r>
              <a:rPr lang="pt-PT" dirty="0"/>
              <a:t>Os professores e os pais precisam explicar aos alunos exatamente o que é trapaça</a:t>
            </a:r>
            <a:endParaRPr lang="pt-BR" dirty="0"/>
          </a:p>
          <a:p>
            <a:r>
              <a:rPr lang="pt-PT" dirty="0"/>
              <a:t>Os alunos precisam entender que a trapaça não é a solução 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Perguntas para o seu advogado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Meu filho está sendo assediado e intimidado por um aluno que culpa meu filho pelo fato de ele ser pego colando. A escola não fará nada para impedir o bullying. O que devo fazer?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894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716973" y="1988840"/>
            <a:ext cx="7200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A) PREDICTING ( Aquele que prevê os significados ) =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O texto ir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á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abordar temas relacionad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s a cola na escola, o que fala e provavelmente o que pode acarretar no futuro, quais os motivos q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ue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levam algu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m a fazer isso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716973" y="4077072"/>
            <a:ext cx="792088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B) SKIMMING ( Dizer qual é a ideia central ) = 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O texto fala sobre as colas, o que sã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o, como s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ão feitas, e quais as soluções.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370303" y="844116"/>
            <a:ext cx="3827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TÉCNICAS DE LEITURA 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27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683568" y="838746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C) SCANNING - 10 EXEMPLOS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Copiar trabalhos de outros.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Usar celular ou outros dispositivos para para tirar fotos de testes e exames e enviar para outra pessoa, ou textos para elas.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Plagiar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colar tamb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Colar na escola acontece frequentemente 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praticamente em todas os 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veis.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As colas ocorrem de v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rias formas e maneiras, mas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quando os estudantes usa um trabalho de outra pessoa e coloca como se fosse dele.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Os pais devem estar envolvidos na educação dos estudantes.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Os estudantes precisam entender que colar nã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a resposta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ES_tradnl" dirty="0" err="1">
                <a:latin typeface="Arial" panose="020B0604020202020204" pitchFamily="34" charset="0"/>
                <a:cs typeface="Arial" panose="020B0604020202020204" pitchFamily="34" charset="0"/>
              </a:rPr>
              <a:t>ningu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m est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á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fazendo isso.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Eles devem tamb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m entender as consequ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ê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ncias por cola, tanto em casa e na escola.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Deten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ção ou alguma outra forma da escola ensinar aquilo como tirar o tempo livre depois da escola.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Qualquer que seja as consequ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ê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ncias, os ensinamentos para os estudantes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que colar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uma ideia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ão vai ser tolerada nas escolas ou em casa.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98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776"/>
            <a:ext cx="1800200" cy="77997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611560" y="838746"/>
            <a:ext cx="835292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pt-B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) PALAVRAS COGNATAS E FALSOS COGNATOS - TODOS DO TEXTO </a:t>
            </a:r>
          </a:p>
          <a:p>
            <a:pPr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0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Cognatas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são palavras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transparentes. Que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quando você v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ê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já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sabe o que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ue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são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iguais a sua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língua</a:t>
            </a:r>
          </a:p>
          <a:p>
            <a:pPr lvl="0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Ex: Suspended (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suspenso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), education, consequences, immediate, discipline, detention, permanent, accused (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acusado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),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it-I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Falso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cognatos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são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aqueles que a gente pensa que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igual da nossa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língua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é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parents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 pais ) 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 alunos ) 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 política ) 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cheat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 enganação ) </a:t>
            </a:r>
          </a:p>
          <a:p>
            <a:pPr lvl="0"/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A gente pensa q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ue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é parentes mas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036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666</Words>
  <Application>Microsoft Office PowerPoint</Application>
  <PresentationFormat>Apresentação na tela (4:3)</PresentationFormat>
  <Paragraphs>162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Arial</vt:lpstr>
      <vt:lpstr>Calibri</vt:lpstr>
      <vt:lpstr>Segoe UI Emoji</vt:lpstr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Marcilio de Carvalho Franca</dc:creator>
  <cp:lastModifiedBy>Caio Santos</cp:lastModifiedBy>
  <cp:revision>149</cp:revision>
  <dcterms:created xsi:type="dcterms:W3CDTF">2013-04-05T20:27:24Z</dcterms:created>
  <dcterms:modified xsi:type="dcterms:W3CDTF">2017-06-07T15:21:51Z</dcterms:modified>
</cp:coreProperties>
</file>