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42C6"/>
    <a:srgbClr val="0000FF"/>
    <a:srgbClr val="09E733"/>
    <a:srgbClr val="5324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68" autoAdjust="0"/>
    <p:restoredTop sz="94671" autoAdjust="0"/>
  </p:normalViewPr>
  <p:slideViewPr>
    <p:cSldViewPr>
      <p:cViewPr varScale="1">
        <p:scale>
          <a:sx n="47" d="100"/>
          <a:sy n="47" d="100"/>
        </p:scale>
        <p:origin x="618"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pt-BR" smtClean="0"/>
              <a:t>Clique para editar o título mestre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7" name="Date Placeholder 6"/>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8" name="Slide Number Placeholder 7"/>
          <p:cNvSpPr>
            <a:spLocks noGrp="1"/>
          </p:cNvSpPr>
          <p:nvPr>
            <p:ph type="sldNum" sz="quarter" idx="11"/>
          </p:nvPr>
        </p:nvSpPr>
        <p:spPr/>
        <p:txBody>
          <a:bodyPr/>
          <a:lstStyle/>
          <a:p>
            <a:fld id="{61990B09-8B80-40C3-8BCF-FF9EE208F77D}" type="slidenum">
              <a:rPr lang="pt-BR" smtClean="0"/>
              <a:pPr/>
              <a:t>‹nº›</a:t>
            </a:fld>
            <a:endParaRPr lang="pt-BR"/>
          </a:p>
        </p:txBody>
      </p:sp>
      <p:sp>
        <p:nvSpPr>
          <p:cNvPr id="9" name="Footer Placeholder 8"/>
          <p:cNvSpPr>
            <a:spLocks noGrp="1"/>
          </p:cNvSpPr>
          <p:nvPr>
            <p:ph type="ftr" sz="quarter" idx="12"/>
          </p:nvPr>
        </p:nvSpPr>
        <p:spPr/>
        <p:txBody>
          <a:bodyPr/>
          <a:lstStyle/>
          <a:p>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4" name="Date Placeholder 3"/>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61990B09-8B80-40C3-8BCF-FF9EE208F77D}" type="slidenum">
              <a:rPr lang="pt-BR" smtClean="0"/>
              <a:pPr/>
              <a:t>‹nº›</a:t>
            </a:fld>
            <a:endParaRPr lang="pt-B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5" name="Date Placeholder 4"/>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1990B09-8B80-40C3-8BCF-FF9EE208F77D}" type="slidenum">
              <a:rPr lang="pt-BR" smtClean="0"/>
              <a:pPr/>
              <a:t>‹nº›</a:t>
            </a:fld>
            <a:endParaRPr lang="pt-BR"/>
          </a:p>
        </p:txBody>
      </p:sp>
      <p:sp>
        <p:nvSpPr>
          <p:cNvPr id="9" name="Content Placeholder 8"/>
          <p:cNvSpPr>
            <a:spLocks noGrp="1"/>
          </p:cNvSpPr>
          <p:nvPr>
            <p:ph sz="quarter" idx="13"/>
          </p:nvPr>
        </p:nvSpPr>
        <p:spPr>
          <a:xfrm>
            <a:off x="365760" y="1600200"/>
            <a:ext cx="4041648" cy="452628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7" name="Date Placeholder 6"/>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61990B09-8B80-40C3-8BCF-FF9EE208F77D}" type="slidenum">
              <a:rPr lang="pt-BR" smtClean="0"/>
              <a:pPr/>
              <a:t>‹nº›</a:t>
            </a:fld>
            <a:endParaRPr lang="pt-BR"/>
          </a:p>
        </p:txBody>
      </p:sp>
      <p:sp>
        <p:nvSpPr>
          <p:cNvPr id="11" name="Content Placeholder 10"/>
          <p:cNvSpPr>
            <a:spLocks noGrp="1"/>
          </p:cNvSpPr>
          <p:nvPr>
            <p:ph sz="quarter" idx="13"/>
          </p:nvPr>
        </p:nvSpPr>
        <p:spPr>
          <a:xfrm>
            <a:off x="457200" y="2212848"/>
            <a:ext cx="4041648" cy="3913632"/>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pt-BR" smtClean="0"/>
              <a:t>Clique para editar o título mestre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pt-BR" smtClean="0"/>
              <a:t>Clique para editar o título mestre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894DC372-6CEE-4C1D-89A8-3092AA8F3B94}" type="datetimeFigureOut">
              <a:rPr lang="pt-BR" smtClean="0"/>
              <a:pPr/>
              <a:t>11/04/2020</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61990B09-8B80-40C3-8BCF-FF9EE208F77D}" type="slidenum">
              <a:rPr lang="pt-BR" smtClean="0"/>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894DC372-6CEE-4C1D-89A8-3092AA8F3B94}" type="datetimeFigureOut">
              <a:rPr lang="pt-BR" smtClean="0"/>
              <a:pPr/>
              <a:t>11/04/2020</a:t>
            </a:fld>
            <a:endParaRPr lang="pt-B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pt-B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61990B09-8B80-40C3-8BCF-FF9EE208F77D}" type="slidenum">
              <a:rPr lang="pt-BR" smtClean="0"/>
              <a:pPr/>
              <a:t>‹nº›</a:t>
            </a:fld>
            <a:endParaRPr lang="pt-B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plataforma9.com/upload/2016/07/ifsudestemg.gif"/>
          <p:cNvPicPr>
            <a:picLocks noChangeAspect="1" noChangeArrowheads="1"/>
          </p:cNvPicPr>
          <p:nvPr/>
        </p:nvPicPr>
        <p:blipFill rotWithShape="1">
          <a:blip r:embed="rId2">
            <a:extLst>
              <a:ext uri="{28A0092B-C50C-407E-A947-70E740481C1C}">
                <a14:useLocalDpi xmlns:a14="http://schemas.microsoft.com/office/drawing/2010/main" val="0"/>
              </a:ext>
            </a:extLst>
          </a:blip>
          <a:srcRect l="23053" r="24612"/>
          <a:stretch/>
        </p:blipFill>
        <p:spPr bwMode="auto">
          <a:xfrm>
            <a:off x="107505" y="113509"/>
            <a:ext cx="1547326" cy="1659308"/>
          </a:xfrm>
          <a:prstGeom prst="rect">
            <a:avLst/>
          </a:prstGeom>
          <a:noFill/>
          <a:extLst>
            <a:ext uri="{909E8E84-426E-40DD-AFC4-6F175D3DCCD1}">
              <a14:hiddenFill xmlns:a14="http://schemas.microsoft.com/office/drawing/2010/main">
                <a:solidFill>
                  <a:srgbClr val="FFFFFF"/>
                </a:solidFill>
              </a14:hiddenFill>
            </a:ext>
          </a:extLst>
        </p:spPr>
      </p:pic>
      <p:sp>
        <p:nvSpPr>
          <p:cNvPr id="2" name="Título 1"/>
          <p:cNvSpPr>
            <a:spLocks noGrp="1"/>
          </p:cNvSpPr>
          <p:nvPr>
            <p:ph type="title"/>
          </p:nvPr>
        </p:nvSpPr>
        <p:spPr>
          <a:xfrm>
            <a:off x="914400" y="30382"/>
            <a:ext cx="8229600" cy="1600200"/>
          </a:xfrm>
        </p:spPr>
        <p:txBody>
          <a:bodyPr/>
          <a:lstStyle/>
          <a:p>
            <a:r>
              <a:rPr lang="pt-BR" sz="6500" dirty="0" smtClean="0">
                <a:solidFill>
                  <a:schemeClr val="tx1"/>
                </a:solidFill>
              </a:rPr>
              <a:t>Trabalho de Inglês</a:t>
            </a:r>
            <a:endParaRPr lang="pt-BR" sz="6500" dirty="0">
              <a:solidFill>
                <a:schemeClr val="tx1"/>
              </a:solidFill>
            </a:endParaRPr>
          </a:p>
        </p:txBody>
      </p:sp>
      <p:sp>
        <p:nvSpPr>
          <p:cNvPr id="3" name="Subtítulo 2"/>
          <p:cNvSpPr>
            <a:spLocks noGrp="1"/>
          </p:cNvSpPr>
          <p:nvPr>
            <p:ph sz="half" idx="2"/>
          </p:nvPr>
        </p:nvSpPr>
        <p:spPr>
          <a:xfrm>
            <a:off x="323528" y="1791754"/>
            <a:ext cx="8820472" cy="2645358"/>
          </a:xfrm>
        </p:spPr>
        <p:txBody>
          <a:bodyPr>
            <a:normAutofit fontScale="85000" lnSpcReduction="20000"/>
          </a:bodyPr>
          <a:lstStyle/>
          <a:p>
            <a:pPr marL="0" indent="0" algn="ctr">
              <a:lnSpc>
                <a:spcPct val="150000"/>
              </a:lnSpc>
              <a:buNone/>
            </a:pPr>
            <a:r>
              <a:rPr lang="pt-BR" sz="30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Sobre o texto:</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p>
          <a:p>
            <a:pPr marL="0" indent="0" algn="ctr">
              <a:lnSpc>
                <a:spcPct val="150000"/>
              </a:lnSpc>
              <a:buNone/>
            </a:pPr>
            <a:r>
              <a:rPr lang="pt-BR" sz="2600"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Cheating</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is</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 PERSONAL FOUL</a:t>
            </a:r>
          </a:p>
          <a:p>
            <a:pPr marL="0" indent="0" algn="ctr">
              <a:lnSpc>
                <a:spcPct val="150000"/>
              </a:lnSpc>
              <a:buNone/>
            </a:pP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The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Educational</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Testing</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Service/ Ad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Council</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Campaing</a:t>
            </a:r>
            <a:endParaRPr lang="pt-BR" sz="2600" dirty="0">
              <a:solidFill>
                <a:schemeClr val="tx1"/>
              </a:solidFill>
              <a:latin typeface="Verdana" panose="020B0604030504040204" pitchFamily="34" charset="0"/>
              <a:ea typeface="Verdana" panose="020B0604030504040204" pitchFamily="34" charset="0"/>
              <a:cs typeface="Verdana" panose="020B0604030504040204" pitchFamily="34" charset="0"/>
            </a:endParaRPr>
          </a:p>
          <a:p>
            <a:pPr marL="0" indent="0" algn="ctr">
              <a:lnSpc>
                <a:spcPct val="150000"/>
              </a:lnSpc>
              <a:buNone/>
            </a:pP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To</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Discourage</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Academic</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Cheating</a:t>
            </a:r>
            <a: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r>
            <a:br>
              <a:rPr lang="pt-BR" sz="2600" dirty="0" smtClean="0">
                <a:solidFill>
                  <a:schemeClr val="tx1"/>
                </a:solidFill>
                <a:latin typeface="Verdana" panose="020B0604030504040204" pitchFamily="34" charset="0"/>
                <a:ea typeface="Verdana" panose="020B0604030504040204" pitchFamily="34" charset="0"/>
                <a:cs typeface="Verdana" panose="020B0604030504040204" pitchFamily="34" charset="0"/>
              </a:rPr>
            </a:br>
            <a:r>
              <a:rPr lang="pt-BR" sz="2600"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Academic</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Cheating</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Fact</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 </a:t>
            </a:r>
            <a:r>
              <a:rPr lang="pt-BR" sz="2600" b="1" dirty="0" err="1" smtClean="0">
                <a:solidFill>
                  <a:schemeClr val="tx1"/>
                </a:solidFill>
                <a:latin typeface="Verdana" panose="020B0604030504040204" pitchFamily="34" charset="0"/>
                <a:ea typeface="Verdana" panose="020B0604030504040204" pitchFamily="34" charset="0"/>
                <a:cs typeface="Verdana" panose="020B0604030504040204" pitchFamily="34" charset="0"/>
              </a:rPr>
              <a:t>Sheet</a:t>
            </a:r>
            <a:r>
              <a:rPr lang="pt-BR" sz="2600" b="1" dirty="0" smtClean="0">
                <a:solidFill>
                  <a:schemeClr val="tx1"/>
                </a:solidFill>
                <a:latin typeface="Verdana" panose="020B0604030504040204" pitchFamily="34" charset="0"/>
                <a:ea typeface="Verdana" panose="020B0604030504040204" pitchFamily="34" charset="0"/>
                <a:cs typeface="Verdana" panose="020B0604030504040204" pitchFamily="34" charset="0"/>
              </a:rPr>
              <a:t>.</a:t>
            </a:r>
            <a:endParaRPr lang="pt-BR" sz="2600" b="1"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4" name="Espaço Reservado para Conteúdo 3"/>
          <p:cNvSpPr>
            <a:spLocks noGrp="1"/>
          </p:cNvSpPr>
          <p:nvPr>
            <p:ph sz="quarter" idx="13"/>
          </p:nvPr>
        </p:nvSpPr>
        <p:spPr>
          <a:xfrm>
            <a:off x="251520" y="4365104"/>
            <a:ext cx="8568952" cy="2635796"/>
          </a:xfrm>
        </p:spPr>
        <p:txBody>
          <a:bodyPr>
            <a:normAutofit fontScale="92500" lnSpcReduction="10000"/>
          </a:bodyPr>
          <a:lstStyle/>
          <a:p>
            <a:r>
              <a:rPr lang="pt-BR" b="1" dirty="0" smtClean="0">
                <a:solidFill>
                  <a:schemeClr val="tx1"/>
                </a:solidFill>
              </a:rPr>
              <a:t>Docente: </a:t>
            </a:r>
            <a:r>
              <a:rPr lang="pt-BR" dirty="0" smtClean="0">
                <a:solidFill>
                  <a:schemeClr val="tx1"/>
                </a:solidFill>
              </a:rPr>
              <a:t>Cristiane de Brito Cruz</a:t>
            </a:r>
            <a:br>
              <a:rPr lang="pt-BR" dirty="0" smtClean="0">
                <a:solidFill>
                  <a:schemeClr val="tx1"/>
                </a:solidFill>
              </a:rPr>
            </a:br>
            <a:endParaRPr lang="pt-BR" dirty="0" smtClean="0">
              <a:solidFill>
                <a:schemeClr val="tx1"/>
              </a:solidFill>
            </a:endParaRPr>
          </a:p>
          <a:p>
            <a:r>
              <a:rPr lang="pt-BR" b="1" dirty="0" smtClean="0">
                <a:solidFill>
                  <a:schemeClr val="tx1"/>
                </a:solidFill>
              </a:rPr>
              <a:t>Discentes: </a:t>
            </a:r>
            <a:r>
              <a:rPr lang="pt-BR" dirty="0" err="1" smtClean="0">
                <a:solidFill>
                  <a:schemeClr val="tx1"/>
                </a:solidFill>
              </a:rPr>
              <a:t>Joabe</a:t>
            </a:r>
            <a:r>
              <a:rPr lang="pt-BR" dirty="0" smtClean="0">
                <a:solidFill>
                  <a:schemeClr val="tx1"/>
                </a:solidFill>
              </a:rPr>
              <a:t> Weslley Bezerra</a:t>
            </a:r>
            <a:br>
              <a:rPr lang="pt-BR" dirty="0" smtClean="0">
                <a:solidFill>
                  <a:schemeClr val="tx1"/>
                </a:solidFill>
              </a:rPr>
            </a:br>
            <a:r>
              <a:rPr lang="pt-BR" dirty="0" smtClean="0">
                <a:solidFill>
                  <a:schemeClr val="tx1"/>
                </a:solidFill>
              </a:rPr>
              <a:t>                   Rafael Ferreira </a:t>
            </a:r>
            <a:r>
              <a:rPr lang="pt-BR" dirty="0" err="1" smtClean="0">
                <a:solidFill>
                  <a:schemeClr val="tx1"/>
                </a:solidFill>
              </a:rPr>
              <a:t>Bezerril</a:t>
            </a:r>
            <a:r>
              <a:rPr lang="pt-BR" dirty="0" smtClean="0">
                <a:solidFill>
                  <a:schemeClr val="tx1"/>
                </a:solidFill>
              </a:rPr>
              <a:t/>
            </a:r>
            <a:br>
              <a:rPr lang="pt-BR" dirty="0" smtClean="0">
                <a:solidFill>
                  <a:schemeClr val="tx1"/>
                </a:solidFill>
              </a:rPr>
            </a:br>
            <a:r>
              <a:rPr lang="pt-BR" dirty="0" smtClean="0">
                <a:solidFill>
                  <a:schemeClr val="tx1"/>
                </a:solidFill>
              </a:rPr>
              <a:t>                   Mateus Silva Dantas</a:t>
            </a:r>
            <a:br>
              <a:rPr lang="pt-BR" dirty="0" smtClean="0">
                <a:solidFill>
                  <a:schemeClr val="tx1"/>
                </a:solidFill>
              </a:rPr>
            </a:br>
            <a:r>
              <a:rPr lang="pt-BR" dirty="0" smtClean="0">
                <a:solidFill>
                  <a:schemeClr val="tx1"/>
                </a:solidFill>
              </a:rPr>
              <a:t>                   David Emanuel</a:t>
            </a:r>
            <a:br>
              <a:rPr lang="pt-BR" dirty="0" smtClean="0">
                <a:solidFill>
                  <a:schemeClr val="tx1"/>
                </a:solidFill>
              </a:rPr>
            </a:br>
            <a:r>
              <a:rPr lang="pt-BR" dirty="0" smtClean="0">
                <a:solidFill>
                  <a:schemeClr val="tx1"/>
                </a:solidFill>
              </a:rPr>
              <a:t>                   Vitor Silva Galvão</a:t>
            </a:r>
            <a:br>
              <a:rPr lang="pt-BR" dirty="0" smtClean="0">
                <a:solidFill>
                  <a:schemeClr val="tx1"/>
                </a:solidFill>
              </a:rPr>
            </a:br>
            <a:r>
              <a:rPr lang="pt-BR" dirty="0" smtClean="0">
                <a:solidFill>
                  <a:schemeClr val="tx1"/>
                </a:solidFill>
              </a:rPr>
              <a:t>                   </a:t>
            </a:r>
            <a:endParaRPr lang="pt-BR" b="1" dirty="0">
              <a:solidFill>
                <a:schemeClr val="tx1"/>
              </a:solidFill>
            </a:endParaRPr>
          </a:p>
        </p:txBody>
      </p:sp>
    </p:spTree>
    <p:extLst>
      <p:ext uri="{BB962C8B-B14F-4D97-AF65-F5344CB8AC3E}">
        <p14:creationId xmlns:p14="http://schemas.microsoft.com/office/powerpoint/2010/main" val="3381530208"/>
      </p:ext>
    </p:extLst>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COGNATAS</a:t>
            </a:r>
            <a:endParaRPr lang="pt-BR" dirty="0">
              <a:solidFill>
                <a:schemeClr val="tx1"/>
              </a:solidFill>
            </a:endParaRPr>
          </a:p>
        </p:txBody>
      </p:sp>
      <p:sp>
        <p:nvSpPr>
          <p:cNvPr id="3" name="Espaço Reservado para Conteúdo 2"/>
          <p:cNvSpPr>
            <a:spLocks noGrp="1"/>
          </p:cNvSpPr>
          <p:nvPr>
            <p:ph idx="1"/>
          </p:nvPr>
        </p:nvSpPr>
        <p:spPr>
          <a:xfrm>
            <a:off x="457200" y="1600200"/>
            <a:ext cx="8186766" cy="4829196"/>
          </a:xfrm>
        </p:spPr>
        <p:txBody>
          <a:bodyPr>
            <a:normAutofit/>
          </a:bodyPr>
          <a:lstStyle/>
          <a:p>
            <a:pPr>
              <a:buNone/>
            </a:pPr>
            <a:r>
              <a:rPr lang="pt-BR" dirty="0" smtClean="0">
                <a:solidFill>
                  <a:schemeClr val="tx1"/>
                </a:solidFill>
              </a:rPr>
              <a:t>    </a:t>
            </a:r>
            <a:r>
              <a:rPr lang="pt-BR" sz="2000" dirty="0" smtClean="0">
                <a:solidFill>
                  <a:schemeClr val="tx1"/>
                </a:solidFill>
              </a:rPr>
              <a:t>As COGNATAS são palavras da língua inglesa que possuem a escrita e pronuncia semelhantes a palavras da língua portuguesa, e que possuem o mesmo significado. Exemplos no texto:</a:t>
            </a:r>
          </a:p>
          <a:p>
            <a:endParaRPr lang="pt-BR" dirty="0" smtClean="0">
              <a:solidFill>
                <a:schemeClr val="tx1"/>
              </a:solidFill>
            </a:endParaRPr>
          </a:p>
          <a:p>
            <a:r>
              <a:rPr lang="pt-BR" sz="2000" dirty="0" smtClean="0">
                <a:solidFill>
                  <a:schemeClr val="tx1"/>
                </a:solidFill>
              </a:rPr>
              <a:t>(1º parágrafo) </a:t>
            </a:r>
            <a:r>
              <a:rPr lang="en-US" sz="2000" dirty="0" smtClean="0">
                <a:solidFill>
                  <a:srgbClr val="FF0000"/>
                </a:solidFill>
              </a:rPr>
              <a:t>Academic</a:t>
            </a:r>
            <a:r>
              <a:rPr lang="en-US" sz="2000" dirty="0" smtClean="0">
                <a:solidFill>
                  <a:schemeClr val="tx1"/>
                </a:solidFill>
              </a:rPr>
              <a:t> cheating is </a:t>
            </a:r>
            <a:r>
              <a:rPr lang="en-US" sz="2000" dirty="0" smtClean="0">
                <a:solidFill>
                  <a:srgbClr val="FF0000"/>
                </a:solidFill>
              </a:rPr>
              <a:t>defined</a:t>
            </a:r>
            <a:r>
              <a:rPr lang="en-US" sz="2000" dirty="0" smtClean="0">
                <a:solidFill>
                  <a:schemeClr val="tx1"/>
                </a:solidFill>
              </a:rPr>
              <a:t> as </a:t>
            </a:r>
            <a:r>
              <a:rPr lang="en-US" sz="2000" dirty="0" smtClean="0">
                <a:solidFill>
                  <a:srgbClr val="FF0000"/>
                </a:solidFill>
              </a:rPr>
              <a:t>representing</a:t>
            </a:r>
            <a:r>
              <a:rPr lang="en-US" sz="2000" dirty="0" smtClean="0">
                <a:solidFill>
                  <a:schemeClr val="tx1"/>
                </a:solidFill>
              </a:rPr>
              <a:t> someone else's work as your own.</a:t>
            </a:r>
          </a:p>
          <a:p>
            <a:r>
              <a:rPr lang="en-US" sz="2000" dirty="0" smtClean="0">
                <a:solidFill>
                  <a:schemeClr val="tx1"/>
                </a:solidFill>
              </a:rPr>
              <a:t>(2º </a:t>
            </a:r>
            <a:r>
              <a:rPr lang="pt-BR" sz="2000" dirty="0" smtClean="0">
                <a:solidFill>
                  <a:schemeClr val="tx1"/>
                </a:solidFill>
              </a:rPr>
              <a:t>parágrafo</a:t>
            </a:r>
            <a:r>
              <a:rPr lang="en-US" sz="2000" dirty="0" smtClean="0">
                <a:solidFill>
                  <a:schemeClr val="tx1"/>
                </a:solidFill>
              </a:rPr>
              <a:t>) </a:t>
            </a:r>
            <a:r>
              <a:rPr lang="en-US" sz="2000" dirty="0" smtClean="0">
                <a:solidFill>
                  <a:srgbClr val="FF0000"/>
                </a:solidFill>
              </a:rPr>
              <a:t>Statistics</a:t>
            </a:r>
            <a:r>
              <a:rPr lang="en-US" sz="2000" dirty="0" smtClean="0">
                <a:solidFill>
                  <a:schemeClr val="tx1"/>
                </a:solidFill>
              </a:rPr>
              <a:t> show that cheating among high school </a:t>
            </a:r>
            <a:r>
              <a:rPr lang="en-US" sz="2000" dirty="0" smtClean="0">
                <a:solidFill>
                  <a:srgbClr val="FF0000"/>
                </a:solidFill>
              </a:rPr>
              <a:t>students</a:t>
            </a:r>
            <a:r>
              <a:rPr lang="en-US" sz="2000" dirty="0" smtClean="0">
                <a:solidFill>
                  <a:schemeClr val="tx1"/>
                </a:solidFill>
              </a:rPr>
              <a:t> has risen </a:t>
            </a:r>
            <a:r>
              <a:rPr lang="en-US" sz="2000" dirty="0" smtClean="0">
                <a:solidFill>
                  <a:srgbClr val="FF0000"/>
                </a:solidFill>
              </a:rPr>
              <a:t>dramatically</a:t>
            </a:r>
            <a:r>
              <a:rPr lang="en-US" sz="2000" dirty="0" smtClean="0">
                <a:solidFill>
                  <a:schemeClr val="tx1"/>
                </a:solidFill>
              </a:rPr>
              <a:t> during the past 50 years. </a:t>
            </a:r>
          </a:p>
          <a:p>
            <a:r>
              <a:rPr lang="en-US" sz="2000" dirty="0" smtClean="0">
                <a:solidFill>
                  <a:schemeClr val="tx1"/>
                </a:solidFill>
              </a:rPr>
              <a:t>(9º </a:t>
            </a:r>
            <a:r>
              <a:rPr lang="pt-BR" sz="2000" dirty="0" smtClean="0">
                <a:solidFill>
                  <a:schemeClr val="tx1"/>
                </a:solidFill>
              </a:rPr>
              <a:t>parágrafo</a:t>
            </a:r>
            <a:r>
              <a:rPr lang="en-US" sz="2000" dirty="0" smtClean="0">
                <a:solidFill>
                  <a:schemeClr val="tx1"/>
                </a:solidFill>
              </a:rPr>
              <a:t>) Many </a:t>
            </a:r>
            <a:r>
              <a:rPr lang="en-US" sz="2000" dirty="0" smtClean="0">
                <a:solidFill>
                  <a:srgbClr val="FF0000"/>
                </a:solidFill>
              </a:rPr>
              <a:t>students</a:t>
            </a:r>
            <a:r>
              <a:rPr lang="en-US" sz="2000" dirty="0" smtClean="0">
                <a:solidFill>
                  <a:schemeClr val="tx1"/>
                </a:solidFill>
              </a:rPr>
              <a:t> feel that their </a:t>
            </a:r>
            <a:r>
              <a:rPr lang="en-US" sz="2000" dirty="0" smtClean="0">
                <a:solidFill>
                  <a:srgbClr val="FF0000"/>
                </a:solidFill>
              </a:rPr>
              <a:t>individual honesty</a:t>
            </a:r>
            <a:r>
              <a:rPr lang="en-US" sz="2000" dirty="0" smtClean="0">
                <a:solidFill>
                  <a:schemeClr val="tx1"/>
                </a:solidFill>
              </a:rPr>
              <a:t> in </a:t>
            </a:r>
            <a:r>
              <a:rPr lang="en-US" sz="2000" dirty="0" smtClean="0">
                <a:solidFill>
                  <a:srgbClr val="FF0000"/>
                </a:solidFill>
              </a:rPr>
              <a:t>academic</a:t>
            </a:r>
            <a:r>
              <a:rPr lang="en-US" sz="2000" dirty="0" smtClean="0">
                <a:solidFill>
                  <a:schemeClr val="tx1"/>
                </a:solidFill>
              </a:rPr>
              <a:t> endeavors will not </a:t>
            </a:r>
            <a:r>
              <a:rPr lang="en-US" sz="2000" dirty="0" smtClean="0">
                <a:solidFill>
                  <a:srgbClr val="FF0000"/>
                </a:solidFill>
              </a:rPr>
              <a:t>effect</a:t>
            </a:r>
            <a:r>
              <a:rPr lang="en-US" sz="2000" dirty="0" smtClean="0">
                <a:solidFill>
                  <a:schemeClr val="tx1"/>
                </a:solidFill>
              </a:rPr>
              <a:t> anyone else. </a:t>
            </a:r>
            <a:endParaRPr lang="pt-BR" sz="2000" dirty="0">
              <a:solidFill>
                <a:schemeClr val="tx1"/>
              </a:solidFill>
            </a:endParaRPr>
          </a:p>
        </p:txBody>
      </p:sp>
    </p:spTree>
    <p:extLst>
      <p:ext uri="{BB962C8B-B14F-4D97-AF65-F5344CB8AC3E}">
        <p14:creationId xmlns:p14="http://schemas.microsoft.com/office/powerpoint/2010/main" val="3418416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FALSOS COGNATOS</a:t>
            </a:r>
            <a:endParaRPr lang="pt-BR" dirty="0">
              <a:solidFill>
                <a:schemeClr val="tx1"/>
              </a:solidFill>
            </a:endParaRPr>
          </a:p>
        </p:txBody>
      </p:sp>
      <p:sp>
        <p:nvSpPr>
          <p:cNvPr id="3" name="Espaço Reservado para Conteúdo 2"/>
          <p:cNvSpPr>
            <a:spLocks noGrp="1"/>
          </p:cNvSpPr>
          <p:nvPr>
            <p:ph idx="1"/>
          </p:nvPr>
        </p:nvSpPr>
        <p:spPr/>
        <p:txBody>
          <a:bodyPr/>
          <a:lstStyle/>
          <a:p>
            <a:pPr>
              <a:buNone/>
            </a:pPr>
            <a:r>
              <a:rPr lang="pt-BR" dirty="0" smtClean="0">
                <a:solidFill>
                  <a:schemeClr val="tx1"/>
                </a:solidFill>
              </a:rPr>
              <a:t>Exemplos de </a:t>
            </a:r>
            <a:r>
              <a:rPr lang="pt-BR" b="1" dirty="0" smtClean="0">
                <a:solidFill>
                  <a:schemeClr val="tx1"/>
                </a:solidFill>
              </a:rPr>
              <a:t>FALSOS COGNATOS </a:t>
            </a:r>
            <a:r>
              <a:rPr lang="pt-BR" dirty="0" smtClean="0">
                <a:solidFill>
                  <a:schemeClr val="tx1"/>
                </a:solidFill>
              </a:rPr>
              <a:t>no texto:</a:t>
            </a:r>
          </a:p>
          <a:p>
            <a:pPr>
              <a:buNone/>
            </a:pPr>
            <a:endParaRPr lang="pt-BR" dirty="0" smtClean="0">
              <a:solidFill>
                <a:schemeClr val="tx1"/>
              </a:solidFill>
            </a:endParaRPr>
          </a:p>
          <a:p>
            <a:r>
              <a:rPr lang="pt-BR" sz="2000" dirty="0" smtClean="0">
                <a:solidFill>
                  <a:schemeClr val="tx1"/>
                </a:solidFill>
              </a:rPr>
              <a:t>(5º parágrafo) </a:t>
            </a:r>
            <a:r>
              <a:rPr lang="en-US" sz="2000" dirty="0" smtClean="0">
                <a:solidFill>
                  <a:schemeClr val="tx1"/>
                </a:solidFill>
              </a:rPr>
              <a:t>Cheating no </a:t>
            </a:r>
            <a:r>
              <a:rPr lang="en-US" sz="2000" dirty="0" smtClean="0">
                <a:solidFill>
                  <a:srgbClr val="FF0000"/>
                </a:solidFill>
              </a:rPr>
              <a:t>longer</a:t>
            </a:r>
            <a:r>
              <a:rPr lang="en-US" sz="2000" dirty="0" smtClean="0">
                <a:solidFill>
                  <a:schemeClr val="tx1"/>
                </a:solidFill>
              </a:rPr>
              <a:t> carries the stigma that it used to</a:t>
            </a:r>
            <a:r>
              <a:rPr lang="en-US" sz="2000" dirty="0" smtClean="0"/>
              <a:t>.</a:t>
            </a:r>
            <a:br>
              <a:rPr lang="en-US" sz="2000" dirty="0" smtClean="0"/>
            </a:br>
            <a:endParaRPr lang="en-US" sz="2000" dirty="0" smtClean="0"/>
          </a:p>
          <a:p>
            <a:r>
              <a:rPr lang="en-US" sz="2000" dirty="0" smtClean="0">
                <a:solidFill>
                  <a:schemeClr val="tx1"/>
                </a:solidFill>
              </a:rPr>
              <a:t>(6º </a:t>
            </a:r>
            <a:r>
              <a:rPr lang="pt-BR" sz="2000" dirty="0" smtClean="0">
                <a:solidFill>
                  <a:schemeClr val="tx1"/>
                </a:solidFill>
              </a:rPr>
              <a:t>parágrafo</a:t>
            </a:r>
            <a:r>
              <a:rPr lang="en-US" sz="2000" dirty="0" smtClean="0">
                <a:solidFill>
                  <a:schemeClr val="tx1"/>
                </a:solidFill>
              </a:rPr>
              <a:t>) </a:t>
            </a:r>
            <a:r>
              <a:rPr lang="en-US" sz="2000" dirty="0" smtClean="0">
                <a:solidFill>
                  <a:srgbClr val="FF0000"/>
                </a:solidFill>
              </a:rPr>
              <a:t>Grades</a:t>
            </a:r>
            <a:r>
              <a:rPr lang="en-US" sz="2000" dirty="0" smtClean="0">
                <a:solidFill>
                  <a:schemeClr val="tx1"/>
                </a:solidFill>
              </a:rPr>
              <a:t>, rather than education, have become the </a:t>
            </a:r>
            <a:r>
              <a:rPr lang="en-US" sz="2000" dirty="0" smtClean="0">
                <a:solidFill>
                  <a:srgbClr val="FF0000"/>
                </a:solidFill>
              </a:rPr>
              <a:t>major</a:t>
            </a:r>
            <a:r>
              <a:rPr lang="en-US" sz="2000" dirty="0" smtClean="0">
                <a:solidFill>
                  <a:schemeClr val="tx1"/>
                </a:solidFill>
              </a:rPr>
              <a:t> focus of many students.</a:t>
            </a:r>
            <a:br>
              <a:rPr lang="en-US" sz="2000" dirty="0" smtClean="0">
                <a:solidFill>
                  <a:schemeClr val="tx1"/>
                </a:solidFill>
              </a:rPr>
            </a:br>
            <a:endParaRPr lang="en-US" sz="2000" dirty="0" smtClean="0">
              <a:solidFill>
                <a:schemeClr val="tx1"/>
              </a:solidFill>
            </a:endParaRPr>
          </a:p>
          <a:p>
            <a:r>
              <a:rPr lang="en-US" sz="2000" dirty="0" smtClean="0">
                <a:solidFill>
                  <a:schemeClr val="tx1"/>
                </a:solidFill>
              </a:rPr>
              <a:t>(8º </a:t>
            </a:r>
            <a:r>
              <a:rPr lang="pt-BR" sz="2000" dirty="0" smtClean="0">
                <a:solidFill>
                  <a:schemeClr val="tx1"/>
                </a:solidFill>
              </a:rPr>
              <a:t>parágrafo</a:t>
            </a:r>
            <a:r>
              <a:rPr lang="en-US" sz="2000" dirty="0" smtClean="0">
                <a:solidFill>
                  <a:schemeClr val="tx1"/>
                </a:solidFill>
              </a:rPr>
              <a:t>) High school students are less likely than younger test takers to </a:t>
            </a:r>
            <a:r>
              <a:rPr lang="en-US" sz="2000" dirty="0" smtClean="0">
                <a:solidFill>
                  <a:srgbClr val="FF0000"/>
                </a:solidFill>
              </a:rPr>
              <a:t>report</a:t>
            </a:r>
            <a:r>
              <a:rPr lang="en-US" sz="2000" dirty="0" smtClean="0">
                <a:solidFill>
                  <a:schemeClr val="tx1"/>
                </a:solidFill>
              </a:rPr>
              <a:t> cheaters, because it would be "tattling" or "ratting out a friend.</a:t>
            </a:r>
            <a:endParaRPr lang="pt-BR" sz="2000" dirty="0" smtClean="0">
              <a:solidFill>
                <a:schemeClr val="tx1"/>
              </a:solidFill>
            </a:endParaRPr>
          </a:p>
          <a:p>
            <a:pPr>
              <a:buNone/>
            </a:pPr>
            <a:endParaRPr lang="pt-BR" dirty="0" smtClean="0">
              <a:solidFill>
                <a:schemeClr val="tx1"/>
              </a:solidFill>
            </a:endParaRPr>
          </a:p>
          <a:p>
            <a:pPr>
              <a:buNone/>
            </a:pPr>
            <a:endParaRPr lang="pt-BR" dirty="0" smtClean="0">
              <a:solidFill>
                <a:schemeClr val="tx1"/>
              </a:solidFill>
            </a:endParaRPr>
          </a:p>
        </p:txBody>
      </p:sp>
    </p:spTree>
    <p:extLst>
      <p:ext uri="{BB962C8B-B14F-4D97-AF65-F5344CB8AC3E}">
        <p14:creationId xmlns:p14="http://schemas.microsoft.com/office/powerpoint/2010/main" val="2030876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“GUESSING A THE MEANING OF WORDS”</a:t>
            </a:r>
            <a:endParaRPr lang="pt-BR" dirty="0">
              <a:solidFill>
                <a:schemeClr val="tx1"/>
              </a:solidFill>
            </a:endParaRPr>
          </a:p>
        </p:txBody>
      </p:sp>
      <p:sp>
        <p:nvSpPr>
          <p:cNvPr id="3" name="Espaço Reservado para Conteúdo 2"/>
          <p:cNvSpPr>
            <a:spLocks noGrp="1"/>
          </p:cNvSpPr>
          <p:nvPr>
            <p:ph idx="1"/>
          </p:nvPr>
        </p:nvSpPr>
        <p:spPr/>
        <p:txBody>
          <a:bodyPr/>
          <a:lstStyle/>
          <a:p>
            <a:endParaRPr lang="pt-BR" dirty="0" smtClean="0">
              <a:solidFill>
                <a:schemeClr val="tx1"/>
              </a:solidFill>
            </a:endParaRPr>
          </a:p>
          <a:p>
            <a:endParaRPr lang="pt-BR" dirty="0" smtClean="0">
              <a:solidFill>
                <a:schemeClr val="tx1"/>
              </a:solidFill>
            </a:endParaRPr>
          </a:p>
          <a:p>
            <a:r>
              <a:rPr lang="pt-BR" dirty="0" err="1" smtClean="0">
                <a:solidFill>
                  <a:schemeClr val="tx1"/>
                </a:solidFill>
              </a:rPr>
              <a:t>Statistics</a:t>
            </a:r>
            <a:r>
              <a:rPr lang="pt-BR" dirty="0" smtClean="0">
                <a:solidFill>
                  <a:schemeClr val="tx1"/>
                </a:solidFill>
              </a:rPr>
              <a:t> </a:t>
            </a:r>
            <a:r>
              <a:rPr lang="pt-BR" dirty="0" smtClean="0">
                <a:solidFill>
                  <a:srgbClr val="FF0000"/>
                </a:solidFill>
              </a:rPr>
              <a:t>(</a:t>
            </a:r>
            <a:r>
              <a:rPr lang="pt-PT" dirty="0" smtClean="0">
                <a:solidFill>
                  <a:srgbClr val="FF0000"/>
                </a:solidFill>
              </a:rPr>
              <a:t>Estatisticas)</a:t>
            </a:r>
          </a:p>
          <a:p>
            <a:r>
              <a:rPr lang="pt-BR" dirty="0" err="1" smtClean="0">
                <a:solidFill>
                  <a:schemeClr val="tx1"/>
                </a:solidFill>
              </a:rPr>
              <a:t>Students</a:t>
            </a:r>
            <a:r>
              <a:rPr lang="pt-BR" dirty="0" smtClean="0">
                <a:solidFill>
                  <a:schemeClr val="tx1"/>
                </a:solidFill>
              </a:rPr>
              <a:t> </a:t>
            </a:r>
            <a:r>
              <a:rPr lang="pt-BR" dirty="0" smtClean="0">
                <a:solidFill>
                  <a:srgbClr val="FF0000"/>
                </a:solidFill>
              </a:rPr>
              <a:t>(</a:t>
            </a:r>
            <a:r>
              <a:rPr lang="pt-PT" dirty="0" smtClean="0">
                <a:solidFill>
                  <a:srgbClr val="FF0000"/>
                </a:solidFill>
              </a:rPr>
              <a:t>Estudantes)</a:t>
            </a:r>
          </a:p>
          <a:p>
            <a:r>
              <a:rPr lang="pt-BR" dirty="0" err="1" smtClean="0">
                <a:solidFill>
                  <a:schemeClr val="tx1"/>
                </a:solidFill>
              </a:rPr>
              <a:t>Competition</a:t>
            </a:r>
            <a:r>
              <a:rPr lang="pt-BR" dirty="0" smtClean="0">
                <a:solidFill>
                  <a:schemeClr val="tx1"/>
                </a:solidFill>
              </a:rPr>
              <a:t> </a:t>
            </a:r>
            <a:r>
              <a:rPr lang="pt-BR" dirty="0" smtClean="0">
                <a:solidFill>
                  <a:srgbClr val="FF0000"/>
                </a:solidFill>
              </a:rPr>
              <a:t>(</a:t>
            </a:r>
            <a:r>
              <a:rPr lang="pt-PT" dirty="0" smtClean="0">
                <a:solidFill>
                  <a:srgbClr val="FF0000"/>
                </a:solidFill>
              </a:rPr>
              <a:t>concorrência)</a:t>
            </a:r>
          </a:p>
          <a:p>
            <a:r>
              <a:rPr lang="pt-BR" dirty="0" err="1" smtClean="0">
                <a:solidFill>
                  <a:schemeClr val="tx1"/>
                </a:solidFill>
              </a:rPr>
              <a:t>Justified</a:t>
            </a:r>
            <a:r>
              <a:rPr lang="pt-BR" dirty="0" smtClean="0">
                <a:solidFill>
                  <a:schemeClr val="tx1"/>
                </a:solidFill>
              </a:rPr>
              <a:t> </a:t>
            </a:r>
            <a:r>
              <a:rPr lang="pt-BR" dirty="0" smtClean="0">
                <a:solidFill>
                  <a:srgbClr val="FF0000"/>
                </a:solidFill>
              </a:rPr>
              <a:t>(</a:t>
            </a:r>
            <a:r>
              <a:rPr lang="pt-PT" dirty="0" smtClean="0">
                <a:solidFill>
                  <a:srgbClr val="FF0000"/>
                </a:solidFill>
              </a:rPr>
              <a:t>justificado)</a:t>
            </a:r>
          </a:p>
          <a:p>
            <a:r>
              <a:rPr lang="pt-BR" dirty="0" err="1" smtClean="0">
                <a:solidFill>
                  <a:schemeClr val="tx1"/>
                </a:solidFill>
              </a:rPr>
              <a:t>Significantly</a:t>
            </a:r>
            <a:r>
              <a:rPr lang="pt-BR" dirty="0" smtClean="0">
                <a:solidFill>
                  <a:schemeClr val="tx1"/>
                </a:solidFill>
              </a:rPr>
              <a:t> </a:t>
            </a:r>
            <a:r>
              <a:rPr lang="pt-BR" dirty="0" smtClean="0">
                <a:solidFill>
                  <a:srgbClr val="FF0000"/>
                </a:solidFill>
              </a:rPr>
              <a:t>(</a:t>
            </a:r>
            <a:r>
              <a:rPr lang="pt-PT" dirty="0" smtClean="0">
                <a:solidFill>
                  <a:srgbClr val="FF0000"/>
                </a:solidFill>
              </a:rPr>
              <a:t>Significativamente)</a:t>
            </a:r>
            <a:endParaRPr lang="pt-PT" dirty="0" smtClean="0">
              <a:solidFill>
                <a:schemeClr val="tx1"/>
              </a:solidFill>
            </a:endParaRPr>
          </a:p>
          <a:p>
            <a:r>
              <a:rPr lang="pt-BR" dirty="0" err="1" smtClean="0">
                <a:solidFill>
                  <a:schemeClr val="tx1"/>
                </a:solidFill>
              </a:rPr>
              <a:t>Opportunities</a:t>
            </a:r>
            <a:r>
              <a:rPr lang="pt-BR" dirty="0" smtClean="0">
                <a:solidFill>
                  <a:schemeClr val="tx1"/>
                </a:solidFill>
              </a:rPr>
              <a:t> </a:t>
            </a:r>
            <a:r>
              <a:rPr lang="pt-BR" dirty="0" smtClean="0">
                <a:solidFill>
                  <a:srgbClr val="FF0000"/>
                </a:solidFill>
              </a:rPr>
              <a:t>(</a:t>
            </a:r>
            <a:r>
              <a:rPr lang="pt-PT" dirty="0" smtClean="0">
                <a:solidFill>
                  <a:srgbClr val="FF0000"/>
                </a:solidFill>
              </a:rPr>
              <a:t>Oportunidades)</a:t>
            </a:r>
            <a:endParaRPr lang="pt-BR" dirty="0">
              <a:solidFill>
                <a:schemeClr val="tx1"/>
              </a:solidFill>
            </a:endParaRPr>
          </a:p>
        </p:txBody>
      </p:sp>
    </p:spTree>
    <p:extLst>
      <p:ext uri="{BB962C8B-B14F-4D97-AF65-F5344CB8AC3E}">
        <p14:creationId xmlns:p14="http://schemas.microsoft.com/office/powerpoint/2010/main" val="3964107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REFERENTES TEXTUAIS</a:t>
            </a:r>
            <a:endParaRPr lang="pt-BR" dirty="0">
              <a:solidFill>
                <a:schemeClr val="tx1"/>
              </a:solidFill>
            </a:endParaRPr>
          </a:p>
        </p:txBody>
      </p:sp>
      <p:sp>
        <p:nvSpPr>
          <p:cNvPr id="3" name="Espaço Reservado para Conteúdo 2"/>
          <p:cNvSpPr>
            <a:spLocks noGrp="1"/>
          </p:cNvSpPr>
          <p:nvPr>
            <p:ph idx="1"/>
          </p:nvPr>
        </p:nvSpPr>
        <p:spPr>
          <a:xfrm>
            <a:off x="457200" y="1600200"/>
            <a:ext cx="8229600" cy="4900634"/>
          </a:xfrm>
        </p:spPr>
        <p:txBody>
          <a:bodyPr>
            <a:normAutofit/>
          </a:bodyPr>
          <a:lstStyle/>
          <a:p>
            <a:pPr>
              <a:buNone/>
            </a:pPr>
            <a:r>
              <a:rPr lang="pt-BR" dirty="0" smtClean="0">
                <a:solidFill>
                  <a:schemeClr val="tx1"/>
                </a:solidFill>
              </a:rPr>
              <a:t>    Os </a:t>
            </a:r>
            <a:r>
              <a:rPr lang="pt-BR" b="1" dirty="0" smtClean="0">
                <a:solidFill>
                  <a:schemeClr val="tx1"/>
                </a:solidFill>
              </a:rPr>
              <a:t>referentes textuais são</a:t>
            </a:r>
            <a:r>
              <a:rPr lang="pt-BR" dirty="0" smtClean="0">
                <a:solidFill>
                  <a:schemeClr val="tx1"/>
                </a:solidFill>
              </a:rPr>
              <a:t> os mecanismos lingüísticos que estabelecem a conectividade e a retomada de idéias, garantindo a coesão </a:t>
            </a:r>
            <a:r>
              <a:rPr lang="pt-BR" b="1" dirty="0" smtClean="0">
                <a:solidFill>
                  <a:schemeClr val="tx1"/>
                </a:solidFill>
              </a:rPr>
              <a:t>textual.</a:t>
            </a:r>
          </a:p>
          <a:p>
            <a:pPr>
              <a:buNone/>
            </a:pPr>
            <a:r>
              <a:rPr lang="pt-BR" b="1" dirty="0" smtClean="0">
                <a:solidFill>
                  <a:schemeClr val="tx1"/>
                </a:solidFill>
              </a:rPr>
              <a:t>    </a:t>
            </a:r>
            <a:r>
              <a:rPr lang="pt-BR" dirty="0" smtClean="0">
                <a:solidFill>
                  <a:schemeClr val="tx1"/>
                </a:solidFill>
              </a:rPr>
              <a:t>Exemplos de referentes: </a:t>
            </a:r>
            <a:r>
              <a:rPr lang="pt-BR" dirty="0" err="1" smtClean="0">
                <a:solidFill>
                  <a:srgbClr val="FF0000"/>
                </a:solidFill>
              </a:rPr>
              <a:t>he</a:t>
            </a:r>
            <a:r>
              <a:rPr lang="pt-BR" dirty="0" smtClean="0">
                <a:solidFill>
                  <a:schemeClr val="tx1"/>
                </a:solidFill>
              </a:rPr>
              <a:t>,</a:t>
            </a:r>
            <a:r>
              <a:rPr lang="pt-BR" dirty="0" smtClean="0">
                <a:solidFill>
                  <a:srgbClr val="FF0000"/>
                </a:solidFill>
              </a:rPr>
              <a:t> </a:t>
            </a:r>
            <a:r>
              <a:rPr lang="pt-BR" dirty="0" err="1" smtClean="0">
                <a:solidFill>
                  <a:srgbClr val="FF0000"/>
                </a:solidFill>
              </a:rPr>
              <a:t>she</a:t>
            </a:r>
            <a:r>
              <a:rPr lang="pt-BR" dirty="0" smtClean="0">
                <a:solidFill>
                  <a:schemeClr val="tx1"/>
                </a:solidFill>
              </a:rPr>
              <a:t>,</a:t>
            </a:r>
            <a:r>
              <a:rPr lang="pt-BR" dirty="0" smtClean="0">
                <a:solidFill>
                  <a:srgbClr val="FF0000"/>
                </a:solidFill>
              </a:rPr>
              <a:t> </a:t>
            </a:r>
            <a:r>
              <a:rPr lang="pt-BR" b="1" dirty="0" smtClean="0">
                <a:solidFill>
                  <a:srgbClr val="FF0000"/>
                </a:solidFill>
              </a:rPr>
              <a:t>it</a:t>
            </a:r>
            <a:r>
              <a:rPr lang="pt-BR" b="1" dirty="0" smtClean="0">
                <a:solidFill>
                  <a:schemeClr val="tx1"/>
                </a:solidFill>
              </a:rPr>
              <a:t>,</a:t>
            </a:r>
            <a:r>
              <a:rPr lang="pt-BR" dirty="0" smtClean="0">
                <a:solidFill>
                  <a:srgbClr val="FF0000"/>
                </a:solidFill>
              </a:rPr>
              <a:t> </a:t>
            </a:r>
            <a:r>
              <a:rPr lang="pt-BR" b="1" dirty="0" err="1" smtClean="0">
                <a:solidFill>
                  <a:srgbClr val="FF0000"/>
                </a:solidFill>
              </a:rPr>
              <a:t>they</a:t>
            </a:r>
            <a:r>
              <a:rPr lang="pt-BR" b="1" dirty="0" smtClean="0">
                <a:solidFill>
                  <a:schemeClr val="tx1"/>
                </a:solidFill>
              </a:rPr>
              <a:t>....</a:t>
            </a:r>
          </a:p>
          <a:p>
            <a:pPr>
              <a:buNone/>
            </a:pPr>
            <a:r>
              <a:rPr lang="pt-BR" dirty="0" smtClean="0">
                <a:solidFill>
                  <a:schemeClr val="tx1"/>
                </a:solidFill>
              </a:rPr>
              <a:t>    </a:t>
            </a:r>
            <a:br>
              <a:rPr lang="pt-BR" dirty="0" smtClean="0">
                <a:solidFill>
                  <a:schemeClr val="tx1"/>
                </a:solidFill>
              </a:rPr>
            </a:br>
            <a:r>
              <a:rPr lang="pt-BR" dirty="0" smtClean="0">
                <a:solidFill>
                  <a:schemeClr val="tx1"/>
                </a:solidFill>
              </a:rPr>
              <a:t>Exemplos de referentes no texto:</a:t>
            </a:r>
            <a:br>
              <a:rPr lang="pt-BR" dirty="0" smtClean="0">
                <a:solidFill>
                  <a:schemeClr val="tx1"/>
                </a:solidFill>
              </a:rPr>
            </a:br>
            <a:endParaRPr lang="pt-BR" dirty="0" smtClean="0">
              <a:solidFill>
                <a:schemeClr val="tx1"/>
              </a:solidFill>
            </a:endParaRPr>
          </a:p>
          <a:p>
            <a:r>
              <a:rPr lang="en-US" b="1" u="sng" dirty="0" smtClean="0">
                <a:solidFill>
                  <a:schemeClr val="tx1"/>
                </a:solidFill>
              </a:rPr>
              <a:t>Academic </a:t>
            </a:r>
            <a:r>
              <a:rPr lang="en-US" b="1" dirty="0" smtClean="0">
                <a:solidFill>
                  <a:schemeClr val="tx1"/>
                </a:solidFill>
              </a:rPr>
              <a:t>cheating </a:t>
            </a:r>
            <a:r>
              <a:rPr lang="en-US" dirty="0" smtClean="0">
                <a:solidFill>
                  <a:schemeClr val="tx1"/>
                </a:solidFill>
              </a:rPr>
              <a:t>is defined as representing someone else's work as </a:t>
            </a:r>
            <a:r>
              <a:rPr lang="en-US" b="1" dirty="0" smtClean="0">
                <a:solidFill>
                  <a:srgbClr val="FF0000"/>
                </a:solidFill>
              </a:rPr>
              <a:t>your</a:t>
            </a:r>
            <a:r>
              <a:rPr lang="en-US" b="1" dirty="0" smtClean="0">
                <a:solidFill>
                  <a:schemeClr val="tx1"/>
                </a:solidFill>
              </a:rPr>
              <a:t> </a:t>
            </a:r>
            <a:r>
              <a:rPr lang="en-US" dirty="0" smtClean="0">
                <a:solidFill>
                  <a:schemeClr val="tx1"/>
                </a:solidFill>
              </a:rPr>
              <a:t>own. It can take many forms, including sharing another's work, purchasing a term paper or test questions in advance, </a:t>
            </a:r>
            <a:r>
              <a:rPr lang="en-US" b="1" u="sng" dirty="0" smtClean="0">
                <a:solidFill>
                  <a:schemeClr val="tx1"/>
                </a:solidFill>
              </a:rPr>
              <a:t>paying</a:t>
            </a:r>
            <a:r>
              <a:rPr lang="en-US" dirty="0" smtClean="0">
                <a:solidFill>
                  <a:schemeClr val="tx1"/>
                </a:solidFill>
              </a:rPr>
              <a:t> another to do the work for </a:t>
            </a:r>
            <a:r>
              <a:rPr lang="en-US" u="sng" dirty="0" smtClean="0">
                <a:solidFill>
                  <a:srgbClr val="FF0000"/>
                </a:solidFill>
              </a:rPr>
              <a:t>you</a:t>
            </a:r>
            <a:r>
              <a:rPr lang="en-US" dirty="0" smtClean="0">
                <a:solidFill>
                  <a:schemeClr val="tx1"/>
                </a:solidFill>
              </a:rPr>
              <a:t>.</a:t>
            </a:r>
            <a:endParaRPr lang="pt-BR" dirty="0" smtClean="0">
              <a:solidFill>
                <a:schemeClr val="tx1"/>
              </a:solidFill>
            </a:endParaRPr>
          </a:p>
          <a:p>
            <a:pPr>
              <a:buNone/>
            </a:pPr>
            <a:endParaRPr lang="pt-BR" dirty="0" smtClean="0">
              <a:solidFill>
                <a:schemeClr val="tx1"/>
              </a:solidFill>
            </a:endParaRPr>
          </a:p>
          <a:p>
            <a:endParaRPr lang="pt-BR" b="1" dirty="0" smtClean="0">
              <a:solidFill>
                <a:schemeClr val="tx1"/>
              </a:solidFill>
            </a:endParaRPr>
          </a:p>
          <a:p>
            <a:endParaRPr lang="pt-BR" b="1" dirty="0" smtClean="0">
              <a:solidFill>
                <a:schemeClr val="tx1"/>
              </a:solidFill>
            </a:endParaRPr>
          </a:p>
        </p:txBody>
      </p:sp>
    </p:spTree>
    <p:extLst>
      <p:ext uri="{BB962C8B-B14F-4D97-AF65-F5344CB8AC3E}">
        <p14:creationId xmlns:p14="http://schemas.microsoft.com/office/powerpoint/2010/main" val="11384951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REFERENTES TEXTUAIS</a:t>
            </a:r>
            <a:endParaRPr lang="pt-BR" dirty="0"/>
          </a:p>
        </p:txBody>
      </p:sp>
      <p:sp>
        <p:nvSpPr>
          <p:cNvPr id="3" name="Espaço Reservado para Conteúdo 2"/>
          <p:cNvSpPr>
            <a:spLocks noGrp="1"/>
          </p:cNvSpPr>
          <p:nvPr>
            <p:ph idx="1"/>
          </p:nvPr>
        </p:nvSpPr>
        <p:spPr/>
        <p:txBody>
          <a:bodyPr/>
          <a:lstStyle/>
          <a:p>
            <a:r>
              <a:rPr lang="en-US" dirty="0" smtClean="0">
                <a:solidFill>
                  <a:schemeClr val="tx1"/>
                </a:solidFill>
              </a:rPr>
              <a:t>In the past </a:t>
            </a:r>
            <a:r>
              <a:rPr lang="en-US" u="sng" dirty="0" smtClean="0">
                <a:solidFill>
                  <a:srgbClr val="FF0000"/>
                </a:solidFill>
              </a:rPr>
              <a:t>it</a:t>
            </a:r>
            <a:r>
              <a:rPr lang="en-US" dirty="0" smtClean="0">
                <a:solidFill>
                  <a:schemeClr val="tx1"/>
                </a:solidFill>
              </a:rPr>
              <a:t> was the struggling </a:t>
            </a:r>
            <a:r>
              <a:rPr lang="en-US" b="1" dirty="0" smtClean="0">
                <a:solidFill>
                  <a:schemeClr val="tx1"/>
                </a:solidFill>
              </a:rPr>
              <a:t>student </a:t>
            </a:r>
            <a:r>
              <a:rPr lang="en-US" dirty="0" smtClean="0">
                <a:solidFill>
                  <a:schemeClr val="tx1"/>
                </a:solidFill>
              </a:rPr>
              <a:t>who was more likely to cheat just to get by. Today </a:t>
            </a:r>
            <a:r>
              <a:rPr lang="en-US" u="sng" dirty="0" smtClean="0">
                <a:solidFill>
                  <a:srgbClr val="FF0000"/>
                </a:solidFill>
              </a:rPr>
              <a:t>it</a:t>
            </a:r>
            <a:r>
              <a:rPr lang="en-US" dirty="0" smtClean="0">
                <a:solidFill>
                  <a:schemeClr val="tx1"/>
                </a:solidFill>
              </a:rPr>
              <a:t> is also the above-average college bound </a:t>
            </a:r>
            <a:r>
              <a:rPr lang="en-US" b="1" u="sng" dirty="0" smtClean="0">
                <a:solidFill>
                  <a:schemeClr val="tx1"/>
                </a:solidFill>
              </a:rPr>
              <a:t>students</a:t>
            </a:r>
            <a:r>
              <a:rPr lang="en-US" dirty="0" smtClean="0">
                <a:solidFill>
                  <a:schemeClr val="tx1"/>
                </a:solidFill>
              </a:rPr>
              <a:t> who are cheating.</a:t>
            </a:r>
          </a:p>
          <a:p>
            <a:r>
              <a:rPr lang="en-US" b="1" u="sng" dirty="0" smtClean="0">
                <a:solidFill>
                  <a:schemeClr val="tx1"/>
                </a:solidFill>
              </a:rPr>
              <a:t>Students</a:t>
            </a:r>
            <a:r>
              <a:rPr lang="en-US" dirty="0" smtClean="0">
                <a:solidFill>
                  <a:schemeClr val="tx1"/>
                </a:solidFill>
              </a:rPr>
              <a:t> who cheat often feel justified in what </a:t>
            </a:r>
            <a:r>
              <a:rPr lang="en-US" u="sng" dirty="0" smtClean="0">
                <a:solidFill>
                  <a:srgbClr val="FF0000"/>
                </a:solidFill>
              </a:rPr>
              <a:t>they</a:t>
            </a:r>
            <a:r>
              <a:rPr lang="en-US" dirty="0" smtClean="0">
                <a:solidFill>
                  <a:schemeClr val="tx1"/>
                </a:solidFill>
              </a:rPr>
              <a:t> are doing. </a:t>
            </a:r>
            <a:r>
              <a:rPr lang="en-US" u="sng" dirty="0" smtClean="0">
                <a:solidFill>
                  <a:srgbClr val="FF0000"/>
                </a:solidFill>
              </a:rPr>
              <a:t>They</a:t>
            </a:r>
            <a:r>
              <a:rPr lang="en-US" dirty="0" smtClean="0">
                <a:solidFill>
                  <a:schemeClr val="tx1"/>
                </a:solidFill>
              </a:rPr>
              <a:t> cheat because </a:t>
            </a:r>
            <a:r>
              <a:rPr lang="en-US" u="sng" dirty="0" smtClean="0">
                <a:solidFill>
                  <a:srgbClr val="FF0000"/>
                </a:solidFill>
              </a:rPr>
              <a:t>they</a:t>
            </a:r>
            <a:r>
              <a:rPr lang="en-US" dirty="0" smtClean="0">
                <a:solidFill>
                  <a:schemeClr val="tx1"/>
                </a:solidFill>
              </a:rPr>
              <a:t> see others cheat and </a:t>
            </a:r>
            <a:r>
              <a:rPr lang="en-US" u="sng" dirty="0" smtClean="0">
                <a:solidFill>
                  <a:srgbClr val="FF0000"/>
                </a:solidFill>
              </a:rPr>
              <a:t>they</a:t>
            </a:r>
            <a:r>
              <a:rPr lang="en-US" u="sng" dirty="0" smtClean="0">
                <a:solidFill>
                  <a:schemeClr val="tx1"/>
                </a:solidFill>
              </a:rPr>
              <a:t> </a:t>
            </a:r>
            <a:r>
              <a:rPr lang="en-US" dirty="0" smtClean="0">
                <a:solidFill>
                  <a:schemeClr val="tx1"/>
                </a:solidFill>
              </a:rPr>
              <a:t>think </a:t>
            </a:r>
            <a:r>
              <a:rPr lang="en-US" u="sng" dirty="0" smtClean="0">
                <a:solidFill>
                  <a:srgbClr val="FF0000"/>
                </a:solidFill>
              </a:rPr>
              <a:t>they</a:t>
            </a:r>
            <a:r>
              <a:rPr lang="en-US" u="sng" dirty="0" smtClean="0">
                <a:solidFill>
                  <a:schemeClr val="tx1"/>
                </a:solidFill>
              </a:rPr>
              <a:t> </a:t>
            </a:r>
            <a:r>
              <a:rPr lang="en-US" dirty="0" smtClean="0">
                <a:solidFill>
                  <a:schemeClr val="tx1"/>
                </a:solidFill>
              </a:rPr>
              <a:t>will be unfairly disadvantaged. The cheaters are getting 100 on the exam, while the non-cheaters may only get 90's</a:t>
            </a:r>
            <a:r>
              <a:rPr lang="en-US" dirty="0" smtClean="0"/>
              <a:t>.</a:t>
            </a:r>
            <a:endParaRPr lang="pt-BR" dirty="0" smtClean="0">
              <a:solidFill>
                <a:schemeClr val="tx1"/>
              </a:solidFill>
            </a:endParaRPr>
          </a:p>
          <a:p>
            <a:pPr>
              <a:buNone/>
            </a:pPr>
            <a:endParaRPr lang="pt-BR" dirty="0"/>
          </a:p>
        </p:txBody>
      </p:sp>
    </p:spTree>
    <p:extLst>
      <p:ext uri="{BB962C8B-B14F-4D97-AF65-F5344CB8AC3E}">
        <p14:creationId xmlns:p14="http://schemas.microsoft.com/office/powerpoint/2010/main" val="1214520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RESUMO:</a:t>
            </a:r>
            <a:endParaRPr lang="pt-BR" dirty="0">
              <a:solidFill>
                <a:schemeClr val="tx1"/>
              </a:solidFill>
            </a:endParaRPr>
          </a:p>
        </p:txBody>
      </p:sp>
      <p:sp>
        <p:nvSpPr>
          <p:cNvPr id="3" name="Espaço Reservado para Conteúdo 2"/>
          <p:cNvSpPr>
            <a:spLocks noGrp="1"/>
          </p:cNvSpPr>
          <p:nvPr>
            <p:ph idx="1"/>
          </p:nvPr>
        </p:nvSpPr>
        <p:spPr/>
        <p:txBody>
          <a:bodyPr/>
          <a:lstStyle/>
          <a:p>
            <a:r>
              <a:rPr lang="pt-BR" dirty="0">
                <a:solidFill>
                  <a:schemeClr val="tx1"/>
                </a:solidFill>
              </a:rPr>
              <a:t>A trapaça acadêmica significa uma pessoa que representa o trabalho de outra como se fosse dela. As estatísticas apontam que a trapaça entre estudantes do ensino médio aumentou drasticamente. Há até mesmo nas faculdades estudantes que realizam tal trapaça. 73% de todos os pesquisadores (que incluem professores e estudantes de pós-graduação) concordam que as maiorias dos estudantes praticam tal ato. Ao invés da educação, o grau tornou-se o maior foco entre muitos estudantes. </a:t>
            </a:r>
          </a:p>
        </p:txBody>
      </p:sp>
    </p:spTree>
    <p:extLst>
      <p:ext uri="{BB962C8B-B14F-4D97-AF65-F5344CB8AC3E}">
        <p14:creationId xmlns:p14="http://schemas.microsoft.com/office/powerpoint/2010/main" val="777003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RESUMO</a:t>
            </a:r>
            <a:endParaRPr lang="pt-BR" dirty="0">
              <a:solidFill>
                <a:schemeClr val="tx1"/>
              </a:solidFill>
            </a:endParaRPr>
          </a:p>
        </p:txBody>
      </p:sp>
      <p:sp>
        <p:nvSpPr>
          <p:cNvPr id="3" name="Espaço Reservado para Conteúdo 2"/>
          <p:cNvSpPr>
            <a:spLocks noGrp="1"/>
          </p:cNvSpPr>
          <p:nvPr>
            <p:ph idx="1"/>
          </p:nvPr>
        </p:nvSpPr>
        <p:spPr/>
        <p:txBody>
          <a:bodyPr>
            <a:normAutofit fontScale="77500" lnSpcReduction="20000"/>
          </a:bodyPr>
          <a:lstStyle/>
          <a:p>
            <a:r>
              <a:rPr lang="pt-BR" dirty="0">
                <a:solidFill>
                  <a:schemeClr val="tx1"/>
                </a:solidFill>
              </a:rPr>
              <a:t>Na década de 1940, 20% dos estudantes universitários admitiam a trapaça. Hoje de 75% a 98% admitem que já realizaram trapaça no ensino médio. Muitos alunos enganam por verem os outros trapaceando e acabam se sentindo injustiçados ou desfavorecidos. Ao saber que os outros trapaceiros tiram boas notas, acabam aderindo a mesma prática de fraude dos trabalhos. Geralmente, os trapaceiros não são flagrados, e quando são, dificilmente são punidos de forma severa. As disciplinas em que há mais enganação da parte dos estudantes é em matemática e ciências. Uma pesquisa revelou que pessoas do ensino médio (entre 12 e 14 anos) trapaceiam por acreditarem que há mais ênfase nas notas. Já para os estudantes das universidades trapaceiam por motivos de não haver um código de honra no campus ou por não haver punições severas. Outros influenciadores são: carga de trabalho pesada, nenhuma regra declarada e outros fazendo isso. A fraudes são vista por muitos  estudantes como uma forma de chegar a um final lucrativo. E essas fraudes não terminam na graduação, exemplo, a fraude do currículo.</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REFERÊNCIAS</a:t>
            </a:r>
            <a:endParaRPr lang="pt-BR" dirty="0">
              <a:solidFill>
                <a:schemeClr val="tx1"/>
              </a:solidFill>
            </a:endParaRPr>
          </a:p>
        </p:txBody>
      </p:sp>
      <p:sp>
        <p:nvSpPr>
          <p:cNvPr id="3" name="Espaço Reservado para Conteúdo 2"/>
          <p:cNvSpPr>
            <a:spLocks noGrp="1"/>
          </p:cNvSpPr>
          <p:nvPr>
            <p:ph idx="1"/>
          </p:nvPr>
        </p:nvSpPr>
        <p:spPr/>
        <p:txBody>
          <a:bodyPr/>
          <a:lstStyle/>
          <a:p>
            <a:r>
              <a:rPr lang="pt-BR" dirty="0">
                <a:solidFill>
                  <a:srgbClr val="FF0000"/>
                </a:solidFill>
              </a:rPr>
              <a:t>http</a:t>
            </a:r>
            <a:r>
              <a:rPr lang="pt-BR">
                <a:solidFill>
                  <a:srgbClr val="FF0000"/>
                </a:solidFill>
              </a:rPr>
              <a:t>://</a:t>
            </a:r>
            <a:r>
              <a:rPr lang="pt-BR" smtClean="0">
                <a:solidFill>
                  <a:srgbClr val="FF0000"/>
                </a:solidFill>
              </a:rPr>
              <a:t>www.glass-castle.com/clients/www-nocheating-org/adcouncil/research/cheatingfactsheet.ht.ml</a:t>
            </a:r>
            <a:endParaRPr lang="pt-BR" dirty="0">
              <a:solidFill>
                <a:srgbClr val="FF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Processo de formação de palavras</a:t>
            </a:r>
            <a:endParaRPr lang="pt-BR" dirty="0">
              <a:solidFill>
                <a:schemeClr val="tx1"/>
              </a:solidFill>
            </a:endParaRPr>
          </a:p>
        </p:txBody>
      </p:sp>
      <p:sp>
        <p:nvSpPr>
          <p:cNvPr id="3" name="Espaço Reservado para Conteúdo 2"/>
          <p:cNvSpPr>
            <a:spLocks noGrp="1"/>
          </p:cNvSpPr>
          <p:nvPr>
            <p:ph idx="1"/>
          </p:nvPr>
        </p:nvSpPr>
        <p:spPr/>
        <p:txBody>
          <a:bodyPr>
            <a:normAutofit fontScale="85000" lnSpcReduction="10000"/>
          </a:bodyPr>
          <a:lstStyle/>
          <a:p>
            <a:pPr marL="0" indent="0">
              <a:buNone/>
            </a:pPr>
            <a:endParaRPr lang="pt-BR" dirty="0" smtClean="0">
              <a:solidFill>
                <a:schemeClr val="tx1"/>
              </a:solidFill>
            </a:endParaRPr>
          </a:p>
          <a:p>
            <a:r>
              <a:rPr lang="pt-BR" sz="3200" b="1" dirty="0">
                <a:solidFill>
                  <a:schemeClr val="tx1"/>
                </a:solidFill>
              </a:rPr>
              <a:t>Prefixos</a:t>
            </a:r>
            <a:r>
              <a:rPr lang="pt-BR" sz="3200" dirty="0">
                <a:solidFill>
                  <a:schemeClr val="tx1"/>
                </a:solidFill>
              </a:rPr>
              <a:t>, por sua vez, normalmente não alteram a categoria gramatical da palavra-base a que se aplicam. Seu papel é predominantemente semântico, isto é, eles alteram o significado da base</a:t>
            </a:r>
            <a:r>
              <a:rPr lang="pt-BR" sz="3200" dirty="0" smtClean="0">
                <a:solidFill>
                  <a:schemeClr val="tx1"/>
                </a:solidFill>
              </a:rPr>
              <a:t>.</a:t>
            </a:r>
          </a:p>
          <a:p>
            <a:r>
              <a:rPr lang="pt-BR" sz="3200" b="1" dirty="0">
                <a:solidFill>
                  <a:schemeClr val="tx1"/>
                </a:solidFill>
              </a:rPr>
              <a:t>Sufixos</a:t>
            </a:r>
            <a:r>
              <a:rPr lang="pt-BR" sz="3200" dirty="0">
                <a:solidFill>
                  <a:schemeClr val="tx1"/>
                </a:solidFill>
              </a:rPr>
              <a:t> são aqueles que apresentam maior produtividade, isto é, a porcentagem de incidência é mais alta. Sufixos têm a função de transformar a categoria gramatical das palavras a que se aplicam.</a:t>
            </a:r>
            <a:endParaRPr lang="pt-BR" sz="3200" dirty="0"/>
          </a:p>
          <a:p>
            <a:endParaRPr lang="pt-BR" sz="3200" dirty="0">
              <a:solidFill>
                <a:schemeClr val="tx1"/>
              </a:solidFill>
            </a:endParaRPr>
          </a:p>
        </p:txBody>
      </p:sp>
    </p:spTree>
    <p:extLst>
      <p:ext uri="{BB962C8B-B14F-4D97-AF65-F5344CB8AC3E}">
        <p14:creationId xmlns:p14="http://schemas.microsoft.com/office/powerpoint/2010/main" val="14348433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196752"/>
          </a:xfrm>
        </p:spPr>
        <p:txBody>
          <a:bodyPr/>
          <a:lstStyle/>
          <a:p>
            <a:r>
              <a:rPr lang="pt-BR" dirty="0" smtClean="0">
                <a:solidFill>
                  <a:schemeClr val="tx1"/>
                </a:solidFill>
              </a:rPr>
              <a:t>Prefixos</a:t>
            </a:r>
            <a:endParaRPr lang="pt-BR" dirty="0">
              <a:solidFill>
                <a:schemeClr val="tx1"/>
              </a:solidFill>
            </a:endParaRPr>
          </a:p>
        </p:txBody>
      </p:sp>
      <p:sp>
        <p:nvSpPr>
          <p:cNvPr id="3" name="Espaço Reservado para Conteúdo 2"/>
          <p:cNvSpPr>
            <a:spLocks noGrp="1"/>
          </p:cNvSpPr>
          <p:nvPr>
            <p:ph idx="1"/>
          </p:nvPr>
        </p:nvSpPr>
        <p:spPr>
          <a:xfrm>
            <a:off x="457200" y="1340768"/>
            <a:ext cx="8219256" cy="5400600"/>
          </a:xfrm>
        </p:spPr>
        <p:txBody>
          <a:bodyPr/>
          <a:lstStyle/>
          <a:p>
            <a:pPr marL="0" indent="0">
              <a:buNone/>
            </a:pPr>
            <a:r>
              <a:rPr lang="pt-BR" dirty="0" smtClean="0">
                <a:solidFill>
                  <a:schemeClr val="tx1"/>
                </a:solidFill>
              </a:rPr>
              <a:t> </a:t>
            </a:r>
            <a:r>
              <a:rPr lang="pt-BR" sz="3200" dirty="0" smtClean="0">
                <a:solidFill>
                  <a:schemeClr val="tx1"/>
                </a:solidFill>
              </a:rPr>
              <a:t>Exemplos de PREFIXOS no texto:</a:t>
            </a:r>
            <a:br>
              <a:rPr lang="pt-BR" sz="3200" dirty="0" smtClean="0">
                <a:solidFill>
                  <a:schemeClr val="tx1"/>
                </a:solidFill>
              </a:rPr>
            </a:br>
            <a:endParaRPr lang="pt-BR" sz="3200" dirty="0" smtClean="0">
              <a:solidFill>
                <a:schemeClr val="tx1"/>
              </a:solidFill>
            </a:endParaRPr>
          </a:p>
          <a:p>
            <a:r>
              <a:rPr lang="en-US" dirty="0" smtClean="0">
                <a:solidFill>
                  <a:schemeClr val="tx1"/>
                </a:solidFill>
              </a:rPr>
              <a:t>11º parágrafo</a:t>
            </a:r>
            <a:r>
              <a:rPr lang="en-US" dirty="0">
                <a:solidFill>
                  <a:schemeClr val="tx1"/>
                </a:solidFill>
              </a:rPr>
              <a:t> </a:t>
            </a:r>
            <a:r>
              <a:rPr lang="en-US" dirty="0" smtClean="0">
                <a:solidFill>
                  <a:schemeClr val="tx1"/>
                </a:solidFill>
              </a:rPr>
              <a:t>- They </a:t>
            </a:r>
            <a:r>
              <a:rPr lang="en-US" dirty="0">
                <a:solidFill>
                  <a:schemeClr val="tx1"/>
                </a:solidFill>
              </a:rPr>
              <a:t>cheat because they see others cheat and they think they will be </a:t>
            </a:r>
            <a:r>
              <a:rPr lang="en-US" dirty="0" smtClean="0">
                <a:solidFill>
                  <a:srgbClr val="FF0000"/>
                </a:solidFill>
              </a:rPr>
              <a:t>un</a:t>
            </a:r>
            <a:r>
              <a:rPr lang="en-US" dirty="0" smtClean="0">
                <a:solidFill>
                  <a:schemeClr val="tx1"/>
                </a:solidFill>
              </a:rPr>
              <a:t>fairly </a:t>
            </a:r>
            <a:r>
              <a:rPr lang="en-US" dirty="0" smtClean="0">
                <a:solidFill>
                  <a:srgbClr val="FF0000"/>
                </a:solidFill>
              </a:rPr>
              <a:t>(</a:t>
            </a:r>
            <a:r>
              <a:rPr lang="en-US" dirty="0" err="1">
                <a:solidFill>
                  <a:srgbClr val="FF0000"/>
                </a:solidFill>
              </a:rPr>
              <a:t>i</a:t>
            </a:r>
            <a:r>
              <a:rPr lang="en-US" dirty="0" err="1" smtClean="0">
                <a:solidFill>
                  <a:srgbClr val="FF0000"/>
                </a:solidFill>
              </a:rPr>
              <a:t>njustamente</a:t>
            </a:r>
            <a:r>
              <a:rPr lang="en-US" dirty="0" smtClean="0">
                <a:solidFill>
                  <a:srgbClr val="FF0000"/>
                </a:solidFill>
              </a:rPr>
              <a:t>) </a:t>
            </a:r>
            <a:r>
              <a:rPr lang="en-US" dirty="0" smtClean="0">
                <a:solidFill>
                  <a:schemeClr val="tx1"/>
                </a:solidFill>
              </a:rPr>
              <a:t>disadvantaged.</a:t>
            </a:r>
            <a:br>
              <a:rPr lang="en-US" dirty="0" smtClean="0">
                <a:solidFill>
                  <a:schemeClr val="tx1"/>
                </a:solidFill>
              </a:rPr>
            </a:br>
            <a:endParaRPr lang="en-US" dirty="0" smtClean="0">
              <a:solidFill>
                <a:schemeClr val="tx1"/>
              </a:solidFill>
            </a:endParaRPr>
          </a:p>
          <a:p>
            <a:r>
              <a:rPr lang="en-US" dirty="0" smtClean="0">
                <a:solidFill>
                  <a:schemeClr val="tx1"/>
                </a:solidFill>
              </a:rPr>
              <a:t>5º </a:t>
            </a:r>
            <a:r>
              <a:rPr lang="pt-BR" dirty="0" smtClean="0">
                <a:solidFill>
                  <a:schemeClr val="tx1"/>
                </a:solidFill>
              </a:rPr>
              <a:t>parágrafo</a:t>
            </a:r>
            <a:r>
              <a:rPr lang="en-US" dirty="0">
                <a:solidFill>
                  <a:schemeClr val="tx1"/>
                </a:solidFill>
              </a:rPr>
              <a:t> </a:t>
            </a:r>
            <a:r>
              <a:rPr lang="en-US" dirty="0" smtClean="0">
                <a:solidFill>
                  <a:schemeClr val="tx1"/>
                </a:solidFill>
              </a:rPr>
              <a:t>- Less </a:t>
            </a:r>
            <a:r>
              <a:rPr lang="en-US" dirty="0">
                <a:solidFill>
                  <a:schemeClr val="tx1"/>
                </a:solidFill>
              </a:rPr>
              <a:t>social </a:t>
            </a:r>
            <a:r>
              <a:rPr lang="en-US" dirty="0" smtClean="0">
                <a:solidFill>
                  <a:srgbClr val="FF0000"/>
                </a:solidFill>
              </a:rPr>
              <a:t>dis</a:t>
            </a:r>
            <a:r>
              <a:rPr lang="en-US" dirty="0" smtClean="0">
                <a:solidFill>
                  <a:schemeClr val="tx1"/>
                </a:solidFill>
              </a:rPr>
              <a:t>approval </a:t>
            </a:r>
            <a:r>
              <a:rPr lang="en-US" dirty="0" smtClean="0">
                <a:solidFill>
                  <a:srgbClr val="FF0000"/>
                </a:solidFill>
              </a:rPr>
              <a:t>(</a:t>
            </a:r>
            <a:r>
              <a:rPr lang="en-US" dirty="0" err="1" smtClean="0">
                <a:solidFill>
                  <a:srgbClr val="FF0000"/>
                </a:solidFill>
              </a:rPr>
              <a:t>desaprovação</a:t>
            </a:r>
            <a:r>
              <a:rPr lang="en-US" dirty="0" smtClean="0">
                <a:solidFill>
                  <a:srgbClr val="FF0000"/>
                </a:solidFill>
              </a:rPr>
              <a:t>)</a:t>
            </a:r>
            <a:r>
              <a:rPr lang="en-US" dirty="0" smtClean="0">
                <a:solidFill>
                  <a:schemeClr val="tx1"/>
                </a:solidFill>
              </a:rPr>
              <a:t> </a:t>
            </a:r>
            <a:r>
              <a:rPr lang="en-US" dirty="0">
                <a:solidFill>
                  <a:schemeClr val="tx1"/>
                </a:solidFill>
              </a:rPr>
              <a:t>coupled with increased competition for </a:t>
            </a:r>
            <a:r>
              <a:rPr lang="en-US" dirty="0" smtClean="0">
                <a:solidFill>
                  <a:schemeClr val="tx1"/>
                </a:solidFill>
              </a:rPr>
              <a:t>admission….</a:t>
            </a:r>
          </a:p>
          <a:p>
            <a:endParaRPr lang="en-US" dirty="0">
              <a:solidFill>
                <a:schemeClr val="tx1"/>
              </a:solidFill>
            </a:endParaRPr>
          </a:p>
          <a:p>
            <a:r>
              <a:rPr lang="en-US" dirty="0" smtClean="0">
                <a:solidFill>
                  <a:schemeClr val="tx1"/>
                </a:solidFill>
              </a:rPr>
              <a:t>11° parágrafo - The </a:t>
            </a:r>
            <a:r>
              <a:rPr lang="en-US" dirty="0">
                <a:solidFill>
                  <a:schemeClr val="tx1"/>
                </a:solidFill>
              </a:rPr>
              <a:t>cheaters are getting 100 on the exam, while the </a:t>
            </a:r>
            <a:r>
              <a:rPr lang="en-US" dirty="0" smtClean="0">
                <a:solidFill>
                  <a:srgbClr val="FF0000"/>
                </a:solidFill>
              </a:rPr>
              <a:t>non</a:t>
            </a:r>
            <a:r>
              <a:rPr lang="en-US" dirty="0" smtClean="0">
                <a:solidFill>
                  <a:schemeClr val="tx1"/>
                </a:solidFill>
              </a:rPr>
              <a:t>-cheaters (</a:t>
            </a:r>
            <a:r>
              <a:rPr lang="pt-BR" dirty="0" smtClean="0">
                <a:solidFill>
                  <a:schemeClr val="tx1"/>
                </a:solidFill>
              </a:rPr>
              <a:t>não</a:t>
            </a:r>
            <a:r>
              <a:rPr lang="en-US" dirty="0" smtClean="0">
                <a:solidFill>
                  <a:schemeClr val="tx1"/>
                </a:solidFill>
              </a:rPr>
              <a:t> </a:t>
            </a:r>
            <a:r>
              <a:rPr lang="pt-BR" dirty="0" smtClean="0">
                <a:solidFill>
                  <a:schemeClr val="tx1"/>
                </a:solidFill>
              </a:rPr>
              <a:t>trapaceiros</a:t>
            </a:r>
            <a:r>
              <a:rPr lang="en-US" dirty="0" smtClean="0">
                <a:solidFill>
                  <a:schemeClr val="tx1"/>
                </a:solidFill>
              </a:rPr>
              <a:t>) </a:t>
            </a:r>
            <a:r>
              <a:rPr lang="en-US" dirty="0">
                <a:solidFill>
                  <a:schemeClr val="tx1"/>
                </a:solidFill>
              </a:rPr>
              <a:t>may only get 90's.</a:t>
            </a:r>
            <a:endParaRPr lang="pt-BR" dirty="0">
              <a:solidFill>
                <a:schemeClr val="tx1"/>
              </a:solidFill>
            </a:endParaRPr>
          </a:p>
        </p:txBody>
      </p:sp>
    </p:spTree>
    <p:extLst>
      <p:ext uri="{BB962C8B-B14F-4D97-AF65-F5344CB8AC3E}">
        <p14:creationId xmlns:p14="http://schemas.microsoft.com/office/powerpoint/2010/main" val="19852454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188640"/>
            <a:ext cx="8229600" cy="1123528"/>
          </a:xfrm>
        </p:spPr>
        <p:txBody>
          <a:bodyPr/>
          <a:lstStyle/>
          <a:p>
            <a:r>
              <a:rPr lang="pt-BR" dirty="0" smtClean="0">
                <a:solidFill>
                  <a:schemeClr val="tx1"/>
                </a:solidFill>
              </a:rPr>
              <a:t>Propósito do trabalho:</a:t>
            </a:r>
            <a:endParaRPr lang="pt-BR" dirty="0">
              <a:solidFill>
                <a:schemeClr val="tx1"/>
              </a:solidFill>
            </a:endParaRPr>
          </a:p>
        </p:txBody>
      </p:sp>
      <p:sp>
        <p:nvSpPr>
          <p:cNvPr id="3" name="Espaço Reservado para Conteúdo 2"/>
          <p:cNvSpPr>
            <a:spLocks noGrp="1"/>
          </p:cNvSpPr>
          <p:nvPr>
            <p:ph idx="1"/>
          </p:nvPr>
        </p:nvSpPr>
        <p:spPr>
          <a:xfrm>
            <a:off x="93115" y="1556792"/>
            <a:ext cx="9036496" cy="5301208"/>
          </a:xfrm>
        </p:spPr>
        <p:txBody>
          <a:bodyPr>
            <a:normAutofit lnSpcReduction="10000"/>
          </a:bodyPr>
          <a:lstStyle/>
          <a:p>
            <a:r>
              <a:rPr lang="pt-BR" sz="2000" b="1" dirty="0" smtClean="0">
                <a:solidFill>
                  <a:schemeClr val="tx1"/>
                </a:solidFill>
              </a:rPr>
              <a:t>1. Apresentar todas as técnicas de leitura e as maneiras de se ler este texto;</a:t>
            </a:r>
            <a:br>
              <a:rPr lang="pt-BR" sz="2000" b="1" dirty="0" smtClean="0">
                <a:solidFill>
                  <a:schemeClr val="tx1"/>
                </a:solidFill>
              </a:rPr>
            </a:br>
            <a:r>
              <a:rPr lang="pt-BR" sz="2000" dirty="0" smtClean="0">
                <a:solidFill>
                  <a:schemeClr val="tx1"/>
                </a:solidFill>
              </a:rPr>
              <a:t>a) PREDICTING</a:t>
            </a:r>
            <a:br>
              <a:rPr lang="pt-BR" sz="2000" dirty="0" smtClean="0">
                <a:solidFill>
                  <a:schemeClr val="tx1"/>
                </a:solidFill>
              </a:rPr>
            </a:br>
            <a:r>
              <a:rPr lang="pt-BR" sz="2000" dirty="0" smtClean="0">
                <a:solidFill>
                  <a:schemeClr val="tx1"/>
                </a:solidFill>
              </a:rPr>
              <a:t>b) SKIMMING</a:t>
            </a:r>
            <a:br>
              <a:rPr lang="pt-BR" sz="2000" dirty="0" smtClean="0">
                <a:solidFill>
                  <a:schemeClr val="tx1"/>
                </a:solidFill>
              </a:rPr>
            </a:br>
            <a:r>
              <a:rPr lang="pt-BR" sz="2000" dirty="0" smtClean="0">
                <a:solidFill>
                  <a:schemeClr val="tx1"/>
                </a:solidFill>
              </a:rPr>
              <a:t>c) SCANNNIG</a:t>
            </a:r>
            <a:br>
              <a:rPr lang="pt-BR" sz="2000" dirty="0" smtClean="0">
                <a:solidFill>
                  <a:schemeClr val="tx1"/>
                </a:solidFill>
              </a:rPr>
            </a:br>
            <a:r>
              <a:rPr lang="pt-BR" sz="2000" dirty="0" smtClean="0">
                <a:solidFill>
                  <a:schemeClr val="tx1"/>
                </a:solidFill>
              </a:rPr>
              <a:t>d) PALAVRAS COGNATAS E FALSOS COGNATOS</a:t>
            </a:r>
            <a:br>
              <a:rPr lang="pt-BR" sz="2000" dirty="0" smtClean="0">
                <a:solidFill>
                  <a:schemeClr val="tx1"/>
                </a:solidFill>
              </a:rPr>
            </a:br>
            <a:r>
              <a:rPr lang="pt-BR" sz="2000" dirty="0" smtClean="0">
                <a:solidFill>
                  <a:schemeClr val="tx1"/>
                </a:solidFill>
              </a:rPr>
              <a:t>e) EXEMPLOS DE: GUESSING A THE MEANING OF WORDS</a:t>
            </a:r>
            <a:br>
              <a:rPr lang="pt-BR" sz="2000" dirty="0" smtClean="0">
                <a:solidFill>
                  <a:schemeClr val="tx1"/>
                </a:solidFill>
              </a:rPr>
            </a:br>
            <a:endParaRPr lang="pt-BR" sz="2000" dirty="0" smtClean="0">
              <a:solidFill>
                <a:schemeClr val="tx1"/>
              </a:solidFill>
            </a:endParaRPr>
          </a:p>
          <a:p>
            <a:r>
              <a:rPr lang="pt-BR" sz="2000" b="1" dirty="0" smtClean="0">
                <a:solidFill>
                  <a:schemeClr val="tx1"/>
                </a:solidFill>
              </a:rPr>
              <a:t>2</a:t>
            </a:r>
            <a:r>
              <a:rPr lang="pt-BR" sz="2000" b="1" dirty="0">
                <a:solidFill>
                  <a:schemeClr val="tx1"/>
                </a:solidFill>
              </a:rPr>
              <a:t>. </a:t>
            </a:r>
            <a:r>
              <a:rPr lang="pt-BR" sz="2000" b="1" dirty="0" smtClean="0">
                <a:solidFill>
                  <a:schemeClr val="tx1"/>
                </a:solidFill>
              </a:rPr>
              <a:t>Apresentar </a:t>
            </a:r>
            <a:r>
              <a:rPr lang="pt-BR" sz="2000" b="1" dirty="0">
                <a:solidFill>
                  <a:schemeClr val="tx1"/>
                </a:solidFill>
              </a:rPr>
              <a:t>os referentes textuais</a:t>
            </a:r>
          </a:p>
          <a:p>
            <a:endParaRPr lang="pt-BR" sz="2000" b="1" dirty="0">
              <a:solidFill>
                <a:schemeClr val="tx1"/>
              </a:solidFill>
            </a:endParaRPr>
          </a:p>
          <a:p>
            <a:r>
              <a:rPr lang="pt-BR" sz="2000" b="1" dirty="0">
                <a:solidFill>
                  <a:schemeClr val="tx1"/>
                </a:solidFill>
              </a:rPr>
              <a:t>3. </a:t>
            </a:r>
            <a:r>
              <a:rPr lang="pt-BR" sz="2000" b="1" dirty="0" smtClean="0">
                <a:solidFill>
                  <a:schemeClr val="tx1"/>
                </a:solidFill>
              </a:rPr>
              <a:t>Apresentar os </a:t>
            </a:r>
            <a:r>
              <a:rPr lang="pt-BR" sz="2000" b="1" dirty="0">
                <a:solidFill>
                  <a:schemeClr val="tx1"/>
                </a:solidFill>
              </a:rPr>
              <a:t>processos de formação de palavras que tenham no texto.</a:t>
            </a:r>
          </a:p>
          <a:p>
            <a:endParaRPr lang="pt-BR" sz="2000" b="1" dirty="0">
              <a:solidFill>
                <a:schemeClr val="tx1"/>
              </a:solidFill>
            </a:endParaRPr>
          </a:p>
          <a:p>
            <a:r>
              <a:rPr lang="pt-BR" sz="2000" b="1" dirty="0">
                <a:solidFill>
                  <a:schemeClr val="tx1"/>
                </a:solidFill>
              </a:rPr>
              <a:t>4. Apresentar um resumo de </a:t>
            </a:r>
            <a:r>
              <a:rPr lang="pt-BR" sz="2000" b="1" dirty="0" smtClean="0">
                <a:solidFill>
                  <a:schemeClr val="tx1"/>
                </a:solidFill>
              </a:rPr>
              <a:t>texto</a:t>
            </a:r>
            <a:r>
              <a:rPr lang="pt-BR" sz="2000" b="1" dirty="0">
                <a:solidFill>
                  <a:schemeClr val="tx1"/>
                </a:solidFill>
              </a:rPr>
              <a:t/>
            </a:r>
            <a:br>
              <a:rPr lang="pt-BR" sz="2000" b="1" dirty="0">
                <a:solidFill>
                  <a:schemeClr val="tx1"/>
                </a:solidFill>
              </a:rPr>
            </a:br>
            <a:r>
              <a:rPr lang="pt-BR" sz="2000" b="1" dirty="0" smtClean="0">
                <a:solidFill>
                  <a:schemeClr val="tx1"/>
                </a:solidFill>
              </a:rPr>
              <a:t/>
            </a:r>
            <a:br>
              <a:rPr lang="pt-BR" sz="2000" b="1" dirty="0" smtClean="0">
                <a:solidFill>
                  <a:schemeClr val="tx1"/>
                </a:solidFill>
              </a:rPr>
            </a:br>
            <a:r>
              <a:rPr lang="pt-BR" sz="2000" dirty="0" smtClean="0">
                <a:solidFill>
                  <a:schemeClr val="tx1"/>
                </a:solidFill>
              </a:rPr>
              <a:t>Obs.: As cores destacadas serão para identificar as técnicas de leitura no texto.</a:t>
            </a:r>
            <a:endParaRPr lang="pt-BR" sz="2000" b="1" dirty="0">
              <a:solidFill>
                <a:schemeClr val="tx1"/>
              </a:solidFill>
            </a:endParaRPr>
          </a:p>
        </p:txBody>
      </p:sp>
    </p:spTree>
    <p:extLst>
      <p:ext uri="{BB962C8B-B14F-4D97-AF65-F5344CB8AC3E}">
        <p14:creationId xmlns:p14="http://schemas.microsoft.com/office/powerpoint/2010/main" val="2145649692"/>
      </p:ext>
    </p:extLst>
  </p:cSld>
  <p:clrMapOvr>
    <a:masterClrMapping/>
  </p:clrMapOvr>
  <p:transition spd="slow">
    <p:push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0"/>
            <a:ext cx="8229600" cy="1268760"/>
          </a:xfrm>
        </p:spPr>
        <p:txBody>
          <a:bodyPr/>
          <a:lstStyle/>
          <a:p>
            <a:r>
              <a:rPr lang="pt-BR" dirty="0">
                <a:solidFill>
                  <a:schemeClr val="tx1"/>
                </a:solidFill>
              </a:rPr>
              <a:t>S</a:t>
            </a:r>
            <a:r>
              <a:rPr lang="pt-BR" dirty="0" smtClean="0">
                <a:solidFill>
                  <a:schemeClr val="tx1"/>
                </a:solidFill>
              </a:rPr>
              <a:t>ufixos</a:t>
            </a:r>
            <a:endParaRPr lang="pt-BR" dirty="0">
              <a:solidFill>
                <a:schemeClr val="tx1"/>
              </a:solidFill>
            </a:endParaRPr>
          </a:p>
        </p:txBody>
      </p:sp>
      <p:sp>
        <p:nvSpPr>
          <p:cNvPr id="3" name="Espaço Reservado para Conteúdo 2"/>
          <p:cNvSpPr>
            <a:spLocks noGrp="1"/>
          </p:cNvSpPr>
          <p:nvPr>
            <p:ph idx="1"/>
          </p:nvPr>
        </p:nvSpPr>
        <p:spPr>
          <a:xfrm>
            <a:off x="457200" y="1196752"/>
            <a:ext cx="8229600" cy="5472608"/>
          </a:xfrm>
        </p:spPr>
        <p:txBody>
          <a:bodyPr>
            <a:normAutofit fontScale="92500" lnSpcReduction="20000"/>
          </a:bodyPr>
          <a:lstStyle/>
          <a:p>
            <a:pPr marL="0" indent="0">
              <a:buNone/>
            </a:pPr>
            <a:r>
              <a:rPr lang="pt-BR" sz="3200" dirty="0" smtClean="0">
                <a:solidFill>
                  <a:schemeClr val="tx1"/>
                </a:solidFill>
              </a:rPr>
              <a:t> Exemplo de SUFIXOS no texto:</a:t>
            </a:r>
            <a:br>
              <a:rPr lang="pt-BR" sz="3200" dirty="0" smtClean="0">
                <a:solidFill>
                  <a:schemeClr val="tx1"/>
                </a:solidFill>
              </a:rPr>
            </a:br>
            <a:endParaRPr lang="pt-BR" sz="3200" dirty="0" smtClean="0">
              <a:solidFill>
                <a:schemeClr val="tx1"/>
              </a:solidFill>
            </a:endParaRPr>
          </a:p>
          <a:p>
            <a:r>
              <a:rPr lang="pt-BR" sz="2800" dirty="0" smtClean="0">
                <a:solidFill>
                  <a:schemeClr val="tx1"/>
                </a:solidFill>
              </a:rPr>
              <a:t>2º parágrafo - </a:t>
            </a:r>
            <a:r>
              <a:rPr lang="en-US" sz="2800" dirty="0">
                <a:solidFill>
                  <a:schemeClr val="tx1"/>
                </a:solidFill>
              </a:rPr>
              <a:t>high school students has risen </a:t>
            </a:r>
            <a:r>
              <a:rPr lang="en-US" sz="2800" dirty="0" smtClean="0">
                <a:solidFill>
                  <a:schemeClr val="tx1"/>
                </a:solidFill>
              </a:rPr>
              <a:t>dramatical</a:t>
            </a:r>
            <a:r>
              <a:rPr lang="en-US" sz="2800" dirty="0" smtClean="0">
                <a:solidFill>
                  <a:srgbClr val="FF0000"/>
                </a:solidFill>
              </a:rPr>
              <a:t>ly (</a:t>
            </a:r>
            <a:r>
              <a:rPr lang="en-US" sz="2800" dirty="0" err="1" smtClean="0">
                <a:solidFill>
                  <a:srgbClr val="FF0000"/>
                </a:solidFill>
              </a:rPr>
              <a:t>dramaticamente</a:t>
            </a:r>
            <a:r>
              <a:rPr lang="en-US" sz="2800" dirty="0" smtClean="0">
                <a:solidFill>
                  <a:srgbClr val="FF0000"/>
                </a:solidFill>
              </a:rPr>
              <a:t>)</a:t>
            </a:r>
            <a:r>
              <a:rPr lang="en-US" sz="2800" dirty="0" smtClean="0">
                <a:solidFill>
                  <a:schemeClr val="tx1"/>
                </a:solidFill>
              </a:rPr>
              <a:t> </a:t>
            </a:r>
            <a:r>
              <a:rPr lang="en-US" sz="2800" dirty="0">
                <a:solidFill>
                  <a:schemeClr val="tx1"/>
                </a:solidFill>
              </a:rPr>
              <a:t>during the past 50 years</a:t>
            </a:r>
            <a:r>
              <a:rPr lang="en-US" sz="2800" dirty="0" smtClean="0">
                <a:solidFill>
                  <a:schemeClr val="tx1"/>
                </a:solidFill>
              </a:rPr>
              <a:t>.</a:t>
            </a:r>
            <a:br>
              <a:rPr lang="en-US" sz="2800" dirty="0" smtClean="0">
                <a:solidFill>
                  <a:schemeClr val="tx1"/>
                </a:solidFill>
              </a:rPr>
            </a:br>
            <a:endParaRPr lang="en-US" sz="2800" dirty="0" smtClean="0">
              <a:solidFill>
                <a:schemeClr val="tx1"/>
              </a:solidFill>
            </a:endParaRPr>
          </a:p>
          <a:p>
            <a:r>
              <a:rPr lang="en-US" sz="2800" dirty="0" smtClean="0">
                <a:solidFill>
                  <a:schemeClr val="tx1"/>
                </a:solidFill>
              </a:rPr>
              <a:t>12º </a:t>
            </a:r>
            <a:r>
              <a:rPr lang="pt-BR" sz="2800" dirty="0" smtClean="0">
                <a:solidFill>
                  <a:schemeClr val="tx1"/>
                </a:solidFill>
              </a:rPr>
              <a:t>parágrafo</a:t>
            </a:r>
            <a:r>
              <a:rPr lang="en-US" sz="2800" dirty="0" smtClean="0">
                <a:solidFill>
                  <a:schemeClr val="tx1"/>
                </a:solidFill>
              </a:rPr>
              <a:t> - </a:t>
            </a:r>
            <a:r>
              <a:rPr lang="en-US" sz="2800" dirty="0"/>
              <a:t> </a:t>
            </a:r>
            <a:r>
              <a:rPr lang="en-US" sz="2800" dirty="0">
                <a:solidFill>
                  <a:schemeClr val="tx1"/>
                </a:solidFill>
              </a:rPr>
              <a:t>If caught, they seldom are punished </a:t>
            </a:r>
            <a:r>
              <a:rPr lang="en-US" sz="2800" dirty="0" smtClean="0">
                <a:solidFill>
                  <a:schemeClr val="tx1"/>
                </a:solidFill>
              </a:rPr>
              <a:t>severe</a:t>
            </a:r>
            <a:r>
              <a:rPr lang="en-US" sz="2800" dirty="0" smtClean="0">
                <a:solidFill>
                  <a:srgbClr val="FF0000"/>
                </a:solidFill>
              </a:rPr>
              <a:t>ly (</a:t>
            </a:r>
            <a:r>
              <a:rPr lang="en-US" sz="2800" dirty="0" err="1" smtClean="0">
                <a:solidFill>
                  <a:srgbClr val="FF0000"/>
                </a:solidFill>
              </a:rPr>
              <a:t>severamente</a:t>
            </a:r>
            <a:r>
              <a:rPr lang="en-US" sz="2800" dirty="0" smtClean="0">
                <a:solidFill>
                  <a:srgbClr val="FF0000"/>
                </a:solidFill>
              </a:rPr>
              <a:t>)</a:t>
            </a:r>
            <a:r>
              <a:rPr lang="en-US" sz="2800" dirty="0" smtClean="0">
                <a:solidFill>
                  <a:schemeClr val="tx1"/>
                </a:solidFill>
              </a:rPr>
              <a:t>, </a:t>
            </a:r>
            <a:r>
              <a:rPr lang="en-US" sz="2800" dirty="0">
                <a:solidFill>
                  <a:schemeClr val="tx1"/>
                </a:solidFill>
              </a:rPr>
              <a:t>if at all</a:t>
            </a:r>
            <a:r>
              <a:rPr lang="en-US" sz="2800" dirty="0" smtClean="0">
                <a:solidFill>
                  <a:schemeClr val="tx1"/>
                </a:solidFill>
              </a:rPr>
              <a:t>.</a:t>
            </a:r>
            <a:br>
              <a:rPr lang="en-US" sz="2800" dirty="0" smtClean="0">
                <a:solidFill>
                  <a:schemeClr val="tx1"/>
                </a:solidFill>
              </a:rPr>
            </a:br>
            <a:endParaRPr lang="en-US" sz="2800" dirty="0" smtClean="0">
              <a:solidFill>
                <a:schemeClr val="tx1"/>
              </a:solidFill>
            </a:endParaRPr>
          </a:p>
          <a:p>
            <a:r>
              <a:rPr lang="en-US" sz="2800" dirty="0" smtClean="0">
                <a:solidFill>
                  <a:schemeClr val="tx1"/>
                </a:solidFill>
              </a:rPr>
              <a:t>28º parágrafo - Cheating </a:t>
            </a:r>
            <a:r>
              <a:rPr lang="en-US" sz="2800" dirty="0">
                <a:solidFill>
                  <a:schemeClr val="tx1"/>
                </a:solidFill>
              </a:rPr>
              <a:t>does not end at </a:t>
            </a:r>
            <a:r>
              <a:rPr lang="en-US" sz="2800" dirty="0" smtClean="0">
                <a:solidFill>
                  <a:schemeClr val="tx1"/>
                </a:solidFill>
              </a:rPr>
              <a:t>gradua</a:t>
            </a:r>
            <a:r>
              <a:rPr lang="en-US" sz="2800" dirty="0" smtClean="0">
                <a:solidFill>
                  <a:srgbClr val="FF0000"/>
                </a:solidFill>
              </a:rPr>
              <a:t>tion (</a:t>
            </a:r>
            <a:r>
              <a:rPr lang="en-US" sz="2800" dirty="0" err="1" smtClean="0">
                <a:solidFill>
                  <a:srgbClr val="FF0000"/>
                </a:solidFill>
              </a:rPr>
              <a:t>graduação</a:t>
            </a:r>
            <a:r>
              <a:rPr lang="en-US" sz="2800" dirty="0" smtClean="0">
                <a:solidFill>
                  <a:srgbClr val="FF0000"/>
                </a:solidFill>
              </a:rPr>
              <a:t>),</a:t>
            </a:r>
            <a:r>
              <a:rPr lang="en-US" sz="2800" dirty="0" smtClean="0">
                <a:solidFill>
                  <a:schemeClr val="tx1"/>
                </a:solidFill>
              </a:rPr>
              <a:t> </a:t>
            </a:r>
            <a:r>
              <a:rPr lang="en-US" sz="2800" dirty="0">
                <a:solidFill>
                  <a:schemeClr val="tx1"/>
                </a:solidFill>
              </a:rPr>
              <a:t>For </a:t>
            </a:r>
            <a:r>
              <a:rPr lang="en-US" sz="2800" dirty="0" smtClean="0">
                <a:solidFill>
                  <a:schemeClr val="tx1"/>
                </a:solidFill>
              </a:rPr>
              <a:t>example….</a:t>
            </a:r>
            <a:br>
              <a:rPr lang="en-US" sz="2800" dirty="0" smtClean="0">
                <a:solidFill>
                  <a:schemeClr val="tx1"/>
                </a:solidFill>
              </a:rPr>
            </a:br>
            <a:endParaRPr lang="en-US" sz="2800" dirty="0" smtClean="0">
              <a:solidFill>
                <a:schemeClr val="tx1"/>
              </a:solidFill>
            </a:endParaRPr>
          </a:p>
          <a:p>
            <a:r>
              <a:rPr lang="en-US" sz="2800" dirty="0" smtClean="0">
                <a:solidFill>
                  <a:schemeClr val="tx1"/>
                </a:solidFill>
              </a:rPr>
              <a:t>26 parágrafo - </a:t>
            </a:r>
            <a:r>
              <a:rPr lang="en-US" sz="2800" dirty="0">
                <a:solidFill>
                  <a:schemeClr val="tx1"/>
                </a:solidFill>
              </a:rPr>
              <a:t>Men self-report cheating more than woman; </a:t>
            </a:r>
            <a:r>
              <a:rPr lang="en-US" sz="2800" dirty="0" smtClean="0">
                <a:solidFill>
                  <a:schemeClr val="tx1"/>
                </a:solidFill>
              </a:rPr>
              <a:t>Fratern</a:t>
            </a:r>
            <a:r>
              <a:rPr lang="en-US" sz="2800" dirty="0" smtClean="0">
                <a:solidFill>
                  <a:srgbClr val="FF0000"/>
                </a:solidFill>
              </a:rPr>
              <a:t>ity (</a:t>
            </a:r>
            <a:r>
              <a:rPr lang="en-US" sz="2800" dirty="0" err="1" smtClean="0">
                <a:solidFill>
                  <a:srgbClr val="FF0000"/>
                </a:solidFill>
              </a:rPr>
              <a:t>fraternidade</a:t>
            </a:r>
            <a:r>
              <a:rPr lang="en-US" sz="2800" dirty="0" smtClean="0">
                <a:solidFill>
                  <a:srgbClr val="FF0000"/>
                </a:solidFill>
              </a:rPr>
              <a:t>)</a:t>
            </a:r>
            <a:r>
              <a:rPr lang="en-US" sz="2800" dirty="0" smtClean="0">
                <a:solidFill>
                  <a:schemeClr val="tx1"/>
                </a:solidFill>
              </a:rPr>
              <a:t> </a:t>
            </a:r>
            <a:r>
              <a:rPr lang="en-US" sz="2800" dirty="0">
                <a:solidFill>
                  <a:schemeClr val="tx1"/>
                </a:solidFill>
              </a:rPr>
              <a:t>and Sorority members;</a:t>
            </a:r>
            <a:endParaRPr lang="en-US" sz="2800" dirty="0" smtClean="0">
              <a:solidFill>
                <a:schemeClr val="tx1"/>
              </a:solidFill>
            </a:endParaRPr>
          </a:p>
          <a:p>
            <a:endParaRPr lang="pt-BR" sz="3200" dirty="0" smtClean="0">
              <a:solidFill>
                <a:schemeClr val="tx1"/>
              </a:solidFill>
            </a:endParaRPr>
          </a:p>
          <a:p>
            <a:endParaRPr lang="pt-BR" sz="3200" dirty="0">
              <a:solidFill>
                <a:schemeClr val="tx1"/>
              </a:solidFill>
            </a:endParaRPr>
          </a:p>
          <a:p>
            <a:pPr marL="0" indent="0">
              <a:buNone/>
            </a:pPr>
            <a:endParaRPr lang="pt-BR" sz="3200" dirty="0">
              <a:solidFill>
                <a:schemeClr val="tx1"/>
              </a:solidFill>
            </a:endParaRPr>
          </a:p>
        </p:txBody>
      </p:sp>
    </p:spTree>
    <p:extLst>
      <p:ext uri="{BB962C8B-B14F-4D97-AF65-F5344CB8AC3E}">
        <p14:creationId xmlns:p14="http://schemas.microsoft.com/office/powerpoint/2010/main" val="2586302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0"/>
            <a:ext cx="8157592" cy="1006808"/>
          </a:xfrm>
        </p:spPr>
        <p:txBody>
          <a:bodyPr/>
          <a:lstStyle/>
          <a:p>
            <a:r>
              <a:rPr lang="pt-BR" dirty="0" smtClean="0">
                <a:solidFill>
                  <a:schemeClr val="tx1"/>
                </a:solidFill>
              </a:rPr>
              <a:t>Texto: </a:t>
            </a:r>
            <a:endParaRPr lang="pt-BR" dirty="0">
              <a:solidFill>
                <a:schemeClr val="tx1"/>
              </a:solidFill>
            </a:endParaRPr>
          </a:p>
        </p:txBody>
      </p:sp>
      <p:sp>
        <p:nvSpPr>
          <p:cNvPr id="3" name="Espaço Reservado para Conteúdo 2"/>
          <p:cNvSpPr>
            <a:spLocks noGrp="1"/>
          </p:cNvSpPr>
          <p:nvPr>
            <p:ph idx="1"/>
          </p:nvPr>
        </p:nvSpPr>
        <p:spPr>
          <a:xfrm>
            <a:off x="179512" y="1052736"/>
            <a:ext cx="8856984" cy="5976664"/>
          </a:xfrm>
        </p:spPr>
        <p:txBody>
          <a:bodyPr>
            <a:normAutofit fontScale="55000" lnSpcReduction="20000"/>
          </a:bodyPr>
          <a:lstStyle/>
          <a:p>
            <a:r>
              <a:rPr lang="en-US" b="1" dirty="0">
                <a:solidFill>
                  <a:schemeClr val="tx1"/>
                </a:solidFill>
              </a:rPr>
              <a:t>Academic Cheating Fact Sheet</a:t>
            </a:r>
          </a:p>
          <a:p>
            <a:r>
              <a:rPr lang="en-US" dirty="0">
                <a:solidFill>
                  <a:schemeClr val="tx1"/>
                </a:solidFill>
              </a:rPr>
              <a:t>Academic cheating is defined as representing someone else's work as your own. It can take many forms, including sharing another's work, purchasing a term paper or test questions in advance, paying another to do the work for you.</a:t>
            </a:r>
          </a:p>
          <a:p>
            <a:r>
              <a:rPr lang="en-US" dirty="0">
                <a:solidFill>
                  <a:schemeClr val="tx1"/>
                </a:solidFill>
              </a:rPr>
              <a:t>Statistics show that cheating among high school students has risen dramatically during the past 50 years.</a:t>
            </a:r>
          </a:p>
          <a:p>
            <a:r>
              <a:rPr lang="en-US" dirty="0">
                <a:solidFill>
                  <a:schemeClr val="tx1"/>
                </a:solidFill>
              </a:rPr>
              <a:t>In the past it was the struggling student who was more likely to cheat just to get by. Today it is also the above-average college bound students who are cheating.</a:t>
            </a:r>
          </a:p>
          <a:p>
            <a:r>
              <a:rPr lang="en-US" dirty="0">
                <a:solidFill>
                  <a:schemeClr val="tx1"/>
                </a:solidFill>
              </a:rPr>
              <a:t>73% of all test takers, including prospective graduate students and teachers agree that most students do cheat at some point. 86% of high school students agreed.</a:t>
            </a:r>
          </a:p>
          <a:p>
            <a:r>
              <a:rPr lang="en-US" dirty="0">
                <a:solidFill>
                  <a:schemeClr val="tx1"/>
                </a:solidFill>
              </a:rPr>
              <a:t>Cheating no longer carries the stigma that it used to. Less social disapproval coupled with increased competition for admission into universities and graduate schools has made students more willing to do whatever it takes to get the A.</a:t>
            </a:r>
          </a:p>
          <a:p>
            <a:r>
              <a:rPr lang="en-US" dirty="0">
                <a:solidFill>
                  <a:schemeClr val="tx1"/>
                </a:solidFill>
              </a:rPr>
              <a:t>Grades, rather than education, have become the major focus of many students.</a:t>
            </a:r>
          </a:p>
          <a:p>
            <a:r>
              <a:rPr lang="en-US" dirty="0">
                <a:solidFill>
                  <a:schemeClr val="tx1"/>
                </a:solidFill>
              </a:rPr>
              <a:t>Fewer college officials (35%) believe that cheating is a problem, in this country than do members of the public (41%).</a:t>
            </a:r>
          </a:p>
          <a:p>
            <a:r>
              <a:rPr lang="en-US" dirty="0">
                <a:solidFill>
                  <a:schemeClr val="tx1"/>
                </a:solidFill>
              </a:rPr>
              <a:t>High school students are less likely than younger test takers to report cheaters, because it would be "tattling" or "ratting out a friend."</a:t>
            </a:r>
          </a:p>
          <a:p>
            <a:r>
              <a:rPr lang="en-US" dirty="0">
                <a:solidFill>
                  <a:schemeClr val="tx1"/>
                </a:solidFill>
              </a:rPr>
              <a:t>Many students feel that their individual honesty in academic endeavors will not effect anyone else.</a:t>
            </a:r>
          </a:p>
          <a:p>
            <a:r>
              <a:rPr lang="en-US" dirty="0">
                <a:solidFill>
                  <a:schemeClr val="tx1"/>
                </a:solidFill>
              </a:rPr>
              <a:t>While about 20% of college students admitted to cheating in high school during the 1940's, today between 75 and 98 percent of college students surveyed each year report having cheated in high school.</a:t>
            </a:r>
          </a:p>
          <a:p>
            <a:r>
              <a:rPr lang="en-US" dirty="0">
                <a:solidFill>
                  <a:schemeClr val="tx1"/>
                </a:solidFill>
              </a:rPr>
              <a:t>Students who cheat often feel justified in what they are doing. They cheat because they see others cheat and they think they will be unfairly disadvantaged. The cheaters are getting 100 on the exam, while the non-cheaters may only get 90's.</a:t>
            </a:r>
          </a:p>
          <a:p>
            <a:r>
              <a:rPr lang="en-US" dirty="0">
                <a:solidFill>
                  <a:schemeClr val="tx1"/>
                </a:solidFill>
              </a:rPr>
              <a:t>In most cases cheaters don't get caught. If caught, they seldom are punished severely, if at all.</a:t>
            </a:r>
          </a:p>
          <a:p>
            <a:r>
              <a:rPr lang="en-US" dirty="0">
                <a:solidFill>
                  <a:schemeClr val="tx1"/>
                </a:solidFill>
              </a:rPr>
              <a:t>Cheating increases due to pressure for high grades.</a:t>
            </a:r>
          </a:p>
          <a:p>
            <a:r>
              <a:rPr lang="en-US" dirty="0">
                <a:solidFill>
                  <a:schemeClr val="tx1"/>
                </a:solidFill>
              </a:rPr>
              <a:t>Math and Science are the courses in which cheating most often occurs</a:t>
            </a:r>
            <a:r>
              <a:rPr lang="en-US" dirty="0" smtClean="0">
                <a:solidFill>
                  <a:schemeClr val="tx1"/>
                </a:solidFill>
              </a:rPr>
              <a:t>.</a:t>
            </a:r>
            <a:endParaRPr lang="en-US" dirty="0">
              <a:solidFill>
                <a:schemeClr val="tx1"/>
              </a:solidFill>
            </a:endParaRPr>
          </a:p>
        </p:txBody>
      </p:sp>
    </p:spTree>
    <p:extLst>
      <p:ext uri="{BB962C8B-B14F-4D97-AF65-F5344CB8AC3E}">
        <p14:creationId xmlns:p14="http://schemas.microsoft.com/office/powerpoint/2010/main" val="34884555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88640"/>
            <a:ext cx="8229600" cy="763488"/>
          </a:xfrm>
        </p:spPr>
        <p:txBody>
          <a:bodyPr/>
          <a:lstStyle/>
          <a:p>
            <a:r>
              <a:rPr lang="pt-BR" dirty="0">
                <a:solidFill>
                  <a:schemeClr val="tx1"/>
                </a:solidFill>
              </a:rPr>
              <a:t>Texto: </a:t>
            </a:r>
            <a:endParaRPr lang="pt-BR" dirty="0"/>
          </a:p>
        </p:txBody>
      </p:sp>
      <p:sp>
        <p:nvSpPr>
          <p:cNvPr id="3" name="Espaço Reservado para Conteúdo 2"/>
          <p:cNvSpPr>
            <a:spLocks noGrp="1"/>
          </p:cNvSpPr>
          <p:nvPr>
            <p:ph idx="1"/>
          </p:nvPr>
        </p:nvSpPr>
        <p:spPr>
          <a:xfrm>
            <a:off x="457200" y="980728"/>
            <a:ext cx="8291264" cy="5472608"/>
          </a:xfrm>
        </p:spPr>
        <p:txBody>
          <a:bodyPr>
            <a:normAutofit fontScale="47500" lnSpcReduction="20000"/>
          </a:bodyPr>
          <a:lstStyle/>
          <a:p>
            <a:r>
              <a:rPr lang="en-US" dirty="0">
                <a:solidFill>
                  <a:schemeClr val="tx1"/>
                </a:solidFill>
              </a:rPr>
              <a:t>Computers can make cheating easier than ever before. For example, students can download term papers from the world wide web.</a:t>
            </a:r>
          </a:p>
          <a:p>
            <a:r>
              <a:rPr lang="en-US" dirty="0">
                <a:solidFill>
                  <a:schemeClr val="tx1"/>
                </a:solidFill>
              </a:rPr>
              <a:t>"Thirty years ago, males admitted to significantly more academic dishonesty than females. Today, that difference has decreased substantially and some recent studies show no differences in cheating between men and women in college."</a:t>
            </a:r>
          </a:p>
          <a:p>
            <a:r>
              <a:rPr lang="en-US" dirty="0">
                <a:solidFill>
                  <a:schemeClr val="tx1"/>
                </a:solidFill>
              </a:rPr>
              <a:t>Cheating may begin in elementary school when children break or bend the rules to win competitive games against classmates. It peaks during high school when about 75% of students admit to some sort of academic misgivings.</a:t>
            </a:r>
          </a:p>
          <a:p>
            <a:r>
              <a:rPr lang="en-US" dirty="0">
                <a:solidFill>
                  <a:schemeClr val="tx1"/>
                </a:solidFill>
              </a:rPr>
              <a:t>Research about cheating among elementary age children has shown that: There are more opportunities and motivations to cheat than in preschool; Young children believe that it is wrong, but could be acceptable depending on the task; Do not believe that it is common; Hard to resist when others suggest breaking rules; Need for approval is related to cheating; Boys cheat more.</a:t>
            </a:r>
          </a:p>
          <a:p>
            <a:r>
              <a:rPr lang="en-US" dirty="0">
                <a:solidFill>
                  <a:schemeClr val="tx1"/>
                </a:solidFill>
              </a:rPr>
              <a:t>Academic cheating begins to set in at the junior high level.</a:t>
            </a:r>
          </a:p>
          <a:p>
            <a:r>
              <a:rPr lang="en-US" dirty="0">
                <a:solidFill>
                  <a:schemeClr val="tx1"/>
                </a:solidFill>
              </a:rPr>
              <a:t>Research about cheating among middle school children (Ages 12-14) has shown that: There is increased motivation to cheat because there is more emphasis on grades; Even those students who say it is wrong, cheat; If the goal is to get a good grade, they will cheat.</a:t>
            </a:r>
          </a:p>
          <a:p>
            <a:r>
              <a:rPr lang="en-US" dirty="0">
                <a:solidFill>
                  <a:schemeClr val="tx1"/>
                </a:solidFill>
              </a:rPr>
              <a:t>According to one recent survey of middle schoolers, 2/3 of respondents reported cheating on exams, while 9/10 reported copying another's homework.</a:t>
            </a:r>
          </a:p>
          <a:p>
            <a:r>
              <a:rPr lang="en-US" dirty="0">
                <a:solidFill>
                  <a:schemeClr val="tx1"/>
                </a:solidFill>
              </a:rPr>
              <a:t>According to the 1998 poll of Who's Who Among American High School Students, 80% of the country's best students cheated to get to the top of their class. More than half the students surveyed said they don't think cheating is a big deal – and most did not get caught.</a:t>
            </a:r>
          </a:p>
          <a:p>
            <a:r>
              <a:rPr lang="en-US" dirty="0">
                <a:solidFill>
                  <a:schemeClr val="tx1"/>
                </a:solidFill>
              </a:rPr>
              <a:t>According to surveys conducted by The Josephson Institute of Ethics among 20,000 middle and high school students, 64% of high school students admitted to cheating in 1996. That number jumped to 70% in 1998.</a:t>
            </a:r>
          </a:p>
          <a:p>
            <a:r>
              <a:rPr lang="en-US" dirty="0">
                <a:solidFill>
                  <a:schemeClr val="tx1"/>
                </a:solidFill>
              </a:rPr>
              <a:t>Research about cheating among college students has shown the following to be the primary reasons for cheating: Campus norm; No honor code; Penalties not severe; Faculty support of academic integrity policies is low; Little chance of being caught; Incidence is higher at larger, less selective institutions.</a:t>
            </a:r>
          </a:p>
          <a:p>
            <a:r>
              <a:rPr lang="en-US" dirty="0">
                <a:solidFill>
                  <a:schemeClr val="tx1"/>
                </a:solidFill>
              </a:rPr>
              <a:t>Additional influencers include: Others doing it; Faculty member doesn't seem to care; Required course; No stated rules or rules are unclear; Heavy workload.</a:t>
            </a:r>
          </a:p>
          <a:p>
            <a:r>
              <a:rPr lang="en-US" dirty="0">
                <a:solidFill>
                  <a:schemeClr val="tx1"/>
                </a:solidFill>
              </a:rPr>
              <a:t>Profile of college students more likely to cheat: Business or Engineering majors; Those whose future plans include business; Men self-report cheating more than woman; Fraternity and Sorority members; Younger students; Students with lower GPA's or those at the very top.</a:t>
            </a:r>
          </a:p>
          <a:p>
            <a:r>
              <a:rPr lang="en-US" dirty="0">
                <a:solidFill>
                  <a:schemeClr val="tx1"/>
                </a:solidFill>
              </a:rPr>
              <a:t>Cheating is seen by many students as a means to a profitable end.</a:t>
            </a:r>
          </a:p>
          <a:p>
            <a:r>
              <a:rPr lang="en-US" dirty="0">
                <a:solidFill>
                  <a:schemeClr val="tx1"/>
                </a:solidFill>
              </a:rPr>
              <a:t>Cheating does not end at graduation. For example, resume fraud is a serious issue for employers concerned about the level of integrity of new employees. </a:t>
            </a:r>
            <a:endParaRPr lang="pt-BR" dirty="0">
              <a:solidFill>
                <a:schemeClr val="tx1"/>
              </a:solidFill>
            </a:endParaRPr>
          </a:p>
          <a:p>
            <a:endParaRPr lang="pt-BR" dirty="0"/>
          </a:p>
        </p:txBody>
      </p:sp>
    </p:spTree>
    <p:extLst>
      <p:ext uri="{BB962C8B-B14F-4D97-AF65-F5344CB8AC3E}">
        <p14:creationId xmlns:p14="http://schemas.microsoft.com/office/powerpoint/2010/main" val="34471389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PREDICTING</a:t>
            </a:r>
            <a:endParaRPr lang="pt-BR" dirty="0">
              <a:solidFill>
                <a:schemeClr val="tx1"/>
              </a:solidFill>
            </a:endParaRPr>
          </a:p>
        </p:txBody>
      </p:sp>
      <p:sp>
        <p:nvSpPr>
          <p:cNvPr id="3" name="Espaço Reservado para Conteúdo 2"/>
          <p:cNvSpPr>
            <a:spLocks noGrp="1"/>
          </p:cNvSpPr>
          <p:nvPr>
            <p:ph idx="1"/>
          </p:nvPr>
        </p:nvSpPr>
        <p:spPr>
          <a:xfrm>
            <a:off x="457200" y="1600200"/>
            <a:ext cx="8229600" cy="4997152"/>
          </a:xfrm>
        </p:spPr>
        <p:txBody>
          <a:bodyPr>
            <a:normAutofit fontScale="92500" lnSpcReduction="10000"/>
          </a:bodyPr>
          <a:lstStyle/>
          <a:p>
            <a:pPr algn="ctr"/>
            <a:endParaRPr lang="pt-BR" sz="1900" b="1" dirty="0" smtClean="0">
              <a:solidFill>
                <a:schemeClr val="tx1"/>
              </a:solidFill>
            </a:endParaRPr>
          </a:p>
          <a:p>
            <a:pPr algn="ctr"/>
            <a:r>
              <a:rPr lang="pt-BR" sz="2200" b="1" dirty="0">
                <a:solidFill>
                  <a:schemeClr val="tx1"/>
                </a:solidFill>
              </a:rPr>
              <a:t>T</a:t>
            </a:r>
            <a:r>
              <a:rPr lang="pt-BR" sz="2200" b="1" dirty="0" smtClean="0">
                <a:solidFill>
                  <a:schemeClr val="tx1"/>
                </a:solidFill>
              </a:rPr>
              <a:t>ítulos </a:t>
            </a:r>
            <a:r>
              <a:rPr lang="pt-BR" sz="2200" b="1" dirty="0">
                <a:solidFill>
                  <a:schemeClr val="tx1"/>
                </a:solidFill>
              </a:rPr>
              <a:t>e </a:t>
            </a:r>
            <a:r>
              <a:rPr lang="pt-BR" sz="2200" b="1" dirty="0" smtClean="0">
                <a:solidFill>
                  <a:schemeClr val="tx1"/>
                </a:solidFill>
              </a:rPr>
              <a:t>tópicos frasais</a:t>
            </a:r>
            <a:br>
              <a:rPr lang="pt-BR" sz="2200" b="1" dirty="0" smtClean="0">
                <a:solidFill>
                  <a:schemeClr val="tx1"/>
                </a:solidFill>
              </a:rPr>
            </a:br>
            <a:r>
              <a:rPr lang="pt-BR" sz="2200" b="1" dirty="0" smtClean="0">
                <a:solidFill>
                  <a:schemeClr val="tx1"/>
                </a:solidFill>
              </a:rPr>
              <a:t>exemplos:</a:t>
            </a:r>
            <a:r>
              <a:rPr lang="pt-BR" sz="1900" dirty="0" smtClean="0">
                <a:solidFill>
                  <a:schemeClr val="tx1"/>
                </a:solidFill>
              </a:rPr>
              <a:t/>
            </a:r>
            <a:br>
              <a:rPr lang="pt-BR" sz="1900" dirty="0" smtClean="0">
                <a:solidFill>
                  <a:schemeClr val="tx1"/>
                </a:solidFill>
              </a:rPr>
            </a:br>
            <a:endParaRPr lang="pt-BR" sz="1900" dirty="0" smtClean="0">
              <a:solidFill>
                <a:schemeClr val="tx1"/>
              </a:solidFill>
            </a:endParaRPr>
          </a:p>
          <a:p>
            <a:pPr>
              <a:buNone/>
            </a:pPr>
            <a:r>
              <a:rPr lang="en-US" sz="1700" b="1" dirty="0" smtClean="0">
                <a:solidFill>
                  <a:schemeClr val="tx1"/>
                </a:solidFill>
              </a:rPr>
              <a:t>“Academic Cheating Fact Sheet</a:t>
            </a:r>
            <a:endParaRPr lang="pt-BR" sz="1700" b="1" dirty="0" smtClean="0">
              <a:solidFill>
                <a:schemeClr val="tx1"/>
              </a:solidFill>
            </a:endParaRPr>
          </a:p>
          <a:p>
            <a:r>
              <a:rPr lang="en-US" sz="1700" dirty="0" smtClean="0">
                <a:solidFill>
                  <a:schemeClr val="tx1"/>
                </a:solidFill>
              </a:rPr>
              <a:t>Academic cheating is defined as representing someone else's work as your own. </a:t>
            </a:r>
            <a:endParaRPr lang="pt-BR" sz="1700" dirty="0" smtClean="0">
              <a:solidFill>
                <a:schemeClr val="tx1"/>
              </a:solidFill>
            </a:endParaRPr>
          </a:p>
          <a:p>
            <a:pPr>
              <a:buNone/>
            </a:pPr>
            <a:r>
              <a:rPr lang="en-US" sz="1700" dirty="0" smtClean="0">
                <a:solidFill>
                  <a:schemeClr val="tx1"/>
                </a:solidFill>
              </a:rPr>
              <a:t> </a:t>
            </a:r>
            <a:endParaRPr lang="pt-BR" sz="1700" dirty="0" smtClean="0">
              <a:solidFill>
                <a:schemeClr val="tx1"/>
              </a:solidFill>
            </a:endParaRPr>
          </a:p>
          <a:p>
            <a:r>
              <a:rPr lang="en-US" sz="1700" dirty="0" smtClean="0">
                <a:solidFill>
                  <a:schemeClr val="tx1"/>
                </a:solidFill>
              </a:rPr>
              <a:t>In the past it was the struggling student who was more likely to cheat just to get by. </a:t>
            </a:r>
            <a:endParaRPr lang="pt-BR" sz="1700" dirty="0" smtClean="0">
              <a:solidFill>
                <a:schemeClr val="tx1"/>
              </a:solidFill>
            </a:endParaRPr>
          </a:p>
          <a:p>
            <a:pPr>
              <a:buNone/>
            </a:pPr>
            <a:r>
              <a:rPr lang="en-US" sz="1700" dirty="0" smtClean="0">
                <a:solidFill>
                  <a:schemeClr val="tx1"/>
                </a:solidFill>
              </a:rPr>
              <a:t> </a:t>
            </a:r>
            <a:endParaRPr lang="pt-BR" sz="1700" dirty="0" smtClean="0">
              <a:solidFill>
                <a:schemeClr val="tx1"/>
              </a:solidFill>
            </a:endParaRPr>
          </a:p>
          <a:p>
            <a:r>
              <a:rPr lang="en-US" sz="1700" dirty="0" smtClean="0">
                <a:solidFill>
                  <a:schemeClr val="tx1"/>
                </a:solidFill>
              </a:rPr>
              <a:t>Cheating no longer carries the stigma that it used to. </a:t>
            </a:r>
            <a:endParaRPr lang="pt-BR" sz="1700" dirty="0" smtClean="0">
              <a:solidFill>
                <a:schemeClr val="tx1"/>
              </a:solidFill>
            </a:endParaRPr>
          </a:p>
          <a:p>
            <a:pPr>
              <a:buNone/>
            </a:pPr>
            <a:r>
              <a:rPr lang="en-US" sz="1700" dirty="0" smtClean="0">
                <a:solidFill>
                  <a:schemeClr val="tx1"/>
                </a:solidFill>
              </a:rPr>
              <a:t> </a:t>
            </a:r>
            <a:endParaRPr lang="pt-BR" sz="1700" dirty="0" smtClean="0">
              <a:solidFill>
                <a:schemeClr val="tx1"/>
              </a:solidFill>
            </a:endParaRPr>
          </a:p>
          <a:p>
            <a:r>
              <a:rPr lang="en-US" sz="1700" dirty="0" smtClean="0">
                <a:solidFill>
                  <a:schemeClr val="tx1"/>
                </a:solidFill>
              </a:rPr>
              <a:t>Grades, rather than education, have become the major focus of many students.</a:t>
            </a:r>
            <a:endParaRPr lang="pt-BR" sz="1700" dirty="0" smtClean="0">
              <a:solidFill>
                <a:schemeClr val="tx1"/>
              </a:solidFill>
            </a:endParaRPr>
          </a:p>
          <a:p>
            <a:pPr>
              <a:buNone/>
            </a:pPr>
            <a:r>
              <a:rPr lang="en-US" sz="1700" dirty="0" smtClean="0">
                <a:solidFill>
                  <a:schemeClr val="tx1"/>
                </a:solidFill>
              </a:rPr>
              <a:t> </a:t>
            </a:r>
            <a:endParaRPr lang="pt-BR" sz="1700" dirty="0" smtClean="0">
              <a:solidFill>
                <a:schemeClr val="tx1"/>
              </a:solidFill>
            </a:endParaRPr>
          </a:p>
          <a:p>
            <a:r>
              <a:rPr lang="en-US" sz="1700" dirty="0" smtClean="0">
                <a:solidFill>
                  <a:schemeClr val="tx1"/>
                </a:solidFill>
              </a:rPr>
              <a:t>High school students are less likely than younger test takers to report cheaters.”</a:t>
            </a:r>
            <a:endParaRPr lang="pt-BR" sz="1700" dirty="0" smtClean="0">
              <a:solidFill>
                <a:schemeClr val="tx1"/>
              </a:solidFill>
            </a:endParaRPr>
          </a:p>
          <a:p>
            <a:pPr algn="ctr"/>
            <a:endParaRPr lang="pt-BR" dirty="0">
              <a:solidFill>
                <a:schemeClr val="tx1"/>
              </a:solidFill>
            </a:endParaRPr>
          </a:p>
          <a:p>
            <a:endParaRPr lang="pt-BR" dirty="0">
              <a:solidFill>
                <a:schemeClr val="tx1"/>
              </a:solidFill>
            </a:endParaRPr>
          </a:p>
        </p:txBody>
      </p:sp>
    </p:spTree>
    <p:extLst>
      <p:ext uri="{BB962C8B-B14F-4D97-AF65-F5344CB8AC3E}">
        <p14:creationId xmlns:p14="http://schemas.microsoft.com/office/powerpoint/2010/main" val="37474448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chemeClr val="tx1"/>
                </a:solidFill>
              </a:rPr>
              <a:t>PREDICTING</a:t>
            </a:r>
            <a:endParaRPr lang="pt-BR" dirty="0"/>
          </a:p>
        </p:txBody>
      </p:sp>
      <p:sp>
        <p:nvSpPr>
          <p:cNvPr id="3" name="Espaço Reservado para Conteúdo 2"/>
          <p:cNvSpPr>
            <a:spLocks noGrp="1"/>
          </p:cNvSpPr>
          <p:nvPr>
            <p:ph idx="1"/>
          </p:nvPr>
        </p:nvSpPr>
        <p:spPr/>
        <p:txBody>
          <a:bodyPr>
            <a:normAutofit/>
          </a:bodyPr>
          <a:lstStyle/>
          <a:p>
            <a:pPr algn="ctr"/>
            <a:endParaRPr lang="pt-BR" b="1" dirty="0">
              <a:solidFill>
                <a:schemeClr val="tx1"/>
              </a:solidFill>
            </a:endParaRPr>
          </a:p>
          <a:p>
            <a:pPr algn="ctr"/>
            <a:r>
              <a:rPr lang="pt-BR" sz="2000" b="1" dirty="0">
                <a:solidFill>
                  <a:schemeClr val="tx1"/>
                </a:solidFill>
              </a:rPr>
              <a:t>D</a:t>
            </a:r>
            <a:r>
              <a:rPr lang="pt-BR" sz="2000" b="1" dirty="0" smtClean="0">
                <a:solidFill>
                  <a:schemeClr val="tx1"/>
                </a:solidFill>
              </a:rPr>
              <a:t>ados </a:t>
            </a:r>
            <a:r>
              <a:rPr lang="pt-BR" sz="2000" b="1" dirty="0">
                <a:solidFill>
                  <a:schemeClr val="tx1"/>
                </a:solidFill>
              </a:rPr>
              <a:t>de </a:t>
            </a:r>
            <a:r>
              <a:rPr lang="pt-BR" sz="2000" b="1" dirty="0" smtClean="0">
                <a:solidFill>
                  <a:schemeClr val="tx1"/>
                </a:solidFill>
              </a:rPr>
              <a:t>pesquisas</a:t>
            </a:r>
            <a:br>
              <a:rPr lang="pt-BR" sz="2000" b="1" dirty="0" smtClean="0">
                <a:solidFill>
                  <a:schemeClr val="tx1"/>
                </a:solidFill>
              </a:rPr>
            </a:br>
            <a:r>
              <a:rPr lang="pt-BR" sz="2000" b="1" dirty="0" smtClean="0">
                <a:solidFill>
                  <a:schemeClr val="tx1"/>
                </a:solidFill>
              </a:rPr>
              <a:t>exemplo: </a:t>
            </a:r>
            <a:endParaRPr lang="pt-BR" sz="2000" b="1" dirty="0" smtClean="0">
              <a:solidFill>
                <a:schemeClr val="tx1"/>
              </a:solidFill>
              <a:sym typeface="Wingdings" panose="05000000000000000000" pitchFamily="2" charset="2"/>
            </a:endParaRPr>
          </a:p>
          <a:p>
            <a:pPr algn="ctr"/>
            <a:endParaRPr lang="en-US" dirty="0" smtClean="0">
              <a:solidFill>
                <a:schemeClr val="tx1"/>
              </a:solidFill>
            </a:endParaRPr>
          </a:p>
          <a:p>
            <a:r>
              <a:rPr lang="en-US" sz="1600" dirty="0" smtClean="0">
                <a:solidFill>
                  <a:schemeClr val="tx1"/>
                </a:solidFill>
              </a:rPr>
              <a:t>73% of all test takers, including prospective graduate students and teachers agree that most students do cheat at some point. </a:t>
            </a:r>
            <a:r>
              <a:rPr lang="pt-BR" sz="1600" dirty="0" smtClean="0">
                <a:solidFill>
                  <a:schemeClr val="tx1"/>
                </a:solidFill>
              </a:rPr>
              <a:t>86% </a:t>
            </a:r>
            <a:r>
              <a:rPr lang="pt-BR" sz="1600" dirty="0" err="1" smtClean="0">
                <a:solidFill>
                  <a:schemeClr val="tx1"/>
                </a:solidFill>
              </a:rPr>
              <a:t>of</a:t>
            </a:r>
            <a:r>
              <a:rPr lang="pt-BR" sz="1600" dirty="0" smtClean="0">
                <a:solidFill>
                  <a:schemeClr val="tx1"/>
                </a:solidFill>
              </a:rPr>
              <a:t> </a:t>
            </a:r>
            <a:r>
              <a:rPr lang="pt-BR" sz="1600" dirty="0" err="1" smtClean="0">
                <a:solidFill>
                  <a:schemeClr val="tx1"/>
                </a:solidFill>
              </a:rPr>
              <a:t>high</a:t>
            </a:r>
            <a:r>
              <a:rPr lang="pt-BR" sz="1600" dirty="0" smtClean="0">
                <a:solidFill>
                  <a:schemeClr val="tx1"/>
                </a:solidFill>
              </a:rPr>
              <a:t> </a:t>
            </a:r>
            <a:r>
              <a:rPr lang="pt-BR" sz="1600" dirty="0" err="1" smtClean="0">
                <a:solidFill>
                  <a:schemeClr val="tx1"/>
                </a:solidFill>
              </a:rPr>
              <a:t>school</a:t>
            </a:r>
            <a:r>
              <a:rPr lang="pt-BR" sz="1600" dirty="0" smtClean="0">
                <a:solidFill>
                  <a:schemeClr val="tx1"/>
                </a:solidFill>
              </a:rPr>
              <a:t> </a:t>
            </a:r>
            <a:r>
              <a:rPr lang="pt-BR" sz="1600" dirty="0" err="1" smtClean="0">
                <a:solidFill>
                  <a:schemeClr val="tx1"/>
                </a:solidFill>
              </a:rPr>
              <a:t>students</a:t>
            </a:r>
            <a:r>
              <a:rPr lang="pt-BR" sz="1600" dirty="0" smtClean="0">
                <a:solidFill>
                  <a:schemeClr val="tx1"/>
                </a:solidFill>
              </a:rPr>
              <a:t> </a:t>
            </a:r>
            <a:r>
              <a:rPr lang="pt-BR" sz="1600" dirty="0" err="1" smtClean="0">
                <a:solidFill>
                  <a:schemeClr val="tx1"/>
                </a:solidFill>
              </a:rPr>
              <a:t>agreed</a:t>
            </a:r>
            <a:r>
              <a:rPr lang="pt-BR" sz="1600" dirty="0" smtClean="0">
                <a:solidFill>
                  <a:schemeClr val="tx1"/>
                </a:solidFill>
              </a:rPr>
              <a:t>.</a:t>
            </a:r>
          </a:p>
          <a:p>
            <a:pPr>
              <a:buNone/>
            </a:pPr>
            <a:r>
              <a:rPr lang="pt-BR" sz="1600" dirty="0" smtClean="0">
                <a:solidFill>
                  <a:schemeClr val="tx1"/>
                </a:solidFill>
              </a:rPr>
              <a:t> </a:t>
            </a:r>
          </a:p>
          <a:p>
            <a:r>
              <a:rPr lang="en-US" sz="1600" dirty="0" smtClean="0">
                <a:solidFill>
                  <a:schemeClr val="tx1"/>
                </a:solidFill>
              </a:rPr>
              <a:t>Fewer college officials (35%) believe that cheating is a problem, in this country than do members of the public (41%).</a:t>
            </a:r>
            <a:endParaRPr lang="pt-BR" sz="1600" dirty="0" smtClean="0">
              <a:solidFill>
                <a:schemeClr val="tx1"/>
              </a:solidFill>
            </a:endParaRPr>
          </a:p>
          <a:p>
            <a:pPr>
              <a:buNone/>
            </a:pPr>
            <a:r>
              <a:rPr lang="en-US" sz="1600" dirty="0" smtClean="0">
                <a:solidFill>
                  <a:schemeClr val="tx1"/>
                </a:solidFill>
              </a:rPr>
              <a:t> </a:t>
            </a:r>
            <a:endParaRPr lang="pt-BR" sz="1600" dirty="0" smtClean="0">
              <a:solidFill>
                <a:schemeClr val="tx1"/>
              </a:solidFill>
            </a:endParaRPr>
          </a:p>
          <a:p>
            <a:r>
              <a:rPr lang="en-US" sz="1600" dirty="0" smtClean="0">
                <a:solidFill>
                  <a:schemeClr val="tx1"/>
                </a:solidFill>
              </a:rPr>
              <a:t>Statistics show that cheating among high school students has risen dramatically during the past 50 years</a:t>
            </a:r>
            <a:r>
              <a:rPr lang="en-US" sz="1900" dirty="0" smtClean="0">
                <a:solidFill>
                  <a:schemeClr val="tx1"/>
                </a:solidFill>
              </a:rPr>
              <a:t>.</a:t>
            </a:r>
            <a:endParaRPr lang="pt-BR" sz="1900" dirty="0" smtClean="0">
              <a:solidFill>
                <a:schemeClr val="tx1"/>
              </a:solidFill>
            </a:endParaRPr>
          </a:p>
          <a:p>
            <a:endParaRPr lang="pt-BR" b="1" dirty="0">
              <a:solidFill>
                <a:schemeClr val="tx1"/>
              </a:solidFill>
            </a:endParaRPr>
          </a:p>
          <a:p>
            <a:endParaRPr lang="pt-BR" dirty="0"/>
          </a:p>
        </p:txBody>
      </p:sp>
    </p:spTree>
    <p:extLst>
      <p:ext uri="{BB962C8B-B14F-4D97-AF65-F5344CB8AC3E}">
        <p14:creationId xmlns:p14="http://schemas.microsoft.com/office/powerpoint/2010/main" val="366382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solidFill>
                  <a:schemeClr val="tx1"/>
                </a:solidFill>
              </a:rPr>
              <a:t>PREDICTING</a:t>
            </a:r>
            <a:endParaRPr lang="pt-BR" dirty="0"/>
          </a:p>
        </p:txBody>
      </p:sp>
      <p:sp>
        <p:nvSpPr>
          <p:cNvPr id="3" name="Espaço Reservado para Conteúdo 2"/>
          <p:cNvSpPr>
            <a:spLocks noGrp="1"/>
          </p:cNvSpPr>
          <p:nvPr>
            <p:ph idx="1"/>
          </p:nvPr>
        </p:nvSpPr>
        <p:spPr/>
        <p:txBody>
          <a:bodyPr/>
          <a:lstStyle/>
          <a:p>
            <a:pPr algn="ctr"/>
            <a:endParaRPr lang="pt-BR" dirty="0" smtClean="0">
              <a:solidFill>
                <a:schemeClr val="tx1"/>
              </a:solidFill>
            </a:endParaRPr>
          </a:p>
          <a:p>
            <a:pPr algn="ctr"/>
            <a:r>
              <a:rPr lang="pt-BR" b="1" dirty="0">
                <a:solidFill>
                  <a:schemeClr val="tx1"/>
                </a:solidFill>
              </a:rPr>
              <a:t>I</a:t>
            </a:r>
            <a:r>
              <a:rPr lang="pt-BR" b="1" dirty="0" smtClean="0">
                <a:solidFill>
                  <a:schemeClr val="tx1"/>
                </a:solidFill>
              </a:rPr>
              <a:t>lustrações </a:t>
            </a:r>
            <a:r>
              <a:rPr lang="pt-BR" b="1" dirty="0">
                <a:solidFill>
                  <a:schemeClr val="tx1"/>
                </a:solidFill>
              </a:rPr>
              <a:t>contidas no </a:t>
            </a:r>
            <a:r>
              <a:rPr lang="pt-BR" b="1" dirty="0" smtClean="0">
                <a:solidFill>
                  <a:schemeClr val="tx1"/>
                </a:solidFill>
              </a:rPr>
              <a:t>texto</a:t>
            </a:r>
            <a:r>
              <a:rPr lang="pt-BR" b="1" dirty="0">
                <a:solidFill>
                  <a:schemeClr val="tx1"/>
                </a:solidFill>
              </a:rPr>
              <a:t>, </a:t>
            </a:r>
            <a:r>
              <a:rPr lang="pt-BR" b="1" dirty="0" smtClean="0">
                <a:solidFill>
                  <a:schemeClr val="tx1"/>
                </a:solidFill>
              </a:rPr>
              <a:t>exemplo:</a:t>
            </a:r>
            <a:endParaRPr lang="pt-BR" b="1" dirty="0">
              <a:solidFill>
                <a:schemeClr val="tx1"/>
              </a:solidFill>
            </a:endParaRPr>
          </a:p>
        </p:txBody>
      </p:sp>
      <p:pic>
        <p:nvPicPr>
          <p:cNvPr id="1026" name="Picture 2" descr="C:\Users\Weslley\Downloads\IMG-20170605-WA00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068960"/>
            <a:ext cx="8626772"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8262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SKIMMING</a:t>
            </a:r>
            <a:endParaRPr lang="pt-BR" dirty="0">
              <a:solidFill>
                <a:schemeClr val="tx1"/>
              </a:solidFill>
            </a:endParaRPr>
          </a:p>
        </p:txBody>
      </p:sp>
      <p:sp>
        <p:nvSpPr>
          <p:cNvPr id="3" name="Espaço Reservado para Conteúdo 2"/>
          <p:cNvSpPr>
            <a:spLocks noGrp="1"/>
          </p:cNvSpPr>
          <p:nvPr>
            <p:ph idx="1"/>
          </p:nvPr>
        </p:nvSpPr>
        <p:spPr/>
        <p:txBody>
          <a:bodyPr/>
          <a:lstStyle/>
          <a:p>
            <a:pPr algn="ctr"/>
            <a:endParaRPr lang="pt-BR" dirty="0" smtClean="0">
              <a:solidFill>
                <a:schemeClr val="tx1"/>
              </a:solidFill>
            </a:endParaRPr>
          </a:p>
          <a:p>
            <a:pPr algn="ctr"/>
            <a:endParaRPr lang="pt-BR" dirty="0" smtClean="0">
              <a:solidFill>
                <a:schemeClr val="tx1"/>
              </a:solidFill>
            </a:endParaRPr>
          </a:p>
          <a:p>
            <a:pPr algn="ctr"/>
            <a:r>
              <a:rPr lang="pt-BR" dirty="0" smtClean="0">
                <a:solidFill>
                  <a:schemeClr val="tx1"/>
                </a:solidFill>
              </a:rPr>
              <a:t>O texto é sobre uma pesquisa,  fala sobre estudantes e  demonstra algumas estatísticas. Aparentemente o texto foi extraído de uma pagina na internet .</a:t>
            </a:r>
          </a:p>
          <a:p>
            <a:endParaRPr lang="pt-BR" dirty="0" smtClean="0"/>
          </a:p>
          <a:p>
            <a:endParaRPr lang="pt-BR" dirty="0"/>
          </a:p>
        </p:txBody>
      </p:sp>
    </p:spTree>
    <p:extLst>
      <p:ext uri="{BB962C8B-B14F-4D97-AF65-F5344CB8AC3E}">
        <p14:creationId xmlns:p14="http://schemas.microsoft.com/office/powerpoint/2010/main" val="1075190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tx1"/>
                </a:solidFill>
              </a:rPr>
              <a:t>SCANNING</a:t>
            </a:r>
            <a:endParaRPr lang="pt-BR" dirty="0">
              <a:solidFill>
                <a:schemeClr val="tx1"/>
              </a:solidFill>
            </a:endParaRPr>
          </a:p>
        </p:txBody>
      </p:sp>
      <p:sp>
        <p:nvSpPr>
          <p:cNvPr id="3" name="Espaço Reservado para Conteúdo 2"/>
          <p:cNvSpPr>
            <a:spLocks noGrp="1"/>
          </p:cNvSpPr>
          <p:nvPr>
            <p:ph idx="1"/>
          </p:nvPr>
        </p:nvSpPr>
        <p:spPr/>
        <p:txBody>
          <a:bodyPr>
            <a:normAutofit fontScale="70000" lnSpcReduction="20000"/>
          </a:bodyPr>
          <a:lstStyle/>
          <a:p>
            <a:pPr>
              <a:buNone/>
            </a:pPr>
            <a:r>
              <a:rPr lang="pt-PT" dirty="0" smtClean="0">
                <a:solidFill>
                  <a:schemeClr val="tx1"/>
                </a:solidFill>
              </a:rPr>
              <a:t>      </a:t>
            </a:r>
            <a:r>
              <a:rPr lang="pt-PT" b="1" dirty="0" smtClean="0">
                <a:solidFill>
                  <a:schemeClr val="tx1"/>
                </a:solidFill>
              </a:rPr>
              <a:t>pesquisa sobre trapaças</a:t>
            </a:r>
            <a:endParaRPr lang="pt-BR" b="1" dirty="0" smtClean="0">
              <a:solidFill>
                <a:schemeClr val="tx1"/>
              </a:solidFill>
            </a:endParaRPr>
          </a:p>
          <a:p>
            <a:pPr>
              <a:buNone/>
            </a:pPr>
            <a:r>
              <a:rPr lang="pt-BR" dirty="0" smtClean="0">
                <a:solidFill>
                  <a:schemeClr val="tx1"/>
                </a:solidFill>
              </a:rPr>
              <a:t> </a:t>
            </a:r>
          </a:p>
          <a:p>
            <a:r>
              <a:rPr lang="pt-BR" dirty="0" err="1" smtClean="0">
                <a:solidFill>
                  <a:schemeClr val="tx1"/>
                </a:solidFill>
              </a:rPr>
              <a:t>Research</a:t>
            </a:r>
            <a:r>
              <a:rPr lang="pt-BR" dirty="0" smtClean="0">
                <a:solidFill>
                  <a:schemeClr val="tx1"/>
                </a:solidFill>
              </a:rPr>
              <a:t> </a:t>
            </a:r>
            <a:r>
              <a:rPr lang="pt-BR" dirty="0" err="1" smtClean="0">
                <a:solidFill>
                  <a:schemeClr val="tx1"/>
                </a:solidFill>
              </a:rPr>
              <a:t>about</a:t>
            </a:r>
            <a:r>
              <a:rPr lang="pt-BR" dirty="0" smtClean="0">
                <a:solidFill>
                  <a:schemeClr val="tx1"/>
                </a:solidFill>
              </a:rPr>
              <a:t> </a:t>
            </a:r>
            <a:r>
              <a:rPr lang="pt-BR" dirty="0" err="1" smtClean="0">
                <a:solidFill>
                  <a:schemeClr val="tx1"/>
                </a:solidFill>
              </a:rPr>
              <a:t>cheating</a:t>
            </a:r>
            <a:r>
              <a:rPr lang="pt-BR" dirty="0" smtClean="0">
                <a:solidFill>
                  <a:schemeClr val="tx1"/>
                </a:solidFill>
              </a:rPr>
              <a:t> </a:t>
            </a:r>
            <a:r>
              <a:rPr lang="pt-BR" dirty="0" err="1" smtClean="0">
                <a:solidFill>
                  <a:schemeClr val="tx1"/>
                </a:solidFill>
              </a:rPr>
              <a:t>among</a:t>
            </a:r>
            <a:r>
              <a:rPr lang="pt-BR" dirty="0" smtClean="0">
                <a:solidFill>
                  <a:schemeClr val="tx1"/>
                </a:solidFill>
              </a:rPr>
              <a:t> </a:t>
            </a:r>
            <a:r>
              <a:rPr lang="pt-BR" dirty="0" err="1" smtClean="0">
                <a:solidFill>
                  <a:schemeClr val="tx1"/>
                </a:solidFill>
              </a:rPr>
              <a:t>middle</a:t>
            </a:r>
            <a:r>
              <a:rPr lang="pt-BR" dirty="0" smtClean="0">
                <a:solidFill>
                  <a:schemeClr val="tx1"/>
                </a:solidFill>
              </a:rPr>
              <a:t> </a:t>
            </a:r>
            <a:r>
              <a:rPr lang="pt-BR" dirty="0" err="1" smtClean="0">
                <a:solidFill>
                  <a:schemeClr val="tx1"/>
                </a:solidFill>
              </a:rPr>
              <a:t>school</a:t>
            </a:r>
            <a:r>
              <a:rPr lang="pt-BR" dirty="0" smtClean="0">
                <a:solidFill>
                  <a:schemeClr val="tx1"/>
                </a:solidFill>
              </a:rPr>
              <a:t> </a:t>
            </a:r>
            <a:r>
              <a:rPr lang="pt-BR" dirty="0" err="1" smtClean="0">
                <a:solidFill>
                  <a:schemeClr val="tx1"/>
                </a:solidFill>
              </a:rPr>
              <a:t>children</a:t>
            </a:r>
            <a:r>
              <a:rPr lang="pt-BR" dirty="0" smtClean="0">
                <a:solidFill>
                  <a:schemeClr val="tx1"/>
                </a:solidFill>
              </a:rPr>
              <a:t> (Ages 12-14) </a:t>
            </a:r>
            <a:r>
              <a:rPr lang="pt-BR" dirty="0" err="1" smtClean="0">
                <a:solidFill>
                  <a:schemeClr val="tx1"/>
                </a:solidFill>
              </a:rPr>
              <a:t>has</a:t>
            </a:r>
            <a:r>
              <a:rPr lang="pt-BR" dirty="0" smtClean="0">
                <a:solidFill>
                  <a:schemeClr val="tx1"/>
                </a:solidFill>
              </a:rPr>
              <a:t> </a:t>
            </a:r>
            <a:r>
              <a:rPr lang="pt-BR" dirty="0" err="1" smtClean="0">
                <a:solidFill>
                  <a:schemeClr val="tx1"/>
                </a:solidFill>
              </a:rPr>
              <a:t>shown</a:t>
            </a:r>
            <a:r>
              <a:rPr lang="pt-BR" dirty="0" smtClean="0">
                <a:solidFill>
                  <a:schemeClr val="tx1"/>
                </a:solidFill>
              </a:rPr>
              <a:t> </a:t>
            </a:r>
            <a:r>
              <a:rPr lang="pt-BR" dirty="0" err="1" smtClean="0">
                <a:solidFill>
                  <a:schemeClr val="tx1"/>
                </a:solidFill>
              </a:rPr>
              <a:t>that</a:t>
            </a:r>
            <a:r>
              <a:rPr lang="pt-BR" dirty="0" smtClean="0">
                <a:solidFill>
                  <a:schemeClr val="tx1"/>
                </a:solidFill>
              </a:rPr>
              <a:t>: </a:t>
            </a:r>
            <a:r>
              <a:rPr lang="pt-BR" dirty="0" err="1" smtClean="0">
                <a:solidFill>
                  <a:schemeClr val="tx1"/>
                </a:solidFill>
              </a:rPr>
              <a:t>There</a:t>
            </a:r>
            <a:r>
              <a:rPr lang="pt-BR" dirty="0" smtClean="0">
                <a:solidFill>
                  <a:schemeClr val="tx1"/>
                </a:solidFill>
              </a:rPr>
              <a:t> is </a:t>
            </a:r>
            <a:r>
              <a:rPr lang="pt-BR" dirty="0" err="1" smtClean="0">
                <a:solidFill>
                  <a:schemeClr val="tx1"/>
                </a:solidFill>
              </a:rPr>
              <a:t>increased</a:t>
            </a:r>
            <a:r>
              <a:rPr lang="pt-BR" dirty="0" smtClean="0">
                <a:solidFill>
                  <a:schemeClr val="tx1"/>
                </a:solidFill>
              </a:rPr>
              <a:t> </a:t>
            </a:r>
            <a:r>
              <a:rPr lang="pt-BR" dirty="0" err="1" smtClean="0">
                <a:solidFill>
                  <a:schemeClr val="tx1"/>
                </a:solidFill>
              </a:rPr>
              <a:t>motivation</a:t>
            </a:r>
            <a:r>
              <a:rPr lang="pt-BR" dirty="0" smtClean="0">
                <a:solidFill>
                  <a:schemeClr val="tx1"/>
                </a:solidFill>
              </a:rPr>
              <a:t> to </a:t>
            </a:r>
            <a:r>
              <a:rPr lang="pt-BR" dirty="0" err="1" smtClean="0">
                <a:solidFill>
                  <a:schemeClr val="tx1"/>
                </a:solidFill>
              </a:rPr>
              <a:t>cheat</a:t>
            </a:r>
            <a:r>
              <a:rPr lang="pt-BR" dirty="0" smtClean="0">
                <a:solidFill>
                  <a:schemeClr val="tx1"/>
                </a:solidFill>
              </a:rPr>
              <a:t> </a:t>
            </a:r>
            <a:r>
              <a:rPr lang="pt-BR" dirty="0" err="1" smtClean="0">
                <a:solidFill>
                  <a:schemeClr val="tx1"/>
                </a:solidFill>
              </a:rPr>
              <a:t>because</a:t>
            </a:r>
            <a:r>
              <a:rPr lang="pt-BR" dirty="0" smtClean="0">
                <a:solidFill>
                  <a:schemeClr val="tx1"/>
                </a:solidFill>
              </a:rPr>
              <a:t> </a:t>
            </a:r>
            <a:r>
              <a:rPr lang="pt-BR" dirty="0" err="1" smtClean="0">
                <a:solidFill>
                  <a:schemeClr val="tx1"/>
                </a:solidFill>
              </a:rPr>
              <a:t>there</a:t>
            </a:r>
            <a:r>
              <a:rPr lang="pt-BR" dirty="0" smtClean="0">
                <a:solidFill>
                  <a:schemeClr val="tx1"/>
                </a:solidFill>
              </a:rPr>
              <a:t> is more </a:t>
            </a:r>
            <a:r>
              <a:rPr lang="pt-BR" dirty="0" err="1" smtClean="0">
                <a:solidFill>
                  <a:schemeClr val="tx1"/>
                </a:solidFill>
              </a:rPr>
              <a:t>emphasis</a:t>
            </a:r>
            <a:r>
              <a:rPr lang="pt-BR" dirty="0" smtClean="0">
                <a:solidFill>
                  <a:schemeClr val="tx1"/>
                </a:solidFill>
              </a:rPr>
              <a:t> </a:t>
            </a:r>
            <a:r>
              <a:rPr lang="pt-BR" dirty="0" err="1" smtClean="0">
                <a:solidFill>
                  <a:schemeClr val="tx1"/>
                </a:solidFill>
              </a:rPr>
              <a:t>on</a:t>
            </a:r>
            <a:r>
              <a:rPr lang="pt-BR" dirty="0" smtClean="0">
                <a:solidFill>
                  <a:schemeClr val="tx1"/>
                </a:solidFill>
              </a:rPr>
              <a:t> grades; </a:t>
            </a:r>
            <a:r>
              <a:rPr lang="pt-BR" dirty="0" err="1" smtClean="0">
                <a:solidFill>
                  <a:schemeClr val="tx1"/>
                </a:solidFill>
              </a:rPr>
              <a:t>Even</a:t>
            </a:r>
            <a:r>
              <a:rPr lang="pt-BR" dirty="0" smtClean="0">
                <a:solidFill>
                  <a:schemeClr val="tx1"/>
                </a:solidFill>
              </a:rPr>
              <a:t> </a:t>
            </a:r>
            <a:r>
              <a:rPr lang="pt-BR" dirty="0" err="1" smtClean="0">
                <a:solidFill>
                  <a:schemeClr val="tx1"/>
                </a:solidFill>
              </a:rPr>
              <a:t>those</a:t>
            </a:r>
            <a:r>
              <a:rPr lang="pt-BR" dirty="0" smtClean="0">
                <a:solidFill>
                  <a:schemeClr val="tx1"/>
                </a:solidFill>
              </a:rPr>
              <a:t> </a:t>
            </a:r>
            <a:r>
              <a:rPr lang="pt-BR" dirty="0" err="1" smtClean="0">
                <a:solidFill>
                  <a:schemeClr val="tx1"/>
                </a:solidFill>
              </a:rPr>
              <a:t>students</a:t>
            </a:r>
            <a:r>
              <a:rPr lang="pt-BR" dirty="0" smtClean="0">
                <a:solidFill>
                  <a:schemeClr val="tx1"/>
                </a:solidFill>
              </a:rPr>
              <a:t> </a:t>
            </a:r>
            <a:r>
              <a:rPr lang="pt-BR" dirty="0" err="1" smtClean="0">
                <a:solidFill>
                  <a:schemeClr val="tx1"/>
                </a:solidFill>
              </a:rPr>
              <a:t>who</a:t>
            </a:r>
            <a:r>
              <a:rPr lang="pt-BR" dirty="0" smtClean="0">
                <a:solidFill>
                  <a:schemeClr val="tx1"/>
                </a:solidFill>
              </a:rPr>
              <a:t> </a:t>
            </a:r>
            <a:r>
              <a:rPr lang="pt-BR" dirty="0" err="1" smtClean="0">
                <a:solidFill>
                  <a:schemeClr val="tx1"/>
                </a:solidFill>
              </a:rPr>
              <a:t>say</a:t>
            </a:r>
            <a:r>
              <a:rPr lang="pt-BR" dirty="0" smtClean="0">
                <a:solidFill>
                  <a:schemeClr val="tx1"/>
                </a:solidFill>
              </a:rPr>
              <a:t> it is </a:t>
            </a:r>
            <a:r>
              <a:rPr lang="pt-BR" dirty="0" err="1" smtClean="0">
                <a:solidFill>
                  <a:schemeClr val="tx1"/>
                </a:solidFill>
              </a:rPr>
              <a:t>wrong</a:t>
            </a:r>
            <a:r>
              <a:rPr lang="pt-BR" dirty="0" smtClean="0">
                <a:solidFill>
                  <a:schemeClr val="tx1"/>
                </a:solidFill>
              </a:rPr>
              <a:t>, </a:t>
            </a:r>
            <a:r>
              <a:rPr lang="pt-BR" dirty="0" err="1" smtClean="0">
                <a:solidFill>
                  <a:schemeClr val="tx1"/>
                </a:solidFill>
              </a:rPr>
              <a:t>cheat</a:t>
            </a:r>
            <a:r>
              <a:rPr lang="pt-BR" dirty="0" smtClean="0">
                <a:solidFill>
                  <a:schemeClr val="tx1"/>
                </a:solidFill>
              </a:rPr>
              <a:t>; </a:t>
            </a:r>
            <a:r>
              <a:rPr lang="pt-BR" dirty="0" err="1" smtClean="0">
                <a:solidFill>
                  <a:schemeClr val="tx1"/>
                </a:solidFill>
              </a:rPr>
              <a:t>If</a:t>
            </a:r>
            <a:r>
              <a:rPr lang="pt-BR" dirty="0" smtClean="0">
                <a:solidFill>
                  <a:schemeClr val="tx1"/>
                </a:solidFill>
              </a:rPr>
              <a:t> </a:t>
            </a:r>
            <a:r>
              <a:rPr lang="pt-BR" dirty="0" err="1" smtClean="0">
                <a:solidFill>
                  <a:schemeClr val="tx1"/>
                </a:solidFill>
              </a:rPr>
              <a:t>the</a:t>
            </a:r>
            <a:r>
              <a:rPr lang="pt-BR" dirty="0" smtClean="0">
                <a:solidFill>
                  <a:schemeClr val="tx1"/>
                </a:solidFill>
              </a:rPr>
              <a:t> </a:t>
            </a:r>
            <a:r>
              <a:rPr lang="pt-BR" dirty="0" err="1" smtClean="0">
                <a:solidFill>
                  <a:schemeClr val="tx1"/>
                </a:solidFill>
              </a:rPr>
              <a:t>goal</a:t>
            </a:r>
            <a:r>
              <a:rPr lang="pt-BR" dirty="0" smtClean="0">
                <a:solidFill>
                  <a:schemeClr val="tx1"/>
                </a:solidFill>
              </a:rPr>
              <a:t> is to </a:t>
            </a:r>
            <a:r>
              <a:rPr lang="pt-BR" dirty="0" err="1" smtClean="0">
                <a:solidFill>
                  <a:schemeClr val="tx1"/>
                </a:solidFill>
              </a:rPr>
              <a:t>get</a:t>
            </a:r>
            <a:r>
              <a:rPr lang="pt-BR" dirty="0" smtClean="0">
                <a:solidFill>
                  <a:schemeClr val="tx1"/>
                </a:solidFill>
              </a:rPr>
              <a:t> a </a:t>
            </a:r>
            <a:r>
              <a:rPr lang="pt-BR" dirty="0" err="1" smtClean="0">
                <a:solidFill>
                  <a:schemeClr val="tx1"/>
                </a:solidFill>
              </a:rPr>
              <a:t>good</a:t>
            </a:r>
            <a:r>
              <a:rPr lang="pt-BR" dirty="0" smtClean="0">
                <a:solidFill>
                  <a:schemeClr val="tx1"/>
                </a:solidFill>
              </a:rPr>
              <a:t> grade, </a:t>
            </a:r>
            <a:r>
              <a:rPr lang="pt-BR" dirty="0" err="1" smtClean="0">
                <a:solidFill>
                  <a:schemeClr val="tx1"/>
                </a:solidFill>
              </a:rPr>
              <a:t>they</a:t>
            </a:r>
            <a:r>
              <a:rPr lang="pt-BR" dirty="0" smtClean="0">
                <a:solidFill>
                  <a:schemeClr val="tx1"/>
                </a:solidFill>
              </a:rPr>
              <a:t> </a:t>
            </a:r>
            <a:r>
              <a:rPr lang="pt-BR" dirty="0" err="1" smtClean="0">
                <a:solidFill>
                  <a:schemeClr val="tx1"/>
                </a:solidFill>
              </a:rPr>
              <a:t>will</a:t>
            </a:r>
            <a:r>
              <a:rPr lang="pt-BR" dirty="0" smtClean="0">
                <a:solidFill>
                  <a:schemeClr val="tx1"/>
                </a:solidFill>
              </a:rPr>
              <a:t> </a:t>
            </a:r>
            <a:r>
              <a:rPr lang="pt-BR" dirty="0" err="1" smtClean="0">
                <a:solidFill>
                  <a:schemeClr val="tx1"/>
                </a:solidFill>
              </a:rPr>
              <a:t>cheat</a:t>
            </a:r>
            <a:r>
              <a:rPr lang="pt-BR" dirty="0" smtClean="0">
                <a:solidFill>
                  <a:schemeClr val="tx1"/>
                </a:solidFill>
              </a:rPr>
              <a:t>.</a:t>
            </a:r>
          </a:p>
          <a:p>
            <a:pPr>
              <a:buNone/>
            </a:pPr>
            <a:r>
              <a:rPr lang="pt-BR" dirty="0" smtClean="0">
                <a:solidFill>
                  <a:schemeClr val="tx1"/>
                </a:solidFill>
              </a:rPr>
              <a:t> </a:t>
            </a:r>
          </a:p>
          <a:p>
            <a:pPr>
              <a:buNone/>
            </a:pPr>
            <a:r>
              <a:rPr lang="pt-BR" dirty="0" smtClean="0">
                <a:solidFill>
                  <a:schemeClr val="tx1"/>
                </a:solidFill>
              </a:rPr>
              <a:t>      </a:t>
            </a:r>
            <a:r>
              <a:rPr lang="pt-BR" b="1" dirty="0" smtClean="0">
                <a:solidFill>
                  <a:schemeClr val="tx1"/>
                </a:solidFill>
              </a:rPr>
              <a:t>Comparação dos estudantes de antigamente com os de hoje </a:t>
            </a:r>
          </a:p>
          <a:p>
            <a:pPr>
              <a:buNone/>
            </a:pPr>
            <a:r>
              <a:rPr lang="pt-BR" dirty="0" smtClean="0">
                <a:solidFill>
                  <a:schemeClr val="tx1"/>
                </a:solidFill>
              </a:rPr>
              <a:t> </a:t>
            </a:r>
          </a:p>
          <a:p>
            <a:r>
              <a:rPr lang="pt-BR" dirty="0" err="1" smtClean="0">
                <a:solidFill>
                  <a:schemeClr val="tx1"/>
                </a:solidFill>
              </a:rPr>
              <a:t>While</a:t>
            </a:r>
            <a:r>
              <a:rPr lang="pt-BR" dirty="0" smtClean="0">
                <a:solidFill>
                  <a:schemeClr val="tx1"/>
                </a:solidFill>
              </a:rPr>
              <a:t> </a:t>
            </a:r>
            <a:r>
              <a:rPr lang="pt-BR" dirty="0" err="1" smtClean="0">
                <a:solidFill>
                  <a:schemeClr val="tx1"/>
                </a:solidFill>
              </a:rPr>
              <a:t>about</a:t>
            </a:r>
            <a:r>
              <a:rPr lang="pt-BR" dirty="0" smtClean="0">
                <a:solidFill>
                  <a:schemeClr val="tx1"/>
                </a:solidFill>
              </a:rPr>
              <a:t> 20% </a:t>
            </a:r>
            <a:r>
              <a:rPr lang="pt-BR" dirty="0" err="1" smtClean="0">
                <a:solidFill>
                  <a:schemeClr val="tx1"/>
                </a:solidFill>
              </a:rPr>
              <a:t>of</a:t>
            </a:r>
            <a:r>
              <a:rPr lang="pt-BR" dirty="0" smtClean="0">
                <a:solidFill>
                  <a:schemeClr val="tx1"/>
                </a:solidFill>
              </a:rPr>
              <a:t> </a:t>
            </a:r>
            <a:r>
              <a:rPr lang="pt-BR" dirty="0" err="1" smtClean="0">
                <a:solidFill>
                  <a:schemeClr val="tx1"/>
                </a:solidFill>
              </a:rPr>
              <a:t>college</a:t>
            </a:r>
            <a:r>
              <a:rPr lang="pt-BR" dirty="0" smtClean="0">
                <a:solidFill>
                  <a:schemeClr val="tx1"/>
                </a:solidFill>
              </a:rPr>
              <a:t> </a:t>
            </a:r>
            <a:r>
              <a:rPr lang="pt-BR" dirty="0" err="1" smtClean="0">
                <a:solidFill>
                  <a:schemeClr val="tx1"/>
                </a:solidFill>
              </a:rPr>
              <a:t>students</a:t>
            </a:r>
            <a:r>
              <a:rPr lang="pt-BR" dirty="0" smtClean="0">
                <a:solidFill>
                  <a:schemeClr val="tx1"/>
                </a:solidFill>
              </a:rPr>
              <a:t> </a:t>
            </a:r>
            <a:r>
              <a:rPr lang="pt-BR" dirty="0" err="1" smtClean="0">
                <a:solidFill>
                  <a:schemeClr val="tx1"/>
                </a:solidFill>
              </a:rPr>
              <a:t>admitted</a:t>
            </a:r>
            <a:r>
              <a:rPr lang="pt-BR" dirty="0" smtClean="0">
                <a:solidFill>
                  <a:schemeClr val="tx1"/>
                </a:solidFill>
              </a:rPr>
              <a:t> to </a:t>
            </a:r>
            <a:r>
              <a:rPr lang="pt-BR" dirty="0" err="1" smtClean="0">
                <a:solidFill>
                  <a:schemeClr val="tx1"/>
                </a:solidFill>
              </a:rPr>
              <a:t>cheating</a:t>
            </a:r>
            <a:r>
              <a:rPr lang="pt-BR" dirty="0" smtClean="0">
                <a:solidFill>
                  <a:schemeClr val="tx1"/>
                </a:solidFill>
              </a:rPr>
              <a:t> in </a:t>
            </a:r>
            <a:r>
              <a:rPr lang="pt-BR" dirty="0" err="1" smtClean="0">
                <a:solidFill>
                  <a:schemeClr val="tx1"/>
                </a:solidFill>
              </a:rPr>
              <a:t>high</a:t>
            </a:r>
            <a:r>
              <a:rPr lang="pt-BR" dirty="0" smtClean="0">
                <a:solidFill>
                  <a:schemeClr val="tx1"/>
                </a:solidFill>
              </a:rPr>
              <a:t> </a:t>
            </a:r>
            <a:r>
              <a:rPr lang="pt-BR" dirty="0" err="1" smtClean="0">
                <a:solidFill>
                  <a:schemeClr val="tx1"/>
                </a:solidFill>
              </a:rPr>
              <a:t>school</a:t>
            </a:r>
            <a:r>
              <a:rPr lang="pt-BR" dirty="0" smtClean="0">
                <a:solidFill>
                  <a:schemeClr val="tx1"/>
                </a:solidFill>
              </a:rPr>
              <a:t> </a:t>
            </a:r>
            <a:r>
              <a:rPr lang="pt-BR" dirty="0" err="1" smtClean="0">
                <a:solidFill>
                  <a:schemeClr val="tx1"/>
                </a:solidFill>
              </a:rPr>
              <a:t>during</a:t>
            </a:r>
            <a:r>
              <a:rPr lang="pt-BR" dirty="0" smtClean="0">
                <a:solidFill>
                  <a:schemeClr val="tx1"/>
                </a:solidFill>
              </a:rPr>
              <a:t> </a:t>
            </a:r>
            <a:r>
              <a:rPr lang="pt-BR" dirty="0" err="1" smtClean="0">
                <a:solidFill>
                  <a:schemeClr val="tx1"/>
                </a:solidFill>
              </a:rPr>
              <a:t>the</a:t>
            </a:r>
            <a:r>
              <a:rPr lang="pt-BR" dirty="0" smtClean="0">
                <a:solidFill>
                  <a:schemeClr val="tx1"/>
                </a:solidFill>
              </a:rPr>
              <a:t> 1940's, </a:t>
            </a:r>
            <a:r>
              <a:rPr lang="pt-BR" dirty="0" err="1" smtClean="0">
                <a:solidFill>
                  <a:schemeClr val="tx1"/>
                </a:solidFill>
              </a:rPr>
              <a:t>today</a:t>
            </a:r>
            <a:r>
              <a:rPr lang="pt-BR" dirty="0" smtClean="0">
                <a:solidFill>
                  <a:schemeClr val="tx1"/>
                </a:solidFill>
              </a:rPr>
              <a:t> </a:t>
            </a:r>
            <a:r>
              <a:rPr lang="pt-BR" dirty="0" err="1" smtClean="0">
                <a:solidFill>
                  <a:schemeClr val="tx1"/>
                </a:solidFill>
              </a:rPr>
              <a:t>between</a:t>
            </a:r>
            <a:r>
              <a:rPr lang="pt-BR" dirty="0" smtClean="0">
                <a:solidFill>
                  <a:schemeClr val="tx1"/>
                </a:solidFill>
              </a:rPr>
              <a:t> 75 </a:t>
            </a:r>
            <a:r>
              <a:rPr lang="pt-BR" dirty="0" err="1" smtClean="0">
                <a:solidFill>
                  <a:schemeClr val="tx1"/>
                </a:solidFill>
              </a:rPr>
              <a:t>and</a:t>
            </a:r>
            <a:r>
              <a:rPr lang="pt-BR" dirty="0" smtClean="0">
                <a:solidFill>
                  <a:schemeClr val="tx1"/>
                </a:solidFill>
              </a:rPr>
              <a:t> 98 </a:t>
            </a:r>
            <a:r>
              <a:rPr lang="pt-BR" dirty="0" err="1" smtClean="0">
                <a:solidFill>
                  <a:schemeClr val="tx1"/>
                </a:solidFill>
              </a:rPr>
              <a:t>percent</a:t>
            </a:r>
            <a:r>
              <a:rPr lang="pt-BR" dirty="0" smtClean="0">
                <a:solidFill>
                  <a:schemeClr val="tx1"/>
                </a:solidFill>
              </a:rPr>
              <a:t> </a:t>
            </a:r>
            <a:r>
              <a:rPr lang="pt-BR" dirty="0" err="1" smtClean="0">
                <a:solidFill>
                  <a:schemeClr val="tx1"/>
                </a:solidFill>
              </a:rPr>
              <a:t>of</a:t>
            </a:r>
            <a:r>
              <a:rPr lang="pt-BR" dirty="0" smtClean="0">
                <a:solidFill>
                  <a:schemeClr val="tx1"/>
                </a:solidFill>
              </a:rPr>
              <a:t> </a:t>
            </a:r>
            <a:r>
              <a:rPr lang="pt-BR" dirty="0" err="1" smtClean="0">
                <a:solidFill>
                  <a:schemeClr val="tx1"/>
                </a:solidFill>
              </a:rPr>
              <a:t>college</a:t>
            </a:r>
            <a:r>
              <a:rPr lang="pt-BR" dirty="0" smtClean="0">
                <a:solidFill>
                  <a:schemeClr val="tx1"/>
                </a:solidFill>
              </a:rPr>
              <a:t> </a:t>
            </a:r>
            <a:r>
              <a:rPr lang="pt-BR" dirty="0" err="1" smtClean="0">
                <a:solidFill>
                  <a:schemeClr val="tx1"/>
                </a:solidFill>
              </a:rPr>
              <a:t>students</a:t>
            </a:r>
            <a:r>
              <a:rPr lang="pt-BR" dirty="0" smtClean="0">
                <a:solidFill>
                  <a:schemeClr val="tx1"/>
                </a:solidFill>
              </a:rPr>
              <a:t> </a:t>
            </a:r>
            <a:r>
              <a:rPr lang="pt-BR" dirty="0" err="1" smtClean="0">
                <a:solidFill>
                  <a:schemeClr val="tx1"/>
                </a:solidFill>
              </a:rPr>
              <a:t>surveyed</a:t>
            </a:r>
            <a:r>
              <a:rPr lang="pt-BR" dirty="0" smtClean="0">
                <a:solidFill>
                  <a:schemeClr val="tx1"/>
                </a:solidFill>
              </a:rPr>
              <a:t> </a:t>
            </a:r>
            <a:r>
              <a:rPr lang="pt-BR" dirty="0" err="1" smtClean="0">
                <a:solidFill>
                  <a:schemeClr val="tx1"/>
                </a:solidFill>
              </a:rPr>
              <a:t>each</a:t>
            </a:r>
            <a:r>
              <a:rPr lang="pt-BR" dirty="0" smtClean="0">
                <a:solidFill>
                  <a:schemeClr val="tx1"/>
                </a:solidFill>
              </a:rPr>
              <a:t> </a:t>
            </a:r>
            <a:r>
              <a:rPr lang="pt-BR" dirty="0" err="1" smtClean="0">
                <a:solidFill>
                  <a:schemeClr val="tx1"/>
                </a:solidFill>
              </a:rPr>
              <a:t>year</a:t>
            </a:r>
            <a:r>
              <a:rPr lang="pt-BR" dirty="0" smtClean="0">
                <a:solidFill>
                  <a:schemeClr val="tx1"/>
                </a:solidFill>
              </a:rPr>
              <a:t> </a:t>
            </a:r>
            <a:r>
              <a:rPr lang="pt-BR" dirty="0" err="1" smtClean="0">
                <a:solidFill>
                  <a:schemeClr val="tx1"/>
                </a:solidFill>
              </a:rPr>
              <a:t>report</a:t>
            </a:r>
            <a:r>
              <a:rPr lang="pt-BR" dirty="0" smtClean="0">
                <a:solidFill>
                  <a:schemeClr val="tx1"/>
                </a:solidFill>
              </a:rPr>
              <a:t> </a:t>
            </a:r>
            <a:r>
              <a:rPr lang="pt-BR" dirty="0" err="1" smtClean="0">
                <a:solidFill>
                  <a:schemeClr val="tx1"/>
                </a:solidFill>
              </a:rPr>
              <a:t>having</a:t>
            </a:r>
            <a:r>
              <a:rPr lang="pt-BR" dirty="0" smtClean="0">
                <a:solidFill>
                  <a:schemeClr val="tx1"/>
                </a:solidFill>
              </a:rPr>
              <a:t> </a:t>
            </a:r>
            <a:r>
              <a:rPr lang="pt-BR" dirty="0" err="1" smtClean="0">
                <a:solidFill>
                  <a:schemeClr val="tx1"/>
                </a:solidFill>
              </a:rPr>
              <a:t>cheated</a:t>
            </a:r>
            <a:r>
              <a:rPr lang="pt-BR" dirty="0" smtClean="0">
                <a:solidFill>
                  <a:schemeClr val="tx1"/>
                </a:solidFill>
              </a:rPr>
              <a:t> in </a:t>
            </a:r>
            <a:r>
              <a:rPr lang="pt-BR" dirty="0" err="1" smtClean="0">
                <a:solidFill>
                  <a:schemeClr val="tx1"/>
                </a:solidFill>
              </a:rPr>
              <a:t>high</a:t>
            </a:r>
            <a:r>
              <a:rPr lang="pt-BR" dirty="0" smtClean="0">
                <a:solidFill>
                  <a:schemeClr val="tx1"/>
                </a:solidFill>
              </a:rPr>
              <a:t> </a:t>
            </a:r>
            <a:r>
              <a:rPr lang="pt-BR" dirty="0" err="1" smtClean="0">
                <a:solidFill>
                  <a:schemeClr val="tx1"/>
                </a:solidFill>
              </a:rPr>
              <a:t>school</a:t>
            </a:r>
            <a:r>
              <a:rPr lang="pt-BR" dirty="0" smtClean="0">
                <a:solidFill>
                  <a:schemeClr val="tx1"/>
                </a:solidFill>
              </a:rPr>
              <a:t>.</a:t>
            </a:r>
          </a:p>
          <a:p>
            <a:pPr>
              <a:buNone/>
            </a:pPr>
            <a:r>
              <a:rPr lang="pt-BR" dirty="0" smtClean="0">
                <a:solidFill>
                  <a:schemeClr val="tx1"/>
                </a:solidFill>
              </a:rPr>
              <a:t> </a:t>
            </a:r>
          </a:p>
          <a:p>
            <a:pPr>
              <a:buNone/>
            </a:pPr>
            <a:r>
              <a:rPr lang="pt-BR" dirty="0" smtClean="0">
                <a:solidFill>
                  <a:schemeClr val="tx1"/>
                </a:solidFill>
              </a:rPr>
              <a:t>      </a:t>
            </a:r>
            <a:r>
              <a:rPr lang="pt-BR" b="1" dirty="0" smtClean="0">
                <a:solidFill>
                  <a:schemeClr val="tx1"/>
                </a:solidFill>
              </a:rPr>
              <a:t>Aumento da trapaça nos últimos 50 anos </a:t>
            </a:r>
          </a:p>
          <a:p>
            <a:pPr>
              <a:buNone/>
            </a:pPr>
            <a:r>
              <a:rPr lang="pt-BR" dirty="0" smtClean="0">
                <a:solidFill>
                  <a:schemeClr val="tx1"/>
                </a:solidFill>
              </a:rPr>
              <a:t> </a:t>
            </a:r>
          </a:p>
          <a:p>
            <a:r>
              <a:rPr lang="pt-BR" dirty="0" err="1" smtClean="0">
                <a:solidFill>
                  <a:schemeClr val="tx1"/>
                </a:solidFill>
              </a:rPr>
              <a:t>Statistics</a:t>
            </a:r>
            <a:r>
              <a:rPr lang="pt-BR" dirty="0" smtClean="0">
                <a:solidFill>
                  <a:schemeClr val="tx1"/>
                </a:solidFill>
              </a:rPr>
              <a:t> show </a:t>
            </a:r>
            <a:r>
              <a:rPr lang="pt-BR" dirty="0" err="1" smtClean="0">
                <a:solidFill>
                  <a:schemeClr val="tx1"/>
                </a:solidFill>
              </a:rPr>
              <a:t>that</a:t>
            </a:r>
            <a:r>
              <a:rPr lang="pt-BR" dirty="0" smtClean="0">
                <a:solidFill>
                  <a:schemeClr val="tx1"/>
                </a:solidFill>
              </a:rPr>
              <a:t> </a:t>
            </a:r>
            <a:r>
              <a:rPr lang="pt-BR" dirty="0" err="1" smtClean="0">
                <a:solidFill>
                  <a:schemeClr val="tx1"/>
                </a:solidFill>
              </a:rPr>
              <a:t>cheating</a:t>
            </a:r>
            <a:r>
              <a:rPr lang="pt-BR" dirty="0" smtClean="0">
                <a:solidFill>
                  <a:schemeClr val="tx1"/>
                </a:solidFill>
              </a:rPr>
              <a:t> </a:t>
            </a:r>
            <a:r>
              <a:rPr lang="pt-BR" dirty="0" err="1" smtClean="0">
                <a:solidFill>
                  <a:schemeClr val="tx1"/>
                </a:solidFill>
              </a:rPr>
              <a:t>among</a:t>
            </a:r>
            <a:r>
              <a:rPr lang="pt-BR" dirty="0" smtClean="0">
                <a:solidFill>
                  <a:schemeClr val="tx1"/>
                </a:solidFill>
              </a:rPr>
              <a:t> </a:t>
            </a:r>
            <a:r>
              <a:rPr lang="pt-BR" dirty="0" err="1" smtClean="0">
                <a:solidFill>
                  <a:schemeClr val="tx1"/>
                </a:solidFill>
              </a:rPr>
              <a:t>high</a:t>
            </a:r>
            <a:r>
              <a:rPr lang="pt-BR" dirty="0" smtClean="0">
                <a:solidFill>
                  <a:schemeClr val="tx1"/>
                </a:solidFill>
              </a:rPr>
              <a:t> </a:t>
            </a:r>
            <a:r>
              <a:rPr lang="pt-BR" dirty="0" err="1" smtClean="0">
                <a:solidFill>
                  <a:schemeClr val="tx1"/>
                </a:solidFill>
              </a:rPr>
              <a:t>school</a:t>
            </a:r>
            <a:r>
              <a:rPr lang="pt-BR" dirty="0" smtClean="0">
                <a:solidFill>
                  <a:schemeClr val="tx1"/>
                </a:solidFill>
              </a:rPr>
              <a:t> </a:t>
            </a:r>
            <a:r>
              <a:rPr lang="pt-BR" dirty="0" err="1" smtClean="0">
                <a:solidFill>
                  <a:schemeClr val="tx1"/>
                </a:solidFill>
              </a:rPr>
              <a:t>students</a:t>
            </a:r>
            <a:r>
              <a:rPr lang="pt-BR" dirty="0" smtClean="0">
                <a:solidFill>
                  <a:schemeClr val="tx1"/>
                </a:solidFill>
              </a:rPr>
              <a:t> </a:t>
            </a:r>
            <a:r>
              <a:rPr lang="pt-BR" dirty="0" err="1" smtClean="0">
                <a:solidFill>
                  <a:schemeClr val="tx1"/>
                </a:solidFill>
              </a:rPr>
              <a:t>has</a:t>
            </a:r>
            <a:r>
              <a:rPr lang="pt-BR" dirty="0" smtClean="0">
                <a:solidFill>
                  <a:schemeClr val="tx1"/>
                </a:solidFill>
              </a:rPr>
              <a:t> </a:t>
            </a:r>
            <a:r>
              <a:rPr lang="pt-BR" dirty="0" err="1" smtClean="0">
                <a:solidFill>
                  <a:schemeClr val="tx1"/>
                </a:solidFill>
              </a:rPr>
              <a:t>risen</a:t>
            </a:r>
            <a:r>
              <a:rPr lang="pt-BR" dirty="0" smtClean="0">
                <a:solidFill>
                  <a:schemeClr val="tx1"/>
                </a:solidFill>
              </a:rPr>
              <a:t> </a:t>
            </a:r>
            <a:r>
              <a:rPr lang="pt-BR" dirty="0" err="1" smtClean="0">
                <a:solidFill>
                  <a:schemeClr val="tx1"/>
                </a:solidFill>
              </a:rPr>
              <a:t>dramatically</a:t>
            </a:r>
            <a:r>
              <a:rPr lang="pt-BR" dirty="0" smtClean="0">
                <a:solidFill>
                  <a:schemeClr val="tx1"/>
                </a:solidFill>
              </a:rPr>
              <a:t> </a:t>
            </a:r>
            <a:r>
              <a:rPr lang="pt-BR" dirty="0" err="1" smtClean="0">
                <a:solidFill>
                  <a:schemeClr val="tx1"/>
                </a:solidFill>
              </a:rPr>
              <a:t>during</a:t>
            </a:r>
            <a:r>
              <a:rPr lang="pt-BR" dirty="0" smtClean="0">
                <a:solidFill>
                  <a:schemeClr val="tx1"/>
                </a:solidFill>
              </a:rPr>
              <a:t> </a:t>
            </a:r>
            <a:r>
              <a:rPr lang="pt-BR" dirty="0" err="1" smtClean="0">
                <a:solidFill>
                  <a:schemeClr val="tx1"/>
                </a:solidFill>
              </a:rPr>
              <a:t>the</a:t>
            </a:r>
            <a:r>
              <a:rPr lang="pt-BR" dirty="0" smtClean="0">
                <a:solidFill>
                  <a:schemeClr val="tx1"/>
                </a:solidFill>
              </a:rPr>
              <a:t> </a:t>
            </a:r>
            <a:r>
              <a:rPr lang="pt-BR" dirty="0" err="1" smtClean="0">
                <a:solidFill>
                  <a:schemeClr val="tx1"/>
                </a:solidFill>
              </a:rPr>
              <a:t>past</a:t>
            </a:r>
            <a:r>
              <a:rPr lang="pt-BR" dirty="0" smtClean="0">
                <a:solidFill>
                  <a:schemeClr val="tx1"/>
                </a:solidFill>
              </a:rPr>
              <a:t> 50 </a:t>
            </a:r>
            <a:r>
              <a:rPr lang="pt-BR" dirty="0" err="1" smtClean="0">
                <a:solidFill>
                  <a:schemeClr val="tx1"/>
                </a:solidFill>
              </a:rPr>
              <a:t>years</a:t>
            </a:r>
            <a:r>
              <a:rPr lang="pt-BR" dirty="0" smtClean="0">
                <a:solidFill>
                  <a:schemeClr val="tx1"/>
                </a:solidFill>
              </a:rPr>
              <a:t>.</a:t>
            </a:r>
          </a:p>
          <a:p>
            <a:endParaRPr lang="pt-BR" dirty="0"/>
          </a:p>
        </p:txBody>
      </p:sp>
    </p:spTree>
    <p:extLst>
      <p:ext uri="{BB962C8B-B14F-4D97-AF65-F5344CB8AC3E}">
        <p14:creationId xmlns:p14="http://schemas.microsoft.com/office/powerpoint/2010/main" val="11018128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o">
  <a:themeElements>
    <a:clrScheme name="Executivo">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322</TotalTime>
  <Words>1561</Words>
  <Application>Microsoft Office PowerPoint</Application>
  <PresentationFormat>Apresentação na tela (4:3)</PresentationFormat>
  <Paragraphs>139</Paragraphs>
  <Slides>20</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20</vt:i4>
      </vt:variant>
    </vt:vector>
  </HeadingPairs>
  <TitlesOfParts>
    <vt:vector size="27" baseType="lpstr">
      <vt:lpstr>Arial</vt:lpstr>
      <vt:lpstr>Century Gothic</vt:lpstr>
      <vt:lpstr>Courier New</vt:lpstr>
      <vt:lpstr>Palatino Linotype</vt:lpstr>
      <vt:lpstr>Verdana</vt:lpstr>
      <vt:lpstr>Wingdings</vt:lpstr>
      <vt:lpstr>Executivo</vt:lpstr>
      <vt:lpstr>Trabalho de Inglês</vt:lpstr>
      <vt:lpstr>Propósito do trabalho:</vt:lpstr>
      <vt:lpstr>Texto: </vt:lpstr>
      <vt:lpstr>Texto: </vt:lpstr>
      <vt:lpstr>PREDICTING</vt:lpstr>
      <vt:lpstr>PREDICTING</vt:lpstr>
      <vt:lpstr>PREDICTING</vt:lpstr>
      <vt:lpstr>SKIMMING</vt:lpstr>
      <vt:lpstr>SCANNING</vt:lpstr>
      <vt:lpstr>COGNATAS</vt:lpstr>
      <vt:lpstr>FALSOS COGNATOS</vt:lpstr>
      <vt:lpstr>“GUESSING A THE MEANING OF WORDS”</vt:lpstr>
      <vt:lpstr>REFERENTES TEXTUAIS</vt:lpstr>
      <vt:lpstr>REFERENTES TEXTUAIS</vt:lpstr>
      <vt:lpstr>RESUMO:</vt:lpstr>
      <vt:lpstr>RESUMO</vt:lpstr>
      <vt:lpstr>REFERÊNCIAS</vt:lpstr>
      <vt:lpstr>Processo de formação de palavras</vt:lpstr>
      <vt:lpstr>Prefixos</vt:lpstr>
      <vt:lpstr>Sufixos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Weslley</dc:creator>
  <cp:lastModifiedBy>Cristiane de Brito Cruz</cp:lastModifiedBy>
  <cp:revision>29</cp:revision>
  <dcterms:created xsi:type="dcterms:W3CDTF">2017-06-06T00:44:40Z</dcterms:created>
  <dcterms:modified xsi:type="dcterms:W3CDTF">2020-04-11T14:38:18Z</dcterms:modified>
</cp:coreProperties>
</file>