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78" r:id="rId6"/>
    <p:sldId id="286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</p:sldIdLst>
  <p:sldSz cx="12188825" cy="6858000"/>
  <p:notesSz cx="6858000" cy="9144000"/>
  <p:defaultTextStyle>
    <a:defPPr rtl="0">
      <a:defRPr lang="pt-B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09" autoAdjust="0"/>
    <p:restoredTop sz="94660"/>
  </p:normalViewPr>
  <p:slideViewPr>
    <p:cSldViewPr>
      <p:cViewPr>
        <p:scale>
          <a:sx n="70" d="100"/>
          <a:sy n="70" d="100"/>
        </p:scale>
        <p:origin x="606" y="14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01/08/2016</a:t>
            </a:r>
            <a:endParaRPr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9429053-DC2A-4342-ADD4-2FD729D91E2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01/08/2016</a:t>
            </a:r>
            <a:endParaRPr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EBA5BD7-F043-4D1B-AA17-CD412FC534D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88825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111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71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762000"/>
            <a:ext cx="2628215" cy="5410200"/>
          </a:xfrm>
        </p:spPr>
        <p:txBody>
          <a:bodyPr vert="eaVert" lIns="45720" tIns="91440" rIns="45720" bIns="9144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342" y="762000"/>
            <a:ext cx="7579926" cy="5410200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5781" y="59382"/>
            <a:ext cx="0" cy="91416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11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0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88825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861" y="2286000"/>
            <a:ext cx="4753642" cy="402336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760" y="2286000"/>
            <a:ext cx="4753642" cy="402336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44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1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99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861" y="2967788"/>
            <a:ext cx="4753642" cy="3341572"/>
          </a:xfrm>
        </p:spPr>
        <p:txBody>
          <a:bodyPr lIns="45720" rIns="4572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7760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99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799"/>
              </a:spcBef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7760" y="2967788"/>
            <a:ext cx="4753642" cy="3341572"/>
          </a:xfrm>
        </p:spPr>
        <p:txBody>
          <a:bodyPr lIns="45720" rIns="4572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2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09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2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3861" y="471509"/>
            <a:ext cx="4387977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2" y="822960"/>
            <a:ext cx="5676945" cy="518464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861" y="2257506"/>
            <a:ext cx="4387977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80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8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5778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8357" y="4960138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2" y="2286000"/>
            <a:ext cx="9717540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861" y="6470704"/>
            <a:ext cx="215358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US" smtClean="0"/>
              <a:t>01/08/2016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1671" y="6470704"/>
            <a:ext cx="589992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512" y="6470704"/>
            <a:ext cx="97341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fld id="{C014DD1E-5D91-48A3-AD6D-45FBA980D106}" type="slidenum">
              <a:rPr lang="pt-BR" smtClean="0"/>
              <a:pPr rtl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1802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86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26509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4792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18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0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2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38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78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sz="4400" dirty="0" err="1" smtClean="0"/>
              <a:t>Past</a:t>
            </a:r>
            <a:r>
              <a:rPr lang="pt-BR" sz="4400" dirty="0" smtClean="0"/>
              <a:t> </a:t>
            </a:r>
            <a:r>
              <a:rPr lang="pt-BR" sz="4400" dirty="0" err="1" smtClean="0"/>
              <a:t>Simple</a:t>
            </a:r>
            <a:endParaRPr lang="pt-BR" sz="44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Gabriel Ângelo, Isadora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Stéfany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Jayane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Souza, Marcos Vinicius,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Pâmylla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Geyse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Raissa Dayane,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Rauany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Jucila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30983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Exemple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5085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u="sng" dirty="0"/>
              <a:t>Last year</a:t>
            </a:r>
            <a:r>
              <a:rPr lang="en-US" dirty="0"/>
              <a:t> I </a:t>
            </a:r>
            <a:r>
              <a:rPr lang="en-US" b="1" dirty="0"/>
              <a:t>visited</a:t>
            </a:r>
            <a:r>
              <a:rPr lang="en-US" dirty="0"/>
              <a:t> my mother and </a:t>
            </a:r>
            <a:r>
              <a:rPr lang="en-US" b="1" dirty="0"/>
              <a:t>studied</a:t>
            </a:r>
            <a:r>
              <a:rPr lang="en-US" dirty="0"/>
              <a:t> French. I didn’t have many problems and I made a lot of friends. I went to the USA and </a:t>
            </a:r>
            <a:r>
              <a:rPr lang="en-US" b="1" dirty="0"/>
              <a:t>learned</a:t>
            </a:r>
            <a:r>
              <a:rPr lang="en-US" dirty="0"/>
              <a:t> English a lot too. I saw different places and had time to take pictures. I didn’t drink beer, I drank only soda. I ate barbecue and slept late on weekends. I </a:t>
            </a:r>
            <a:r>
              <a:rPr lang="en-US" b="1" dirty="0"/>
              <a:t>started</a:t>
            </a:r>
            <a:r>
              <a:rPr lang="en-US" dirty="0"/>
              <a:t> a business and </a:t>
            </a:r>
            <a:r>
              <a:rPr lang="en-US" b="1" dirty="0"/>
              <a:t>worked</a:t>
            </a:r>
            <a:r>
              <a:rPr lang="en-US" dirty="0"/>
              <a:t> a lot. My business </a:t>
            </a:r>
            <a:r>
              <a:rPr lang="en-US" b="1" dirty="0"/>
              <a:t>helped</a:t>
            </a:r>
            <a:r>
              <a:rPr lang="en-US" dirty="0"/>
              <a:t> me learn and understand things. I didn’t want to live in the USA because I love Brazil. My life </a:t>
            </a:r>
            <a:r>
              <a:rPr lang="en-US" b="1" dirty="0"/>
              <a:t>changed</a:t>
            </a:r>
            <a:r>
              <a:rPr lang="en-US" dirty="0"/>
              <a:t> and I had many things to do every day. I also </a:t>
            </a:r>
            <a:r>
              <a:rPr lang="en-US" b="1" dirty="0"/>
              <a:t>finished</a:t>
            </a:r>
            <a:r>
              <a:rPr lang="en-US" dirty="0"/>
              <a:t> what I </a:t>
            </a:r>
            <a:r>
              <a:rPr lang="en-US" b="1" dirty="0"/>
              <a:t>started</a:t>
            </a:r>
            <a:r>
              <a:rPr lang="en-US" dirty="0"/>
              <a:t> in 2003: an English course. I didn’t lose anything, I only won. This was the best year of my life. Everything went fine.</a:t>
            </a:r>
          </a:p>
          <a:p>
            <a:pPr marL="0" indent="0">
              <a:buNone/>
            </a:pPr>
            <a:r>
              <a:rPr lang="en-US" sz="1400" dirty="0" smtClean="0"/>
              <a:t>https</a:t>
            </a:r>
            <a:r>
              <a:rPr lang="en-US" sz="1400" dirty="0"/>
              <a:t>://www.englishexperts.com.br/forum/exercicio-texto-em-ingles-com-o-passado-simple-s-pastt17877.html#header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1486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viva la vida coldplay wallpap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" y="-170976"/>
            <a:ext cx="12211200" cy="76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3168" y="620688"/>
            <a:ext cx="12211199" cy="1498600"/>
          </a:xfrm>
        </p:spPr>
        <p:txBody>
          <a:bodyPr rtlCol="0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VIVA LA VIDA - </a:t>
            </a:r>
            <a:r>
              <a:rPr lang="pt-BR" dirty="0" err="1" smtClean="0">
                <a:solidFill>
                  <a:schemeClr val="bg1"/>
                </a:solidFill>
              </a:rPr>
              <a:t>Coldplay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Viva La Vida - Coldplay LYRICS ON SCRE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933" r="-142" b="-1"/>
          <a:stretch/>
        </p:blipFill>
        <p:spPr>
          <a:xfrm>
            <a:off x="2532923" y="2348880"/>
            <a:ext cx="7161889" cy="3743821"/>
          </a:xfrm>
        </p:spPr>
      </p:pic>
    </p:spTree>
    <p:extLst>
      <p:ext uri="{BB962C8B-B14F-4D97-AF65-F5344CB8AC3E}">
        <p14:creationId xmlns:p14="http://schemas.microsoft.com/office/powerpoint/2010/main" val="12739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402336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O </a:t>
            </a:r>
            <a:r>
              <a:rPr lang="pt-BR" dirty="0" err="1"/>
              <a:t>Past</a:t>
            </a:r>
            <a:r>
              <a:rPr lang="pt-BR" dirty="0"/>
              <a:t> </a:t>
            </a:r>
            <a:r>
              <a:rPr lang="pt-BR" dirty="0" err="1"/>
              <a:t>Simple</a:t>
            </a:r>
            <a:r>
              <a:rPr lang="pt-BR" dirty="0"/>
              <a:t> descreve uma ação que já ocorreu e que não ocorre mais. A ação teve início e fim no passado. No </a:t>
            </a:r>
            <a:r>
              <a:rPr lang="pt-BR" dirty="0" err="1"/>
              <a:t>Past</a:t>
            </a:r>
            <a:r>
              <a:rPr lang="pt-BR" dirty="0"/>
              <a:t> </a:t>
            </a:r>
            <a:r>
              <a:rPr lang="pt-BR" dirty="0" err="1"/>
              <a:t>Simple</a:t>
            </a:r>
            <a:r>
              <a:rPr lang="pt-BR" dirty="0"/>
              <a:t> o verbo não é flexionado em nenhuma pessoa, repetindo-se em todas </a:t>
            </a:r>
            <a:r>
              <a:rPr lang="pt-BR" dirty="0" smtClean="0"/>
              <a:t>elas.</a:t>
            </a:r>
            <a:endParaRPr lang="pt-BR" dirty="0"/>
          </a:p>
          <a:p>
            <a:pPr marL="0" indent="0" algn="just">
              <a:buNone/>
            </a:pPr>
            <a:r>
              <a:rPr lang="pt-BR" dirty="0"/>
              <a:t>Verbos </a:t>
            </a:r>
            <a:r>
              <a:rPr lang="pt-BR" dirty="0" smtClean="0"/>
              <a:t>regulares </a:t>
            </a:r>
            <a:r>
              <a:rPr lang="pt-BR" dirty="0"/>
              <a:t>no Inglês (Regular </a:t>
            </a:r>
            <a:r>
              <a:rPr lang="pt-BR" dirty="0" err="1" smtClean="0"/>
              <a:t>Verbs</a:t>
            </a:r>
            <a:r>
              <a:rPr lang="pt-BR" dirty="0" smtClean="0"/>
              <a:t>) são </a:t>
            </a:r>
            <a:r>
              <a:rPr lang="pt-BR" dirty="0"/>
              <a:t>aqueles que formam o </a:t>
            </a:r>
            <a:r>
              <a:rPr lang="pt-BR" dirty="0" smtClean="0"/>
              <a:t>pretérito </a:t>
            </a:r>
            <a:r>
              <a:rPr lang="pt-BR" dirty="0"/>
              <a:t>e o </a:t>
            </a:r>
            <a:r>
              <a:rPr lang="pt-BR" dirty="0" smtClean="0"/>
              <a:t>particípio passado </a:t>
            </a:r>
            <a:r>
              <a:rPr lang="pt-BR" dirty="0"/>
              <a:t>pelo acréscimo </a:t>
            </a:r>
            <a:r>
              <a:rPr lang="pt-BR" dirty="0" smtClean="0"/>
              <a:t>de –</a:t>
            </a:r>
            <a:r>
              <a:rPr lang="pt-BR" dirty="0" err="1"/>
              <a:t>ed</a:t>
            </a:r>
            <a:r>
              <a:rPr lang="pt-BR" dirty="0"/>
              <a:t> ou –d.</a:t>
            </a:r>
          </a:p>
          <a:p>
            <a:pPr marL="0" indent="0" algn="just">
              <a:buNone/>
            </a:pPr>
            <a:r>
              <a:rPr lang="pt-BR" dirty="0"/>
              <a:t>Advérbios são palavras que trazem mais informações sobre um verbo, adjetivo, frase, adjetivo ou outro advérbio</a:t>
            </a:r>
            <a:r>
              <a:rPr lang="pt-BR" dirty="0" smtClean="0"/>
              <a:t>.</a:t>
            </a:r>
            <a:endParaRPr lang="en-US" b="1" dirty="0"/>
          </a:p>
          <a:p>
            <a:pPr algn="just"/>
            <a:endParaRPr lang="pt-BR" dirty="0"/>
          </a:p>
        </p:txBody>
      </p:sp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Introdução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 smtClean="0"/>
              <a:t>Ortografia do </a:t>
            </a:r>
            <a:r>
              <a:rPr lang="pt-BR" dirty="0" err="1" smtClean="0"/>
              <a:t>Simple</a:t>
            </a:r>
            <a:r>
              <a:rPr lang="pt-BR" dirty="0" smtClean="0"/>
              <a:t> </a:t>
            </a:r>
            <a:r>
              <a:rPr lang="pt-BR" dirty="0" err="1" smtClean="0"/>
              <a:t>Past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4023360"/>
          </a:xfrm>
        </p:spPr>
        <p:txBody>
          <a:bodyPr/>
          <a:lstStyle/>
          <a:p>
            <a:pPr marL="0" lvl="0" indent="0" algn="just">
              <a:buNone/>
            </a:pPr>
            <a:r>
              <a:rPr lang="pt-BR" dirty="0"/>
              <a:t>Verbos terminados em </a:t>
            </a:r>
            <a:r>
              <a:rPr lang="pt-BR" b="1" dirty="0"/>
              <a:t>“e”</a:t>
            </a:r>
            <a:r>
              <a:rPr lang="pt-BR" dirty="0"/>
              <a:t> acrescenta-se apenas a letra </a:t>
            </a:r>
            <a:r>
              <a:rPr lang="pt-BR" b="1" dirty="0"/>
              <a:t>“d” </a:t>
            </a:r>
            <a:r>
              <a:rPr lang="pt-BR" dirty="0"/>
              <a:t>ao infinitivo do verbo.</a:t>
            </a:r>
          </a:p>
          <a:p>
            <a:pPr marL="0" indent="0" algn="just">
              <a:buNone/>
            </a:pPr>
            <a:r>
              <a:rPr lang="en-US" dirty="0" smtClean="0"/>
              <a:t>Lik</a:t>
            </a:r>
            <a:r>
              <a:rPr lang="en-US" b="1" dirty="0" smtClean="0"/>
              <a:t>e</a:t>
            </a:r>
            <a:r>
              <a:rPr lang="en-US" dirty="0"/>
              <a:t> – </a:t>
            </a:r>
            <a:r>
              <a:rPr lang="en-US" dirty="0" smtClean="0"/>
              <a:t>like</a:t>
            </a:r>
            <a:r>
              <a:rPr lang="en-US" b="1" dirty="0" smtClean="0"/>
              <a:t>d</a:t>
            </a:r>
            <a:endParaRPr lang="pt-BR" dirty="0" smtClean="0"/>
          </a:p>
          <a:p>
            <a:pPr marL="0" indent="0" algn="just">
              <a:buNone/>
            </a:pPr>
            <a:r>
              <a:rPr lang="en-US" dirty="0" smtClean="0"/>
              <a:t>Lov</a:t>
            </a:r>
            <a:r>
              <a:rPr lang="en-US" b="1" dirty="0" smtClean="0"/>
              <a:t>e</a:t>
            </a:r>
            <a:r>
              <a:rPr lang="en-US" dirty="0"/>
              <a:t> – </a:t>
            </a:r>
            <a:r>
              <a:rPr lang="en-US" dirty="0" smtClean="0"/>
              <a:t>love</a:t>
            </a:r>
            <a:r>
              <a:rPr lang="en-US" b="1" dirty="0" smtClean="0"/>
              <a:t>d</a:t>
            </a:r>
            <a:endParaRPr lang="pt-BR" dirty="0" smtClean="0"/>
          </a:p>
          <a:p>
            <a:pPr marL="0" indent="0" algn="just">
              <a:buNone/>
            </a:pPr>
            <a:r>
              <a:rPr lang="en-US" dirty="0" smtClean="0"/>
              <a:t>Chang</a:t>
            </a:r>
            <a:r>
              <a:rPr lang="en-US" b="1" dirty="0" smtClean="0"/>
              <a:t>e</a:t>
            </a:r>
            <a:r>
              <a:rPr lang="en-US" dirty="0"/>
              <a:t> – </a:t>
            </a:r>
            <a:r>
              <a:rPr lang="en-US" dirty="0" smtClean="0"/>
              <a:t>change</a:t>
            </a:r>
            <a:r>
              <a:rPr lang="en-US" b="1" dirty="0" smtClean="0"/>
              <a:t>d</a:t>
            </a:r>
          </a:p>
          <a:p>
            <a:pPr marL="0" indent="0" algn="just">
              <a:buNone/>
            </a:pPr>
            <a:endParaRPr lang="en-US" b="1" dirty="0"/>
          </a:p>
          <a:p>
            <a:pPr algn="just"/>
            <a:endParaRPr lang="pt-BR" dirty="0"/>
          </a:p>
        </p:txBody>
      </p:sp>
      <p:sp>
        <p:nvSpPr>
          <p:cNvPr id="6" name="Espaço Reservado para Conteúdo 13"/>
          <p:cNvSpPr txBox="1">
            <a:spLocks/>
          </p:cNvSpPr>
          <p:nvPr/>
        </p:nvSpPr>
        <p:spPr>
          <a:xfrm>
            <a:off x="1023938" y="3573016"/>
            <a:ext cx="8526934" cy="492514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09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922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182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00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12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38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578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04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dirty="0" smtClean="0"/>
          </a:p>
          <a:p>
            <a:pPr marL="0" indent="0" algn="just">
              <a:buNone/>
            </a:pPr>
            <a:r>
              <a:rPr lang="pt-BR" dirty="0" smtClean="0"/>
              <a:t>Caso o verbo tenha uma única sílaba ou terminar em sílaba tônica formada por: consoante-vogal-consoante, dobra-se a última consoante e acrescenta-se </a:t>
            </a:r>
            <a:r>
              <a:rPr lang="pt-BR" b="1" dirty="0" smtClean="0"/>
              <a:t>“</a:t>
            </a:r>
            <a:r>
              <a:rPr lang="pt-BR" b="1" dirty="0" err="1" smtClean="0"/>
              <a:t>ed</a:t>
            </a:r>
            <a:r>
              <a:rPr lang="pt-BR" b="1" dirty="0" smtClean="0"/>
              <a:t>”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en-US" dirty="0" smtClean="0"/>
              <a:t>P</a:t>
            </a:r>
            <a:r>
              <a:rPr lang="en-US" b="1" dirty="0" smtClean="0"/>
              <a:t>lan</a:t>
            </a:r>
            <a:r>
              <a:rPr lang="en-US" dirty="0" smtClean="0"/>
              <a:t> – pla</a:t>
            </a:r>
            <a:r>
              <a:rPr lang="en-US" b="1" dirty="0" smtClean="0"/>
              <a:t>nned</a:t>
            </a:r>
            <a:endParaRPr lang="pt-BR" dirty="0" smtClean="0"/>
          </a:p>
          <a:p>
            <a:pPr marL="0" indent="0" algn="just">
              <a:buNone/>
            </a:pPr>
            <a:r>
              <a:rPr lang="en-US" dirty="0" smtClean="0"/>
              <a:t>Pre</a:t>
            </a:r>
            <a:r>
              <a:rPr lang="en-US" b="1" dirty="0" smtClean="0"/>
              <a:t>fer</a:t>
            </a:r>
            <a:r>
              <a:rPr lang="en-US" dirty="0" smtClean="0"/>
              <a:t> - prefe</a:t>
            </a:r>
            <a:r>
              <a:rPr lang="en-US" b="1" dirty="0" smtClean="0"/>
              <a:t>rred</a:t>
            </a:r>
            <a:endParaRPr lang="pt-BR" dirty="0" smtClean="0"/>
          </a:p>
          <a:p>
            <a:pPr marL="0" indent="0" algn="just">
              <a:buNone/>
            </a:pPr>
            <a:r>
              <a:rPr lang="en-US" dirty="0" smtClean="0"/>
              <a:t>S</a:t>
            </a:r>
            <a:r>
              <a:rPr lang="en-US" b="1" dirty="0" smtClean="0"/>
              <a:t>top</a:t>
            </a:r>
            <a:r>
              <a:rPr lang="en-US" dirty="0" smtClean="0"/>
              <a:t> – sto</a:t>
            </a:r>
            <a:r>
              <a:rPr lang="en-US" b="1" dirty="0" smtClean="0"/>
              <a:t>pped</a:t>
            </a:r>
            <a:endParaRPr lang="pt-BR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4023360"/>
          </a:xfrm>
        </p:spPr>
        <p:txBody>
          <a:bodyPr/>
          <a:lstStyle/>
          <a:p>
            <a:pPr marL="0" lvl="0" indent="0" algn="just">
              <a:buNone/>
            </a:pPr>
            <a:r>
              <a:rPr lang="pt-BR" dirty="0" smtClean="0"/>
              <a:t>Verbos </a:t>
            </a:r>
            <a:r>
              <a:rPr lang="pt-BR" dirty="0"/>
              <a:t>terminados em </a:t>
            </a:r>
            <a:r>
              <a:rPr lang="pt-BR" b="1" dirty="0"/>
              <a:t>“y”</a:t>
            </a:r>
            <a:r>
              <a:rPr lang="pt-BR" dirty="0"/>
              <a:t> anteposto de consoante, substitui o </a:t>
            </a:r>
            <a:r>
              <a:rPr lang="pt-BR" b="1" dirty="0"/>
              <a:t>“y”</a:t>
            </a:r>
            <a:r>
              <a:rPr lang="pt-BR" dirty="0"/>
              <a:t> por </a:t>
            </a:r>
            <a:r>
              <a:rPr lang="pt-BR" b="1" dirty="0"/>
              <a:t>“</a:t>
            </a:r>
            <a:r>
              <a:rPr lang="pt-BR" b="1" dirty="0" err="1"/>
              <a:t>ied</a:t>
            </a:r>
            <a:r>
              <a:rPr lang="pt-BR" b="1" dirty="0" smtClean="0"/>
              <a:t>”</a:t>
            </a:r>
            <a:r>
              <a:rPr lang="pt-BR" dirty="0" smtClean="0"/>
              <a:t>.</a:t>
            </a:r>
            <a:endParaRPr lang="pt-BR" dirty="0"/>
          </a:p>
          <a:p>
            <a:pPr marL="0" indent="0" algn="just">
              <a:buNone/>
            </a:pPr>
            <a:r>
              <a:rPr lang="en-US" dirty="0"/>
              <a:t>Stud</a:t>
            </a:r>
            <a:r>
              <a:rPr lang="en-US" b="1" dirty="0"/>
              <a:t>y</a:t>
            </a:r>
            <a:r>
              <a:rPr lang="en-US" dirty="0"/>
              <a:t> – stud</a:t>
            </a:r>
            <a:r>
              <a:rPr lang="en-US" b="1" dirty="0"/>
              <a:t>ied</a:t>
            </a:r>
            <a:endParaRPr lang="pt-BR" dirty="0"/>
          </a:p>
          <a:p>
            <a:pPr marL="0" indent="0" algn="just">
              <a:buNone/>
            </a:pPr>
            <a:r>
              <a:rPr lang="en-US" dirty="0"/>
              <a:t>Carr</a:t>
            </a:r>
            <a:r>
              <a:rPr lang="en-US" b="1" dirty="0"/>
              <a:t>y </a:t>
            </a:r>
            <a:r>
              <a:rPr lang="en-US" dirty="0"/>
              <a:t>– carr</a:t>
            </a:r>
            <a:r>
              <a:rPr lang="en-US" b="1" dirty="0"/>
              <a:t>ied</a:t>
            </a:r>
            <a:endParaRPr lang="pt-BR" dirty="0"/>
          </a:p>
          <a:p>
            <a:pPr marL="0" indent="0" algn="just">
              <a:buNone/>
            </a:pPr>
            <a:r>
              <a:rPr lang="en-US" dirty="0"/>
              <a:t>Tr</a:t>
            </a:r>
            <a:r>
              <a:rPr lang="en-US" b="1" dirty="0"/>
              <a:t>y</a:t>
            </a:r>
            <a:r>
              <a:rPr lang="en-US" dirty="0"/>
              <a:t> - tr</a:t>
            </a:r>
            <a:r>
              <a:rPr lang="en-US" b="1" dirty="0"/>
              <a:t>ied</a:t>
            </a:r>
          </a:p>
          <a:p>
            <a:pPr marL="0" lvl="0" indent="0" algn="just">
              <a:buNone/>
            </a:pPr>
            <a:endParaRPr lang="pt-BR" dirty="0"/>
          </a:p>
        </p:txBody>
      </p:sp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 smtClean="0"/>
              <a:t>Ortografia do </a:t>
            </a:r>
            <a:r>
              <a:rPr lang="pt-BR" dirty="0" err="1" smtClean="0"/>
              <a:t>Simple</a:t>
            </a:r>
            <a:r>
              <a:rPr lang="pt-BR" dirty="0" smtClean="0"/>
              <a:t> </a:t>
            </a:r>
            <a:r>
              <a:rPr lang="pt-BR" dirty="0" err="1" smtClean="0"/>
              <a:t>Past</a:t>
            </a:r>
            <a:endParaRPr lang="en-US" dirty="0"/>
          </a:p>
        </p:txBody>
      </p:sp>
      <p:sp>
        <p:nvSpPr>
          <p:cNvPr id="6" name="Espaço Reservado para Conteúdo 13"/>
          <p:cNvSpPr txBox="1">
            <a:spLocks/>
          </p:cNvSpPr>
          <p:nvPr/>
        </p:nvSpPr>
        <p:spPr>
          <a:xfrm>
            <a:off x="1023938" y="3573016"/>
            <a:ext cx="8526934" cy="492514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09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922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182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00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12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386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578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047" indent="-137119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b="1" dirty="0" smtClean="0"/>
          </a:p>
          <a:p>
            <a:pPr marL="0" lvl="0" indent="0" algn="just">
              <a:buNone/>
            </a:pPr>
            <a:r>
              <a:rPr lang="pt-BR" dirty="0"/>
              <a:t>Verbos terminados por: consoante-vogal-consoante cuja sílaba tônica não é a última, não dobra-se a consoante, apenas acrescenta-se </a:t>
            </a:r>
            <a:r>
              <a:rPr lang="pt-BR" b="1" dirty="0"/>
              <a:t>“</a:t>
            </a:r>
            <a:r>
              <a:rPr lang="pt-BR" b="1" dirty="0" err="1"/>
              <a:t>ed</a:t>
            </a:r>
            <a:r>
              <a:rPr lang="pt-BR" b="1" dirty="0"/>
              <a:t>”</a:t>
            </a:r>
            <a:r>
              <a:rPr lang="pt-BR" dirty="0"/>
              <a:t> ao verbo. </a:t>
            </a:r>
          </a:p>
          <a:p>
            <a:pPr marL="0" indent="0" algn="just">
              <a:buNone/>
            </a:pPr>
            <a:r>
              <a:rPr lang="en-US" b="1" dirty="0"/>
              <a:t>Vi</a:t>
            </a:r>
            <a:r>
              <a:rPr lang="en-US" dirty="0"/>
              <a:t>sit – visit</a:t>
            </a:r>
            <a:r>
              <a:rPr lang="en-US" b="1" dirty="0"/>
              <a:t>ed</a:t>
            </a:r>
            <a:endParaRPr lang="pt-BR" dirty="0"/>
          </a:p>
          <a:p>
            <a:pPr marL="0" indent="0" algn="just">
              <a:buNone/>
            </a:pPr>
            <a:r>
              <a:rPr lang="en-US" b="1" dirty="0"/>
              <a:t>O</a:t>
            </a:r>
            <a:r>
              <a:rPr lang="en-US" dirty="0"/>
              <a:t>pen – open</a:t>
            </a:r>
            <a:r>
              <a:rPr lang="en-US" b="1" dirty="0"/>
              <a:t>ed</a:t>
            </a:r>
            <a:endParaRPr lang="pt-BR" dirty="0"/>
          </a:p>
          <a:p>
            <a:pPr marL="0" indent="0" algn="just">
              <a:buNone/>
            </a:pPr>
            <a:r>
              <a:rPr lang="en-US" b="1" dirty="0"/>
              <a:t>Won</a:t>
            </a:r>
            <a:r>
              <a:rPr lang="en-US" dirty="0"/>
              <a:t>der - wonder</a:t>
            </a:r>
            <a:r>
              <a:rPr lang="en-US" b="1" dirty="0"/>
              <a:t>ed</a:t>
            </a:r>
            <a:endParaRPr lang="pt-BR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5085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/>
              <a:t>A pronúncia do</a:t>
            </a:r>
            <a:r>
              <a:rPr lang="pt-BR" sz="2200" b="1" dirty="0"/>
              <a:t> “</a:t>
            </a:r>
            <a:r>
              <a:rPr lang="pt-BR" sz="2200" b="1" dirty="0" err="1"/>
              <a:t>ed</a:t>
            </a:r>
            <a:r>
              <a:rPr lang="pt-BR" sz="2200" b="1" dirty="0"/>
              <a:t>”</a:t>
            </a:r>
            <a:r>
              <a:rPr lang="pt-BR" sz="2200" dirty="0"/>
              <a:t> muda de acordo com o som final do verbo, podendo soar como: </a:t>
            </a:r>
            <a:r>
              <a:rPr lang="pt-BR" sz="2200" b="1" u="sng" dirty="0"/>
              <a:t>t</a:t>
            </a:r>
            <a:r>
              <a:rPr lang="pt-BR" sz="2200" dirty="0"/>
              <a:t>, </a:t>
            </a:r>
            <a:r>
              <a:rPr lang="pt-BR" sz="2200" b="1" u="sng" dirty="0"/>
              <a:t>d</a:t>
            </a:r>
            <a:r>
              <a:rPr lang="pt-BR" sz="2200" dirty="0"/>
              <a:t> ou </a:t>
            </a:r>
            <a:r>
              <a:rPr lang="pt-BR" sz="2200" b="1" u="sng" dirty="0"/>
              <a:t>id</a:t>
            </a:r>
            <a:r>
              <a:rPr lang="pt-BR" sz="2200" dirty="0"/>
              <a:t>.</a:t>
            </a:r>
          </a:p>
          <a:p>
            <a:pPr marL="0" lvl="0" indent="0" algn="just">
              <a:buNone/>
            </a:pPr>
            <a:r>
              <a:rPr lang="pt-BR" sz="2200" dirty="0"/>
              <a:t>Verbos terminados em</a:t>
            </a:r>
            <a:r>
              <a:rPr lang="pt-BR" sz="2200" i="1" dirty="0"/>
              <a:t>: </a:t>
            </a:r>
            <a:r>
              <a:rPr lang="pt-BR" sz="2200" b="1" i="1" dirty="0"/>
              <a:t>p – k – s – </a:t>
            </a:r>
            <a:r>
              <a:rPr lang="pt-BR" sz="2200" b="1" i="1" dirty="0" err="1"/>
              <a:t>ch</a:t>
            </a:r>
            <a:r>
              <a:rPr lang="pt-BR" sz="2200" b="1" i="1" dirty="0"/>
              <a:t> – </a:t>
            </a:r>
            <a:r>
              <a:rPr lang="pt-BR" sz="2200" b="1" i="1" dirty="0" err="1"/>
              <a:t>sh</a:t>
            </a:r>
            <a:r>
              <a:rPr lang="pt-BR" sz="2200" b="1" i="1" dirty="0"/>
              <a:t> – f – x</a:t>
            </a:r>
            <a:r>
              <a:rPr lang="pt-BR" sz="2200" i="1" dirty="0"/>
              <a:t>,</a:t>
            </a:r>
            <a:r>
              <a:rPr lang="pt-BR" sz="2200" dirty="0"/>
              <a:t> têm o som ED com a pronúncia de </a:t>
            </a:r>
            <a:r>
              <a:rPr lang="pt-BR" sz="2200" b="1" u="sng" dirty="0"/>
              <a:t>t</a:t>
            </a:r>
            <a:r>
              <a:rPr lang="pt-BR" sz="2200" dirty="0" smtClean="0"/>
              <a:t>.</a:t>
            </a:r>
            <a:endParaRPr lang="pt-BR" sz="2200" dirty="0"/>
          </a:p>
          <a:p>
            <a:pPr marL="0" indent="0" algn="just">
              <a:buNone/>
            </a:pPr>
            <a:r>
              <a:rPr lang="en-US" sz="2200" dirty="0"/>
              <a:t>Sto</a:t>
            </a:r>
            <a:r>
              <a:rPr lang="en-US" sz="2200" b="1" dirty="0"/>
              <a:t>p</a:t>
            </a:r>
            <a:r>
              <a:rPr lang="en-US" sz="2200" dirty="0"/>
              <a:t> = stopp</a:t>
            </a:r>
            <a:r>
              <a:rPr lang="en-US" sz="2200" b="1" dirty="0"/>
              <a:t>ed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Loo</a:t>
            </a:r>
            <a:r>
              <a:rPr lang="en-US" sz="2200" b="1" dirty="0"/>
              <a:t>k</a:t>
            </a:r>
            <a:r>
              <a:rPr lang="en-US" sz="2200" dirty="0"/>
              <a:t> = look</a:t>
            </a:r>
            <a:r>
              <a:rPr lang="en-US" sz="2200" b="1" dirty="0"/>
              <a:t>ed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Mis</a:t>
            </a:r>
            <a:r>
              <a:rPr lang="en-US" sz="2200" b="1" dirty="0"/>
              <a:t>s</a:t>
            </a:r>
            <a:r>
              <a:rPr lang="en-US" sz="2200" dirty="0"/>
              <a:t> = miss</a:t>
            </a:r>
            <a:r>
              <a:rPr lang="en-US" sz="2200" b="1" dirty="0"/>
              <a:t>ed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Tou</a:t>
            </a:r>
            <a:r>
              <a:rPr lang="en-US" sz="2200" b="1" dirty="0"/>
              <a:t>ch</a:t>
            </a:r>
            <a:r>
              <a:rPr lang="en-US" sz="2200" dirty="0"/>
              <a:t> = touch</a:t>
            </a:r>
            <a:r>
              <a:rPr lang="en-US" sz="2200" b="1" dirty="0"/>
              <a:t>ed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Pu</a:t>
            </a:r>
            <a:r>
              <a:rPr lang="en-US" sz="2200" b="1" dirty="0"/>
              <a:t>sh</a:t>
            </a:r>
            <a:r>
              <a:rPr lang="en-US" sz="2200" dirty="0"/>
              <a:t> = </a:t>
            </a:r>
            <a:r>
              <a:rPr lang="en-US" sz="2200" dirty="0" smtClean="0"/>
              <a:t>push</a:t>
            </a:r>
            <a:r>
              <a:rPr lang="en-US" sz="2200" b="1" dirty="0" smtClean="0"/>
              <a:t>ed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Wor</a:t>
            </a:r>
            <a:r>
              <a:rPr lang="en-US" sz="2200" b="1" dirty="0"/>
              <a:t>k</a:t>
            </a:r>
            <a:r>
              <a:rPr lang="en-US" sz="2200" dirty="0"/>
              <a:t> = work</a:t>
            </a:r>
            <a:r>
              <a:rPr lang="en-US" sz="2200" b="1" dirty="0"/>
              <a:t>ed</a:t>
            </a:r>
            <a:endParaRPr lang="pt-BR" sz="2200" b="1" dirty="0"/>
          </a:p>
          <a:p>
            <a:pPr marL="0" lvl="0" indent="0" algn="just">
              <a:buNone/>
            </a:pPr>
            <a:endParaRPr lang="pt-BR" sz="2200" dirty="0"/>
          </a:p>
        </p:txBody>
      </p:sp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Pronúncia do 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Pronúncia do ED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5085184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pt-BR" sz="2200" dirty="0" smtClean="0"/>
              <a:t>Verbos </a:t>
            </a:r>
            <a:r>
              <a:rPr lang="pt-BR" sz="2200" dirty="0"/>
              <a:t>terminados em: </a:t>
            </a:r>
            <a:r>
              <a:rPr lang="pt-BR" sz="2200" b="1" i="1" dirty="0"/>
              <a:t>l – n – m – r – b – v – g – w – y – z</a:t>
            </a:r>
            <a:r>
              <a:rPr lang="pt-BR" sz="2200" i="1" dirty="0"/>
              <a:t> </a:t>
            </a:r>
            <a:r>
              <a:rPr lang="pt-BR" sz="2200" dirty="0"/>
              <a:t>e terminados em ditongos têm o som de ED com a pronúncia de </a:t>
            </a:r>
            <a:r>
              <a:rPr lang="pt-BR" sz="2200" b="1" u="sng" dirty="0"/>
              <a:t>d</a:t>
            </a:r>
            <a:r>
              <a:rPr lang="pt-BR" sz="2200" dirty="0" smtClean="0"/>
              <a:t>.</a:t>
            </a:r>
            <a:endParaRPr lang="pt-BR" sz="2200" dirty="0"/>
          </a:p>
          <a:p>
            <a:pPr marL="0" indent="0" algn="just">
              <a:buNone/>
            </a:pPr>
            <a:r>
              <a:rPr lang="en-US" sz="2200" dirty="0"/>
              <a:t>Cal</a:t>
            </a:r>
            <a:r>
              <a:rPr lang="en-US" sz="2200" b="1" dirty="0"/>
              <a:t>l</a:t>
            </a:r>
            <a:r>
              <a:rPr lang="en-US" sz="2200" dirty="0"/>
              <a:t> = calle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Clea</a:t>
            </a:r>
            <a:r>
              <a:rPr lang="en-US" sz="2200" b="1" dirty="0"/>
              <a:t>n</a:t>
            </a:r>
            <a:r>
              <a:rPr lang="en-US" sz="2200" dirty="0"/>
              <a:t> = cleane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 smtClean="0"/>
              <a:t>Ta</a:t>
            </a:r>
            <a:r>
              <a:rPr lang="en-US" sz="2200" b="1" dirty="0" smtClean="0"/>
              <a:t>g</a:t>
            </a:r>
            <a:r>
              <a:rPr lang="en-US" sz="2200" dirty="0" smtClean="0"/>
              <a:t> </a:t>
            </a:r>
            <a:r>
              <a:rPr lang="en-US" sz="2200" dirty="0"/>
              <a:t>= tagge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Allo</a:t>
            </a:r>
            <a:r>
              <a:rPr lang="en-US" sz="2200" b="1" dirty="0"/>
              <a:t>w</a:t>
            </a:r>
            <a:r>
              <a:rPr lang="en-US" sz="2200" dirty="0"/>
              <a:t> = allowe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Cr</a:t>
            </a:r>
            <a:r>
              <a:rPr lang="en-US" sz="2200" b="1" dirty="0"/>
              <a:t>y</a:t>
            </a:r>
            <a:r>
              <a:rPr lang="en-US" sz="2200" dirty="0"/>
              <a:t> = crie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indent="0" algn="just">
              <a:buNone/>
            </a:pPr>
            <a:r>
              <a:rPr lang="en-US" sz="2200" dirty="0"/>
              <a:t>Buz</a:t>
            </a:r>
            <a:r>
              <a:rPr lang="en-US" sz="2200" b="1" dirty="0"/>
              <a:t>z</a:t>
            </a:r>
            <a:r>
              <a:rPr lang="en-US" sz="2200" dirty="0"/>
              <a:t> = buzze</a:t>
            </a:r>
            <a:r>
              <a:rPr lang="en-US" sz="2200" b="1" dirty="0"/>
              <a:t>d</a:t>
            </a:r>
            <a:endParaRPr lang="pt-BR" sz="2200" b="1" dirty="0"/>
          </a:p>
          <a:p>
            <a:pPr marL="0" lvl="0" indent="0" algn="just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9390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Pronúncia do ED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50851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/>
              <a:t>Verbos terminados em: </a:t>
            </a:r>
            <a:r>
              <a:rPr lang="pt-BR" b="1" i="1" dirty="0"/>
              <a:t>t - d</a:t>
            </a:r>
            <a:r>
              <a:rPr lang="pt-BR" dirty="0"/>
              <a:t>, têm o som </a:t>
            </a:r>
            <a:r>
              <a:rPr lang="pt-BR" b="1" u="sng" dirty="0"/>
              <a:t>id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en-US" dirty="0" smtClean="0"/>
              <a:t>Hun</a:t>
            </a:r>
            <a:r>
              <a:rPr lang="en-US" b="1" dirty="0" smtClean="0"/>
              <a:t>t</a:t>
            </a:r>
            <a:r>
              <a:rPr lang="en-US" dirty="0" smtClean="0"/>
              <a:t> </a:t>
            </a:r>
            <a:r>
              <a:rPr lang="en-US" dirty="0"/>
              <a:t>= hunt</a:t>
            </a:r>
            <a:r>
              <a:rPr lang="en-US" b="1" dirty="0"/>
              <a:t>ed</a:t>
            </a:r>
            <a:endParaRPr lang="pt-BR" b="1" dirty="0"/>
          </a:p>
          <a:p>
            <a:pPr marL="0" indent="0">
              <a:buNone/>
            </a:pPr>
            <a:r>
              <a:rPr lang="en-US" dirty="0"/>
              <a:t>Coun</a:t>
            </a:r>
            <a:r>
              <a:rPr lang="en-US" b="1" dirty="0"/>
              <a:t>t</a:t>
            </a:r>
            <a:r>
              <a:rPr lang="en-US" dirty="0"/>
              <a:t> = count</a:t>
            </a:r>
            <a:r>
              <a:rPr lang="en-US" b="1" dirty="0"/>
              <a:t>ed</a:t>
            </a:r>
            <a:endParaRPr lang="pt-BR" b="1" dirty="0"/>
          </a:p>
          <a:p>
            <a:pPr marL="0" indent="0">
              <a:buNone/>
            </a:pPr>
            <a:r>
              <a:rPr lang="en-US" dirty="0"/>
              <a:t>Ad</a:t>
            </a:r>
            <a:r>
              <a:rPr lang="en-US" b="1" dirty="0"/>
              <a:t>d</a:t>
            </a:r>
            <a:r>
              <a:rPr lang="en-US" dirty="0"/>
              <a:t> = add</a:t>
            </a:r>
            <a:r>
              <a:rPr lang="en-US" b="1" dirty="0"/>
              <a:t>ed</a:t>
            </a:r>
            <a:endParaRPr lang="pt-BR" b="1" dirty="0"/>
          </a:p>
          <a:p>
            <a:pPr marL="0" indent="0">
              <a:buNone/>
            </a:pPr>
            <a:r>
              <a:rPr lang="en-US" dirty="0"/>
              <a:t>Soun</a:t>
            </a:r>
            <a:r>
              <a:rPr lang="en-US" b="1" dirty="0"/>
              <a:t>d</a:t>
            </a:r>
            <a:r>
              <a:rPr lang="en-US" dirty="0"/>
              <a:t> = </a:t>
            </a:r>
            <a:r>
              <a:rPr lang="en-US" dirty="0" smtClean="0"/>
              <a:t>sound</a:t>
            </a:r>
            <a:r>
              <a:rPr lang="en-US" b="1" dirty="0" smtClean="0"/>
              <a:t>ed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387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 smtClean="0"/>
              <a:t>Alguns verbos</a:t>
            </a:r>
            <a:endParaRPr lang="en-US" dirty="0"/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88265"/>
              </p:ext>
            </p:extLst>
          </p:nvPr>
        </p:nvGraphicFramePr>
        <p:xfrm>
          <a:off x="1768872" y="2276872"/>
          <a:ext cx="822721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2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Verb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Past</a:t>
                      </a:r>
                      <a:r>
                        <a:rPr lang="pt-BR" sz="2000" dirty="0" smtClean="0"/>
                        <a:t> </a:t>
                      </a:r>
                      <a:r>
                        <a:rPr lang="pt-BR" sz="2000" dirty="0" err="1" smtClean="0"/>
                        <a:t>Simple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Translation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Agree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Agreed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Concordar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Answer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Answered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Responder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Manage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Managed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Administrar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Help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Helped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Ajudar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Fail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Failed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Falhar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Hate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Hated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Odiar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Kill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err="1" smtClean="0"/>
                        <a:t>Killed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Matar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>
            <a:spLocks noGrp="1"/>
          </p:cNvSpPr>
          <p:nvPr>
            <p:ph type="title"/>
          </p:nvPr>
        </p:nvSpPr>
        <p:spPr>
          <a:xfrm>
            <a:off x="1023938" y="549275"/>
            <a:ext cx="9717087" cy="1498600"/>
          </a:xfrm>
        </p:spPr>
        <p:txBody>
          <a:bodyPr rtlCol="0"/>
          <a:lstStyle/>
          <a:p>
            <a:r>
              <a:rPr lang="pt-BR" dirty="0"/>
              <a:t>Advérbios e Expressões do Passado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3938" y="1772816"/>
            <a:ext cx="8526934" cy="5085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Os advérbios são palavras que dão mais informações sobre um verbo, adjetivo, frase ou adjetivo ou outro advérbio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en-US" u="sng" dirty="0" smtClean="0"/>
              <a:t>Yesterday</a:t>
            </a:r>
            <a:r>
              <a:rPr lang="en-US" dirty="0"/>
              <a:t>, all my troubles </a:t>
            </a:r>
            <a:r>
              <a:rPr lang="en-US" b="1" dirty="0"/>
              <a:t>seemed</a:t>
            </a:r>
            <a:r>
              <a:rPr lang="en-US" dirty="0"/>
              <a:t> so far </a:t>
            </a:r>
            <a:r>
              <a:rPr lang="en-US" dirty="0" smtClean="0"/>
              <a:t>away</a:t>
            </a:r>
            <a:endParaRPr lang="en-US" dirty="0"/>
          </a:p>
          <a:p>
            <a:pPr marL="0" indent="0" algn="just">
              <a:buNone/>
            </a:pPr>
            <a:r>
              <a:rPr lang="en-US" u="sng" dirty="0" smtClean="0"/>
              <a:t>Last </a:t>
            </a:r>
            <a:r>
              <a:rPr lang="en-US" u="sng" dirty="0" err="1"/>
              <a:t>f</a:t>
            </a:r>
            <a:r>
              <a:rPr lang="en-US" u="sng" dirty="0" err="1" smtClean="0"/>
              <a:t>riday</a:t>
            </a:r>
            <a:r>
              <a:rPr lang="en-US" u="sng" dirty="0" smtClean="0"/>
              <a:t> night</a:t>
            </a:r>
            <a:r>
              <a:rPr lang="en-US" dirty="0" smtClean="0"/>
              <a:t> </a:t>
            </a:r>
            <a:r>
              <a:rPr lang="en-US" dirty="0"/>
              <a:t>we </a:t>
            </a:r>
            <a:r>
              <a:rPr lang="en-US" b="1" dirty="0"/>
              <a:t>danced</a:t>
            </a:r>
            <a:r>
              <a:rPr lang="en-US" dirty="0"/>
              <a:t> on </a:t>
            </a:r>
            <a:r>
              <a:rPr lang="en-US" dirty="0" smtClean="0"/>
              <a:t>tabletops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He </a:t>
            </a:r>
            <a:r>
              <a:rPr lang="en-US" b="1" dirty="0"/>
              <a:t>died </a:t>
            </a:r>
            <a:r>
              <a:rPr lang="en-US" u="sng" dirty="0"/>
              <a:t>l</a:t>
            </a:r>
            <a:r>
              <a:rPr lang="en-US" u="sng" dirty="0" smtClean="0"/>
              <a:t>ast </a:t>
            </a:r>
            <a:r>
              <a:rPr lang="en-US" u="sng" dirty="0"/>
              <a:t>m</a:t>
            </a:r>
            <a:r>
              <a:rPr lang="en-US" u="sng" dirty="0" smtClean="0"/>
              <a:t>onth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1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ema do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C67BEE-D13F-4BD2-98A5-34D8A0977F68}">
  <ds:schemaRefs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240</TotalTime>
  <Words>413</Words>
  <Application>Microsoft Office PowerPoint</Application>
  <PresentationFormat>Personalizar</PresentationFormat>
  <Paragraphs>83</Paragraphs>
  <Slides>11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Tw Cen MT</vt:lpstr>
      <vt:lpstr>Tw Cen MT Condensed</vt:lpstr>
      <vt:lpstr>Wingdings 3</vt:lpstr>
      <vt:lpstr>Integral</vt:lpstr>
      <vt:lpstr>Past Simple</vt:lpstr>
      <vt:lpstr>Introdução</vt:lpstr>
      <vt:lpstr>Ortografia do Simple Past</vt:lpstr>
      <vt:lpstr>Ortografia do Simple Past</vt:lpstr>
      <vt:lpstr>Pronúncia do ED</vt:lpstr>
      <vt:lpstr>Pronúncia do ED</vt:lpstr>
      <vt:lpstr>Pronúncia do ED</vt:lpstr>
      <vt:lpstr>Alguns verbos</vt:lpstr>
      <vt:lpstr>Advérbios e Expressões do Passado</vt:lpstr>
      <vt:lpstr>Exemple</vt:lpstr>
      <vt:lpstr>VIVA LA VIDA - Coldplay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 Simple</dc:title>
  <dc:creator>Jobel</dc:creator>
  <cp:lastModifiedBy>Gabriel Ângelo</cp:lastModifiedBy>
  <cp:revision>21</cp:revision>
  <dcterms:created xsi:type="dcterms:W3CDTF">2018-04-02T17:57:39Z</dcterms:created>
  <dcterms:modified xsi:type="dcterms:W3CDTF">2018-04-03T02:01:07Z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