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9144000" cy="5143500" type="screen16x9"/>
  <p:notesSz cx="6858000" cy="9144000"/>
  <p:embeddedFontLst>
    <p:embeddedFont>
      <p:font typeface="Economica" charset="0"/>
      <p:regular r:id="rId21"/>
      <p:bold r:id="rId22"/>
      <p:italic r:id="rId23"/>
      <p:boldItalic r:id="rId24"/>
    </p:embeddedFont>
    <p:embeddedFont>
      <p:font typeface="Verdana" pitchFamily="3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5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video" Target="file:///D:\Adele%20-%20When%20We%20Were%20Young%20(Live%20on%20SNL).mp4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477250" y="1073775"/>
            <a:ext cx="8520600" cy="22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b="1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PAST PROGRESSIVE CONTINUOUS</a:t>
            </a:r>
            <a:endParaRPr b="1">
              <a:solidFill>
                <a:schemeClr val="lt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chemeClr val="lt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-2883100" y="3342675"/>
            <a:ext cx="8520600" cy="9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ÉRICA MACÊDO</a:t>
            </a:r>
            <a:endParaRPr sz="2100">
              <a:solidFill>
                <a:schemeClr val="lt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EVELLYN MYCAELA</a:t>
            </a:r>
            <a:endParaRPr sz="2100">
              <a:solidFill>
                <a:schemeClr val="lt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RUANE KALINE</a:t>
            </a:r>
            <a:endParaRPr sz="2100">
              <a:solidFill>
                <a:schemeClr val="lt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rPr>
              <a:t>JACILENE LIMA </a:t>
            </a:r>
            <a:endParaRPr sz="2100">
              <a:solidFill>
                <a:schemeClr val="lt1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311700" y="225350"/>
            <a:ext cx="8520600" cy="7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REGRA #1</a:t>
            </a:r>
            <a:endParaRPr sz="4000" b="1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212100" y="1017650"/>
            <a:ext cx="87627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Acrescentar ing ao verbo sem alterar</a:t>
            </a:r>
            <a:r>
              <a:rPr lang="pt-BR" sz="2400">
                <a:solidFill>
                  <a:schemeClr val="dk1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 </a:t>
            </a:r>
            <a:endParaRPr sz="2400">
              <a:solidFill>
                <a:schemeClr val="dk1"/>
              </a:solidFill>
              <a:highlight>
                <a:schemeClr val="lt1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marL="0" lvl="0" indent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>
              <a:solidFill>
                <a:schemeClr val="dk1"/>
              </a:solidFill>
              <a:highlight>
                <a:schemeClr val="lt1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marL="0" lvl="0" indent="0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   read » read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ing                                                </a:t>
            </a: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cook » cook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400" b="1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   watch » watch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ing                                           </a:t>
            </a: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talk » talk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400" b="1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   walk » walk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ing                                               </a:t>
            </a: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sleep » sleep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400" b="1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1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rgbClr val="93C47D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200" b="1">
                <a:solidFill>
                  <a:srgbClr val="B6D7A8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Nada mudou na base dos verbos. Ou seja, o verbo ao receber o -ing continuou com sua grafia.</a:t>
            </a:r>
            <a:endParaRPr sz="2200" b="1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311700" y="225350"/>
            <a:ext cx="8520600" cy="7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REGRA #2</a:t>
            </a:r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204000" y="914700"/>
            <a:ext cx="8736000" cy="371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Verbos terminados com a letra (-e), o perdem para que o (~ing) seja acrescentado.</a:t>
            </a:r>
            <a:r>
              <a:rPr lang="pt-BR" sz="2400">
                <a:solidFill>
                  <a:srgbClr val="000000"/>
                </a:solidFill>
                <a:highlight>
                  <a:schemeClr val="lt1"/>
                </a:highlight>
                <a:latin typeface="Verdana"/>
                <a:ea typeface="Verdana"/>
                <a:cs typeface="Verdana"/>
                <a:sym typeface="Verdana"/>
              </a:rPr>
              <a:t> 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   Tak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e</a:t>
            </a: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» taking                                     Mak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e</a:t>
            </a: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» making</a:t>
            </a:r>
            <a:endParaRPr sz="24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   Organiz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e</a:t>
            </a: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» organizing                       Writ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e</a:t>
            </a: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» writing</a:t>
            </a:r>
            <a:endParaRPr sz="24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   Liv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e</a:t>
            </a: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» living                                        Giv</a:t>
            </a:r>
            <a:r>
              <a:rPr lang="pt-BR" sz="2400" b="1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e</a:t>
            </a: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» giving</a:t>
            </a:r>
            <a:endParaRPr sz="24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 b="1">
                <a:solidFill>
                  <a:srgbClr val="B6D7A8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         A letra (-e )no final de cada verbo desapareceu ao acrescentarmos o (~ing).</a:t>
            </a:r>
            <a:endParaRPr sz="2400" b="1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311700" y="185600"/>
            <a:ext cx="8520600" cy="8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REGRA #3</a:t>
            </a:r>
            <a:endParaRPr sz="4000" b="1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311700" y="785800"/>
            <a:ext cx="8689500" cy="357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Verbos que possuem uma sequência de consoante - vogal - consoante devem ter a última consoante dobrada para acrescentar o ing. </a:t>
            </a:r>
            <a:endParaRPr sz="2300">
              <a:solidFill>
                <a:srgbClr val="000000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    </a:t>
            </a:r>
            <a:r>
              <a:rPr lang="pt-BR" sz="23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get</a:t>
            </a:r>
            <a:r>
              <a:rPr lang="pt-BR" sz="23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» </a:t>
            </a:r>
            <a:r>
              <a:rPr lang="pt-BR" sz="23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ge</a:t>
            </a:r>
            <a:r>
              <a:rPr lang="pt-BR" sz="2300" b="1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tt</a:t>
            </a:r>
            <a:r>
              <a:rPr lang="pt-BR" sz="23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ing</a:t>
            </a:r>
            <a:r>
              <a:rPr lang="pt-BR" sz="23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                              run » ru</a:t>
            </a:r>
            <a:r>
              <a:rPr lang="pt-BR" sz="23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nn</a:t>
            </a:r>
            <a:r>
              <a:rPr lang="pt-BR" sz="23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3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    set » </a:t>
            </a:r>
            <a:r>
              <a:rPr lang="pt-BR" sz="23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se</a:t>
            </a:r>
            <a:r>
              <a:rPr lang="pt-BR" sz="2300" b="1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tt</a:t>
            </a:r>
            <a:r>
              <a:rPr lang="pt-BR" sz="23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ing</a:t>
            </a:r>
            <a:r>
              <a:rPr lang="pt-BR" sz="23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                              </a:t>
            </a:r>
            <a:r>
              <a:rPr lang="pt-BR" sz="23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stop</a:t>
            </a:r>
            <a:r>
              <a:rPr lang="pt-BR" sz="23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» </a:t>
            </a:r>
            <a:r>
              <a:rPr lang="pt-BR" sz="23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sto</a:t>
            </a:r>
            <a:r>
              <a:rPr lang="pt-BR" sz="2300" b="1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pp</a:t>
            </a:r>
            <a:r>
              <a:rPr lang="pt-BR" sz="23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ing</a:t>
            </a:r>
            <a:r>
              <a:rPr lang="pt-BR" sz="23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				</a:t>
            </a:r>
            <a:endParaRPr sz="23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3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A última sílaba do verbo ser a </a:t>
            </a:r>
            <a:r>
              <a:rPr lang="pt-BR" sz="2300" b="1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tônica</a:t>
            </a:r>
            <a:r>
              <a:rPr lang="pt-BR" sz="23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; ou seja, ser a sílaba mais forte na palavra. Nos verbos vistos acima, eles são monossílabos, logo são tônicos por natureza. No entanto, há alguns verbos </a:t>
            </a:r>
            <a:r>
              <a:rPr lang="pt-BR" sz="2300" b="1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dissílabos</a:t>
            </a:r>
            <a:r>
              <a:rPr lang="pt-BR" sz="23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 como </a:t>
            </a:r>
            <a:r>
              <a:rPr lang="pt-BR" sz="2300" i="1" dirty="0" err="1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begin</a:t>
            </a:r>
            <a:r>
              <a:rPr lang="pt-BR" sz="2300" i="1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3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(</a:t>
            </a:r>
            <a:r>
              <a:rPr lang="pt-BR" sz="2300" dirty="0" err="1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beginning</a:t>
            </a:r>
            <a:r>
              <a:rPr lang="pt-BR" sz="23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) e </a:t>
            </a:r>
            <a:r>
              <a:rPr lang="pt-BR" sz="2300" i="1" dirty="0" err="1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prefer</a:t>
            </a:r>
            <a:r>
              <a:rPr lang="pt-BR" sz="2300" i="1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3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(</a:t>
            </a:r>
            <a:r>
              <a:rPr lang="pt-BR" sz="2300" dirty="0" err="1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preferring</a:t>
            </a:r>
            <a:r>
              <a:rPr lang="pt-BR" sz="23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), cuja sílaba tônica é a última (-</a:t>
            </a:r>
            <a:r>
              <a:rPr lang="pt-BR" sz="2300" dirty="0" err="1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gin</a:t>
            </a:r>
            <a:r>
              <a:rPr lang="pt-BR" sz="23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) e (-</a:t>
            </a:r>
            <a:r>
              <a:rPr lang="pt-BR" sz="2300" dirty="0" err="1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fer</a:t>
            </a:r>
            <a:r>
              <a:rPr lang="pt-BR" sz="23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), a última </a:t>
            </a:r>
            <a:r>
              <a:rPr lang="pt-BR" sz="2300" b="1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consoante</a:t>
            </a:r>
            <a:r>
              <a:rPr lang="pt-BR" sz="23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 deve ser dobrada ao receber ~ing.</a:t>
            </a:r>
            <a:endParaRPr sz="2300">
              <a:solidFill>
                <a:srgbClr val="000000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b="1">
              <a:solidFill>
                <a:srgbClr val="93C47D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311700" y="198850"/>
            <a:ext cx="8520600" cy="81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REGRA #4</a:t>
            </a:r>
            <a:endParaRPr sz="4000" b="1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Verbos terminados com –</a:t>
            </a:r>
            <a:r>
              <a:rPr lang="pt-BR" sz="2400" i="1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ie</a:t>
            </a:r>
            <a:r>
              <a:rPr lang="pt-BR" sz="240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, devemos substituir por (-y).</a:t>
            </a:r>
            <a:endParaRPr sz="2400">
              <a:solidFill>
                <a:srgbClr val="000000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1">
              <a:solidFill>
                <a:srgbClr val="000000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    l</a:t>
            </a:r>
            <a:r>
              <a:rPr lang="pt-BR" sz="24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ie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» lying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    d</a:t>
            </a:r>
            <a:r>
              <a:rPr lang="pt-BR" sz="24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ie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» dying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311700" y="212100"/>
            <a:ext cx="8520600" cy="80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REGRA #5</a:t>
            </a:r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311700" y="941200"/>
            <a:ext cx="8649600" cy="362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Após</a:t>
            </a:r>
            <a:r>
              <a:rPr lang="pt-BR" sz="2400" dirty="0">
                <a:solidFill>
                  <a:schemeClr val="tx1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smtClean="0">
                <a:solidFill>
                  <a:schemeClr val="tx1"/>
                </a:solidFill>
                <a:highlight>
                  <a:schemeClr val="lt1"/>
                </a:highlight>
                <a:uFill>
                  <a:noFill/>
                </a:uFill>
                <a:latin typeface="Economica"/>
                <a:ea typeface="Economica"/>
                <a:cs typeface="Economica"/>
                <a:sym typeface="Economica"/>
              </a:rPr>
              <a:t>preposições</a:t>
            </a:r>
            <a:r>
              <a:rPr lang="pt-BR" sz="2400" dirty="0" smtClean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, </a:t>
            </a:r>
            <a:r>
              <a:rPr lang="pt-BR" sz="24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todo e qualquer verbo deve ser escrito com (-</a:t>
            </a:r>
            <a:r>
              <a:rPr lang="pt-BR" sz="2400" dirty="0" err="1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ing</a:t>
            </a:r>
            <a:r>
              <a:rPr lang="pt-BR" sz="2400" dirty="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).</a:t>
            </a:r>
            <a:endParaRPr sz="2400">
              <a:solidFill>
                <a:srgbClr val="000000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00000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What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to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ask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b="1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before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believ</a:t>
            </a:r>
            <a:r>
              <a:rPr lang="pt-BR" sz="2400" b="1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ing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the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results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? (O que perguntar antes de acreditar nos resultados?)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A simple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way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b="1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of</a:t>
            </a:r>
            <a:r>
              <a:rPr lang="pt-BR" sz="24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remember</a:t>
            </a:r>
            <a:r>
              <a:rPr lang="pt-BR" sz="2400" b="1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ing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those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who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love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. (Um modo simples </a:t>
            </a:r>
            <a:r>
              <a:rPr lang="pt-BR" sz="24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de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lembr</a:t>
            </a:r>
            <a:r>
              <a:rPr lang="pt-BR" sz="24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ar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-se daqueles que amam você.)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I’m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looking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forward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b="1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to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hear</a:t>
            </a:r>
            <a:r>
              <a:rPr lang="pt-BR" sz="2400" b="1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ing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from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you</a:t>
            </a:r>
            <a:r>
              <a:rPr lang="pt-BR" sz="2400" dirty="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. (Aguardo ansiosamente por notícias suas.)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93C47D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311700" y="198850"/>
            <a:ext cx="8520600" cy="81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REGRA #6</a:t>
            </a:r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311700" y="1017850"/>
            <a:ext cx="8520600" cy="355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chemeClr val="lt1"/>
                </a:highlight>
                <a:latin typeface="Economica"/>
                <a:ea typeface="Economica"/>
                <a:cs typeface="Economica"/>
                <a:sym typeface="Economica"/>
              </a:rPr>
              <a:t>Quando o verbo for usado como sujeito de uma sentença é aconselhável escrevê-lo com (-ing).</a:t>
            </a:r>
            <a:endParaRPr sz="2400">
              <a:solidFill>
                <a:srgbClr val="000000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1">
              <a:solidFill>
                <a:srgbClr val="000000"/>
              </a:solidFill>
              <a:highlight>
                <a:schemeClr val="lt1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Remembering is good for the soul. (</a:t>
            </a:r>
            <a:r>
              <a:rPr lang="pt-BR" sz="24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Lembrar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-se faz bem à alma</a:t>
            </a:r>
            <a:r>
              <a:rPr lang="pt-BR" sz="2400" i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.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)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Loving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is the ability to better understand each other. (</a:t>
            </a:r>
            <a:r>
              <a:rPr lang="pt-BR" sz="24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Amar 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é a habilidade de melhor entender o outro.)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4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Seeing 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is </a:t>
            </a:r>
            <a:r>
              <a:rPr lang="pt-BR" sz="24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believing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! (É </a:t>
            </a:r>
            <a:r>
              <a:rPr lang="pt-BR" sz="24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ver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pra </a:t>
            </a:r>
            <a:r>
              <a:rPr lang="pt-BR" sz="24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crer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!)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311700" y="238625"/>
            <a:ext cx="8520600" cy="77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KURT COBAIN</a:t>
            </a:r>
            <a:r>
              <a:rPr lang="pt-BR"/>
              <a:t> </a:t>
            </a:r>
            <a:endParaRPr/>
          </a:p>
        </p:txBody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3937175" y="642924"/>
            <a:ext cx="5024100" cy="40765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Kurt Donald Cobain </a:t>
            </a:r>
            <a:r>
              <a:rPr lang="pt-BR" sz="21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</a:t>
            </a:r>
            <a:r>
              <a:rPr lang="pt-BR" sz="21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born</a:t>
            </a:r>
            <a:r>
              <a:rPr lang="pt-BR" sz="21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in </a:t>
            </a:r>
            <a:r>
              <a:rPr lang="pt-BR" sz="21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February</a:t>
            </a:r>
            <a:r>
              <a:rPr lang="pt-BR" sz="21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20, 1967, in </a:t>
            </a:r>
            <a:r>
              <a:rPr lang="pt-BR" sz="21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Aberdeen</a:t>
            </a:r>
            <a:r>
              <a:rPr lang="pt-BR" sz="21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, Washington. He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an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American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singer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,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songwriter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, and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musician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. With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his</a:t>
            </a:r>
            <a:r>
              <a:rPr lang="pt-BR" sz="22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2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talented</a:t>
            </a:r>
            <a:r>
              <a:rPr lang="pt-BR" sz="22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, </a:t>
            </a:r>
            <a:r>
              <a:rPr lang="pt-BR" sz="22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troubled</a:t>
            </a:r>
            <a:r>
              <a:rPr lang="pt-BR" sz="22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2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performer</a:t>
            </a:r>
            <a:r>
              <a:rPr lang="pt-BR" sz="22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, </a:t>
            </a:r>
            <a:r>
              <a:rPr lang="pt-BR" sz="22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he</a:t>
            </a:r>
            <a:r>
              <a:rPr lang="pt-BR" sz="22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2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became</a:t>
            </a:r>
            <a:r>
              <a:rPr lang="pt-BR" sz="22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a rock </a:t>
            </a:r>
            <a:r>
              <a:rPr lang="pt-BR" sz="22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legend</a:t>
            </a:r>
            <a:r>
              <a:rPr lang="pt-BR" sz="22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with </a:t>
            </a:r>
            <a:r>
              <a:rPr lang="pt-BR" sz="22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his</a:t>
            </a:r>
            <a:r>
              <a:rPr lang="pt-BR" sz="22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2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band</a:t>
            </a:r>
            <a:r>
              <a:rPr lang="pt-BR" sz="22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Nirvana in </a:t>
            </a:r>
            <a:r>
              <a:rPr lang="pt-BR" sz="2200" dirty="0" err="1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the</a:t>
            </a:r>
            <a:r>
              <a:rPr lang="pt-BR" sz="2200" dirty="0">
                <a:solidFill>
                  <a:srgbClr val="333333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90's.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During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the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last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years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of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his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life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, Cobain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struggled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with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heroin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addiction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,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chronic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health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problems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and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depression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. Kurt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found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dead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at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his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home in Seattle;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his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death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ruled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a suicide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by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a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self-inflicted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shotgun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wound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to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the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head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. Cobain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posthumously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inducted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into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the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Rock and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Roll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Hall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of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dirty="0" err="1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Fame</a:t>
            </a:r>
            <a:r>
              <a:rPr lang="pt-BR" sz="2100" dirty="0">
                <a:solidFill>
                  <a:srgbClr val="222222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in 2014.</a:t>
            </a:r>
            <a:endParaRPr sz="2100">
              <a:solidFill>
                <a:schemeClr val="accent2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1050" dirty="0">
                <a:solidFill>
                  <a:srgbClr val="222222"/>
                </a:solidFill>
                <a:highlight>
                  <a:srgbClr val="FFFFFF"/>
                </a:highlight>
              </a:rPr>
              <a:t>.</a:t>
            </a:r>
            <a:r>
              <a:rPr lang="pt-BR" sz="1350" dirty="0">
                <a:solidFill>
                  <a:srgbClr val="333333"/>
                </a:solidFill>
                <a:highlight>
                  <a:srgbClr val="FFFFFF"/>
                </a:highlight>
              </a:rPr>
              <a:t> </a:t>
            </a:r>
            <a:endParaRPr sz="2200">
              <a:latin typeface="Economica"/>
              <a:ea typeface="Economica"/>
              <a:cs typeface="Economica"/>
              <a:sym typeface="Economica"/>
            </a:endParaRPr>
          </a:p>
        </p:txBody>
      </p:sp>
      <p:pic>
        <p:nvPicPr>
          <p:cNvPr id="149" name="Shape 149"/>
          <p:cNvPicPr preferRelativeResize="0"/>
          <p:nvPr/>
        </p:nvPicPr>
        <p:blipFill rotWithShape="1">
          <a:blip r:embed="rId3">
            <a:alphaModFix/>
          </a:blip>
          <a:srcRect r="8416"/>
          <a:stretch/>
        </p:blipFill>
        <p:spPr>
          <a:xfrm>
            <a:off x="311700" y="1431700"/>
            <a:ext cx="3492900" cy="2578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Adele - When We Were Young (Live on SNL)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311700" y="84450"/>
            <a:ext cx="8520600" cy="77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REFERÊNCIA</a:t>
            </a:r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217525" y="918050"/>
            <a:ext cx="8520600" cy="27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CORTÊS, LETÍCIA MARTINS. </a:t>
            </a:r>
            <a:r>
              <a:rPr lang="pt-BR" sz="22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Present Continuous – Gerúndio (afirmativo). </a:t>
            </a:r>
            <a:r>
              <a:rPr lang="pt-BR" sz="22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Disponível em:  &lt;http://mundoeducacao.bol.uol.com.br/ingles/present-continuous.htm&gt;. Acesso em: 1 de abr. 2018.</a:t>
            </a:r>
            <a:endParaRPr sz="22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SÓ LÍNGUA INGLESA. </a:t>
            </a:r>
            <a:r>
              <a:rPr lang="pt-BR" sz="22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Passado Contínuo ou Progressivo - Past Continuous or Progressive. </a:t>
            </a:r>
            <a:r>
              <a:rPr lang="pt-BR" sz="22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Disponível em: &lt;http://www.solinguainglesa.com.br/conteudo/verbos5.php&gt;. Acesso em: 26 de março de 2018.  </a:t>
            </a:r>
            <a:endParaRPr sz="22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TODA MATÉRIA. </a:t>
            </a:r>
            <a:r>
              <a:rPr lang="pt-BR" sz="22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Past continuous- Advérbios em Inglês. </a:t>
            </a:r>
            <a:r>
              <a:rPr lang="pt-BR" sz="22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Disponível em : </a:t>
            </a:r>
            <a:r>
              <a:rPr lang="pt-BR" sz="2200" b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2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&lt;https://www.todamateria.com.br/past-continuous/&gt;. Acesso em : 3 de Abril de 2018. </a:t>
            </a:r>
            <a:endParaRPr sz="22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176550"/>
            <a:ext cx="8520600" cy="8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CONCEITO</a:t>
            </a:r>
            <a:endParaRPr sz="4000" b="1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094600"/>
            <a:ext cx="8520600" cy="347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O Past Continuous ou Past Progressive</a:t>
            </a:r>
            <a:r>
              <a:rPr lang="pt-BR" sz="2400" i="1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(Passado Contínuo ou Progressivo) é um tempo verbal utilizado para indicar ações que estavam ocorrendo em determinado momento do passado. </a:t>
            </a: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A construção do passado contínuo deve ser dada segundo a forma: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algn="just" rtl="0">
              <a:spcBef>
                <a:spcPts val="1600"/>
              </a:spcBef>
              <a:spcAft>
                <a:spcPts val="0"/>
              </a:spcAft>
              <a:buNone/>
            </a:pPr>
            <a:endParaRPr sz="23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23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Sujeito + verbo “to be” no passado (was/were) + verbo com “ing” + complemento.</a:t>
            </a:r>
            <a:endParaRPr sz="2300" b="1">
              <a:solidFill>
                <a:srgbClr val="B6D7A8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247175"/>
            <a:ext cx="8520600" cy="7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FORMA INTERROGATIVA</a:t>
            </a:r>
            <a:endParaRPr sz="4000" b="1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017575"/>
            <a:ext cx="8520600" cy="35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Na Forma Interrogativa do Passado Contínuo, o sujeito posiciona-se entre o passado simples do verbo “to be” e o gerúndio (-ing) do verbo principal. Observe a tabela abaixo: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       Was </a:t>
            </a:r>
            <a:r>
              <a:rPr lang="pt-BR" sz="2200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</a:t>
            </a:r>
            <a:r>
              <a:rPr lang="pt-BR" sz="22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working?</a:t>
            </a:r>
            <a:endParaRPr sz="22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       Were </a:t>
            </a:r>
            <a:r>
              <a:rPr lang="pt-BR" sz="2200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You</a:t>
            </a:r>
            <a:r>
              <a:rPr lang="pt-BR" sz="22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working?</a:t>
            </a:r>
            <a:endParaRPr sz="22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       Was </a:t>
            </a:r>
            <a:r>
              <a:rPr lang="pt-BR" sz="2200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He</a:t>
            </a:r>
            <a:r>
              <a:rPr lang="pt-BR" sz="22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working?</a:t>
            </a:r>
            <a:endParaRPr sz="22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       Was </a:t>
            </a:r>
            <a:r>
              <a:rPr lang="pt-BR" sz="2200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She</a:t>
            </a:r>
            <a:r>
              <a:rPr lang="pt-BR" sz="22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working?</a:t>
            </a:r>
            <a:endParaRPr sz="22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       Was </a:t>
            </a:r>
            <a:r>
              <a:rPr lang="pt-BR" sz="2200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It</a:t>
            </a:r>
            <a:r>
              <a:rPr lang="pt-BR" sz="22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working?</a:t>
            </a:r>
            <a:endParaRPr sz="22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       Were </a:t>
            </a:r>
            <a:r>
              <a:rPr lang="pt-BR" sz="2200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We</a:t>
            </a:r>
            <a:r>
              <a:rPr lang="pt-BR" sz="22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working?</a:t>
            </a:r>
            <a:endParaRPr sz="22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       Were </a:t>
            </a:r>
            <a:r>
              <a:rPr lang="pt-BR" sz="2200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You</a:t>
            </a:r>
            <a:r>
              <a:rPr lang="pt-BR" sz="22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working?</a:t>
            </a:r>
            <a:endParaRPr sz="22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       Were </a:t>
            </a:r>
            <a:r>
              <a:rPr lang="pt-BR" sz="2200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They</a:t>
            </a:r>
            <a:r>
              <a:rPr lang="pt-BR" sz="22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working?</a:t>
            </a:r>
            <a:endParaRPr sz="22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algn="just">
              <a:spcBef>
                <a:spcPts val="0"/>
              </a:spcBef>
              <a:spcAft>
                <a:spcPts val="1600"/>
              </a:spcAft>
              <a:buNone/>
            </a:pPr>
            <a:endParaRPr sz="24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68" name="Shape 68"/>
          <p:cNvSpPr/>
          <p:nvPr/>
        </p:nvSpPr>
        <p:spPr>
          <a:xfrm>
            <a:off x="1365325" y="2048000"/>
            <a:ext cx="2083200" cy="2836500"/>
          </a:xfrm>
          <a:prstGeom prst="rect">
            <a:avLst/>
          </a:prstGeom>
          <a:noFill/>
          <a:ln w="38100" cap="flat" cmpd="sng">
            <a:solidFill>
              <a:srgbClr val="B6D7A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311700" y="211850"/>
            <a:ext cx="8520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FORMA INTERROGATIVA</a:t>
            </a:r>
            <a:endParaRPr b="1"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311700" y="1071075"/>
            <a:ext cx="8520600" cy="349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	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Basicamente, </a:t>
            </a: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para elaborar uma frase interrogativa é necessário colocar o passado do verbo “to be” (was/were) no início da frase. </a:t>
            </a:r>
            <a:endParaRPr sz="2400">
              <a:solidFill>
                <a:srgbClr val="000000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Were</a:t>
            </a:r>
            <a:r>
              <a:rPr lang="pt-BR" sz="2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 you </a:t>
            </a:r>
            <a:r>
              <a:rPr lang="pt-BR" sz="22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sleeping</a:t>
            </a:r>
            <a:r>
              <a:rPr lang="pt-BR" sz="2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? </a:t>
            </a:r>
            <a:r>
              <a:rPr lang="pt-BR" sz="22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(Você estava dorm</a:t>
            </a:r>
            <a:r>
              <a:rPr lang="pt-BR" sz="2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indo?)</a:t>
            </a:r>
            <a:endParaRPr sz="22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80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</a:t>
            </a:r>
            <a:r>
              <a:rPr lang="pt-BR" sz="22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it </a:t>
            </a:r>
            <a:r>
              <a:rPr lang="pt-BR" sz="22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snowing </a:t>
            </a:r>
            <a:r>
              <a:rPr lang="pt-BR" sz="22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this morning? (Estava nevando esta manhã?)</a:t>
            </a:r>
            <a:endParaRPr sz="2200">
              <a:solidFill>
                <a:schemeClr val="dk1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850" b="1">
              <a:solidFill>
                <a:srgbClr val="337337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pt-BR" sz="850" b="1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pt-BR" sz="23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PASSADO SIMPLES DO VERBO </a:t>
            </a:r>
            <a:r>
              <a:rPr lang="pt-BR" sz="23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TO BE</a:t>
            </a:r>
            <a:r>
              <a:rPr lang="pt-BR" sz="23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+ SUJEITO + GERÚNDIO DO VERBO PRINCIPAL (</a:t>
            </a:r>
            <a:r>
              <a:rPr lang="pt-BR" sz="23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-ING</a:t>
            </a:r>
            <a:r>
              <a:rPr lang="pt-BR" sz="23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)</a:t>
            </a:r>
            <a:endParaRPr sz="2300">
              <a:solidFill>
                <a:schemeClr val="dk1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311700" y="200100"/>
            <a:ext cx="8520600" cy="81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FORMA NEGATIVA</a:t>
            </a:r>
            <a:endParaRPr b="1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311700" y="953375"/>
            <a:ext cx="8520600" cy="361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A Forma Negativa do Passado Contínuo é feita acrescentando-se</a:t>
            </a:r>
            <a:r>
              <a:rPr lang="pt-BR" sz="24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4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entre o passado simples do verbo to be + o gerúndio (</a:t>
            </a:r>
            <a:r>
              <a:rPr lang="pt-BR" sz="24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-ing</a:t>
            </a:r>
            <a:r>
              <a:rPr lang="pt-BR" sz="24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) do verbo principal. Observe a tabela:</a:t>
            </a:r>
            <a:endParaRPr sz="2400">
              <a:solidFill>
                <a:schemeClr val="dk1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 I 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b="1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100" b="1">
              <a:solidFill>
                <a:srgbClr val="337337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You 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were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b="1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100" b="1">
              <a:solidFill>
                <a:srgbClr val="337337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He 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b="1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100" b="1">
              <a:solidFill>
                <a:srgbClr val="337337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She 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b="1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100" b="1">
              <a:solidFill>
                <a:srgbClr val="337337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 It 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b="1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100" b="1">
              <a:solidFill>
                <a:srgbClr val="337337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We 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were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b="1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100" b="1">
              <a:solidFill>
                <a:srgbClr val="337337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 You 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were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b="1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100" b="1">
              <a:solidFill>
                <a:srgbClr val="337337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          They 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were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100" b="1">
                <a:solidFill>
                  <a:srgbClr val="EC9536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100" b="1">
                <a:solidFill>
                  <a:srgbClr val="00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work</a:t>
            </a:r>
            <a:r>
              <a:rPr lang="pt-BR" sz="2100" b="1">
                <a:solidFill>
                  <a:srgbClr val="337337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ing</a:t>
            </a:r>
            <a:endParaRPr sz="2100" b="1">
              <a:solidFill>
                <a:srgbClr val="337337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algn="just">
              <a:spcBef>
                <a:spcPts val="0"/>
              </a:spcBef>
              <a:spcAft>
                <a:spcPts val="1600"/>
              </a:spcAft>
              <a:buNone/>
            </a:pPr>
            <a:endParaRPr sz="2100">
              <a:solidFill>
                <a:schemeClr val="dk1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81" name="Shape 81"/>
          <p:cNvSpPr/>
          <p:nvPr/>
        </p:nvSpPr>
        <p:spPr>
          <a:xfrm>
            <a:off x="929825" y="2024450"/>
            <a:ext cx="2248200" cy="2660100"/>
          </a:xfrm>
          <a:prstGeom prst="rect">
            <a:avLst/>
          </a:prstGeom>
          <a:noFill/>
          <a:ln w="38100" cap="flat" cmpd="sng">
            <a:solidFill>
              <a:srgbClr val="B6D7A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   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371150" y="152975"/>
            <a:ext cx="8520600" cy="80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FORMA NEGATIVA</a:t>
            </a:r>
            <a:endParaRPr sz="4000" b="1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4000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235400" y="906300"/>
            <a:ext cx="8792100" cy="36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rPr>
              <a:t>Basicamente, </a:t>
            </a:r>
            <a:r>
              <a:rPr lang="pt-BR" sz="24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para a forma negativa, basta acrescentar o “not” após o passado do verbo “to be”(was/were). </a:t>
            </a:r>
            <a:r>
              <a:rPr lang="pt-BR" sz="850" b="1">
                <a:solidFill>
                  <a:srgbClr val="FF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pt-BR" sz="24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FORMAS ABREVIADAS:</a:t>
            </a:r>
            <a:r>
              <a:rPr lang="pt-BR" sz="2400">
                <a:solidFill>
                  <a:srgbClr val="FF0000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 </a:t>
            </a:r>
            <a:r>
              <a:rPr lang="pt-BR" sz="24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4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- wasn't/were </a:t>
            </a:r>
            <a:r>
              <a:rPr lang="pt-BR" sz="24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4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- weren't. Ambas as formas são corretas e bastante comuns na Língua Inglesa. Exemplos:</a:t>
            </a:r>
            <a:endParaRPr sz="2400">
              <a:solidFill>
                <a:schemeClr val="dk1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I </a:t>
            </a:r>
            <a:r>
              <a:rPr lang="pt-BR" sz="21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wasn't watching</a:t>
            </a:r>
            <a:r>
              <a:rPr lang="pt-BR" sz="21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TV last night. (Eu não estava assistindo TV ontem à noite.)</a:t>
            </a:r>
            <a:endParaRPr sz="2100">
              <a:solidFill>
                <a:schemeClr val="dk1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1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They </a:t>
            </a:r>
            <a:r>
              <a:rPr lang="pt-BR" sz="21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weren't waiting </a:t>
            </a:r>
            <a:r>
              <a:rPr lang="pt-BR" sz="21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for her at the airport. (Eles não estavam esperando por ela no aeroporto.)</a:t>
            </a:r>
            <a:endParaRPr sz="2100">
              <a:solidFill>
                <a:schemeClr val="dk1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spcBef>
                <a:spcPts val="160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algn="just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2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 SUJEITO + PASSADO SIMPLES DO VERBO </a:t>
            </a:r>
            <a:r>
              <a:rPr lang="pt-BR" sz="22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TO BE</a:t>
            </a:r>
            <a:r>
              <a:rPr lang="pt-BR" sz="22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+ </a:t>
            </a:r>
            <a:r>
              <a:rPr lang="pt-BR" sz="22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NOT</a:t>
            </a:r>
            <a:r>
              <a:rPr lang="pt-BR" sz="22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 + GERÚNDIO DO VERBO PRINCIPAL (</a:t>
            </a:r>
            <a:r>
              <a:rPr lang="pt-BR" sz="2200" b="1">
                <a:solidFill>
                  <a:srgbClr val="B6D7A8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-ING</a:t>
            </a:r>
            <a:r>
              <a:rPr lang="pt-BR" sz="2200">
                <a:solidFill>
                  <a:schemeClr val="dk1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)</a:t>
            </a:r>
            <a:endParaRPr sz="2200">
              <a:solidFill>
                <a:schemeClr val="dk1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153000" y="188325"/>
            <a:ext cx="8743800" cy="61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  </a:t>
            </a: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ADVÉRBIOS DE PASSADO</a:t>
            </a:r>
            <a:r>
              <a:rPr lang="pt-BR" sz="4000">
                <a:solidFill>
                  <a:srgbClr val="93C47D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endParaRPr sz="4000">
              <a:solidFill>
                <a:srgbClr val="93C47D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311700" y="10112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Os advérbios (adverbs)  são palavras que modificam o verbo, o adjetivo ou o advérbio. De acordo com o sentido que oferecem na frase são classificados em: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457200" lvl="0" indent="-381000" rtl="0">
              <a:spcBef>
                <a:spcPts val="1600"/>
              </a:spcBef>
              <a:spcAft>
                <a:spcPts val="0"/>
              </a:spcAft>
              <a:buClr>
                <a:srgbClr val="EC9536"/>
              </a:buClr>
              <a:buSzPts val="2400"/>
              <a:buFont typeface="Economica"/>
              <a:buChar char="★"/>
            </a:pPr>
            <a:r>
              <a:rPr lang="pt-BR" sz="2400" b="1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Tempo</a:t>
            </a:r>
            <a:endParaRPr sz="2400" b="1">
              <a:solidFill>
                <a:srgbClr val="EC9536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EC9536"/>
              </a:buClr>
              <a:buSzPts val="2400"/>
              <a:buFont typeface="Economica"/>
              <a:buChar char="★"/>
            </a:pPr>
            <a:r>
              <a:rPr lang="pt-BR" sz="2400" b="1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Modo</a:t>
            </a:r>
            <a:endParaRPr sz="2400" b="1">
              <a:solidFill>
                <a:srgbClr val="EC9536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EC9536"/>
              </a:buClr>
              <a:buSzPts val="2400"/>
              <a:buFont typeface="Economica"/>
              <a:buChar char="★"/>
            </a:pPr>
            <a:r>
              <a:rPr lang="pt-BR" sz="2400" b="1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Lugar</a:t>
            </a:r>
            <a:endParaRPr sz="2400" b="1">
              <a:solidFill>
                <a:srgbClr val="EC9536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EC9536"/>
              </a:buClr>
              <a:buSzPts val="2400"/>
              <a:buFont typeface="Economica"/>
              <a:buChar char="★"/>
            </a:pPr>
            <a:r>
              <a:rPr lang="pt-BR" sz="2400" b="1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Afirmação </a:t>
            </a:r>
            <a:endParaRPr sz="2400" b="1">
              <a:solidFill>
                <a:srgbClr val="EC9536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Clr>
                <a:srgbClr val="EC9536"/>
              </a:buClr>
              <a:buSzPts val="2400"/>
              <a:buFont typeface="Economica"/>
              <a:buChar char="★"/>
            </a:pPr>
            <a:r>
              <a:rPr lang="pt-BR" sz="2400" b="1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Negação </a:t>
            </a:r>
            <a:endParaRPr sz="2400" b="1">
              <a:solidFill>
                <a:srgbClr val="EC9536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457200" lvl="0" indent="-381000">
              <a:spcBef>
                <a:spcPts val="0"/>
              </a:spcBef>
              <a:spcAft>
                <a:spcPts val="0"/>
              </a:spcAft>
              <a:buClr>
                <a:srgbClr val="EC9536"/>
              </a:buClr>
              <a:buSzPts val="2400"/>
              <a:buFont typeface="Economica"/>
              <a:buChar char="★"/>
            </a:pPr>
            <a:r>
              <a:rPr lang="pt-BR" sz="2400" b="1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Dúvida </a:t>
            </a:r>
            <a:endParaRPr sz="2400" b="1">
              <a:solidFill>
                <a:srgbClr val="EC9536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   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0"/>
              </a:spcBef>
              <a:spcAft>
                <a:spcPts val="1600"/>
              </a:spcAft>
              <a:buNone/>
            </a:pP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217525" y="186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 ADVÉRBIOS DE PASSADO </a:t>
            </a:r>
            <a:endParaRPr sz="4000" b="1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311700" y="847450"/>
            <a:ext cx="8520600" cy="34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Algumas expressões de tempo mais utilizadas são: “ </a:t>
            </a:r>
            <a:r>
              <a:rPr lang="pt-BR" sz="24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Yesterday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” (ontem); </a:t>
            </a:r>
            <a:r>
              <a:rPr lang="pt-BR" sz="24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last night 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(ontem a noite); </a:t>
            </a:r>
            <a:r>
              <a:rPr lang="pt-BR" sz="24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last year</a:t>
            </a:r>
            <a:r>
              <a:rPr lang="pt-BR" sz="2400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(ano passado);</a:t>
            </a:r>
            <a:r>
              <a:rPr lang="pt-BR" sz="24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 last month</a:t>
            </a:r>
            <a:r>
              <a:rPr lang="pt-BR" sz="2400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(mês passado); etc. 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Ex: He bought a magazine </a:t>
            </a:r>
            <a:r>
              <a:rPr lang="pt-BR" sz="2400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yesterday.</a:t>
            </a:r>
            <a:endParaRPr sz="2400">
              <a:solidFill>
                <a:srgbClr val="EC9536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     He studied a lot for the test</a:t>
            </a:r>
            <a:r>
              <a:rPr lang="pt-BR" sz="2400">
                <a:solidFill>
                  <a:srgbClr val="337337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r>
              <a:rPr lang="pt-BR" sz="2400">
                <a:solidFill>
                  <a:srgbClr val="274E13"/>
                </a:solidFill>
                <a:latin typeface="Economica"/>
                <a:ea typeface="Economica"/>
                <a:cs typeface="Economica"/>
                <a:sym typeface="Economica"/>
              </a:rPr>
              <a:t>last night.</a:t>
            </a:r>
            <a:endParaRPr sz="2400">
              <a:solidFill>
                <a:srgbClr val="274E13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274E13"/>
                </a:solidFill>
                <a:latin typeface="Economica"/>
                <a:ea typeface="Economica"/>
                <a:cs typeface="Economica"/>
                <a:sym typeface="Economica"/>
              </a:rPr>
              <a:t>      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She ate bread and butter </a:t>
            </a:r>
            <a:r>
              <a:rPr lang="pt-BR" sz="2400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yesterday afternoon. </a:t>
            </a:r>
            <a:endParaRPr sz="2400">
              <a:solidFill>
                <a:srgbClr val="EC9536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      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She wanted to take a trip </a:t>
            </a:r>
            <a:r>
              <a:rPr lang="pt-BR" sz="2400">
                <a:solidFill>
                  <a:srgbClr val="274E13"/>
                </a:solidFill>
                <a:latin typeface="Economica"/>
                <a:ea typeface="Economica"/>
                <a:cs typeface="Economica"/>
                <a:sym typeface="Economica"/>
              </a:rPr>
              <a:t>last month.</a:t>
            </a:r>
            <a:endParaRPr sz="2400">
              <a:solidFill>
                <a:srgbClr val="274E13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274E13"/>
                </a:solidFill>
                <a:latin typeface="Economica"/>
                <a:ea typeface="Economica"/>
                <a:cs typeface="Economica"/>
                <a:sym typeface="Economica"/>
              </a:rPr>
              <a:t>      </a:t>
            </a: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We came to Brazil </a:t>
            </a:r>
            <a:r>
              <a:rPr lang="pt-BR" sz="2400">
                <a:solidFill>
                  <a:srgbClr val="EC9536"/>
                </a:solidFill>
                <a:latin typeface="Economica"/>
                <a:ea typeface="Economica"/>
                <a:cs typeface="Economica"/>
                <a:sym typeface="Economica"/>
              </a:rPr>
              <a:t>last year. </a:t>
            </a:r>
            <a:r>
              <a:rPr lang="pt-BR" sz="2400">
                <a:solidFill>
                  <a:srgbClr val="274E13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endParaRPr sz="2400">
              <a:solidFill>
                <a:srgbClr val="274E13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274E13"/>
                </a:solidFill>
                <a:latin typeface="Economica"/>
                <a:ea typeface="Economica"/>
                <a:cs typeface="Economica"/>
                <a:sym typeface="Economica"/>
              </a:rPr>
              <a:t>      </a:t>
            </a:r>
            <a:endParaRPr sz="2400" b="1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 b="1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000000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endParaRPr sz="2400">
              <a:solidFill>
                <a:srgbClr val="000000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 b="1">
              <a:solidFill>
                <a:srgbClr val="B6D7A8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pt-BR" sz="2400" b="1">
                <a:solidFill>
                  <a:srgbClr val="274E13"/>
                </a:solidFill>
                <a:latin typeface="Economica"/>
                <a:ea typeface="Economica"/>
                <a:cs typeface="Economica"/>
                <a:sym typeface="Economica"/>
              </a:rPr>
              <a:t> </a:t>
            </a:r>
            <a:endParaRPr sz="2400" b="1">
              <a:solidFill>
                <a:srgbClr val="274E13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 b="1">
              <a:solidFill>
                <a:srgbClr val="274E13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 b="1">
              <a:solidFill>
                <a:srgbClr val="EC9536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 rtl="0">
              <a:spcBef>
                <a:spcPts val="1600"/>
              </a:spcBef>
              <a:spcAft>
                <a:spcPts val="0"/>
              </a:spcAft>
              <a:buNone/>
            </a:pPr>
            <a:endParaRPr sz="2400" b="1">
              <a:solidFill>
                <a:srgbClr val="EC9536"/>
              </a:solidFill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endParaRPr sz="2400" b="1">
              <a:solidFill>
                <a:srgbClr val="274E13"/>
              </a:solidFill>
              <a:latin typeface="Economica"/>
              <a:ea typeface="Economica"/>
              <a:cs typeface="Economica"/>
              <a:sym typeface="Econom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311700" y="200100"/>
            <a:ext cx="8520600" cy="8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4000" b="1">
                <a:solidFill>
                  <a:srgbClr val="B6D7A8"/>
                </a:solidFill>
                <a:latin typeface="Economica"/>
                <a:ea typeface="Economica"/>
                <a:cs typeface="Economica"/>
                <a:sym typeface="Economica"/>
              </a:rPr>
              <a:t>USO DO “ING”</a:t>
            </a:r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311700" y="965150"/>
            <a:ext cx="8520600" cy="36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444444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Em português, o gerúndio tem a seguinte terminação (–ndo), como, por exemplo: Eu estou caminhando agora. No inglês, forma-se com a conjugação do verbo to be (am/is/are) + o verbo principal com a terminação –ing. </a:t>
            </a:r>
            <a:endParaRPr sz="2400">
              <a:solidFill>
                <a:srgbClr val="444444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  <a:p>
            <a:pPr marL="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>
                <a:solidFill>
                  <a:srgbClr val="444444"/>
                </a:solidFill>
                <a:highlight>
                  <a:srgbClr val="FFFFFF"/>
                </a:highlight>
                <a:latin typeface="Economica"/>
                <a:ea typeface="Economica"/>
                <a:cs typeface="Economica"/>
                <a:sym typeface="Economica"/>
              </a:rPr>
              <a:t>Dessa forma, para transformar um verbo em Present Continuous, é necessário se observar algumas regras.</a:t>
            </a:r>
            <a:endParaRPr sz="2400">
              <a:solidFill>
                <a:srgbClr val="444444"/>
              </a:solidFill>
              <a:highlight>
                <a:srgbClr val="FFFFFF"/>
              </a:highlight>
              <a:latin typeface="Economica"/>
              <a:ea typeface="Economica"/>
              <a:cs typeface="Economica"/>
              <a:sym typeface="Economica"/>
            </a:endParaRPr>
          </a:p>
        </p:txBody>
      </p:sp>
      <p:pic>
        <p:nvPicPr>
          <p:cNvPr id="106" name="Shape 1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0900" y="2956175"/>
            <a:ext cx="2866751" cy="1612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1046</Words>
  <PresentationFormat>Apresentação na tela (16:9)</PresentationFormat>
  <Paragraphs>119</Paragraphs>
  <Slides>18</Slides>
  <Notes>17</Notes>
  <HiddenSlides>0</HiddenSlides>
  <MMClips>1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2" baseType="lpstr">
      <vt:lpstr>Arial</vt:lpstr>
      <vt:lpstr>Economica</vt:lpstr>
      <vt:lpstr>Verdana</vt:lpstr>
      <vt:lpstr>Simple Light</vt:lpstr>
      <vt:lpstr>PAST PROGRESSIVE CONTINUOUS </vt:lpstr>
      <vt:lpstr>CONCEITO</vt:lpstr>
      <vt:lpstr>FORMA INTERROGATIVA</vt:lpstr>
      <vt:lpstr>FORMA INTERROGATIVA</vt:lpstr>
      <vt:lpstr>FORMA NEGATIVA </vt:lpstr>
      <vt:lpstr>FORMA NEGATIVA </vt:lpstr>
      <vt:lpstr>  ADVÉRBIOS DE PASSADO </vt:lpstr>
      <vt:lpstr> ADVÉRBIOS DE PASSADO </vt:lpstr>
      <vt:lpstr>USO DO “ING”</vt:lpstr>
      <vt:lpstr>REGRA #1 </vt:lpstr>
      <vt:lpstr>REGRA #2</vt:lpstr>
      <vt:lpstr>REGRA #3 </vt:lpstr>
      <vt:lpstr>REGRA #4 </vt:lpstr>
      <vt:lpstr>REGRA #5</vt:lpstr>
      <vt:lpstr>REGRA #6</vt:lpstr>
      <vt:lpstr>KURT COBAIN </vt:lpstr>
      <vt:lpstr> </vt:lpstr>
      <vt:lpstr>REFERÊNCIA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PROGRESSIVE CONTINUOUS </dc:title>
  <dc:creator>ruane kaline</dc:creator>
  <cp:lastModifiedBy>Cliente</cp:lastModifiedBy>
  <cp:revision>1</cp:revision>
  <dcterms:modified xsi:type="dcterms:W3CDTF">2018-04-03T20:53:19Z</dcterms:modified>
</cp:coreProperties>
</file>