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56" r:id="rId2"/>
    <p:sldId id="289" r:id="rId3"/>
    <p:sldId id="259" r:id="rId4"/>
    <p:sldId id="266" r:id="rId5"/>
    <p:sldId id="284" r:id="rId6"/>
    <p:sldId id="286" r:id="rId7"/>
    <p:sldId id="281" r:id="rId8"/>
    <p:sldId id="288" r:id="rId9"/>
    <p:sldId id="274" r:id="rId10"/>
    <p:sldId id="291" r:id="rId11"/>
    <p:sldId id="290" r:id="rId12"/>
    <p:sldId id="292" r:id="rId13"/>
    <p:sldId id="293" r:id="rId14"/>
    <p:sldId id="294" r:id="rId15"/>
    <p:sldId id="280" r:id="rId16"/>
    <p:sldId id="278" r:id="rId17"/>
    <p:sldId id="279"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47AFFF-186C-4392-8F1D-D889A7A4D21D}" type="datetimeFigureOut">
              <a:rPr lang="pt-BR" smtClean="0"/>
              <a:t>23/03/2018</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8592A3-54CF-4DCE-A73F-6B492A271E85}" type="slidenum">
              <a:rPr lang="pt-BR" smtClean="0"/>
              <a:t>‹nº›</a:t>
            </a:fld>
            <a:endParaRPr lang="pt-BR"/>
          </a:p>
        </p:txBody>
      </p:sp>
    </p:spTree>
    <p:extLst>
      <p:ext uri="{BB962C8B-B14F-4D97-AF65-F5344CB8AC3E}">
        <p14:creationId xmlns:p14="http://schemas.microsoft.com/office/powerpoint/2010/main" val="360828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n-US" altLang="pt-BR" noProof="0" smtClean="0"/>
              <a:t>Click to edit Master title style</a:t>
            </a:r>
          </a:p>
        </p:txBody>
      </p:sp>
      <p:sp>
        <p:nvSpPr>
          <p:cNvPr id="5123" name="Rectangle 3"/>
          <p:cNvSpPr>
            <a:spLocks noGrp="1" noChangeArrowheads="1"/>
          </p:cNvSpPr>
          <p:nvPr>
            <p:ph type="subTitle" idx="1"/>
          </p:nvPr>
        </p:nvSpPr>
        <p:spPr>
          <a:xfrm>
            <a:off x="1371600" y="3270250"/>
            <a:ext cx="6400800" cy="2209800"/>
          </a:xfrm>
        </p:spPr>
        <p:txBody>
          <a:bodyPr/>
          <a:lstStyle>
            <a:lvl1pPr marL="0" indent="0" algn="ctr">
              <a:buFont typeface="Wingdings" panose="05000000000000000000" pitchFamily="2" charset="2"/>
              <a:buNone/>
              <a:defRPr sz="3000"/>
            </a:lvl1pPr>
          </a:lstStyle>
          <a:p>
            <a:pPr lvl="0"/>
            <a:r>
              <a:rPr lang="en-US" altLang="pt-BR" noProof="0" smtClean="0"/>
              <a:t>Click to edit Master subtitle style</a:t>
            </a:r>
          </a:p>
        </p:txBody>
      </p:sp>
      <p:sp>
        <p:nvSpPr>
          <p:cNvPr id="5124" name="Rectangle 4"/>
          <p:cNvSpPr>
            <a:spLocks noGrp="1" noChangeArrowheads="1"/>
          </p:cNvSpPr>
          <p:nvPr>
            <p:ph type="dt" sz="half" idx="2"/>
          </p:nvPr>
        </p:nvSpPr>
        <p:spPr/>
        <p:txBody>
          <a:bodyPr/>
          <a:lstStyle>
            <a:lvl1pPr>
              <a:defRPr/>
            </a:lvl1pPr>
          </a:lstStyle>
          <a:p>
            <a:endParaRPr lang="en-US" altLang="pt-BR"/>
          </a:p>
        </p:txBody>
      </p:sp>
      <p:sp>
        <p:nvSpPr>
          <p:cNvPr id="5125" name="Rectangle 5"/>
          <p:cNvSpPr>
            <a:spLocks noGrp="1" noChangeArrowheads="1"/>
          </p:cNvSpPr>
          <p:nvPr>
            <p:ph type="ftr" sz="quarter" idx="3"/>
          </p:nvPr>
        </p:nvSpPr>
        <p:spPr/>
        <p:txBody>
          <a:bodyPr/>
          <a:lstStyle>
            <a:lvl1pPr>
              <a:defRPr/>
            </a:lvl1pPr>
          </a:lstStyle>
          <a:p>
            <a:endParaRPr lang="en-US" altLang="pt-BR"/>
          </a:p>
        </p:txBody>
      </p:sp>
      <p:sp>
        <p:nvSpPr>
          <p:cNvPr id="5126" name="Rectangle 6"/>
          <p:cNvSpPr>
            <a:spLocks noGrp="1" noChangeArrowheads="1"/>
          </p:cNvSpPr>
          <p:nvPr>
            <p:ph type="sldNum" sz="quarter" idx="4"/>
          </p:nvPr>
        </p:nvSpPr>
        <p:spPr/>
        <p:txBody>
          <a:bodyPr/>
          <a:lstStyle>
            <a:lvl1pPr>
              <a:defRPr/>
            </a:lvl1pPr>
          </a:lstStyle>
          <a:p>
            <a:fld id="{E8B37F20-BECB-4508-8B11-EE9D788A4678}" type="slidenum">
              <a:rPr lang="en-US" altLang="pt-BR"/>
              <a:pPr/>
              <a:t>‹nº›</a:t>
            </a:fld>
            <a:endParaRPr lang="en-US" altLang="pt-BR"/>
          </a:p>
        </p:txBody>
      </p:sp>
      <p:grpSp>
        <p:nvGrpSpPr>
          <p:cNvPr id="5127" name="Group 7"/>
          <p:cNvGrpSpPr>
            <a:grpSpLocks/>
          </p:cNvGrpSpPr>
          <p:nvPr/>
        </p:nvGrpSpPr>
        <p:grpSpPr bwMode="auto">
          <a:xfrm>
            <a:off x="228600" y="2889250"/>
            <a:ext cx="8610600" cy="201613"/>
            <a:chOff x="144" y="1680"/>
            <a:chExt cx="5424" cy="144"/>
          </a:xfrm>
        </p:grpSpPr>
        <p:sp>
          <p:nvSpPr>
            <p:cNvPr id="5128"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sp>
          <p:nvSpPr>
            <p:cNvPr id="5129"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sp>
          <p:nvSpPr>
            <p:cNvPr id="5130"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t-B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E5574A75-F80C-4A7E-9F84-2844D1ED321C}" type="slidenum">
              <a:rPr lang="en-US" altLang="pt-BR"/>
              <a:pPr/>
              <a:t>‹nº›</a:t>
            </a:fld>
            <a:endParaRPr lang="en-US" altLang="pt-BR"/>
          </a:p>
        </p:txBody>
      </p:sp>
    </p:spTree>
    <p:extLst>
      <p:ext uri="{BB962C8B-B14F-4D97-AF65-F5344CB8AC3E}">
        <p14:creationId xmlns:p14="http://schemas.microsoft.com/office/powerpoint/2010/main" val="1209224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7813"/>
            <a:ext cx="2057400" cy="5853112"/>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7813"/>
            <a:ext cx="6019800" cy="5853112"/>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37AE87E4-84F0-410D-A1E6-1169D37F6AF1}" type="slidenum">
              <a:rPr lang="en-US" altLang="pt-BR"/>
              <a:pPr/>
              <a:t>‹nº›</a:t>
            </a:fld>
            <a:endParaRPr lang="en-US" altLang="pt-BR"/>
          </a:p>
        </p:txBody>
      </p:sp>
    </p:spTree>
    <p:extLst>
      <p:ext uri="{BB962C8B-B14F-4D97-AF65-F5344CB8AC3E}">
        <p14:creationId xmlns:p14="http://schemas.microsoft.com/office/powerpoint/2010/main" val="33804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6E1C9944-7266-4D3E-AF0A-E0E17EBDF71D}" type="slidenum">
              <a:rPr lang="en-US" altLang="pt-BR"/>
              <a:pPr/>
              <a:t>‹nº›</a:t>
            </a:fld>
            <a:endParaRPr lang="en-US" altLang="pt-BR"/>
          </a:p>
        </p:txBody>
      </p:sp>
    </p:spTree>
    <p:extLst>
      <p:ext uri="{BB962C8B-B14F-4D97-AF65-F5344CB8AC3E}">
        <p14:creationId xmlns:p14="http://schemas.microsoft.com/office/powerpoint/2010/main" val="344541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lvl1pPr>
              <a:defRPr/>
            </a:lvl1pPr>
          </a:lstStyle>
          <a:p>
            <a:endParaRPr lang="en-US" altLang="pt-BR"/>
          </a:p>
        </p:txBody>
      </p:sp>
      <p:sp>
        <p:nvSpPr>
          <p:cNvPr id="5" name="Espaço Reservado para Rodapé 4"/>
          <p:cNvSpPr>
            <a:spLocks noGrp="1"/>
          </p:cNvSpPr>
          <p:nvPr>
            <p:ph type="ftr" sz="quarter" idx="11"/>
          </p:nvPr>
        </p:nvSpPr>
        <p:spPr/>
        <p:txBody>
          <a:bodyPr/>
          <a:lstStyle>
            <a:lvl1pPr>
              <a:defRPr/>
            </a:lvl1pPr>
          </a:lstStyle>
          <a:p>
            <a:endParaRPr lang="en-US" altLang="pt-BR"/>
          </a:p>
        </p:txBody>
      </p:sp>
      <p:sp>
        <p:nvSpPr>
          <p:cNvPr id="6" name="Espaço Reservado para Número de Slide 5"/>
          <p:cNvSpPr>
            <a:spLocks noGrp="1"/>
          </p:cNvSpPr>
          <p:nvPr>
            <p:ph type="sldNum" sz="quarter" idx="12"/>
          </p:nvPr>
        </p:nvSpPr>
        <p:spPr/>
        <p:txBody>
          <a:bodyPr/>
          <a:lstStyle>
            <a:lvl1pPr>
              <a:defRPr/>
            </a:lvl1pPr>
          </a:lstStyle>
          <a:p>
            <a:fld id="{5B1753EA-B341-40A4-96E6-11864A2FE7C3}" type="slidenum">
              <a:rPr lang="en-US" altLang="pt-BR"/>
              <a:pPr/>
              <a:t>‹nº›</a:t>
            </a:fld>
            <a:endParaRPr lang="en-US" altLang="pt-BR"/>
          </a:p>
        </p:txBody>
      </p:sp>
    </p:spTree>
    <p:extLst>
      <p:ext uri="{BB962C8B-B14F-4D97-AF65-F5344CB8AC3E}">
        <p14:creationId xmlns:p14="http://schemas.microsoft.com/office/powerpoint/2010/main" val="3499920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3072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30725"/>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68C09B59-14E0-44F1-B3E1-815D1B5261FA}" type="slidenum">
              <a:rPr lang="en-US" altLang="pt-BR"/>
              <a:pPr/>
              <a:t>‹nº›</a:t>
            </a:fld>
            <a:endParaRPr lang="en-US" altLang="pt-BR"/>
          </a:p>
        </p:txBody>
      </p:sp>
    </p:spTree>
    <p:extLst>
      <p:ext uri="{BB962C8B-B14F-4D97-AF65-F5344CB8AC3E}">
        <p14:creationId xmlns:p14="http://schemas.microsoft.com/office/powerpoint/2010/main" val="2514391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630238" y="2505075"/>
            <a:ext cx="386873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29150" y="2505075"/>
            <a:ext cx="38877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en-US" altLang="pt-BR"/>
          </a:p>
        </p:txBody>
      </p:sp>
      <p:sp>
        <p:nvSpPr>
          <p:cNvPr id="8" name="Espaço Reservado para Rodapé 7"/>
          <p:cNvSpPr>
            <a:spLocks noGrp="1"/>
          </p:cNvSpPr>
          <p:nvPr>
            <p:ph type="ftr" sz="quarter" idx="11"/>
          </p:nvPr>
        </p:nvSpPr>
        <p:spPr/>
        <p:txBody>
          <a:bodyPr/>
          <a:lstStyle>
            <a:lvl1pPr>
              <a:defRPr/>
            </a:lvl1pPr>
          </a:lstStyle>
          <a:p>
            <a:endParaRPr lang="en-US" altLang="pt-BR"/>
          </a:p>
        </p:txBody>
      </p:sp>
      <p:sp>
        <p:nvSpPr>
          <p:cNvPr id="9" name="Espaço Reservado para Número de Slide 8"/>
          <p:cNvSpPr>
            <a:spLocks noGrp="1"/>
          </p:cNvSpPr>
          <p:nvPr>
            <p:ph type="sldNum" sz="quarter" idx="12"/>
          </p:nvPr>
        </p:nvSpPr>
        <p:spPr/>
        <p:txBody>
          <a:bodyPr/>
          <a:lstStyle>
            <a:lvl1pPr>
              <a:defRPr/>
            </a:lvl1pPr>
          </a:lstStyle>
          <a:p>
            <a:fld id="{F8291056-A290-49E5-AB56-8F840041696B}" type="slidenum">
              <a:rPr lang="en-US" altLang="pt-BR"/>
              <a:pPr/>
              <a:t>‹nº›</a:t>
            </a:fld>
            <a:endParaRPr lang="en-US" altLang="pt-BR"/>
          </a:p>
        </p:txBody>
      </p:sp>
    </p:spTree>
    <p:extLst>
      <p:ext uri="{BB962C8B-B14F-4D97-AF65-F5344CB8AC3E}">
        <p14:creationId xmlns:p14="http://schemas.microsoft.com/office/powerpoint/2010/main" val="1692090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en-US" altLang="pt-BR"/>
          </a:p>
        </p:txBody>
      </p:sp>
      <p:sp>
        <p:nvSpPr>
          <p:cNvPr id="4" name="Espaço Reservado para Rodapé 3"/>
          <p:cNvSpPr>
            <a:spLocks noGrp="1"/>
          </p:cNvSpPr>
          <p:nvPr>
            <p:ph type="ftr" sz="quarter" idx="11"/>
          </p:nvPr>
        </p:nvSpPr>
        <p:spPr/>
        <p:txBody>
          <a:bodyPr/>
          <a:lstStyle>
            <a:lvl1pPr>
              <a:defRPr/>
            </a:lvl1pPr>
          </a:lstStyle>
          <a:p>
            <a:endParaRPr lang="en-US" altLang="pt-BR"/>
          </a:p>
        </p:txBody>
      </p:sp>
      <p:sp>
        <p:nvSpPr>
          <p:cNvPr id="5" name="Espaço Reservado para Número de Slide 4"/>
          <p:cNvSpPr>
            <a:spLocks noGrp="1"/>
          </p:cNvSpPr>
          <p:nvPr>
            <p:ph type="sldNum" sz="quarter" idx="12"/>
          </p:nvPr>
        </p:nvSpPr>
        <p:spPr/>
        <p:txBody>
          <a:bodyPr/>
          <a:lstStyle>
            <a:lvl1pPr>
              <a:defRPr/>
            </a:lvl1pPr>
          </a:lstStyle>
          <a:p>
            <a:fld id="{358AF530-896E-4DC3-9043-49679225E3C6}" type="slidenum">
              <a:rPr lang="en-US" altLang="pt-BR"/>
              <a:pPr/>
              <a:t>‹nº›</a:t>
            </a:fld>
            <a:endParaRPr lang="en-US" altLang="pt-BR"/>
          </a:p>
        </p:txBody>
      </p:sp>
    </p:spTree>
    <p:extLst>
      <p:ext uri="{BB962C8B-B14F-4D97-AF65-F5344CB8AC3E}">
        <p14:creationId xmlns:p14="http://schemas.microsoft.com/office/powerpoint/2010/main" val="70265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en-US" altLang="pt-BR"/>
          </a:p>
        </p:txBody>
      </p:sp>
      <p:sp>
        <p:nvSpPr>
          <p:cNvPr id="3" name="Espaço Reservado para Rodapé 2"/>
          <p:cNvSpPr>
            <a:spLocks noGrp="1"/>
          </p:cNvSpPr>
          <p:nvPr>
            <p:ph type="ftr" sz="quarter" idx="11"/>
          </p:nvPr>
        </p:nvSpPr>
        <p:spPr/>
        <p:txBody>
          <a:bodyPr/>
          <a:lstStyle>
            <a:lvl1pPr>
              <a:defRPr/>
            </a:lvl1pPr>
          </a:lstStyle>
          <a:p>
            <a:endParaRPr lang="en-US" altLang="pt-BR"/>
          </a:p>
        </p:txBody>
      </p:sp>
      <p:sp>
        <p:nvSpPr>
          <p:cNvPr id="4" name="Espaço Reservado para Número de Slide 3"/>
          <p:cNvSpPr>
            <a:spLocks noGrp="1"/>
          </p:cNvSpPr>
          <p:nvPr>
            <p:ph type="sldNum" sz="quarter" idx="12"/>
          </p:nvPr>
        </p:nvSpPr>
        <p:spPr/>
        <p:txBody>
          <a:bodyPr/>
          <a:lstStyle>
            <a:lvl1pPr>
              <a:defRPr/>
            </a:lvl1pPr>
          </a:lstStyle>
          <a:p>
            <a:fld id="{0D4495DE-F8B4-4378-A416-6B1AA1A327A8}" type="slidenum">
              <a:rPr lang="en-US" altLang="pt-BR"/>
              <a:pPr/>
              <a:t>‹nº›</a:t>
            </a:fld>
            <a:endParaRPr lang="en-US" altLang="pt-BR"/>
          </a:p>
        </p:txBody>
      </p:sp>
    </p:spTree>
    <p:extLst>
      <p:ext uri="{BB962C8B-B14F-4D97-AF65-F5344CB8AC3E}">
        <p14:creationId xmlns:p14="http://schemas.microsoft.com/office/powerpoint/2010/main" val="717435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2D96EBE0-5B2A-4ACA-A559-2592DD4468AB}" type="slidenum">
              <a:rPr lang="en-US" altLang="pt-BR"/>
              <a:pPr/>
              <a:t>‹nº›</a:t>
            </a:fld>
            <a:endParaRPr lang="en-US" altLang="pt-BR"/>
          </a:p>
        </p:txBody>
      </p:sp>
    </p:spTree>
    <p:extLst>
      <p:ext uri="{BB962C8B-B14F-4D97-AF65-F5344CB8AC3E}">
        <p14:creationId xmlns:p14="http://schemas.microsoft.com/office/powerpoint/2010/main" val="3767361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lvl1pPr>
              <a:defRPr/>
            </a:lvl1pPr>
          </a:lstStyle>
          <a:p>
            <a:endParaRPr lang="en-US" altLang="pt-BR"/>
          </a:p>
        </p:txBody>
      </p:sp>
      <p:sp>
        <p:nvSpPr>
          <p:cNvPr id="6" name="Espaço Reservado para Rodapé 5"/>
          <p:cNvSpPr>
            <a:spLocks noGrp="1"/>
          </p:cNvSpPr>
          <p:nvPr>
            <p:ph type="ftr" sz="quarter" idx="11"/>
          </p:nvPr>
        </p:nvSpPr>
        <p:spPr/>
        <p:txBody>
          <a:bodyPr/>
          <a:lstStyle>
            <a:lvl1pPr>
              <a:defRPr/>
            </a:lvl1pPr>
          </a:lstStyle>
          <a:p>
            <a:endParaRPr lang="en-US" altLang="pt-BR"/>
          </a:p>
        </p:txBody>
      </p:sp>
      <p:sp>
        <p:nvSpPr>
          <p:cNvPr id="7" name="Espaço Reservado para Número de Slide 6"/>
          <p:cNvSpPr>
            <a:spLocks noGrp="1"/>
          </p:cNvSpPr>
          <p:nvPr>
            <p:ph type="sldNum" sz="quarter" idx="12"/>
          </p:nvPr>
        </p:nvSpPr>
        <p:spPr/>
        <p:txBody>
          <a:bodyPr/>
          <a:lstStyle>
            <a:lvl1pPr>
              <a:defRPr/>
            </a:lvl1pPr>
          </a:lstStyle>
          <a:p>
            <a:fld id="{2BE498F7-4A28-4A28-955B-CDA64238F64A}" type="slidenum">
              <a:rPr lang="en-US" altLang="pt-BR"/>
              <a:pPr/>
              <a:t>‹nº›</a:t>
            </a:fld>
            <a:endParaRPr lang="en-US" altLang="pt-BR"/>
          </a:p>
        </p:txBody>
      </p:sp>
    </p:spTree>
    <p:extLst>
      <p:ext uri="{BB962C8B-B14F-4D97-AF65-F5344CB8AC3E}">
        <p14:creationId xmlns:p14="http://schemas.microsoft.com/office/powerpoint/2010/main" val="2205202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pt-BR"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pt-BR" smtClean="0"/>
              <a:t>Click to edit Master text styles</a:t>
            </a:r>
          </a:p>
          <a:p>
            <a:pPr lvl="1"/>
            <a:r>
              <a:rPr lang="en-US" altLang="pt-BR" smtClean="0"/>
              <a:t>Second level</a:t>
            </a:r>
          </a:p>
          <a:p>
            <a:pPr lvl="2"/>
            <a:r>
              <a:rPr lang="en-US" altLang="pt-BR" smtClean="0"/>
              <a:t>Third level</a:t>
            </a:r>
          </a:p>
          <a:p>
            <a:pPr lvl="3"/>
            <a:r>
              <a:rPr lang="en-US" altLang="pt-BR" smtClean="0"/>
              <a:t>Fourth level</a:t>
            </a:r>
          </a:p>
          <a:p>
            <a:pPr lvl="4"/>
            <a:r>
              <a:rPr lang="en-US" altLang="pt-BR" smtClean="0"/>
              <a:t>Fifth level</a:t>
            </a:r>
          </a:p>
        </p:txBody>
      </p:sp>
      <p:sp>
        <p:nvSpPr>
          <p:cNvPr id="4100"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pt-BR"/>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US" altLang="pt-BR"/>
          </a:p>
        </p:txBody>
      </p:sp>
      <p:sp>
        <p:nvSpPr>
          <p:cNvPr id="4102"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9BE330EA-D1A7-4437-A67A-407C47C99592}" type="slidenum">
              <a:rPr lang="en-US" altLang="pt-BR"/>
              <a:pPr/>
              <a:t>‹nº›</a:t>
            </a:fld>
            <a:endParaRPr lang="en-US" altLang="pt-BR"/>
          </a:p>
        </p:txBody>
      </p:sp>
      <p:sp>
        <p:nvSpPr>
          <p:cNvPr id="4103"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4"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t-BR"/>
          </a:p>
        </p:txBody>
      </p:sp>
      <p:sp>
        <p:nvSpPr>
          <p:cNvPr id="4105"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4106"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2pPr>
      <a:lvl3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3pPr>
      <a:lvl4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4pPr>
      <a:lvl5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5pPr>
      <a:lvl6pPr marL="4572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6pPr>
      <a:lvl7pPr marL="9144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7pPr>
      <a:lvl8pPr marL="13716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8pPr>
      <a:lvl9pPr marL="18288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pt-BR" dirty="0" smtClean="0"/>
              <a:t>English Presentations</a:t>
            </a:r>
            <a:endParaRPr lang="en-US" altLang="pt-BR" dirty="0"/>
          </a:p>
        </p:txBody>
      </p:sp>
      <p:sp>
        <p:nvSpPr>
          <p:cNvPr id="2051" name="Rectangle 3"/>
          <p:cNvSpPr>
            <a:spLocks noGrp="1" noChangeArrowheads="1"/>
          </p:cNvSpPr>
          <p:nvPr>
            <p:ph type="subTitle" idx="1"/>
          </p:nvPr>
        </p:nvSpPr>
        <p:spPr>
          <a:xfrm>
            <a:off x="2057400" y="3276600"/>
            <a:ext cx="5257800" cy="2139950"/>
          </a:xfrm>
        </p:spPr>
        <p:txBody>
          <a:bodyPr/>
          <a:lstStyle/>
          <a:p>
            <a:r>
              <a:rPr lang="en-US" altLang="pt-BR" dirty="0" smtClean="0"/>
              <a:t>Cristiane de Brito Cruz</a:t>
            </a:r>
          </a:p>
          <a:p>
            <a:r>
              <a:rPr lang="en-US" altLang="pt-BR" dirty="0" err="1" smtClean="0"/>
              <a:t>Tecnologia</a:t>
            </a:r>
            <a:r>
              <a:rPr lang="en-US" altLang="pt-BR" dirty="0" smtClean="0"/>
              <a:t> </a:t>
            </a:r>
            <a:r>
              <a:rPr lang="en-US" altLang="pt-BR" dirty="0" err="1" smtClean="0"/>
              <a:t>em</a:t>
            </a:r>
            <a:r>
              <a:rPr lang="en-US" altLang="pt-BR" dirty="0" smtClean="0"/>
              <a:t> </a:t>
            </a:r>
            <a:r>
              <a:rPr lang="en-US" altLang="pt-BR" dirty="0" err="1" smtClean="0"/>
              <a:t>Alimentos</a:t>
            </a:r>
            <a:r>
              <a:rPr lang="en-US" altLang="pt-BR" dirty="0" smtClean="0"/>
              <a:t> E </a:t>
            </a:r>
            <a:r>
              <a:rPr lang="en-US" altLang="pt-BR" dirty="0" err="1" smtClean="0"/>
              <a:t>Tecnologia</a:t>
            </a:r>
            <a:r>
              <a:rPr lang="en-US" altLang="pt-BR" dirty="0" smtClean="0"/>
              <a:t> </a:t>
            </a:r>
            <a:r>
              <a:rPr lang="en-US" altLang="pt-BR" dirty="0" err="1" smtClean="0"/>
              <a:t>em</a:t>
            </a:r>
            <a:r>
              <a:rPr lang="en-US" altLang="pt-BR" dirty="0" smtClean="0"/>
              <a:t> </a:t>
            </a:r>
            <a:r>
              <a:rPr lang="en-US" altLang="pt-BR" dirty="0" err="1" smtClean="0"/>
              <a:t>Sistemas</a:t>
            </a:r>
            <a:r>
              <a:rPr lang="en-US" altLang="pt-BR" dirty="0" smtClean="0"/>
              <a:t> para internet</a:t>
            </a:r>
            <a:endParaRPr lang="en-US" alt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17504" y="203363"/>
            <a:ext cx="8229600" cy="1139825"/>
          </a:xfrm>
        </p:spPr>
        <p:txBody>
          <a:bodyPr/>
          <a:lstStyle/>
          <a:p>
            <a:r>
              <a:rPr lang="en-US" altLang="pt-BR" dirty="0" err="1" smtClean="0"/>
              <a:t>Exemplos</a:t>
            </a:r>
            <a:r>
              <a:rPr lang="en-US" altLang="pt-BR" dirty="0" smtClean="0"/>
              <a:t> de </a:t>
            </a:r>
            <a:r>
              <a:rPr lang="en-US" altLang="pt-BR" dirty="0" err="1" smtClean="0"/>
              <a:t>Referentes</a:t>
            </a:r>
            <a:r>
              <a:rPr lang="en-US" altLang="pt-BR" dirty="0" smtClean="0"/>
              <a:t> </a:t>
            </a:r>
            <a:r>
              <a:rPr lang="en-US" altLang="pt-BR" dirty="0" err="1" smtClean="0"/>
              <a:t>Textuais</a:t>
            </a:r>
            <a:endParaRPr lang="en-US" altLang="pt-BR" dirty="0"/>
          </a:p>
        </p:txBody>
      </p:sp>
      <p:sp>
        <p:nvSpPr>
          <p:cNvPr id="4" name="Retângulo 3"/>
          <p:cNvSpPr/>
          <p:nvPr/>
        </p:nvSpPr>
        <p:spPr>
          <a:xfrm>
            <a:off x="317504" y="1447800"/>
            <a:ext cx="8366128" cy="3416320"/>
          </a:xfrm>
          <a:prstGeom prst="rect">
            <a:avLst/>
          </a:prstGeom>
        </p:spPr>
        <p:txBody>
          <a:bodyPr wrap="square">
            <a:spAutoFit/>
          </a:bodyPr>
          <a:lstStyle/>
          <a:p>
            <a:r>
              <a:rPr lang="pt-BR" b="1" cap="all" dirty="0">
                <a:solidFill>
                  <a:srgbClr val="000000"/>
                </a:solidFill>
                <a:latin typeface="verdana" panose="020B0604030504040204" pitchFamily="34" charset="0"/>
              </a:rPr>
              <a:t>RESUMO</a:t>
            </a:r>
          </a:p>
          <a:p>
            <a:pPr algn="just"/>
            <a:r>
              <a:rPr lang="pt-BR" dirty="0">
                <a:solidFill>
                  <a:srgbClr val="000000"/>
                </a:solidFill>
                <a:latin typeface="verdana" panose="020B0604030504040204" pitchFamily="34" charset="0"/>
              </a:rPr>
              <a:t>A farinha de banana verde (FBV) é uma alternativa viável para o aproveitamento dos </a:t>
            </a:r>
            <a:r>
              <a:rPr lang="pt-BR" dirty="0">
                <a:solidFill>
                  <a:srgbClr val="FF0000"/>
                </a:solidFill>
                <a:latin typeface="verdana" panose="020B0604030504040204" pitchFamily="34" charset="0"/>
              </a:rPr>
              <a:t>frutos</a:t>
            </a:r>
            <a:r>
              <a:rPr lang="pt-BR" dirty="0">
                <a:solidFill>
                  <a:srgbClr val="000000"/>
                </a:solidFill>
                <a:latin typeface="verdana" panose="020B0604030504040204" pitchFamily="34" charset="0"/>
              </a:rPr>
              <a:t> e possui alto teor de amido resistente (AR), </a:t>
            </a:r>
            <a:r>
              <a:rPr lang="pt-BR" dirty="0">
                <a:solidFill>
                  <a:srgbClr val="FF0000"/>
                </a:solidFill>
                <a:latin typeface="verdana" panose="020B0604030504040204" pitchFamily="34" charset="0"/>
              </a:rPr>
              <a:t>que</a:t>
            </a:r>
            <a:r>
              <a:rPr lang="pt-BR" dirty="0">
                <a:solidFill>
                  <a:srgbClr val="000000"/>
                </a:solidFill>
                <a:latin typeface="verdana" panose="020B0604030504040204" pitchFamily="34" charset="0"/>
              </a:rPr>
              <a:t> apresenta papel fisiológico similar ao das fibras alimentares. O objetivo </a:t>
            </a:r>
            <a:r>
              <a:rPr lang="pt-BR" dirty="0">
                <a:solidFill>
                  <a:srgbClr val="FF0000"/>
                </a:solidFill>
                <a:latin typeface="verdana" panose="020B0604030504040204" pitchFamily="34" charset="0"/>
              </a:rPr>
              <a:t>deste</a:t>
            </a:r>
            <a:r>
              <a:rPr lang="pt-BR" dirty="0">
                <a:solidFill>
                  <a:srgbClr val="000000"/>
                </a:solidFill>
                <a:latin typeface="verdana" panose="020B0604030504040204" pitchFamily="34" charset="0"/>
              </a:rPr>
              <a:t> trabalho foi produzir FBV de dois genótipos de bananeira (Prata e Caturra), além de selecionar </a:t>
            </a:r>
            <a:r>
              <a:rPr lang="pt-BR" dirty="0">
                <a:solidFill>
                  <a:srgbClr val="FF0000"/>
                </a:solidFill>
                <a:latin typeface="verdana" panose="020B0604030504040204" pitchFamily="34" charset="0"/>
              </a:rPr>
              <a:t>aquele</a:t>
            </a:r>
            <a:r>
              <a:rPr lang="pt-BR" dirty="0">
                <a:solidFill>
                  <a:srgbClr val="000000"/>
                </a:solidFill>
                <a:latin typeface="verdana" panose="020B0604030504040204" pitchFamily="34" charset="0"/>
              </a:rPr>
              <a:t> com maior teor de AR, para posterior substituição de parte da farinha de trigo integral por FBV, em uma formulação de pão de fôrma integral. Para a produção das farinhas, </a:t>
            </a:r>
            <a:r>
              <a:rPr lang="pt-BR" dirty="0">
                <a:solidFill>
                  <a:srgbClr val="FF0000"/>
                </a:solidFill>
                <a:latin typeface="verdana" panose="020B0604030504040204" pitchFamily="34" charset="0"/>
              </a:rPr>
              <a:t>os</a:t>
            </a:r>
            <a:r>
              <a:rPr lang="pt-BR" dirty="0">
                <a:solidFill>
                  <a:srgbClr val="000000"/>
                </a:solidFill>
                <a:latin typeface="verdana" panose="020B0604030504040204" pitchFamily="34" charset="0"/>
              </a:rPr>
              <a:t> </a:t>
            </a:r>
            <a:r>
              <a:rPr lang="pt-BR" dirty="0">
                <a:solidFill>
                  <a:srgbClr val="FF0000"/>
                </a:solidFill>
                <a:latin typeface="verdana" panose="020B0604030504040204" pitchFamily="34" charset="0"/>
              </a:rPr>
              <a:t>frutos</a:t>
            </a:r>
            <a:r>
              <a:rPr lang="pt-BR" dirty="0">
                <a:solidFill>
                  <a:srgbClr val="000000"/>
                </a:solidFill>
                <a:latin typeface="verdana" panose="020B0604030504040204" pitchFamily="34" charset="0"/>
              </a:rPr>
              <a:t> foram descascados, cortados em rodelas e estas foram submersas em uma solução de ácido ascórbico e ácido cítrico, sendo então distribuídas em bandejas e secas a 50 °C, por 7 horas, e moídas. </a:t>
            </a:r>
          </a:p>
        </p:txBody>
      </p:sp>
    </p:spTree>
    <p:extLst>
      <p:ext uri="{BB962C8B-B14F-4D97-AF65-F5344CB8AC3E}">
        <p14:creationId xmlns:p14="http://schemas.microsoft.com/office/powerpoint/2010/main" val="2281041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lipse 8"/>
          <p:cNvSpPr/>
          <p:nvPr/>
        </p:nvSpPr>
        <p:spPr>
          <a:xfrm>
            <a:off x="838201" y="5380037"/>
            <a:ext cx="990600" cy="39127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8" name="Elipse 7"/>
          <p:cNvSpPr/>
          <p:nvPr/>
        </p:nvSpPr>
        <p:spPr>
          <a:xfrm>
            <a:off x="1524000" y="5109595"/>
            <a:ext cx="598714"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7" name="Elipse 6"/>
          <p:cNvSpPr/>
          <p:nvPr/>
        </p:nvSpPr>
        <p:spPr>
          <a:xfrm>
            <a:off x="8229600" y="4846638"/>
            <a:ext cx="762000"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6" name="Elipse 5"/>
          <p:cNvSpPr/>
          <p:nvPr/>
        </p:nvSpPr>
        <p:spPr>
          <a:xfrm>
            <a:off x="838200" y="4572000"/>
            <a:ext cx="609600"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5" name="Elipse 4"/>
          <p:cNvSpPr/>
          <p:nvPr/>
        </p:nvSpPr>
        <p:spPr>
          <a:xfrm>
            <a:off x="6019800" y="2636838"/>
            <a:ext cx="914400" cy="3349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solidFill>
                <a:schemeClr val="tx1"/>
              </a:solidFill>
            </a:endParaRPr>
          </a:p>
        </p:txBody>
      </p:sp>
      <p:sp>
        <p:nvSpPr>
          <p:cNvPr id="3" name="Retângulo 2"/>
          <p:cNvSpPr/>
          <p:nvPr/>
        </p:nvSpPr>
        <p:spPr>
          <a:xfrm>
            <a:off x="304800" y="1524000"/>
            <a:ext cx="8686800" cy="4247317"/>
          </a:xfrm>
          <a:prstGeom prst="rect">
            <a:avLst/>
          </a:prstGeom>
        </p:spPr>
        <p:txBody>
          <a:bodyPr wrap="square">
            <a:spAutoFit/>
          </a:bodyPr>
          <a:lstStyle/>
          <a:p>
            <a:pPr algn="just"/>
            <a:r>
              <a:rPr lang="en-US" b="1" cap="all" dirty="0" smtClean="0">
                <a:solidFill>
                  <a:srgbClr val="000000"/>
                </a:solidFill>
                <a:latin typeface="verdana" panose="020B0604030504040204" pitchFamily="34" charset="0"/>
              </a:rPr>
              <a:t>ABSTRACT…continued</a:t>
            </a:r>
            <a:endParaRPr lang="en-US" b="1" cap="all" dirty="0">
              <a:solidFill>
                <a:srgbClr val="000000"/>
              </a:solidFill>
              <a:latin typeface="verdana" panose="020B0604030504040204" pitchFamily="34" charset="0"/>
            </a:endParaRPr>
          </a:p>
          <a:p>
            <a:pPr algn="just"/>
            <a:r>
              <a:rPr lang="en-US" dirty="0" smtClean="0">
                <a:solidFill>
                  <a:srgbClr val="000000"/>
                </a:solidFill>
                <a:latin typeface="verdana" panose="020B0604030504040204" pitchFamily="34" charset="0"/>
              </a:rPr>
              <a:t>The </a:t>
            </a:r>
            <a:r>
              <a:rPr lang="en-US" dirty="0">
                <a:solidFill>
                  <a:srgbClr val="000000"/>
                </a:solidFill>
                <a:latin typeface="verdana" panose="020B0604030504040204" pitchFamily="34" charset="0"/>
              </a:rPr>
              <a:t>flours were submitted to proximate composition and RS content analyses. Whole </a:t>
            </a:r>
            <a:r>
              <a:rPr lang="en-US" dirty="0">
                <a:solidFill>
                  <a:srgbClr val="000000"/>
                </a:solidFill>
                <a:latin typeface="verdana" panose="020B0604030504040204" pitchFamily="34" charset="0"/>
              </a:rPr>
              <a:t>wheat loaves were </a:t>
            </a:r>
            <a:r>
              <a:rPr lang="en-US" dirty="0">
                <a:solidFill>
                  <a:srgbClr val="000000"/>
                </a:solidFill>
                <a:latin typeface="verdana" panose="020B0604030504040204" pitchFamily="34" charset="0"/>
              </a:rPr>
              <a:t>then processed, replacing 10%, 15% and 20% of the whole wheat flour by the UBF containing the highest resistant starch content. The control loaves and </a:t>
            </a:r>
            <a:r>
              <a:rPr lang="en-US" dirty="0">
                <a:latin typeface="verdana" panose="020B0604030504040204" pitchFamily="34" charset="0"/>
              </a:rPr>
              <a:t>the one </a:t>
            </a:r>
            <a:r>
              <a:rPr lang="en-US" dirty="0">
                <a:solidFill>
                  <a:srgbClr val="000000"/>
                </a:solidFill>
                <a:latin typeface="verdana" panose="020B0604030504040204" pitchFamily="34" charset="0"/>
              </a:rPr>
              <a:t>with the highest RS content and good technological characteristics, such as specific volume, hardness and </a:t>
            </a:r>
            <a:r>
              <a:rPr lang="en-US" dirty="0" err="1">
                <a:solidFill>
                  <a:srgbClr val="000000"/>
                </a:solidFill>
                <a:latin typeface="verdana" panose="020B0604030504040204" pitchFamily="34" charset="0"/>
              </a:rPr>
              <a:t>colour</a:t>
            </a:r>
            <a:r>
              <a:rPr lang="en-US" dirty="0">
                <a:solidFill>
                  <a:srgbClr val="000000"/>
                </a:solidFill>
                <a:latin typeface="verdana" panose="020B0604030504040204" pitchFamily="34" charset="0"/>
              </a:rPr>
              <a:t>, were submitted to a sensory test for acceptance and purchase intent. The resistant starch contents found in the Finger and Cavendish UBF samples were 24.1% and 13.7% respectively. Loaves with 15% substitution of the whole wheat flour by UBF were chosen for the sensory analysis. The Control loaf formulation and </a:t>
            </a:r>
            <a:r>
              <a:rPr lang="en-US" dirty="0">
                <a:latin typeface="verdana" panose="020B0604030504040204" pitchFamily="34" charset="0"/>
              </a:rPr>
              <a:t>that</a:t>
            </a:r>
            <a:r>
              <a:rPr lang="en-US" dirty="0">
                <a:solidFill>
                  <a:srgbClr val="000000"/>
                </a:solidFill>
                <a:latin typeface="verdana" panose="020B0604030504040204" pitchFamily="34" charset="0"/>
              </a:rPr>
              <a:t> with 15% UBF reached acceptance levels of 88.7% and 82.1%, respectively. The attitude of the judges was positive since 56% of </a:t>
            </a:r>
            <a:r>
              <a:rPr lang="en-US" dirty="0">
                <a:latin typeface="verdana" panose="020B0604030504040204" pitchFamily="34" charset="0"/>
              </a:rPr>
              <a:t>them </a:t>
            </a:r>
            <a:r>
              <a:rPr lang="en-US" dirty="0">
                <a:solidFill>
                  <a:srgbClr val="000000"/>
                </a:solidFill>
                <a:latin typeface="verdana" panose="020B0604030504040204" pitchFamily="34" charset="0"/>
              </a:rPr>
              <a:t>answered </a:t>
            </a:r>
            <a:r>
              <a:rPr lang="en-US" dirty="0">
                <a:latin typeface="verdana" panose="020B0604030504040204" pitchFamily="34" charset="0"/>
              </a:rPr>
              <a:t>they </a:t>
            </a:r>
            <a:r>
              <a:rPr lang="en-US" dirty="0">
                <a:solidFill>
                  <a:srgbClr val="000000"/>
                </a:solidFill>
                <a:latin typeface="verdana" panose="020B0604030504040204" pitchFamily="34" charset="0"/>
              </a:rPr>
              <a:t>would buy the bread with 15% UBF frequently or always, and </a:t>
            </a:r>
            <a:r>
              <a:rPr lang="en-US" dirty="0">
                <a:latin typeface="verdana" panose="020B0604030504040204" pitchFamily="34" charset="0"/>
              </a:rPr>
              <a:t>none of the </a:t>
            </a:r>
            <a:r>
              <a:rPr lang="en-US" dirty="0">
                <a:solidFill>
                  <a:srgbClr val="000000"/>
                </a:solidFill>
                <a:latin typeface="verdana" panose="020B0604030504040204" pitchFamily="34" charset="0"/>
              </a:rPr>
              <a:t>formulations were rejected</a:t>
            </a:r>
            <a:r>
              <a:rPr lang="en-US" dirty="0" smtClean="0">
                <a:solidFill>
                  <a:srgbClr val="000000"/>
                </a:solidFill>
                <a:latin typeface="verdana" panose="020B0604030504040204" pitchFamily="34" charset="0"/>
              </a:rPr>
              <a:t>.</a:t>
            </a:r>
            <a:endParaRPr lang="en-US" dirty="0">
              <a:solidFill>
                <a:srgbClr val="000000"/>
              </a:solidFill>
              <a:latin typeface="verdana" panose="020B0604030504040204" pitchFamily="34" charset="0"/>
            </a:endParaRPr>
          </a:p>
        </p:txBody>
      </p:sp>
      <p:cxnSp>
        <p:nvCxnSpPr>
          <p:cNvPr id="10" name="Conector de seta reta 9"/>
          <p:cNvCxnSpPr/>
          <p:nvPr/>
        </p:nvCxnSpPr>
        <p:spPr>
          <a:xfrm flipV="1">
            <a:off x="6596743" y="990600"/>
            <a:ext cx="566057" cy="1558358"/>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12" name="Retângulo 11"/>
          <p:cNvSpPr/>
          <p:nvPr/>
        </p:nvSpPr>
        <p:spPr>
          <a:xfrm>
            <a:off x="6324600" y="654707"/>
            <a:ext cx="1782219" cy="369332"/>
          </a:xfrm>
          <a:prstGeom prst="rect">
            <a:avLst/>
          </a:prstGeom>
        </p:spPr>
        <p:txBody>
          <a:bodyPr wrap="none">
            <a:spAutoFit/>
          </a:bodyPr>
          <a:lstStyle/>
          <a:p>
            <a:r>
              <a:rPr lang="en-US" dirty="0">
                <a:solidFill>
                  <a:srgbClr val="FF0000"/>
                </a:solidFill>
                <a:latin typeface="verdana" panose="020B0604030504040204" pitchFamily="34" charset="0"/>
              </a:rPr>
              <a:t>wheat loaves </a:t>
            </a:r>
            <a:endParaRPr lang="pt-BR" dirty="0">
              <a:solidFill>
                <a:srgbClr val="FF0000"/>
              </a:solidFill>
            </a:endParaRPr>
          </a:p>
        </p:txBody>
      </p:sp>
      <p:cxnSp>
        <p:nvCxnSpPr>
          <p:cNvPr id="14" name="Conector de seta reta 13"/>
          <p:cNvCxnSpPr/>
          <p:nvPr/>
        </p:nvCxnSpPr>
        <p:spPr>
          <a:xfrm flipV="1">
            <a:off x="1333501" y="839374"/>
            <a:ext cx="1562099" cy="3656426"/>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18" name="Retângulo 17"/>
          <p:cNvSpPr/>
          <p:nvPr/>
        </p:nvSpPr>
        <p:spPr>
          <a:xfrm>
            <a:off x="2114550" y="404728"/>
            <a:ext cx="1598515" cy="369332"/>
          </a:xfrm>
          <a:prstGeom prst="rect">
            <a:avLst/>
          </a:prstGeom>
        </p:spPr>
        <p:txBody>
          <a:bodyPr wrap="none">
            <a:spAutoFit/>
          </a:bodyPr>
          <a:lstStyle/>
          <a:p>
            <a:r>
              <a:rPr lang="en-US" dirty="0">
                <a:solidFill>
                  <a:srgbClr val="FF0000"/>
                </a:solidFill>
                <a:latin typeface="verdana" panose="020B0604030504040204" pitchFamily="34" charset="0"/>
              </a:rPr>
              <a:t>formulation </a:t>
            </a:r>
            <a:endParaRPr lang="pt-BR" dirty="0">
              <a:solidFill>
                <a:srgbClr val="FF0000"/>
              </a:solidFill>
            </a:endParaRPr>
          </a:p>
        </p:txBody>
      </p:sp>
      <p:cxnSp>
        <p:nvCxnSpPr>
          <p:cNvPr id="20" name="Conector de seta reta 19"/>
          <p:cNvCxnSpPr/>
          <p:nvPr/>
        </p:nvCxnSpPr>
        <p:spPr>
          <a:xfrm flipH="1">
            <a:off x="8229600" y="5262710"/>
            <a:ext cx="341381" cy="894801"/>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21" name="Retângulo 20"/>
          <p:cNvSpPr/>
          <p:nvPr/>
        </p:nvSpPr>
        <p:spPr>
          <a:xfrm>
            <a:off x="7215709" y="6157511"/>
            <a:ext cx="1495922" cy="369332"/>
          </a:xfrm>
          <a:prstGeom prst="rect">
            <a:avLst/>
          </a:prstGeom>
        </p:spPr>
        <p:txBody>
          <a:bodyPr wrap="none">
            <a:spAutoFit/>
          </a:bodyPr>
          <a:lstStyle/>
          <a:p>
            <a:r>
              <a:rPr lang="en-US" dirty="0">
                <a:solidFill>
                  <a:srgbClr val="FF0000"/>
                </a:solidFill>
                <a:latin typeface="verdana" panose="020B0604030504040204" pitchFamily="34" charset="0"/>
              </a:rPr>
              <a:t>the judges </a:t>
            </a:r>
            <a:endParaRPr lang="pt-BR" dirty="0">
              <a:solidFill>
                <a:srgbClr val="FF0000"/>
              </a:solidFill>
            </a:endParaRPr>
          </a:p>
        </p:txBody>
      </p:sp>
      <p:cxnSp>
        <p:nvCxnSpPr>
          <p:cNvPr id="23" name="Conector de seta reta 22"/>
          <p:cNvCxnSpPr>
            <a:endCxn id="21" idx="1"/>
          </p:cNvCxnSpPr>
          <p:nvPr/>
        </p:nvCxnSpPr>
        <p:spPr>
          <a:xfrm>
            <a:off x="2247252" y="5338301"/>
            <a:ext cx="4968457" cy="1003876"/>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7" name="Conector de seta reta 26"/>
          <p:cNvCxnSpPr/>
          <p:nvPr/>
        </p:nvCxnSpPr>
        <p:spPr>
          <a:xfrm>
            <a:off x="1765891" y="5792287"/>
            <a:ext cx="1739309" cy="592825"/>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28" name="Retângulo 27"/>
          <p:cNvSpPr/>
          <p:nvPr/>
        </p:nvSpPr>
        <p:spPr>
          <a:xfrm>
            <a:off x="3505200" y="6221416"/>
            <a:ext cx="1718740" cy="369332"/>
          </a:xfrm>
          <a:prstGeom prst="rect">
            <a:avLst/>
          </a:prstGeom>
        </p:spPr>
        <p:txBody>
          <a:bodyPr wrap="none">
            <a:spAutoFit/>
          </a:bodyPr>
          <a:lstStyle/>
          <a:p>
            <a:r>
              <a:rPr lang="en-US" dirty="0">
                <a:solidFill>
                  <a:srgbClr val="FF0000"/>
                </a:solidFill>
                <a:latin typeface="verdana" panose="020B0604030504040204" pitchFamily="34" charset="0"/>
              </a:rPr>
              <a:t>formulations </a:t>
            </a:r>
            <a:endParaRPr lang="pt-BR" dirty="0">
              <a:solidFill>
                <a:srgbClr val="FF0000"/>
              </a:solidFill>
            </a:endParaRPr>
          </a:p>
        </p:txBody>
      </p:sp>
    </p:spTree>
    <p:extLst>
      <p:ext uri="{BB962C8B-B14F-4D97-AF65-F5344CB8AC3E}">
        <p14:creationId xmlns:p14="http://schemas.microsoft.com/office/powerpoint/2010/main" val="1281629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81000" y="1600200"/>
            <a:ext cx="8305800" cy="4524315"/>
          </a:xfrm>
          <a:prstGeom prst="rect">
            <a:avLst/>
          </a:prstGeom>
        </p:spPr>
        <p:txBody>
          <a:bodyPr wrap="square">
            <a:spAutoFit/>
          </a:bodyPr>
          <a:lstStyle/>
          <a:p>
            <a:r>
              <a:rPr lang="pt-BR" b="1" cap="all" dirty="0">
                <a:solidFill>
                  <a:srgbClr val="000000"/>
                </a:solidFill>
                <a:latin typeface="verdana" panose="020B0604030504040204" pitchFamily="34" charset="0"/>
              </a:rPr>
              <a:t>RESUMO</a:t>
            </a:r>
          </a:p>
          <a:p>
            <a:pPr algn="just"/>
            <a:r>
              <a:rPr lang="pt-BR" dirty="0" smtClean="0">
                <a:solidFill>
                  <a:srgbClr val="000000"/>
                </a:solidFill>
                <a:latin typeface="verdana" panose="020B0604030504040204" pitchFamily="34" charset="0"/>
              </a:rPr>
              <a:t>As </a:t>
            </a:r>
            <a:r>
              <a:rPr lang="pt-BR" dirty="0">
                <a:solidFill>
                  <a:srgbClr val="000000"/>
                </a:solidFill>
                <a:latin typeface="verdana" panose="020B0604030504040204" pitchFamily="34" charset="0"/>
              </a:rPr>
              <a:t>farinhas foram submetidas às análises de composição proximal e determinação do teor de AR. Posteriormente, foram processados pães integrais com a substituição de 10%, 15% e 20% de farinha de trigo integral pela FBV </a:t>
            </a:r>
            <a:r>
              <a:rPr lang="pt-BR" dirty="0">
                <a:solidFill>
                  <a:srgbClr val="FF0000"/>
                </a:solidFill>
                <a:latin typeface="verdana" panose="020B0604030504040204" pitchFamily="34" charset="0"/>
              </a:rPr>
              <a:t>que</a:t>
            </a:r>
            <a:r>
              <a:rPr lang="pt-BR" dirty="0">
                <a:solidFill>
                  <a:srgbClr val="000000"/>
                </a:solidFill>
                <a:latin typeface="verdana" panose="020B0604030504040204" pitchFamily="34" charset="0"/>
              </a:rPr>
              <a:t> obteve o maior teor de AR. Os pães controle e aquele que apresentou maior teor de AR e boas características tecnológicas, como volume específico, dureza e cor, foram submetidos aos testes sensoriais de aceitação e intenção de compra. O teor de AR encontrado para as FBV Prata e Caturra foram 24,1% e 13,7%, respectivamente. O pão com substituição de 15% de farinha de trigo integral por FBV foi escolhido para a análise sensorial. As formulações controle e </a:t>
            </a:r>
            <a:r>
              <a:rPr lang="pt-BR" dirty="0" smtClean="0">
                <a:solidFill>
                  <a:srgbClr val="FF0000"/>
                </a:solidFill>
                <a:latin typeface="verdana" panose="020B0604030504040204" pitchFamily="34" charset="0"/>
              </a:rPr>
              <a:t>aquelas</a:t>
            </a:r>
            <a:r>
              <a:rPr lang="pt-BR" dirty="0" smtClean="0">
                <a:solidFill>
                  <a:srgbClr val="000000"/>
                </a:solidFill>
                <a:latin typeface="verdana" panose="020B0604030504040204" pitchFamily="34" charset="0"/>
              </a:rPr>
              <a:t> com </a:t>
            </a:r>
            <a:r>
              <a:rPr lang="pt-BR" dirty="0">
                <a:solidFill>
                  <a:srgbClr val="000000"/>
                </a:solidFill>
                <a:latin typeface="verdana" panose="020B0604030504040204" pitchFamily="34" charset="0"/>
              </a:rPr>
              <a:t>15% de FBV atingiram Índices de Aceitação Sensorial de 88,7% e 82,1%, respectivamente. A atitude dos avaliadores foi positiva, segundo a qual 56% </a:t>
            </a:r>
            <a:r>
              <a:rPr lang="pt-BR" dirty="0" smtClean="0">
                <a:solidFill>
                  <a:srgbClr val="FF0000"/>
                </a:solidFill>
                <a:latin typeface="verdana" panose="020B0604030504040204" pitchFamily="34" charset="0"/>
              </a:rPr>
              <a:t>deles</a:t>
            </a:r>
            <a:r>
              <a:rPr lang="pt-BR" dirty="0" smtClean="0">
                <a:solidFill>
                  <a:srgbClr val="000000"/>
                </a:solidFill>
                <a:latin typeface="verdana" panose="020B0604030504040204" pitchFamily="34" charset="0"/>
              </a:rPr>
              <a:t> “comprariam </a:t>
            </a:r>
            <a:r>
              <a:rPr lang="pt-BR" dirty="0">
                <a:solidFill>
                  <a:srgbClr val="000000"/>
                </a:solidFill>
                <a:latin typeface="verdana" panose="020B0604030504040204" pitchFamily="34" charset="0"/>
              </a:rPr>
              <a:t>frequentemente” ou “comprariam sempre” o pão com 15% de FBV, não tendo sido observada rejeição para </a:t>
            </a:r>
            <a:r>
              <a:rPr lang="pt-BR" dirty="0">
                <a:solidFill>
                  <a:srgbClr val="FF0000"/>
                </a:solidFill>
                <a:latin typeface="verdana" panose="020B0604030504040204" pitchFamily="34" charset="0"/>
              </a:rPr>
              <a:t>nenhuma das </a:t>
            </a:r>
            <a:r>
              <a:rPr lang="pt-BR" dirty="0">
                <a:solidFill>
                  <a:srgbClr val="000000"/>
                </a:solidFill>
                <a:latin typeface="verdana" panose="020B0604030504040204" pitchFamily="34" charset="0"/>
              </a:rPr>
              <a:t>formulações.</a:t>
            </a:r>
          </a:p>
        </p:txBody>
      </p:sp>
    </p:spTree>
    <p:extLst>
      <p:ext uri="{BB962C8B-B14F-4D97-AF65-F5344CB8AC3E}">
        <p14:creationId xmlns:p14="http://schemas.microsoft.com/office/powerpoint/2010/main" val="279689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17504" y="203363"/>
            <a:ext cx="8229600" cy="1139825"/>
          </a:xfrm>
        </p:spPr>
        <p:txBody>
          <a:bodyPr/>
          <a:lstStyle/>
          <a:p>
            <a:r>
              <a:rPr lang="en-US" altLang="pt-BR" dirty="0" err="1" smtClean="0"/>
              <a:t>Exemplos</a:t>
            </a:r>
            <a:r>
              <a:rPr lang="en-US" altLang="pt-BR" dirty="0" smtClean="0"/>
              <a:t> de </a:t>
            </a:r>
            <a:r>
              <a:rPr lang="en-US" altLang="pt-BR" dirty="0" smtClean="0"/>
              <a:t>Word Formation</a:t>
            </a:r>
            <a:endParaRPr lang="en-US" altLang="pt-BR" dirty="0"/>
          </a:p>
        </p:txBody>
      </p:sp>
      <p:sp>
        <p:nvSpPr>
          <p:cNvPr id="5" name="Retângulo 4"/>
          <p:cNvSpPr/>
          <p:nvPr/>
        </p:nvSpPr>
        <p:spPr>
          <a:xfrm>
            <a:off x="317504" y="1447800"/>
            <a:ext cx="8674096" cy="4247317"/>
          </a:xfrm>
          <a:prstGeom prst="rect">
            <a:avLst/>
          </a:prstGeom>
        </p:spPr>
        <p:txBody>
          <a:bodyPr wrap="square">
            <a:spAutoFit/>
          </a:bodyPr>
          <a:lstStyle/>
          <a:p>
            <a:r>
              <a:rPr lang="en-US" b="1" cap="all" dirty="0">
                <a:solidFill>
                  <a:srgbClr val="000000"/>
                </a:solidFill>
                <a:latin typeface="verdana" panose="020B0604030504040204" pitchFamily="34" charset="0"/>
              </a:rPr>
              <a:t>ABSTRACT</a:t>
            </a:r>
          </a:p>
          <a:p>
            <a:pPr algn="just"/>
            <a:r>
              <a:rPr lang="en-US" dirty="0">
                <a:solidFill>
                  <a:srgbClr val="00B050"/>
                </a:solidFill>
                <a:latin typeface="verdana" panose="020B0604030504040204" pitchFamily="34" charset="0"/>
              </a:rPr>
              <a:t>Unripe</a:t>
            </a:r>
            <a:r>
              <a:rPr lang="en-US" dirty="0">
                <a:solidFill>
                  <a:srgbClr val="000000"/>
                </a:solidFill>
                <a:latin typeface="verdana" panose="020B0604030504040204" pitchFamily="34" charset="0"/>
              </a:rPr>
              <a:t> banana flour (</a:t>
            </a:r>
            <a:r>
              <a:rPr lang="en-US" dirty="0">
                <a:solidFill>
                  <a:srgbClr val="7030A0"/>
                </a:solidFill>
                <a:latin typeface="verdana" panose="020B0604030504040204" pitchFamily="34" charset="0"/>
              </a:rPr>
              <a:t>UBF</a:t>
            </a:r>
            <a:r>
              <a:rPr lang="en-US" dirty="0">
                <a:solidFill>
                  <a:srgbClr val="000000"/>
                </a:solidFill>
                <a:latin typeface="verdana" panose="020B0604030504040204" pitchFamily="34" charset="0"/>
              </a:rPr>
              <a:t>) is a viable </a:t>
            </a:r>
            <a:r>
              <a:rPr lang="en-US" dirty="0">
                <a:solidFill>
                  <a:srgbClr val="FF0000"/>
                </a:solidFill>
                <a:latin typeface="verdana" panose="020B0604030504040204" pitchFamily="34" charset="0"/>
              </a:rPr>
              <a:t>alternative</a:t>
            </a:r>
            <a:r>
              <a:rPr lang="en-US" dirty="0">
                <a:solidFill>
                  <a:srgbClr val="000000"/>
                </a:solidFill>
                <a:latin typeface="verdana" panose="020B0604030504040204" pitchFamily="34" charset="0"/>
              </a:rPr>
              <a:t> for </a:t>
            </a:r>
            <a:r>
              <a:rPr lang="en-US" dirty="0">
                <a:solidFill>
                  <a:srgbClr val="FF0000"/>
                </a:solidFill>
                <a:latin typeface="verdana" panose="020B0604030504040204" pitchFamily="34" charset="0"/>
              </a:rPr>
              <a:t>using</a:t>
            </a:r>
            <a:r>
              <a:rPr lang="en-US" dirty="0">
                <a:solidFill>
                  <a:srgbClr val="000000"/>
                </a:solidFill>
                <a:latin typeface="verdana" panose="020B0604030504040204" pitchFamily="34" charset="0"/>
              </a:rPr>
              <a:t> the fruit, since </a:t>
            </a:r>
            <a:r>
              <a:rPr lang="en-US" dirty="0">
                <a:latin typeface="verdana" panose="020B0604030504040204" pitchFamily="34" charset="0"/>
              </a:rPr>
              <a:t>it </a:t>
            </a:r>
            <a:r>
              <a:rPr lang="en-US" dirty="0">
                <a:solidFill>
                  <a:srgbClr val="000000"/>
                </a:solidFill>
                <a:latin typeface="verdana" panose="020B0604030504040204" pitchFamily="34" charset="0"/>
              </a:rPr>
              <a:t>has </a:t>
            </a:r>
            <a:r>
              <a:rPr lang="en-US" dirty="0">
                <a:latin typeface="verdana" panose="020B0604030504040204" pitchFamily="34" charset="0"/>
              </a:rPr>
              <a:t>a high </a:t>
            </a:r>
            <a:r>
              <a:rPr lang="en-US" dirty="0">
                <a:solidFill>
                  <a:srgbClr val="FF0000"/>
                </a:solidFill>
                <a:latin typeface="verdana" panose="020B0604030504040204" pitchFamily="34" charset="0"/>
              </a:rPr>
              <a:t>resistant</a:t>
            </a:r>
            <a:r>
              <a:rPr lang="en-US" dirty="0">
                <a:solidFill>
                  <a:srgbClr val="000000"/>
                </a:solidFill>
                <a:latin typeface="verdana" panose="020B0604030504040204" pitchFamily="34" charset="0"/>
              </a:rPr>
              <a:t> starch (</a:t>
            </a:r>
            <a:r>
              <a:rPr lang="en-US" dirty="0">
                <a:solidFill>
                  <a:srgbClr val="7030A0"/>
                </a:solidFill>
                <a:latin typeface="verdana" panose="020B0604030504040204" pitchFamily="34" charset="0"/>
              </a:rPr>
              <a:t>RS</a:t>
            </a:r>
            <a:r>
              <a:rPr lang="en-US" dirty="0">
                <a:solidFill>
                  <a:srgbClr val="000000"/>
                </a:solidFill>
                <a:latin typeface="verdana" panose="020B0604030504040204" pitchFamily="34" charset="0"/>
              </a:rPr>
              <a:t>) content which presents a </a:t>
            </a:r>
            <a:r>
              <a:rPr lang="en-US" dirty="0">
                <a:solidFill>
                  <a:srgbClr val="FF0000"/>
                </a:solidFill>
                <a:latin typeface="verdana" panose="020B0604030504040204" pitchFamily="34" charset="0"/>
              </a:rPr>
              <a:t>physiological</a:t>
            </a:r>
            <a:r>
              <a:rPr lang="en-US" dirty="0">
                <a:solidFill>
                  <a:srgbClr val="000000"/>
                </a:solidFill>
                <a:latin typeface="verdana" panose="020B0604030504040204" pitchFamily="34" charset="0"/>
              </a:rPr>
              <a:t> role similar to that of </a:t>
            </a:r>
            <a:r>
              <a:rPr lang="en-US" dirty="0">
                <a:solidFill>
                  <a:srgbClr val="FF0000"/>
                </a:solidFill>
                <a:latin typeface="verdana" panose="020B0604030504040204" pitchFamily="34" charset="0"/>
              </a:rPr>
              <a:t>dietary</a:t>
            </a:r>
            <a:r>
              <a:rPr lang="en-US" dirty="0">
                <a:solidFill>
                  <a:srgbClr val="000000"/>
                </a:solidFill>
                <a:latin typeface="verdana" panose="020B0604030504040204" pitchFamily="34" charset="0"/>
              </a:rPr>
              <a:t> </a:t>
            </a:r>
            <a:r>
              <a:rPr lang="en-US" dirty="0" err="1">
                <a:solidFill>
                  <a:srgbClr val="000000"/>
                </a:solidFill>
                <a:latin typeface="verdana" panose="020B0604030504040204" pitchFamily="34" charset="0"/>
              </a:rPr>
              <a:t>fibre</a:t>
            </a:r>
            <a:r>
              <a:rPr lang="en-US" dirty="0">
                <a:solidFill>
                  <a:srgbClr val="000000"/>
                </a:solidFill>
                <a:latin typeface="verdana" panose="020B0604030504040204" pitchFamily="34" charset="0"/>
              </a:rPr>
              <a:t>. The </a:t>
            </a:r>
            <a:r>
              <a:rPr lang="en-US" dirty="0">
                <a:solidFill>
                  <a:srgbClr val="FF0000"/>
                </a:solidFill>
                <a:latin typeface="verdana" panose="020B0604030504040204" pitchFamily="34" charset="0"/>
              </a:rPr>
              <a:t>objective</a:t>
            </a:r>
            <a:r>
              <a:rPr lang="en-US" dirty="0">
                <a:solidFill>
                  <a:srgbClr val="000000"/>
                </a:solidFill>
                <a:latin typeface="verdana" panose="020B0604030504040204" pitchFamily="34" charset="0"/>
              </a:rPr>
              <a:t> of this study was to produce UBF from two banana </a:t>
            </a:r>
            <a:r>
              <a:rPr lang="en-US" dirty="0">
                <a:solidFill>
                  <a:srgbClr val="FF0000"/>
                </a:solidFill>
                <a:latin typeface="verdana" panose="020B0604030504040204" pitchFamily="34" charset="0"/>
              </a:rPr>
              <a:t>genotypes</a:t>
            </a:r>
            <a:r>
              <a:rPr lang="en-US" dirty="0">
                <a:solidFill>
                  <a:srgbClr val="000000"/>
                </a:solidFill>
                <a:latin typeface="verdana" panose="020B0604030504040204" pitchFamily="34" charset="0"/>
              </a:rPr>
              <a:t> (Lady Finger and Cavendish), and select the one with the </a:t>
            </a:r>
            <a:r>
              <a:rPr lang="en-US" dirty="0">
                <a:solidFill>
                  <a:srgbClr val="FF0000"/>
                </a:solidFill>
                <a:latin typeface="verdana" panose="020B0604030504040204" pitchFamily="34" charset="0"/>
              </a:rPr>
              <a:t>highest</a:t>
            </a:r>
            <a:r>
              <a:rPr lang="en-US" dirty="0">
                <a:solidFill>
                  <a:srgbClr val="000000"/>
                </a:solidFill>
                <a:latin typeface="verdana" panose="020B0604030504040204" pitchFamily="34" charset="0"/>
              </a:rPr>
              <a:t> level of </a:t>
            </a:r>
            <a:r>
              <a:rPr lang="en-US" dirty="0">
                <a:solidFill>
                  <a:srgbClr val="7030A0"/>
                </a:solidFill>
                <a:latin typeface="verdana" panose="020B0604030504040204" pitchFamily="34" charset="0"/>
              </a:rPr>
              <a:t>RS</a:t>
            </a:r>
            <a:r>
              <a:rPr lang="en-US" dirty="0">
                <a:solidFill>
                  <a:srgbClr val="000000"/>
                </a:solidFill>
                <a:latin typeface="verdana" panose="020B0604030504040204" pitchFamily="34" charset="0"/>
              </a:rPr>
              <a:t> for subsequent </a:t>
            </a:r>
            <a:r>
              <a:rPr lang="en-US" dirty="0">
                <a:solidFill>
                  <a:srgbClr val="FF0000"/>
                </a:solidFill>
                <a:latin typeface="verdana" panose="020B0604030504040204" pitchFamily="34" charset="0"/>
              </a:rPr>
              <a:t>replacement</a:t>
            </a:r>
            <a:r>
              <a:rPr lang="en-US" dirty="0">
                <a:solidFill>
                  <a:srgbClr val="000000"/>
                </a:solidFill>
                <a:latin typeface="verdana" panose="020B0604030504040204" pitchFamily="34" charset="0"/>
              </a:rPr>
              <a:t> of part of the whole wheat flour by </a:t>
            </a:r>
            <a:r>
              <a:rPr lang="en-US" dirty="0">
                <a:solidFill>
                  <a:srgbClr val="7030A0"/>
                </a:solidFill>
                <a:latin typeface="verdana" panose="020B0604030504040204" pitchFamily="34" charset="0"/>
              </a:rPr>
              <a:t>UBF</a:t>
            </a:r>
            <a:r>
              <a:rPr lang="en-US" dirty="0">
                <a:solidFill>
                  <a:srgbClr val="000000"/>
                </a:solidFill>
                <a:latin typeface="verdana" panose="020B0604030504040204" pitchFamily="34" charset="0"/>
              </a:rPr>
              <a:t> in a </a:t>
            </a:r>
            <a:r>
              <a:rPr lang="en-US" dirty="0">
                <a:solidFill>
                  <a:srgbClr val="FF0000"/>
                </a:solidFill>
                <a:latin typeface="verdana" panose="020B0604030504040204" pitchFamily="34" charset="0"/>
              </a:rPr>
              <a:t>formulation</a:t>
            </a:r>
            <a:r>
              <a:rPr lang="en-US" dirty="0">
                <a:solidFill>
                  <a:srgbClr val="000000"/>
                </a:solidFill>
                <a:latin typeface="verdana" panose="020B0604030504040204" pitchFamily="34" charset="0"/>
              </a:rPr>
              <a:t> for whole wheat loaves. For the </a:t>
            </a:r>
            <a:r>
              <a:rPr lang="en-US" dirty="0">
                <a:solidFill>
                  <a:srgbClr val="FF0000"/>
                </a:solidFill>
                <a:latin typeface="verdana" panose="020B0604030504040204" pitchFamily="34" charset="0"/>
              </a:rPr>
              <a:t>production</a:t>
            </a:r>
            <a:r>
              <a:rPr lang="en-US" dirty="0">
                <a:solidFill>
                  <a:srgbClr val="000000"/>
                </a:solidFill>
                <a:latin typeface="verdana" panose="020B0604030504040204" pitchFamily="34" charset="0"/>
              </a:rPr>
              <a:t> of </a:t>
            </a:r>
            <a:r>
              <a:rPr lang="en-US" dirty="0">
                <a:solidFill>
                  <a:srgbClr val="7030A0"/>
                </a:solidFill>
                <a:latin typeface="verdana" panose="020B0604030504040204" pitchFamily="34" charset="0"/>
              </a:rPr>
              <a:t>UBF</a:t>
            </a:r>
            <a:r>
              <a:rPr lang="en-US" dirty="0">
                <a:solidFill>
                  <a:srgbClr val="000000"/>
                </a:solidFill>
                <a:latin typeface="verdana" panose="020B0604030504040204" pitchFamily="34" charset="0"/>
              </a:rPr>
              <a:t>, the fruits were </a:t>
            </a:r>
            <a:r>
              <a:rPr lang="en-US" dirty="0">
                <a:solidFill>
                  <a:srgbClr val="FF0000"/>
                </a:solidFill>
                <a:latin typeface="verdana" panose="020B0604030504040204" pitchFamily="34" charset="0"/>
              </a:rPr>
              <a:t>peeled</a:t>
            </a:r>
            <a:r>
              <a:rPr lang="en-US" dirty="0">
                <a:solidFill>
                  <a:srgbClr val="000000"/>
                </a:solidFill>
                <a:latin typeface="verdana" panose="020B0604030504040204" pitchFamily="34" charset="0"/>
              </a:rPr>
              <a:t>, cut into slices, </a:t>
            </a:r>
            <a:r>
              <a:rPr lang="en-US" dirty="0">
                <a:solidFill>
                  <a:srgbClr val="FF0000"/>
                </a:solidFill>
                <a:latin typeface="verdana" panose="020B0604030504040204" pitchFamily="34" charset="0"/>
              </a:rPr>
              <a:t>submerged</a:t>
            </a:r>
            <a:r>
              <a:rPr lang="en-US" dirty="0">
                <a:solidFill>
                  <a:srgbClr val="000000"/>
                </a:solidFill>
                <a:latin typeface="verdana" panose="020B0604030504040204" pitchFamily="34" charset="0"/>
              </a:rPr>
              <a:t> in a </a:t>
            </a:r>
            <a:r>
              <a:rPr lang="en-US" dirty="0">
                <a:solidFill>
                  <a:srgbClr val="FF0000"/>
                </a:solidFill>
                <a:latin typeface="verdana" panose="020B0604030504040204" pitchFamily="34" charset="0"/>
              </a:rPr>
              <a:t>solution</a:t>
            </a:r>
            <a:r>
              <a:rPr lang="en-US" dirty="0">
                <a:solidFill>
                  <a:srgbClr val="000000"/>
                </a:solidFill>
                <a:latin typeface="verdana" panose="020B0604030504040204" pitchFamily="34" charset="0"/>
              </a:rPr>
              <a:t> of ascorbic acid and citric acid, spread on trays, </a:t>
            </a:r>
            <a:r>
              <a:rPr lang="en-US" dirty="0">
                <a:solidFill>
                  <a:srgbClr val="FF0000"/>
                </a:solidFill>
                <a:latin typeface="verdana" panose="020B0604030504040204" pitchFamily="34" charset="0"/>
              </a:rPr>
              <a:t>dried</a:t>
            </a:r>
            <a:r>
              <a:rPr lang="en-US" dirty="0">
                <a:solidFill>
                  <a:srgbClr val="000000"/>
                </a:solidFill>
                <a:latin typeface="verdana" panose="020B0604030504040204" pitchFamily="34" charset="0"/>
              </a:rPr>
              <a:t> at 50 °C for 7 hours and then </a:t>
            </a:r>
            <a:r>
              <a:rPr lang="en-US" dirty="0">
                <a:solidFill>
                  <a:srgbClr val="FF33CC"/>
                </a:solidFill>
                <a:latin typeface="verdana" panose="020B0604030504040204" pitchFamily="34" charset="0"/>
              </a:rPr>
              <a:t>ground</a:t>
            </a:r>
            <a:r>
              <a:rPr lang="en-US" dirty="0">
                <a:solidFill>
                  <a:srgbClr val="000000"/>
                </a:solidFill>
                <a:latin typeface="verdana" panose="020B0604030504040204" pitchFamily="34" charset="0"/>
              </a:rPr>
              <a:t>. </a:t>
            </a:r>
            <a:endParaRPr lang="en-US" dirty="0" smtClean="0">
              <a:solidFill>
                <a:srgbClr val="000000"/>
              </a:solidFill>
              <a:latin typeface="verdana" panose="020B0604030504040204" pitchFamily="34" charset="0"/>
            </a:endParaRPr>
          </a:p>
          <a:p>
            <a:pPr algn="just"/>
            <a:endParaRPr lang="en-US" dirty="0">
              <a:solidFill>
                <a:srgbClr val="000000"/>
              </a:solidFill>
              <a:latin typeface="verdana" panose="020B0604030504040204" pitchFamily="34" charset="0"/>
            </a:endParaRPr>
          </a:p>
          <a:p>
            <a:pPr algn="just"/>
            <a:r>
              <a:rPr lang="en-US" dirty="0" err="1" smtClean="0">
                <a:solidFill>
                  <a:srgbClr val="FF0000"/>
                </a:solidFill>
                <a:latin typeface="verdana" panose="020B0604030504040204" pitchFamily="34" charset="0"/>
              </a:rPr>
              <a:t>Vermelho</a:t>
            </a:r>
            <a:r>
              <a:rPr lang="en-US" dirty="0" smtClean="0">
                <a:solidFill>
                  <a:srgbClr val="FF0000"/>
                </a:solidFill>
                <a:latin typeface="verdana" panose="020B0604030504040204" pitchFamily="34" charset="0"/>
              </a:rPr>
              <a:t> – </a:t>
            </a:r>
            <a:r>
              <a:rPr lang="en-US" dirty="0" err="1" smtClean="0">
                <a:solidFill>
                  <a:srgbClr val="000000"/>
                </a:solidFill>
                <a:latin typeface="verdana" panose="020B0604030504040204" pitchFamily="34" charset="0"/>
              </a:rPr>
              <a:t>Sufixation</a:t>
            </a:r>
            <a:endParaRPr lang="en-US" dirty="0" smtClean="0">
              <a:solidFill>
                <a:srgbClr val="000000"/>
              </a:solidFill>
              <a:latin typeface="verdana" panose="020B0604030504040204" pitchFamily="34" charset="0"/>
            </a:endParaRPr>
          </a:p>
          <a:p>
            <a:pPr algn="just"/>
            <a:r>
              <a:rPr lang="en-US" dirty="0" smtClean="0">
                <a:solidFill>
                  <a:srgbClr val="00B050"/>
                </a:solidFill>
                <a:latin typeface="verdana" panose="020B0604030504040204" pitchFamily="34" charset="0"/>
              </a:rPr>
              <a:t>Verde – </a:t>
            </a:r>
            <a:r>
              <a:rPr lang="en-US" dirty="0" err="1" smtClean="0">
                <a:solidFill>
                  <a:srgbClr val="000000"/>
                </a:solidFill>
                <a:latin typeface="verdana" panose="020B0604030504040204" pitchFamily="34" charset="0"/>
              </a:rPr>
              <a:t>Prefixation</a:t>
            </a:r>
            <a:endParaRPr lang="en-US" dirty="0" smtClean="0">
              <a:solidFill>
                <a:srgbClr val="000000"/>
              </a:solidFill>
              <a:latin typeface="verdana" panose="020B0604030504040204" pitchFamily="34" charset="0"/>
            </a:endParaRPr>
          </a:p>
          <a:p>
            <a:pPr algn="just"/>
            <a:r>
              <a:rPr lang="en-US" dirty="0" err="1" smtClean="0">
                <a:solidFill>
                  <a:srgbClr val="7030A0"/>
                </a:solidFill>
                <a:latin typeface="verdana" panose="020B0604030504040204" pitchFamily="34" charset="0"/>
              </a:rPr>
              <a:t>Roxo</a:t>
            </a:r>
            <a:r>
              <a:rPr lang="en-US" dirty="0" smtClean="0">
                <a:solidFill>
                  <a:srgbClr val="7030A0"/>
                </a:solidFill>
                <a:latin typeface="verdana" panose="020B0604030504040204" pitchFamily="34" charset="0"/>
              </a:rPr>
              <a:t> – </a:t>
            </a:r>
            <a:r>
              <a:rPr lang="en-US" dirty="0" smtClean="0">
                <a:solidFill>
                  <a:srgbClr val="000000"/>
                </a:solidFill>
                <a:latin typeface="verdana" panose="020B0604030504040204" pitchFamily="34" charset="0"/>
              </a:rPr>
              <a:t>Acronym</a:t>
            </a:r>
          </a:p>
          <a:p>
            <a:pPr algn="just"/>
            <a:r>
              <a:rPr lang="en-US" dirty="0" smtClean="0">
                <a:solidFill>
                  <a:srgbClr val="FF33CC"/>
                </a:solidFill>
                <a:latin typeface="verdana" panose="020B0604030504040204" pitchFamily="34" charset="0"/>
              </a:rPr>
              <a:t>Rosa – </a:t>
            </a:r>
            <a:r>
              <a:rPr lang="en-US" dirty="0" smtClean="0">
                <a:solidFill>
                  <a:srgbClr val="000000"/>
                </a:solidFill>
                <a:latin typeface="verdana" panose="020B0604030504040204" pitchFamily="34" charset="0"/>
              </a:rPr>
              <a:t>Conversion (ground é substantive </a:t>
            </a:r>
            <a:r>
              <a:rPr lang="en-US" dirty="0" err="1" smtClean="0">
                <a:solidFill>
                  <a:srgbClr val="000000"/>
                </a:solidFill>
                <a:latin typeface="verdana" panose="020B0604030504040204" pitchFamily="34" charset="0"/>
              </a:rPr>
              <a:t>está</a:t>
            </a:r>
            <a:r>
              <a:rPr lang="en-US" dirty="0" smtClean="0">
                <a:solidFill>
                  <a:srgbClr val="000000"/>
                </a:solidFill>
                <a:latin typeface="verdana" panose="020B0604030504040204" pitchFamily="34" charset="0"/>
              </a:rPr>
              <a:t> </a:t>
            </a:r>
            <a:r>
              <a:rPr lang="en-US" dirty="0" err="1" smtClean="0">
                <a:solidFill>
                  <a:srgbClr val="000000"/>
                </a:solidFill>
                <a:latin typeface="verdana" panose="020B0604030504040204" pitchFamily="34" charset="0"/>
              </a:rPr>
              <a:t>sendo</a:t>
            </a:r>
            <a:r>
              <a:rPr lang="en-US" dirty="0" smtClean="0">
                <a:solidFill>
                  <a:srgbClr val="000000"/>
                </a:solidFill>
                <a:latin typeface="verdana" panose="020B0604030504040204" pitchFamily="34" charset="0"/>
              </a:rPr>
              <a:t> </a:t>
            </a:r>
            <a:r>
              <a:rPr lang="en-US" dirty="0" err="1" smtClean="0">
                <a:solidFill>
                  <a:srgbClr val="000000"/>
                </a:solidFill>
                <a:latin typeface="verdana" panose="020B0604030504040204" pitchFamily="34" charset="0"/>
              </a:rPr>
              <a:t>usada</a:t>
            </a:r>
            <a:r>
              <a:rPr lang="en-US" dirty="0" smtClean="0">
                <a:solidFill>
                  <a:srgbClr val="000000"/>
                </a:solidFill>
                <a:latin typeface="verdana" panose="020B0604030504040204" pitchFamily="34" charset="0"/>
              </a:rPr>
              <a:t> </a:t>
            </a:r>
            <a:r>
              <a:rPr lang="en-US" dirty="0" err="1" smtClean="0">
                <a:solidFill>
                  <a:srgbClr val="000000"/>
                </a:solidFill>
                <a:latin typeface="verdana" panose="020B0604030504040204" pitchFamily="34" charset="0"/>
              </a:rPr>
              <a:t>como</a:t>
            </a:r>
            <a:r>
              <a:rPr lang="en-US" dirty="0" smtClean="0">
                <a:solidFill>
                  <a:srgbClr val="000000"/>
                </a:solidFill>
                <a:latin typeface="verdana" panose="020B0604030504040204" pitchFamily="34" charset="0"/>
              </a:rPr>
              <a:t> </a:t>
            </a:r>
            <a:r>
              <a:rPr lang="en-US" dirty="0" err="1" smtClean="0">
                <a:solidFill>
                  <a:srgbClr val="000000"/>
                </a:solidFill>
                <a:latin typeface="verdana" panose="020B0604030504040204" pitchFamily="34" charset="0"/>
              </a:rPr>
              <a:t>verbo</a:t>
            </a:r>
            <a:r>
              <a:rPr lang="en-US" dirty="0" smtClean="0">
                <a:solidFill>
                  <a:srgbClr val="000000"/>
                </a:solidFill>
                <a:latin typeface="verdana" panose="020B0604030504040204" pitchFamily="34" charset="0"/>
              </a:rPr>
              <a:t>)</a:t>
            </a:r>
          </a:p>
        </p:txBody>
      </p:sp>
    </p:spTree>
    <p:extLst>
      <p:ext uri="{BB962C8B-B14F-4D97-AF65-F5344CB8AC3E}">
        <p14:creationId xmlns:p14="http://schemas.microsoft.com/office/powerpoint/2010/main" val="1416799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17504" y="1143000"/>
            <a:ext cx="8382000" cy="5632311"/>
          </a:xfrm>
          <a:prstGeom prst="rect">
            <a:avLst/>
          </a:prstGeom>
        </p:spPr>
        <p:txBody>
          <a:bodyPr wrap="square">
            <a:spAutoFit/>
          </a:bodyPr>
          <a:lstStyle/>
          <a:p>
            <a:pPr algn="just"/>
            <a:r>
              <a:rPr lang="en-US" b="1" cap="all" dirty="0" smtClean="0">
                <a:solidFill>
                  <a:srgbClr val="000000"/>
                </a:solidFill>
                <a:latin typeface="verdana" panose="020B0604030504040204" pitchFamily="34" charset="0"/>
              </a:rPr>
              <a:t>ABSTRACT…continued</a:t>
            </a:r>
            <a:endParaRPr lang="en-US" b="1" cap="all" dirty="0">
              <a:solidFill>
                <a:srgbClr val="000000"/>
              </a:solidFill>
              <a:latin typeface="verdana" panose="020B0604030504040204" pitchFamily="34" charset="0"/>
            </a:endParaRPr>
          </a:p>
          <a:p>
            <a:pPr algn="just"/>
            <a:r>
              <a:rPr lang="en-US" dirty="0" smtClean="0">
                <a:solidFill>
                  <a:srgbClr val="000000"/>
                </a:solidFill>
                <a:latin typeface="verdana" panose="020B0604030504040204" pitchFamily="34" charset="0"/>
              </a:rPr>
              <a:t>The </a:t>
            </a:r>
            <a:r>
              <a:rPr lang="en-US" dirty="0">
                <a:solidFill>
                  <a:srgbClr val="000000"/>
                </a:solidFill>
                <a:latin typeface="verdana" panose="020B0604030504040204" pitchFamily="34" charset="0"/>
              </a:rPr>
              <a:t>flours were </a:t>
            </a:r>
            <a:r>
              <a:rPr lang="en-US" dirty="0">
                <a:solidFill>
                  <a:srgbClr val="FF0000"/>
                </a:solidFill>
                <a:latin typeface="verdana" panose="020B0604030504040204" pitchFamily="34" charset="0"/>
              </a:rPr>
              <a:t>submitted</a:t>
            </a:r>
            <a:r>
              <a:rPr lang="en-US" dirty="0">
                <a:solidFill>
                  <a:srgbClr val="000000"/>
                </a:solidFill>
                <a:latin typeface="verdana" panose="020B0604030504040204" pitchFamily="34" charset="0"/>
              </a:rPr>
              <a:t> to proximate </a:t>
            </a:r>
            <a:r>
              <a:rPr lang="en-US" dirty="0">
                <a:solidFill>
                  <a:srgbClr val="FF0000"/>
                </a:solidFill>
                <a:latin typeface="verdana" panose="020B0604030504040204" pitchFamily="34" charset="0"/>
              </a:rPr>
              <a:t>composition</a:t>
            </a:r>
            <a:r>
              <a:rPr lang="en-US" dirty="0">
                <a:solidFill>
                  <a:srgbClr val="000000"/>
                </a:solidFill>
                <a:latin typeface="verdana" panose="020B0604030504040204" pitchFamily="34" charset="0"/>
              </a:rPr>
              <a:t> and RS content analyses. Whole </a:t>
            </a:r>
            <a:r>
              <a:rPr lang="en-US" dirty="0">
                <a:solidFill>
                  <a:srgbClr val="000000"/>
                </a:solidFill>
                <a:latin typeface="verdana" panose="020B0604030504040204" pitchFamily="34" charset="0"/>
              </a:rPr>
              <a:t>wheat loaves were </a:t>
            </a:r>
            <a:r>
              <a:rPr lang="en-US" dirty="0">
                <a:solidFill>
                  <a:srgbClr val="000000"/>
                </a:solidFill>
                <a:latin typeface="verdana" panose="020B0604030504040204" pitchFamily="34" charset="0"/>
              </a:rPr>
              <a:t>then </a:t>
            </a:r>
            <a:r>
              <a:rPr lang="en-US" dirty="0">
                <a:solidFill>
                  <a:srgbClr val="FF0000"/>
                </a:solidFill>
                <a:latin typeface="verdana" panose="020B0604030504040204" pitchFamily="34" charset="0"/>
              </a:rPr>
              <a:t>processed</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replacing</a:t>
            </a:r>
            <a:r>
              <a:rPr lang="en-US" dirty="0">
                <a:solidFill>
                  <a:srgbClr val="000000"/>
                </a:solidFill>
                <a:latin typeface="verdana" panose="020B0604030504040204" pitchFamily="34" charset="0"/>
              </a:rPr>
              <a:t> 10%, 15% and 20% of the whole wheat flour by the UBF </a:t>
            </a:r>
            <a:r>
              <a:rPr lang="en-US" dirty="0">
                <a:solidFill>
                  <a:srgbClr val="FF0000"/>
                </a:solidFill>
                <a:latin typeface="verdana" panose="020B0604030504040204" pitchFamily="34" charset="0"/>
              </a:rPr>
              <a:t>containing</a:t>
            </a:r>
            <a:r>
              <a:rPr lang="en-US" dirty="0">
                <a:solidFill>
                  <a:srgbClr val="000000"/>
                </a:solidFill>
                <a:latin typeface="verdana" panose="020B0604030504040204" pitchFamily="34" charset="0"/>
              </a:rPr>
              <a:t> the </a:t>
            </a:r>
            <a:r>
              <a:rPr lang="en-US" dirty="0">
                <a:solidFill>
                  <a:srgbClr val="FF0000"/>
                </a:solidFill>
                <a:latin typeface="verdana" panose="020B0604030504040204" pitchFamily="34" charset="0"/>
              </a:rPr>
              <a:t>highest</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resistant</a:t>
            </a:r>
            <a:r>
              <a:rPr lang="en-US" dirty="0">
                <a:solidFill>
                  <a:srgbClr val="000000"/>
                </a:solidFill>
                <a:latin typeface="verdana" panose="020B0604030504040204" pitchFamily="34" charset="0"/>
              </a:rPr>
              <a:t> starch content. The control loaves and </a:t>
            </a:r>
            <a:r>
              <a:rPr lang="en-US" dirty="0">
                <a:latin typeface="verdana" panose="020B0604030504040204" pitchFamily="34" charset="0"/>
              </a:rPr>
              <a:t>the one </a:t>
            </a:r>
            <a:r>
              <a:rPr lang="en-US" dirty="0">
                <a:solidFill>
                  <a:srgbClr val="000000"/>
                </a:solidFill>
                <a:latin typeface="verdana" panose="020B0604030504040204" pitchFamily="34" charset="0"/>
              </a:rPr>
              <a:t>with the </a:t>
            </a:r>
            <a:r>
              <a:rPr lang="en-US" dirty="0">
                <a:solidFill>
                  <a:srgbClr val="FF0000"/>
                </a:solidFill>
                <a:latin typeface="verdana" panose="020B0604030504040204" pitchFamily="34" charset="0"/>
              </a:rPr>
              <a:t>highest</a:t>
            </a:r>
            <a:r>
              <a:rPr lang="en-US" dirty="0">
                <a:solidFill>
                  <a:srgbClr val="000000"/>
                </a:solidFill>
                <a:latin typeface="verdana" panose="020B0604030504040204" pitchFamily="34" charset="0"/>
              </a:rPr>
              <a:t> </a:t>
            </a:r>
            <a:r>
              <a:rPr lang="en-US" dirty="0">
                <a:solidFill>
                  <a:srgbClr val="7030A0"/>
                </a:solidFill>
                <a:latin typeface="verdana" panose="020B0604030504040204" pitchFamily="34" charset="0"/>
              </a:rPr>
              <a:t>RS</a:t>
            </a:r>
            <a:r>
              <a:rPr lang="en-US" dirty="0">
                <a:solidFill>
                  <a:srgbClr val="000000"/>
                </a:solidFill>
                <a:latin typeface="verdana" panose="020B0604030504040204" pitchFamily="34" charset="0"/>
              </a:rPr>
              <a:t> content and good </a:t>
            </a:r>
            <a:r>
              <a:rPr lang="en-US" dirty="0">
                <a:solidFill>
                  <a:srgbClr val="FF0000"/>
                </a:solidFill>
                <a:latin typeface="verdana" panose="020B0604030504040204" pitchFamily="34" charset="0"/>
              </a:rPr>
              <a:t>technological</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characteristics</a:t>
            </a:r>
            <a:r>
              <a:rPr lang="en-US" dirty="0">
                <a:solidFill>
                  <a:srgbClr val="000000"/>
                </a:solidFill>
                <a:latin typeface="verdana" panose="020B0604030504040204" pitchFamily="34" charset="0"/>
              </a:rPr>
              <a:t>, such as </a:t>
            </a:r>
            <a:r>
              <a:rPr lang="en-US" dirty="0">
                <a:solidFill>
                  <a:srgbClr val="FF0000"/>
                </a:solidFill>
                <a:latin typeface="verdana" panose="020B0604030504040204" pitchFamily="34" charset="0"/>
              </a:rPr>
              <a:t>specific</a:t>
            </a:r>
            <a:r>
              <a:rPr lang="en-US" dirty="0">
                <a:solidFill>
                  <a:srgbClr val="000000"/>
                </a:solidFill>
                <a:latin typeface="verdana" panose="020B0604030504040204" pitchFamily="34" charset="0"/>
              </a:rPr>
              <a:t> volume, </a:t>
            </a:r>
            <a:r>
              <a:rPr lang="en-US" dirty="0">
                <a:solidFill>
                  <a:srgbClr val="FF0000"/>
                </a:solidFill>
                <a:latin typeface="verdana" panose="020B0604030504040204" pitchFamily="34" charset="0"/>
              </a:rPr>
              <a:t>hardness</a:t>
            </a:r>
            <a:r>
              <a:rPr lang="en-US" dirty="0">
                <a:solidFill>
                  <a:srgbClr val="000000"/>
                </a:solidFill>
                <a:latin typeface="verdana" panose="020B0604030504040204" pitchFamily="34" charset="0"/>
              </a:rPr>
              <a:t> and </a:t>
            </a:r>
            <a:r>
              <a:rPr lang="en-US" dirty="0" err="1">
                <a:solidFill>
                  <a:srgbClr val="000000"/>
                </a:solidFill>
                <a:latin typeface="verdana" panose="020B0604030504040204" pitchFamily="34" charset="0"/>
              </a:rPr>
              <a:t>colour</a:t>
            </a:r>
            <a:r>
              <a:rPr lang="en-US" dirty="0">
                <a:solidFill>
                  <a:srgbClr val="000000"/>
                </a:solidFill>
                <a:latin typeface="verdana" panose="020B0604030504040204" pitchFamily="34" charset="0"/>
              </a:rPr>
              <a:t>, were </a:t>
            </a:r>
            <a:r>
              <a:rPr lang="en-US" dirty="0">
                <a:solidFill>
                  <a:srgbClr val="FF0000"/>
                </a:solidFill>
                <a:latin typeface="verdana" panose="020B0604030504040204" pitchFamily="34" charset="0"/>
              </a:rPr>
              <a:t>submitted</a:t>
            </a:r>
            <a:r>
              <a:rPr lang="en-US" dirty="0">
                <a:solidFill>
                  <a:srgbClr val="000000"/>
                </a:solidFill>
                <a:latin typeface="verdana" panose="020B0604030504040204" pitchFamily="34" charset="0"/>
              </a:rPr>
              <a:t> to a </a:t>
            </a:r>
            <a:r>
              <a:rPr lang="en-US" dirty="0">
                <a:solidFill>
                  <a:srgbClr val="FF0000"/>
                </a:solidFill>
                <a:latin typeface="verdana" panose="020B0604030504040204" pitchFamily="34" charset="0"/>
              </a:rPr>
              <a:t>sensory</a:t>
            </a:r>
            <a:r>
              <a:rPr lang="en-US" dirty="0">
                <a:solidFill>
                  <a:srgbClr val="000000"/>
                </a:solidFill>
                <a:latin typeface="verdana" panose="020B0604030504040204" pitchFamily="34" charset="0"/>
              </a:rPr>
              <a:t> test for </a:t>
            </a:r>
            <a:r>
              <a:rPr lang="en-US" dirty="0">
                <a:solidFill>
                  <a:srgbClr val="FF0000"/>
                </a:solidFill>
                <a:latin typeface="verdana" panose="020B0604030504040204" pitchFamily="34" charset="0"/>
              </a:rPr>
              <a:t>acceptance</a:t>
            </a:r>
            <a:r>
              <a:rPr lang="en-US" dirty="0">
                <a:solidFill>
                  <a:srgbClr val="000000"/>
                </a:solidFill>
                <a:latin typeface="verdana" panose="020B0604030504040204" pitchFamily="34" charset="0"/>
              </a:rPr>
              <a:t> and </a:t>
            </a:r>
            <a:r>
              <a:rPr lang="en-US" dirty="0">
                <a:solidFill>
                  <a:srgbClr val="FF0000"/>
                </a:solidFill>
                <a:latin typeface="verdana" panose="020B0604030504040204" pitchFamily="34" charset="0"/>
              </a:rPr>
              <a:t>purchase</a:t>
            </a:r>
            <a:r>
              <a:rPr lang="en-US" dirty="0">
                <a:solidFill>
                  <a:srgbClr val="000000"/>
                </a:solidFill>
                <a:latin typeface="verdana" panose="020B0604030504040204" pitchFamily="34" charset="0"/>
              </a:rPr>
              <a:t> intent. The </a:t>
            </a:r>
            <a:r>
              <a:rPr lang="en-US" dirty="0">
                <a:solidFill>
                  <a:srgbClr val="FF0000"/>
                </a:solidFill>
                <a:latin typeface="verdana" panose="020B0604030504040204" pitchFamily="34" charset="0"/>
              </a:rPr>
              <a:t>resistant</a:t>
            </a:r>
            <a:r>
              <a:rPr lang="en-US" dirty="0">
                <a:solidFill>
                  <a:srgbClr val="000000"/>
                </a:solidFill>
                <a:latin typeface="verdana" panose="020B0604030504040204" pitchFamily="34" charset="0"/>
              </a:rPr>
              <a:t> starch contents found in the Finger and </a:t>
            </a:r>
            <a:r>
              <a:rPr lang="en-US" dirty="0">
                <a:solidFill>
                  <a:srgbClr val="FF0000"/>
                </a:solidFill>
                <a:latin typeface="verdana" panose="020B0604030504040204" pitchFamily="34" charset="0"/>
              </a:rPr>
              <a:t>Cavendish</a:t>
            </a:r>
            <a:r>
              <a:rPr lang="en-US" dirty="0">
                <a:solidFill>
                  <a:srgbClr val="000000"/>
                </a:solidFill>
                <a:latin typeface="verdana" panose="020B0604030504040204" pitchFamily="34" charset="0"/>
              </a:rPr>
              <a:t> UBF samples were 24.1% and 13.7% </a:t>
            </a:r>
            <a:r>
              <a:rPr lang="en-US" dirty="0">
                <a:solidFill>
                  <a:srgbClr val="FF0000"/>
                </a:solidFill>
                <a:latin typeface="verdana" panose="020B0604030504040204" pitchFamily="34" charset="0"/>
              </a:rPr>
              <a:t>respectively</a:t>
            </a:r>
            <a:r>
              <a:rPr lang="en-US" dirty="0">
                <a:solidFill>
                  <a:srgbClr val="000000"/>
                </a:solidFill>
                <a:latin typeface="verdana" panose="020B0604030504040204" pitchFamily="34" charset="0"/>
              </a:rPr>
              <a:t>. Loaves with 15% </a:t>
            </a:r>
            <a:r>
              <a:rPr lang="en-US" dirty="0">
                <a:solidFill>
                  <a:srgbClr val="FF0000"/>
                </a:solidFill>
                <a:latin typeface="verdana" panose="020B0604030504040204" pitchFamily="34" charset="0"/>
              </a:rPr>
              <a:t>substitution</a:t>
            </a:r>
            <a:r>
              <a:rPr lang="en-US" dirty="0">
                <a:solidFill>
                  <a:srgbClr val="000000"/>
                </a:solidFill>
                <a:latin typeface="verdana" panose="020B0604030504040204" pitchFamily="34" charset="0"/>
              </a:rPr>
              <a:t> of the whole wheat flour by UBF were chosen for the </a:t>
            </a:r>
            <a:r>
              <a:rPr lang="en-US" dirty="0">
                <a:solidFill>
                  <a:srgbClr val="FF0000"/>
                </a:solidFill>
                <a:latin typeface="verdana" panose="020B0604030504040204" pitchFamily="34" charset="0"/>
              </a:rPr>
              <a:t>sensory</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analysis</a:t>
            </a:r>
            <a:r>
              <a:rPr lang="en-US" dirty="0">
                <a:solidFill>
                  <a:srgbClr val="000000"/>
                </a:solidFill>
                <a:latin typeface="verdana" panose="020B0604030504040204" pitchFamily="34" charset="0"/>
              </a:rPr>
              <a:t>. The Control loaf </a:t>
            </a:r>
            <a:r>
              <a:rPr lang="en-US" dirty="0">
                <a:solidFill>
                  <a:srgbClr val="FF0000"/>
                </a:solidFill>
                <a:latin typeface="verdana" panose="020B0604030504040204" pitchFamily="34" charset="0"/>
              </a:rPr>
              <a:t>formulation</a:t>
            </a:r>
            <a:r>
              <a:rPr lang="en-US" dirty="0">
                <a:solidFill>
                  <a:srgbClr val="000000"/>
                </a:solidFill>
                <a:latin typeface="verdana" panose="020B0604030504040204" pitchFamily="34" charset="0"/>
              </a:rPr>
              <a:t> and </a:t>
            </a:r>
            <a:r>
              <a:rPr lang="en-US" dirty="0">
                <a:latin typeface="verdana" panose="020B0604030504040204" pitchFamily="34" charset="0"/>
              </a:rPr>
              <a:t>that</a:t>
            </a:r>
            <a:r>
              <a:rPr lang="en-US" dirty="0">
                <a:solidFill>
                  <a:srgbClr val="000000"/>
                </a:solidFill>
                <a:latin typeface="verdana" panose="020B0604030504040204" pitchFamily="34" charset="0"/>
              </a:rPr>
              <a:t> with 15% UBF </a:t>
            </a:r>
            <a:r>
              <a:rPr lang="en-US" dirty="0">
                <a:solidFill>
                  <a:srgbClr val="FF0000"/>
                </a:solidFill>
                <a:latin typeface="verdana" panose="020B0604030504040204" pitchFamily="34" charset="0"/>
              </a:rPr>
              <a:t>reached</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acceptance</a:t>
            </a:r>
            <a:r>
              <a:rPr lang="en-US" dirty="0">
                <a:solidFill>
                  <a:srgbClr val="000000"/>
                </a:solidFill>
                <a:latin typeface="verdana" panose="020B0604030504040204" pitchFamily="34" charset="0"/>
              </a:rPr>
              <a:t> levels of 88.7% and 82.1%, </a:t>
            </a:r>
            <a:r>
              <a:rPr lang="en-US" dirty="0">
                <a:solidFill>
                  <a:srgbClr val="FF0000"/>
                </a:solidFill>
                <a:latin typeface="verdana" panose="020B0604030504040204" pitchFamily="34" charset="0"/>
              </a:rPr>
              <a:t>respectively</a:t>
            </a:r>
            <a:r>
              <a:rPr lang="en-US" dirty="0">
                <a:solidFill>
                  <a:srgbClr val="000000"/>
                </a:solidFill>
                <a:latin typeface="verdana" panose="020B0604030504040204" pitchFamily="34" charset="0"/>
              </a:rPr>
              <a:t>. The attitude of the judges was positive since 56% of </a:t>
            </a:r>
            <a:r>
              <a:rPr lang="en-US" dirty="0">
                <a:latin typeface="verdana" panose="020B0604030504040204" pitchFamily="34" charset="0"/>
              </a:rPr>
              <a:t>them </a:t>
            </a:r>
            <a:r>
              <a:rPr lang="en-US" dirty="0">
                <a:solidFill>
                  <a:srgbClr val="FF0000"/>
                </a:solidFill>
                <a:latin typeface="verdana" panose="020B0604030504040204" pitchFamily="34" charset="0"/>
              </a:rPr>
              <a:t>answered</a:t>
            </a:r>
            <a:r>
              <a:rPr lang="en-US" dirty="0">
                <a:solidFill>
                  <a:srgbClr val="000000"/>
                </a:solidFill>
                <a:latin typeface="verdana" panose="020B0604030504040204" pitchFamily="34" charset="0"/>
              </a:rPr>
              <a:t> </a:t>
            </a:r>
            <a:r>
              <a:rPr lang="en-US" dirty="0">
                <a:latin typeface="verdana" panose="020B0604030504040204" pitchFamily="34" charset="0"/>
              </a:rPr>
              <a:t>they </a:t>
            </a:r>
            <a:r>
              <a:rPr lang="en-US" dirty="0">
                <a:solidFill>
                  <a:srgbClr val="000000"/>
                </a:solidFill>
                <a:latin typeface="verdana" panose="020B0604030504040204" pitchFamily="34" charset="0"/>
              </a:rPr>
              <a:t>would buy the bread with 15% </a:t>
            </a:r>
            <a:r>
              <a:rPr lang="en-US" dirty="0">
                <a:solidFill>
                  <a:srgbClr val="7030A0"/>
                </a:solidFill>
                <a:latin typeface="verdana" panose="020B0604030504040204" pitchFamily="34" charset="0"/>
              </a:rPr>
              <a:t>UBF</a:t>
            </a:r>
            <a:r>
              <a:rPr lang="en-US" dirty="0">
                <a:solidFill>
                  <a:srgbClr val="000000"/>
                </a:solidFill>
                <a:latin typeface="verdana" panose="020B0604030504040204" pitchFamily="34" charset="0"/>
              </a:rPr>
              <a:t> </a:t>
            </a:r>
            <a:r>
              <a:rPr lang="en-US" dirty="0">
                <a:solidFill>
                  <a:srgbClr val="FF0000"/>
                </a:solidFill>
                <a:latin typeface="verdana" panose="020B0604030504040204" pitchFamily="34" charset="0"/>
              </a:rPr>
              <a:t>frequently</a:t>
            </a:r>
            <a:r>
              <a:rPr lang="en-US" dirty="0">
                <a:solidFill>
                  <a:srgbClr val="000000"/>
                </a:solidFill>
                <a:latin typeface="verdana" panose="020B0604030504040204" pitchFamily="34" charset="0"/>
              </a:rPr>
              <a:t> or always, and </a:t>
            </a:r>
            <a:r>
              <a:rPr lang="en-US" dirty="0">
                <a:latin typeface="verdana" panose="020B0604030504040204" pitchFamily="34" charset="0"/>
              </a:rPr>
              <a:t>none of the </a:t>
            </a:r>
            <a:r>
              <a:rPr lang="en-US" dirty="0">
                <a:solidFill>
                  <a:srgbClr val="FF0000"/>
                </a:solidFill>
                <a:latin typeface="verdana" panose="020B0604030504040204" pitchFamily="34" charset="0"/>
              </a:rPr>
              <a:t>formulations</a:t>
            </a:r>
            <a:r>
              <a:rPr lang="en-US" dirty="0">
                <a:solidFill>
                  <a:srgbClr val="000000"/>
                </a:solidFill>
                <a:latin typeface="verdana" panose="020B0604030504040204" pitchFamily="34" charset="0"/>
              </a:rPr>
              <a:t> were </a:t>
            </a:r>
            <a:r>
              <a:rPr lang="en-US" dirty="0">
                <a:solidFill>
                  <a:srgbClr val="FF0000"/>
                </a:solidFill>
                <a:latin typeface="verdana" panose="020B0604030504040204" pitchFamily="34" charset="0"/>
              </a:rPr>
              <a:t>rejected</a:t>
            </a:r>
            <a:r>
              <a:rPr lang="en-US" dirty="0" smtClean="0">
                <a:solidFill>
                  <a:srgbClr val="000000"/>
                </a:solidFill>
                <a:latin typeface="verdana" panose="020B0604030504040204" pitchFamily="34" charset="0"/>
              </a:rPr>
              <a:t>.</a:t>
            </a:r>
          </a:p>
          <a:p>
            <a:pPr algn="just"/>
            <a:endParaRPr lang="en-US" dirty="0" smtClean="0">
              <a:solidFill>
                <a:srgbClr val="000000"/>
              </a:solidFill>
              <a:latin typeface="verdana" panose="020B0604030504040204" pitchFamily="34" charset="0"/>
            </a:endParaRPr>
          </a:p>
          <a:p>
            <a:pPr algn="just"/>
            <a:r>
              <a:rPr lang="en-US" dirty="0" err="1">
                <a:solidFill>
                  <a:srgbClr val="FF0000"/>
                </a:solidFill>
                <a:latin typeface="verdana" panose="020B0604030504040204" pitchFamily="34" charset="0"/>
              </a:rPr>
              <a:t>Vermelho</a:t>
            </a:r>
            <a:r>
              <a:rPr lang="en-US" dirty="0">
                <a:solidFill>
                  <a:srgbClr val="FF0000"/>
                </a:solidFill>
                <a:latin typeface="verdana" panose="020B0604030504040204" pitchFamily="34" charset="0"/>
              </a:rPr>
              <a:t> – </a:t>
            </a:r>
            <a:r>
              <a:rPr lang="en-US" dirty="0" err="1">
                <a:solidFill>
                  <a:srgbClr val="000000"/>
                </a:solidFill>
                <a:latin typeface="verdana" panose="020B0604030504040204" pitchFamily="34" charset="0"/>
              </a:rPr>
              <a:t>Sufixation</a:t>
            </a:r>
            <a:endParaRPr lang="en-US" dirty="0">
              <a:solidFill>
                <a:srgbClr val="000000"/>
              </a:solidFill>
              <a:latin typeface="verdana" panose="020B0604030504040204" pitchFamily="34" charset="0"/>
            </a:endParaRPr>
          </a:p>
          <a:p>
            <a:pPr algn="just"/>
            <a:r>
              <a:rPr lang="en-US" dirty="0" err="1" smtClean="0">
                <a:solidFill>
                  <a:srgbClr val="7030A0"/>
                </a:solidFill>
                <a:latin typeface="verdana" panose="020B0604030504040204" pitchFamily="34" charset="0"/>
              </a:rPr>
              <a:t>Roxo</a:t>
            </a:r>
            <a:r>
              <a:rPr lang="en-US" dirty="0" smtClean="0">
                <a:solidFill>
                  <a:srgbClr val="7030A0"/>
                </a:solidFill>
                <a:latin typeface="verdana" panose="020B0604030504040204" pitchFamily="34" charset="0"/>
              </a:rPr>
              <a:t> </a:t>
            </a:r>
            <a:r>
              <a:rPr lang="en-US" dirty="0">
                <a:solidFill>
                  <a:srgbClr val="7030A0"/>
                </a:solidFill>
                <a:latin typeface="verdana" panose="020B0604030504040204" pitchFamily="34" charset="0"/>
              </a:rPr>
              <a:t>– </a:t>
            </a:r>
            <a:r>
              <a:rPr lang="en-US" dirty="0">
                <a:solidFill>
                  <a:srgbClr val="000000"/>
                </a:solidFill>
                <a:latin typeface="verdana" panose="020B0604030504040204" pitchFamily="34" charset="0"/>
              </a:rPr>
              <a:t>Acronym</a:t>
            </a:r>
          </a:p>
          <a:p>
            <a:pPr algn="just"/>
            <a:endParaRPr lang="en-US" dirty="0">
              <a:solidFill>
                <a:srgbClr val="000000"/>
              </a:solidFill>
              <a:latin typeface="verdana" panose="020B0604030504040204" pitchFamily="34" charset="0"/>
            </a:endParaRPr>
          </a:p>
        </p:txBody>
      </p:sp>
      <p:sp>
        <p:nvSpPr>
          <p:cNvPr id="17" name="Rectangle 2"/>
          <p:cNvSpPr>
            <a:spLocks noGrp="1" noChangeArrowheads="1"/>
          </p:cNvSpPr>
          <p:nvPr>
            <p:ph type="title"/>
          </p:nvPr>
        </p:nvSpPr>
        <p:spPr>
          <a:xfrm>
            <a:off x="317504" y="203363"/>
            <a:ext cx="8229600" cy="711037"/>
          </a:xfrm>
        </p:spPr>
        <p:txBody>
          <a:bodyPr/>
          <a:lstStyle/>
          <a:p>
            <a:r>
              <a:rPr lang="en-US" altLang="pt-BR" dirty="0" err="1" smtClean="0"/>
              <a:t>Exemplos</a:t>
            </a:r>
            <a:r>
              <a:rPr lang="en-US" altLang="pt-BR" dirty="0" smtClean="0"/>
              <a:t> de </a:t>
            </a:r>
            <a:r>
              <a:rPr lang="en-US" altLang="pt-BR" dirty="0" smtClean="0"/>
              <a:t>Word Formation</a:t>
            </a:r>
            <a:endParaRPr lang="en-US" altLang="pt-BR" dirty="0"/>
          </a:p>
        </p:txBody>
      </p:sp>
    </p:spTree>
    <p:extLst>
      <p:ext uri="{BB962C8B-B14F-4D97-AF65-F5344CB8AC3E}">
        <p14:creationId xmlns:p14="http://schemas.microsoft.com/office/powerpoint/2010/main" val="19199465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Critérios</a:t>
            </a:r>
            <a:r>
              <a:rPr lang="en-US" altLang="pt-BR" dirty="0" smtClean="0"/>
              <a:t> de </a:t>
            </a:r>
            <a:r>
              <a:rPr lang="en-US" altLang="pt-BR" dirty="0" err="1" smtClean="0"/>
              <a:t>pontuação</a:t>
            </a:r>
            <a:r>
              <a:rPr lang="en-US" altLang="pt-BR" dirty="0" smtClean="0"/>
              <a:t> do N1</a:t>
            </a:r>
            <a:endParaRPr lang="en-US" altLang="pt-BR" dirty="0"/>
          </a:p>
        </p:txBody>
      </p:sp>
      <p:sp>
        <p:nvSpPr>
          <p:cNvPr id="18435" name="Rectangle 3"/>
          <p:cNvSpPr>
            <a:spLocks noGrp="1" noChangeArrowheads="1"/>
          </p:cNvSpPr>
          <p:nvPr>
            <p:ph type="body" idx="1"/>
          </p:nvPr>
        </p:nvSpPr>
        <p:spPr>
          <a:xfrm>
            <a:off x="457200" y="1676400"/>
            <a:ext cx="8229600" cy="5181600"/>
          </a:xfrm>
        </p:spPr>
        <p:txBody>
          <a:bodyPr/>
          <a:lstStyle/>
          <a:p>
            <a:r>
              <a:rPr lang="en-US" altLang="pt-BR" dirty="0" err="1" smtClean="0"/>
              <a:t>Trabalhos</a:t>
            </a:r>
            <a:r>
              <a:rPr lang="en-US" altLang="pt-BR" dirty="0" smtClean="0"/>
              <a:t> de </a:t>
            </a:r>
            <a:r>
              <a:rPr lang="en-US" altLang="pt-BR" dirty="0" err="1" smtClean="0"/>
              <a:t>sala</a:t>
            </a:r>
            <a:r>
              <a:rPr lang="en-US" altLang="pt-BR" dirty="0" smtClean="0"/>
              <a:t> 100pts (</a:t>
            </a:r>
            <a:r>
              <a:rPr lang="en-US" altLang="pt-BR" dirty="0" err="1" smtClean="0"/>
              <a:t>Exercícios</a:t>
            </a:r>
            <a:r>
              <a:rPr lang="en-US" altLang="pt-BR" dirty="0" smtClean="0"/>
              <a:t>, </a:t>
            </a:r>
            <a:r>
              <a:rPr lang="en-US" altLang="pt-BR" dirty="0" err="1" smtClean="0"/>
              <a:t>participação</a:t>
            </a:r>
            <a:r>
              <a:rPr lang="en-US" altLang="pt-BR" dirty="0" smtClean="0"/>
              <a:t>, </a:t>
            </a:r>
            <a:r>
              <a:rPr lang="en-US" altLang="pt-BR" dirty="0" err="1" smtClean="0"/>
              <a:t>trabalhos</a:t>
            </a:r>
            <a:r>
              <a:rPr lang="en-US" altLang="pt-BR" dirty="0" smtClean="0"/>
              <a:t> </a:t>
            </a:r>
            <a:r>
              <a:rPr lang="en-US" altLang="pt-BR" dirty="0" err="1" smtClean="0"/>
              <a:t>entregues</a:t>
            </a:r>
            <a:r>
              <a:rPr lang="en-US" altLang="pt-BR" dirty="0" smtClean="0"/>
              <a:t>);</a:t>
            </a:r>
          </a:p>
          <a:p>
            <a:endParaRPr lang="en-US" altLang="pt-BR" dirty="0" smtClean="0"/>
          </a:p>
          <a:p>
            <a:r>
              <a:rPr lang="en-US" altLang="pt-BR" dirty="0" err="1" smtClean="0"/>
              <a:t>Seminário</a:t>
            </a:r>
            <a:r>
              <a:rPr lang="en-US" altLang="pt-BR" dirty="0" smtClean="0"/>
              <a:t> 100pts;</a:t>
            </a:r>
          </a:p>
          <a:p>
            <a:endParaRPr lang="en-US" altLang="pt-BR" dirty="0" smtClean="0"/>
          </a:p>
          <a:p>
            <a:r>
              <a:rPr lang="en-US" altLang="pt-BR" dirty="0" err="1" smtClean="0"/>
              <a:t>Avaliação</a:t>
            </a:r>
            <a:r>
              <a:rPr lang="en-US" altLang="pt-BR" dirty="0" smtClean="0"/>
              <a:t> 100pts;</a:t>
            </a:r>
          </a:p>
          <a:p>
            <a:endParaRPr lang="en-US" altLang="pt-BR" dirty="0" smtClean="0"/>
          </a:p>
          <a:p>
            <a:r>
              <a:rPr lang="en-US" altLang="pt-BR" dirty="0" smtClean="0"/>
              <a:t>Nota do </a:t>
            </a:r>
            <a:r>
              <a:rPr lang="en-US" altLang="pt-BR" dirty="0" err="1" smtClean="0"/>
              <a:t>bimestre</a:t>
            </a:r>
            <a:r>
              <a:rPr lang="en-US" altLang="pt-BR" dirty="0" smtClean="0"/>
              <a:t> = (T+S+A)/3 = NB</a:t>
            </a:r>
          </a:p>
          <a:p>
            <a:endParaRPr lang="en-US" altLang="pt-BR" dirty="0" smtClean="0"/>
          </a:p>
          <a:p>
            <a:pPr marL="0" indent="0">
              <a:buNone/>
            </a:pPr>
            <a:r>
              <a:rPr lang="pt-BR" altLang="pt-BR" dirty="0" smtClean="0"/>
              <a:t>     </a:t>
            </a:r>
            <a:endParaRPr lang="en-US" altLang="pt-BR" dirty="0"/>
          </a:p>
        </p:txBody>
      </p:sp>
    </p:spTree>
    <p:extLst>
      <p:ext uri="{BB962C8B-B14F-4D97-AF65-F5344CB8AC3E}">
        <p14:creationId xmlns:p14="http://schemas.microsoft.com/office/powerpoint/2010/main" val="957699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0"/>
            <a:ext cx="8229600" cy="712787"/>
          </a:xfrm>
        </p:spPr>
        <p:txBody>
          <a:bodyPr/>
          <a:lstStyle/>
          <a:p>
            <a:r>
              <a:rPr lang="en-US" altLang="pt-BR" dirty="0" err="1" smtClean="0"/>
              <a:t>Datas</a:t>
            </a:r>
            <a:r>
              <a:rPr lang="en-US" altLang="pt-BR" dirty="0" smtClean="0"/>
              <a:t> e </a:t>
            </a:r>
            <a:r>
              <a:rPr lang="en-US" altLang="pt-BR" dirty="0" err="1" smtClean="0"/>
              <a:t>outras</a:t>
            </a:r>
            <a:r>
              <a:rPr lang="en-US" altLang="pt-BR" dirty="0" smtClean="0"/>
              <a:t> </a:t>
            </a:r>
            <a:r>
              <a:rPr lang="en-US" altLang="pt-BR" dirty="0" err="1" smtClean="0"/>
              <a:t>observações</a:t>
            </a:r>
            <a:endParaRPr lang="en-US" altLang="pt-BR" dirty="0"/>
          </a:p>
        </p:txBody>
      </p:sp>
      <p:sp>
        <p:nvSpPr>
          <p:cNvPr id="18435" name="Rectangle 3"/>
          <p:cNvSpPr>
            <a:spLocks noGrp="1" noChangeArrowheads="1"/>
          </p:cNvSpPr>
          <p:nvPr>
            <p:ph type="body" idx="1"/>
          </p:nvPr>
        </p:nvSpPr>
        <p:spPr>
          <a:xfrm>
            <a:off x="152400" y="609600"/>
            <a:ext cx="8534400" cy="5943600"/>
          </a:xfrm>
        </p:spPr>
        <p:txBody>
          <a:bodyPr/>
          <a:lstStyle/>
          <a:p>
            <a:r>
              <a:rPr lang="en-US" altLang="pt-BR" sz="2400" dirty="0" smtClean="0">
                <a:solidFill>
                  <a:srgbClr val="FF0000"/>
                </a:solidFill>
              </a:rPr>
              <a:t>20/03</a:t>
            </a:r>
            <a:r>
              <a:rPr lang="en-US" altLang="pt-BR" sz="2400" dirty="0">
                <a:solidFill>
                  <a:srgbClr val="FF0000"/>
                </a:solidFill>
              </a:rPr>
              <a:t>/2018</a:t>
            </a:r>
            <a:r>
              <a:rPr lang="en-US" altLang="pt-BR" sz="2400" dirty="0" smtClean="0"/>
              <a:t> </a:t>
            </a:r>
            <a:r>
              <a:rPr lang="en-US" altLang="pt-BR" sz="2400" dirty="0" err="1" smtClean="0"/>
              <a:t>Conteúdo</a:t>
            </a:r>
            <a:r>
              <a:rPr lang="en-US" altLang="pt-BR" sz="2400" dirty="0" smtClean="0"/>
              <a:t> Novo Reference words;</a:t>
            </a:r>
          </a:p>
          <a:p>
            <a:r>
              <a:rPr lang="en-US" altLang="pt-BR" sz="2400" dirty="0" smtClean="0">
                <a:solidFill>
                  <a:srgbClr val="FF0000"/>
                </a:solidFill>
              </a:rPr>
              <a:t>21/03/2018 </a:t>
            </a:r>
            <a:r>
              <a:rPr lang="en-US" altLang="pt-BR" sz="2400" dirty="0" err="1" smtClean="0"/>
              <a:t>Assunto</a:t>
            </a:r>
            <a:r>
              <a:rPr lang="en-US" altLang="pt-BR" sz="2400" dirty="0" smtClean="0"/>
              <a:t> </a:t>
            </a:r>
            <a:r>
              <a:rPr lang="en-US" altLang="pt-BR" sz="2400" dirty="0"/>
              <a:t>novo (Linking words) e </a:t>
            </a:r>
            <a:r>
              <a:rPr lang="en-US" altLang="pt-BR" sz="2400" dirty="0" err="1"/>
              <a:t>exercício</a:t>
            </a:r>
            <a:endParaRPr lang="en-US" altLang="pt-BR" sz="2400" dirty="0"/>
          </a:p>
          <a:p>
            <a:r>
              <a:rPr lang="en-US" altLang="pt-BR" sz="2400" dirty="0" smtClean="0">
                <a:solidFill>
                  <a:srgbClr val="FF0000"/>
                </a:solidFill>
              </a:rPr>
              <a:t>27/03/2018 </a:t>
            </a:r>
            <a:r>
              <a:rPr lang="en-US" altLang="pt-BR" sz="2400" dirty="0" err="1" smtClean="0"/>
              <a:t>Grupo</a:t>
            </a:r>
            <a:r>
              <a:rPr lang="en-US" altLang="pt-BR" sz="2400" dirty="0" smtClean="0"/>
              <a:t> </a:t>
            </a:r>
            <a:r>
              <a:rPr lang="en-US" altLang="pt-BR" sz="2400" dirty="0"/>
              <a:t>1 e </a:t>
            </a:r>
            <a:r>
              <a:rPr lang="en-US" altLang="pt-BR" sz="2400" dirty="0" smtClean="0"/>
              <a:t>2</a:t>
            </a:r>
          </a:p>
          <a:p>
            <a:r>
              <a:rPr lang="en-US" altLang="pt-BR" sz="2400" dirty="0" smtClean="0">
                <a:solidFill>
                  <a:srgbClr val="FF0000"/>
                </a:solidFill>
              </a:rPr>
              <a:t>28/03/2018 </a:t>
            </a:r>
            <a:r>
              <a:rPr lang="en-US" altLang="pt-BR" sz="2400" dirty="0" err="1" smtClean="0"/>
              <a:t>Grupo</a:t>
            </a:r>
            <a:r>
              <a:rPr lang="en-US" altLang="pt-BR" sz="2400" dirty="0" smtClean="0"/>
              <a:t> </a:t>
            </a:r>
            <a:r>
              <a:rPr lang="en-US" altLang="pt-BR" sz="2400" dirty="0"/>
              <a:t>3 e 4 </a:t>
            </a:r>
            <a:endParaRPr lang="en-US" altLang="pt-BR" sz="2400" dirty="0" smtClean="0">
              <a:solidFill>
                <a:srgbClr val="FF0000"/>
              </a:solidFill>
            </a:endParaRPr>
          </a:p>
          <a:p>
            <a:r>
              <a:rPr lang="en-US" altLang="pt-BR" sz="2400" dirty="0">
                <a:solidFill>
                  <a:srgbClr val="FF0000"/>
                </a:solidFill>
              </a:rPr>
              <a:t>03/04/2018 </a:t>
            </a:r>
            <a:r>
              <a:rPr lang="en-US" altLang="pt-BR" sz="2400" dirty="0" err="1" smtClean="0"/>
              <a:t>Grupo</a:t>
            </a:r>
            <a:r>
              <a:rPr lang="en-US" altLang="pt-BR" sz="2400" dirty="0" smtClean="0"/>
              <a:t> </a:t>
            </a:r>
            <a:r>
              <a:rPr lang="en-US" altLang="pt-BR" sz="2400" dirty="0"/>
              <a:t>5 </a:t>
            </a:r>
            <a:r>
              <a:rPr lang="en-US" altLang="pt-BR" sz="2400" dirty="0" smtClean="0"/>
              <a:t>  </a:t>
            </a:r>
          </a:p>
          <a:p>
            <a:r>
              <a:rPr lang="en-US" altLang="pt-BR" sz="2400" dirty="0">
                <a:solidFill>
                  <a:srgbClr val="FF0000"/>
                </a:solidFill>
              </a:rPr>
              <a:t>04/04/2018 </a:t>
            </a:r>
            <a:r>
              <a:rPr lang="en-US" altLang="pt-BR" sz="2400" dirty="0" smtClean="0"/>
              <a:t>Linking </a:t>
            </a:r>
            <a:r>
              <a:rPr lang="en-US" altLang="pt-BR" sz="2400" dirty="0"/>
              <a:t>words – </a:t>
            </a:r>
            <a:r>
              <a:rPr lang="en-US" altLang="pt-BR" sz="2400" dirty="0" err="1" smtClean="0"/>
              <a:t>exercício</a:t>
            </a:r>
            <a:endParaRPr lang="en-US" altLang="pt-BR" sz="2400" dirty="0"/>
          </a:p>
          <a:p>
            <a:r>
              <a:rPr lang="en-US" altLang="pt-BR" sz="2400" dirty="0" smtClean="0">
                <a:solidFill>
                  <a:srgbClr val="FF0000"/>
                </a:solidFill>
              </a:rPr>
              <a:t>10/04/2018 </a:t>
            </a:r>
            <a:r>
              <a:rPr lang="en-US" altLang="pt-BR" sz="2400" dirty="0" err="1" smtClean="0"/>
              <a:t>Listão</a:t>
            </a:r>
            <a:r>
              <a:rPr lang="en-US" altLang="pt-BR" sz="2400" dirty="0" smtClean="0"/>
              <a:t> de </a:t>
            </a:r>
            <a:r>
              <a:rPr lang="en-US" altLang="pt-BR" sz="2400" dirty="0" err="1" smtClean="0"/>
              <a:t>Exercícios</a:t>
            </a:r>
            <a:r>
              <a:rPr lang="en-US" altLang="pt-BR" sz="2400" dirty="0" smtClean="0"/>
              <a:t> de </a:t>
            </a:r>
            <a:r>
              <a:rPr lang="en-US" altLang="pt-BR" sz="2400" dirty="0" err="1" smtClean="0"/>
              <a:t>revisão</a:t>
            </a:r>
            <a:r>
              <a:rPr lang="en-US" altLang="pt-BR" sz="2400" dirty="0" smtClean="0"/>
              <a:t> para </a:t>
            </a:r>
            <a:r>
              <a:rPr lang="en-US" altLang="pt-BR" sz="2400" dirty="0" err="1" smtClean="0"/>
              <a:t>prova</a:t>
            </a:r>
            <a:endParaRPr lang="en-US" altLang="pt-BR" sz="2400" dirty="0" smtClean="0"/>
          </a:p>
          <a:p>
            <a:r>
              <a:rPr lang="en-US" altLang="pt-BR" sz="2400" dirty="0" smtClean="0">
                <a:solidFill>
                  <a:srgbClr val="FF0000"/>
                </a:solidFill>
              </a:rPr>
              <a:t>11/04/2018 </a:t>
            </a:r>
            <a:r>
              <a:rPr lang="en-US" altLang="pt-BR" sz="2400" dirty="0" err="1"/>
              <a:t>Listão</a:t>
            </a:r>
            <a:r>
              <a:rPr lang="en-US" altLang="pt-BR" sz="2400" dirty="0"/>
              <a:t> de </a:t>
            </a:r>
            <a:r>
              <a:rPr lang="en-US" altLang="pt-BR" sz="2400" dirty="0" err="1"/>
              <a:t>Exercícios</a:t>
            </a:r>
            <a:r>
              <a:rPr lang="en-US" altLang="pt-BR" sz="2400" dirty="0"/>
              <a:t> de </a:t>
            </a:r>
            <a:r>
              <a:rPr lang="en-US" altLang="pt-BR" sz="2400" dirty="0" err="1"/>
              <a:t>revisão</a:t>
            </a:r>
            <a:r>
              <a:rPr lang="en-US" altLang="pt-BR" sz="2400" dirty="0"/>
              <a:t> para </a:t>
            </a:r>
            <a:r>
              <a:rPr lang="en-US" altLang="pt-BR" sz="2400" dirty="0" err="1"/>
              <a:t>prova</a:t>
            </a:r>
            <a:endParaRPr lang="en-US" altLang="pt-BR" sz="2400" dirty="0"/>
          </a:p>
          <a:p>
            <a:r>
              <a:rPr lang="en-US" altLang="pt-BR" sz="2400" dirty="0" smtClean="0">
                <a:solidFill>
                  <a:srgbClr val="FF0000"/>
                </a:solidFill>
              </a:rPr>
              <a:t>17/04/2018 </a:t>
            </a:r>
            <a:r>
              <a:rPr lang="en-US" altLang="pt-BR" sz="2400" dirty="0" err="1" smtClean="0"/>
              <a:t>Avaliação</a:t>
            </a:r>
            <a:r>
              <a:rPr lang="en-US" altLang="pt-BR" sz="2400" dirty="0" smtClean="0"/>
              <a:t> (181/04/2018 – aula Michelle)</a:t>
            </a:r>
          </a:p>
          <a:p>
            <a:r>
              <a:rPr lang="en-US" altLang="pt-BR" sz="2400" dirty="0">
                <a:solidFill>
                  <a:srgbClr val="FF0000"/>
                </a:solidFill>
              </a:rPr>
              <a:t>24/04/2018</a:t>
            </a:r>
            <a:r>
              <a:rPr lang="en-US" altLang="pt-BR" sz="2400" dirty="0"/>
              <a:t> </a:t>
            </a:r>
            <a:r>
              <a:rPr lang="en-US" altLang="pt-BR" sz="2400" dirty="0" err="1"/>
              <a:t>Resultado</a:t>
            </a:r>
            <a:r>
              <a:rPr lang="en-US" altLang="pt-BR" sz="2400" dirty="0"/>
              <a:t> </a:t>
            </a:r>
            <a:r>
              <a:rPr lang="en-US" altLang="pt-BR" sz="2400" dirty="0" smtClean="0"/>
              <a:t>N1 </a:t>
            </a:r>
            <a:endParaRPr lang="en-US" altLang="pt-BR" sz="2400" dirty="0"/>
          </a:p>
          <a:p>
            <a:pPr marL="0" indent="0">
              <a:buNone/>
            </a:pPr>
            <a:r>
              <a:rPr lang="pt-BR" altLang="pt-BR" sz="2400" dirty="0" smtClean="0"/>
              <a:t>     </a:t>
            </a:r>
            <a:endParaRPr lang="en-US" altLang="pt-BR" sz="2400" dirty="0"/>
          </a:p>
        </p:txBody>
      </p:sp>
    </p:spTree>
    <p:extLst>
      <p:ext uri="{BB962C8B-B14F-4D97-AF65-F5344CB8AC3E}">
        <p14:creationId xmlns:p14="http://schemas.microsoft.com/office/powerpoint/2010/main" val="4473318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Assuntos</a:t>
            </a:r>
            <a:r>
              <a:rPr lang="en-US" altLang="pt-BR" dirty="0" smtClean="0"/>
              <a:t> da </a:t>
            </a:r>
            <a:r>
              <a:rPr lang="en-US" altLang="pt-BR" dirty="0" err="1" smtClean="0"/>
              <a:t>Prova</a:t>
            </a:r>
            <a:endParaRPr lang="en-US" altLang="pt-BR" dirty="0"/>
          </a:p>
        </p:txBody>
      </p:sp>
      <p:sp>
        <p:nvSpPr>
          <p:cNvPr id="18435" name="Rectangle 3"/>
          <p:cNvSpPr>
            <a:spLocks noGrp="1" noChangeArrowheads="1"/>
          </p:cNvSpPr>
          <p:nvPr>
            <p:ph type="body" idx="1"/>
          </p:nvPr>
        </p:nvSpPr>
        <p:spPr>
          <a:xfrm>
            <a:off x="457200" y="1417638"/>
            <a:ext cx="8534400" cy="5059362"/>
          </a:xfrm>
        </p:spPr>
        <p:txBody>
          <a:bodyPr/>
          <a:lstStyle/>
          <a:p>
            <a:r>
              <a:rPr lang="en-US" altLang="pt-BR" sz="2400" dirty="0" err="1" smtClean="0"/>
              <a:t>Tipos</a:t>
            </a:r>
            <a:r>
              <a:rPr lang="en-US" altLang="pt-BR" sz="2400" dirty="0" smtClean="0"/>
              <a:t> de </a:t>
            </a:r>
            <a:r>
              <a:rPr lang="en-US" altLang="pt-BR" sz="2400" dirty="0" err="1" smtClean="0"/>
              <a:t>Leitura</a:t>
            </a:r>
            <a:r>
              <a:rPr lang="en-US" altLang="pt-BR" sz="2400" dirty="0" smtClean="0"/>
              <a:t> </a:t>
            </a:r>
            <a:r>
              <a:rPr lang="en-US" altLang="pt-BR" sz="2400" dirty="0"/>
              <a:t>e </a:t>
            </a:r>
            <a:r>
              <a:rPr lang="en-US" altLang="pt-BR" sz="2400" dirty="0" err="1"/>
              <a:t>Estratégias</a:t>
            </a:r>
            <a:r>
              <a:rPr lang="en-US" altLang="pt-BR" sz="2400" dirty="0"/>
              <a:t> de </a:t>
            </a:r>
            <a:r>
              <a:rPr lang="en-US" altLang="pt-BR" sz="2400" dirty="0" err="1" smtClean="0"/>
              <a:t>Leitura</a:t>
            </a:r>
            <a:r>
              <a:rPr lang="en-US" altLang="pt-BR" sz="2400" dirty="0" smtClean="0"/>
              <a:t> (</a:t>
            </a:r>
            <a:r>
              <a:rPr lang="en-US" altLang="pt-BR" sz="2400" dirty="0" err="1" smtClean="0"/>
              <a:t>será</a:t>
            </a:r>
            <a:r>
              <a:rPr lang="en-US" altLang="pt-BR" sz="2400" dirty="0" smtClean="0"/>
              <a:t> </a:t>
            </a:r>
            <a:r>
              <a:rPr lang="en-US" altLang="pt-BR" sz="2400" dirty="0" err="1" smtClean="0"/>
              <a:t>colocado</a:t>
            </a:r>
            <a:r>
              <a:rPr lang="en-US" altLang="pt-BR" sz="2400" dirty="0" smtClean="0"/>
              <a:t> um </a:t>
            </a:r>
            <a:r>
              <a:rPr lang="en-US" altLang="pt-BR" sz="2400" dirty="0" err="1" smtClean="0"/>
              <a:t>texto</a:t>
            </a:r>
            <a:r>
              <a:rPr lang="en-US" altLang="pt-BR" sz="2400" dirty="0" smtClean="0"/>
              <a:t> e </a:t>
            </a:r>
            <a:r>
              <a:rPr lang="en-US" altLang="pt-BR" sz="2400" dirty="0" err="1" smtClean="0"/>
              <a:t>feitas</a:t>
            </a:r>
            <a:r>
              <a:rPr lang="en-US" altLang="pt-BR" sz="2400" dirty="0" smtClean="0"/>
              <a:t> </a:t>
            </a:r>
            <a:r>
              <a:rPr lang="en-US" altLang="pt-BR" sz="2400" dirty="0" err="1" smtClean="0"/>
              <a:t>perguntas</a:t>
            </a:r>
            <a:r>
              <a:rPr lang="en-US" altLang="pt-BR" sz="2400" dirty="0" smtClean="0"/>
              <a:t> </a:t>
            </a:r>
            <a:r>
              <a:rPr lang="en-US" altLang="pt-BR" sz="2400" dirty="0" err="1" smtClean="0"/>
              <a:t>sobre</a:t>
            </a:r>
            <a:r>
              <a:rPr lang="en-US" altLang="pt-BR" sz="2400" dirty="0" smtClean="0"/>
              <a:t> o </a:t>
            </a:r>
            <a:r>
              <a:rPr lang="en-US" altLang="pt-BR" sz="2400" dirty="0" err="1" smtClean="0"/>
              <a:t>texto</a:t>
            </a:r>
            <a:r>
              <a:rPr lang="en-US" altLang="pt-BR" sz="2400" dirty="0" smtClean="0"/>
              <a:t>, </a:t>
            </a:r>
            <a:r>
              <a:rPr lang="en-US" altLang="pt-BR" sz="2400" dirty="0" err="1" smtClean="0"/>
              <a:t>não</a:t>
            </a:r>
            <a:r>
              <a:rPr lang="en-US" altLang="pt-BR" sz="2400" dirty="0" smtClean="0"/>
              <a:t> </a:t>
            </a:r>
            <a:r>
              <a:rPr lang="en-US" altLang="pt-BR" sz="2400" dirty="0" err="1" smtClean="0"/>
              <a:t>irão</a:t>
            </a:r>
            <a:r>
              <a:rPr lang="en-US" altLang="pt-BR" sz="2400" dirty="0" smtClean="0"/>
              <a:t> </a:t>
            </a:r>
            <a:r>
              <a:rPr lang="en-US" altLang="pt-BR" sz="2400" dirty="0" err="1" smtClean="0"/>
              <a:t>ser</a:t>
            </a:r>
            <a:r>
              <a:rPr lang="en-US" altLang="pt-BR" sz="2400" dirty="0" smtClean="0"/>
              <a:t> </a:t>
            </a:r>
            <a:r>
              <a:rPr lang="en-US" altLang="pt-BR" sz="2400" dirty="0" err="1" smtClean="0"/>
              <a:t>cobrados</a:t>
            </a:r>
            <a:r>
              <a:rPr lang="en-US" altLang="pt-BR" sz="2400" dirty="0" smtClean="0"/>
              <a:t> </a:t>
            </a:r>
            <a:r>
              <a:rPr lang="en-US" altLang="pt-BR" sz="2400" dirty="0" err="1" smtClean="0"/>
              <a:t>nomes</a:t>
            </a:r>
            <a:r>
              <a:rPr lang="en-US" altLang="pt-BR" sz="2400" dirty="0" smtClean="0"/>
              <a:t> das </a:t>
            </a:r>
            <a:r>
              <a:rPr lang="en-US" altLang="pt-BR" sz="2400" dirty="0" err="1" smtClean="0"/>
              <a:t>técnicas</a:t>
            </a:r>
            <a:r>
              <a:rPr lang="en-US" altLang="pt-BR" sz="2400" dirty="0" smtClean="0"/>
              <a:t>);</a:t>
            </a:r>
          </a:p>
          <a:p>
            <a:r>
              <a:rPr lang="en-US" altLang="pt-BR" sz="2400" dirty="0" err="1" smtClean="0"/>
              <a:t>Signos</a:t>
            </a:r>
            <a:r>
              <a:rPr lang="en-US" altLang="pt-BR" sz="2400" dirty="0" smtClean="0"/>
              <a:t> </a:t>
            </a:r>
            <a:r>
              <a:rPr lang="en-US" altLang="pt-BR" sz="2400" dirty="0" err="1" smtClean="0"/>
              <a:t>Linguísticos</a:t>
            </a:r>
            <a:r>
              <a:rPr lang="en-US" altLang="pt-BR" sz="2400" dirty="0" smtClean="0"/>
              <a:t>;</a:t>
            </a:r>
          </a:p>
          <a:p>
            <a:r>
              <a:rPr lang="en-US" altLang="pt-BR" sz="2400" dirty="0" smtClean="0"/>
              <a:t>Word Formation;</a:t>
            </a:r>
          </a:p>
          <a:p>
            <a:r>
              <a:rPr lang="en-US" altLang="pt-BR" sz="2400" dirty="0" smtClean="0"/>
              <a:t>Linking words;</a:t>
            </a:r>
          </a:p>
          <a:p>
            <a:r>
              <a:rPr lang="en-US" altLang="pt-BR" sz="2400" dirty="0" smtClean="0"/>
              <a:t>Reference Words.</a:t>
            </a:r>
          </a:p>
          <a:p>
            <a:endParaRPr lang="en-US" altLang="pt-BR" sz="2400" dirty="0" smtClean="0"/>
          </a:p>
          <a:p>
            <a:r>
              <a:rPr lang="en-US" altLang="pt-BR" sz="2400" b="1" u="sng" dirty="0" smtClean="0">
                <a:effectLst>
                  <a:outerShdw blurRad="38100" dist="38100" dir="2700000" algn="tl">
                    <a:srgbClr val="000000">
                      <a:alpha val="43137"/>
                    </a:srgbClr>
                  </a:outerShdw>
                </a:effectLst>
              </a:rPr>
              <a:t>OBS</a:t>
            </a:r>
            <a:r>
              <a:rPr lang="en-US" altLang="pt-BR" sz="2400" dirty="0" smtClean="0"/>
              <a:t>:</a:t>
            </a:r>
          </a:p>
          <a:p>
            <a:r>
              <a:rPr lang="en-US" altLang="pt-BR" sz="2400" dirty="0" err="1" smtClean="0"/>
              <a:t>Avaliação</a:t>
            </a:r>
            <a:r>
              <a:rPr lang="en-US" altLang="pt-BR" sz="2400" dirty="0" smtClean="0"/>
              <a:t> individual e </a:t>
            </a:r>
            <a:r>
              <a:rPr lang="en-US" altLang="pt-BR" sz="2400" dirty="0" err="1" smtClean="0"/>
              <a:t>sem</a:t>
            </a:r>
            <a:r>
              <a:rPr lang="en-US" altLang="pt-BR" sz="2400" dirty="0" smtClean="0"/>
              <a:t> </a:t>
            </a:r>
            <a:r>
              <a:rPr lang="en-US" altLang="pt-BR" sz="2400" dirty="0" err="1" smtClean="0"/>
              <a:t>consulta</a:t>
            </a:r>
            <a:r>
              <a:rPr lang="en-US" altLang="pt-BR" sz="2400" dirty="0" smtClean="0"/>
              <a:t> 80% </a:t>
            </a:r>
            <a:r>
              <a:rPr lang="en-US" altLang="pt-BR" sz="2400" dirty="0" err="1" smtClean="0"/>
              <a:t>objetiva</a:t>
            </a:r>
            <a:endParaRPr lang="en-US" altLang="pt-BR" sz="2400" dirty="0" smtClean="0"/>
          </a:p>
          <a:p>
            <a:r>
              <a:rPr lang="en-US" altLang="pt-BR" sz="2400" dirty="0" err="1" smtClean="0"/>
              <a:t>Reposição</a:t>
            </a:r>
            <a:r>
              <a:rPr lang="en-US" altLang="pt-BR" sz="2400" dirty="0" smtClean="0"/>
              <a:t>: </a:t>
            </a:r>
            <a:r>
              <a:rPr lang="en-US" altLang="pt-BR" sz="2400" dirty="0" err="1" smtClean="0"/>
              <a:t>Avaliação</a:t>
            </a:r>
            <a:r>
              <a:rPr lang="en-US" altLang="pt-BR" sz="2400" dirty="0" smtClean="0"/>
              <a:t> individual e </a:t>
            </a:r>
            <a:r>
              <a:rPr lang="en-US" altLang="pt-BR" sz="2400" dirty="0" err="1" smtClean="0"/>
              <a:t>sem</a:t>
            </a:r>
            <a:r>
              <a:rPr lang="en-US" altLang="pt-BR" sz="2400" dirty="0" smtClean="0"/>
              <a:t> </a:t>
            </a:r>
            <a:r>
              <a:rPr lang="en-US" altLang="pt-BR" sz="2400" dirty="0" err="1" smtClean="0"/>
              <a:t>consulta</a:t>
            </a:r>
            <a:r>
              <a:rPr lang="en-US" altLang="pt-BR" sz="2400" dirty="0" smtClean="0"/>
              <a:t> 100% </a:t>
            </a:r>
            <a:r>
              <a:rPr lang="en-US" altLang="pt-BR" sz="2400" dirty="0" err="1" smtClean="0"/>
              <a:t>subjetiva</a:t>
            </a:r>
            <a:endParaRPr lang="en-US" altLang="pt-BR" sz="2400" dirty="0"/>
          </a:p>
          <a:p>
            <a:pPr marL="0" indent="0">
              <a:buNone/>
            </a:pPr>
            <a:r>
              <a:rPr lang="pt-BR" altLang="pt-BR" sz="2400" dirty="0" smtClean="0"/>
              <a:t>     </a:t>
            </a:r>
            <a:endParaRPr lang="en-US" altLang="pt-BR" sz="2400" dirty="0"/>
          </a:p>
        </p:txBody>
      </p:sp>
    </p:spTree>
    <p:extLst>
      <p:ext uri="{BB962C8B-B14F-4D97-AF65-F5344CB8AC3E}">
        <p14:creationId xmlns:p14="http://schemas.microsoft.com/office/powerpoint/2010/main" val="3406128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pt-BR" dirty="0" err="1" smtClean="0"/>
              <a:t>Observação</a:t>
            </a:r>
            <a:endParaRPr lang="en-US" altLang="pt-BR" dirty="0"/>
          </a:p>
        </p:txBody>
      </p:sp>
      <p:sp>
        <p:nvSpPr>
          <p:cNvPr id="18435" name="Rectangle 3"/>
          <p:cNvSpPr>
            <a:spLocks noGrp="1" noChangeArrowheads="1"/>
          </p:cNvSpPr>
          <p:nvPr>
            <p:ph type="body" idx="1"/>
          </p:nvPr>
        </p:nvSpPr>
        <p:spPr>
          <a:xfrm>
            <a:off x="424543" y="1417638"/>
            <a:ext cx="8534400" cy="5257800"/>
          </a:xfrm>
        </p:spPr>
        <p:txBody>
          <a:bodyPr/>
          <a:lstStyle/>
          <a:p>
            <a:r>
              <a:rPr lang="pt-BR" altLang="pt-BR" sz="2500" dirty="0" smtClean="0"/>
              <a:t>Coloquei estes exemplos para facilitar, </a:t>
            </a:r>
            <a:r>
              <a:rPr lang="pt-BR" altLang="pt-BR" sz="2500" dirty="0" smtClean="0">
                <a:solidFill>
                  <a:srgbClr val="FF0000"/>
                </a:solidFill>
              </a:rPr>
              <a:t>mas nenhum deles pode ser utilizado nas apresentações</a:t>
            </a:r>
            <a:r>
              <a:rPr lang="pt-BR" altLang="pt-BR" sz="2500" dirty="0" smtClean="0"/>
              <a:t>;</a:t>
            </a:r>
          </a:p>
          <a:p>
            <a:r>
              <a:rPr lang="pt-BR" altLang="pt-BR" sz="2500" dirty="0" smtClean="0"/>
              <a:t>Para achar o conteúdo vocês devem ser bem específicos na pesquisa do </a:t>
            </a:r>
            <a:r>
              <a:rPr lang="pt-BR" altLang="pt-BR" sz="2500" dirty="0" err="1" smtClean="0">
                <a:solidFill>
                  <a:srgbClr val="FF0000"/>
                </a:solidFill>
              </a:rPr>
              <a:t>google</a:t>
            </a:r>
            <a:r>
              <a:rPr lang="pt-BR" altLang="pt-BR" sz="2500" dirty="0" smtClean="0"/>
              <a:t>, por exemplo:</a:t>
            </a:r>
          </a:p>
          <a:p>
            <a:r>
              <a:rPr lang="pt-BR" altLang="pt-BR" sz="2500" dirty="0" err="1" smtClean="0">
                <a:solidFill>
                  <a:srgbClr val="FF0000"/>
                </a:solidFill>
              </a:rPr>
              <a:t>Coinage</a:t>
            </a:r>
            <a:r>
              <a:rPr lang="pt-BR" altLang="pt-BR" sz="2500" dirty="0" smtClean="0">
                <a:solidFill>
                  <a:srgbClr val="FF0000"/>
                </a:solidFill>
              </a:rPr>
              <a:t> Word </a:t>
            </a:r>
            <a:r>
              <a:rPr lang="pt-BR" altLang="pt-BR" sz="2500" dirty="0" err="1" smtClean="0">
                <a:solidFill>
                  <a:srgbClr val="FF0000"/>
                </a:solidFill>
              </a:rPr>
              <a:t>Formation</a:t>
            </a:r>
            <a:endParaRPr lang="pt-BR" altLang="pt-BR" sz="2500" dirty="0" smtClean="0">
              <a:solidFill>
                <a:srgbClr val="FF0000"/>
              </a:solidFill>
            </a:endParaRPr>
          </a:p>
          <a:p>
            <a:r>
              <a:rPr lang="pt-BR" altLang="pt-BR" sz="2500" dirty="0" err="1" smtClean="0">
                <a:solidFill>
                  <a:srgbClr val="FF0000"/>
                </a:solidFill>
              </a:rPr>
              <a:t>Eponyms</a:t>
            </a:r>
            <a:r>
              <a:rPr lang="pt-BR" altLang="pt-BR" sz="2500" dirty="0" smtClean="0">
                <a:solidFill>
                  <a:srgbClr val="FF0000"/>
                </a:solidFill>
              </a:rPr>
              <a:t> In </a:t>
            </a:r>
            <a:r>
              <a:rPr lang="pt-BR" altLang="pt-BR" sz="2500" dirty="0" err="1" smtClean="0">
                <a:solidFill>
                  <a:srgbClr val="FF0000"/>
                </a:solidFill>
              </a:rPr>
              <a:t>English</a:t>
            </a:r>
            <a:endParaRPr lang="pt-BR" altLang="pt-BR" sz="2500" dirty="0" smtClean="0">
              <a:solidFill>
                <a:srgbClr val="FF0000"/>
              </a:solidFill>
            </a:endParaRPr>
          </a:p>
          <a:p>
            <a:r>
              <a:rPr lang="pt-BR" altLang="pt-BR" sz="2500" dirty="0" smtClean="0"/>
              <a:t>Etc</a:t>
            </a:r>
            <a:r>
              <a:rPr lang="pt-BR" altLang="pt-BR" sz="2500" dirty="0" smtClean="0"/>
              <a:t>. </a:t>
            </a:r>
          </a:p>
          <a:p>
            <a:r>
              <a:rPr lang="pt-BR" altLang="pt-BR" sz="2500" dirty="0" smtClean="0"/>
              <a:t>Pesquisando </a:t>
            </a:r>
            <a:r>
              <a:rPr lang="pt-BR" altLang="pt-BR" sz="2500" dirty="0" smtClean="0">
                <a:solidFill>
                  <a:srgbClr val="FF0000"/>
                </a:solidFill>
              </a:rPr>
              <a:t>em inglês </a:t>
            </a:r>
            <a:r>
              <a:rPr lang="pt-BR" altLang="pt-BR" sz="2500" dirty="0" smtClean="0"/>
              <a:t>vocês obterão resultados melhores. </a:t>
            </a:r>
            <a:r>
              <a:rPr lang="pt-BR" altLang="pt-BR" sz="2500" dirty="0" smtClean="0"/>
              <a:t>Quaisquer </a:t>
            </a:r>
            <a:r>
              <a:rPr lang="pt-BR" altLang="pt-BR" sz="2500" dirty="0" smtClean="0"/>
              <a:t>dúvidas me procurem. </a:t>
            </a:r>
            <a:endParaRPr lang="en-US" altLang="pt-BR" sz="2500" dirty="0"/>
          </a:p>
        </p:txBody>
      </p:sp>
    </p:spTree>
    <p:extLst>
      <p:ext uri="{BB962C8B-B14F-4D97-AF65-F5344CB8AC3E}">
        <p14:creationId xmlns:p14="http://schemas.microsoft.com/office/powerpoint/2010/main" val="2390495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
            <a:ext cx="8229600" cy="685800"/>
          </a:xfrm>
        </p:spPr>
        <p:txBody>
          <a:bodyPr/>
          <a:lstStyle/>
          <a:p>
            <a:r>
              <a:rPr lang="en-US" altLang="pt-BR" sz="3500" dirty="0" smtClean="0"/>
              <a:t>Group 1 – </a:t>
            </a:r>
            <a:r>
              <a:rPr lang="en-US" altLang="pt-BR" sz="3500" dirty="0" err="1" smtClean="0"/>
              <a:t>Prefixation</a:t>
            </a:r>
            <a:endParaRPr lang="en-US" altLang="pt-BR" sz="3500" dirty="0"/>
          </a:p>
        </p:txBody>
      </p:sp>
      <p:sp>
        <p:nvSpPr>
          <p:cNvPr id="9219" name="Rectangle 3"/>
          <p:cNvSpPr>
            <a:spLocks noGrp="1" noChangeArrowheads="1"/>
          </p:cNvSpPr>
          <p:nvPr>
            <p:ph type="body" idx="1"/>
          </p:nvPr>
        </p:nvSpPr>
        <p:spPr>
          <a:xfrm>
            <a:off x="435429" y="685801"/>
            <a:ext cx="8534400" cy="609599"/>
          </a:xfrm>
        </p:spPr>
        <p:txBody>
          <a:bodyPr/>
          <a:lstStyle/>
          <a:p>
            <a:r>
              <a:rPr lang="en-US" altLang="pt-BR" sz="2400" dirty="0">
                <a:solidFill>
                  <a:srgbClr val="FF0000"/>
                </a:solidFill>
              </a:rPr>
              <a:t>Prefixes</a:t>
            </a:r>
            <a:r>
              <a:rPr lang="en-US" altLang="pt-BR" sz="2400" dirty="0"/>
              <a:t> </a:t>
            </a:r>
            <a:r>
              <a:rPr lang="en-US" altLang="pt-BR" sz="2400" dirty="0" err="1"/>
              <a:t>são</a:t>
            </a:r>
            <a:r>
              <a:rPr lang="en-US" altLang="pt-BR" sz="2400" dirty="0"/>
              <a:t> </a:t>
            </a:r>
            <a:r>
              <a:rPr lang="en-US" altLang="pt-BR" sz="2400" dirty="0" err="1"/>
              <a:t>acrescentados</a:t>
            </a:r>
            <a:r>
              <a:rPr lang="en-US" altLang="pt-BR" sz="2400" dirty="0"/>
              <a:t> no </a:t>
            </a:r>
            <a:r>
              <a:rPr lang="en-US" altLang="pt-BR" sz="2400" dirty="0" err="1"/>
              <a:t>início</a:t>
            </a:r>
            <a:r>
              <a:rPr lang="en-US" altLang="pt-BR" sz="2400" dirty="0"/>
              <a:t> das </a:t>
            </a:r>
            <a:r>
              <a:rPr lang="en-US" altLang="pt-BR" sz="2400" dirty="0" err="1"/>
              <a:t>palavras</a:t>
            </a:r>
            <a:r>
              <a:rPr lang="en-US" altLang="pt-BR" sz="2400" dirty="0"/>
              <a:t>.</a:t>
            </a:r>
            <a:r>
              <a:rPr lang="en-US" altLang="pt-BR" sz="2400" dirty="0">
                <a:solidFill>
                  <a:srgbClr val="FF0000"/>
                </a:solidFill>
              </a:rPr>
              <a:t> </a:t>
            </a:r>
            <a:endParaRPr lang="en-US" altLang="pt-BR" sz="2400" dirty="0" smtClean="0">
              <a:solidFill>
                <a:srgbClr val="FF0000"/>
              </a:solidFill>
            </a:endParaRPr>
          </a:p>
          <a:p>
            <a:pPr marL="0" indent="0">
              <a:buNone/>
            </a:pPr>
            <a:endParaRPr lang="en-US" altLang="pt-BR" sz="2400" dirty="0"/>
          </a:p>
        </p:txBody>
      </p:sp>
      <p:graphicFrame>
        <p:nvGraphicFramePr>
          <p:cNvPr id="2" name="Tabela 1"/>
          <p:cNvGraphicFramePr>
            <a:graphicFrameLocks noGrp="1"/>
          </p:cNvGraphicFramePr>
          <p:nvPr>
            <p:extLst>
              <p:ext uri="{D42A27DB-BD31-4B8C-83A1-F6EECF244321}">
                <p14:modId xmlns:p14="http://schemas.microsoft.com/office/powerpoint/2010/main" val="2063007032"/>
              </p:ext>
            </p:extLst>
          </p:nvPr>
        </p:nvGraphicFramePr>
        <p:xfrm>
          <a:off x="435429" y="1247775"/>
          <a:ext cx="8305800" cy="1466850"/>
        </p:xfrm>
        <a:graphic>
          <a:graphicData uri="http://schemas.openxmlformats.org/drawingml/2006/table">
            <a:tbl>
              <a:tblPr/>
              <a:tblGrid>
                <a:gridCol w="1447800"/>
                <a:gridCol w="1524000"/>
                <a:gridCol w="2362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PREFIX</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dirty="0" err="1" smtClean="0">
                          <a:solidFill>
                            <a:srgbClr val="3C9AE3"/>
                          </a:solidFill>
                          <a:effectLst/>
                        </a:rPr>
                        <a:t>happy</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a:effectLst/>
                        </a:rPr>
                        <a:t>un</a:t>
                      </a:r>
                      <a:r>
                        <a:rPr lang="pt-BR" sz="2500" dirty="0">
                          <a:effectLst/>
                        </a:rPr>
                        <a: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u="none" strike="noStrike" dirty="0" err="1">
                          <a:solidFill>
                            <a:srgbClr val="FF0000"/>
                          </a:solidFill>
                          <a:effectLst/>
                        </a:rPr>
                        <a:t>un</a:t>
                      </a:r>
                      <a:r>
                        <a:rPr lang="pt-BR" sz="2500" u="none" strike="noStrike" dirty="0" err="1">
                          <a:solidFill>
                            <a:srgbClr val="3C9AE3"/>
                          </a:solidFill>
                          <a:effectLst/>
                        </a:rPr>
                        <a:t>happy</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Infeliz</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dirty="0">
                          <a:solidFill>
                            <a:srgbClr val="3C9AE3"/>
                          </a:solidFill>
                          <a:effectLst/>
                        </a:rPr>
                        <a:t>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a:effectLst/>
                        </a:rPr>
                        <a:t>multi</a:t>
                      </a:r>
                      <a:r>
                        <a:rPr lang="pt-BR" sz="2500" dirty="0">
                          <a:effectLst/>
                        </a:rPr>
                        <a: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u="none" strike="noStrike" dirty="0">
                          <a:solidFill>
                            <a:srgbClr val="FF0000"/>
                          </a:solidFill>
                          <a:effectLst/>
                        </a:rPr>
                        <a:t>multi</a:t>
                      </a:r>
                      <a:r>
                        <a:rPr lang="pt-BR" sz="2500" u="none" strike="noStrike" dirty="0">
                          <a:solidFill>
                            <a:srgbClr val="3C9AE3"/>
                          </a:solidFill>
                          <a:effectLst/>
                        </a:rPr>
                        <a:t>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Multicultural</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Rectangle 2"/>
          <p:cNvSpPr txBox="1">
            <a:spLocks noChangeArrowheads="1"/>
          </p:cNvSpPr>
          <p:nvPr/>
        </p:nvSpPr>
        <p:spPr bwMode="auto">
          <a:xfrm>
            <a:off x="337457" y="2819400"/>
            <a:ext cx="822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3500">
                <a:solidFill>
                  <a:schemeClr val="tx2"/>
                </a:solidFill>
                <a:latin typeface="+mj-lt"/>
                <a:ea typeface="+mj-ea"/>
                <a:cs typeface="+mj-cs"/>
              </a:defRPr>
            </a:lvl1pPr>
            <a:lvl2pPr>
              <a:defRPr sz="4400">
                <a:solidFill>
                  <a:schemeClr val="tx2"/>
                </a:solidFill>
                <a:latin typeface="Garamond" panose="02020404030301010803" pitchFamily="18" charset="0"/>
              </a:defRPr>
            </a:lvl2pPr>
            <a:lvl3pPr>
              <a:defRPr sz="4400">
                <a:solidFill>
                  <a:schemeClr val="tx2"/>
                </a:solidFill>
                <a:latin typeface="Garamond" panose="02020404030301010803" pitchFamily="18" charset="0"/>
              </a:defRPr>
            </a:lvl3pPr>
            <a:lvl4pPr>
              <a:defRPr sz="4400">
                <a:solidFill>
                  <a:schemeClr val="tx2"/>
                </a:solidFill>
                <a:latin typeface="Garamond" panose="02020404030301010803" pitchFamily="18" charset="0"/>
              </a:defRPr>
            </a:lvl4pPr>
            <a:lvl5pPr>
              <a:defRPr sz="4400">
                <a:solidFill>
                  <a:schemeClr val="tx2"/>
                </a:solidFill>
                <a:latin typeface="Garamond" panose="02020404030301010803" pitchFamily="18" charset="0"/>
              </a:defRPr>
            </a:lvl5pPr>
            <a:lvl6pPr marL="457200" fontAlgn="base">
              <a:spcBef>
                <a:spcPct val="0"/>
              </a:spcBef>
              <a:spcAft>
                <a:spcPct val="0"/>
              </a:spcAft>
              <a:defRPr sz="4400">
                <a:solidFill>
                  <a:schemeClr val="tx2"/>
                </a:solidFill>
                <a:latin typeface="Garamond" panose="02020404030301010803" pitchFamily="18" charset="0"/>
              </a:defRPr>
            </a:lvl6pPr>
            <a:lvl7pPr marL="914400" fontAlgn="base">
              <a:spcBef>
                <a:spcPct val="0"/>
              </a:spcBef>
              <a:spcAft>
                <a:spcPct val="0"/>
              </a:spcAft>
              <a:defRPr sz="4400">
                <a:solidFill>
                  <a:schemeClr val="tx2"/>
                </a:solidFill>
                <a:latin typeface="Garamond" panose="02020404030301010803" pitchFamily="18" charset="0"/>
              </a:defRPr>
            </a:lvl7pPr>
            <a:lvl8pPr marL="1371600" fontAlgn="base">
              <a:spcBef>
                <a:spcPct val="0"/>
              </a:spcBef>
              <a:spcAft>
                <a:spcPct val="0"/>
              </a:spcAft>
              <a:defRPr sz="4400">
                <a:solidFill>
                  <a:schemeClr val="tx2"/>
                </a:solidFill>
                <a:latin typeface="Garamond" panose="02020404030301010803" pitchFamily="18" charset="0"/>
              </a:defRPr>
            </a:lvl8pPr>
            <a:lvl9pPr marL="1828800" fontAlgn="base">
              <a:spcBef>
                <a:spcPct val="0"/>
              </a:spcBef>
              <a:spcAft>
                <a:spcPct val="0"/>
              </a:spcAft>
              <a:defRPr sz="4400">
                <a:solidFill>
                  <a:schemeClr val="tx2"/>
                </a:solidFill>
                <a:latin typeface="Garamond" panose="02020404030301010803" pitchFamily="18" charset="0"/>
              </a:defRPr>
            </a:lvl9pPr>
          </a:lstStyle>
          <a:p>
            <a:r>
              <a:rPr lang="en-US" altLang="pt-BR" dirty="0"/>
              <a:t>Group 2 – </a:t>
            </a:r>
            <a:r>
              <a:rPr lang="en-US" altLang="pt-BR" dirty="0" err="1"/>
              <a:t>Sufixation</a:t>
            </a:r>
            <a:endParaRPr lang="en-US" altLang="pt-BR" dirty="0"/>
          </a:p>
        </p:txBody>
      </p:sp>
      <p:sp>
        <p:nvSpPr>
          <p:cNvPr id="6" name="Rectangle 3"/>
          <p:cNvSpPr txBox="1">
            <a:spLocks noChangeArrowheads="1"/>
          </p:cNvSpPr>
          <p:nvPr/>
        </p:nvSpPr>
        <p:spPr bwMode="auto">
          <a:xfrm>
            <a:off x="228600" y="3352800"/>
            <a:ext cx="8153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pt-BR" sz="2400" dirty="0" err="1" smtClean="0">
                <a:solidFill>
                  <a:srgbClr val="FF0000"/>
                </a:solidFill>
              </a:rPr>
              <a:t>Sufixes</a:t>
            </a:r>
            <a:r>
              <a:rPr lang="en-US" altLang="pt-BR" sz="2400" dirty="0" smtClean="0">
                <a:solidFill>
                  <a:srgbClr val="FF0000"/>
                </a:solidFill>
              </a:rPr>
              <a:t> </a:t>
            </a:r>
            <a:r>
              <a:rPr lang="en-US" altLang="pt-BR" sz="2400" dirty="0" err="1" smtClean="0"/>
              <a:t>são</a:t>
            </a:r>
            <a:r>
              <a:rPr lang="en-US" altLang="pt-BR" sz="2400" dirty="0" smtClean="0"/>
              <a:t> </a:t>
            </a:r>
            <a:r>
              <a:rPr lang="en-US" altLang="pt-BR" sz="2400" dirty="0" err="1" smtClean="0"/>
              <a:t>acrescentados</a:t>
            </a:r>
            <a:r>
              <a:rPr lang="en-US" altLang="pt-BR" sz="2400" dirty="0" smtClean="0"/>
              <a:t> no final das </a:t>
            </a:r>
            <a:r>
              <a:rPr lang="en-US" altLang="pt-BR" sz="2400" dirty="0" err="1" smtClean="0"/>
              <a:t>palavras</a:t>
            </a:r>
            <a:r>
              <a:rPr lang="en-US" altLang="pt-BR" sz="2400" dirty="0" smtClean="0"/>
              <a:t>.</a:t>
            </a:r>
          </a:p>
          <a:p>
            <a:pPr marL="0" indent="0">
              <a:buNone/>
            </a:pPr>
            <a:endParaRPr lang="en-US" altLang="pt-BR" sz="2400" dirty="0" smtClean="0">
              <a:solidFill>
                <a:srgbClr val="FF0000"/>
              </a:solidFill>
            </a:endParaRPr>
          </a:p>
          <a:p>
            <a:endParaRPr lang="en-US" altLang="pt-BR" sz="2400" dirty="0"/>
          </a:p>
        </p:txBody>
      </p:sp>
      <p:graphicFrame>
        <p:nvGraphicFramePr>
          <p:cNvPr id="7" name="Tabela 6"/>
          <p:cNvGraphicFramePr>
            <a:graphicFrameLocks noGrp="1"/>
          </p:cNvGraphicFramePr>
          <p:nvPr>
            <p:extLst>
              <p:ext uri="{D42A27DB-BD31-4B8C-83A1-F6EECF244321}">
                <p14:modId xmlns:p14="http://schemas.microsoft.com/office/powerpoint/2010/main" val="1372277606"/>
              </p:ext>
            </p:extLst>
          </p:nvPr>
        </p:nvGraphicFramePr>
        <p:xfrm>
          <a:off x="457200" y="3962400"/>
          <a:ext cx="8305800" cy="1943100"/>
        </p:xfrm>
        <a:graphic>
          <a:graphicData uri="http://schemas.openxmlformats.org/drawingml/2006/table">
            <a:tbl>
              <a:tblPr/>
              <a:tblGrid>
                <a:gridCol w="1447800"/>
                <a:gridCol w="1524000"/>
                <a:gridCol w="2362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PREFIX</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kern="1200" dirty="0" err="1">
                          <a:solidFill>
                            <a:srgbClr val="3C9AE3"/>
                          </a:solidFill>
                          <a:effectLst/>
                          <a:latin typeface="+mn-lt"/>
                          <a:ea typeface="+mn-ea"/>
                          <a:cs typeface="+mn-cs"/>
                        </a:rPr>
                        <a:t>child</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ish</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child</a:t>
                      </a:r>
                      <a:r>
                        <a:rPr lang="pt-BR" sz="2500" u="none" strike="noStrike" kern="1200" dirty="0" err="1">
                          <a:solidFill>
                            <a:srgbClr val="FF0000"/>
                          </a:solidFill>
                          <a:effectLst/>
                          <a:latin typeface="+mn-lt"/>
                          <a:ea typeface="+mn-ea"/>
                          <a:cs typeface="+mn-cs"/>
                        </a:rPr>
                        <a:t>ish</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err="1" smtClean="0">
                          <a:effectLst/>
                        </a:rPr>
                        <a:t>Criancisse</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a:solidFill>
                            <a:srgbClr val="3C9AE3"/>
                          </a:solidFill>
                          <a:effectLst/>
                          <a:latin typeface="+mn-lt"/>
                          <a:ea typeface="+mn-ea"/>
                          <a:cs typeface="+mn-cs"/>
                        </a:rPr>
                        <a:t>work</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er</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work</a:t>
                      </a:r>
                      <a:r>
                        <a:rPr lang="pt-BR" sz="2500" u="none" strike="noStrike" kern="1200" dirty="0" err="1">
                          <a:solidFill>
                            <a:srgbClr val="FF0000"/>
                          </a:solidFill>
                          <a:effectLst/>
                          <a:latin typeface="+mn-lt"/>
                          <a:ea typeface="+mn-ea"/>
                          <a:cs typeface="+mn-cs"/>
                        </a:rPr>
                        <a:t>er</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Trabalhador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a:solidFill>
                            <a:srgbClr val="3C9AE3"/>
                          </a:solidFill>
                          <a:effectLst/>
                          <a:latin typeface="+mn-lt"/>
                          <a:ea typeface="+mn-ea"/>
                          <a:cs typeface="+mn-cs"/>
                        </a:rPr>
                        <a:t>taste</a:t>
                      </a:r>
                      <a:endParaRPr lang="pt-BR" sz="25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kern="1200" dirty="0">
                          <a:solidFill>
                            <a:schemeClr val="tx1"/>
                          </a:solidFill>
                          <a:effectLst/>
                          <a:latin typeface="+mn-lt"/>
                          <a:ea typeface="+mn-ea"/>
                          <a:cs typeface="+mn-cs"/>
                        </a:rPr>
                        <a:t>-</a:t>
                      </a:r>
                      <a:r>
                        <a:rPr lang="pt-BR" sz="2500" kern="1200" dirty="0" err="1">
                          <a:solidFill>
                            <a:schemeClr val="tx1"/>
                          </a:solidFill>
                          <a:effectLst/>
                          <a:latin typeface="+mn-lt"/>
                          <a:ea typeface="+mn-ea"/>
                          <a:cs typeface="+mn-cs"/>
                        </a:rPr>
                        <a:t>less</a:t>
                      </a:r>
                      <a:endParaRPr lang="pt-BR" sz="250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a:solidFill>
                            <a:srgbClr val="3C9AE3"/>
                          </a:solidFill>
                          <a:effectLst/>
                          <a:latin typeface="+mn-lt"/>
                          <a:ea typeface="+mn-ea"/>
                          <a:cs typeface="+mn-cs"/>
                        </a:rPr>
                        <a:t>taste</a:t>
                      </a:r>
                      <a:r>
                        <a:rPr lang="pt-BR" sz="2500" u="none" strike="noStrike" kern="1200" dirty="0" err="1">
                          <a:solidFill>
                            <a:srgbClr val="FF0000"/>
                          </a:solidFill>
                          <a:effectLst/>
                          <a:latin typeface="+mn-lt"/>
                          <a:ea typeface="+mn-ea"/>
                          <a:cs typeface="+mn-cs"/>
                        </a:rPr>
                        <a:t>less</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Sem* gosto</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97971"/>
            <a:ext cx="8610600" cy="511629"/>
          </a:xfrm>
        </p:spPr>
        <p:txBody>
          <a:bodyPr/>
          <a:lstStyle/>
          <a:p>
            <a:r>
              <a:rPr lang="en-US" altLang="pt-BR" sz="3500" dirty="0" err="1"/>
              <a:t>Grupo</a:t>
            </a:r>
            <a:r>
              <a:rPr lang="en-US" altLang="pt-BR" sz="3500" dirty="0"/>
              <a:t> 3</a:t>
            </a:r>
            <a:r>
              <a:rPr lang="en-US" altLang="pt-BR" sz="3500" dirty="0" smtClean="0"/>
              <a:t> </a:t>
            </a:r>
            <a:r>
              <a:rPr lang="en-US" altLang="pt-BR" sz="3500" dirty="0"/>
              <a:t>– </a:t>
            </a:r>
            <a:r>
              <a:rPr lang="en-US" altLang="pt-BR" sz="3500" dirty="0" smtClean="0"/>
              <a:t>Backformation, Acronyms e Clipping</a:t>
            </a:r>
            <a:endParaRPr lang="en-US" altLang="pt-BR" sz="3500" dirty="0"/>
          </a:p>
        </p:txBody>
      </p:sp>
      <p:sp>
        <p:nvSpPr>
          <p:cNvPr id="16387" name="Rectangle 3"/>
          <p:cNvSpPr>
            <a:spLocks noGrp="1" noChangeArrowheads="1"/>
          </p:cNvSpPr>
          <p:nvPr>
            <p:ph type="body" idx="1"/>
          </p:nvPr>
        </p:nvSpPr>
        <p:spPr>
          <a:xfrm>
            <a:off x="304800" y="609600"/>
            <a:ext cx="8763000" cy="1219200"/>
          </a:xfrm>
        </p:spPr>
        <p:txBody>
          <a:bodyPr/>
          <a:lstStyle/>
          <a:p>
            <a:r>
              <a:rPr lang="en-US" altLang="pt-BR" sz="2300" dirty="0" smtClean="0">
                <a:solidFill>
                  <a:srgbClr val="FF0000"/>
                </a:solidFill>
              </a:rPr>
              <a:t>Backformation</a:t>
            </a:r>
            <a:r>
              <a:rPr lang="en-US" altLang="pt-BR" sz="2300" dirty="0" smtClean="0"/>
              <a:t> é o </a:t>
            </a:r>
            <a:r>
              <a:rPr lang="en-US" altLang="pt-BR" sz="2300" dirty="0" err="1" smtClean="0"/>
              <a:t>processo</a:t>
            </a:r>
            <a:r>
              <a:rPr lang="en-US" altLang="pt-BR" sz="2300" dirty="0" smtClean="0"/>
              <a:t> </a:t>
            </a:r>
            <a:r>
              <a:rPr lang="en-US" altLang="pt-BR" sz="2300" dirty="0" err="1" smtClean="0"/>
              <a:t>onde</a:t>
            </a:r>
            <a:r>
              <a:rPr lang="en-US" altLang="pt-BR" sz="2300" dirty="0" smtClean="0"/>
              <a:t> a </a:t>
            </a:r>
            <a:r>
              <a:rPr lang="en-US" altLang="pt-BR" sz="2300" dirty="0" err="1" smtClean="0"/>
              <a:t>plavra</a:t>
            </a:r>
            <a:r>
              <a:rPr lang="en-US" altLang="pt-BR" sz="2300" dirty="0" smtClean="0"/>
              <a:t> é </a:t>
            </a:r>
            <a:r>
              <a:rPr lang="en-US" altLang="pt-BR" sz="2300" dirty="0" err="1" smtClean="0"/>
              <a:t>reduzida</a:t>
            </a:r>
            <a:r>
              <a:rPr lang="en-US" altLang="pt-BR" sz="2300" dirty="0" smtClean="0"/>
              <a:t> e </a:t>
            </a:r>
            <a:r>
              <a:rPr lang="en-US" altLang="pt-BR" sz="2300" dirty="0" err="1" smtClean="0"/>
              <a:t>uma</a:t>
            </a:r>
            <a:r>
              <a:rPr lang="en-US" altLang="pt-BR" sz="2300" dirty="0" smtClean="0"/>
              <a:t>, </a:t>
            </a:r>
            <a:r>
              <a:rPr lang="en-US" altLang="pt-BR" sz="2300" dirty="0" err="1" smtClean="0"/>
              <a:t>duas</a:t>
            </a:r>
            <a:r>
              <a:rPr lang="en-US" altLang="pt-BR" sz="2300" dirty="0" smtClean="0"/>
              <a:t> </a:t>
            </a:r>
            <a:r>
              <a:rPr lang="en-US" altLang="pt-BR" sz="2300" dirty="0" err="1" smtClean="0"/>
              <a:t>ou</a:t>
            </a:r>
            <a:r>
              <a:rPr lang="en-US" altLang="pt-BR" sz="2300" dirty="0" smtClean="0"/>
              <a:t> no </a:t>
            </a:r>
            <a:r>
              <a:rPr lang="en-US" altLang="pt-BR" sz="2300" dirty="0" err="1" smtClean="0"/>
              <a:t>máximo</a:t>
            </a:r>
            <a:r>
              <a:rPr lang="en-US" altLang="pt-BR" sz="2300" dirty="0" smtClean="0"/>
              <a:t> </a:t>
            </a:r>
            <a:r>
              <a:rPr lang="en-US" altLang="pt-BR" sz="2300" dirty="0" err="1" smtClean="0"/>
              <a:t>três</a:t>
            </a:r>
            <a:r>
              <a:rPr lang="en-US" altLang="pt-BR" sz="2300" dirty="0" smtClean="0"/>
              <a:t> </a:t>
            </a:r>
            <a:r>
              <a:rPr lang="en-US" altLang="pt-BR" sz="2300" dirty="0" err="1" smtClean="0"/>
              <a:t>letras</a:t>
            </a:r>
            <a:r>
              <a:rPr lang="en-US" altLang="pt-BR" sz="2300" dirty="0" smtClean="0"/>
              <a:t>, </a:t>
            </a:r>
            <a:r>
              <a:rPr lang="en-US" altLang="pt-BR" sz="2300" dirty="0" err="1" smtClean="0"/>
              <a:t>geralmente</a:t>
            </a:r>
            <a:r>
              <a:rPr lang="en-US" altLang="pt-BR" sz="2300" dirty="0" smtClean="0"/>
              <a:t> para se </a:t>
            </a:r>
            <a:r>
              <a:rPr lang="en-US" altLang="pt-BR" sz="2300" dirty="0" err="1" smtClean="0"/>
              <a:t>tornar</a:t>
            </a:r>
            <a:r>
              <a:rPr lang="en-US" altLang="pt-BR" sz="2300" dirty="0" smtClean="0"/>
              <a:t> um </a:t>
            </a:r>
            <a:r>
              <a:rPr lang="en-US" altLang="pt-BR" sz="2300" dirty="0" err="1" smtClean="0"/>
              <a:t>verbo</a:t>
            </a:r>
            <a:r>
              <a:rPr lang="en-US" altLang="pt-BR" sz="2300" dirty="0" smtClean="0"/>
              <a:t>.</a:t>
            </a:r>
          </a:p>
        </p:txBody>
      </p:sp>
      <p:graphicFrame>
        <p:nvGraphicFramePr>
          <p:cNvPr id="5" name="Tabela 4"/>
          <p:cNvGraphicFramePr>
            <a:graphicFrameLocks noGrp="1"/>
          </p:cNvGraphicFramePr>
          <p:nvPr>
            <p:extLst>
              <p:ext uri="{D42A27DB-BD31-4B8C-83A1-F6EECF244321}">
                <p14:modId xmlns:p14="http://schemas.microsoft.com/office/powerpoint/2010/main" val="196081874"/>
              </p:ext>
            </p:extLst>
          </p:nvPr>
        </p:nvGraphicFramePr>
        <p:xfrm>
          <a:off x="533400" y="1828800"/>
          <a:ext cx="8534400" cy="1943100"/>
        </p:xfrm>
        <a:graphic>
          <a:graphicData uri="http://schemas.openxmlformats.org/drawingml/2006/table">
            <a:tbl>
              <a:tblPr/>
              <a:tblGrid>
                <a:gridCol w="2819400"/>
                <a:gridCol w="2743200"/>
                <a:gridCol w="2971800"/>
              </a:tblGrid>
              <a:tr h="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NEW 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4350">
                <a:tc>
                  <a:txBody>
                    <a:bodyPr/>
                    <a:lstStyle/>
                    <a:p>
                      <a:r>
                        <a:rPr lang="pt-BR" sz="2500" u="none" strike="noStrike" kern="1200" dirty="0" err="1" smtClean="0">
                          <a:solidFill>
                            <a:srgbClr val="3C9AE3"/>
                          </a:solidFill>
                          <a:effectLst/>
                          <a:latin typeface="+mn-lt"/>
                          <a:ea typeface="+mn-ea"/>
                          <a:cs typeface="+mn-cs"/>
                        </a:rPr>
                        <a:t>automat</a:t>
                      </a:r>
                      <a:r>
                        <a:rPr lang="pt-BR" sz="2500" u="none" strike="noStrike" kern="1200" dirty="0" err="1" smtClean="0">
                          <a:solidFill>
                            <a:srgbClr val="FF0000"/>
                          </a:solidFill>
                          <a:effectLst/>
                          <a:latin typeface="+mn-lt"/>
                          <a:ea typeface="+mn-ea"/>
                          <a:cs typeface="+mn-cs"/>
                        </a:rPr>
                        <a:t>ion</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smtClean="0">
                          <a:solidFill>
                            <a:srgbClr val="3C9AE3"/>
                          </a:solidFill>
                          <a:effectLst/>
                          <a:latin typeface="+mn-lt"/>
                          <a:ea typeface="+mn-ea"/>
                          <a:cs typeface="+mn-cs"/>
                        </a:rPr>
                        <a:t>automate</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Automatizar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smtClean="0">
                          <a:solidFill>
                            <a:srgbClr val="3C9AE3"/>
                          </a:solidFill>
                          <a:effectLst/>
                          <a:latin typeface="+mn-lt"/>
                          <a:ea typeface="+mn-ea"/>
                          <a:cs typeface="+mn-cs"/>
                        </a:rPr>
                        <a:t>edit</a:t>
                      </a:r>
                      <a:r>
                        <a:rPr lang="pt-BR" sz="2500" u="none" strike="noStrike" kern="1200" dirty="0" smtClean="0">
                          <a:solidFill>
                            <a:srgbClr val="FF0000"/>
                          </a:solidFill>
                          <a:effectLst/>
                          <a:latin typeface="+mn-lt"/>
                          <a:ea typeface="+mn-ea"/>
                          <a:cs typeface="+mn-cs"/>
                        </a:rPr>
                        <a:t>or</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err="1" smtClean="0">
                          <a:solidFill>
                            <a:srgbClr val="3C9AE3"/>
                          </a:solidFill>
                          <a:effectLst/>
                          <a:latin typeface="+mn-lt"/>
                          <a:ea typeface="+mn-ea"/>
                          <a:cs typeface="+mn-cs"/>
                        </a:rPr>
                        <a:t>edit</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Editar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500" u="none" strike="noStrike" kern="1200" dirty="0" err="1" smtClean="0">
                          <a:solidFill>
                            <a:srgbClr val="3C9AE3"/>
                          </a:solidFill>
                          <a:effectLst/>
                          <a:latin typeface="+mn-lt"/>
                          <a:ea typeface="+mn-ea"/>
                          <a:cs typeface="+mn-cs"/>
                        </a:rPr>
                        <a:t>execut</a:t>
                      </a:r>
                      <a:r>
                        <a:rPr lang="pt-BR" sz="2500" u="none" strike="noStrike" kern="1200" dirty="0" err="1" smtClean="0">
                          <a:solidFill>
                            <a:srgbClr val="FF0000"/>
                          </a:solidFill>
                          <a:effectLst/>
                          <a:latin typeface="+mn-lt"/>
                          <a:ea typeface="+mn-ea"/>
                          <a:cs typeface="+mn-cs"/>
                        </a:rPr>
                        <a:t>ion</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500" u="none" strike="noStrike" kern="1200" dirty="0" smtClean="0">
                          <a:solidFill>
                            <a:srgbClr val="3C9AE3"/>
                          </a:solidFill>
                          <a:effectLst/>
                          <a:latin typeface="+mn-lt"/>
                          <a:ea typeface="+mn-ea"/>
                          <a:cs typeface="+mn-cs"/>
                        </a:rPr>
                        <a:t>execute</a:t>
                      </a:r>
                      <a:endParaRPr lang="pt-BR" sz="25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500" dirty="0" smtClean="0">
                          <a:effectLst/>
                        </a:rPr>
                        <a:t>Executar</a:t>
                      </a:r>
                      <a:endParaRPr lang="pt-BR" sz="25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7" name="Rectangle 3"/>
          <p:cNvSpPr txBox="1">
            <a:spLocks noChangeArrowheads="1"/>
          </p:cNvSpPr>
          <p:nvPr/>
        </p:nvSpPr>
        <p:spPr bwMode="auto">
          <a:xfrm>
            <a:off x="304800" y="3733800"/>
            <a:ext cx="8763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pt-BR" sz="2300" dirty="0" smtClean="0">
                <a:solidFill>
                  <a:srgbClr val="FF0000"/>
                </a:solidFill>
              </a:rPr>
              <a:t>Acronyms</a:t>
            </a:r>
            <a:r>
              <a:rPr lang="en-US" altLang="pt-BR" sz="2300" dirty="0" smtClean="0"/>
              <a:t> </a:t>
            </a:r>
            <a:r>
              <a:rPr lang="en-US" altLang="pt-BR" sz="2300" dirty="0" err="1" smtClean="0"/>
              <a:t>são</a:t>
            </a:r>
            <a:r>
              <a:rPr lang="en-US" altLang="pt-BR" sz="2300" dirty="0" smtClean="0"/>
              <a:t> as </a:t>
            </a:r>
            <a:r>
              <a:rPr lang="en-US" altLang="pt-BR" sz="2300" dirty="0" err="1" smtClean="0"/>
              <a:t>siglas</a:t>
            </a:r>
            <a:r>
              <a:rPr lang="en-US" altLang="pt-BR" sz="2300" dirty="0" smtClean="0"/>
              <a:t> </a:t>
            </a:r>
            <a:r>
              <a:rPr lang="en-US" altLang="pt-BR" sz="2300" dirty="0" err="1" smtClean="0"/>
              <a:t>feitas</a:t>
            </a:r>
            <a:r>
              <a:rPr lang="en-US" altLang="pt-BR" sz="2300" dirty="0" smtClean="0"/>
              <a:t> a </a:t>
            </a:r>
            <a:r>
              <a:rPr lang="en-US" altLang="pt-BR" sz="2300" dirty="0" err="1" smtClean="0"/>
              <a:t>partir</a:t>
            </a:r>
            <a:r>
              <a:rPr lang="en-US" altLang="pt-BR" sz="2300" dirty="0" smtClean="0"/>
              <a:t> da </a:t>
            </a:r>
            <a:r>
              <a:rPr lang="en-US" altLang="pt-BR" sz="2300" dirty="0" err="1" smtClean="0"/>
              <a:t>primeira</a:t>
            </a:r>
            <a:r>
              <a:rPr lang="en-US" altLang="pt-BR" sz="2300" dirty="0" smtClean="0"/>
              <a:t> </a:t>
            </a:r>
            <a:r>
              <a:rPr lang="en-US" altLang="pt-BR" sz="2300" dirty="0" err="1" smtClean="0"/>
              <a:t>letra</a:t>
            </a:r>
            <a:r>
              <a:rPr lang="en-US" altLang="pt-BR" sz="2300" dirty="0" smtClean="0"/>
              <a:t> das </a:t>
            </a:r>
            <a:r>
              <a:rPr lang="en-US" altLang="pt-BR" sz="2300" dirty="0" err="1" smtClean="0"/>
              <a:t>palavras</a:t>
            </a:r>
            <a:r>
              <a:rPr lang="en-US" altLang="pt-BR" sz="2300" dirty="0" smtClean="0"/>
              <a:t> de </a:t>
            </a:r>
            <a:r>
              <a:rPr lang="en-US" altLang="pt-BR" sz="2300" dirty="0" err="1" smtClean="0"/>
              <a:t>uma</a:t>
            </a:r>
            <a:r>
              <a:rPr lang="en-US" altLang="pt-BR" sz="2300" dirty="0" smtClean="0"/>
              <a:t> </a:t>
            </a:r>
            <a:r>
              <a:rPr lang="en-US" altLang="pt-BR" sz="2300" dirty="0" err="1" smtClean="0"/>
              <a:t>expressão</a:t>
            </a:r>
            <a:r>
              <a:rPr lang="en-US" altLang="pt-BR" sz="2300" dirty="0" smtClean="0"/>
              <a:t> </a:t>
            </a:r>
            <a:r>
              <a:rPr lang="en-US" altLang="pt-BR" sz="2300" dirty="0" err="1" smtClean="0"/>
              <a:t>ou</a:t>
            </a:r>
            <a:r>
              <a:rPr lang="en-US" altLang="pt-BR" sz="2300" dirty="0" smtClean="0"/>
              <a:t> </a:t>
            </a:r>
            <a:r>
              <a:rPr lang="en-US" altLang="pt-BR" sz="2300" dirty="0" err="1" smtClean="0"/>
              <a:t>frase</a:t>
            </a:r>
            <a:r>
              <a:rPr lang="en-US" altLang="pt-BR" sz="2300" dirty="0" smtClean="0"/>
              <a:t>.</a:t>
            </a:r>
          </a:p>
          <a:p>
            <a:pPr marL="0" indent="0">
              <a:buFont typeface="Wingdings" panose="05000000000000000000" pitchFamily="2" charset="2"/>
              <a:buNone/>
            </a:pPr>
            <a:endParaRPr lang="en-US" altLang="pt-BR" sz="2300" dirty="0"/>
          </a:p>
        </p:txBody>
      </p:sp>
      <p:graphicFrame>
        <p:nvGraphicFramePr>
          <p:cNvPr id="8" name="Tabela 7"/>
          <p:cNvGraphicFramePr>
            <a:graphicFrameLocks noGrp="1"/>
          </p:cNvGraphicFramePr>
          <p:nvPr>
            <p:extLst>
              <p:ext uri="{D42A27DB-BD31-4B8C-83A1-F6EECF244321}">
                <p14:modId xmlns:p14="http://schemas.microsoft.com/office/powerpoint/2010/main" val="393264936"/>
              </p:ext>
            </p:extLst>
          </p:nvPr>
        </p:nvGraphicFramePr>
        <p:xfrm>
          <a:off x="413657" y="4591050"/>
          <a:ext cx="8686800" cy="2190750"/>
        </p:xfrm>
        <a:graphic>
          <a:graphicData uri="http://schemas.openxmlformats.org/drawingml/2006/table">
            <a:tbl>
              <a:tblPr/>
              <a:tblGrid>
                <a:gridCol w="3586294"/>
                <a:gridCol w="2287638"/>
                <a:gridCol w="2812868"/>
              </a:tblGrid>
              <a:tr h="0">
                <a:tc>
                  <a:txBody>
                    <a:bodyPr/>
                    <a:lstStyle/>
                    <a:p>
                      <a:r>
                        <a:rPr lang="pt-BR" sz="2500" b="1" i="0" dirty="0" smtClean="0">
                          <a:effectLst/>
                        </a:rPr>
                        <a:t>SENTENCE</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dirty="0" smtClean="0">
                          <a:effectLst/>
                        </a:rPr>
                        <a:t>ACRONYM</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2000" u="none" strike="noStrike" kern="1200" dirty="0" err="1" smtClean="0">
                          <a:solidFill>
                            <a:srgbClr val="3C9AE3"/>
                          </a:solidFill>
                          <a:effectLst/>
                          <a:latin typeface="+mn-lt"/>
                          <a:ea typeface="+mn-ea"/>
                          <a:cs typeface="+mn-cs"/>
                        </a:rPr>
                        <a:t>Agricultural</a:t>
                      </a:r>
                      <a:r>
                        <a:rPr lang="pt-BR" sz="2000" u="none" strike="noStrike" kern="1200" dirty="0" smtClean="0">
                          <a:solidFill>
                            <a:srgbClr val="3C9AE3"/>
                          </a:solidFill>
                          <a:effectLst/>
                          <a:latin typeface="+mn-lt"/>
                          <a:ea typeface="+mn-ea"/>
                          <a:cs typeface="+mn-cs"/>
                        </a:rPr>
                        <a:t> Technology </a:t>
                      </a:r>
                      <a:r>
                        <a:rPr lang="pt-BR" sz="2000" u="none" strike="noStrike" kern="1200" dirty="0" err="1" smtClean="0">
                          <a:solidFill>
                            <a:srgbClr val="3C9AE3"/>
                          </a:solidFill>
                          <a:effectLst/>
                          <a:latin typeface="+mn-lt"/>
                          <a:ea typeface="+mn-ea"/>
                          <a:cs typeface="+mn-cs"/>
                        </a:rPr>
                        <a:t>Innovation</a:t>
                      </a:r>
                      <a:r>
                        <a:rPr lang="pt-BR" sz="2000" u="none" strike="noStrike" kern="1200" dirty="0" smtClean="0">
                          <a:solidFill>
                            <a:srgbClr val="3C9AE3"/>
                          </a:solidFill>
                          <a:effectLst/>
                          <a:latin typeface="+mn-lt"/>
                          <a:ea typeface="+mn-ea"/>
                          <a:cs typeface="+mn-cs"/>
                        </a:rPr>
                        <a:t> </a:t>
                      </a:r>
                      <a:r>
                        <a:rPr lang="pt-BR" sz="2000" u="none" strike="noStrike" kern="1200" dirty="0" err="1" smtClean="0">
                          <a:solidFill>
                            <a:srgbClr val="3C9AE3"/>
                          </a:solidFill>
                          <a:effectLst/>
                          <a:latin typeface="+mn-lt"/>
                          <a:ea typeface="+mn-ea"/>
                          <a:cs typeface="+mn-cs"/>
                        </a:rPr>
                        <a:t>Partnership</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000" u="none" strike="noStrike" kern="1200" dirty="0" smtClean="0">
                          <a:solidFill>
                            <a:srgbClr val="FF0000"/>
                          </a:solidFill>
                          <a:effectLst/>
                          <a:latin typeface="+mn-lt"/>
                          <a:ea typeface="+mn-ea"/>
                          <a:cs typeface="+mn-cs"/>
                        </a:rPr>
                        <a:t>ATIP</a:t>
                      </a:r>
                      <a:endParaRPr lang="pt-BR" sz="20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PT" sz="2000" dirty="0" smtClean="0"/>
                        <a:t>Parceria para Inovação Tecnológica Agrícola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err="1" smtClean="0">
                          <a:solidFill>
                            <a:srgbClr val="3C9AE3"/>
                          </a:solidFill>
                          <a:effectLst/>
                          <a:latin typeface="+mn-lt"/>
                          <a:ea typeface="+mn-ea"/>
                          <a:cs typeface="+mn-cs"/>
                        </a:rPr>
                        <a:t>Body</a:t>
                      </a:r>
                      <a:r>
                        <a:rPr lang="pt-BR" sz="2000" u="none" strike="noStrike" kern="1200" dirty="0" smtClean="0">
                          <a:solidFill>
                            <a:srgbClr val="3C9AE3"/>
                          </a:solidFill>
                          <a:effectLst/>
                          <a:latin typeface="+mn-lt"/>
                          <a:ea typeface="+mn-ea"/>
                          <a:cs typeface="+mn-cs"/>
                        </a:rPr>
                        <a:t> Mass Index</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l" defTabSz="914400" rtl="0" eaLnBrk="1" latinLnBrk="0" hangingPunct="1"/>
                      <a:r>
                        <a:rPr lang="pt-BR" sz="2000" u="none" strike="noStrike" kern="1200" dirty="0" smtClean="0">
                          <a:solidFill>
                            <a:srgbClr val="FF0000"/>
                          </a:solidFill>
                          <a:effectLst/>
                          <a:latin typeface="+mn-lt"/>
                          <a:ea typeface="+mn-ea"/>
                          <a:cs typeface="+mn-cs"/>
                        </a:rPr>
                        <a:t>BMI</a:t>
                      </a:r>
                      <a:endParaRPr lang="pt-BR" sz="2000"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Índice de massa corpórea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304800" y="533400"/>
            <a:ext cx="8763000" cy="990600"/>
          </a:xfrm>
        </p:spPr>
        <p:txBody>
          <a:bodyPr/>
          <a:lstStyle/>
          <a:p>
            <a:pPr marL="0" indent="0">
              <a:buNone/>
            </a:pPr>
            <a:r>
              <a:rPr lang="en-US" altLang="pt-BR" sz="2300" dirty="0" smtClean="0">
                <a:solidFill>
                  <a:srgbClr val="FF0000"/>
                </a:solidFill>
              </a:rPr>
              <a:t>Clipping </a:t>
            </a:r>
            <a:r>
              <a:rPr lang="en-US" altLang="pt-BR" sz="2300" dirty="0" err="1" smtClean="0"/>
              <a:t>são</a:t>
            </a:r>
            <a:r>
              <a:rPr lang="en-US" altLang="pt-BR" sz="2300" dirty="0" smtClean="0"/>
              <a:t> as </a:t>
            </a:r>
            <a:r>
              <a:rPr lang="en-US" altLang="pt-BR" sz="2300" dirty="0" err="1" smtClean="0"/>
              <a:t>abreviações</a:t>
            </a:r>
            <a:r>
              <a:rPr lang="en-US" altLang="pt-BR" sz="2300" dirty="0" smtClean="0"/>
              <a:t> </a:t>
            </a:r>
            <a:r>
              <a:rPr lang="en-US" altLang="pt-BR" sz="2300" dirty="0" err="1" smtClean="0"/>
              <a:t>feitas</a:t>
            </a:r>
            <a:r>
              <a:rPr lang="en-US" altLang="pt-BR" sz="2300" dirty="0" smtClean="0"/>
              <a:t> a </a:t>
            </a:r>
            <a:r>
              <a:rPr lang="en-US" altLang="pt-BR" sz="2300" dirty="0" err="1" smtClean="0"/>
              <a:t>partir</a:t>
            </a:r>
            <a:r>
              <a:rPr lang="en-US" altLang="pt-BR" sz="2300" dirty="0" smtClean="0"/>
              <a:t> da </a:t>
            </a:r>
            <a:r>
              <a:rPr lang="en-US" altLang="pt-BR" sz="2300" dirty="0" err="1" smtClean="0"/>
              <a:t>diminuição</a:t>
            </a:r>
            <a:r>
              <a:rPr lang="en-US" altLang="pt-BR" sz="2300" dirty="0" smtClean="0"/>
              <a:t> de </a:t>
            </a:r>
            <a:r>
              <a:rPr lang="en-US" altLang="pt-BR" sz="2300" dirty="0" err="1" smtClean="0"/>
              <a:t>palavras</a:t>
            </a:r>
            <a:r>
              <a:rPr lang="en-US" altLang="pt-BR" sz="2300" dirty="0" smtClean="0"/>
              <a:t>, </a:t>
            </a:r>
            <a:r>
              <a:rPr lang="en-US" altLang="pt-BR" sz="2300" dirty="0" err="1" smtClean="0"/>
              <a:t>algumas</a:t>
            </a:r>
            <a:r>
              <a:rPr lang="en-US" altLang="pt-BR" sz="2300" dirty="0" smtClean="0"/>
              <a:t> </a:t>
            </a:r>
            <a:r>
              <a:rPr lang="en-US" altLang="pt-BR" sz="2300" dirty="0" err="1" smtClean="0"/>
              <a:t>como</a:t>
            </a:r>
            <a:r>
              <a:rPr lang="en-US" altLang="pt-BR" sz="2300" dirty="0" smtClean="0"/>
              <a:t> </a:t>
            </a:r>
            <a:r>
              <a:rPr lang="en-US" altLang="pt-BR" sz="2300" dirty="0" err="1" smtClean="0"/>
              <a:t>uma</a:t>
            </a:r>
            <a:r>
              <a:rPr lang="en-US" altLang="pt-BR" sz="2300" dirty="0" smtClean="0"/>
              <a:t> “</a:t>
            </a:r>
            <a:r>
              <a:rPr lang="en-US" altLang="pt-BR" sz="2300" dirty="0" err="1" smtClean="0"/>
              <a:t>gíria</a:t>
            </a:r>
            <a:r>
              <a:rPr lang="en-US" altLang="pt-BR" sz="2300" dirty="0" smtClean="0"/>
              <a:t>”.</a:t>
            </a:r>
          </a:p>
          <a:p>
            <a:pPr marL="0" indent="0">
              <a:buNone/>
            </a:pPr>
            <a:endParaRPr lang="en-US" altLang="pt-BR" sz="2300" dirty="0"/>
          </a:p>
        </p:txBody>
      </p:sp>
      <p:graphicFrame>
        <p:nvGraphicFramePr>
          <p:cNvPr id="4" name="Tabela 3"/>
          <p:cNvGraphicFramePr>
            <a:graphicFrameLocks noGrp="1"/>
          </p:cNvGraphicFramePr>
          <p:nvPr>
            <p:extLst>
              <p:ext uri="{D42A27DB-BD31-4B8C-83A1-F6EECF244321}">
                <p14:modId xmlns:p14="http://schemas.microsoft.com/office/powerpoint/2010/main" val="3216247907"/>
              </p:ext>
            </p:extLst>
          </p:nvPr>
        </p:nvGraphicFramePr>
        <p:xfrm>
          <a:off x="381000" y="1371600"/>
          <a:ext cx="8153399" cy="1676400"/>
        </p:xfrm>
        <a:graphic>
          <a:graphicData uri="http://schemas.openxmlformats.org/drawingml/2006/table">
            <a:tbl>
              <a:tblPr/>
              <a:tblGrid>
                <a:gridCol w="2646279"/>
                <a:gridCol w="2360194"/>
                <a:gridCol w="3146926"/>
              </a:tblGrid>
              <a:tr h="457200">
                <a:tc>
                  <a:txBody>
                    <a:bodyPr/>
                    <a:lstStyle/>
                    <a:p>
                      <a:r>
                        <a:rPr lang="pt-BR" sz="2500" b="1" i="0" dirty="0" smtClean="0">
                          <a:effectLst/>
                        </a:rPr>
                        <a:t>WORD</a:t>
                      </a:r>
                      <a:endParaRPr lang="pt-BR" sz="25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500" b="1" i="0" dirty="0" smtClean="0">
                          <a:effectLst/>
                        </a:rPr>
                        <a:t>NEW WORD</a:t>
                      </a:r>
                      <a:endParaRPr lang="pt-BR" sz="25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2500" b="1" i="0" kern="1200" dirty="0" smtClean="0">
                          <a:solidFill>
                            <a:schemeClr val="tx1"/>
                          </a:solidFill>
                          <a:effectLst/>
                          <a:latin typeface="+mn-lt"/>
                          <a:ea typeface="+mn-ea"/>
                          <a:cs typeface="+mn-cs"/>
                        </a:rPr>
                        <a:t>SIGNIFICADO</a:t>
                      </a:r>
                      <a:endParaRPr lang="pt-BR" sz="25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2000" u="none" strike="noStrike" kern="1200" dirty="0" smtClean="0">
                          <a:solidFill>
                            <a:srgbClr val="3C9AE3"/>
                          </a:solidFill>
                          <a:effectLst/>
                          <a:latin typeface="+mn-lt"/>
                          <a:ea typeface="+mn-ea"/>
                          <a:cs typeface="+mn-cs"/>
                        </a:rPr>
                        <a:t>ALLIGATOR</a:t>
                      </a:r>
                      <a:r>
                        <a:rPr lang="pt-BR" sz="2000" u="none" strike="noStrike" kern="1200" baseline="0" dirty="0" smtClean="0">
                          <a:solidFill>
                            <a:srgbClr val="3C9AE3"/>
                          </a:solidFill>
                          <a:effectLst/>
                          <a:latin typeface="+mn-lt"/>
                          <a:ea typeface="+mn-ea"/>
                          <a:cs typeface="+mn-cs"/>
                        </a:rPr>
                        <a:t> </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2000" i="1" u="none" strike="noStrike" kern="1200" dirty="0" err="1" smtClean="0">
                          <a:solidFill>
                            <a:srgbClr val="FF0000"/>
                          </a:solidFill>
                          <a:effectLst/>
                          <a:latin typeface="+mn-lt"/>
                          <a:ea typeface="+mn-ea"/>
                          <a:cs typeface="+mn-cs"/>
                        </a:rPr>
                        <a:t>gator</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PT" sz="2000" dirty="0" smtClean="0"/>
                        <a:t>Jacaré</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smtClean="0">
                          <a:solidFill>
                            <a:srgbClr val="3C9AE3"/>
                          </a:solidFill>
                          <a:effectLst/>
                          <a:latin typeface="+mn-lt"/>
                          <a:ea typeface="+mn-ea"/>
                          <a:cs typeface="+mn-cs"/>
                        </a:rPr>
                        <a:t>EXAMINATION</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2000" i="1" u="none" strike="noStrike" kern="1200" dirty="0" err="1" smtClean="0">
                          <a:solidFill>
                            <a:srgbClr val="FF0000"/>
                          </a:solidFill>
                          <a:effectLst/>
                          <a:latin typeface="+mn-lt"/>
                          <a:ea typeface="+mn-ea"/>
                          <a:cs typeface="+mn-cs"/>
                        </a:rPr>
                        <a:t>exam</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Exame, Teste,</a:t>
                      </a:r>
                      <a:r>
                        <a:rPr lang="pt-BR" sz="2000" baseline="0" dirty="0" smtClean="0">
                          <a:effectLst/>
                        </a:rPr>
                        <a:t> Prova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2000" u="none" strike="noStrike" kern="1200" dirty="0" smtClean="0">
                          <a:solidFill>
                            <a:srgbClr val="3C9AE3"/>
                          </a:solidFill>
                          <a:effectLst/>
                          <a:latin typeface="+mn-lt"/>
                          <a:ea typeface="+mn-ea"/>
                          <a:cs typeface="+mn-cs"/>
                        </a:rPr>
                        <a:t>GASOLINE </a:t>
                      </a:r>
                      <a:endParaRPr lang="pt-BR" sz="20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2000" i="1" u="none" strike="noStrike" kern="1200" dirty="0" err="1" smtClean="0">
                          <a:solidFill>
                            <a:srgbClr val="FF0000"/>
                          </a:solidFill>
                          <a:effectLst/>
                          <a:latin typeface="+mn-lt"/>
                          <a:ea typeface="+mn-ea"/>
                          <a:cs typeface="+mn-cs"/>
                        </a:rPr>
                        <a:t>gas</a:t>
                      </a:r>
                      <a:endParaRPr lang="pt-BR" sz="20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2000" dirty="0" smtClean="0">
                          <a:effectLst/>
                        </a:rPr>
                        <a:t>Gasolina</a:t>
                      </a:r>
                      <a:endParaRPr lang="pt-BR" sz="20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Rectangle 2"/>
          <p:cNvSpPr txBox="1">
            <a:spLocks noChangeArrowheads="1"/>
          </p:cNvSpPr>
          <p:nvPr/>
        </p:nvSpPr>
        <p:spPr bwMode="auto">
          <a:xfrm>
            <a:off x="381000" y="97971"/>
            <a:ext cx="8610600" cy="511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2pPr>
            <a:lvl3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3pPr>
            <a:lvl4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4pPr>
            <a:lvl5pPr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5pPr>
            <a:lvl6pPr marL="4572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6pPr>
            <a:lvl7pPr marL="9144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7pPr>
            <a:lvl8pPr marL="13716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8pPr>
            <a:lvl9pPr marL="1828800" algn="l" rtl="0" fontAlgn="base">
              <a:spcBef>
                <a:spcPct val="0"/>
              </a:spcBef>
              <a:spcAft>
                <a:spcPct val="0"/>
              </a:spcAft>
              <a:defRPr sz="4400">
                <a:solidFill>
                  <a:schemeClr val="tx2"/>
                </a:solidFill>
                <a:latin typeface="Garamond" panose="02020404030301010803" pitchFamily="18" charset="0"/>
                <a:cs typeface="Arial" panose="020B0604020202020204" pitchFamily="34" charset="0"/>
              </a:defRPr>
            </a:lvl9pPr>
          </a:lstStyle>
          <a:p>
            <a:r>
              <a:rPr lang="en-US" altLang="pt-BR" sz="3500" dirty="0" err="1" smtClean="0"/>
              <a:t>Grupo</a:t>
            </a:r>
            <a:r>
              <a:rPr lang="en-US" altLang="pt-BR" sz="3500" dirty="0" smtClean="0"/>
              <a:t> 3 – Backformation, Acronyms e Clipping</a:t>
            </a:r>
            <a:endParaRPr lang="en-US" altLang="pt-BR" sz="3500" dirty="0"/>
          </a:p>
        </p:txBody>
      </p:sp>
      <p:sp>
        <p:nvSpPr>
          <p:cNvPr id="7" name="Rectangle 2"/>
          <p:cNvSpPr>
            <a:spLocks noGrp="1" noChangeArrowheads="1"/>
          </p:cNvSpPr>
          <p:nvPr>
            <p:ph type="title"/>
          </p:nvPr>
        </p:nvSpPr>
        <p:spPr>
          <a:xfrm>
            <a:off x="457200" y="3124200"/>
            <a:ext cx="8534400" cy="533400"/>
          </a:xfrm>
        </p:spPr>
        <p:txBody>
          <a:bodyPr/>
          <a:lstStyle/>
          <a:p>
            <a:r>
              <a:rPr lang="en-US" altLang="pt-BR" sz="3500" dirty="0" err="1"/>
              <a:t>Grupo</a:t>
            </a:r>
            <a:r>
              <a:rPr lang="en-US" altLang="pt-BR" sz="3500" dirty="0"/>
              <a:t> 4 – Blending, Compounding e </a:t>
            </a:r>
            <a:r>
              <a:rPr lang="en-US" altLang="pt-BR" sz="3500" dirty="0" err="1"/>
              <a:t>Coversion</a:t>
            </a:r>
            <a:endParaRPr lang="en-US" altLang="pt-BR" sz="3500" dirty="0"/>
          </a:p>
        </p:txBody>
      </p:sp>
      <p:sp>
        <p:nvSpPr>
          <p:cNvPr id="8" name="Rectangle 3"/>
          <p:cNvSpPr txBox="1">
            <a:spLocks noChangeArrowheads="1"/>
          </p:cNvSpPr>
          <p:nvPr/>
        </p:nvSpPr>
        <p:spPr bwMode="auto">
          <a:xfrm>
            <a:off x="381000" y="3657600"/>
            <a:ext cx="853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90000"/>
              </a:lnSpc>
              <a:buNone/>
            </a:pPr>
            <a:r>
              <a:rPr lang="en-US" altLang="pt-BR" sz="2600" dirty="0" smtClean="0">
                <a:solidFill>
                  <a:srgbClr val="FF0000"/>
                </a:solidFill>
              </a:rPr>
              <a:t>Blending</a:t>
            </a:r>
            <a:r>
              <a:rPr lang="en-US" altLang="pt-BR" sz="2600" dirty="0" smtClean="0"/>
              <a:t> é a </a:t>
            </a:r>
            <a:r>
              <a:rPr lang="en-US" altLang="pt-BR" sz="2600" dirty="0" err="1" smtClean="0"/>
              <a:t>combinação</a:t>
            </a:r>
            <a:r>
              <a:rPr lang="en-US" altLang="pt-BR" sz="2600" dirty="0" smtClean="0"/>
              <a:t> de </a:t>
            </a:r>
            <a:r>
              <a:rPr lang="en-US" altLang="pt-BR" sz="2600" dirty="0" err="1" smtClean="0"/>
              <a:t>partes</a:t>
            </a:r>
            <a:r>
              <a:rPr lang="en-US" altLang="pt-BR" sz="2600" dirty="0" smtClean="0"/>
              <a:t> de </a:t>
            </a:r>
            <a:r>
              <a:rPr lang="en-US" altLang="pt-BR" sz="2600" dirty="0" err="1" smtClean="0"/>
              <a:t>palavras</a:t>
            </a:r>
            <a:r>
              <a:rPr lang="en-US" altLang="pt-BR" sz="2600" dirty="0" smtClean="0"/>
              <a:t> </a:t>
            </a:r>
            <a:r>
              <a:rPr lang="en-US" altLang="pt-BR" sz="2600" dirty="0" err="1" smtClean="0"/>
              <a:t>que</a:t>
            </a:r>
            <a:r>
              <a:rPr lang="en-US" altLang="pt-BR" sz="2600" dirty="0" smtClean="0"/>
              <a:t> </a:t>
            </a:r>
            <a:r>
              <a:rPr lang="en-US" altLang="pt-BR" sz="2600" dirty="0" err="1" smtClean="0"/>
              <a:t>formam</a:t>
            </a:r>
            <a:r>
              <a:rPr lang="en-US" altLang="pt-BR" sz="2600" dirty="0" smtClean="0"/>
              <a:t> </a:t>
            </a:r>
            <a:r>
              <a:rPr lang="en-US" altLang="pt-BR" sz="2600" dirty="0" err="1" smtClean="0"/>
              <a:t>uma</a:t>
            </a:r>
            <a:r>
              <a:rPr lang="en-US" altLang="pt-BR" sz="2600" dirty="0" smtClean="0"/>
              <a:t> nova </a:t>
            </a:r>
            <a:r>
              <a:rPr lang="en-US" altLang="pt-BR" sz="2600" dirty="0" err="1" smtClean="0"/>
              <a:t>palavra</a:t>
            </a:r>
            <a:r>
              <a:rPr lang="en-US" altLang="pt-BR" sz="2600" dirty="0" smtClean="0"/>
              <a:t>;</a:t>
            </a:r>
          </a:p>
          <a:p>
            <a:pPr marL="533400" indent="-533400"/>
            <a:endParaRPr lang="en-US" altLang="pt-BR" sz="2600" dirty="0" smtClean="0"/>
          </a:p>
          <a:p>
            <a:pPr>
              <a:lnSpc>
                <a:spcPct val="90000"/>
              </a:lnSpc>
            </a:pPr>
            <a:endParaRPr lang="en-US" altLang="pt-BR" sz="2600" dirty="0"/>
          </a:p>
        </p:txBody>
      </p:sp>
      <p:graphicFrame>
        <p:nvGraphicFramePr>
          <p:cNvPr id="9" name="Tabela 8"/>
          <p:cNvGraphicFramePr>
            <a:graphicFrameLocks noGrp="1"/>
          </p:cNvGraphicFramePr>
          <p:nvPr>
            <p:extLst>
              <p:ext uri="{D42A27DB-BD31-4B8C-83A1-F6EECF244321}">
                <p14:modId xmlns:p14="http://schemas.microsoft.com/office/powerpoint/2010/main" val="2309549959"/>
              </p:ext>
            </p:extLst>
          </p:nvPr>
        </p:nvGraphicFramePr>
        <p:xfrm>
          <a:off x="381000" y="4495800"/>
          <a:ext cx="8675914" cy="2183130"/>
        </p:xfrm>
        <a:graphic>
          <a:graphicData uri="http://schemas.openxmlformats.org/drawingml/2006/table">
            <a:tbl>
              <a:tblPr/>
              <a:tblGrid>
                <a:gridCol w="2263282"/>
                <a:gridCol w="2178952"/>
                <a:gridCol w="2176280"/>
                <a:gridCol w="2057400"/>
              </a:tblGrid>
              <a:tr h="0">
                <a:tc>
                  <a:txBody>
                    <a:bodyPr/>
                    <a:lstStyle/>
                    <a:p>
                      <a:r>
                        <a:rPr lang="pt-BR" sz="1600" b="1" i="0" dirty="0" smtClean="0">
                          <a:effectLst/>
                        </a:rPr>
                        <a:t>WORD 1</a:t>
                      </a:r>
                      <a:endParaRPr lang="pt-BR" sz="16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WORD 2</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BLENDS</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kern="1200" dirty="0" smtClean="0">
                          <a:solidFill>
                            <a:schemeClr val="tx1"/>
                          </a:solidFill>
                          <a:effectLst/>
                          <a:latin typeface="+mn-lt"/>
                          <a:ea typeface="+mn-ea"/>
                          <a:cs typeface="+mn-cs"/>
                        </a:rPr>
                        <a:t>SIGNIF.</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en-US" sz="1600" u="none" strike="noStrike" kern="1200" dirty="0" smtClean="0">
                          <a:solidFill>
                            <a:srgbClr val="3C9AE3"/>
                          </a:solidFill>
                          <a:effectLst/>
                          <a:latin typeface="+mn-lt"/>
                          <a:ea typeface="+mn-ea"/>
                          <a:cs typeface="+mn-cs"/>
                        </a:rPr>
                        <a:t>ADVERTISEMENT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ENTERTAINMENT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i="1" kern="1200" dirty="0" smtClean="0">
                          <a:solidFill>
                            <a:schemeClr val="tx1"/>
                          </a:solidFill>
                          <a:effectLst/>
                          <a:latin typeface="+mn-lt"/>
                          <a:ea typeface="+mn-ea"/>
                          <a:cs typeface="+mn-cs"/>
                        </a:rPr>
                        <a:t>ADVERTAINMENT</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Propaganda</a:t>
                      </a:r>
                      <a:r>
                        <a:rPr lang="pt-BR" sz="1600" i="1" u="none" strike="noStrike" kern="1200" baseline="0" dirty="0" smtClean="0">
                          <a:solidFill>
                            <a:srgbClr val="FF0000"/>
                          </a:solidFill>
                          <a:effectLst/>
                          <a:latin typeface="+mn-lt"/>
                          <a:ea typeface="+mn-ea"/>
                          <a:cs typeface="+mn-cs"/>
                        </a:rPr>
                        <a:t> e Entretenimento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BIOGRAPHICAL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PICTURE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i="1" kern="1200" dirty="0" smtClean="0">
                          <a:solidFill>
                            <a:schemeClr val="tx1"/>
                          </a:solidFill>
                          <a:effectLst/>
                          <a:latin typeface="+mn-lt"/>
                          <a:ea typeface="+mn-ea"/>
                          <a:cs typeface="+mn-cs"/>
                        </a:rPr>
                        <a:t>BIOPIC</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Filme Biográfico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CYBERNETIC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600" u="none" strike="noStrike" kern="1200" dirty="0" smtClean="0">
                          <a:solidFill>
                            <a:srgbClr val="3C9AE3"/>
                          </a:solidFill>
                          <a:effectLst/>
                          <a:latin typeface="+mn-lt"/>
                          <a:ea typeface="+mn-ea"/>
                          <a:cs typeface="+mn-cs"/>
                        </a:rPr>
                        <a:t>ORGANISM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en-US" sz="1600" i="1" kern="1200" dirty="0" smtClean="0">
                          <a:solidFill>
                            <a:schemeClr val="tx1"/>
                          </a:solidFill>
                          <a:effectLst/>
                          <a:latin typeface="+mn-lt"/>
                          <a:ea typeface="+mn-ea"/>
                          <a:cs typeface="+mn-cs"/>
                        </a:rPr>
                        <a:t>CYBORG</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1" u="none" strike="noStrike" kern="1200" dirty="0" smtClean="0">
                          <a:solidFill>
                            <a:srgbClr val="FF0000"/>
                          </a:solidFill>
                          <a:effectLst/>
                          <a:latin typeface="+mn-lt"/>
                          <a:ea typeface="+mn-ea"/>
                          <a:cs typeface="+mn-cs"/>
                        </a:rPr>
                        <a:t>Organismo Cibernético</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600" u="none" strike="noStrike" kern="1200" dirty="0" smtClean="0">
                          <a:solidFill>
                            <a:srgbClr val="3C9AE3"/>
                          </a:solidFill>
                          <a:effectLst/>
                          <a:latin typeface="+mn-lt"/>
                          <a:ea typeface="+mn-ea"/>
                          <a:cs typeface="+mn-cs"/>
                        </a:rPr>
                        <a:t>SMOKE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600" u="none" strike="noStrike" kern="1200" dirty="0" smtClean="0">
                          <a:solidFill>
                            <a:srgbClr val="3C9AE3"/>
                          </a:solidFill>
                          <a:effectLst/>
                          <a:latin typeface="+mn-lt"/>
                          <a:ea typeface="+mn-ea"/>
                          <a:cs typeface="+mn-cs"/>
                        </a:rPr>
                        <a:t>FOG </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kern="1200" dirty="0" smtClean="0">
                          <a:solidFill>
                            <a:schemeClr val="tx1"/>
                          </a:solidFill>
                          <a:effectLst/>
                          <a:latin typeface="+mn-lt"/>
                          <a:ea typeface="+mn-ea"/>
                          <a:cs typeface="+mn-cs"/>
                        </a:rPr>
                        <a:t>SMOG</a:t>
                      </a:r>
                      <a:endParaRPr lang="pt-BR" sz="16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1" u="none" strike="noStrike" kern="1200" dirty="0" smtClean="0">
                          <a:solidFill>
                            <a:srgbClr val="FF0000"/>
                          </a:solidFill>
                          <a:effectLst/>
                          <a:latin typeface="+mn-lt"/>
                          <a:ea typeface="+mn-ea"/>
                          <a:cs typeface="+mn-cs"/>
                        </a:rPr>
                        <a:t>Neblina densa</a:t>
                      </a:r>
                      <a:endParaRPr lang="pt-BR" sz="16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80270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28600" y="1"/>
            <a:ext cx="8915400" cy="609599"/>
          </a:xfrm>
        </p:spPr>
        <p:txBody>
          <a:bodyPr/>
          <a:lstStyle/>
          <a:p>
            <a:r>
              <a:rPr lang="en-US" altLang="pt-BR" sz="3500" dirty="0" err="1"/>
              <a:t>Grupo</a:t>
            </a:r>
            <a:r>
              <a:rPr lang="en-US" altLang="pt-BR" sz="3500" dirty="0"/>
              <a:t> 4</a:t>
            </a:r>
            <a:r>
              <a:rPr lang="en-US" altLang="pt-BR" sz="3500" dirty="0" smtClean="0"/>
              <a:t> </a:t>
            </a:r>
            <a:r>
              <a:rPr lang="en-US" altLang="pt-BR" sz="3500" dirty="0"/>
              <a:t>– </a:t>
            </a:r>
            <a:r>
              <a:rPr lang="en-US" altLang="pt-BR" sz="3500" dirty="0" smtClean="0"/>
              <a:t>Blending, Compounding e </a:t>
            </a:r>
            <a:r>
              <a:rPr lang="en-US" altLang="pt-BR" sz="3500" dirty="0" err="1" smtClean="0"/>
              <a:t>Coversion</a:t>
            </a:r>
            <a:endParaRPr lang="en-US" altLang="pt-BR" sz="3500" dirty="0"/>
          </a:p>
        </p:txBody>
      </p:sp>
      <p:sp>
        <p:nvSpPr>
          <p:cNvPr id="13315" name="Rectangle 3"/>
          <p:cNvSpPr>
            <a:spLocks noGrp="1" noChangeArrowheads="1"/>
          </p:cNvSpPr>
          <p:nvPr>
            <p:ph type="body" idx="1"/>
          </p:nvPr>
        </p:nvSpPr>
        <p:spPr>
          <a:xfrm>
            <a:off x="419100" y="609600"/>
            <a:ext cx="8534400" cy="533400"/>
          </a:xfrm>
        </p:spPr>
        <p:txBody>
          <a:bodyPr/>
          <a:lstStyle/>
          <a:p>
            <a:pPr marL="0" indent="0">
              <a:lnSpc>
                <a:spcPct val="90000"/>
              </a:lnSpc>
              <a:buNone/>
            </a:pPr>
            <a:r>
              <a:rPr lang="en-US" altLang="pt-BR" sz="2600" dirty="0" smtClean="0">
                <a:solidFill>
                  <a:srgbClr val="FF0000"/>
                </a:solidFill>
              </a:rPr>
              <a:t>Compounding</a:t>
            </a:r>
            <a:r>
              <a:rPr lang="en-US" altLang="pt-BR" sz="2600" dirty="0" smtClean="0"/>
              <a:t> </a:t>
            </a:r>
            <a:r>
              <a:rPr lang="en-US" altLang="pt-BR" sz="2600" dirty="0" err="1"/>
              <a:t>são</a:t>
            </a:r>
            <a:r>
              <a:rPr lang="en-US" altLang="pt-BR" sz="2600" dirty="0"/>
              <a:t> </a:t>
            </a:r>
            <a:r>
              <a:rPr lang="en-US" altLang="pt-BR" sz="2600" dirty="0" err="1"/>
              <a:t>palavras</a:t>
            </a:r>
            <a:r>
              <a:rPr lang="en-US" altLang="pt-BR" sz="2600" dirty="0"/>
              <a:t> </a:t>
            </a:r>
            <a:r>
              <a:rPr lang="en-US" altLang="pt-BR" sz="2600" dirty="0" err="1" smtClean="0"/>
              <a:t>compostas</a:t>
            </a:r>
            <a:r>
              <a:rPr lang="en-US" altLang="pt-BR" sz="2600" dirty="0" smtClean="0"/>
              <a:t>;</a:t>
            </a:r>
          </a:p>
          <a:p>
            <a:pPr marL="533400" indent="-533400"/>
            <a:endParaRPr lang="en-US" altLang="pt-BR" sz="2600" dirty="0" smtClean="0"/>
          </a:p>
          <a:p>
            <a:pPr>
              <a:lnSpc>
                <a:spcPct val="90000"/>
              </a:lnSpc>
            </a:pPr>
            <a:endParaRPr lang="en-US" altLang="pt-BR" sz="2600" dirty="0"/>
          </a:p>
        </p:txBody>
      </p:sp>
      <p:graphicFrame>
        <p:nvGraphicFramePr>
          <p:cNvPr id="4" name="Tabela 3"/>
          <p:cNvGraphicFramePr>
            <a:graphicFrameLocks noGrp="1"/>
          </p:cNvGraphicFramePr>
          <p:nvPr>
            <p:extLst>
              <p:ext uri="{D42A27DB-BD31-4B8C-83A1-F6EECF244321}">
                <p14:modId xmlns:p14="http://schemas.microsoft.com/office/powerpoint/2010/main" val="1845236711"/>
              </p:ext>
            </p:extLst>
          </p:nvPr>
        </p:nvGraphicFramePr>
        <p:xfrm>
          <a:off x="419100" y="1099457"/>
          <a:ext cx="8534399" cy="1847850"/>
        </p:xfrm>
        <a:graphic>
          <a:graphicData uri="http://schemas.openxmlformats.org/drawingml/2006/table">
            <a:tbl>
              <a:tblPr/>
              <a:tblGrid>
                <a:gridCol w="1563390"/>
                <a:gridCol w="1574099"/>
                <a:gridCol w="1948884"/>
                <a:gridCol w="3448026"/>
              </a:tblGrid>
              <a:tr h="0">
                <a:tc>
                  <a:txBody>
                    <a:bodyPr/>
                    <a:lstStyle/>
                    <a:p>
                      <a:r>
                        <a:rPr lang="pt-BR" sz="1800" b="1" i="0" dirty="0" smtClean="0">
                          <a:effectLst/>
                        </a:rPr>
                        <a:t>WORD 1</a:t>
                      </a:r>
                      <a:endParaRPr lang="pt-BR" sz="18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dirty="0" smtClean="0">
                          <a:effectLst/>
                        </a:rPr>
                        <a:t>WORD 2</a:t>
                      </a:r>
                      <a:endParaRPr lang="pt-BR" sz="18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dirty="0" smtClean="0">
                          <a:effectLst/>
                        </a:rPr>
                        <a:t>COMPOUND</a:t>
                      </a:r>
                      <a:endParaRPr lang="pt-BR" sz="18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i="0" kern="1200" dirty="0" smtClean="0">
                          <a:solidFill>
                            <a:schemeClr val="tx1"/>
                          </a:solidFill>
                          <a:effectLst/>
                          <a:latin typeface="+mn-lt"/>
                          <a:ea typeface="+mn-ea"/>
                          <a:cs typeface="+mn-cs"/>
                        </a:rPr>
                        <a:t>SIGNIF.</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en-US" sz="1800" u="none" strike="noStrike" kern="1200" dirty="0" smtClean="0">
                          <a:solidFill>
                            <a:srgbClr val="3C9AE3"/>
                          </a:solidFill>
                          <a:effectLst/>
                          <a:latin typeface="+mn-lt"/>
                          <a:ea typeface="+mn-ea"/>
                          <a:cs typeface="+mn-cs"/>
                        </a:rPr>
                        <a:t>NOTE</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BOOK</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NOTEBOOK</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Caderno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BLUE</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BERRY</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BLUEBERRY</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PT" sz="1800" i="0" u="none" strike="noStrike" kern="1200" dirty="0" smtClean="0">
                          <a:solidFill>
                            <a:schemeClr val="tx1"/>
                          </a:solidFill>
                          <a:effectLst/>
                          <a:latin typeface="+mn-lt"/>
                          <a:ea typeface="+mn-ea"/>
                          <a:cs typeface="+mn-cs"/>
                        </a:rPr>
                        <a:t>Mirtilo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WORK</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ROOM</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WORKROOM</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Área/Local/Sala de Trabalho</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en-US" sz="1800" u="none" strike="noStrike" kern="1200" dirty="0" smtClean="0">
                          <a:solidFill>
                            <a:srgbClr val="3C9AE3"/>
                          </a:solidFill>
                          <a:effectLst/>
                          <a:latin typeface="+mn-lt"/>
                          <a:ea typeface="+mn-ea"/>
                          <a:cs typeface="+mn-cs"/>
                        </a:rPr>
                        <a:t>BREAST</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u="none" strike="noStrike" kern="1200" dirty="0" smtClean="0">
                          <a:solidFill>
                            <a:srgbClr val="3C9AE3"/>
                          </a:solidFill>
                          <a:effectLst/>
                          <a:latin typeface="+mn-lt"/>
                          <a:ea typeface="+mn-ea"/>
                          <a:cs typeface="+mn-cs"/>
                        </a:rPr>
                        <a:t>FEED</a:t>
                      </a:r>
                      <a:endParaRPr lang="pt-BR" sz="18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BREASTFEED</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0" u="none" strike="noStrike" kern="1200" dirty="0" smtClean="0">
                          <a:solidFill>
                            <a:schemeClr val="tx1"/>
                          </a:solidFill>
                          <a:effectLst/>
                          <a:latin typeface="+mn-lt"/>
                          <a:ea typeface="+mn-ea"/>
                          <a:cs typeface="+mn-cs"/>
                        </a:rPr>
                        <a:t>Amamentar</a:t>
                      </a:r>
                      <a:endParaRPr lang="pt-BR" sz="18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Rectangle 3"/>
          <p:cNvSpPr txBox="1">
            <a:spLocks noChangeArrowheads="1"/>
          </p:cNvSpPr>
          <p:nvPr/>
        </p:nvSpPr>
        <p:spPr bwMode="auto">
          <a:xfrm>
            <a:off x="429986" y="3048000"/>
            <a:ext cx="8948057"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90000"/>
              </a:lnSpc>
              <a:buFont typeface="Wingdings" panose="05000000000000000000" pitchFamily="2" charset="2"/>
              <a:buNone/>
            </a:pPr>
            <a:r>
              <a:rPr lang="en-US" altLang="pt-BR" sz="2600" dirty="0" smtClean="0">
                <a:solidFill>
                  <a:srgbClr val="FF0000"/>
                </a:solidFill>
              </a:rPr>
              <a:t>Conversion</a:t>
            </a:r>
            <a:r>
              <a:rPr lang="en-US" altLang="pt-BR" sz="2600" dirty="0" smtClean="0"/>
              <a:t> </a:t>
            </a:r>
            <a:r>
              <a:rPr lang="en-US" altLang="pt-BR" sz="2600" dirty="0" err="1" smtClean="0"/>
              <a:t>são</a:t>
            </a:r>
            <a:r>
              <a:rPr lang="en-US" altLang="pt-BR" sz="2600" dirty="0" smtClean="0"/>
              <a:t> </a:t>
            </a:r>
            <a:r>
              <a:rPr lang="en-US" altLang="pt-BR" sz="2600" dirty="0" err="1" smtClean="0"/>
              <a:t>aqueles</a:t>
            </a:r>
            <a:r>
              <a:rPr lang="en-US" altLang="pt-BR" sz="2600" dirty="0" smtClean="0"/>
              <a:t> </a:t>
            </a:r>
            <a:r>
              <a:rPr lang="en-US" altLang="pt-BR" sz="2600" dirty="0" err="1" smtClean="0"/>
              <a:t>palavras</a:t>
            </a:r>
            <a:r>
              <a:rPr lang="en-US" altLang="pt-BR" sz="2600" dirty="0" smtClean="0"/>
              <a:t> </a:t>
            </a:r>
            <a:r>
              <a:rPr lang="en-US" altLang="pt-BR" sz="2600" dirty="0" err="1" smtClean="0"/>
              <a:t>que</a:t>
            </a:r>
            <a:r>
              <a:rPr lang="en-US" altLang="pt-BR" sz="2600" dirty="0" smtClean="0"/>
              <a:t> </a:t>
            </a:r>
            <a:r>
              <a:rPr lang="en-US" altLang="pt-BR" sz="2600" dirty="0" err="1" smtClean="0"/>
              <a:t>mudam</a:t>
            </a:r>
            <a:r>
              <a:rPr lang="en-US" altLang="pt-BR" sz="2600" dirty="0" smtClean="0"/>
              <a:t> de </a:t>
            </a:r>
            <a:r>
              <a:rPr lang="en-US" altLang="pt-BR" sz="2600" dirty="0" err="1" smtClean="0"/>
              <a:t>classe</a:t>
            </a:r>
            <a:r>
              <a:rPr lang="en-US" altLang="pt-BR" sz="2600" dirty="0" smtClean="0"/>
              <a:t> </a:t>
            </a:r>
            <a:r>
              <a:rPr lang="en-US" altLang="pt-BR" sz="2600" dirty="0" err="1" smtClean="0"/>
              <a:t>gramatical</a:t>
            </a:r>
            <a:r>
              <a:rPr lang="en-US" altLang="pt-BR" sz="2600" dirty="0" smtClean="0"/>
              <a:t>.</a:t>
            </a:r>
          </a:p>
          <a:p>
            <a:pPr>
              <a:lnSpc>
                <a:spcPct val="90000"/>
              </a:lnSpc>
            </a:pPr>
            <a:endParaRPr lang="en-US" altLang="pt-BR" sz="2600" dirty="0"/>
          </a:p>
        </p:txBody>
      </p:sp>
      <p:graphicFrame>
        <p:nvGraphicFramePr>
          <p:cNvPr id="7" name="Tabela 6"/>
          <p:cNvGraphicFramePr>
            <a:graphicFrameLocks noGrp="1"/>
          </p:cNvGraphicFramePr>
          <p:nvPr>
            <p:extLst>
              <p:ext uri="{D42A27DB-BD31-4B8C-83A1-F6EECF244321}">
                <p14:modId xmlns:p14="http://schemas.microsoft.com/office/powerpoint/2010/main" val="1486536078"/>
              </p:ext>
            </p:extLst>
          </p:nvPr>
        </p:nvGraphicFramePr>
        <p:xfrm>
          <a:off x="332403" y="3962400"/>
          <a:ext cx="8621097" cy="2438944"/>
        </p:xfrm>
        <a:graphic>
          <a:graphicData uri="http://schemas.openxmlformats.org/drawingml/2006/table">
            <a:tbl>
              <a:tblPr/>
              <a:tblGrid>
                <a:gridCol w="1066799"/>
                <a:gridCol w="1066800"/>
                <a:gridCol w="1981200"/>
                <a:gridCol w="1066800"/>
                <a:gridCol w="1329270"/>
                <a:gridCol w="2110228"/>
              </a:tblGrid>
              <a:tr h="370114">
                <a:tc gridSpan="2">
                  <a:txBody>
                    <a:bodyPr/>
                    <a:lstStyle/>
                    <a:p>
                      <a:r>
                        <a:rPr lang="pt-BR" sz="1300" b="1" i="0" dirty="0" smtClean="0">
                          <a:effectLst/>
                        </a:rPr>
                        <a:t>NOUN - VERB</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t-BR"/>
                    </a:p>
                  </a:txBody>
                  <a:tcPr/>
                </a:tc>
                <a:tc>
                  <a:txBody>
                    <a:bodyPr/>
                    <a:lstStyle/>
                    <a:p>
                      <a:pPr algn="ctr"/>
                      <a:r>
                        <a:rPr lang="pt-BR" sz="1300" b="1" i="0" kern="1200" dirty="0" smtClean="0">
                          <a:solidFill>
                            <a:schemeClr val="tx1"/>
                          </a:solidFill>
                          <a:effectLst/>
                          <a:latin typeface="+mn-lt"/>
                          <a:ea typeface="+mn-ea"/>
                          <a:cs typeface="+mn-cs"/>
                        </a:rPr>
                        <a:t>EXEMPLO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2">
                  <a:txBody>
                    <a:bodyPr/>
                    <a:lstStyle/>
                    <a:p>
                      <a:pPr algn="ctr"/>
                      <a:r>
                        <a:rPr lang="pt-BR" sz="1300" b="1" i="0" kern="1200" dirty="0" smtClean="0">
                          <a:solidFill>
                            <a:schemeClr val="tx1"/>
                          </a:solidFill>
                          <a:effectLst/>
                          <a:latin typeface="+mn-lt"/>
                          <a:ea typeface="+mn-ea"/>
                          <a:cs typeface="+mn-cs"/>
                        </a:rPr>
                        <a:t>ADJECT</a:t>
                      </a:r>
                      <a:r>
                        <a:rPr lang="pt-BR" sz="1300" b="1" i="0" kern="1200" baseline="0" dirty="0" smtClean="0">
                          <a:solidFill>
                            <a:schemeClr val="tx1"/>
                          </a:solidFill>
                          <a:effectLst/>
                          <a:latin typeface="+mn-lt"/>
                          <a:ea typeface="+mn-ea"/>
                          <a:cs typeface="+mn-cs"/>
                        </a:rPr>
                        <a:t> </a:t>
                      </a:r>
                      <a:r>
                        <a:rPr lang="pt-BR" sz="1300" b="1" i="0" kern="1200" dirty="0" smtClean="0">
                          <a:solidFill>
                            <a:schemeClr val="tx1"/>
                          </a:solidFill>
                          <a:effectLst/>
                          <a:latin typeface="+mn-lt"/>
                          <a:ea typeface="+mn-ea"/>
                          <a:cs typeface="+mn-cs"/>
                        </a:rPr>
                        <a:t>– NOUN </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pt-BR"/>
                    </a:p>
                  </a:txBody>
                  <a:tcPr/>
                </a:tc>
                <a:tc>
                  <a:txBody>
                    <a:bodyPr/>
                    <a:lstStyle/>
                    <a:p>
                      <a:r>
                        <a:rPr lang="pt-BR" sz="1300" b="1" i="0" kern="1200" dirty="0" smtClean="0">
                          <a:solidFill>
                            <a:schemeClr val="tx1"/>
                          </a:solidFill>
                          <a:effectLst/>
                          <a:latin typeface="+mn-lt"/>
                          <a:ea typeface="+mn-ea"/>
                          <a:cs typeface="+mn-cs"/>
                        </a:rPr>
                        <a:t>EXEMPLO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0">
                <a:tc>
                  <a:txBody>
                    <a:bodyPr/>
                    <a:lstStyle/>
                    <a:p>
                      <a:r>
                        <a:rPr lang="pt-BR" sz="1300" u="none" strike="noStrike" kern="1200" dirty="0" smtClean="0">
                          <a:solidFill>
                            <a:srgbClr val="3C9AE3"/>
                          </a:solidFill>
                          <a:effectLst/>
                          <a:latin typeface="+mn-lt"/>
                          <a:ea typeface="+mn-ea"/>
                          <a:cs typeface="+mn-cs"/>
                        </a:rPr>
                        <a:t>BOTTLE</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ENGARRAFAR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kern="1200" dirty="0" err="1" smtClean="0">
                          <a:solidFill>
                            <a:schemeClr val="tx1"/>
                          </a:solidFill>
                          <a:effectLst/>
                          <a:latin typeface="+mn-lt"/>
                          <a:ea typeface="+mn-ea"/>
                          <a:cs typeface="+mn-cs"/>
                        </a:rPr>
                        <a:t>Can</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you</a:t>
                      </a:r>
                      <a:r>
                        <a:rPr lang="pt-BR" sz="1300" i="1" kern="1200" dirty="0" smtClean="0">
                          <a:solidFill>
                            <a:schemeClr val="tx1"/>
                          </a:solidFill>
                          <a:effectLst/>
                          <a:latin typeface="+mn-lt"/>
                          <a:ea typeface="+mn-ea"/>
                          <a:cs typeface="+mn-cs"/>
                        </a:rPr>
                        <a:t> </a:t>
                      </a:r>
                      <a:r>
                        <a:rPr lang="pt-BR" sz="1300" i="1" kern="1200" dirty="0" err="1" smtClean="0">
                          <a:solidFill>
                            <a:srgbClr val="FF0000"/>
                          </a:solidFill>
                          <a:effectLst/>
                          <a:latin typeface="+mn-lt"/>
                          <a:ea typeface="+mn-ea"/>
                          <a:cs typeface="+mn-cs"/>
                        </a:rPr>
                        <a:t>bottle</a:t>
                      </a:r>
                      <a:r>
                        <a:rPr lang="pt-BR" sz="1300" i="1" kern="1200" dirty="0" smtClean="0">
                          <a:solidFill>
                            <a:srgbClr val="FF0000"/>
                          </a:solidFill>
                          <a:effectLst/>
                          <a:latin typeface="+mn-lt"/>
                          <a:ea typeface="+mn-ea"/>
                          <a:cs typeface="+mn-cs"/>
                        </a:rPr>
                        <a:t> </a:t>
                      </a:r>
                      <a:r>
                        <a:rPr lang="pt-BR" sz="1300" i="1" kern="1200" dirty="0" err="1" smtClean="0">
                          <a:solidFill>
                            <a:schemeClr val="tx1"/>
                          </a:solidFill>
                          <a:effectLst/>
                          <a:latin typeface="+mn-lt"/>
                          <a:ea typeface="+mn-ea"/>
                          <a:cs typeface="+mn-cs"/>
                        </a:rPr>
                        <a:t>those</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wine</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this</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afternoon</a:t>
                      </a:r>
                      <a:r>
                        <a:rPr lang="pt-BR"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u="none" strike="noStrike" kern="1200" dirty="0" smtClean="0">
                          <a:solidFill>
                            <a:srgbClr val="3C9AE3"/>
                          </a:solidFill>
                          <a:effectLst/>
                          <a:latin typeface="+mn-lt"/>
                          <a:ea typeface="+mn-ea"/>
                          <a:cs typeface="+mn-cs"/>
                        </a:rPr>
                        <a:t>REGULAR</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REGULAR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I am one of the </a:t>
                      </a:r>
                      <a:r>
                        <a:rPr lang="en-US" sz="1300" i="1" kern="1200" dirty="0" smtClean="0">
                          <a:solidFill>
                            <a:srgbClr val="FF0000"/>
                          </a:solidFill>
                          <a:effectLst/>
                          <a:latin typeface="+mn-lt"/>
                          <a:ea typeface="+mn-ea"/>
                          <a:cs typeface="+mn-cs"/>
                        </a:rPr>
                        <a:t>regulars</a:t>
                      </a:r>
                      <a:r>
                        <a:rPr lang="en-US" sz="1300" i="1" kern="1200" dirty="0" smtClean="0">
                          <a:solidFill>
                            <a:schemeClr val="tx1"/>
                          </a:solidFill>
                          <a:effectLst/>
                          <a:latin typeface="+mn-lt"/>
                          <a:ea typeface="+mn-ea"/>
                          <a:cs typeface="+mn-cs"/>
                        </a:rPr>
                        <a:t> at the pubs in New York.</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1300" u="none" strike="noStrike" kern="1200" dirty="0" smtClean="0">
                          <a:solidFill>
                            <a:srgbClr val="3C9AE3"/>
                          </a:solidFill>
                          <a:effectLst/>
                          <a:latin typeface="+mn-lt"/>
                          <a:ea typeface="+mn-ea"/>
                          <a:cs typeface="+mn-cs"/>
                        </a:rPr>
                        <a:t>E-MAIL</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MANDAR VIA E-MAIL</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kern="1200" dirty="0" smtClean="0">
                          <a:solidFill>
                            <a:schemeClr val="tx1"/>
                          </a:solidFill>
                          <a:effectLst/>
                          <a:latin typeface="+mn-lt"/>
                          <a:ea typeface="+mn-ea"/>
                          <a:cs typeface="+mn-cs"/>
                        </a:rPr>
                        <a:t>Jason </a:t>
                      </a:r>
                      <a:r>
                        <a:rPr lang="pt-BR" sz="1300" i="1" kern="1200" dirty="0" err="1" smtClean="0">
                          <a:solidFill>
                            <a:srgbClr val="FF0000"/>
                          </a:solidFill>
                          <a:effectLst/>
                          <a:latin typeface="+mn-lt"/>
                          <a:ea typeface="+mn-ea"/>
                          <a:cs typeface="+mn-cs"/>
                        </a:rPr>
                        <a:t>emailed</a:t>
                      </a:r>
                      <a:r>
                        <a:rPr lang="pt-BR" sz="1300" i="1" kern="1200" dirty="0" smtClean="0">
                          <a:solidFill>
                            <a:srgbClr val="FF0000"/>
                          </a:solidFill>
                          <a:effectLst/>
                          <a:latin typeface="+mn-lt"/>
                          <a:ea typeface="+mn-ea"/>
                          <a:cs typeface="+mn-cs"/>
                        </a:rPr>
                        <a:t> </a:t>
                      </a:r>
                      <a:r>
                        <a:rPr lang="pt-BR" sz="1300" i="1" kern="1200" dirty="0" smtClean="0">
                          <a:solidFill>
                            <a:schemeClr val="tx1"/>
                          </a:solidFill>
                          <a:effectLst/>
                          <a:latin typeface="+mn-lt"/>
                          <a:ea typeface="+mn-ea"/>
                          <a:cs typeface="+mn-cs"/>
                        </a:rPr>
                        <a:t>me </a:t>
                      </a:r>
                      <a:r>
                        <a:rPr lang="pt-BR" sz="1300" i="1" kern="1200" dirty="0" err="1" smtClean="0">
                          <a:solidFill>
                            <a:schemeClr val="tx1"/>
                          </a:solidFill>
                          <a:effectLst/>
                          <a:latin typeface="+mn-lt"/>
                          <a:ea typeface="+mn-ea"/>
                          <a:cs typeface="+mn-cs"/>
                        </a:rPr>
                        <a:t>this</a:t>
                      </a:r>
                      <a:r>
                        <a:rPr lang="pt-BR" sz="1300" i="1" kern="1200" dirty="0" smtClean="0">
                          <a:solidFill>
                            <a:schemeClr val="tx1"/>
                          </a:solidFill>
                          <a:effectLst/>
                          <a:latin typeface="+mn-lt"/>
                          <a:ea typeface="+mn-ea"/>
                          <a:cs typeface="+mn-cs"/>
                        </a:rPr>
                        <a:t> </a:t>
                      </a:r>
                      <a:r>
                        <a:rPr lang="pt-BR" sz="1300" i="1" kern="1200" dirty="0" err="1" smtClean="0">
                          <a:solidFill>
                            <a:schemeClr val="tx1"/>
                          </a:solidFill>
                          <a:effectLst/>
                          <a:latin typeface="+mn-lt"/>
                          <a:ea typeface="+mn-ea"/>
                          <a:cs typeface="+mn-cs"/>
                        </a:rPr>
                        <a:t>morning</a:t>
                      </a:r>
                      <a:r>
                        <a:rPr lang="pt-BR" sz="1300" i="1" kern="1200" dirty="0" smtClean="0">
                          <a:solidFill>
                            <a:schemeClr val="tx1"/>
                          </a:solidFill>
                          <a:effectLst/>
                          <a:latin typeface="+mn-lt"/>
                          <a:ea typeface="+mn-ea"/>
                          <a:cs typeface="+mn-cs"/>
                        </a:rPr>
                        <a:t>. </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FINAL</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FINAL</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It is obvious that the LA Lakers will enter the NBA </a:t>
                      </a:r>
                      <a:r>
                        <a:rPr lang="en-US" sz="1300" i="1" kern="1200" dirty="0" smtClean="0">
                          <a:solidFill>
                            <a:srgbClr val="FF0000"/>
                          </a:solidFill>
                          <a:effectLst/>
                          <a:latin typeface="+mn-lt"/>
                          <a:ea typeface="+mn-ea"/>
                          <a:cs typeface="+mn-cs"/>
                        </a:rPr>
                        <a:t>Finals</a:t>
                      </a:r>
                      <a:r>
                        <a:rPr lang="en-US"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0">
                <a:tc>
                  <a:txBody>
                    <a:bodyPr/>
                    <a:lstStyle/>
                    <a:p>
                      <a:r>
                        <a:rPr lang="pt-BR" sz="1300" u="none" strike="noStrike" kern="1200" dirty="0" smtClean="0">
                          <a:solidFill>
                            <a:srgbClr val="3C9AE3"/>
                          </a:solidFill>
                          <a:effectLst/>
                          <a:latin typeface="+mn-lt"/>
                          <a:ea typeface="+mn-ea"/>
                          <a:cs typeface="+mn-cs"/>
                        </a:rPr>
                        <a:t>KNIFE</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i="1" u="none" strike="noStrike" kern="1200" dirty="0" smtClean="0">
                          <a:solidFill>
                            <a:schemeClr val="tx1"/>
                          </a:solidFill>
                          <a:effectLst/>
                          <a:latin typeface="+mn-lt"/>
                          <a:ea typeface="+mn-ea"/>
                          <a:cs typeface="+mn-cs"/>
                        </a:rPr>
                        <a:t>ESFAQUEAR</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He died after being </a:t>
                      </a:r>
                      <a:r>
                        <a:rPr lang="en-US" sz="1300" i="1" kern="1200" dirty="0" smtClean="0">
                          <a:solidFill>
                            <a:srgbClr val="FF0000"/>
                          </a:solidFill>
                          <a:effectLst/>
                          <a:latin typeface="+mn-lt"/>
                          <a:ea typeface="+mn-ea"/>
                          <a:cs typeface="+mn-cs"/>
                        </a:rPr>
                        <a:t>knifed</a:t>
                      </a:r>
                      <a:r>
                        <a:rPr lang="en-US" sz="1300" i="1" kern="1200" dirty="0" smtClean="0">
                          <a:solidFill>
                            <a:schemeClr val="tx1"/>
                          </a:solidFill>
                          <a:effectLst/>
                          <a:latin typeface="+mn-lt"/>
                          <a:ea typeface="+mn-ea"/>
                          <a:cs typeface="+mn-cs"/>
                        </a:rPr>
                        <a:t> in the chest.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CRAZY</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1" u="none" strike="noStrike" kern="1200" dirty="0" smtClean="0">
                          <a:solidFill>
                            <a:schemeClr val="tx1"/>
                          </a:solidFill>
                          <a:effectLst/>
                          <a:latin typeface="+mn-lt"/>
                          <a:ea typeface="+mn-ea"/>
                          <a:cs typeface="+mn-cs"/>
                        </a:rPr>
                        <a:t>LOUCO(A)</a:t>
                      </a:r>
                      <a:endParaRPr lang="pt-BR" sz="1300" i="1"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Stop shouting and running around like a </a:t>
                      </a:r>
                      <a:r>
                        <a:rPr lang="en-US" sz="1300" i="1" kern="1200" dirty="0" smtClean="0">
                          <a:solidFill>
                            <a:srgbClr val="FF0000"/>
                          </a:solidFill>
                          <a:effectLst/>
                          <a:latin typeface="+mn-lt"/>
                          <a:ea typeface="+mn-ea"/>
                          <a:cs typeface="+mn-cs"/>
                        </a:rPr>
                        <a:t>crazy</a:t>
                      </a:r>
                      <a:r>
                        <a:rPr lang="en-US" sz="1300" i="1" kern="1200" dirty="0" smtClean="0">
                          <a:solidFill>
                            <a:schemeClr val="tx1"/>
                          </a:solidFill>
                          <a:effectLst/>
                          <a:latin typeface="+mn-lt"/>
                          <a:ea typeface="+mn-ea"/>
                          <a:cs typeface="+mn-cs"/>
                        </a:rPr>
                        <a:t>.</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288618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2657"/>
            <a:ext cx="8229600" cy="560387"/>
          </a:xfrm>
        </p:spPr>
        <p:txBody>
          <a:bodyPr/>
          <a:lstStyle/>
          <a:p>
            <a:r>
              <a:rPr lang="en-US" altLang="pt-BR" sz="3500" dirty="0"/>
              <a:t>Group 5 – Coinage, Eponyms e Borrowing</a:t>
            </a:r>
          </a:p>
        </p:txBody>
      </p:sp>
      <p:sp>
        <p:nvSpPr>
          <p:cNvPr id="9219" name="Rectangle 3"/>
          <p:cNvSpPr>
            <a:spLocks noGrp="1" noChangeArrowheads="1"/>
          </p:cNvSpPr>
          <p:nvPr>
            <p:ph type="body" idx="1"/>
          </p:nvPr>
        </p:nvSpPr>
        <p:spPr>
          <a:xfrm>
            <a:off x="342900" y="457200"/>
            <a:ext cx="8458200" cy="930956"/>
          </a:xfrm>
        </p:spPr>
        <p:txBody>
          <a:bodyPr/>
          <a:lstStyle/>
          <a:p>
            <a:pPr marL="0" indent="0">
              <a:buNone/>
            </a:pPr>
            <a:r>
              <a:rPr lang="en-US" altLang="pt-BR" sz="2500" dirty="0" smtClean="0">
                <a:solidFill>
                  <a:srgbClr val="FF0000"/>
                </a:solidFill>
              </a:rPr>
              <a:t>Coinage</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a:t>
            </a:r>
            <a:r>
              <a:rPr lang="en-US" altLang="pt-BR" sz="2500" dirty="0" err="1" smtClean="0"/>
              <a:t>feitas</a:t>
            </a:r>
            <a:r>
              <a:rPr lang="en-US" altLang="pt-BR" sz="2500" dirty="0" smtClean="0"/>
              <a:t> a </a:t>
            </a:r>
            <a:r>
              <a:rPr lang="en-US" altLang="pt-BR" sz="2500" dirty="0" err="1" smtClean="0"/>
              <a:t>partir</a:t>
            </a:r>
            <a:r>
              <a:rPr lang="en-US" altLang="pt-BR" sz="2500" dirty="0" smtClean="0"/>
              <a:t> de </a:t>
            </a:r>
            <a:r>
              <a:rPr lang="en-US" altLang="pt-BR" sz="2500" dirty="0" err="1" smtClean="0"/>
              <a:t>marcas</a:t>
            </a:r>
            <a:r>
              <a:rPr lang="en-US" altLang="pt-BR" sz="2500" dirty="0" smtClean="0"/>
              <a:t> </a:t>
            </a:r>
            <a:r>
              <a:rPr lang="en-US" altLang="pt-BR" sz="2500" dirty="0" err="1" smtClean="0"/>
              <a:t>famosas</a:t>
            </a:r>
            <a:r>
              <a:rPr lang="en-US" altLang="pt-BR" sz="2500" dirty="0" smtClean="0"/>
              <a:t>);</a:t>
            </a:r>
            <a:endParaRPr lang="en-US" altLang="pt-BR" sz="2500" dirty="0"/>
          </a:p>
          <a:p>
            <a:pPr marL="533400" indent="-533400">
              <a:buFont typeface="Wingdings" panose="05000000000000000000" pitchFamily="2" charset="2"/>
              <a:buNone/>
            </a:pPr>
            <a:r>
              <a:rPr lang="en-US" altLang="pt-BR" sz="2500" dirty="0"/>
              <a:t>	</a:t>
            </a:r>
          </a:p>
        </p:txBody>
      </p:sp>
      <p:graphicFrame>
        <p:nvGraphicFramePr>
          <p:cNvPr id="4" name="Tabela 3"/>
          <p:cNvGraphicFramePr>
            <a:graphicFrameLocks noGrp="1"/>
          </p:cNvGraphicFramePr>
          <p:nvPr>
            <p:extLst>
              <p:ext uri="{D42A27DB-BD31-4B8C-83A1-F6EECF244321}">
                <p14:modId xmlns:p14="http://schemas.microsoft.com/office/powerpoint/2010/main" val="1869011276"/>
              </p:ext>
            </p:extLst>
          </p:nvPr>
        </p:nvGraphicFramePr>
        <p:xfrm>
          <a:off x="364671" y="1366385"/>
          <a:ext cx="8458200" cy="1572340"/>
        </p:xfrm>
        <a:graphic>
          <a:graphicData uri="http://schemas.openxmlformats.org/drawingml/2006/table">
            <a:tbl>
              <a:tblPr/>
              <a:tblGrid>
                <a:gridCol w="1752600"/>
                <a:gridCol w="5105400"/>
                <a:gridCol w="1600200"/>
              </a:tblGrid>
              <a:tr h="386215">
                <a:tc>
                  <a:txBody>
                    <a:bodyPr/>
                    <a:lstStyle/>
                    <a:p>
                      <a:r>
                        <a:rPr lang="pt-BR" sz="1300" b="1" i="0" dirty="0" smtClean="0">
                          <a:effectLst/>
                        </a:rPr>
                        <a:t>MARCA</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pt-BR" sz="1300" b="1" i="0" kern="1200" dirty="0" smtClean="0">
                          <a:solidFill>
                            <a:schemeClr val="tx1"/>
                          </a:solidFill>
                          <a:effectLst/>
                          <a:latin typeface="+mn-lt"/>
                          <a:ea typeface="+mn-ea"/>
                          <a:cs typeface="+mn-cs"/>
                        </a:rPr>
                        <a:t>NEW WORD - EXAMPLE</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pt-BR" sz="1300" b="1" i="0" kern="1200" dirty="0" smtClean="0">
                          <a:solidFill>
                            <a:schemeClr val="tx1"/>
                          </a:solidFill>
                          <a:effectLst/>
                          <a:latin typeface="+mn-lt"/>
                          <a:ea typeface="+mn-ea"/>
                          <a:cs typeface="+mn-cs"/>
                        </a:rPr>
                        <a:t>SIGNIFICADO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965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300" u="none" strike="noStrike" kern="1200" dirty="0" smtClean="0">
                          <a:solidFill>
                            <a:srgbClr val="3C9AE3"/>
                          </a:solidFill>
                          <a:effectLst/>
                          <a:latin typeface="+mn-lt"/>
                          <a:ea typeface="+mn-ea"/>
                          <a:cs typeface="+mn-cs"/>
                        </a:rPr>
                        <a:t>GOOGLE</a:t>
                      </a:r>
                    </a:p>
                    <a:p>
                      <a:pPr marL="0" algn="ctr" defTabSz="914400" rtl="0" eaLnBrk="1" latinLnBrk="0" hangingPunct="1"/>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Have you ever </a:t>
                      </a:r>
                      <a:r>
                        <a:rPr lang="en-US" sz="1300" i="1" kern="1200" dirty="0" err="1" smtClean="0">
                          <a:solidFill>
                            <a:srgbClr val="FF0000"/>
                          </a:solidFill>
                          <a:effectLst/>
                          <a:latin typeface="+mn-lt"/>
                          <a:ea typeface="+mn-ea"/>
                          <a:cs typeface="+mn-cs"/>
                        </a:rPr>
                        <a:t>googled</a:t>
                      </a:r>
                      <a:r>
                        <a:rPr lang="en-US" sz="1300" i="1" kern="1200" dirty="0" smtClean="0">
                          <a:solidFill>
                            <a:schemeClr val="tx1"/>
                          </a:solidFill>
                          <a:effectLst/>
                          <a:latin typeface="+mn-lt"/>
                          <a:ea typeface="+mn-ea"/>
                          <a:cs typeface="+mn-cs"/>
                        </a:rPr>
                        <a:t> yourself, maybe late at night, when nobody else was around?</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0" u="none" strike="noStrike" kern="1200" dirty="0" smtClean="0">
                          <a:solidFill>
                            <a:schemeClr val="tx1"/>
                          </a:solidFill>
                          <a:effectLst/>
                          <a:latin typeface="+mn-lt"/>
                          <a:ea typeface="+mn-ea"/>
                          <a:cs typeface="+mn-cs"/>
                        </a:rPr>
                        <a:t>PESQUISAR</a:t>
                      </a:r>
                      <a:endParaRPr lang="pt-BR" sz="13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39333">
                <a:tc>
                  <a:txBody>
                    <a:bodyPr/>
                    <a:lstStyle/>
                    <a:p>
                      <a:pPr marL="0" algn="ctr" defTabSz="914400" rtl="0" eaLnBrk="1" latinLnBrk="0" hangingPunct="1"/>
                      <a:r>
                        <a:rPr lang="pt-BR" sz="1300" u="none" strike="noStrike" kern="1200" dirty="0" smtClean="0">
                          <a:solidFill>
                            <a:srgbClr val="3C9AE3"/>
                          </a:solidFill>
                          <a:effectLst/>
                          <a:latin typeface="+mn-lt"/>
                          <a:ea typeface="+mn-ea"/>
                          <a:cs typeface="+mn-cs"/>
                        </a:rPr>
                        <a:t>KEROSENE </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i="1" kern="1200" dirty="0" smtClean="0">
                          <a:solidFill>
                            <a:schemeClr val="tx1"/>
                          </a:solidFill>
                          <a:effectLst/>
                          <a:latin typeface="+mn-lt"/>
                          <a:ea typeface="+mn-ea"/>
                          <a:cs typeface="+mn-cs"/>
                        </a:rPr>
                        <a:t>The Fresnel lens first installed in it was lit by </a:t>
                      </a:r>
                      <a:r>
                        <a:rPr lang="en-US" sz="1300" i="1" kern="1200" dirty="0" smtClean="0">
                          <a:solidFill>
                            <a:srgbClr val="FF0000"/>
                          </a:solidFill>
                          <a:effectLst/>
                          <a:latin typeface="+mn-lt"/>
                          <a:ea typeface="+mn-ea"/>
                          <a:cs typeface="+mn-cs"/>
                        </a:rPr>
                        <a:t>kerosene</a:t>
                      </a:r>
                      <a:r>
                        <a:rPr lang="en-US" sz="1300" i="1" kern="1200" dirty="0" smtClean="0">
                          <a:solidFill>
                            <a:schemeClr val="tx1"/>
                          </a:solidFill>
                          <a:effectLst/>
                          <a:latin typeface="+mn-lt"/>
                          <a:ea typeface="+mn-ea"/>
                          <a:cs typeface="+mn-cs"/>
                        </a:rPr>
                        <a:t>, but was electrified in 1934.</a:t>
                      </a:r>
                      <a:endParaRPr lang="pt-BR" sz="1300" i="1"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300" i="0" u="none" strike="noStrike" kern="1200" dirty="0" smtClean="0">
                          <a:solidFill>
                            <a:schemeClr val="tx1"/>
                          </a:solidFill>
                          <a:effectLst/>
                          <a:latin typeface="+mn-lt"/>
                          <a:ea typeface="+mn-ea"/>
                          <a:cs typeface="+mn-cs"/>
                        </a:rPr>
                        <a:t>ÓLEO HIDROCARBONETO</a:t>
                      </a:r>
                      <a:endParaRPr lang="pt-BR" sz="13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5" name="Rectangle 3"/>
          <p:cNvSpPr txBox="1">
            <a:spLocks noChangeArrowheads="1"/>
          </p:cNvSpPr>
          <p:nvPr/>
        </p:nvSpPr>
        <p:spPr bwMode="auto">
          <a:xfrm>
            <a:off x="239486" y="2971800"/>
            <a:ext cx="8458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pt-BR" sz="2500" dirty="0" smtClean="0">
                <a:solidFill>
                  <a:srgbClr val="FF0000"/>
                </a:solidFill>
              </a:rPr>
              <a:t>Eponyms</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a:t>
            </a:r>
            <a:r>
              <a:rPr lang="en-US" altLang="pt-BR" sz="2500" dirty="0" err="1" smtClean="0"/>
              <a:t>feitas</a:t>
            </a:r>
            <a:r>
              <a:rPr lang="en-US" altLang="pt-BR" sz="2500" dirty="0" smtClean="0"/>
              <a:t> com </a:t>
            </a:r>
            <a:r>
              <a:rPr lang="en-US" altLang="pt-BR" sz="2500" dirty="0" err="1" smtClean="0"/>
              <a:t>nomes</a:t>
            </a:r>
            <a:r>
              <a:rPr lang="en-US" altLang="pt-BR" sz="2500" dirty="0" smtClean="0"/>
              <a:t> de </a:t>
            </a:r>
            <a:r>
              <a:rPr lang="en-US" altLang="pt-BR" sz="2500" dirty="0" err="1" smtClean="0"/>
              <a:t>pessoas</a:t>
            </a:r>
            <a:r>
              <a:rPr lang="en-US" altLang="pt-BR" sz="2500" dirty="0" smtClean="0"/>
              <a:t>).</a:t>
            </a:r>
          </a:p>
          <a:p>
            <a:pPr marL="533400" indent="-533400">
              <a:buFont typeface="Wingdings" panose="05000000000000000000" pitchFamily="2" charset="2"/>
              <a:buNone/>
            </a:pPr>
            <a:r>
              <a:rPr lang="en-US" altLang="pt-BR" sz="2500" dirty="0" smtClean="0"/>
              <a:t>	</a:t>
            </a:r>
            <a:endParaRPr lang="en-US" altLang="pt-BR" sz="2500" dirty="0"/>
          </a:p>
        </p:txBody>
      </p:sp>
      <p:graphicFrame>
        <p:nvGraphicFramePr>
          <p:cNvPr id="6" name="Tabela 5"/>
          <p:cNvGraphicFramePr>
            <a:graphicFrameLocks noGrp="1"/>
          </p:cNvGraphicFramePr>
          <p:nvPr>
            <p:extLst>
              <p:ext uri="{D42A27DB-BD31-4B8C-83A1-F6EECF244321}">
                <p14:modId xmlns:p14="http://schemas.microsoft.com/office/powerpoint/2010/main" val="4173049678"/>
              </p:ext>
            </p:extLst>
          </p:nvPr>
        </p:nvGraphicFramePr>
        <p:xfrm>
          <a:off x="353786" y="4038600"/>
          <a:ext cx="8616044" cy="2438400"/>
        </p:xfrm>
        <a:graphic>
          <a:graphicData uri="http://schemas.openxmlformats.org/drawingml/2006/table">
            <a:tbl>
              <a:tblPr/>
              <a:tblGrid>
                <a:gridCol w="2266169"/>
                <a:gridCol w="4187237"/>
                <a:gridCol w="2162638"/>
              </a:tblGrid>
              <a:tr h="403855">
                <a:tc>
                  <a:txBody>
                    <a:bodyPr/>
                    <a:lstStyle/>
                    <a:p>
                      <a:pPr algn="ctr"/>
                      <a:r>
                        <a:rPr lang="pt-BR" sz="1300" b="1" i="0" dirty="0" smtClean="0">
                          <a:effectLst/>
                        </a:rPr>
                        <a:t>PERSON</a:t>
                      </a:r>
                      <a:endParaRPr lang="pt-BR" sz="13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300" b="1" i="0" dirty="0" smtClean="0">
                          <a:effectLst/>
                        </a:rPr>
                        <a:t>NEW WORD IN AN EXAMPLE</a:t>
                      </a:r>
                      <a:endParaRPr lang="pt-BR" sz="13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pt-BR" sz="1300" b="1" i="0" kern="1200" dirty="0" smtClean="0">
                          <a:solidFill>
                            <a:schemeClr val="tx1"/>
                          </a:solidFill>
                          <a:effectLst/>
                          <a:latin typeface="+mn-lt"/>
                          <a:ea typeface="+mn-ea"/>
                          <a:cs typeface="+mn-cs"/>
                        </a:rPr>
                        <a:t>SIGNIFICADO</a:t>
                      </a:r>
                      <a:endParaRPr lang="pt-BR" sz="1300" b="1" i="0"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684196">
                <a:tc>
                  <a:txBody>
                    <a:bodyPr/>
                    <a:lstStyle/>
                    <a:p>
                      <a:r>
                        <a:rPr lang="pt-BR" sz="1300" u="none" strike="noStrike" kern="1200" dirty="0" smtClean="0">
                          <a:solidFill>
                            <a:srgbClr val="3C9AE3"/>
                          </a:solidFill>
                          <a:effectLst/>
                          <a:latin typeface="+mn-lt"/>
                          <a:ea typeface="+mn-ea"/>
                          <a:cs typeface="+mn-cs"/>
                        </a:rPr>
                        <a:t>ALZHEIMER</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de-DE" sz="1300" b="0" i="1" kern="1200" dirty="0" smtClean="0">
                          <a:solidFill>
                            <a:srgbClr val="FF0000"/>
                          </a:solidFill>
                          <a:effectLst/>
                          <a:latin typeface="+mn-lt"/>
                          <a:ea typeface="+mn-ea"/>
                          <a:cs typeface="+mn-cs"/>
                        </a:rPr>
                        <a:t>Alois Alzheimer (1864 - 1915), German neuropathologist and psychiatrist.</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TIPO DE DOENÇA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80032">
                <a:tc>
                  <a:txBody>
                    <a:bodyPr/>
                    <a:lstStyle/>
                    <a:p>
                      <a:r>
                        <a:rPr lang="pt-BR" sz="1300" u="none" strike="noStrike" kern="1200" dirty="0" smtClean="0">
                          <a:solidFill>
                            <a:srgbClr val="3C9AE3"/>
                          </a:solidFill>
                          <a:effectLst/>
                          <a:latin typeface="+mn-lt"/>
                          <a:ea typeface="+mn-ea"/>
                          <a:cs typeface="+mn-cs"/>
                        </a:rPr>
                        <a:t>ARCHIMEDES' SCREW</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300" b="0" i="1" kern="1200" dirty="0" smtClean="0">
                          <a:solidFill>
                            <a:srgbClr val="FF0000"/>
                          </a:solidFill>
                          <a:effectLst/>
                          <a:latin typeface="+mn-lt"/>
                          <a:ea typeface="+mn-ea"/>
                          <a:cs typeface="+mn-cs"/>
                        </a:rPr>
                        <a:t>Archimedes (</a:t>
                      </a:r>
                      <a:r>
                        <a:rPr lang="pt-BR" sz="1300" b="0" i="1" kern="1200" dirty="0" err="1" smtClean="0">
                          <a:solidFill>
                            <a:srgbClr val="FF0000"/>
                          </a:solidFill>
                          <a:effectLst/>
                          <a:latin typeface="+mn-lt"/>
                          <a:ea typeface="+mn-ea"/>
                          <a:cs typeface="+mn-cs"/>
                        </a:rPr>
                        <a:t>circa</a:t>
                      </a:r>
                      <a:r>
                        <a:rPr lang="pt-BR" sz="1300" b="0" i="1" kern="1200" dirty="0" smtClean="0">
                          <a:solidFill>
                            <a:srgbClr val="FF0000"/>
                          </a:solidFill>
                          <a:effectLst/>
                          <a:latin typeface="+mn-lt"/>
                          <a:ea typeface="+mn-ea"/>
                          <a:cs typeface="+mn-cs"/>
                        </a:rPr>
                        <a:t> 287 - </a:t>
                      </a:r>
                      <a:r>
                        <a:rPr lang="pt-BR" sz="1300" b="0" i="1" kern="1200" dirty="0" err="1" smtClean="0">
                          <a:solidFill>
                            <a:srgbClr val="FF0000"/>
                          </a:solidFill>
                          <a:effectLst/>
                          <a:latin typeface="+mn-lt"/>
                          <a:ea typeface="+mn-ea"/>
                          <a:cs typeface="+mn-cs"/>
                        </a:rPr>
                        <a:t>circa</a:t>
                      </a:r>
                      <a:r>
                        <a:rPr lang="pt-BR" sz="1300" b="0" i="1" kern="1200" dirty="0" smtClean="0">
                          <a:solidFill>
                            <a:srgbClr val="FF0000"/>
                          </a:solidFill>
                          <a:effectLst/>
                          <a:latin typeface="+mn-lt"/>
                          <a:ea typeface="+mn-ea"/>
                          <a:cs typeface="+mn-cs"/>
                        </a:rPr>
                        <a:t> 212BC), </a:t>
                      </a:r>
                      <a:r>
                        <a:rPr lang="pt-BR" sz="1300" b="0" i="1" kern="1200" dirty="0" err="1" smtClean="0">
                          <a:solidFill>
                            <a:srgbClr val="FF0000"/>
                          </a:solidFill>
                          <a:effectLst/>
                          <a:latin typeface="+mn-lt"/>
                          <a:ea typeface="+mn-ea"/>
                          <a:cs typeface="+mn-cs"/>
                        </a:rPr>
                        <a:t>Greek</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mathematician</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and</a:t>
                      </a:r>
                      <a:r>
                        <a:rPr lang="pt-BR" sz="1300" b="0" i="1" kern="1200" dirty="0" smtClean="0">
                          <a:solidFill>
                            <a:srgbClr val="FF0000"/>
                          </a:solidFill>
                          <a:effectLst/>
                          <a:latin typeface="+mn-lt"/>
                          <a:ea typeface="+mn-ea"/>
                          <a:cs typeface="+mn-cs"/>
                        </a:rPr>
                        <a:t> </a:t>
                      </a:r>
                      <a:r>
                        <a:rPr lang="pt-BR" sz="1300" b="0" i="1" kern="1200" dirty="0" err="1" smtClean="0">
                          <a:solidFill>
                            <a:srgbClr val="FF0000"/>
                          </a:solidFill>
                          <a:effectLst/>
                          <a:latin typeface="+mn-lt"/>
                          <a:ea typeface="+mn-ea"/>
                          <a:cs typeface="+mn-cs"/>
                        </a:rPr>
                        <a:t>scientist</a:t>
                      </a:r>
                      <a:r>
                        <a:rPr lang="pt-BR" sz="1300" b="0" i="1" kern="1200" dirty="0" smtClean="0">
                          <a:solidFill>
                            <a:srgbClr val="FF0000"/>
                          </a:solidFill>
                          <a:effectLst/>
                          <a:latin typeface="+mn-lt"/>
                          <a:ea typeface="+mn-ea"/>
                          <a:cs typeface="+mn-cs"/>
                        </a:rPr>
                        <a:t>.</a:t>
                      </a:r>
                      <a:endParaRPr lang="pt-BR" sz="13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PARAFUSADEIRA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70317">
                <a:tc>
                  <a:txBody>
                    <a:bodyPr/>
                    <a:lstStyle/>
                    <a:p>
                      <a:r>
                        <a:rPr lang="pt-BR" sz="1300" u="none" strike="noStrike" kern="1200" dirty="0" smtClean="0">
                          <a:solidFill>
                            <a:srgbClr val="3C9AE3"/>
                          </a:solidFill>
                          <a:effectLst/>
                          <a:latin typeface="+mn-lt"/>
                          <a:ea typeface="+mn-ea"/>
                          <a:cs typeface="+mn-cs"/>
                        </a:rPr>
                        <a:t>BARBIE DOLL </a:t>
                      </a:r>
                      <a:endParaRPr lang="pt-BR" sz="13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300" b="0" i="1" kern="1200" dirty="0" smtClean="0">
                          <a:solidFill>
                            <a:srgbClr val="FF0000"/>
                          </a:solidFill>
                          <a:effectLst/>
                          <a:latin typeface="+mn-lt"/>
                          <a:ea typeface="+mn-ea"/>
                          <a:cs typeface="+mn-cs"/>
                        </a:rPr>
                        <a:t>Barbara Handler, daughter of the doll's creator Ruth Handler.</a:t>
                      </a:r>
                      <a:endParaRPr lang="pt-BR" sz="1300" b="0" i="1"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pt-BR" sz="1300" dirty="0" smtClean="0">
                          <a:effectLst/>
                        </a:rPr>
                        <a:t>BONECA</a:t>
                      </a:r>
                      <a:endParaRPr lang="pt-BR" sz="130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604927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10886"/>
            <a:ext cx="8229600" cy="484187"/>
          </a:xfrm>
        </p:spPr>
        <p:txBody>
          <a:bodyPr/>
          <a:lstStyle/>
          <a:p>
            <a:r>
              <a:rPr lang="en-US" altLang="pt-BR" sz="3500" dirty="0"/>
              <a:t>Group 5 – Coinage, Eponyms e Borrowing</a:t>
            </a:r>
          </a:p>
        </p:txBody>
      </p:sp>
      <p:sp>
        <p:nvSpPr>
          <p:cNvPr id="9219" name="Rectangle 3"/>
          <p:cNvSpPr>
            <a:spLocks noGrp="1" noChangeArrowheads="1"/>
          </p:cNvSpPr>
          <p:nvPr>
            <p:ph type="body" idx="1"/>
          </p:nvPr>
        </p:nvSpPr>
        <p:spPr>
          <a:xfrm>
            <a:off x="304800" y="381000"/>
            <a:ext cx="8458200" cy="914400"/>
          </a:xfrm>
        </p:spPr>
        <p:txBody>
          <a:bodyPr/>
          <a:lstStyle/>
          <a:p>
            <a:pPr marL="533400" indent="-533400"/>
            <a:r>
              <a:rPr lang="en-US" altLang="pt-BR" sz="2500" dirty="0" smtClean="0">
                <a:solidFill>
                  <a:srgbClr val="FF0000"/>
                </a:solidFill>
              </a:rPr>
              <a:t>Borrowing</a:t>
            </a:r>
            <a:r>
              <a:rPr lang="en-US" altLang="pt-BR" sz="2500" dirty="0" smtClean="0"/>
              <a:t> </a:t>
            </a:r>
            <a:r>
              <a:rPr lang="en-US" altLang="pt-BR" sz="2500" dirty="0" err="1" smtClean="0"/>
              <a:t>são</a:t>
            </a:r>
            <a:r>
              <a:rPr lang="en-US" altLang="pt-BR" sz="2500" dirty="0" smtClean="0"/>
              <a:t> </a:t>
            </a:r>
            <a:r>
              <a:rPr lang="en-US" altLang="pt-BR" sz="2500" dirty="0" err="1" smtClean="0"/>
              <a:t>palavras</a:t>
            </a:r>
            <a:r>
              <a:rPr lang="en-US" altLang="pt-BR" sz="2500" dirty="0" smtClean="0"/>
              <a:t> que </a:t>
            </a:r>
            <a:r>
              <a:rPr lang="en-US" altLang="pt-BR" sz="2500" dirty="0" err="1" smtClean="0"/>
              <a:t>são</a:t>
            </a:r>
            <a:r>
              <a:rPr lang="en-US" altLang="pt-BR" sz="2500" dirty="0" smtClean="0"/>
              <a:t> </a:t>
            </a:r>
            <a:r>
              <a:rPr lang="en-US" altLang="pt-BR" sz="2500" dirty="0" err="1" smtClean="0"/>
              <a:t>usadas</a:t>
            </a:r>
            <a:r>
              <a:rPr lang="en-US" altLang="pt-BR" sz="2500" dirty="0" smtClean="0"/>
              <a:t> (</a:t>
            </a:r>
            <a:r>
              <a:rPr lang="en-US" altLang="pt-BR" sz="2500" dirty="0" err="1" smtClean="0"/>
              <a:t>em</a:t>
            </a:r>
            <a:r>
              <a:rPr lang="en-US" altLang="pt-BR" sz="2500" dirty="0" smtClean="0"/>
              <a:t> </a:t>
            </a:r>
            <a:r>
              <a:rPr lang="en-US" altLang="pt-BR" sz="2500" dirty="0" err="1" smtClean="0"/>
              <a:t>inglês</a:t>
            </a:r>
            <a:r>
              <a:rPr lang="en-US" altLang="pt-BR" sz="2500" dirty="0" smtClean="0"/>
              <a:t>) que </a:t>
            </a:r>
            <a:r>
              <a:rPr lang="en-US" altLang="pt-BR" sz="2500" dirty="0" err="1" smtClean="0"/>
              <a:t>vem</a:t>
            </a:r>
            <a:r>
              <a:rPr lang="en-US" altLang="pt-BR" sz="2500" dirty="0" smtClean="0"/>
              <a:t> de </a:t>
            </a:r>
            <a:r>
              <a:rPr lang="en-US" altLang="pt-BR" sz="2500" dirty="0" err="1" smtClean="0"/>
              <a:t>outras</a:t>
            </a:r>
            <a:r>
              <a:rPr lang="en-US" altLang="pt-BR" sz="2500" dirty="0" smtClean="0"/>
              <a:t> </a:t>
            </a:r>
            <a:r>
              <a:rPr lang="en-US" altLang="pt-BR" sz="2500" dirty="0" err="1" smtClean="0"/>
              <a:t>línguas</a:t>
            </a:r>
            <a:r>
              <a:rPr lang="en-US" altLang="pt-BR" sz="2500" dirty="0" smtClean="0"/>
              <a:t>;</a:t>
            </a:r>
          </a:p>
        </p:txBody>
      </p:sp>
      <p:graphicFrame>
        <p:nvGraphicFramePr>
          <p:cNvPr id="4" name="Tabela 3"/>
          <p:cNvGraphicFramePr>
            <a:graphicFrameLocks noGrp="1"/>
          </p:cNvGraphicFramePr>
          <p:nvPr>
            <p:extLst>
              <p:ext uri="{D42A27DB-BD31-4B8C-83A1-F6EECF244321}">
                <p14:modId xmlns:p14="http://schemas.microsoft.com/office/powerpoint/2010/main" val="1509912983"/>
              </p:ext>
            </p:extLst>
          </p:nvPr>
        </p:nvGraphicFramePr>
        <p:xfrm>
          <a:off x="337457" y="1295400"/>
          <a:ext cx="8294915" cy="2588505"/>
        </p:xfrm>
        <a:graphic>
          <a:graphicData uri="http://schemas.openxmlformats.org/drawingml/2006/table">
            <a:tbl>
              <a:tblPr/>
              <a:tblGrid>
                <a:gridCol w="2888429"/>
                <a:gridCol w="2780806"/>
                <a:gridCol w="2625680"/>
              </a:tblGrid>
              <a:tr h="452607">
                <a:tc>
                  <a:txBody>
                    <a:bodyPr/>
                    <a:lstStyle/>
                    <a:p>
                      <a:r>
                        <a:rPr lang="pt-BR" sz="1600" b="1" i="0" dirty="0" smtClean="0">
                          <a:effectLst/>
                        </a:rPr>
                        <a:t>WORD</a:t>
                      </a:r>
                      <a:endParaRPr lang="pt-BR" sz="1600" i="0" dirty="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dirty="0" smtClean="0">
                          <a:effectLst/>
                        </a:rPr>
                        <a:t>NATIONALITY</a:t>
                      </a:r>
                      <a:endParaRPr lang="pt-BR" sz="1600" i="0" dirty="0" smtClean="0">
                        <a:effectLst/>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b="1" i="0" kern="1200" dirty="0" smtClean="0">
                          <a:solidFill>
                            <a:schemeClr val="tx1"/>
                          </a:solidFill>
                          <a:effectLst/>
                          <a:latin typeface="+mn-lt"/>
                          <a:ea typeface="+mn-ea"/>
                          <a:cs typeface="+mn-cs"/>
                        </a:rPr>
                        <a:t>SIGNIFICADO</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778077">
                <a:tc>
                  <a:txBody>
                    <a:bodyPr/>
                    <a:lstStyle/>
                    <a:p>
                      <a:r>
                        <a:rPr lang="en-US" sz="1600" u="none" strike="noStrike" kern="1200" dirty="0" smtClean="0">
                          <a:solidFill>
                            <a:srgbClr val="3C9AE3"/>
                          </a:solidFill>
                          <a:effectLst/>
                          <a:latin typeface="+mn-lt"/>
                          <a:ea typeface="+mn-ea"/>
                          <a:cs typeface="+mn-cs"/>
                        </a:rPr>
                        <a:t>KETCHUP</a:t>
                      </a:r>
                      <a:endParaRPr lang="pt-BR" sz="1600" u="none" strike="noStrike" kern="1200" dirty="0">
                        <a:solidFill>
                          <a:srgbClr val="3C9AE3"/>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en-US" sz="1800" i="1" u="none" strike="noStrike" kern="1200" dirty="0" smtClean="0">
                          <a:solidFill>
                            <a:srgbClr val="FF0000"/>
                          </a:solidFill>
                          <a:effectLst/>
                          <a:latin typeface="+mn-lt"/>
                          <a:ea typeface="+mn-ea"/>
                          <a:cs typeface="+mn-cs"/>
                        </a:rPr>
                        <a:t>CHINESE</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0" u="none" strike="noStrike" kern="1200" dirty="0" smtClean="0">
                          <a:solidFill>
                            <a:schemeClr val="tx1"/>
                          </a:solidFill>
                          <a:effectLst/>
                          <a:latin typeface="+mn-lt"/>
                          <a:ea typeface="+mn-ea"/>
                          <a:cs typeface="+mn-cs"/>
                        </a:rPr>
                        <a:t>KETCHUP</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BALLET</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800" i="1" u="none" strike="noStrike" kern="1200" dirty="0" smtClean="0">
                          <a:solidFill>
                            <a:srgbClr val="FF0000"/>
                          </a:solidFill>
                          <a:effectLst/>
                          <a:latin typeface="+mn-lt"/>
                          <a:ea typeface="+mn-ea"/>
                          <a:cs typeface="+mn-cs"/>
                        </a:rPr>
                        <a:t>FRENCH</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algn="ctr" defTabSz="914400" rtl="0" eaLnBrk="1" latinLnBrk="0" hangingPunct="1"/>
                      <a:r>
                        <a:rPr lang="pt-BR" sz="1600" i="0" u="none" strike="noStrike" kern="1200" dirty="0" smtClean="0">
                          <a:solidFill>
                            <a:schemeClr val="tx1"/>
                          </a:solidFill>
                          <a:effectLst/>
                          <a:latin typeface="+mn-lt"/>
                          <a:ea typeface="+mn-ea"/>
                          <a:cs typeface="+mn-cs"/>
                        </a:rPr>
                        <a:t>BALÉ </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SAFARI</a:t>
                      </a:r>
                      <a:r>
                        <a:rPr lang="pt-BR" sz="1800" b="1" i="0" kern="1200" dirty="0" smtClean="0">
                          <a:solidFill>
                            <a:schemeClr val="tx1"/>
                          </a:solidFill>
                          <a:effectLst/>
                          <a:latin typeface="+mn-lt"/>
                          <a:ea typeface="+mn-ea"/>
                          <a:cs typeface="+mn-cs"/>
                        </a:rPr>
                        <a:t> </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800" i="1" u="none" strike="noStrike" kern="1200" dirty="0" smtClean="0">
                          <a:solidFill>
                            <a:srgbClr val="FF0000"/>
                          </a:solidFill>
                          <a:effectLst/>
                          <a:latin typeface="+mn-lt"/>
                          <a:ea typeface="+mn-ea"/>
                          <a:cs typeface="+mn-cs"/>
                        </a:rPr>
                        <a:t>ARABIC</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0" u="none" strike="noStrike" kern="1200" dirty="0" smtClean="0">
                          <a:solidFill>
                            <a:schemeClr val="tx1"/>
                          </a:solidFill>
                          <a:effectLst/>
                          <a:latin typeface="+mn-lt"/>
                          <a:ea typeface="+mn-ea"/>
                          <a:cs typeface="+mn-cs"/>
                        </a:rPr>
                        <a:t>SAFARI</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452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600" u="none" strike="noStrike" kern="1200" dirty="0" smtClean="0">
                          <a:solidFill>
                            <a:srgbClr val="3C9AE3"/>
                          </a:solidFill>
                          <a:effectLst/>
                          <a:latin typeface="+mn-lt"/>
                          <a:ea typeface="+mn-ea"/>
                          <a:cs typeface="+mn-cs"/>
                        </a:rPr>
                        <a:t>KARAOKE</a:t>
                      </a:r>
                      <a:r>
                        <a:rPr lang="pt-BR" sz="1800" b="1" i="0" kern="1200" dirty="0" smtClean="0">
                          <a:solidFill>
                            <a:schemeClr val="tx1"/>
                          </a:solidFill>
                          <a:effectLst/>
                          <a:latin typeface="+mn-lt"/>
                          <a:ea typeface="+mn-ea"/>
                          <a:cs typeface="+mn-cs"/>
                        </a:rPr>
                        <a:t> </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800" i="1" u="none" strike="noStrike" kern="1200" dirty="0" smtClean="0">
                          <a:solidFill>
                            <a:srgbClr val="FF0000"/>
                          </a:solidFill>
                          <a:effectLst/>
                          <a:latin typeface="+mn-lt"/>
                          <a:ea typeface="+mn-ea"/>
                          <a:cs typeface="+mn-cs"/>
                        </a:rPr>
                        <a:t>JAPANESE</a:t>
                      </a:r>
                      <a:endParaRPr lang="pt-BR" sz="1800" i="1" u="none" strike="noStrike" kern="1200" dirty="0">
                        <a:solidFill>
                          <a:srgbClr val="FF0000"/>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t-BR" sz="1600" i="0" u="none" strike="noStrike" kern="1200" dirty="0" smtClean="0">
                          <a:solidFill>
                            <a:schemeClr val="tx1"/>
                          </a:solidFill>
                          <a:effectLst/>
                          <a:latin typeface="+mn-lt"/>
                          <a:ea typeface="+mn-ea"/>
                          <a:cs typeface="+mn-cs"/>
                        </a:rPr>
                        <a:t>KARAOKE </a:t>
                      </a:r>
                      <a:endParaRPr lang="pt-BR" sz="1600" i="0" u="none" strike="noStrike" kern="1200" dirty="0">
                        <a:solidFill>
                          <a:schemeClr val="tx1"/>
                        </a:solidFill>
                        <a:effectLst/>
                        <a:latin typeface="+mn-lt"/>
                        <a:ea typeface="+mn-ea"/>
                        <a:cs typeface="+mn-cs"/>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4930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Elipse 25"/>
          <p:cNvSpPr/>
          <p:nvPr/>
        </p:nvSpPr>
        <p:spPr>
          <a:xfrm>
            <a:off x="7124249" y="1750950"/>
            <a:ext cx="1105351" cy="411162"/>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20" name="Elipse 19"/>
          <p:cNvSpPr/>
          <p:nvPr/>
        </p:nvSpPr>
        <p:spPr>
          <a:xfrm>
            <a:off x="6129115" y="3429000"/>
            <a:ext cx="1186085" cy="35258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19" name="Elipse 18"/>
          <p:cNvSpPr/>
          <p:nvPr/>
        </p:nvSpPr>
        <p:spPr>
          <a:xfrm>
            <a:off x="1747614" y="2892280"/>
            <a:ext cx="1186085" cy="352588"/>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14" name="Elipse 13"/>
          <p:cNvSpPr/>
          <p:nvPr/>
        </p:nvSpPr>
        <p:spPr>
          <a:xfrm>
            <a:off x="6750979" y="2342924"/>
            <a:ext cx="564221" cy="381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11" name="Elipse 10"/>
          <p:cNvSpPr/>
          <p:nvPr/>
        </p:nvSpPr>
        <p:spPr>
          <a:xfrm>
            <a:off x="2057400" y="2362200"/>
            <a:ext cx="673078" cy="381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9" name="Elipse 8"/>
          <p:cNvSpPr/>
          <p:nvPr/>
        </p:nvSpPr>
        <p:spPr>
          <a:xfrm>
            <a:off x="5334000" y="2035629"/>
            <a:ext cx="762000" cy="381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6" name="Elipse 5"/>
          <p:cNvSpPr/>
          <p:nvPr/>
        </p:nvSpPr>
        <p:spPr>
          <a:xfrm>
            <a:off x="304800" y="2057400"/>
            <a:ext cx="304800" cy="381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pt-BR"/>
          </a:p>
        </p:txBody>
      </p:sp>
      <p:sp>
        <p:nvSpPr>
          <p:cNvPr id="18434" name="Rectangle 2"/>
          <p:cNvSpPr>
            <a:spLocks noGrp="1" noChangeArrowheads="1"/>
          </p:cNvSpPr>
          <p:nvPr>
            <p:ph type="title"/>
          </p:nvPr>
        </p:nvSpPr>
        <p:spPr/>
        <p:txBody>
          <a:bodyPr/>
          <a:lstStyle/>
          <a:p>
            <a:r>
              <a:rPr lang="en-US" altLang="pt-BR" dirty="0" err="1" smtClean="0"/>
              <a:t>Exemplos</a:t>
            </a:r>
            <a:r>
              <a:rPr lang="en-US" altLang="pt-BR" dirty="0" smtClean="0"/>
              <a:t> de </a:t>
            </a:r>
            <a:r>
              <a:rPr lang="en-US" altLang="pt-BR" dirty="0" err="1" smtClean="0"/>
              <a:t>Referentes</a:t>
            </a:r>
            <a:r>
              <a:rPr lang="en-US" altLang="pt-BR" dirty="0" smtClean="0"/>
              <a:t> </a:t>
            </a:r>
            <a:r>
              <a:rPr lang="en-US" altLang="pt-BR" dirty="0" err="1" smtClean="0"/>
              <a:t>Textuais</a:t>
            </a:r>
            <a:endParaRPr lang="en-US" altLang="pt-BR" dirty="0"/>
          </a:p>
        </p:txBody>
      </p:sp>
      <p:sp>
        <p:nvSpPr>
          <p:cNvPr id="3" name="Retângulo 2"/>
          <p:cNvSpPr/>
          <p:nvPr/>
        </p:nvSpPr>
        <p:spPr>
          <a:xfrm>
            <a:off x="304800" y="1524000"/>
            <a:ext cx="8686800" cy="2862322"/>
          </a:xfrm>
          <a:prstGeom prst="rect">
            <a:avLst/>
          </a:prstGeom>
        </p:spPr>
        <p:txBody>
          <a:bodyPr wrap="square">
            <a:spAutoFit/>
          </a:bodyPr>
          <a:lstStyle/>
          <a:p>
            <a:r>
              <a:rPr lang="en-US" b="1" cap="all" dirty="0">
                <a:solidFill>
                  <a:srgbClr val="000000"/>
                </a:solidFill>
                <a:latin typeface="verdana" panose="020B0604030504040204" pitchFamily="34" charset="0"/>
              </a:rPr>
              <a:t>ABSTRACT</a:t>
            </a:r>
          </a:p>
          <a:p>
            <a:pPr algn="just"/>
            <a:r>
              <a:rPr lang="en-US" dirty="0">
                <a:solidFill>
                  <a:srgbClr val="000000"/>
                </a:solidFill>
                <a:latin typeface="verdana" panose="020B0604030504040204" pitchFamily="34" charset="0"/>
              </a:rPr>
              <a:t>Unripe banana flour (UBF) is a viable alternative for using the fruit, since </a:t>
            </a:r>
            <a:r>
              <a:rPr lang="en-US" dirty="0">
                <a:latin typeface="verdana" panose="020B0604030504040204" pitchFamily="34" charset="0"/>
              </a:rPr>
              <a:t>it </a:t>
            </a:r>
            <a:r>
              <a:rPr lang="en-US" dirty="0">
                <a:solidFill>
                  <a:srgbClr val="000000"/>
                </a:solidFill>
                <a:latin typeface="verdana" panose="020B0604030504040204" pitchFamily="34" charset="0"/>
              </a:rPr>
              <a:t>has a high resistant starch (RS) content which presents a physiological role similar to that of dietary </a:t>
            </a:r>
            <a:r>
              <a:rPr lang="en-US" dirty="0" err="1">
                <a:solidFill>
                  <a:srgbClr val="000000"/>
                </a:solidFill>
                <a:latin typeface="verdana" panose="020B0604030504040204" pitchFamily="34" charset="0"/>
              </a:rPr>
              <a:t>fibre</a:t>
            </a:r>
            <a:r>
              <a:rPr lang="en-US" dirty="0">
                <a:solidFill>
                  <a:srgbClr val="000000"/>
                </a:solidFill>
                <a:latin typeface="verdana" panose="020B0604030504040204" pitchFamily="34" charset="0"/>
              </a:rPr>
              <a:t>. The objective of this study was to produce UBF from two banana genotypes (Lady Finger and Cavendish), and select the one with the highest level of RS for subsequent replacement of part of the whole wheat flour by UBF in a formulation for whole wheat loaves. For the production of UBF, the fruits were peeled, cut into slices, submerged in a solution of ascorbic acid and citric acid, spread on trays, dried at 50 °C for 7 hours and then ground. </a:t>
            </a:r>
          </a:p>
        </p:txBody>
      </p:sp>
      <p:cxnSp>
        <p:nvCxnSpPr>
          <p:cNvPr id="7" name="Conector de seta reta 6"/>
          <p:cNvCxnSpPr/>
          <p:nvPr/>
        </p:nvCxnSpPr>
        <p:spPr>
          <a:xfrm>
            <a:off x="620486" y="2438401"/>
            <a:ext cx="674914" cy="2438399"/>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8" name="Retângulo 7"/>
          <p:cNvSpPr/>
          <p:nvPr/>
        </p:nvSpPr>
        <p:spPr>
          <a:xfrm>
            <a:off x="745074" y="4876800"/>
            <a:ext cx="1034257" cy="369332"/>
          </a:xfrm>
          <a:prstGeom prst="rect">
            <a:avLst/>
          </a:prstGeom>
        </p:spPr>
        <p:txBody>
          <a:bodyPr wrap="none">
            <a:spAutoFit/>
          </a:bodyPr>
          <a:lstStyle/>
          <a:p>
            <a:r>
              <a:rPr lang="en-US" dirty="0" smtClean="0">
                <a:solidFill>
                  <a:srgbClr val="FF0000"/>
                </a:solidFill>
                <a:latin typeface="verdana" panose="020B0604030504040204" pitchFamily="34" charset="0"/>
              </a:rPr>
              <a:t>banana</a:t>
            </a:r>
            <a:endParaRPr lang="pt-BR" dirty="0">
              <a:solidFill>
                <a:srgbClr val="FF0000"/>
              </a:solidFill>
            </a:endParaRPr>
          </a:p>
        </p:txBody>
      </p:sp>
      <p:sp>
        <p:nvSpPr>
          <p:cNvPr id="2" name="Retângulo 1"/>
          <p:cNvSpPr/>
          <p:nvPr/>
        </p:nvSpPr>
        <p:spPr>
          <a:xfrm>
            <a:off x="2542495" y="5015299"/>
            <a:ext cx="4211409" cy="369332"/>
          </a:xfrm>
          <a:prstGeom prst="rect">
            <a:avLst/>
          </a:prstGeom>
        </p:spPr>
        <p:txBody>
          <a:bodyPr wrap="none">
            <a:spAutoFit/>
          </a:bodyPr>
          <a:lstStyle/>
          <a:p>
            <a:r>
              <a:rPr lang="en-US" dirty="0">
                <a:solidFill>
                  <a:srgbClr val="FF0000"/>
                </a:solidFill>
                <a:latin typeface="verdana" panose="020B0604030504040204" pitchFamily="34" charset="0"/>
              </a:rPr>
              <a:t>high resistant starch (RS) content </a:t>
            </a:r>
            <a:endParaRPr lang="pt-BR" dirty="0">
              <a:solidFill>
                <a:srgbClr val="FF0000"/>
              </a:solidFill>
            </a:endParaRPr>
          </a:p>
        </p:txBody>
      </p:sp>
      <p:cxnSp>
        <p:nvCxnSpPr>
          <p:cNvPr id="10" name="Conector de seta reta 9"/>
          <p:cNvCxnSpPr/>
          <p:nvPr/>
        </p:nvCxnSpPr>
        <p:spPr>
          <a:xfrm flipH="1">
            <a:off x="4572000" y="2459552"/>
            <a:ext cx="990600" cy="2645848"/>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2" name="Conector de seta reta 11"/>
          <p:cNvCxnSpPr/>
          <p:nvPr/>
        </p:nvCxnSpPr>
        <p:spPr>
          <a:xfrm>
            <a:off x="2752249" y="2685547"/>
            <a:ext cx="1284515" cy="2390200"/>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15" name="Conector de seta reta 14"/>
          <p:cNvCxnSpPr/>
          <p:nvPr/>
        </p:nvCxnSpPr>
        <p:spPr>
          <a:xfrm>
            <a:off x="7033089" y="2754086"/>
            <a:ext cx="371033" cy="2046514"/>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16" name="Retângulo 15"/>
          <p:cNvSpPr/>
          <p:nvPr/>
        </p:nvSpPr>
        <p:spPr>
          <a:xfrm>
            <a:off x="7054860" y="4800600"/>
            <a:ext cx="904415" cy="369332"/>
          </a:xfrm>
          <a:prstGeom prst="rect">
            <a:avLst/>
          </a:prstGeom>
        </p:spPr>
        <p:txBody>
          <a:bodyPr wrap="none">
            <a:spAutoFit/>
          </a:bodyPr>
          <a:lstStyle/>
          <a:p>
            <a:r>
              <a:rPr lang="en-US" dirty="0">
                <a:solidFill>
                  <a:srgbClr val="FF0000"/>
                </a:solidFill>
                <a:latin typeface="verdana" panose="020B0604030504040204" pitchFamily="34" charset="0"/>
              </a:rPr>
              <a:t>study </a:t>
            </a:r>
            <a:endParaRPr lang="pt-BR" dirty="0">
              <a:solidFill>
                <a:srgbClr val="FF0000"/>
              </a:solidFill>
            </a:endParaRPr>
          </a:p>
        </p:txBody>
      </p:sp>
      <p:sp>
        <p:nvSpPr>
          <p:cNvPr id="17" name="Retângulo 16"/>
          <p:cNvSpPr/>
          <p:nvPr/>
        </p:nvSpPr>
        <p:spPr>
          <a:xfrm>
            <a:off x="1533451" y="6060719"/>
            <a:ext cx="2394053" cy="369332"/>
          </a:xfrm>
          <a:prstGeom prst="rect">
            <a:avLst/>
          </a:prstGeom>
        </p:spPr>
        <p:txBody>
          <a:bodyPr wrap="none">
            <a:spAutoFit/>
          </a:bodyPr>
          <a:lstStyle/>
          <a:p>
            <a:r>
              <a:rPr lang="en-US" dirty="0">
                <a:solidFill>
                  <a:srgbClr val="FF0000"/>
                </a:solidFill>
                <a:latin typeface="verdana" panose="020B0604030504040204" pitchFamily="34" charset="0"/>
              </a:rPr>
              <a:t>banana genotypes </a:t>
            </a:r>
            <a:endParaRPr lang="pt-BR" dirty="0">
              <a:solidFill>
                <a:srgbClr val="FF0000"/>
              </a:solidFill>
            </a:endParaRPr>
          </a:p>
        </p:txBody>
      </p:sp>
      <p:cxnSp>
        <p:nvCxnSpPr>
          <p:cNvPr id="22" name="Conector de seta reta 21"/>
          <p:cNvCxnSpPr/>
          <p:nvPr/>
        </p:nvCxnSpPr>
        <p:spPr>
          <a:xfrm flipH="1">
            <a:off x="2340656" y="3305316"/>
            <a:ext cx="7984" cy="2838472"/>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4" name="Conector de seta reta 23"/>
          <p:cNvCxnSpPr/>
          <p:nvPr/>
        </p:nvCxnSpPr>
        <p:spPr>
          <a:xfrm flipH="1">
            <a:off x="1861915" y="3619061"/>
            <a:ext cx="4245834" cy="1456686"/>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7" name="Conector de seta reta 26"/>
          <p:cNvCxnSpPr/>
          <p:nvPr/>
        </p:nvCxnSpPr>
        <p:spPr>
          <a:xfrm flipH="1">
            <a:off x="1611086" y="2085359"/>
            <a:ext cx="5513163" cy="2812592"/>
          </a:xfrm>
          <a:prstGeom prst="straightConnector1">
            <a:avLst/>
          </a:prstGeom>
          <a:ln>
            <a:solidFill>
              <a:schemeClr val="accent2">
                <a:lumMod val="50000"/>
              </a:schemeClr>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943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Level">
      <a:majorFont>
        <a:latin typeface="Garamond"/>
        <a:ea typeface=""/>
        <a:cs typeface="Arial"/>
      </a:majorFont>
      <a:minorFont>
        <a:latin typeface="Verdana"/>
        <a:ea typeface=""/>
        <a:cs typeface="Arial"/>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Level</Template>
  <TotalTime>1681</TotalTime>
  <Words>1730</Words>
  <Application>Microsoft Office PowerPoint</Application>
  <PresentationFormat>Apresentação na tela (4:3)</PresentationFormat>
  <Paragraphs>255</Paragraphs>
  <Slides>17</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17</vt:i4>
      </vt:variant>
    </vt:vector>
  </HeadingPairs>
  <TitlesOfParts>
    <vt:vector size="25" baseType="lpstr">
      <vt:lpstr>Arial</vt:lpstr>
      <vt:lpstr>Calibri</vt:lpstr>
      <vt:lpstr>Garamond</vt:lpstr>
      <vt:lpstr>Times New Roman</vt:lpstr>
      <vt:lpstr>verdana</vt:lpstr>
      <vt:lpstr>verdana</vt:lpstr>
      <vt:lpstr>Wingdings</vt:lpstr>
      <vt:lpstr>Level</vt:lpstr>
      <vt:lpstr>English Presentations</vt:lpstr>
      <vt:lpstr>Observação</vt:lpstr>
      <vt:lpstr>Group 1 – Prefixation</vt:lpstr>
      <vt:lpstr>Grupo 3 – Backformation, Acronyms e Clipping</vt:lpstr>
      <vt:lpstr>Grupo 4 – Blending, Compounding e Coversion</vt:lpstr>
      <vt:lpstr>Grupo 4 – Blending, Compounding e Coversion</vt:lpstr>
      <vt:lpstr>Group 5 – Coinage, Eponyms e Borrowing</vt:lpstr>
      <vt:lpstr>Group 5 – Coinage, Eponyms e Borrowing</vt:lpstr>
      <vt:lpstr>Exemplos de Referentes Textuais</vt:lpstr>
      <vt:lpstr>Exemplos de Referentes Textuais</vt:lpstr>
      <vt:lpstr>Apresentação do PowerPoint</vt:lpstr>
      <vt:lpstr>Apresentação do PowerPoint</vt:lpstr>
      <vt:lpstr>Exemplos de Word Formation</vt:lpstr>
      <vt:lpstr>Exemplos de Word Formation</vt:lpstr>
      <vt:lpstr>Critérios de pontuação do N1</vt:lpstr>
      <vt:lpstr>Datas e outras observações</vt:lpstr>
      <vt:lpstr>Assuntos da Prova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Words and Word-formation Processes</dc:title>
  <dc:creator>admin</dc:creator>
  <cp:lastModifiedBy>Cristiane de Brito Cruz</cp:lastModifiedBy>
  <cp:revision>67</cp:revision>
  <dcterms:created xsi:type="dcterms:W3CDTF">2009-11-03T21:04:20Z</dcterms:created>
  <dcterms:modified xsi:type="dcterms:W3CDTF">2018-03-23T19:09:39Z</dcterms:modified>
</cp:coreProperties>
</file>