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sldIdLst>
    <p:sldId id="257" r:id="rId2"/>
    <p:sldId id="258" r:id="rId3"/>
    <p:sldId id="259" r:id="rId4"/>
    <p:sldId id="276" r:id="rId5"/>
    <p:sldId id="277" r:id="rId6"/>
    <p:sldId id="278" r:id="rId7"/>
    <p:sldId id="279" r:id="rId8"/>
    <p:sldId id="280" r:id="rId9"/>
    <p:sldId id="281" r:id="rId10"/>
    <p:sldId id="282" r:id="rId11"/>
    <p:sldId id="260" r:id="rId12"/>
    <p:sldId id="283" r:id="rId13"/>
    <p:sldId id="284" r:id="rId14"/>
    <p:sldId id="285" r:id="rId15"/>
    <p:sldId id="286" r:id="rId16"/>
    <p:sldId id="287" r:id="rId17"/>
    <p:sldId id="288" r:id="rId18"/>
    <p:sldId id="289" r:id="rId19"/>
    <p:sldId id="290" r:id="rId20"/>
    <p:sldId id="291" r:id="rId21"/>
    <p:sldId id="292" r:id="rId22"/>
    <p:sldId id="261" r:id="rId23"/>
    <p:sldId id="262" r:id="rId24"/>
    <p:sldId id="293" r:id="rId25"/>
    <p:sldId id="294" r:id="rId26"/>
    <p:sldId id="264" r:id="rId27"/>
    <p:sldId id="295" r:id="rId28"/>
    <p:sldId id="263" r:id="rId29"/>
    <p:sldId id="297" r:id="rId30"/>
    <p:sldId id="296" r:id="rId31"/>
    <p:sldId id="298" r:id="rId32"/>
    <p:sldId id="299" r:id="rId33"/>
    <p:sldId id="300" r:id="rId34"/>
    <p:sldId id="265" r:id="rId35"/>
    <p:sldId id="301" r:id="rId36"/>
    <p:sldId id="266" r:id="rId37"/>
    <p:sldId id="302" r:id="rId38"/>
    <p:sldId id="267" r:id="rId39"/>
    <p:sldId id="304" r:id="rId40"/>
    <p:sldId id="305" r:id="rId41"/>
    <p:sldId id="306" r:id="rId42"/>
    <p:sldId id="307" r:id="rId43"/>
    <p:sldId id="308" r:id="rId44"/>
    <p:sldId id="309" r:id="rId45"/>
    <p:sldId id="317" r:id="rId46"/>
    <p:sldId id="310" r:id="rId47"/>
    <p:sldId id="311" r:id="rId48"/>
    <p:sldId id="312" r:id="rId49"/>
    <p:sldId id="313" r:id="rId50"/>
    <p:sldId id="314" r:id="rId51"/>
    <p:sldId id="315" r:id="rId52"/>
    <p:sldId id="316" r:id="rId53"/>
    <p:sldId id="272"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Estilo Claro 2 - Ênfas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5" d="100"/>
          <a:sy n="45" d="100"/>
        </p:scale>
        <p:origin x="-123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09063-4B36-284D-B67E-FE00DE637026}" type="datetimeFigureOut">
              <a:rPr lang="en-US" smtClean="0"/>
              <a:t>3/21/2018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292D6-0017-BD42-961B-94E73C0CCCEC}" type="slidenum">
              <a:rPr lang="en-US" smtClean="0"/>
              <a:t>‹nº›</a:t>
            </a:fld>
            <a:endParaRPr lang="en-US"/>
          </a:p>
        </p:txBody>
      </p:sp>
    </p:spTree>
    <p:extLst>
      <p:ext uri="{BB962C8B-B14F-4D97-AF65-F5344CB8AC3E}">
        <p14:creationId xmlns:p14="http://schemas.microsoft.com/office/powerpoint/2010/main" val="37476413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059DFC-02BB-A44F-878E-0F98375209E8}" type="slidenum">
              <a:rPr lang="en-US" smtClean="0"/>
              <a:t>1</a:t>
            </a:fld>
            <a:endParaRPr lang="en-US"/>
          </a:p>
        </p:txBody>
      </p:sp>
    </p:spTree>
    <p:extLst>
      <p:ext uri="{BB962C8B-B14F-4D97-AF65-F5344CB8AC3E}">
        <p14:creationId xmlns:p14="http://schemas.microsoft.com/office/powerpoint/2010/main" val="241646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F50DE7-8201-6547-B2FB-56DC8DF5F3AB}"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427773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50DE7-8201-6547-B2FB-56DC8DF5F3AB}"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224906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50DE7-8201-6547-B2FB-56DC8DF5F3AB}"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402556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50DE7-8201-6547-B2FB-56DC8DF5F3AB}"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191961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50DE7-8201-6547-B2FB-56DC8DF5F3AB}"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209280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F50DE7-8201-6547-B2FB-56DC8DF5F3AB}"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231946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F50DE7-8201-6547-B2FB-56DC8DF5F3AB}"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414006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F50DE7-8201-6547-B2FB-56DC8DF5F3AB}"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197743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50DE7-8201-6547-B2FB-56DC8DF5F3AB}"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243099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50DE7-8201-6547-B2FB-56DC8DF5F3AB}"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314292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50DE7-8201-6547-B2FB-56DC8DF5F3AB}"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8EFBA-D7B8-B341-9B3F-FBD4F6FEB4D1}" type="slidenum">
              <a:rPr lang="en-US" smtClean="0"/>
              <a:t>‹nº›</a:t>
            </a:fld>
            <a:endParaRPr lang="en-US"/>
          </a:p>
        </p:txBody>
      </p:sp>
    </p:spTree>
    <p:extLst>
      <p:ext uri="{BB962C8B-B14F-4D97-AF65-F5344CB8AC3E}">
        <p14:creationId xmlns:p14="http://schemas.microsoft.com/office/powerpoint/2010/main" val="279924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50DE7-8201-6547-B2FB-56DC8DF5F3AB}" type="datetimeFigureOut">
              <a:rPr lang="en-US" smtClean="0"/>
              <a:t>3/21/2018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8EFBA-D7B8-B341-9B3F-FBD4F6FEB4D1}" type="slidenum">
              <a:rPr lang="en-US" smtClean="0"/>
              <a:t>‹nº›</a:t>
            </a:fld>
            <a:endParaRPr lang="en-US"/>
          </a:p>
        </p:txBody>
      </p:sp>
    </p:spTree>
    <p:extLst>
      <p:ext uri="{BB962C8B-B14F-4D97-AF65-F5344CB8AC3E}">
        <p14:creationId xmlns:p14="http://schemas.microsoft.com/office/powerpoint/2010/main" val="1022487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short-story.me/crime-stories/1099-thats-not-my-wife.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ereadingworksheets.com/languageartsworksheets/parts-of-speech-worksheets/pronoun-worksheet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250" y="784880"/>
            <a:ext cx="7236596" cy="2319964"/>
          </a:xfrm>
        </p:spPr>
        <p:txBody>
          <a:bodyPr>
            <a:noAutofit/>
          </a:bodyPr>
          <a:lstStyle/>
          <a:p>
            <a:pPr algn="l"/>
            <a:r>
              <a:rPr lang="en-US" sz="5400" b="1" dirty="0" smtClean="0">
                <a:latin typeface="Arial"/>
                <a:cs typeface="Arial"/>
              </a:rPr>
              <a:t>Types of</a:t>
            </a:r>
            <a:r>
              <a:rPr lang="en-US" sz="5400" b="1" dirty="0" smtClean="0">
                <a:solidFill>
                  <a:srgbClr val="FF0000"/>
                </a:solidFill>
                <a:latin typeface="Arial"/>
                <a:cs typeface="Arial"/>
              </a:rPr>
              <a:t> </a:t>
            </a:r>
            <a:br>
              <a:rPr lang="en-US" sz="5400" b="1" dirty="0" smtClean="0">
                <a:solidFill>
                  <a:srgbClr val="FF0000"/>
                </a:solidFill>
                <a:latin typeface="Arial"/>
                <a:cs typeface="Arial"/>
              </a:rPr>
            </a:br>
            <a:r>
              <a:rPr lang="en-US" sz="5400" b="1" dirty="0" smtClean="0">
                <a:solidFill>
                  <a:srgbClr val="FF0000"/>
                </a:solidFill>
                <a:latin typeface="Arial"/>
                <a:cs typeface="Arial"/>
              </a:rPr>
              <a:t>Pronouns</a:t>
            </a:r>
            <a:endParaRPr lang="en-US" sz="5400" b="1" dirty="0">
              <a:solidFill>
                <a:srgbClr val="FF0000"/>
              </a:solidFill>
              <a:latin typeface="Arial"/>
              <a:cs typeface="Arial"/>
            </a:endParaRPr>
          </a:p>
        </p:txBody>
      </p:sp>
      <p:pic>
        <p:nvPicPr>
          <p:cNvPr id="4" name="Picture 3" descr="erw-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418" y="5468759"/>
            <a:ext cx="3288347" cy="1011800"/>
          </a:xfrm>
          <a:prstGeom prst="rect">
            <a:avLst/>
          </a:prstGeom>
        </p:spPr>
      </p:pic>
    </p:spTree>
    <p:extLst>
      <p:ext uri="{BB962C8B-B14F-4D97-AF65-F5344CB8AC3E}">
        <p14:creationId xmlns:p14="http://schemas.microsoft.com/office/powerpoint/2010/main" val="41559990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ur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177" y="2318972"/>
            <a:ext cx="3316528" cy="4428598"/>
          </a:xfrm>
          <a:prstGeom prst="rect">
            <a:avLst/>
          </a:prstGeom>
        </p:spPr>
      </p:pic>
      <p:sp>
        <p:nvSpPr>
          <p:cNvPr id="2" name="Title 1"/>
          <p:cNvSpPr>
            <a:spLocks noGrp="1"/>
          </p:cNvSpPr>
          <p:nvPr>
            <p:ph type="title"/>
          </p:nvPr>
        </p:nvSpPr>
        <p:spPr/>
        <p:txBody>
          <a:bodyPr>
            <a:normAutofit fontScale="90000"/>
          </a:bodyPr>
          <a:lstStyle/>
          <a:p>
            <a:pPr algn="l"/>
            <a:r>
              <a:rPr lang="en-US" b="1" dirty="0"/>
              <a:t>More Examples of </a:t>
            </a:r>
            <a:r>
              <a:rPr lang="en-US" b="1" dirty="0">
                <a:solidFill>
                  <a:schemeClr val="accent1"/>
                </a:solidFill>
              </a:rPr>
              <a:t>Pronoun</a:t>
            </a:r>
            <a:r>
              <a:rPr lang="en-US" b="1" dirty="0"/>
              <a:t> </a:t>
            </a:r>
            <a:r>
              <a:rPr lang="en-US" b="1" dirty="0">
                <a:solidFill>
                  <a:srgbClr val="FF0000"/>
                </a:solidFill>
              </a:rPr>
              <a:t>Case</a:t>
            </a:r>
          </a:p>
        </p:txBody>
      </p:sp>
      <p:sp>
        <p:nvSpPr>
          <p:cNvPr id="3" name="Content Placeholder 2"/>
          <p:cNvSpPr>
            <a:spLocks noGrp="1"/>
          </p:cNvSpPr>
          <p:nvPr>
            <p:ph idx="1"/>
          </p:nvPr>
        </p:nvSpPr>
        <p:spPr>
          <a:xfrm>
            <a:off x="457200" y="1225626"/>
            <a:ext cx="8229600" cy="4525963"/>
          </a:xfrm>
        </p:spPr>
        <p:txBody>
          <a:bodyPr/>
          <a:lstStyle/>
          <a:p>
            <a:pPr marL="0" indent="0">
              <a:buNone/>
            </a:pPr>
            <a:r>
              <a:rPr lang="en-US" i="1" dirty="0" smtClean="0"/>
              <a:t>The patient John tried to run from Nurse Christie but </a:t>
            </a:r>
            <a:r>
              <a:rPr lang="en-US" i="1" u="sng" dirty="0" smtClean="0">
                <a:solidFill>
                  <a:srgbClr val="FF0000"/>
                </a:solidFill>
              </a:rPr>
              <a:t>__</a:t>
            </a:r>
            <a:r>
              <a:rPr lang="en-US" i="1" u="sng" dirty="0" err="1" smtClean="0">
                <a:solidFill>
                  <a:srgbClr val="FF0000"/>
                </a:solidFill>
              </a:rPr>
              <a:t>she__</a:t>
            </a:r>
            <a:r>
              <a:rPr lang="en-US" i="1" dirty="0" err="1" smtClean="0"/>
              <a:t>was</a:t>
            </a:r>
            <a:r>
              <a:rPr lang="en-US" i="1" dirty="0" smtClean="0"/>
              <a:t> faster than </a:t>
            </a:r>
            <a:r>
              <a:rPr lang="en-US" i="1" u="sng" dirty="0" smtClean="0">
                <a:solidFill>
                  <a:srgbClr val="FF0000"/>
                </a:solidFill>
              </a:rPr>
              <a:t>_him_.</a:t>
            </a:r>
          </a:p>
          <a:p>
            <a:pPr marL="0" indent="0">
              <a:buNone/>
            </a:pPr>
            <a:endParaRPr lang="en-US" i="1" dirty="0"/>
          </a:p>
          <a:p>
            <a:pPr marL="0" indent="0">
              <a:buNone/>
            </a:pPr>
            <a:r>
              <a:rPr lang="en-US" dirty="0" smtClean="0"/>
              <a:t>Do we need a </a:t>
            </a:r>
            <a:r>
              <a:rPr lang="en-US" b="1" dirty="0" smtClean="0">
                <a:solidFill>
                  <a:schemeClr val="accent1"/>
                </a:solidFill>
              </a:rPr>
              <a:t>subjective</a:t>
            </a:r>
            <a:r>
              <a:rPr lang="en-US" dirty="0" smtClean="0"/>
              <a:t/>
            </a:r>
            <a:br>
              <a:rPr lang="en-US" dirty="0" smtClean="0"/>
            </a:br>
            <a:r>
              <a:rPr lang="en-US" dirty="0" smtClean="0"/>
              <a:t>or </a:t>
            </a:r>
            <a:r>
              <a:rPr lang="en-US" b="1" dirty="0" smtClean="0">
                <a:solidFill>
                  <a:srgbClr val="FF0000"/>
                </a:solidFill>
              </a:rPr>
              <a:t>objective</a:t>
            </a:r>
            <a:r>
              <a:rPr lang="en-US" dirty="0" smtClean="0">
                <a:solidFill>
                  <a:srgbClr val="FF0000"/>
                </a:solidFill>
              </a:rPr>
              <a:t> </a:t>
            </a:r>
            <a:r>
              <a:rPr lang="en-US" dirty="0" smtClean="0"/>
              <a:t>pronoun?</a:t>
            </a:r>
          </a:p>
          <a:p>
            <a:pPr marL="0" indent="0">
              <a:buNone/>
            </a:pPr>
            <a:endParaRPr lang="en-US" dirty="0"/>
          </a:p>
          <a:p>
            <a:pPr marL="0" indent="0">
              <a:buNone/>
            </a:pPr>
            <a:r>
              <a:rPr lang="en-US" sz="3600" b="1" dirty="0" smtClean="0">
                <a:solidFill>
                  <a:srgbClr val="FF0000"/>
                </a:solidFill>
              </a:rPr>
              <a:t>Subjective</a:t>
            </a:r>
            <a:endParaRPr lang="en-US" sz="3600" b="1" dirty="0">
              <a:solidFill>
                <a:srgbClr val="BFBFBF"/>
              </a:solidFill>
            </a:endParaRPr>
          </a:p>
        </p:txBody>
      </p:sp>
    </p:spTree>
    <p:extLst>
      <p:ext uri="{BB962C8B-B14F-4D97-AF65-F5344CB8AC3E}">
        <p14:creationId xmlns:p14="http://schemas.microsoft.com/office/powerpoint/2010/main" val="3316512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appointed-c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3186" y="3716420"/>
            <a:ext cx="2680814" cy="3141579"/>
          </a:xfrm>
          <a:prstGeom prst="rect">
            <a:avLst/>
          </a:prstGeom>
        </p:spPr>
      </p:pic>
      <p:sp>
        <p:nvSpPr>
          <p:cNvPr id="2" name="Title 1"/>
          <p:cNvSpPr>
            <a:spLocks noGrp="1"/>
          </p:cNvSpPr>
          <p:nvPr>
            <p:ph type="title"/>
          </p:nvPr>
        </p:nvSpPr>
        <p:spPr/>
        <p:txBody>
          <a:bodyPr/>
          <a:lstStyle/>
          <a:p>
            <a:pPr algn="l"/>
            <a:r>
              <a:rPr lang="en-US" b="1" dirty="0" smtClean="0">
                <a:solidFill>
                  <a:srgbClr val="00B050"/>
                </a:solidFill>
              </a:rPr>
              <a:t>Possessive Pronouns</a:t>
            </a:r>
            <a:endParaRPr lang="en-US" b="1" dirty="0">
              <a:solidFill>
                <a:srgbClr val="00B050"/>
              </a:solidFill>
            </a:endParaRPr>
          </a:p>
        </p:txBody>
      </p:sp>
      <p:sp>
        <p:nvSpPr>
          <p:cNvPr id="3" name="Content Placeholder 2"/>
          <p:cNvSpPr>
            <a:spLocks noGrp="1"/>
          </p:cNvSpPr>
          <p:nvPr>
            <p:ph idx="1"/>
          </p:nvPr>
        </p:nvSpPr>
        <p:spPr>
          <a:xfrm>
            <a:off x="457200" y="1600200"/>
            <a:ext cx="8229600" cy="5003800"/>
          </a:xfrm>
        </p:spPr>
        <p:txBody>
          <a:bodyPr>
            <a:normAutofit/>
          </a:bodyPr>
          <a:lstStyle/>
          <a:p>
            <a:pPr marL="0" indent="0">
              <a:buNone/>
            </a:pPr>
            <a:r>
              <a:rPr lang="en-US" b="1" dirty="0" smtClean="0"/>
              <a:t>Take the place of possessive nouns</a:t>
            </a:r>
          </a:p>
          <a:p>
            <a:pPr marL="0" indent="0">
              <a:buNone/>
            </a:pPr>
            <a:endParaRPr lang="en-US" sz="2000" dirty="0"/>
          </a:p>
          <a:p>
            <a:pPr marL="0" indent="0">
              <a:buNone/>
            </a:pPr>
            <a:r>
              <a:rPr lang="en-US" b="1" dirty="0" smtClean="0"/>
              <a:t>The </a:t>
            </a:r>
            <a:r>
              <a:rPr lang="en-US" b="1" dirty="0" smtClean="0">
                <a:solidFill>
                  <a:srgbClr val="00B050"/>
                </a:solidFill>
              </a:rPr>
              <a:t>Possessive Pronouns</a:t>
            </a:r>
            <a:r>
              <a:rPr lang="en-US" b="1" dirty="0" smtClean="0"/>
              <a:t>:</a:t>
            </a:r>
          </a:p>
          <a:p>
            <a:pPr marL="0" indent="0">
              <a:buNone/>
            </a:pPr>
            <a:r>
              <a:rPr lang="en-US" sz="2800" dirty="0" smtClean="0"/>
              <a:t>My, mine, our, ours, your, yours, his, her, hers, their, theirs, its  </a:t>
            </a:r>
          </a:p>
          <a:p>
            <a:pPr marL="0" indent="0">
              <a:buNone/>
            </a:pPr>
            <a:endParaRPr lang="en-US" sz="2800" dirty="0"/>
          </a:p>
          <a:p>
            <a:pPr marL="0" indent="0">
              <a:buNone/>
            </a:pPr>
            <a:r>
              <a:rPr lang="en-US" b="1" dirty="0" smtClean="0"/>
              <a:t>Example</a:t>
            </a:r>
          </a:p>
          <a:p>
            <a:pPr marL="0" indent="0">
              <a:buNone/>
            </a:pPr>
            <a:endParaRPr lang="en-US" sz="800" b="1" dirty="0" smtClean="0"/>
          </a:p>
          <a:p>
            <a:pPr marL="0" indent="0">
              <a:buNone/>
            </a:pPr>
            <a:r>
              <a:rPr lang="en-US" sz="2800" b="1" i="1" dirty="0" smtClean="0">
                <a:solidFill>
                  <a:srgbClr val="00B050"/>
                </a:solidFill>
              </a:rPr>
              <a:t>Mr. Whiskers</a:t>
            </a:r>
            <a:r>
              <a:rPr lang="en-US" sz="2800" b="1" i="1" dirty="0" smtClean="0">
                <a:solidFill>
                  <a:srgbClr val="FF0000"/>
                </a:solidFill>
              </a:rPr>
              <a:t> </a:t>
            </a:r>
            <a:r>
              <a:rPr lang="en-US" sz="2800" i="1" dirty="0" smtClean="0"/>
              <a:t>was disappointed with</a:t>
            </a:r>
            <a:br>
              <a:rPr lang="en-US" sz="2800" i="1" dirty="0" smtClean="0"/>
            </a:br>
            <a:r>
              <a:rPr lang="en-US" sz="2800" b="1" i="1" dirty="0" smtClean="0">
                <a:solidFill>
                  <a:srgbClr val="00B050"/>
                </a:solidFill>
              </a:rPr>
              <a:t>his</a:t>
            </a:r>
            <a:r>
              <a:rPr lang="en-US" sz="2800" i="1" dirty="0" smtClean="0">
                <a:solidFill>
                  <a:srgbClr val="00B050"/>
                </a:solidFill>
              </a:rPr>
              <a:t> </a:t>
            </a:r>
            <a:r>
              <a:rPr lang="en-US" sz="2800" i="1" dirty="0" smtClean="0"/>
              <a:t>dinner.</a:t>
            </a:r>
            <a:endParaRPr lang="en-US" sz="2800" i="1" dirty="0"/>
          </a:p>
        </p:txBody>
      </p:sp>
    </p:spTree>
    <p:extLst>
      <p:ext uri="{BB962C8B-B14F-4D97-AF65-F5344CB8AC3E}">
        <p14:creationId xmlns:p14="http://schemas.microsoft.com/office/powerpoint/2010/main" val="4257339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pic>
        <p:nvPicPr>
          <p:cNvPr id="1026" name="Picture 2" descr="Resultado de imagem para simps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648" y="3911132"/>
            <a:ext cx="3684133" cy="276351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225626"/>
            <a:ext cx="8229600" cy="4525963"/>
          </a:xfrm>
        </p:spPr>
        <p:txBody>
          <a:bodyPr>
            <a:normAutofit/>
          </a:bodyPr>
          <a:lstStyle/>
          <a:p>
            <a:pPr marL="0" indent="0">
              <a:buNone/>
            </a:pPr>
            <a:r>
              <a:rPr lang="en-US" sz="3500" i="1" dirty="0" err="1" smtClean="0"/>
              <a:t>Hommer</a:t>
            </a:r>
            <a:r>
              <a:rPr lang="en-US" sz="3500" i="1" dirty="0" smtClean="0"/>
              <a:t> Simpson sat on _______ sofa with _____ family. </a:t>
            </a:r>
            <a:endParaRPr lang="en-US" sz="3500" i="1" dirty="0"/>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adjectives</a:t>
            </a:r>
            <a:r>
              <a:rPr lang="en-US" sz="3500" dirty="0" smtClean="0"/>
              <a:t/>
            </a:r>
            <a:br>
              <a:rPr lang="en-US" sz="3500" dirty="0" smtClean="0"/>
            </a:br>
            <a:r>
              <a:rPr lang="en-US" sz="3500" dirty="0" smtClean="0"/>
              <a:t>or </a:t>
            </a:r>
            <a:r>
              <a:rPr lang="en-US" sz="3500" b="1" dirty="0" smtClean="0">
                <a:solidFill>
                  <a:srgbClr val="00B050"/>
                </a:solidFill>
              </a:rPr>
              <a:t>pronouns</a:t>
            </a:r>
            <a:r>
              <a:rPr lang="en-US" sz="3500" dirty="0" smtClean="0"/>
              <a:t>?</a:t>
            </a:r>
          </a:p>
          <a:p>
            <a:pPr marL="0" indent="0">
              <a:buNone/>
            </a:pPr>
            <a:endParaRPr lang="en-US" sz="3500" dirty="0"/>
          </a:p>
          <a:p>
            <a:pPr marL="0" indent="0">
              <a:buNone/>
            </a:pPr>
            <a:endParaRPr lang="en-US" sz="3500" b="1" dirty="0">
              <a:solidFill>
                <a:srgbClr val="BFBFBF"/>
              </a:solidFill>
            </a:endParaRPr>
          </a:p>
        </p:txBody>
      </p:sp>
    </p:spTree>
    <p:extLst>
      <p:ext uri="{BB962C8B-B14F-4D97-AF65-F5344CB8AC3E}">
        <p14:creationId xmlns:p14="http://schemas.microsoft.com/office/powerpoint/2010/main" val="28072462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pic>
        <p:nvPicPr>
          <p:cNvPr id="1026" name="Picture 2" descr="Resultado de imagem para simps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648" y="3911132"/>
            <a:ext cx="3684133" cy="276351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225626"/>
            <a:ext cx="8229600" cy="4525963"/>
          </a:xfrm>
        </p:spPr>
        <p:txBody>
          <a:bodyPr>
            <a:normAutofit/>
          </a:bodyPr>
          <a:lstStyle/>
          <a:p>
            <a:pPr marL="0" indent="0">
              <a:buNone/>
            </a:pPr>
            <a:r>
              <a:rPr lang="en-US" sz="3500" i="1" dirty="0" err="1" smtClean="0"/>
              <a:t>Hommer</a:t>
            </a:r>
            <a:r>
              <a:rPr lang="en-US" sz="3500" i="1" dirty="0" smtClean="0"/>
              <a:t> Simpson sat on </a:t>
            </a:r>
            <a:r>
              <a:rPr lang="en-US" sz="3500" i="1" dirty="0" smtClean="0">
                <a:solidFill>
                  <a:srgbClr val="00B050"/>
                </a:solidFill>
              </a:rPr>
              <a:t>__</a:t>
            </a:r>
            <a:r>
              <a:rPr lang="en-US" sz="3500" i="1" u="sng" dirty="0" smtClean="0">
                <a:solidFill>
                  <a:srgbClr val="00B050"/>
                </a:solidFill>
              </a:rPr>
              <a:t>his</a:t>
            </a:r>
            <a:r>
              <a:rPr lang="en-US" sz="3500" i="1" dirty="0" smtClean="0">
                <a:solidFill>
                  <a:srgbClr val="00B050"/>
                </a:solidFill>
              </a:rPr>
              <a:t>__ </a:t>
            </a:r>
            <a:r>
              <a:rPr lang="en-US" sz="3500" i="1" dirty="0" smtClean="0"/>
              <a:t>sofa with </a:t>
            </a:r>
            <a:r>
              <a:rPr lang="en-US" sz="3500" i="1" dirty="0" smtClean="0">
                <a:solidFill>
                  <a:srgbClr val="00B050"/>
                </a:solidFill>
              </a:rPr>
              <a:t>_</a:t>
            </a:r>
            <a:r>
              <a:rPr lang="en-US" sz="3500" i="1" u="sng" dirty="0" smtClean="0">
                <a:solidFill>
                  <a:srgbClr val="00B050"/>
                </a:solidFill>
              </a:rPr>
              <a:t>his</a:t>
            </a:r>
            <a:r>
              <a:rPr lang="en-US" sz="3500" i="1" dirty="0" smtClean="0">
                <a:solidFill>
                  <a:srgbClr val="00B050"/>
                </a:solidFill>
              </a:rPr>
              <a:t>_ </a:t>
            </a:r>
            <a:r>
              <a:rPr lang="en-US" sz="3500" i="1" dirty="0" smtClean="0"/>
              <a:t>family. </a:t>
            </a:r>
            <a:endParaRPr lang="en-US" sz="3500" i="1" dirty="0"/>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adjectives</a:t>
            </a:r>
            <a:r>
              <a:rPr lang="en-US" sz="3500" dirty="0" smtClean="0"/>
              <a:t/>
            </a:r>
            <a:br>
              <a:rPr lang="en-US" sz="3500" dirty="0" smtClean="0"/>
            </a:br>
            <a:r>
              <a:rPr lang="en-US" sz="3500" dirty="0" smtClean="0"/>
              <a:t>or </a:t>
            </a:r>
            <a:r>
              <a:rPr lang="en-US" sz="3500" b="1" dirty="0" smtClean="0">
                <a:solidFill>
                  <a:srgbClr val="00B050"/>
                </a:solidFill>
              </a:rPr>
              <a:t>pronouns</a:t>
            </a:r>
            <a:r>
              <a:rPr lang="en-US" sz="3500" dirty="0" smtClean="0"/>
              <a:t>?</a:t>
            </a:r>
          </a:p>
          <a:p>
            <a:pPr marL="0" indent="0">
              <a:buNone/>
            </a:pPr>
            <a:endParaRPr lang="en-US" sz="3500" dirty="0"/>
          </a:p>
          <a:p>
            <a:pPr marL="0" indent="0">
              <a:buNone/>
            </a:pPr>
            <a:r>
              <a:rPr lang="en-US" sz="3500" b="1" dirty="0" smtClean="0">
                <a:solidFill>
                  <a:srgbClr val="00B050"/>
                </a:solidFill>
              </a:rPr>
              <a:t>Adjective/ his</a:t>
            </a:r>
            <a:endParaRPr lang="en-US" sz="3500" b="1" dirty="0">
              <a:solidFill>
                <a:srgbClr val="00B050"/>
              </a:solidFill>
            </a:endParaRPr>
          </a:p>
        </p:txBody>
      </p:sp>
    </p:spTree>
    <p:extLst>
      <p:ext uri="{BB962C8B-B14F-4D97-AF65-F5344CB8AC3E}">
        <p14:creationId xmlns:p14="http://schemas.microsoft.com/office/powerpoint/2010/main" val="8769529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pic>
        <p:nvPicPr>
          <p:cNvPr id="1026" name="Picture 2" descr="Resultado de imagem para simps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648" y="3911132"/>
            <a:ext cx="3684133" cy="276351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225846" y="1142216"/>
            <a:ext cx="6263089" cy="5478535"/>
          </a:xfrm>
        </p:spPr>
        <p:txBody>
          <a:bodyPr>
            <a:normAutofit/>
          </a:bodyPr>
          <a:lstStyle/>
          <a:p>
            <a:pPr marL="0" indent="0">
              <a:buNone/>
            </a:pPr>
            <a:r>
              <a:rPr lang="en-US" sz="3500" i="1" dirty="0" smtClean="0"/>
              <a:t>Marge Simpson sat on the</a:t>
            </a:r>
            <a:r>
              <a:rPr lang="en-US" sz="3500" i="1" dirty="0" smtClean="0">
                <a:solidFill>
                  <a:srgbClr val="00B050"/>
                </a:solidFill>
              </a:rPr>
              <a:t> </a:t>
            </a:r>
            <a:r>
              <a:rPr lang="en-US" sz="3500" i="1" dirty="0" smtClean="0"/>
              <a:t>sofa with her family. Donna was standing with _________</a:t>
            </a:r>
            <a:endParaRPr lang="en-US" sz="3500" i="1" dirty="0"/>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a:t>
            </a:r>
            <a:r>
              <a:rPr lang="en-US" sz="3500" dirty="0" smtClean="0"/>
              <a:t/>
            </a:r>
            <a:br>
              <a:rPr lang="en-US" sz="3500" dirty="0" smtClean="0"/>
            </a:br>
            <a:r>
              <a:rPr lang="en-US" sz="3500" dirty="0" smtClean="0"/>
              <a:t>or </a:t>
            </a:r>
            <a:r>
              <a:rPr lang="en-US" sz="3500" b="1" dirty="0" smtClean="0">
                <a:solidFill>
                  <a:srgbClr val="00B050"/>
                </a:solidFill>
              </a:rPr>
              <a:t>pronoun</a:t>
            </a:r>
            <a:r>
              <a:rPr lang="en-US" sz="3500" dirty="0" smtClean="0"/>
              <a:t>?</a:t>
            </a:r>
          </a:p>
          <a:p>
            <a:pPr marL="0" indent="0">
              <a:buNone/>
            </a:pPr>
            <a:endParaRPr lang="en-US" sz="3500" dirty="0"/>
          </a:p>
        </p:txBody>
      </p:sp>
      <p:pic>
        <p:nvPicPr>
          <p:cNvPr id="3074"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392" y="965423"/>
            <a:ext cx="2433389" cy="292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6018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pic>
        <p:nvPicPr>
          <p:cNvPr id="1026" name="Picture 2" descr="Resultado de imagem para simps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648" y="3911132"/>
            <a:ext cx="3684133" cy="276351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225846" y="1142216"/>
            <a:ext cx="6263089" cy="5478535"/>
          </a:xfrm>
        </p:spPr>
        <p:txBody>
          <a:bodyPr>
            <a:normAutofit/>
          </a:bodyPr>
          <a:lstStyle/>
          <a:p>
            <a:pPr marL="0" indent="0">
              <a:buNone/>
            </a:pPr>
            <a:r>
              <a:rPr lang="en-US" sz="3500" i="1" dirty="0" smtClean="0"/>
              <a:t>Marge Simpson sat on the</a:t>
            </a:r>
            <a:r>
              <a:rPr lang="en-US" sz="3500" i="1" dirty="0" smtClean="0">
                <a:solidFill>
                  <a:srgbClr val="00B050"/>
                </a:solidFill>
              </a:rPr>
              <a:t> </a:t>
            </a:r>
            <a:r>
              <a:rPr lang="en-US" sz="3500" i="1" dirty="0" smtClean="0"/>
              <a:t>sofa with her family. Donna was standing with </a:t>
            </a:r>
            <a:r>
              <a:rPr lang="en-US" sz="3500" i="1" dirty="0" smtClean="0">
                <a:solidFill>
                  <a:srgbClr val="00B050"/>
                </a:solidFill>
              </a:rPr>
              <a:t>__</a:t>
            </a:r>
            <a:r>
              <a:rPr lang="en-US" sz="3500" i="1" u="sng" dirty="0" smtClean="0">
                <a:solidFill>
                  <a:srgbClr val="00B050"/>
                </a:solidFill>
              </a:rPr>
              <a:t>hers</a:t>
            </a:r>
            <a:r>
              <a:rPr lang="en-US" sz="3500" i="1" dirty="0" smtClean="0">
                <a:solidFill>
                  <a:srgbClr val="00B050"/>
                </a:solidFill>
              </a:rPr>
              <a:t>___</a:t>
            </a:r>
            <a:endParaRPr lang="en-US" sz="3500" i="1" dirty="0">
              <a:solidFill>
                <a:srgbClr val="00B050"/>
              </a:solidFill>
            </a:endParaRPr>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a:t>
            </a:r>
            <a:r>
              <a:rPr lang="en-US" sz="3500" dirty="0" smtClean="0"/>
              <a:t/>
            </a:r>
            <a:br>
              <a:rPr lang="en-US" sz="3500" dirty="0" smtClean="0"/>
            </a:br>
            <a:r>
              <a:rPr lang="en-US" sz="3500" dirty="0" smtClean="0"/>
              <a:t>or </a:t>
            </a:r>
            <a:r>
              <a:rPr lang="en-US" sz="3500" b="1" dirty="0" smtClean="0">
                <a:solidFill>
                  <a:srgbClr val="00B050"/>
                </a:solidFill>
              </a:rPr>
              <a:t>pronoun</a:t>
            </a:r>
            <a:r>
              <a:rPr lang="en-US" sz="3500" dirty="0" smtClean="0"/>
              <a:t>?</a:t>
            </a:r>
          </a:p>
          <a:p>
            <a:pPr marL="0" indent="0">
              <a:buNone/>
            </a:pPr>
            <a:endParaRPr lang="en-US" sz="3500" dirty="0"/>
          </a:p>
          <a:p>
            <a:pPr marL="0" indent="0">
              <a:buNone/>
            </a:pPr>
            <a:r>
              <a:rPr lang="en-US" sz="3500" b="1" dirty="0" smtClean="0">
                <a:solidFill>
                  <a:srgbClr val="00B050"/>
                </a:solidFill>
              </a:rPr>
              <a:t>Pronoun/ hers</a:t>
            </a:r>
            <a:endParaRPr lang="en-US" sz="3500" b="1" dirty="0">
              <a:solidFill>
                <a:srgbClr val="00B050"/>
              </a:solidFill>
            </a:endParaRPr>
          </a:p>
        </p:txBody>
      </p:sp>
      <p:pic>
        <p:nvPicPr>
          <p:cNvPr id="3074"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392" y="965423"/>
            <a:ext cx="2433389" cy="292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926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sp>
        <p:nvSpPr>
          <p:cNvPr id="8" name="Content Placeholder 2"/>
          <p:cNvSpPr>
            <a:spLocks noGrp="1"/>
          </p:cNvSpPr>
          <p:nvPr>
            <p:ph idx="1"/>
          </p:nvPr>
        </p:nvSpPr>
        <p:spPr>
          <a:xfrm>
            <a:off x="225846" y="1142216"/>
            <a:ext cx="6593595" cy="5478535"/>
          </a:xfrm>
        </p:spPr>
        <p:txBody>
          <a:bodyPr>
            <a:normAutofit/>
          </a:bodyPr>
          <a:lstStyle/>
          <a:p>
            <a:pPr marL="0" indent="0">
              <a:buNone/>
            </a:pPr>
            <a:r>
              <a:rPr lang="en-US" sz="3500" i="1" dirty="0" smtClean="0"/>
              <a:t>Roberta is _____ friend. (I)</a:t>
            </a:r>
            <a:endParaRPr lang="en-US" sz="3500" i="1" dirty="0">
              <a:solidFill>
                <a:srgbClr val="00B050"/>
              </a:solidFill>
            </a:endParaRPr>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a:t>
            </a:r>
            <a:r>
              <a:rPr lang="en-US" sz="3500" dirty="0" smtClean="0"/>
              <a:t/>
            </a:r>
            <a:br>
              <a:rPr lang="en-US" sz="3500" dirty="0" smtClean="0"/>
            </a:br>
            <a:r>
              <a:rPr lang="en-US" sz="3500" dirty="0" smtClean="0"/>
              <a:t>or </a:t>
            </a:r>
            <a:r>
              <a:rPr lang="en-US" sz="3500" b="1" dirty="0" smtClean="0">
                <a:solidFill>
                  <a:srgbClr val="00B050"/>
                </a:solidFill>
              </a:rPr>
              <a:t>pronoun</a:t>
            </a:r>
            <a:r>
              <a:rPr lang="en-US" sz="3500" dirty="0" smtClean="0"/>
              <a:t>?</a:t>
            </a:r>
          </a:p>
          <a:p>
            <a:pPr marL="0" indent="0">
              <a:buNone/>
            </a:pPr>
            <a:endParaRPr lang="en-US" sz="3500" dirty="0"/>
          </a:p>
        </p:txBody>
      </p:sp>
      <p:pic>
        <p:nvPicPr>
          <p:cNvPr id="4098" name="Picture 2" descr="Resultado de imagem para cleveland charac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411" y="988837"/>
            <a:ext cx="2765656" cy="553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156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sp>
        <p:nvSpPr>
          <p:cNvPr id="8" name="Content Placeholder 2"/>
          <p:cNvSpPr>
            <a:spLocks noGrp="1"/>
          </p:cNvSpPr>
          <p:nvPr>
            <p:ph idx="1"/>
          </p:nvPr>
        </p:nvSpPr>
        <p:spPr>
          <a:xfrm>
            <a:off x="225846" y="1142216"/>
            <a:ext cx="6593595" cy="5478535"/>
          </a:xfrm>
        </p:spPr>
        <p:txBody>
          <a:bodyPr>
            <a:normAutofit/>
          </a:bodyPr>
          <a:lstStyle/>
          <a:p>
            <a:pPr marL="0" indent="0">
              <a:buNone/>
            </a:pPr>
            <a:r>
              <a:rPr lang="en-US" sz="3500" i="1" dirty="0" smtClean="0"/>
              <a:t>Roberta is </a:t>
            </a:r>
            <a:r>
              <a:rPr lang="en-US" sz="3500" i="1" dirty="0" smtClean="0">
                <a:solidFill>
                  <a:srgbClr val="00B050"/>
                </a:solidFill>
              </a:rPr>
              <a:t>_</a:t>
            </a:r>
            <a:r>
              <a:rPr lang="en-US" sz="3500" i="1" u="sng" dirty="0" smtClean="0">
                <a:solidFill>
                  <a:srgbClr val="00B050"/>
                </a:solidFill>
              </a:rPr>
              <a:t>my</a:t>
            </a:r>
            <a:r>
              <a:rPr lang="en-US" sz="3500" i="1" dirty="0" smtClean="0">
                <a:solidFill>
                  <a:srgbClr val="00B050"/>
                </a:solidFill>
              </a:rPr>
              <a:t>__ </a:t>
            </a:r>
            <a:r>
              <a:rPr lang="en-US" sz="3500" i="1" dirty="0" smtClean="0"/>
              <a:t>friend. (I)</a:t>
            </a:r>
            <a:endParaRPr lang="en-US" sz="3500" i="1" dirty="0">
              <a:solidFill>
                <a:srgbClr val="00B050"/>
              </a:solidFill>
            </a:endParaRPr>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a:t>
            </a:r>
            <a:r>
              <a:rPr lang="en-US" sz="3500" dirty="0" smtClean="0"/>
              <a:t/>
            </a:r>
            <a:br>
              <a:rPr lang="en-US" sz="3500" dirty="0" smtClean="0"/>
            </a:br>
            <a:r>
              <a:rPr lang="en-US" sz="3500" dirty="0" smtClean="0"/>
              <a:t>or </a:t>
            </a:r>
            <a:r>
              <a:rPr lang="en-US" sz="3500" b="1" dirty="0" smtClean="0">
                <a:solidFill>
                  <a:srgbClr val="00B050"/>
                </a:solidFill>
              </a:rPr>
              <a:t>pronoun</a:t>
            </a:r>
            <a:r>
              <a:rPr lang="en-US" sz="3500" dirty="0" smtClean="0"/>
              <a:t>?</a:t>
            </a:r>
          </a:p>
          <a:p>
            <a:pPr marL="0" indent="0">
              <a:buNone/>
            </a:pPr>
            <a:endParaRPr lang="en-US" sz="3500" dirty="0"/>
          </a:p>
          <a:p>
            <a:pPr marL="0" indent="0">
              <a:buNone/>
            </a:pPr>
            <a:r>
              <a:rPr lang="en-US" sz="3500" b="1" dirty="0" smtClean="0">
                <a:solidFill>
                  <a:srgbClr val="00B050"/>
                </a:solidFill>
              </a:rPr>
              <a:t>Adjective/ my</a:t>
            </a:r>
            <a:endParaRPr lang="en-US" sz="3500" b="1" dirty="0">
              <a:solidFill>
                <a:srgbClr val="00B050"/>
              </a:solidFill>
            </a:endParaRPr>
          </a:p>
        </p:txBody>
      </p:sp>
      <p:pic>
        <p:nvPicPr>
          <p:cNvPr id="4098" name="Picture 2" descr="Resultado de imagem para cleveland charac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411" y="988837"/>
            <a:ext cx="2765656" cy="553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2940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sp>
        <p:nvSpPr>
          <p:cNvPr id="8" name="Content Placeholder 2"/>
          <p:cNvSpPr>
            <a:spLocks noGrp="1"/>
          </p:cNvSpPr>
          <p:nvPr>
            <p:ph idx="1"/>
          </p:nvPr>
        </p:nvSpPr>
        <p:spPr>
          <a:xfrm>
            <a:off x="225846" y="1142216"/>
            <a:ext cx="6593595" cy="5478535"/>
          </a:xfrm>
        </p:spPr>
        <p:txBody>
          <a:bodyPr>
            <a:normAutofit/>
          </a:bodyPr>
          <a:lstStyle/>
          <a:p>
            <a:pPr marL="0" indent="0">
              <a:buNone/>
            </a:pPr>
            <a:r>
              <a:rPr lang="en-US" sz="3500" i="1" dirty="0" smtClean="0"/>
              <a:t>Meg Griffin is a</a:t>
            </a:r>
            <a:r>
              <a:rPr lang="en-US" sz="3500" i="1" dirty="0" smtClean="0">
                <a:solidFill>
                  <a:srgbClr val="00B050"/>
                </a:solidFill>
              </a:rPr>
              <a:t> </a:t>
            </a:r>
            <a:r>
              <a:rPr lang="en-US" sz="3500" i="1" dirty="0" smtClean="0"/>
              <a:t>friend of _________. (Roberta)</a:t>
            </a:r>
            <a:endParaRPr lang="en-US" sz="3500" i="1" dirty="0">
              <a:solidFill>
                <a:srgbClr val="00B050"/>
              </a:solidFill>
            </a:endParaRPr>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a:t>
            </a:r>
            <a:r>
              <a:rPr lang="en-US" sz="3500" dirty="0" smtClean="0"/>
              <a:t/>
            </a:r>
            <a:br>
              <a:rPr lang="en-US" sz="3500" dirty="0" smtClean="0"/>
            </a:br>
            <a:r>
              <a:rPr lang="en-US" sz="3500" dirty="0" smtClean="0"/>
              <a:t>or </a:t>
            </a:r>
            <a:r>
              <a:rPr lang="en-US" sz="3500" b="1" dirty="0" smtClean="0">
                <a:solidFill>
                  <a:srgbClr val="00B050"/>
                </a:solidFill>
              </a:rPr>
              <a:t>pronoun</a:t>
            </a:r>
            <a:r>
              <a:rPr lang="en-US" sz="3500" dirty="0" smtClean="0"/>
              <a:t>?</a:t>
            </a:r>
          </a:p>
          <a:p>
            <a:pPr marL="0" indent="0">
              <a:buNone/>
            </a:pPr>
            <a:endParaRPr lang="en-US" sz="3500" dirty="0"/>
          </a:p>
        </p:txBody>
      </p:sp>
      <p:pic>
        <p:nvPicPr>
          <p:cNvPr id="6146" name="Picture 2" descr="Resultado de imagem para family guy charac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722" y="1727987"/>
            <a:ext cx="3667278" cy="489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2585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sp>
        <p:nvSpPr>
          <p:cNvPr id="8" name="Content Placeholder 2"/>
          <p:cNvSpPr>
            <a:spLocks noGrp="1"/>
          </p:cNvSpPr>
          <p:nvPr>
            <p:ph idx="1"/>
          </p:nvPr>
        </p:nvSpPr>
        <p:spPr>
          <a:xfrm>
            <a:off x="225846" y="1142216"/>
            <a:ext cx="6593595" cy="5478535"/>
          </a:xfrm>
        </p:spPr>
        <p:txBody>
          <a:bodyPr>
            <a:normAutofit/>
          </a:bodyPr>
          <a:lstStyle/>
          <a:p>
            <a:pPr marL="0" indent="0">
              <a:buNone/>
            </a:pPr>
            <a:r>
              <a:rPr lang="en-US" sz="3500" i="1" dirty="0" smtClean="0"/>
              <a:t>Meg Griffin is a</a:t>
            </a:r>
            <a:r>
              <a:rPr lang="en-US" sz="3500" i="1" dirty="0" smtClean="0">
                <a:solidFill>
                  <a:srgbClr val="00B050"/>
                </a:solidFill>
              </a:rPr>
              <a:t> </a:t>
            </a:r>
            <a:r>
              <a:rPr lang="en-US" sz="3500" i="1" dirty="0" smtClean="0"/>
              <a:t>friend of </a:t>
            </a:r>
            <a:r>
              <a:rPr lang="en-US" sz="3500" i="1" dirty="0" smtClean="0">
                <a:solidFill>
                  <a:srgbClr val="00B050"/>
                </a:solidFill>
              </a:rPr>
              <a:t>__</a:t>
            </a:r>
            <a:r>
              <a:rPr lang="en-US" sz="3500" i="1" u="sng" dirty="0" smtClean="0">
                <a:solidFill>
                  <a:srgbClr val="00B050"/>
                </a:solidFill>
              </a:rPr>
              <a:t>hers</a:t>
            </a:r>
            <a:r>
              <a:rPr lang="en-US" sz="3500" i="1" dirty="0" smtClean="0">
                <a:solidFill>
                  <a:srgbClr val="00B050"/>
                </a:solidFill>
              </a:rPr>
              <a:t>___. </a:t>
            </a:r>
            <a:r>
              <a:rPr lang="en-US" sz="3500" i="1" dirty="0" smtClean="0"/>
              <a:t>(Roberta)</a:t>
            </a:r>
            <a:endParaRPr lang="en-US" sz="3500" i="1" dirty="0">
              <a:solidFill>
                <a:srgbClr val="00B050"/>
              </a:solidFill>
            </a:endParaRPr>
          </a:p>
          <a:p>
            <a:pPr marL="0" indent="0">
              <a:buNone/>
            </a:pPr>
            <a:endParaRPr lang="en-US" sz="3500" dirty="0" smtClean="0"/>
          </a:p>
          <a:p>
            <a:pPr marL="0" indent="0">
              <a:buNone/>
            </a:pPr>
            <a:r>
              <a:rPr lang="en-US" sz="3500" dirty="0" smtClean="0"/>
              <a:t>Do we need possessive </a:t>
            </a:r>
            <a:r>
              <a:rPr lang="en-US" sz="3500" b="1" dirty="0" smtClean="0">
                <a:solidFill>
                  <a:srgbClr val="00B050"/>
                </a:solidFill>
              </a:rPr>
              <a:t>adjective</a:t>
            </a:r>
            <a:r>
              <a:rPr lang="en-US" sz="3500" dirty="0" smtClean="0"/>
              <a:t/>
            </a:r>
            <a:br>
              <a:rPr lang="en-US" sz="3500" dirty="0" smtClean="0"/>
            </a:br>
            <a:r>
              <a:rPr lang="en-US" sz="3500" dirty="0" smtClean="0"/>
              <a:t>or </a:t>
            </a:r>
            <a:r>
              <a:rPr lang="en-US" sz="3500" b="1" dirty="0" smtClean="0">
                <a:solidFill>
                  <a:srgbClr val="00B050"/>
                </a:solidFill>
              </a:rPr>
              <a:t>pronoun</a:t>
            </a:r>
            <a:r>
              <a:rPr lang="en-US" sz="3500" dirty="0" smtClean="0"/>
              <a:t>?</a:t>
            </a:r>
          </a:p>
          <a:p>
            <a:pPr marL="0" indent="0">
              <a:buNone/>
            </a:pPr>
            <a:endParaRPr lang="en-US" sz="3500" dirty="0"/>
          </a:p>
          <a:p>
            <a:pPr marL="0" indent="0">
              <a:buNone/>
            </a:pPr>
            <a:r>
              <a:rPr lang="en-US" sz="3500" b="1" dirty="0" smtClean="0">
                <a:solidFill>
                  <a:srgbClr val="00B050"/>
                </a:solidFill>
              </a:rPr>
              <a:t>Pronoun/ hers</a:t>
            </a:r>
            <a:endParaRPr lang="en-US" sz="3500" b="1" dirty="0">
              <a:solidFill>
                <a:srgbClr val="00B050"/>
              </a:solidFill>
            </a:endParaRPr>
          </a:p>
        </p:txBody>
      </p:sp>
      <p:pic>
        <p:nvPicPr>
          <p:cNvPr id="6146" name="Picture 2" descr="Resultado de imagem para family guy charac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722" y="1727987"/>
            <a:ext cx="3667278" cy="4892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3741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Seven Types of </a:t>
            </a:r>
            <a:r>
              <a:rPr lang="en-US" b="1" dirty="0" smtClean="0">
                <a:solidFill>
                  <a:schemeClr val="accent1"/>
                </a:solidFill>
              </a:rPr>
              <a:t>Pronouns</a:t>
            </a:r>
            <a:endParaRPr lang="en-US" b="1" dirty="0">
              <a:solidFill>
                <a:schemeClr val="accent1"/>
              </a:solidFill>
            </a:endParaRPr>
          </a:p>
        </p:txBody>
      </p:sp>
      <p:sp>
        <p:nvSpPr>
          <p:cNvPr id="3" name="Content Placeholder 2"/>
          <p:cNvSpPr>
            <a:spLocks noGrp="1"/>
          </p:cNvSpPr>
          <p:nvPr>
            <p:ph idx="1"/>
          </p:nvPr>
        </p:nvSpPr>
        <p:spPr>
          <a:xfrm>
            <a:off x="2434728" y="1600200"/>
            <a:ext cx="6252072" cy="4525963"/>
          </a:xfrm>
        </p:spPr>
        <p:txBody>
          <a:bodyPr>
            <a:normAutofit/>
          </a:bodyPr>
          <a:lstStyle/>
          <a:p>
            <a:r>
              <a:rPr lang="en-US" dirty="0" smtClean="0"/>
              <a:t>Personal</a:t>
            </a:r>
          </a:p>
          <a:p>
            <a:r>
              <a:rPr lang="en-US" dirty="0" smtClean="0"/>
              <a:t>Possessive</a:t>
            </a:r>
          </a:p>
          <a:p>
            <a:r>
              <a:rPr lang="en-US" dirty="0" smtClean="0"/>
              <a:t>Reflexive</a:t>
            </a:r>
          </a:p>
          <a:p>
            <a:r>
              <a:rPr lang="en-US" dirty="0" smtClean="0"/>
              <a:t>Relative</a:t>
            </a:r>
          </a:p>
          <a:p>
            <a:r>
              <a:rPr lang="en-US" dirty="0"/>
              <a:t>Demonstrative</a:t>
            </a:r>
            <a:endParaRPr lang="en-US" dirty="0" smtClean="0"/>
          </a:p>
          <a:p>
            <a:r>
              <a:rPr lang="en-US" dirty="0" smtClean="0"/>
              <a:t>Indefinite</a:t>
            </a:r>
          </a:p>
          <a:p>
            <a:r>
              <a:rPr lang="en-US" dirty="0" smtClean="0"/>
              <a:t>Interrogative</a:t>
            </a:r>
          </a:p>
          <a:p>
            <a:endParaRPr lang="en-US" dirty="0"/>
          </a:p>
        </p:txBody>
      </p:sp>
    </p:spTree>
    <p:extLst>
      <p:ext uri="{BB962C8B-B14F-4D97-AF65-F5344CB8AC3E}">
        <p14:creationId xmlns:p14="http://schemas.microsoft.com/office/powerpoint/2010/main" val="12895719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sp>
        <p:nvSpPr>
          <p:cNvPr id="8" name="Content Placeholder 2"/>
          <p:cNvSpPr>
            <a:spLocks noGrp="1"/>
          </p:cNvSpPr>
          <p:nvPr>
            <p:ph idx="1"/>
          </p:nvPr>
        </p:nvSpPr>
        <p:spPr>
          <a:xfrm>
            <a:off x="225846" y="931579"/>
            <a:ext cx="8620699" cy="1657385"/>
          </a:xfrm>
        </p:spPr>
        <p:txBody>
          <a:bodyPr>
            <a:normAutofit lnSpcReduction="10000"/>
          </a:bodyPr>
          <a:lstStyle/>
          <a:p>
            <a:pPr marL="0" indent="0">
              <a:buNone/>
            </a:pPr>
            <a:r>
              <a:rPr lang="en-US" sz="3500" i="1" dirty="0" smtClean="0"/>
              <a:t>Your pet is the cow, ________ is the dog, _________ is the pig and ________ is the chicken. (they, she, I)</a:t>
            </a:r>
            <a:endParaRPr lang="en-US" sz="3500" i="1" dirty="0">
              <a:solidFill>
                <a:srgbClr val="00B050"/>
              </a:solidFill>
            </a:endParaRPr>
          </a:p>
          <a:p>
            <a:pPr marL="0" indent="0">
              <a:buNone/>
            </a:pPr>
            <a:endParaRPr lang="en-US" sz="3500" dirty="0" smtClean="0"/>
          </a:p>
        </p:txBody>
      </p:sp>
      <p:pic>
        <p:nvPicPr>
          <p:cNvPr id="8194" name="Picture 2" descr="Resultado de imagem para o segredo dos anim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017" y="2082188"/>
            <a:ext cx="4560982" cy="477581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37710" y="2769680"/>
            <a:ext cx="4896997" cy="36829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500" dirty="0" smtClean="0"/>
              <a:t>Do we need possessive </a:t>
            </a:r>
            <a:r>
              <a:rPr lang="en-US" sz="3500" b="1" dirty="0" smtClean="0">
                <a:solidFill>
                  <a:srgbClr val="00B050"/>
                </a:solidFill>
              </a:rPr>
              <a:t>adjectives</a:t>
            </a:r>
            <a:r>
              <a:rPr lang="en-US" sz="3500" dirty="0" smtClean="0"/>
              <a:t/>
            </a:r>
            <a:br>
              <a:rPr lang="en-US" sz="3500" dirty="0" smtClean="0"/>
            </a:br>
            <a:r>
              <a:rPr lang="en-US" sz="3500" dirty="0" smtClean="0"/>
              <a:t>or </a:t>
            </a:r>
            <a:r>
              <a:rPr lang="en-US" sz="3500" b="1" dirty="0" smtClean="0">
                <a:solidFill>
                  <a:srgbClr val="00B050"/>
                </a:solidFill>
              </a:rPr>
              <a:t>pronouns</a:t>
            </a:r>
            <a:r>
              <a:rPr lang="en-US" sz="3500" dirty="0" smtClean="0"/>
              <a:t>?</a:t>
            </a:r>
          </a:p>
          <a:p>
            <a:pPr marL="0" indent="0">
              <a:buFont typeface="Arial"/>
              <a:buNone/>
            </a:pPr>
            <a:endParaRPr lang="en-US" sz="3500" dirty="0" smtClean="0"/>
          </a:p>
        </p:txBody>
      </p:sp>
    </p:spTree>
    <p:extLst>
      <p:ext uri="{BB962C8B-B14F-4D97-AF65-F5344CB8AC3E}">
        <p14:creationId xmlns:p14="http://schemas.microsoft.com/office/powerpoint/2010/main" val="1889907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0" y="-784"/>
            <a:ext cx="8229600" cy="1143000"/>
          </a:xfrm>
        </p:spPr>
        <p:txBody>
          <a:bodyPr>
            <a:normAutofit fontScale="90000"/>
          </a:bodyPr>
          <a:lstStyle/>
          <a:p>
            <a:pPr algn="l"/>
            <a:r>
              <a:rPr lang="en-US" b="1" dirty="0" smtClean="0">
                <a:solidFill>
                  <a:srgbClr val="00B050"/>
                </a:solidFill>
              </a:rPr>
              <a:t>Possessive Pronouns Examples</a:t>
            </a:r>
            <a:endParaRPr lang="en-US" b="1" dirty="0">
              <a:solidFill>
                <a:srgbClr val="00B050"/>
              </a:solidFill>
            </a:endParaRPr>
          </a:p>
        </p:txBody>
      </p:sp>
      <p:sp>
        <p:nvSpPr>
          <p:cNvPr id="8" name="Content Placeholder 2"/>
          <p:cNvSpPr>
            <a:spLocks noGrp="1"/>
          </p:cNvSpPr>
          <p:nvPr>
            <p:ph idx="1"/>
          </p:nvPr>
        </p:nvSpPr>
        <p:spPr>
          <a:xfrm>
            <a:off x="225846" y="931579"/>
            <a:ext cx="8620699" cy="1657385"/>
          </a:xfrm>
        </p:spPr>
        <p:txBody>
          <a:bodyPr>
            <a:normAutofit lnSpcReduction="10000"/>
          </a:bodyPr>
          <a:lstStyle/>
          <a:p>
            <a:pPr marL="0" indent="0">
              <a:buNone/>
            </a:pPr>
            <a:r>
              <a:rPr lang="en-US" sz="3500" i="1" dirty="0" smtClean="0"/>
              <a:t>Your pet is the cow, </a:t>
            </a:r>
            <a:r>
              <a:rPr lang="en-US" sz="3500" i="1" dirty="0" smtClean="0">
                <a:solidFill>
                  <a:srgbClr val="00B050"/>
                </a:solidFill>
              </a:rPr>
              <a:t>__</a:t>
            </a:r>
            <a:r>
              <a:rPr lang="en-US" sz="3500" i="1" u="sng" dirty="0" smtClean="0">
                <a:solidFill>
                  <a:srgbClr val="00B050"/>
                </a:solidFill>
              </a:rPr>
              <a:t>theirs</a:t>
            </a:r>
            <a:r>
              <a:rPr lang="en-US" sz="3500" i="1" dirty="0" smtClean="0">
                <a:solidFill>
                  <a:srgbClr val="00B050"/>
                </a:solidFill>
              </a:rPr>
              <a:t>__ </a:t>
            </a:r>
            <a:r>
              <a:rPr lang="en-US" sz="3500" i="1" dirty="0" smtClean="0"/>
              <a:t>is the dog, </a:t>
            </a:r>
            <a:r>
              <a:rPr lang="en-US" sz="3500" i="1" dirty="0" smtClean="0">
                <a:solidFill>
                  <a:srgbClr val="00B050"/>
                </a:solidFill>
              </a:rPr>
              <a:t>__</a:t>
            </a:r>
            <a:r>
              <a:rPr lang="en-US" sz="3500" i="1" u="sng" dirty="0" smtClean="0">
                <a:solidFill>
                  <a:srgbClr val="00B050"/>
                </a:solidFill>
              </a:rPr>
              <a:t>hers</a:t>
            </a:r>
            <a:r>
              <a:rPr lang="en-US" sz="3500" i="1" dirty="0" smtClean="0">
                <a:solidFill>
                  <a:srgbClr val="00B050"/>
                </a:solidFill>
              </a:rPr>
              <a:t>___ </a:t>
            </a:r>
            <a:r>
              <a:rPr lang="en-US" sz="3500" i="1" dirty="0" smtClean="0"/>
              <a:t>is the pig and </a:t>
            </a:r>
            <a:r>
              <a:rPr lang="en-US" sz="3500" i="1" dirty="0" smtClean="0">
                <a:solidFill>
                  <a:srgbClr val="00B050"/>
                </a:solidFill>
              </a:rPr>
              <a:t>__</a:t>
            </a:r>
            <a:r>
              <a:rPr lang="en-US" sz="3500" i="1" u="sng" dirty="0" smtClean="0">
                <a:solidFill>
                  <a:srgbClr val="00B050"/>
                </a:solidFill>
              </a:rPr>
              <a:t>mine</a:t>
            </a:r>
            <a:r>
              <a:rPr lang="en-US" sz="3500" i="1" dirty="0" smtClean="0">
                <a:solidFill>
                  <a:srgbClr val="00B050"/>
                </a:solidFill>
              </a:rPr>
              <a:t>__ </a:t>
            </a:r>
            <a:r>
              <a:rPr lang="en-US" sz="3500" i="1" dirty="0" smtClean="0"/>
              <a:t>is the </a:t>
            </a:r>
            <a:r>
              <a:rPr lang="en-US" sz="3500" i="1" dirty="0"/>
              <a:t>chicken. (they, she, I)</a:t>
            </a:r>
            <a:endParaRPr lang="en-US" sz="3500" i="1" dirty="0">
              <a:solidFill>
                <a:srgbClr val="00B050"/>
              </a:solidFill>
            </a:endParaRPr>
          </a:p>
          <a:p>
            <a:pPr marL="0" indent="0">
              <a:buNone/>
            </a:pPr>
            <a:endParaRPr lang="en-US" sz="3500" i="1" dirty="0">
              <a:solidFill>
                <a:srgbClr val="00B050"/>
              </a:solidFill>
            </a:endParaRPr>
          </a:p>
          <a:p>
            <a:pPr marL="0" indent="0">
              <a:buNone/>
            </a:pPr>
            <a:endParaRPr lang="en-US" sz="3500" dirty="0" smtClean="0"/>
          </a:p>
        </p:txBody>
      </p:sp>
      <p:pic>
        <p:nvPicPr>
          <p:cNvPr id="8194" name="Picture 2" descr="Resultado de imagem para o segredo dos anim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017" y="2082188"/>
            <a:ext cx="4560982" cy="477581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37710" y="2769680"/>
            <a:ext cx="4896997" cy="36829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500" dirty="0" smtClean="0"/>
              <a:t>Do we need possessive </a:t>
            </a:r>
            <a:r>
              <a:rPr lang="en-US" sz="3500" b="1" dirty="0" smtClean="0">
                <a:solidFill>
                  <a:srgbClr val="00B050"/>
                </a:solidFill>
              </a:rPr>
              <a:t>adjectives</a:t>
            </a:r>
            <a:r>
              <a:rPr lang="en-US" sz="3500" dirty="0" smtClean="0"/>
              <a:t/>
            </a:r>
            <a:br>
              <a:rPr lang="en-US" sz="3500" dirty="0" smtClean="0"/>
            </a:br>
            <a:r>
              <a:rPr lang="en-US" sz="3500" dirty="0" smtClean="0"/>
              <a:t>or </a:t>
            </a:r>
            <a:r>
              <a:rPr lang="en-US" sz="3500" b="1" dirty="0" smtClean="0">
                <a:solidFill>
                  <a:srgbClr val="00B050"/>
                </a:solidFill>
              </a:rPr>
              <a:t>pronouns</a:t>
            </a:r>
            <a:r>
              <a:rPr lang="en-US" sz="3500" dirty="0" smtClean="0"/>
              <a:t>?</a:t>
            </a:r>
          </a:p>
          <a:p>
            <a:pPr marL="0" indent="0">
              <a:buFont typeface="Arial"/>
              <a:buNone/>
            </a:pPr>
            <a:endParaRPr lang="en-US" sz="3500" dirty="0" smtClean="0"/>
          </a:p>
          <a:p>
            <a:pPr marL="0" indent="0">
              <a:buFont typeface="Arial"/>
              <a:buNone/>
            </a:pPr>
            <a:r>
              <a:rPr lang="en-US" sz="3500" b="1" dirty="0" smtClean="0">
                <a:solidFill>
                  <a:srgbClr val="00B050"/>
                </a:solidFill>
              </a:rPr>
              <a:t>Pronouns/ theirs, hers AND mine.</a:t>
            </a:r>
            <a:endParaRPr lang="en-US" sz="3500" b="1" dirty="0">
              <a:solidFill>
                <a:srgbClr val="00B050"/>
              </a:solidFill>
            </a:endParaRPr>
          </a:p>
        </p:txBody>
      </p:sp>
    </p:spTree>
    <p:extLst>
      <p:ext uri="{BB962C8B-B14F-4D97-AF65-F5344CB8AC3E}">
        <p14:creationId xmlns:p14="http://schemas.microsoft.com/office/powerpoint/2010/main" val="2552832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y-crying-al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527" y="3636212"/>
            <a:ext cx="2432473" cy="3238499"/>
          </a:xfrm>
          <a:prstGeom prst="rect">
            <a:avLst/>
          </a:prstGeom>
        </p:spPr>
      </p:pic>
      <p:sp>
        <p:nvSpPr>
          <p:cNvPr id="2" name="Title 1"/>
          <p:cNvSpPr>
            <a:spLocks noGrp="1"/>
          </p:cNvSpPr>
          <p:nvPr>
            <p:ph type="title"/>
          </p:nvPr>
        </p:nvSpPr>
        <p:spPr/>
        <p:txBody>
          <a:bodyPr/>
          <a:lstStyle/>
          <a:p>
            <a:pPr algn="l"/>
            <a:r>
              <a:rPr lang="en-US" b="1" dirty="0" smtClean="0">
                <a:solidFill>
                  <a:srgbClr val="0070C0"/>
                </a:solidFill>
              </a:rPr>
              <a:t>Reflexive Pronouns</a:t>
            </a:r>
            <a:endParaRPr lang="en-US" b="1" dirty="0">
              <a:solidFill>
                <a:srgbClr val="0070C0"/>
              </a:solidFill>
            </a:endParaRPr>
          </a:p>
        </p:txBody>
      </p:sp>
      <p:sp>
        <p:nvSpPr>
          <p:cNvPr id="3" name="Content Placeholder 2"/>
          <p:cNvSpPr>
            <a:spLocks noGrp="1"/>
          </p:cNvSpPr>
          <p:nvPr>
            <p:ph idx="1"/>
          </p:nvPr>
        </p:nvSpPr>
        <p:spPr>
          <a:xfrm>
            <a:off x="457200" y="1600200"/>
            <a:ext cx="8229600" cy="5003800"/>
          </a:xfrm>
        </p:spPr>
        <p:txBody>
          <a:bodyPr>
            <a:normAutofit/>
          </a:bodyPr>
          <a:lstStyle/>
          <a:p>
            <a:pPr marL="0" indent="0">
              <a:buNone/>
            </a:pPr>
            <a:r>
              <a:rPr lang="en-US" b="1" dirty="0" smtClean="0"/>
              <a:t>Refer or reflect back to the subject </a:t>
            </a:r>
          </a:p>
          <a:p>
            <a:pPr marL="0" indent="0">
              <a:buNone/>
            </a:pPr>
            <a:endParaRPr lang="en-US" sz="2000" dirty="0"/>
          </a:p>
          <a:p>
            <a:pPr marL="0" indent="0">
              <a:buNone/>
            </a:pPr>
            <a:r>
              <a:rPr lang="en-US" b="1" dirty="0" smtClean="0"/>
              <a:t>The </a:t>
            </a:r>
            <a:r>
              <a:rPr lang="en-US" b="1" dirty="0" smtClean="0">
                <a:solidFill>
                  <a:srgbClr val="0070C0"/>
                </a:solidFill>
              </a:rPr>
              <a:t>Reflexive Pronouns</a:t>
            </a:r>
            <a:r>
              <a:rPr lang="en-US" b="1" dirty="0" smtClean="0"/>
              <a:t>:</a:t>
            </a:r>
          </a:p>
          <a:p>
            <a:pPr marL="0" indent="0">
              <a:buNone/>
            </a:pPr>
            <a:r>
              <a:rPr lang="en-US" sz="2800" dirty="0" smtClean="0"/>
              <a:t>Myself, ourselves, yourself, yourselves, himself, herself, themselves, itself</a:t>
            </a:r>
          </a:p>
          <a:p>
            <a:pPr marL="0" indent="0">
              <a:buNone/>
            </a:pPr>
            <a:endParaRPr lang="en-US" sz="2800" dirty="0"/>
          </a:p>
          <a:p>
            <a:pPr marL="0" indent="0">
              <a:buNone/>
            </a:pPr>
            <a:r>
              <a:rPr lang="en-US" b="1" dirty="0" smtClean="0"/>
              <a:t>Example</a:t>
            </a:r>
          </a:p>
          <a:p>
            <a:pPr marL="0" indent="0">
              <a:buNone/>
            </a:pPr>
            <a:endParaRPr lang="en-US" sz="800" b="1" dirty="0" smtClean="0"/>
          </a:p>
          <a:p>
            <a:pPr marL="0" indent="0">
              <a:buNone/>
            </a:pPr>
            <a:r>
              <a:rPr lang="en-US" sz="2800" b="1" i="1" dirty="0" smtClean="0">
                <a:solidFill>
                  <a:srgbClr val="0070C0"/>
                </a:solidFill>
              </a:rPr>
              <a:t>Andre</a:t>
            </a:r>
            <a:r>
              <a:rPr lang="en-US" sz="2800" i="1" dirty="0" smtClean="0">
                <a:solidFill>
                  <a:srgbClr val="0070C0"/>
                </a:solidFill>
              </a:rPr>
              <a:t> </a:t>
            </a:r>
            <a:r>
              <a:rPr lang="en-US" sz="2800" i="1" dirty="0" smtClean="0"/>
              <a:t>just wanted to be by </a:t>
            </a:r>
            <a:r>
              <a:rPr lang="en-US" sz="2800" b="1" i="1" dirty="0" smtClean="0">
                <a:solidFill>
                  <a:srgbClr val="0070C0"/>
                </a:solidFill>
              </a:rPr>
              <a:t>himself</a:t>
            </a:r>
            <a:r>
              <a:rPr lang="en-US" sz="2800" i="1" dirty="0" smtClean="0"/>
              <a:t>.</a:t>
            </a:r>
            <a:endParaRPr lang="en-US" sz="2800" i="1" dirty="0"/>
          </a:p>
        </p:txBody>
      </p:sp>
    </p:spTree>
    <p:extLst>
      <p:ext uri="{BB962C8B-B14F-4D97-AF65-F5344CB8AC3E}">
        <p14:creationId xmlns:p14="http://schemas.microsoft.com/office/powerpoint/2010/main" val="2623569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d-at-amusement-p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9927" y="2486526"/>
            <a:ext cx="2700599" cy="4371473"/>
          </a:xfrm>
          <a:prstGeom prst="rect">
            <a:avLst/>
          </a:prstGeom>
        </p:spPr>
      </p:pic>
      <p:sp>
        <p:nvSpPr>
          <p:cNvPr id="2" name="Title 1"/>
          <p:cNvSpPr>
            <a:spLocks noGrp="1"/>
          </p:cNvSpPr>
          <p:nvPr>
            <p:ph type="title"/>
          </p:nvPr>
        </p:nvSpPr>
        <p:spPr/>
        <p:txBody>
          <a:bodyPr>
            <a:noAutofit/>
          </a:bodyPr>
          <a:lstStyle/>
          <a:p>
            <a:pPr algn="l"/>
            <a:r>
              <a:rPr lang="en-US" sz="3900" b="1" dirty="0" smtClean="0"/>
              <a:t>Use </a:t>
            </a:r>
            <a:r>
              <a:rPr lang="en-US" sz="3900" b="1" dirty="0" smtClean="0">
                <a:solidFill>
                  <a:srgbClr val="0070C0"/>
                </a:solidFill>
              </a:rPr>
              <a:t>Reflexive Pronouns </a:t>
            </a:r>
            <a:r>
              <a:rPr lang="en-US" sz="3900" b="1" dirty="0" smtClean="0"/>
              <a:t>Carefully</a:t>
            </a:r>
            <a:endParaRPr lang="en-US" sz="3900" b="1" dirty="0"/>
          </a:p>
        </p:txBody>
      </p:sp>
      <p:sp>
        <p:nvSpPr>
          <p:cNvPr id="3" name="Content Placeholder 2"/>
          <p:cNvSpPr>
            <a:spLocks noGrp="1"/>
          </p:cNvSpPr>
          <p:nvPr>
            <p:ph idx="1"/>
          </p:nvPr>
        </p:nvSpPr>
        <p:spPr>
          <a:xfrm>
            <a:off x="457200" y="1600200"/>
            <a:ext cx="8229600" cy="4950326"/>
          </a:xfrm>
        </p:spPr>
        <p:txBody>
          <a:bodyPr>
            <a:normAutofit fontScale="92500" lnSpcReduction="10000"/>
          </a:bodyPr>
          <a:lstStyle/>
          <a:p>
            <a:pPr marL="0" indent="0">
              <a:buNone/>
            </a:pPr>
            <a:r>
              <a:rPr lang="en-US" dirty="0" smtClean="0"/>
              <a:t>They can only be used </a:t>
            </a:r>
            <a:r>
              <a:rPr lang="en-US" b="1" dirty="0" smtClean="0"/>
              <a:t>after</a:t>
            </a:r>
            <a:r>
              <a:rPr lang="en-US" dirty="0" smtClean="0"/>
              <a:t> </a:t>
            </a:r>
            <a:r>
              <a:rPr lang="en-US" b="1" dirty="0" smtClean="0"/>
              <a:t>a name or pronoun </a:t>
            </a:r>
            <a:r>
              <a:rPr lang="en-US" dirty="0" smtClean="0"/>
              <a:t>to which they refer.</a:t>
            </a:r>
          </a:p>
          <a:p>
            <a:pPr marL="0" indent="0">
              <a:buNone/>
            </a:pPr>
            <a:endParaRPr lang="en-US" dirty="0">
              <a:solidFill>
                <a:schemeClr val="accent1"/>
              </a:solidFill>
            </a:endParaRPr>
          </a:p>
          <a:p>
            <a:pPr marL="0" indent="0">
              <a:buNone/>
            </a:pPr>
            <a:r>
              <a:rPr lang="en-US" b="1" strike="sngStrike" dirty="0" smtClean="0">
                <a:solidFill>
                  <a:srgbClr val="0070C0"/>
                </a:solidFill>
              </a:rPr>
              <a:t>Don’t</a:t>
            </a:r>
          </a:p>
          <a:p>
            <a:pPr marL="0" indent="0">
              <a:buNone/>
            </a:pPr>
            <a:r>
              <a:rPr lang="en-US" i="1" dirty="0" smtClean="0"/>
              <a:t>My children wanted to go to</a:t>
            </a:r>
            <a:br>
              <a:rPr lang="en-US" i="1" dirty="0" smtClean="0"/>
            </a:br>
            <a:r>
              <a:rPr lang="en-US" i="1" dirty="0" err="1" smtClean="0"/>
              <a:t>Happyland</a:t>
            </a:r>
            <a:r>
              <a:rPr lang="en-US" i="1" dirty="0" smtClean="0"/>
              <a:t> with </a:t>
            </a:r>
            <a:r>
              <a:rPr lang="en-US" b="1" i="1" strike="sngStrike" dirty="0" smtClean="0">
                <a:solidFill>
                  <a:srgbClr val="0070C0"/>
                </a:solidFill>
              </a:rPr>
              <a:t>myself</a:t>
            </a:r>
            <a:r>
              <a:rPr lang="en-US" i="1" dirty="0" smtClean="0">
                <a:solidFill>
                  <a:srgbClr val="0070C0"/>
                </a:solidFill>
              </a:rPr>
              <a:t>.</a:t>
            </a:r>
          </a:p>
          <a:p>
            <a:pPr marL="0" indent="0">
              <a:buNone/>
            </a:pPr>
            <a:endParaRPr lang="en-US" b="1" i="1" dirty="0"/>
          </a:p>
          <a:p>
            <a:pPr marL="0" indent="0">
              <a:buNone/>
            </a:pPr>
            <a:r>
              <a:rPr lang="en-US" b="1" dirty="0" smtClean="0">
                <a:solidFill>
                  <a:srgbClr val="0070C0"/>
                </a:solidFill>
              </a:rPr>
              <a:t>Do</a:t>
            </a:r>
          </a:p>
          <a:p>
            <a:pPr marL="0" indent="0">
              <a:buNone/>
            </a:pPr>
            <a:r>
              <a:rPr lang="en-US" i="1" dirty="0"/>
              <a:t>My children wanted to go </a:t>
            </a:r>
            <a:r>
              <a:rPr lang="en-US" i="1" dirty="0" smtClean="0"/>
              <a:t>to </a:t>
            </a:r>
            <a:r>
              <a:rPr lang="en-US" i="1" dirty="0" err="1" smtClean="0"/>
              <a:t>Happyland</a:t>
            </a:r>
            <a:r>
              <a:rPr lang="en-US" i="1" dirty="0" smtClean="0"/>
              <a:t> </a:t>
            </a:r>
            <a:br>
              <a:rPr lang="en-US" i="1" dirty="0" smtClean="0"/>
            </a:br>
            <a:r>
              <a:rPr lang="en-US" i="1" dirty="0" smtClean="0"/>
              <a:t>with </a:t>
            </a:r>
            <a:r>
              <a:rPr lang="en-US" b="1" i="1" dirty="0" smtClean="0"/>
              <a:t>me</a:t>
            </a:r>
            <a:r>
              <a:rPr lang="en-US" i="1" dirty="0" smtClean="0"/>
              <a:t>, but</a:t>
            </a:r>
            <a:r>
              <a:rPr lang="en-US" i="1" dirty="0" smtClean="0">
                <a:solidFill>
                  <a:schemeClr val="bg1">
                    <a:lumMod val="75000"/>
                  </a:schemeClr>
                </a:solidFill>
              </a:rPr>
              <a:t> </a:t>
            </a:r>
            <a:r>
              <a:rPr lang="en-US" b="1" i="1" dirty="0" smtClean="0">
                <a:solidFill>
                  <a:srgbClr val="0070C0"/>
                </a:solidFill>
              </a:rPr>
              <a:t>I </a:t>
            </a:r>
            <a:r>
              <a:rPr lang="en-US" i="1" dirty="0" smtClean="0"/>
              <a:t>wanted to go by </a:t>
            </a:r>
            <a:r>
              <a:rPr lang="en-US" b="1" i="1" dirty="0" smtClean="0">
                <a:solidFill>
                  <a:srgbClr val="0070C0"/>
                </a:solidFill>
              </a:rPr>
              <a:t>myself</a:t>
            </a:r>
            <a:r>
              <a:rPr lang="en-US" i="1" dirty="0" smtClean="0"/>
              <a:t>.</a:t>
            </a:r>
            <a:endParaRPr lang="en-US" i="1" dirty="0"/>
          </a:p>
        </p:txBody>
      </p:sp>
    </p:spTree>
    <p:extLst>
      <p:ext uri="{BB962C8B-B14F-4D97-AF65-F5344CB8AC3E}">
        <p14:creationId xmlns:p14="http://schemas.microsoft.com/office/powerpoint/2010/main" val="277218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5365214" y="2505552"/>
            <a:ext cx="3763825" cy="4237121"/>
          </a:xfrm>
          <a:prstGeom prst="rect">
            <a:avLst/>
          </a:prstGeom>
        </p:spPr>
      </p:pic>
      <p:sp>
        <p:nvSpPr>
          <p:cNvPr id="2" name="Title 1"/>
          <p:cNvSpPr>
            <a:spLocks noGrp="1"/>
          </p:cNvSpPr>
          <p:nvPr>
            <p:ph type="title"/>
          </p:nvPr>
        </p:nvSpPr>
        <p:spPr/>
        <p:txBody>
          <a:bodyPr>
            <a:noAutofit/>
          </a:bodyPr>
          <a:lstStyle/>
          <a:p>
            <a:pPr algn="l"/>
            <a:r>
              <a:rPr lang="en-US" sz="3900" b="1" dirty="0" smtClean="0"/>
              <a:t>Use </a:t>
            </a:r>
            <a:r>
              <a:rPr lang="en-US" sz="3900" b="1" dirty="0" smtClean="0">
                <a:solidFill>
                  <a:srgbClr val="0070C0"/>
                </a:solidFill>
              </a:rPr>
              <a:t>Reflexive Pronouns </a:t>
            </a:r>
            <a:r>
              <a:rPr lang="en-US" sz="3900" b="1" dirty="0" smtClean="0"/>
              <a:t>Carefully</a:t>
            </a:r>
            <a:endParaRPr lang="en-US" sz="3900" b="1" dirty="0"/>
          </a:p>
        </p:txBody>
      </p:sp>
      <p:sp>
        <p:nvSpPr>
          <p:cNvPr id="3" name="Content Placeholder 2"/>
          <p:cNvSpPr>
            <a:spLocks noGrp="1"/>
          </p:cNvSpPr>
          <p:nvPr>
            <p:ph idx="1"/>
          </p:nvPr>
        </p:nvSpPr>
        <p:spPr>
          <a:xfrm>
            <a:off x="457200" y="1600200"/>
            <a:ext cx="8229600" cy="1209101"/>
          </a:xfrm>
        </p:spPr>
        <p:txBody>
          <a:bodyPr>
            <a:normAutofit/>
          </a:bodyPr>
          <a:lstStyle/>
          <a:p>
            <a:pPr marL="0" indent="0">
              <a:buNone/>
            </a:pPr>
            <a:r>
              <a:rPr lang="en-US" dirty="0" smtClean="0"/>
              <a:t>They can only be used </a:t>
            </a:r>
            <a:r>
              <a:rPr lang="en-US" b="1" dirty="0" smtClean="0"/>
              <a:t>with verbs that allows reflexivity.</a:t>
            </a:r>
            <a:endParaRPr lang="en-US" dirty="0" smtClean="0"/>
          </a:p>
          <a:p>
            <a:pPr marL="0" indent="0">
              <a:buNone/>
            </a:pPr>
            <a:endParaRPr lang="en-US" dirty="0">
              <a:solidFill>
                <a:schemeClr val="accent1"/>
              </a:solidFill>
            </a:endParaRPr>
          </a:p>
        </p:txBody>
      </p:sp>
      <p:sp>
        <p:nvSpPr>
          <p:cNvPr id="5" name="Content Placeholder 2"/>
          <p:cNvSpPr txBox="1">
            <a:spLocks/>
          </p:cNvSpPr>
          <p:nvPr/>
        </p:nvSpPr>
        <p:spPr>
          <a:xfrm>
            <a:off x="457200" y="2787267"/>
            <a:ext cx="5194453" cy="359437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strike="sngStrike" dirty="0" smtClean="0">
                <a:solidFill>
                  <a:srgbClr val="0070C0"/>
                </a:solidFill>
              </a:rPr>
              <a:t>Don’t</a:t>
            </a:r>
          </a:p>
          <a:p>
            <a:pPr marL="0" indent="0">
              <a:buFont typeface="Arial"/>
              <a:buNone/>
            </a:pPr>
            <a:r>
              <a:rPr lang="en-US" i="1" dirty="0" smtClean="0"/>
              <a:t>I ran </a:t>
            </a:r>
            <a:r>
              <a:rPr lang="en-US" b="1" i="1" strike="sngStrike" dirty="0" smtClean="0">
                <a:solidFill>
                  <a:srgbClr val="0070C0"/>
                </a:solidFill>
              </a:rPr>
              <a:t>myself</a:t>
            </a:r>
            <a:r>
              <a:rPr lang="en-US" i="1" dirty="0" smtClean="0">
                <a:solidFill>
                  <a:srgbClr val="0070C0"/>
                </a:solidFill>
              </a:rPr>
              <a:t> </a:t>
            </a:r>
            <a:r>
              <a:rPr lang="en-US" i="1" dirty="0" smtClean="0"/>
              <a:t>to get the train and got hurt.</a:t>
            </a:r>
            <a:r>
              <a:rPr lang="en-US" i="1" dirty="0" smtClean="0">
                <a:solidFill>
                  <a:srgbClr val="0070C0"/>
                </a:solidFill>
              </a:rPr>
              <a:t> </a:t>
            </a:r>
          </a:p>
          <a:p>
            <a:pPr marL="0" indent="0">
              <a:buFont typeface="Arial"/>
              <a:buNone/>
            </a:pPr>
            <a:endParaRPr lang="en-US" b="1" i="1" dirty="0" smtClean="0"/>
          </a:p>
          <a:p>
            <a:pPr marL="0" indent="0">
              <a:buFont typeface="Arial"/>
              <a:buNone/>
            </a:pPr>
            <a:r>
              <a:rPr lang="en-US" b="1" dirty="0" smtClean="0">
                <a:solidFill>
                  <a:srgbClr val="0070C0"/>
                </a:solidFill>
              </a:rPr>
              <a:t>Do</a:t>
            </a:r>
          </a:p>
          <a:p>
            <a:pPr marL="0" indent="0">
              <a:buFont typeface="Arial"/>
              <a:buNone/>
            </a:pPr>
            <a:r>
              <a:rPr lang="en-US" i="1" dirty="0" smtClean="0"/>
              <a:t>I hurt </a:t>
            </a:r>
            <a:r>
              <a:rPr lang="en-US" b="1" i="1" dirty="0" smtClean="0">
                <a:solidFill>
                  <a:srgbClr val="0070C0"/>
                </a:solidFill>
              </a:rPr>
              <a:t>myself</a:t>
            </a:r>
            <a:r>
              <a:rPr lang="en-US" i="1" dirty="0" smtClean="0">
                <a:solidFill>
                  <a:srgbClr val="0070C0"/>
                </a:solidFill>
              </a:rPr>
              <a:t> </a:t>
            </a:r>
            <a:r>
              <a:rPr lang="en-US" i="1" dirty="0" smtClean="0"/>
              <a:t>running to get the train.</a:t>
            </a:r>
            <a:endParaRPr lang="en-US" i="1" dirty="0"/>
          </a:p>
        </p:txBody>
      </p:sp>
    </p:spTree>
    <p:extLst>
      <p:ext uri="{BB962C8B-B14F-4D97-AF65-F5344CB8AC3E}">
        <p14:creationId xmlns:p14="http://schemas.microsoft.com/office/powerpoint/2010/main" val="356574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m para Barbra Streisand 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806" y="2886420"/>
            <a:ext cx="2959852" cy="2996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1979"/>
            <a:ext cx="8229600" cy="1143000"/>
          </a:xfrm>
        </p:spPr>
        <p:txBody>
          <a:bodyPr>
            <a:noAutofit/>
          </a:bodyPr>
          <a:lstStyle/>
          <a:p>
            <a:pPr algn="l"/>
            <a:r>
              <a:rPr lang="en-US" sz="3900" b="1" dirty="0" smtClean="0"/>
              <a:t>Use </a:t>
            </a:r>
            <a:r>
              <a:rPr lang="en-US" sz="3900" b="1" dirty="0" smtClean="0">
                <a:solidFill>
                  <a:srgbClr val="0070C0"/>
                </a:solidFill>
              </a:rPr>
              <a:t>Reflexive Pronouns</a:t>
            </a:r>
            <a:endParaRPr lang="en-US" sz="3900" b="1" dirty="0"/>
          </a:p>
        </p:txBody>
      </p:sp>
      <p:sp>
        <p:nvSpPr>
          <p:cNvPr id="3" name="Content Placeholder 2"/>
          <p:cNvSpPr>
            <a:spLocks noGrp="1"/>
          </p:cNvSpPr>
          <p:nvPr>
            <p:ph idx="1"/>
          </p:nvPr>
        </p:nvSpPr>
        <p:spPr>
          <a:xfrm>
            <a:off x="358048" y="951289"/>
            <a:ext cx="8229600" cy="544319"/>
          </a:xfrm>
        </p:spPr>
        <p:txBody>
          <a:bodyPr>
            <a:normAutofit lnSpcReduction="10000"/>
          </a:bodyPr>
          <a:lstStyle/>
          <a:p>
            <a:pPr marL="0" indent="0">
              <a:buNone/>
            </a:pPr>
            <a:r>
              <a:rPr lang="en-US" dirty="0" smtClean="0"/>
              <a:t>To show there’s nobody else to do that</a:t>
            </a:r>
            <a:r>
              <a:rPr lang="en-US" b="1" dirty="0" smtClean="0"/>
              <a:t>.</a:t>
            </a:r>
            <a:endParaRPr lang="en-US" dirty="0" smtClean="0"/>
          </a:p>
          <a:p>
            <a:pPr marL="0" indent="0">
              <a:buNone/>
            </a:pPr>
            <a:endParaRPr lang="en-US" dirty="0">
              <a:solidFill>
                <a:schemeClr val="accent1"/>
              </a:solidFill>
            </a:endParaRPr>
          </a:p>
        </p:txBody>
      </p:sp>
      <p:sp>
        <p:nvSpPr>
          <p:cNvPr id="5" name="Content Placeholder 2"/>
          <p:cNvSpPr txBox="1">
            <a:spLocks/>
          </p:cNvSpPr>
          <p:nvPr/>
        </p:nvSpPr>
        <p:spPr>
          <a:xfrm>
            <a:off x="358048" y="1777772"/>
            <a:ext cx="8328751" cy="508022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He got </a:t>
            </a:r>
            <a:r>
              <a:rPr lang="en-US" b="1" dirty="0" smtClean="0">
                <a:solidFill>
                  <a:srgbClr val="0070C0"/>
                </a:solidFill>
              </a:rPr>
              <a:t>himself</a:t>
            </a:r>
            <a:r>
              <a:rPr lang="en-US" dirty="0" smtClean="0">
                <a:solidFill>
                  <a:srgbClr val="0070C0"/>
                </a:solidFill>
              </a:rPr>
              <a:t> </a:t>
            </a:r>
            <a:r>
              <a:rPr lang="en-US" dirty="0" smtClean="0"/>
              <a:t>the book.</a:t>
            </a:r>
          </a:p>
          <a:p>
            <a:pPr marL="0" indent="0">
              <a:buFont typeface="Arial"/>
              <a:buNone/>
            </a:pPr>
            <a:r>
              <a:rPr lang="en-US" dirty="0" smtClean="0"/>
              <a:t>We gave </a:t>
            </a:r>
            <a:r>
              <a:rPr lang="en-US" b="1" dirty="0" smtClean="0">
                <a:solidFill>
                  <a:srgbClr val="0070C0"/>
                </a:solidFill>
              </a:rPr>
              <a:t>ourselves</a:t>
            </a:r>
            <a:r>
              <a:rPr lang="en-US" dirty="0" smtClean="0">
                <a:solidFill>
                  <a:srgbClr val="0070C0"/>
                </a:solidFill>
              </a:rPr>
              <a:t> </a:t>
            </a:r>
            <a:r>
              <a:rPr lang="en-US" dirty="0" smtClean="0"/>
              <a:t>that prize. </a:t>
            </a:r>
          </a:p>
          <a:p>
            <a:pPr marL="0" indent="0">
              <a:buFont typeface="Arial"/>
              <a:buNone/>
            </a:pPr>
            <a:r>
              <a:rPr lang="en-US" dirty="0" smtClean="0"/>
              <a:t>She did the exercise by </a:t>
            </a:r>
            <a:r>
              <a:rPr lang="en-US" b="1" dirty="0" smtClean="0">
                <a:solidFill>
                  <a:srgbClr val="0070C0"/>
                </a:solidFill>
              </a:rPr>
              <a:t>herself</a:t>
            </a:r>
            <a:r>
              <a:rPr lang="en-US" dirty="0" smtClean="0"/>
              <a:t>.</a:t>
            </a:r>
          </a:p>
          <a:p>
            <a:pPr marL="0" indent="0">
              <a:buFont typeface="Arial"/>
              <a:buNone/>
            </a:pPr>
            <a:r>
              <a:rPr lang="en-US" dirty="0" smtClean="0"/>
              <a:t>I finished the job by </a:t>
            </a:r>
            <a:r>
              <a:rPr lang="en-US" b="1" dirty="0" smtClean="0">
                <a:solidFill>
                  <a:srgbClr val="0070C0"/>
                </a:solidFill>
              </a:rPr>
              <a:t>myself</a:t>
            </a:r>
            <a:r>
              <a:rPr lang="en-US" dirty="0" smtClean="0"/>
              <a:t>.</a:t>
            </a:r>
          </a:p>
          <a:p>
            <a:pPr marL="0" indent="0">
              <a:buFont typeface="Arial"/>
              <a:buNone/>
            </a:pPr>
            <a:endParaRPr lang="en-US" dirty="0"/>
          </a:p>
          <a:p>
            <a:pPr marL="0" indent="0">
              <a:buFont typeface="Arial"/>
              <a:buNone/>
            </a:pPr>
            <a:r>
              <a:rPr lang="en-US" b="1" dirty="0" smtClean="0">
                <a:solidFill>
                  <a:srgbClr val="0070C0"/>
                </a:solidFill>
              </a:rPr>
              <a:t>By + Reflexive </a:t>
            </a:r>
            <a:r>
              <a:rPr lang="en-US" dirty="0" smtClean="0"/>
              <a:t>means </a:t>
            </a:r>
            <a:r>
              <a:rPr lang="en-US" b="1" dirty="0" smtClean="0">
                <a:solidFill>
                  <a:srgbClr val="0070C0"/>
                </a:solidFill>
              </a:rPr>
              <a:t>alone</a:t>
            </a:r>
            <a:r>
              <a:rPr lang="en-US" dirty="0" smtClean="0"/>
              <a:t>.</a:t>
            </a:r>
          </a:p>
          <a:p>
            <a:pPr marL="0" indent="0">
              <a:buFont typeface="Arial"/>
              <a:buNone/>
            </a:pPr>
            <a:r>
              <a:rPr lang="en-US" dirty="0" smtClean="0"/>
              <a:t>All </a:t>
            </a:r>
            <a:r>
              <a:rPr lang="en-US" b="1" dirty="0" smtClean="0">
                <a:solidFill>
                  <a:srgbClr val="0070C0"/>
                </a:solidFill>
              </a:rPr>
              <a:t>by myself </a:t>
            </a:r>
            <a:r>
              <a:rPr lang="en-US" dirty="0" smtClean="0"/>
              <a:t>don’t </a:t>
            </a:r>
            <a:r>
              <a:rPr lang="en-US" dirty="0" err="1" smtClean="0"/>
              <a:t>wanna</a:t>
            </a:r>
            <a:r>
              <a:rPr lang="en-US" dirty="0" smtClean="0"/>
              <a:t> live…</a:t>
            </a:r>
          </a:p>
          <a:p>
            <a:pPr marL="0" indent="0">
              <a:buFont typeface="Arial"/>
              <a:buNone/>
            </a:pPr>
            <a:r>
              <a:rPr lang="en-US" dirty="0" smtClean="0"/>
              <a:t>(Barbara Streisand)</a:t>
            </a:r>
          </a:p>
          <a:p>
            <a:pPr marL="0" indent="0">
              <a:buFont typeface="Arial"/>
              <a:buNone/>
            </a:pPr>
            <a:r>
              <a:rPr lang="en-US" dirty="0" smtClean="0"/>
              <a:t>Robert doesn’t want to do that </a:t>
            </a:r>
            <a:r>
              <a:rPr lang="en-US" b="1" dirty="0" smtClean="0">
                <a:solidFill>
                  <a:srgbClr val="0070C0"/>
                </a:solidFill>
              </a:rPr>
              <a:t>by himself.</a:t>
            </a:r>
            <a:endParaRPr lang="en-US" b="1" dirty="0">
              <a:solidFill>
                <a:srgbClr val="0070C0"/>
              </a:solidFill>
            </a:endParaRPr>
          </a:p>
        </p:txBody>
      </p:sp>
    </p:spTree>
    <p:extLst>
      <p:ext uri="{BB962C8B-B14F-4D97-AF65-F5344CB8AC3E}">
        <p14:creationId xmlns:p14="http://schemas.microsoft.com/office/powerpoint/2010/main" val="29318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rate-captain-reading-a-scro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753" y="3048001"/>
            <a:ext cx="2616199" cy="3809998"/>
          </a:xfrm>
          <a:prstGeom prst="rect">
            <a:avLst/>
          </a:prstGeom>
        </p:spPr>
      </p:pic>
      <p:sp>
        <p:nvSpPr>
          <p:cNvPr id="2" name="Title 1"/>
          <p:cNvSpPr>
            <a:spLocks noGrp="1"/>
          </p:cNvSpPr>
          <p:nvPr>
            <p:ph type="title"/>
          </p:nvPr>
        </p:nvSpPr>
        <p:spPr/>
        <p:txBody>
          <a:bodyPr/>
          <a:lstStyle/>
          <a:p>
            <a:pPr algn="l"/>
            <a:r>
              <a:rPr lang="en-US" b="1" dirty="0">
                <a:solidFill>
                  <a:srgbClr val="7030A0"/>
                </a:solidFill>
              </a:rPr>
              <a:t>Relative Pronouns</a:t>
            </a:r>
          </a:p>
        </p:txBody>
      </p:sp>
      <p:sp>
        <p:nvSpPr>
          <p:cNvPr id="3" name="Content Placeholder 2"/>
          <p:cNvSpPr>
            <a:spLocks noGrp="1"/>
          </p:cNvSpPr>
          <p:nvPr>
            <p:ph idx="1"/>
          </p:nvPr>
        </p:nvSpPr>
        <p:spPr>
          <a:xfrm>
            <a:off x="457200" y="1600200"/>
            <a:ext cx="8229600" cy="5003800"/>
          </a:xfrm>
        </p:spPr>
        <p:txBody>
          <a:bodyPr>
            <a:normAutofit lnSpcReduction="10000"/>
          </a:bodyPr>
          <a:lstStyle/>
          <a:p>
            <a:pPr marL="0" indent="0">
              <a:buNone/>
            </a:pPr>
            <a:r>
              <a:rPr lang="en-US" b="1" dirty="0"/>
              <a:t>Introduce relative clauses</a:t>
            </a:r>
          </a:p>
          <a:p>
            <a:pPr marL="0" indent="0">
              <a:buNone/>
            </a:pPr>
            <a:endParaRPr lang="en-US" sz="2000" dirty="0"/>
          </a:p>
          <a:p>
            <a:pPr marL="0" indent="0">
              <a:buNone/>
            </a:pPr>
            <a:r>
              <a:rPr lang="en-US" b="1" dirty="0" smtClean="0"/>
              <a:t>The </a:t>
            </a:r>
            <a:r>
              <a:rPr lang="en-US" b="1" dirty="0" smtClean="0">
                <a:solidFill>
                  <a:srgbClr val="7030A0"/>
                </a:solidFill>
              </a:rPr>
              <a:t>Relative Pronouns</a:t>
            </a:r>
            <a:r>
              <a:rPr lang="en-US" b="1" dirty="0" smtClean="0"/>
              <a:t>:</a:t>
            </a:r>
          </a:p>
          <a:p>
            <a:pPr marL="0" indent="0">
              <a:buNone/>
            </a:pPr>
            <a:r>
              <a:rPr lang="en-US" sz="2800" dirty="0" smtClean="0"/>
              <a:t>That, who</a:t>
            </a:r>
            <a:r>
              <a:rPr lang="en-US" sz="2800" dirty="0"/>
              <a:t>, whom, whose, </a:t>
            </a:r>
            <a:r>
              <a:rPr lang="en-US" sz="2800" dirty="0" smtClean="0"/>
              <a:t>which, whoever</a:t>
            </a:r>
            <a:r>
              <a:rPr lang="en-US" sz="2800" dirty="0"/>
              <a:t>, </a:t>
            </a:r>
            <a:r>
              <a:rPr lang="en-US" sz="2800" dirty="0" smtClean="0"/>
              <a:t/>
            </a:r>
            <a:br>
              <a:rPr lang="en-US" sz="2800" dirty="0" smtClean="0"/>
            </a:br>
            <a:r>
              <a:rPr lang="en-US" sz="2800" dirty="0" smtClean="0"/>
              <a:t>whomever</a:t>
            </a:r>
            <a:r>
              <a:rPr lang="en-US" sz="2800" dirty="0"/>
              <a:t>, </a:t>
            </a:r>
            <a:r>
              <a:rPr lang="en-US" sz="2800" dirty="0" smtClean="0"/>
              <a:t>whichever</a:t>
            </a:r>
          </a:p>
          <a:p>
            <a:pPr marL="0" indent="0">
              <a:buNone/>
            </a:pPr>
            <a:endParaRPr lang="en-US" sz="2800" dirty="0" smtClean="0"/>
          </a:p>
          <a:p>
            <a:pPr marL="0" indent="0">
              <a:buNone/>
            </a:pPr>
            <a:r>
              <a:rPr lang="en-US" b="1" dirty="0" smtClean="0"/>
              <a:t>Example</a:t>
            </a:r>
          </a:p>
          <a:p>
            <a:pPr marL="0" indent="0">
              <a:buNone/>
            </a:pPr>
            <a:endParaRPr lang="en-US" sz="800" b="1" dirty="0" smtClean="0"/>
          </a:p>
          <a:p>
            <a:pPr marL="0" indent="0">
              <a:buNone/>
            </a:pPr>
            <a:r>
              <a:rPr lang="en-US" sz="2800" i="1" dirty="0" smtClean="0"/>
              <a:t>The pirate captain, </a:t>
            </a:r>
            <a:r>
              <a:rPr lang="en-US" sz="2800" i="1" dirty="0" smtClean="0">
                <a:solidFill>
                  <a:srgbClr val="7030A0"/>
                </a:solidFill>
              </a:rPr>
              <a:t>who </a:t>
            </a:r>
            <a:r>
              <a:rPr lang="en-US" sz="2800" i="1" dirty="0" smtClean="0"/>
              <a:t>had never </a:t>
            </a:r>
            <a:br>
              <a:rPr lang="en-US" sz="2800" i="1" dirty="0" smtClean="0"/>
            </a:br>
            <a:r>
              <a:rPr lang="en-US" sz="2800" i="1" dirty="0" smtClean="0"/>
              <a:t>seen the inside of a</a:t>
            </a:r>
            <a:r>
              <a:rPr lang="en-US" sz="2800" i="1" dirty="0"/>
              <a:t> </a:t>
            </a:r>
            <a:r>
              <a:rPr lang="en-US" sz="2800" i="1" dirty="0" smtClean="0"/>
              <a:t>schoolroom, </a:t>
            </a:r>
            <a:br>
              <a:rPr lang="en-US" sz="2800" i="1" dirty="0" smtClean="0"/>
            </a:br>
            <a:r>
              <a:rPr lang="en-US" sz="2800" i="1" dirty="0" smtClean="0"/>
              <a:t>struggled to read the ransom note.</a:t>
            </a:r>
            <a:endParaRPr lang="en-US" sz="2800" i="1" dirty="0"/>
          </a:p>
        </p:txBody>
      </p:sp>
    </p:spTree>
    <p:extLst>
      <p:ext uri="{BB962C8B-B14F-4D97-AF65-F5344CB8AC3E}">
        <p14:creationId xmlns:p14="http://schemas.microsoft.com/office/powerpoint/2010/main" val="19146773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rate-captain-reading-a-scro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0753" y="3048001"/>
            <a:ext cx="2616199" cy="3809998"/>
          </a:xfrm>
          <a:prstGeom prst="rect">
            <a:avLst/>
          </a:prstGeom>
        </p:spPr>
      </p:pic>
      <p:sp>
        <p:nvSpPr>
          <p:cNvPr id="2" name="Title 1"/>
          <p:cNvSpPr>
            <a:spLocks noGrp="1"/>
          </p:cNvSpPr>
          <p:nvPr>
            <p:ph type="title"/>
          </p:nvPr>
        </p:nvSpPr>
        <p:spPr/>
        <p:txBody>
          <a:bodyPr/>
          <a:lstStyle/>
          <a:p>
            <a:pPr algn="l"/>
            <a:r>
              <a:rPr lang="en-US" b="1" dirty="0">
                <a:solidFill>
                  <a:srgbClr val="7030A0"/>
                </a:solidFill>
              </a:rPr>
              <a:t>Relative Pronouns</a:t>
            </a:r>
          </a:p>
        </p:txBody>
      </p:sp>
      <p:sp>
        <p:nvSpPr>
          <p:cNvPr id="3" name="Content Placeholder 2"/>
          <p:cNvSpPr>
            <a:spLocks noGrp="1"/>
          </p:cNvSpPr>
          <p:nvPr>
            <p:ph idx="1"/>
          </p:nvPr>
        </p:nvSpPr>
        <p:spPr>
          <a:xfrm>
            <a:off x="457200" y="1417638"/>
            <a:ext cx="8229600" cy="2200619"/>
          </a:xfrm>
        </p:spPr>
        <p:txBody>
          <a:bodyPr>
            <a:normAutofit/>
          </a:bodyPr>
          <a:lstStyle/>
          <a:p>
            <a:pPr marL="0" indent="0">
              <a:buNone/>
            </a:pPr>
            <a:r>
              <a:rPr lang="en-US" b="1" dirty="0" smtClean="0"/>
              <a:t>Example</a:t>
            </a:r>
          </a:p>
          <a:p>
            <a:pPr marL="0" indent="0">
              <a:buNone/>
            </a:pPr>
            <a:endParaRPr lang="en-US" sz="800" b="1" dirty="0" smtClean="0"/>
          </a:p>
          <a:p>
            <a:pPr marL="0" indent="0">
              <a:buNone/>
            </a:pPr>
            <a:r>
              <a:rPr lang="en-US" sz="2800" i="1" dirty="0" smtClean="0"/>
              <a:t>The pirate captain, </a:t>
            </a:r>
            <a:r>
              <a:rPr lang="en-US" sz="2800" i="1" dirty="0" smtClean="0">
                <a:solidFill>
                  <a:srgbClr val="7030A0"/>
                </a:solidFill>
              </a:rPr>
              <a:t>who </a:t>
            </a:r>
            <a:r>
              <a:rPr lang="en-US" sz="2800" i="1" dirty="0" smtClean="0"/>
              <a:t>had never seen the inside of a</a:t>
            </a:r>
            <a:r>
              <a:rPr lang="en-US" sz="2800" i="1" dirty="0"/>
              <a:t> </a:t>
            </a:r>
            <a:r>
              <a:rPr lang="en-US" sz="2800" i="1" dirty="0" smtClean="0"/>
              <a:t>schoolroom, struggled to read the ransom note.</a:t>
            </a:r>
            <a:endParaRPr lang="en-US" sz="2800" i="1" dirty="0"/>
          </a:p>
        </p:txBody>
      </p:sp>
      <p:sp>
        <p:nvSpPr>
          <p:cNvPr id="6" name="Content Placeholder 2"/>
          <p:cNvSpPr txBox="1">
            <a:spLocks/>
          </p:cNvSpPr>
          <p:nvPr/>
        </p:nvSpPr>
        <p:spPr>
          <a:xfrm>
            <a:off x="457200" y="3770657"/>
            <a:ext cx="5923553" cy="26301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t>Example</a:t>
            </a:r>
          </a:p>
          <a:p>
            <a:pPr marL="0" indent="0">
              <a:buFont typeface="Arial"/>
              <a:buNone/>
            </a:pPr>
            <a:endParaRPr lang="en-US" sz="800" b="1" dirty="0" smtClean="0"/>
          </a:p>
          <a:p>
            <a:pPr marL="0" indent="0">
              <a:buFont typeface="Arial"/>
              <a:buNone/>
            </a:pPr>
            <a:r>
              <a:rPr lang="en-US" sz="2800" i="1" dirty="0" smtClean="0">
                <a:solidFill>
                  <a:srgbClr val="7030A0"/>
                </a:solidFill>
              </a:rPr>
              <a:t>The pirate captain </a:t>
            </a:r>
            <a:r>
              <a:rPr lang="en-US" sz="2800" i="1" dirty="0" smtClean="0"/>
              <a:t>had never seen the inside of a schoolroom, struggled to read the ransom note.</a:t>
            </a:r>
            <a:endParaRPr lang="en-US" sz="2800" i="1" dirty="0"/>
          </a:p>
        </p:txBody>
      </p:sp>
    </p:spTree>
    <p:extLst>
      <p:ext uri="{BB962C8B-B14F-4D97-AF65-F5344CB8AC3E}">
        <p14:creationId xmlns:p14="http://schemas.microsoft.com/office/powerpoint/2010/main" val="1612133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y-with-magnifying-glass-and-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4142" y="4170947"/>
            <a:ext cx="2519858" cy="2687052"/>
          </a:xfrm>
          <a:prstGeom prst="rect">
            <a:avLst/>
          </a:prstGeom>
        </p:spPr>
      </p:pic>
      <p:sp>
        <p:nvSpPr>
          <p:cNvPr id="2" name="Title 1"/>
          <p:cNvSpPr>
            <a:spLocks noGrp="1"/>
          </p:cNvSpPr>
          <p:nvPr>
            <p:ph type="title"/>
          </p:nvPr>
        </p:nvSpPr>
        <p:spPr/>
        <p:txBody>
          <a:bodyPr/>
          <a:lstStyle/>
          <a:p>
            <a:pPr algn="l"/>
            <a:r>
              <a:rPr lang="en-US" b="1" dirty="0" smtClean="0">
                <a:solidFill>
                  <a:srgbClr val="7030A0"/>
                </a:solidFill>
              </a:rPr>
              <a:t>Relative Clauses</a:t>
            </a:r>
            <a:endParaRPr lang="en-US" b="1" dirty="0">
              <a:solidFill>
                <a:srgbClr val="7030A0"/>
              </a:solidFill>
            </a:endParaRPr>
          </a:p>
        </p:txBody>
      </p:sp>
      <p:sp>
        <p:nvSpPr>
          <p:cNvPr id="3" name="Content Placeholder 2"/>
          <p:cNvSpPr>
            <a:spLocks noGrp="1"/>
          </p:cNvSpPr>
          <p:nvPr>
            <p:ph idx="1"/>
          </p:nvPr>
        </p:nvSpPr>
        <p:spPr>
          <a:xfrm>
            <a:off x="137711" y="1255139"/>
            <a:ext cx="8229600" cy="4525963"/>
          </a:xfrm>
        </p:spPr>
        <p:txBody>
          <a:bodyPr/>
          <a:lstStyle/>
          <a:p>
            <a:pPr marL="0" indent="0">
              <a:buNone/>
            </a:pPr>
            <a:r>
              <a:rPr lang="en-US" b="1" dirty="0" smtClean="0"/>
              <a:t>Begin with a </a:t>
            </a:r>
            <a:r>
              <a:rPr lang="en-US" b="1" dirty="0" smtClean="0">
                <a:solidFill>
                  <a:srgbClr val="7030A0"/>
                </a:solidFill>
              </a:rPr>
              <a:t>relative pronoun </a:t>
            </a:r>
            <a:r>
              <a:rPr lang="en-US" b="1" dirty="0" smtClean="0"/>
              <a:t>and give more information about a </a:t>
            </a:r>
            <a:r>
              <a:rPr lang="en-US" b="1" dirty="0" smtClean="0">
                <a:solidFill>
                  <a:srgbClr val="7030A0"/>
                </a:solidFill>
              </a:rPr>
              <a:t>noun</a:t>
            </a:r>
            <a:r>
              <a:rPr lang="en-US" b="1" dirty="0" smtClean="0"/>
              <a:t>.</a:t>
            </a:r>
          </a:p>
          <a:p>
            <a:pPr marL="0" indent="0">
              <a:buNone/>
            </a:pPr>
            <a:endParaRPr lang="en-US" sz="1600" b="1" dirty="0"/>
          </a:p>
          <a:p>
            <a:pPr marL="0" indent="0">
              <a:buNone/>
            </a:pPr>
            <a:r>
              <a:rPr lang="en-US" sz="3600" b="1" dirty="0" smtClean="0"/>
              <a:t>Examples</a:t>
            </a:r>
          </a:p>
          <a:p>
            <a:pPr marL="0" indent="0">
              <a:buNone/>
            </a:pPr>
            <a:endParaRPr lang="en-US" sz="800" b="1" i="1" dirty="0" smtClean="0"/>
          </a:p>
          <a:p>
            <a:pPr marL="0" indent="0">
              <a:buNone/>
            </a:pPr>
            <a:r>
              <a:rPr lang="en-US" sz="2500" b="1" i="1" dirty="0" smtClean="0"/>
              <a:t>Willard,</a:t>
            </a:r>
            <a:r>
              <a:rPr lang="en-US" sz="2500" b="1" i="1" dirty="0" smtClean="0">
                <a:solidFill>
                  <a:schemeClr val="accent1"/>
                </a:solidFill>
              </a:rPr>
              <a:t> </a:t>
            </a:r>
            <a:r>
              <a:rPr lang="en-US" sz="2500" b="1" i="1" dirty="0" smtClean="0">
                <a:solidFill>
                  <a:srgbClr val="7030A0"/>
                </a:solidFill>
              </a:rPr>
              <a:t>who had just learned of the sun’s power</a:t>
            </a:r>
            <a:r>
              <a:rPr lang="en-US" sz="2500" b="1" i="1" dirty="0" smtClean="0">
                <a:solidFill>
                  <a:srgbClr val="000000"/>
                </a:solidFill>
              </a:rPr>
              <a:t>,</a:t>
            </a:r>
            <a:r>
              <a:rPr lang="en-US" sz="2500" b="1" i="1" dirty="0" smtClean="0">
                <a:solidFill>
                  <a:schemeClr val="accent1"/>
                </a:solidFill>
              </a:rPr>
              <a:t> </a:t>
            </a:r>
            <a:r>
              <a:rPr lang="en-US" sz="2500" b="1" i="1" dirty="0" smtClean="0"/>
              <a:t>used a magnifying glass to terrorize ants.</a:t>
            </a:r>
          </a:p>
          <a:p>
            <a:pPr marL="0" indent="0">
              <a:buNone/>
            </a:pPr>
            <a:endParaRPr lang="en-US" sz="2500" b="1" dirty="0" smtClean="0"/>
          </a:p>
          <a:p>
            <a:pPr marL="0" indent="0">
              <a:buNone/>
            </a:pPr>
            <a:r>
              <a:rPr lang="en-US" sz="2500" b="1" i="1" dirty="0" smtClean="0"/>
              <a:t>Ants </a:t>
            </a:r>
            <a:r>
              <a:rPr lang="en-US" sz="2500" b="1" i="1" dirty="0" smtClean="0">
                <a:solidFill>
                  <a:srgbClr val="7030A0"/>
                </a:solidFill>
              </a:rPr>
              <a:t>that are exposed to magnified sunlight</a:t>
            </a:r>
            <a:r>
              <a:rPr lang="en-US" sz="2500" b="1" i="1" dirty="0" smtClean="0"/>
              <a:t/>
            </a:r>
            <a:br>
              <a:rPr lang="en-US" sz="2500" b="1" i="1" dirty="0" smtClean="0"/>
            </a:br>
            <a:r>
              <a:rPr lang="en-US" sz="2500" b="1" i="1" dirty="0" smtClean="0"/>
              <a:t>tend to combust.</a:t>
            </a:r>
          </a:p>
          <a:p>
            <a:pPr marL="0" indent="0">
              <a:buNone/>
            </a:pPr>
            <a:endParaRPr lang="en-US" b="1" dirty="0"/>
          </a:p>
        </p:txBody>
      </p:sp>
    </p:spTree>
    <p:extLst>
      <p:ext uri="{BB962C8B-B14F-4D97-AF65-F5344CB8AC3E}">
        <p14:creationId xmlns:p14="http://schemas.microsoft.com/office/powerpoint/2010/main" val="31334325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82" y="0"/>
            <a:ext cx="8014771" cy="859316"/>
          </a:xfrm>
        </p:spPr>
        <p:txBody>
          <a:bodyPr/>
          <a:lstStyle/>
          <a:p>
            <a:pPr algn="l"/>
            <a:r>
              <a:rPr lang="en-US" b="1" dirty="0" smtClean="0">
                <a:solidFill>
                  <a:srgbClr val="7030A0"/>
                </a:solidFill>
              </a:rPr>
              <a:t>Relative Clauses</a:t>
            </a:r>
            <a:endParaRPr lang="en-US" b="1" dirty="0">
              <a:solidFill>
                <a:srgbClr val="7030A0"/>
              </a:solidFill>
            </a:endParaRPr>
          </a:p>
        </p:txBody>
      </p:sp>
      <p:sp>
        <p:nvSpPr>
          <p:cNvPr id="3" name="Content Placeholder 2"/>
          <p:cNvSpPr>
            <a:spLocks noGrp="1"/>
          </p:cNvSpPr>
          <p:nvPr>
            <p:ph idx="1"/>
          </p:nvPr>
        </p:nvSpPr>
        <p:spPr>
          <a:xfrm>
            <a:off x="380082" y="859317"/>
            <a:ext cx="8411379" cy="5816906"/>
          </a:xfrm>
        </p:spPr>
        <p:txBody>
          <a:bodyPr>
            <a:normAutofit lnSpcReduction="10000"/>
          </a:bodyPr>
          <a:lstStyle/>
          <a:p>
            <a:pPr marL="514350" indent="-514350">
              <a:buFont typeface="+mj-lt"/>
              <a:buAutoNum type="arabicPeriod"/>
            </a:pPr>
            <a:r>
              <a:rPr lang="en-US" sz="3000" dirty="0"/>
              <a:t>The man </a:t>
            </a:r>
            <a:r>
              <a:rPr lang="en-US" sz="3000" i="1" dirty="0">
                <a:solidFill>
                  <a:srgbClr val="7030A0"/>
                </a:solidFill>
              </a:rPr>
              <a:t>who</a:t>
            </a:r>
            <a:r>
              <a:rPr lang="en-US" sz="3000" dirty="0"/>
              <a:t> works next block lives in Manhattan</a:t>
            </a:r>
            <a:r>
              <a:rPr lang="en-US" sz="3000" dirty="0" smtClean="0"/>
              <a:t>.</a:t>
            </a:r>
          </a:p>
          <a:p>
            <a:pPr marL="514350" indent="-514350">
              <a:buFont typeface="+mj-lt"/>
              <a:buAutoNum type="arabicPeriod"/>
            </a:pPr>
            <a:r>
              <a:rPr lang="en-US" sz="3000" dirty="0" smtClean="0"/>
              <a:t>Be </a:t>
            </a:r>
            <a:r>
              <a:rPr lang="en-US" sz="3000" dirty="0"/>
              <a:t>careful! There's the man </a:t>
            </a:r>
            <a:r>
              <a:rPr lang="en-US" sz="3000" i="1" dirty="0">
                <a:solidFill>
                  <a:srgbClr val="7030A0"/>
                </a:solidFill>
              </a:rPr>
              <a:t>that</a:t>
            </a:r>
            <a:r>
              <a:rPr lang="en-US" sz="3000" dirty="0"/>
              <a:t> ran towards my sister last week</a:t>
            </a:r>
            <a:r>
              <a:rPr lang="en-US" sz="3000" dirty="0" smtClean="0"/>
              <a:t>.</a:t>
            </a:r>
          </a:p>
          <a:p>
            <a:pPr marL="514350" indent="-514350">
              <a:buFont typeface="+mj-lt"/>
              <a:buAutoNum type="arabicPeriod"/>
            </a:pPr>
            <a:r>
              <a:rPr lang="en-US" sz="2800" dirty="0" smtClean="0"/>
              <a:t>This </a:t>
            </a:r>
            <a:r>
              <a:rPr lang="en-US" sz="2800" dirty="0"/>
              <a:t>is George, </a:t>
            </a:r>
            <a:r>
              <a:rPr lang="en-US" sz="2800" i="1" dirty="0">
                <a:solidFill>
                  <a:srgbClr val="7030A0"/>
                </a:solidFill>
              </a:rPr>
              <a:t>whose</a:t>
            </a:r>
            <a:r>
              <a:rPr lang="en-US" sz="2800" b="1" dirty="0"/>
              <a:t> </a:t>
            </a:r>
            <a:r>
              <a:rPr lang="en-US" sz="2800" dirty="0"/>
              <a:t>brother went to school with me</a:t>
            </a:r>
            <a:r>
              <a:rPr lang="en-US" sz="2800" dirty="0" smtClean="0"/>
              <a:t>.</a:t>
            </a:r>
          </a:p>
          <a:p>
            <a:pPr marL="514350" indent="-514350">
              <a:buFont typeface="+mj-lt"/>
              <a:buAutoNum type="arabicPeriod"/>
            </a:pPr>
            <a:r>
              <a:rPr lang="en-US" sz="2800" dirty="0" smtClean="0"/>
              <a:t>I </a:t>
            </a:r>
            <a:r>
              <a:rPr lang="en-US" sz="2800" dirty="0"/>
              <a:t>had an uncle in Germany, from </a:t>
            </a:r>
            <a:r>
              <a:rPr lang="en-US" sz="2800" i="1" dirty="0" smtClean="0">
                <a:solidFill>
                  <a:srgbClr val="7030A0"/>
                </a:solidFill>
              </a:rPr>
              <a:t>whom</a:t>
            </a:r>
            <a:r>
              <a:rPr lang="en-US" sz="2800" dirty="0"/>
              <a:t> I inherited a bit of </a:t>
            </a:r>
            <a:r>
              <a:rPr lang="en-US" sz="2800" dirty="0" smtClean="0"/>
              <a:t>money.</a:t>
            </a:r>
          </a:p>
          <a:p>
            <a:pPr marL="0" indent="0">
              <a:buNone/>
            </a:pPr>
            <a:r>
              <a:rPr lang="en-US" sz="2800" i="1" dirty="0" smtClean="0">
                <a:solidFill>
                  <a:srgbClr val="7030A0"/>
                </a:solidFill>
              </a:rPr>
              <a:t>Who</a:t>
            </a:r>
            <a:r>
              <a:rPr lang="en-US" sz="2800" dirty="0" smtClean="0"/>
              <a:t> – subject</a:t>
            </a:r>
          </a:p>
          <a:p>
            <a:pPr marL="0" indent="0">
              <a:buNone/>
            </a:pPr>
            <a:r>
              <a:rPr lang="en-US" sz="2800" i="1" dirty="0" smtClean="0">
                <a:solidFill>
                  <a:srgbClr val="7030A0"/>
                </a:solidFill>
              </a:rPr>
              <a:t>Whom</a:t>
            </a:r>
            <a:r>
              <a:rPr lang="en-US" sz="2800" dirty="0" smtClean="0"/>
              <a:t> – object</a:t>
            </a:r>
          </a:p>
          <a:p>
            <a:pPr marL="0" indent="0">
              <a:buNone/>
            </a:pPr>
            <a:r>
              <a:rPr lang="en-US" sz="2800" i="1" dirty="0" smtClean="0">
                <a:solidFill>
                  <a:srgbClr val="7030A0"/>
                </a:solidFill>
              </a:rPr>
              <a:t>Whose</a:t>
            </a:r>
            <a:r>
              <a:rPr lang="en-US" sz="2800" dirty="0" smtClean="0"/>
              <a:t> – possession</a:t>
            </a:r>
          </a:p>
          <a:p>
            <a:pPr marL="0" indent="0">
              <a:buNone/>
            </a:pPr>
            <a:r>
              <a:rPr lang="en-US" sz="2800" i="1" dirty="0" smtClean="0">
                <a:solidFill>
                  <a:srgbClr val="7030A0"/>
                </a:solidFill>
              </a:rPr>
              <a:t>That</a:t>
            </a:r>
            <a:r>
              <a:rPr lang="en-US" sz="2800" dirty="0" smtClean="0"/>
              <a:t> – people and things</a:t>
            </a:r>
            <a:endParaRPr lang="en-US" sz="3000" dirty="0"/>
          </a:p>
        </p:txBody>
      </p:sp>
    </p:spTree>
    <p:extLst>
      <p:ext uri="{BB962C8B-B14F-4D97-AF65-F5344CB8AC3E}">
        <p14:creationId xmlns:p14="http://schemas.microsoft.com/office/powerpoint/2010/main" val="30266726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nel-must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493" y="3876842"/>
            <a:ext cx="2219307" cy="2981158"/>
          </a:xfrm>
          <a:prstGeom prst="rect">
            <a:avLst/>
          </a:prstGeom>
        </p:spPr>
      </p:pic>
      <p:sp>
        <p:nvSpPr>
          <p:cNvPr id="2" name="Title 1"/>
          <p:cNvSpPr>
            <a:spLocks noGrp="1"/>
          </p:cNvSpPr>
          <p:nvPr>
            <p:ph type="title"/>
          </p:nvPr>
        </p:nvSpPr>
        <p:spPr/>
        <p:txBody>
          <a:bodyPr/>
          <a:lstStyle/>
          <a:p>
            <a:pPr algn="l"/>
            <a:r>
              <a:rPr lang="en-US" b="1" dirty="0" smtClean="0">
                <a:solidFill>
                  <a:schemeClr val="accent1"/>
                </a:solidFill>
              </a:rPr>
              <a:t>Personal</a:t>
            </a:r>
            <a:r>
              <a:rPr lang="en-US" b="1" dirty="0" smtClean="0"/>
              <a:t> </a:t>
            </a:r>
            <a:r>
              <a:rPr lang="en-US" b="1" dirty="0" smtClean="0">
                <a:solidFill>
                  <a:srgbClr val="FF0000"/>
                </a:solidFill>
              </a:rPr>
              <a:t>Pronouns</a:t>
            </a:r>
            <a:endParaRPr lang="en-US" b="1" dirty="0">
              <a:solidFill>
                <a:srgbClr val="FF0000"/>
              </a:solidFill>
            </a:endParaRPr>
          </a:p>
        </p:txBody>
      </p:sp>
      <p:sp>
        <p:nvSpPr>
          <p:cNvPr id="3" name="Content Placeholder 2"/>
          <p:cNvSpPr>
            <a:spLocks noGrp="1"/>
          </p:cNvSpPr>
          <p:nvPr>
            <p:ph idx="1"/>
          </p:nvPr>
        </p:nvSpPr>
        <p:spPr>
          <a:xfrm>
            <a:off x="457200" y="1600200"/>
            <a:ext cx="8229600" cy="5003800"/>
          </a:xfrm>
        </p:spPr>
        <p:txBody>
          <a:bodyPr>
            <a:normAutofit/>
          </a:bodyPr>
          <a:lstStyle/>
          <a:p>
            <a:pPr marL="0" indent="0">
              <a:buNone/>
            </a:pPr>
            <a:r>
              <a:rPr lang="en-US" b="1" dirty="0" smtClean="0"/>
              <a:t>Take the place of nouns</a:t>
            </a:r>
          </a:p>
          <a:p>
            <a:pPr marL="0" indent="0">
              <a:buNone/>
            </a:pPr>
            <a:endParaRPr lang="en-US" sz="2000" dirty="0"/>
          </a:p>
          <a:p>
            <a:pPr marL="0" indent="0">
              <a:buNone/>
            </a:pPr>
            <a:r>
              <a:rPr lang="en-US" b="1" dirty="0" smtClean="0"/>
              <a:t>The </a:t>
            </a:r>
            <a:r>
              <a:rPr lang="en-US" b="1" dirty="0" smtClean="0">
                <a:solidFill>
                  <a:srgbClr val="FF0000"/>
                </a:solidFill>
              </a:rPr>
              <a:t>Personal Pronouns</a:t>
            </a:r>
            <a:r>
              <a:rPr lang="en-US" b="1" dirty="0" smtClean="0"/>
              <a:t>:</a:t>
            </a:r>
          </a:p>
          <a:p>
            <a:pPr marL="0" indent="0">
              <a:buNone/>
            </a:pPr>
            <a:r>
              <a:rPr lang="en-US" sz="2800" dirty="0" smtClean="0"/>
              <a:t>I, me, us, we, you, he, him, she, her, it, them, they</a:t>
            </a:r>
          </a:p>
          <a:p>
            <a:pPr marL="0" indent="0">
              <a:buNone/>
            </a:pPr>
            <a:endParaRPr lang="en-US" sz="2800" dirty="0"/>
          </a:p>
          <a:p>
            <a:pPr marL="0" indent="0">
              <a:buNone/>
            </a:pPr>
            <a:r>
              <a:rPr lang="en-US" b="1" dirty="0" smtClean="0"/>
              <a:t>Example</a:t>
            </a:r>
          </a:p>
          <a:p>
            <a:pPr marL="0" indent="0">
              <a:buNone/>
            </a:pPr>
            <a:endParaRPr lang="en-US" sz="800" b="1" dirty="0" smtClean="0"/>
          </a:p>
          <a:p>
            <a:pPr marL="0" indent="0">
              <a:buNone/>
            </a:pPr>
            <a:r>
              <a:rPr lang="en-US" sz="2800" b="1" i="1" dirty="0" smtClean="0">
                <a:solidFill>
                  <a:srgbClr val="FF0000"/>
                </a:solidFill>
              </a:rPr>
              <a:t>Colonel Mustard </a:t>
            </a:r>
            <a:r>
              <a:rPr lang="en-US" sz="2800" i="1" dirty="0" smtClean="0"/>
              <a:t>was invited to the</a:t>
            </a:r>
            <a:br>
              <a:rPr lang="en-US" sz="2800" i="1" dirty="0" smtClean="0"/>
            </a:br>
            <a:r>
              <a:rPr lang="en-US" sz="2800" i="1" dirty="0" smtClean="0"/>
              <a:t>party at Mrs. Witherspoon’s mansion,</a:t>
            </a:r>
            <a:br>
              <a:rPr lang="en-US" sz="2800" i="1" dirty="0" smtClean="0"/>
            </a:br>
            <a:r>
              <a:rPr lang="en-US" sz="2800" i="1" dirty="0" smtClean="0"/>
              <a:t>but </a:t>
            </a:r>
            <a:r>
              <a:rPr lang="en-US" sz="2800" b="1" i="1" dirty="0" smtClean="0">
                <a:solidFill>
                  <a:schemeClr val="accent1"/>
                </a:solidFill>
              </a:rPr>
              <a:t>he</a:t>
            </a:r>
            <a:r>
              <a:rPr lang="en-US" sz="2800" i="1" dirty="0" smtClean="0">
                <a:solidFill>
                  <a:schemeClr val="accent1"/>
                </a:solidFill>
              </a:rPr>
              <a:t> </a:t>
            </a:r>
            <a:r>
              <a:rPr lang="en-US" sz="2800" i="1" dirty="0" smtClean="0"/>
              <a:t>didn’t want to go alone.</a:t>
            </a:r>
            <a:endParaRPr lang="en-US" sz="2800" i="1" dirty="0"/>
          </a:p>
        </p:txBody>
      </p:sp>
    </p:spTree>
    <p:extLst>
      <p:ext uri="{BB962C8B-B14F-4D97-AF65-F5344CB8AC3E}">
        <p14:creationId xmlns:p14="http://schemas.microsoft.com/office/powerpoint/2010/main" val="19932138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7030A0"/>
                </a:solidFill>
              </a:rPr>
              <a:t>Relative Pronouns</a:t>
            </a:r>
          </a:p>
        </p:txBody>
      </p:sp>
      <p:sp>
        <p:nvSpPr>
          <p:cNvPr id="3" name="Content Placeholder 2"/>
          <p:cNvSpPr>
            <a:spLocks noGrp="1"/>
          </p:cNvSpPr>
          <p:nvPr>
            <p:ph idx="1"/>
          </p:nvPr>
        </p:nvSpPr>
        <p:spPr>
          <a:xfrm>
            <a:off x="313981" y="1384587"/>
            <a:ext cx="8102906" cy="5159432"/>
          </a:xfrm>
        </p:spPr>
        <p:txBody>
          <a:bodyPr>
            <a:normAutofit/>
          </a:bodyPr>
          <a:lstStyle/>
          <a:p>
            <a:pPr marL="0" indent="0">
              <a:buNone/>
            </a:pPr>
            <a:r>
              <a:rPr lang="en-US" b="1" dirty="0" smtClean="0"/>
              <a:t>The </a:t>
            </a:r>
            <a:r>
              <a:rPr lang="en-US" b="1" dirty="0" smtClean="0">
                <a:solidFill>
                  <a:srgbClr val="7030A0"/>
                </a:solidFill>
              </a:rPr>
              <a:t>Relative Pronouns</a:t>
            </a:r>
            <a:r>
              <a:rPr lang="en-US" b="1" dirty="0" smtClean="0"/>
              <a:t>:</a:t>
            </a:r>
          </a:p>
          <a:p>
            <a:pPr marL="0" indent="0">
              <a:buNone/>
            </a:pPr>
            <a:endParaRPr lang="en-US" sz="2800" dirty="0" smtClean="0"/>
          </a:p>
        </p:txBody>
      </p:sp>
      <p:pic>
        <p:nvPicPr>
          <p:cNvPr id="12290" name="Picture 2" descr="Resultado de imagem para relative pronouns tab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92" y="2395605"/>
            <a:ext cx="7804895" cy="346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045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7030A0"/>
                </a:solidFill>
              </a:rPr>
              <a:t>Relative Pronouns</a:t>
            </a:r>
          </a:p>
        </p:txBody>
      </p:sp>
      <p:sp>
        <p:nvSpPr>
          <p:cNvPr id="3" name="Content Placeholder 2"/>
          <p:cNvSpPr>
            <a:spLocks noGrp="1"/>
          </p:cNvSpPr>
          <p:nvPr>
            <p:ph idx="1"/>
          </p:nvPr>
        </p:nvSpPr>
        <p:spPr>
          <a:xfrm>
            <a:off x="313980" y="1384587"/>
            <a:ext cx="8372819" cy="5159432"/>
          </a:xfrm>
        </p:spPr>
        <p:txBody>
          <a:bodyPr>
            <a:normAutofit/>
          </a:bodyPr>
          <a:lstStyle/>
          <a:p>
            <a:pPr marL="0" indent="0">
              <a:buNone/>
            </a:pPr>
            <a:r>
              <a:rPr lang="en-US" sz="2500" dirty="0" smtClean="0"/>
              <a:t>After prepositions:</a:t>
            </a:r>
          </a:p>
          <a:p>
            <a:pPr marL="0" indent="0">
              <a:buNone/>
            </a:pPr>
            <a:r>
              <a:rPr lang="en-US" sz="2500" dirty="0" smtClean="0">
                <a:solidFill>
                  <a:srgbClr val="7030A0"/>
                </a:solidFill>
              </a:rPr>
              <a:t>Never</a:t>
            </a:r>
            <a:r>
              <a:rPr lang="en-US" sz="2500" dirty="0" smtClean="0"/>
              <a:t> use </a:t>
            </a:r>
            <a:r>
              <a:rPr lang="en-US" sz="2500" dirty="0" smtClean="0">
                <a:solidFill>
                  <a:srgbClr val="7030A0"/>
                </a:solidFill>
              </a:rPr>
              <a:t>WHO</a:t>
            </a:r>
          </a:p>
          <a:p>
            <a:pPr marL="0" indent="0">
              <a:buNone/>
            </a:pPr>
            <a:endParaRPr lang="en-US" sz="2500" dirty="0"/>
          </a:p>
          <a:p>
            <a:pPr marL="0" indent="0">
              <a:buNone/>
            </a:pPr>
            <a:r>
              <a:rPr lang="en-US" sz="2500" dirty="0" smtClean="0"/>
              <a:t>Possession:</a:t>
            </a:r>
          </a:p>
          <a:p>
            <a:pPr marL="0" indent="0">
              <a:buNone/>
            </a:pPr>
            <a:r>
              <a:rPr lang="en-US" sz="2500" dirty="0" smtClean="0">
                <a:solidFill>
                  <a:srgbClr val="7030A0"/>
                </a:solidFill>
              </a:rPr>
              <a:t>Always</a:t>
            </a:r>
            <a:r>
              <a:rPr lang="en-US" sz="2500" dirty="0" smtClean="0"/>
              <a:t> use </a:t>
            </a:r>
            <a:r>
              <a:rPr lang="en-US" sz="2500" dirty="0" smtClean="0">
                <a:solidFill>
                  <a:srgbClr val="7030A0"/>
                </a:solidFill>
              </a:rPr>
              <a:t>WHOSE</a:t>
            </a:r>
          </a:p>
          <a:p>
            <a:pPr marL="0" indent="0">
              <a:buNone/>
            </a:pPr>
            <a:endParaRPr lang="en-US" sz="2500" dirty="0">
              <a:solidFill>
                <a:srgbClr val="7030A0"/>
              </a:solidFill>
            </a:endParaRPr>
          </a:p>
          <a:p>
            <a:pPr marL="0" indent="0">
              <a:buNone/>
            </a:pPr>
            <a:r>
              <a:rPr lang="en-US" sz="2500" dirty="0" smtClean="0">
                <a:solidFill>
                  <a:srgbClr val="7030A0"/>
                </a:solidFill>
              </a:rPr>
              <a:t>After </a:t>
            </a:r>
            <a:r>
              <a:rPr lang="en-US" sz="2500" i="1" dirty="0" smtClean="0"/>
              <a:t>first, last, tallest </a:t>
            </a:r>
            <a:r>
              <a:rPr lang="en-US" sz="2500" dirty="0" smtClean="0"/>
              <a:t>(superlatives), any, no, some, none, only, everything:</a:t>
            </a:r>
          </a:p>
          <a:p>
            <a:pPr marL="0" indent="0">
              <a:buNone/>
            </a:pPr>
            <a:r>
              <a:rPr lang="en-US" sz="2500" dirty="0" smtClean="0"/>
              <a:t>Always use </a:t>
            </a:r>
            <a:r>
              <a:rPr lang="en-US" sz="2500" dirty="0" smtClean="0">
                <a:solidFill>
                  <a:srgbClr val="7030A0"/>
                </a:solidFill>
              </a:rPr>
              <a:t>THAT</a:t>
            </a:r>
          </a:p>
          <a:p>
            <a:pPr marL="0" indent="0">
              <a:buNone/>
            </a:pPr>
            <a:endParaRPr lang="en-US" sz="2500" dirty="0" smtClean="0"/>
          </a:p>
        </p:txBody>
      </p:sp>
    </p:spTree>
    <p:extLst>
      <p:ext uri="{BB962C8B-B14F-4D97-AF65-F5344CB8AC3E}">
        <p14:creationId xmlns:p14="http://schemas.microsoft.com/office/powerpoint/2010/main" val="33831183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77" y="32267"/>
            <a:ext cx="8229600" cy="672813"/>
          </a:xfrm>
        </p:spPr>
        <p:txBody>
          <a:bodyPr>
            <a:normAutofit fontScale="90000"/>
          </a:bodyPr>
          <a:lstStyle/>
          <a:p>
            <a:pPr algn="l"/>
            <a:r>
              <a:rPr lang="en-US" b="1" dirty="0">
                <a:solidFill>
                  <a:srgbClr val="7030A0"/>
                </a:solidFill>
              </a:rPr>
              <a:t>Relative Pronouns</a:t>
            </a:r>
          </a:p>
        </p:txBody>
      </p:sp>
      <p:sp>
        <p:nvSpPr>
          <p:cNvPr id="3" name="Content Placeholder 2"/>
          <p:cNvSpPr>
            <a:spLocks noGrp="1"/>
          </p:cNvSpPr>
          <p:nvPr>
            <p:ph idx="1"/>
          </p:nvPr>
        </p:nvSpPr>
        <p:spPr>
          <a:xfrm>
            <a:off x="201058" y="1099918"/>
            <a:ext cx="8469218" cy="5510202"/>
          </a:xfrm>
        </p:spPr>
        <p:txBody>
          <a:bodyPr>
            <a:normAutofit/>
          </a:bodyPr>
          <a:lstStyle/>
          <a:p>
            <a:pPr marL="0" indent="0">
              <a:buNone/>
            </a:pPr>
            <a:r>
              <a:rPr lang="en-US" sz="2800" b="1" dirty="0" smtClean="0">
                <a:solidFill>
                  <a:srgbClr val="7030A0"/>
                </a:solidFill>
              </a:rPr>
              <a:t>After prepositions:</a:t>
            </a:r>
          </a:p>
          <a:p>
            <a:pPr marL="0" indent="0">
              <a:buNone/>
            </a:pPr>
            <a:r>
              <a:rPr lang="en-US" sz="2800" dirty="0"/>
              <a:t>Bill is the man for </a:t>
            </a:r>
            <a:r>
              <a:rPr lang="en-US" sz="2800" i="1" strike="sngStrike" dirty="0" smtClean="0">
                <a:solidFill>
                  <a:srgbClr val="7030A0"/>
                </a:solidFill>
              </a:rPr>
              <a:t>who</a:t>
            </a:r>
            <a:r>
              <a:rPr lang="en-US" sz="2800" dirty="0" smtClean="0">
                <a:solidFill>
                  <a:srgbClr val="7030A0"/>
                </a:solidFill>
              </a:rPr>
              <a:t> </a:t>
            </a:r>
            <a:r>
              <a:rPr lang="en-US" sz="2800" dirty="0" smtClean="0"/>
              <a:t>I dedicated </a:t>
            </a:r>
            <a:r>
              <a:rPr lang="en-US" sz="2800" dirty="0"/>
              <a:t>my book. </a:t>
            </a:r>
          </a:p>
          <a:p>
            <a:pPr marL="0" indent="0">
              <a:buNone/>
            </a:pPr>
            <a:r>
              <a:rPr lang="en-US" sz="2800" dirty="0" smtClean="0"/>
              <a:t>Bill is the man for </a:t>
            </a:r>
            <a:r>
              <a:rPr lang="en-US" sz="2800" i="1" dirty="0" smtClean="0">
                <a:solidFill>
                  <a:srgbClr val="7030A0"/>
                </a:solidFill>
              </a:rPr>
              <a:t>whom</a:t>
            </a:r>
            <a:r>
              <a:rPr lang="en-US" sz="2800" dirty="0" smtClean="0"/>
              <a:t> </a:t>
            </a:r>
            <a:r>
              <a:rPr lang="en-US" sz="2800" smtClean="0"/>
              <a:t>I dedicated </a:t>
            </a:r>
            <a:r>
              <a:rPr lang="en-US" sz="2800" dirty="0" smtClean="0"/>
              <a:t>my book. </a:t>
            </a:r>
          </a:p>
          <a:p>
            <a:pPr marL="0" indent="0">
              <a:buNone/>
            </a:pPr>
            <a:endParaRPr lang="en-US" sz="2800" b="1" dirty="0" smtClean="0">
              <a:solidFill>
                <a:srgbClr val="7030A0"/>
              </a:solidFill>
            </a:endParaRPr>
          </a:p>
          <a:p>
            <a:pPr marL="0" indent="0">
              <a:buNone/>
            </a:pPr>
            <a:r>
              <a:rPr lang="en-US" sz="2800" b="1" dirty="0" smtClean="0">
                <a:solidFill>
                  <a:srgbClr val="7030A0"/>
                </a:solidFill>
              </a:rPr>
              <a:t>Possession:</a:t>
            </a:r>
          </a:p>
          <a:p>
            <a:pPr marL="0" indent="0">
              <a:buNone/>
            </a:pPr>
            <a:r>
              <a:rPr lang="en-US" sz="2800" dirty="0" smtClean="0"/>
              <a:t>I met a guy </a:t>
            </a:r>
            <a:r>
              <a:rPr lang="en-US" sz="2800" i="1" strike="sngStrike" dirty="0" smtClean="0">
                <a:solidFill>
                  <a:srgbClr val="7030A0"/>
                </a:solidFill>
              </a:rPr>
              <a:t>who</a:t>
            </a:r>
            <a:r>
              <a:rPr lang="en-US" sz="2800" dirty="0" smtClean="0"/>
              <a:t> car crashed yesterday.</a:t>
            </a:r>
          </a:p>
          <a:p>
            <a:pPr marL="0" indent="0">
              <a:buNone/>
            </a:pPr>
            <a:r>
              <a:rPr lang="en-US" sz="2800" dirty="0"/>
              <a:t>I met a guy </a:t>
            </a:r>
            <a:r>
              <a:rPr lang="en-US" sz="2800" i="1" strike="sngStrike" dirty="0" smtClean="0">
                <a:solidFill>
                  <a:srgbClr val="7030A0"/>
                </a:solidFill>
              </a:rPr>
              <a:t>that</a:t>
            </a:r>
            <a:r>
              <a:rPr lang="en-US" sz="2800" dirty="0" smtClean="0"/>
              <a:t> car </a:t>
            </a:r>
            <a:r>
              <a:rPr lang="en-US" sz="2800" dirty="0"/>
              <a:t>crashed yesterday. </a:t>
            </a:r>
            <a:endParaRPr lang="en-US" sz="2800" dirty="0" smtClean="0"/>
          </a:p>
          <a:p>
            <a:pPr marL="0" indent="0">
              <a:buNone/>
            </a:pPr>
            <a:r>
              <a:rPr lang="en-US" sz="2800" dirty="0"/>
              <a:t>I met a guy </a:t>
            </a:r>
            <a:r>
              <a:rPr lang="en-US" sz="2800" i="1" dirty="0" smtClean="0">
                <a:solidFill>
                  <a:srgbClr val="7030A0"/>
                </a:solidFill>
              </a:rPr>
              <a:t>whose</a:t>
            </a:r>
            <a:r>
              <a:rPr lang="en-US" sz="2800" dirty="0" smtClean="0"/>
              <a:t> car </a:t>
            </a:r>
            <a:r>
              <a:rPr lang="en-US" sz="2800" dirty="0"/>
              <a:t>crashed yesterday. </a:t>
            </a:r>
          </a:p>
        </p:txBody>
      </p:sp>
      <p:pic>
        <p:nvPicPr>
          <p:cNvPr id="13314" name="Picture 2" descr="Resultado de imagem para incorrect emot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462" y="1291159"/>
            <a:ext cx="847463" cy="61734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358" y="1912841"/>
            <a:ext cx="742262" cy="7048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m para incorrect emot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356" y="3430612"/>
            <a:ext cx="847463" cy="6173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m para incorrect emot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470" y="4047529"/>
            <a:ext cx="847463" cy="6173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802" y="4647177"/>
            <a:ext cx="742262" cy="70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1243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619" y="6101935"/>
            <a:ext cx="742262" cy="7048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677" y="32267"/>
            <a:ext cx="8229600" cy="672813"/>
          </a:xfrm>
        </p:spPr>
        <p:txBody>
          <a:bodyPr>
            <a:normAutofit fontScale="90000"/>
          </a:bodyPr>
          <a:lstStyle/>
          <a:p>
            <a:pPr algn="l"/>
            <a:r>
              <a:rPr lang="en-US" b="1" dirty="0">
                <a:solidFill>
                  <a:srgbClr val="7030A0"/>
                </a:solidFill>
              </a:rPr>
              <a:t>Relative Pronouns</a:t>
            </a:r>
          </a:p>
        </p:txBody>
      </p:sp>
      <p:sp>
        <p:nvSpPr>
          <p:cNvPr id="3" name="Content Placeholder 2"/>
          <p:cNvSpPr>
            <a:spLocks noGrp="1"/>
          </p:cNvSpPr>
          <p:nvPr>
            <p:ph idx="1"/>
          </p:nvPr>
        </p:nvSpPr>
        <p:spPr>
          <a:xfrm>
            <a:off x="201057" y="705080"/>
            <a:ext cx="8942943" cy="5927074"/>
          </a:xfrm>
        </p:spPr>
        <p:txBody>
          <a:bodyPr>
            <a:normAutofit/>
          </a:bodyPr>
          <a:lstStyle/>
          <a:p>
            <a:pPr marL="0" indent="0">
              <a:buNone/>
            </a:pPr>
            <a:r>
              <a:rPr lang="en-US" sz="2800" b="1" dirty="0" smtClean="0">
                <a:solidFill>
                  <a:srgbClr val="7030A0"/>
                </a:solidFill>
              </a:rPr>
              <a:t>After these words:</a:t>
            </a:r>
            <a:endParaRPr lang="en-US" sz="2800" b="1" dirty="0">
              <a:solidFill>
                <a:srgbClr val="7030A0"/>
              </a:solidFill>
            </a:endParaRPr>
          </a:p>
          <a:p>
            <a:pPr marL="0" indent="0">
              <a:buNone/>
            </a:pPr>
            <a:r>
              <a:rPr lang="en-US" sz="2800" dirty="0" smtClean="0"/>
              <a:t>I was the </a:t>
            </a:r>
            <a:r>
              <a:rPr lang="en-US" sz="2800" b="1" dirty="0" smtClean="0">
                <a:solidFill>
                  <a:srgbClr val="7030A0"/>
                </a:solidFill>
              </a:rPr>
              <a:t>first</a:t>
            </a:r>
            <a:r>
              <a:rPr lang="en-US" sz="2800" dirty="0" smtClean="0"/>
              <a:t> </a:t>
            </a:r>
            <a:r>
              <a:rPr lang="en-US" sz="2800" i="1" strike="sngStrike" dirty="0" smtClean="0">
                <a:solidFill>
                  <a:srgbClr val="7030A0"/>
                </a:solidFill>
              </a:rPr>
              <a:t>who</a:t>
            </a:r>
            <a:r>
              <a:rPr lang="en-US" sz="2800" dirty="0" smtClean="0"/>
              <a:t> got an A in Physics. </a:t>
            </a:r>
          </a:p>
          <a:p>
            <a:pPr marL="0" indent="0">
              <a:buNone/>
            </a:pPr>
            <a:r>
              <a:rPr lang="en-US" sz="2800" dirty="0" smtClean="0"/>
              <a:t>I was the </a:t>
            </a:r>
            <a:r>
              <a:rPr lang="en-US" sz="2800" b="1" dirty="0" smtClean="0">
                <a:solidFill>
                  <a:srgbClr val="7030A0"/>
                </a:solidFill>
              </a:rPr>
              <a:t>first</a:t>
            </a:r>
            <a:r>
              <a:rPr lang="en-US" sz="2800" dirty="0" smtClean="0"/>
              <a:t> </a:t>
            </a:r>
            <a:r>
              <a:rPr lang="en-US" sz="2800" i="1" dirty="0" smtClean="0">
                <a:solidFill>
                  <a:srgbClr val="7030A0"/>
                </a:solidFill>
              </a:rPr>
              <a:t>that</a:t>
            </a:r>
            <a:r>
              <a:rPr lang="en-US" sz="2800" dirty="0" smtClean="0"/>
              <a:t> got an A in Physics.</a:t>
            </a:r>
          </a:p>
          <a:p>
            <a:pPr marL="0" indent="0">
              <a:buNone/>
            </a:pPr>
            <a:r>
              <a:rPr lang="en-US" sz="2800" dirty="0"/>
              <a:t>The </a:t>
            </a:r>
            <a:r>
              <a:rPr lang="en-US" sz="2800" b="1" dirty="0">
                <a:solidFill>
                  <a:srgbClr val="7030A0"/>
                </a:solidFill>
              </a:rPr>
              <a:t>tallest</a:t>
            </a:r>
            <a:r>
              <a:rPr lang="en-US" sz="2800" dirty="0"/>
              <a:t> person </a:t>
            </a:r>
            <a:r>
              <a:rPr lang="en-US" sz="2800" i="1" strike="sngStrike" dirty="0" smtClean="0">
                <a:solidFill>
                  <a:srgbClr val="7030A0"/>
                </a:solidFill>
              </a:rPr>
              <a:t>who</a:t>
            </a:r>
            <a:r>
              <a:rPr lang="en-US" sz="2800" dirty="0"/>
              <a:t> I know is her </a:t>
            </a:r>
            <a:r>
              <a:rPr lang="en-US" sz="2800" dirty="0" smtClean="0"/>
              <a:t>brother.</a:t>
            </a:r>
          </a:p>
          <a:p>
            <a:pPr marL="0" indent="0">
              <a:buNone/>
            </a:pPr>
            <a:r>
              <a:rPr lang="en-US" sz="2800" dirty="0"/>
              <a:t>The </a:t>
            </a:r>
            <a:r>
              <a:rPr lang="en-US" sz="2800" b="1" dirty="0">
                <a:solidFill>
                  <a:srgbClr val="7030A0"/>
                </a:solidFill>
              </a:rPr>
              <a:t>tallest</a:t>
            </a:r>
            <a:r>
              <a:rPr lang="en-US" sz="2800" dirty="0"/>
              <a:t> person </a:t>
            </a:r>
            <a:r>
              <a:rPr lang="en-US" sz="2800" i="1" dirty="0">
                <a:solidFill>
                  <a:srgbClr val="7030A0"/>
                </a:solidFill>
              </a:rPr>
              <a:t>that</a:t>
            </a:r>
            <a:r>
              <a:rPr lang="en-US" sz="2800" dirty="0"/>
              <a:t> I know is her brother</a:t>
            </a:r>
            <a:r>
              <a:rPr lang="en-US" sz="2800" dirty="0" smtClean="0"/>
              <a:t>.</a:t>
            </a:r>
          </a:p>
          <a:p>
            <a:pPr marL="0" indent="0">
              <a:buNone/>
            </a:pPr>
            <a:r>
              <a:rPr lang="en-US" sz="2800" b="1" dirty="0">
                <a:solidFill>
                  <a:srgbClr val="7030A0"/>
                </a:solidFill>
                <a:latin typeface="Lucida Grande"/>
              </a:rPr>
              <a:t>All</a:t>
            </a:r>
            <a:r>
              <a:rPr lang="en-US" sz="2800" dirty="0">
                <a:solidFill>
                  <a:srgbClr val="000000"/>
                </a:solidFill>
                <a:latin typeface="Lucida Grande"/>
              </a:rPr>
              <a:t> </a:t>
            </a:r>
            <a:r>
              <a:rPr lang="en-US" sz="2800" i="1" strike="sngStrike" dirty="0" smtClean="0">
                <a:solidFill>
                  <a:srgbClr val="7030A0"/>
                </a:solidFill>
                <a:latin typeface="Lucida Grande"/>
              </a:rPr>
              <a:t>which</a:t>
            </a:r>
            <a:r>
              <a:rPr lang="en-US" sz="2800" dirty="0">
                <a:solidFill>
                  <a:srgbClr val="000000"/>
                </a:solidFill>
                <a:latin typeface="Lucida Grande"/>
              </a:rPr>
              <a:t> she knew was real. </a:t>
            </a:r>
            <a:endParaRPr lang="en-US" sz="2800" dirty="0"/>
          </a:p>
          <a:p>
            <a:pPr marL="0" indent="0">
              <a:buNone/>
            </a:pPr>
            <a:r>
              <a:rPr lang="en-US" sz="2800" b="1" dirty="0" smtClean="0">
                <a:solidFill>
                  <a:srgbClr val="7030A0"/>
                </a:solidFill>
                <a:latin typeface="Lucida Grande"/>
              </a:rPr>
              <a:t>All</a:t>
            </a:r>
            <a:r>
              <a:rPr lang="en-US" sz="2800" dirty="0">
                <a:solidFill>
                  <a:srgbClr val="000000"/>
                </a:solidFill>
                <a:latin typeface="Lucida Grande"/>
              </a:rPr>
              <a:t> </a:t>
            </a:r>
            <a:r>
              <a:rPr lang="en-US" sz="2800" i="1" dirty="0">
                <a:solidFill>
                  <a:srgbClr val="7030A0"/>
                </a:solidFill>
                <a:latin typeface="Lucida Grande"/>
              </a:rPr>
              <a:t>that</a:t>
            </a:r>
            <a:r>
              <a:rPr lang="en-US" sz="2800" dirty="0">
                <a:solidFill>
                  <a:srgbClr val="000000"/>
                </a:solidFill>
                <a:latin typeface="Lucida Grande"/>
              </a:rPr>
              <a:t> she knew was real</a:t>
            </a:r>
            <a:r>
              <a:rPr lang="en-US" sz="2800" dirty="0" smtClean="0">
                <a:solidFill>
                  <a:srgbClr val="000000"/>
                </a:solidFill>
                <a:latin typeface="Lucida Grande"/>
              </a:rPr>
              <a:t>.</a:t>
            </a:r>
          </a:p>
          <a:p>
            <a:pPr marL="0" indent="0">
              <a:buNone/>
            </a:pPr>
            <a:r>
              <a:rPr lang="en-US" sz="2800" dirty="0">
                <a:solidFill>
                  <a:srgbClr val="000000"/>
                </a:solidFill>
                <a:latin typeface="Lucida Grande"/>
              </a:rPr>
              <a:t>He knows </a:t>
            </a:r>
            <a:r>
              <a:rPr lang="en-US" sz="2800" b="1" dirty="0">
                <a:solidFill>
                  <a:srgbClr val="7030A0"/>
                </a:solidFill>
                <a:latin typeface="Lucida Grande"/>
              </a:rPr>
              <a:t>everything</a:t>
            </a:r>
            <a:r>
              <a:rPr lang="en-US" sz="2800" dirty="0">
                <a:solidFill>
                  <a:srgbClr val="000000"/>
                </a:solidFill>
                <a:latin typeface="Lucida Grande"/>
              </a:rPr>
              <a:t> </a:t>
            </a:r>
            <a:r>
              <a:rPr lang="en-US" sz="2800" i="1" strike="sngStrike" dirty="0" smtClean="0">
                <a:solidFill>
                  <a:srgbClr val="7030A0"/>
                </a:solidFill>
                <a:latin typeface="Lucida Grande"/>
              </a:rPr>
              <a:t>which</a:t>
            </a:r>
            <a:r>
              <a:rPr lang="en-US" sz="2800" dirty="0">
                <a:solidFill>
                  <a:srgbClr val="000000"/>
                </a:solidFill>
                <a:latin typeface="Lucida Grande"/>
              </a:rPr>
              <a:t> they like. </a:t>
            </a:r>
            <a:endParaRPr lang="pt-BR" sz="2800" dirty="0"/>
          </a:p>
          <a:p>
            <a:pPr marL="0" indent="0">
              <a:buNone/>
            </a:pPr>
            <a:r>
              <a:rPr lang="en-US" sz="2800" dirty="0">
                <a:solidFill>
                  <a:srgbClr val="000000"/>
                </a:solidFill>
                <a:latin typeface="Lucida Grande"/>
              </a:rPr>
              <a:t>He knows </a:t>
            </a:r>
            <a:r>
              <a:rPr lang="en-US" sz="2800" b="1" dirty="0">
                <a:solidFill>
                  <a:srgbClr val="7030A0"/>
                </a:solidFill>
                <a:latin typeface="Lucida Grande"/>
              </a:rPr>
              <a:t>everything</a:t>
            </a:r>
            <a:r>
              <a:rPr lang="en-US" sz="2800" dirty="0">
                <a:solidFill>
                  <a:srgbClr val="000000"/>
                </a:solidFill>
                <a:latin typeface="Lucida Grande"/>
              </a:rPr>
              <a:t> </a:t>
            </a:r>
            <a:r>
              <a:rPr lang="en-US" sz="2800" i="1" dirty="0">
                <a:solidFill>
                  <a:srgbClr val="7030A0"/>
                </a:solidFill>
                <a:latin typeface="Lucida Grande"/>
              </a:rPr>
              <a:t>that</a:t>
            </a:r>
            <a:r>
              <a:rPr lang="en-US" sz="2800" dirty="0">
                <a:solidFill>
                  <a:srgbClr val="000000"/>
                </a:solidFill>
                <a:latin typeface="Lucida Grande"/>
              </a:rPr>
              <a:t> they like</a:t>
            </a:r>
            <a:r>
              <a:rPr lang="en-US" sz="2800" dirty="0" smtClean="0">
                <a:solidFill>
                  <a:srgbClr val="000000"/>
                </a:solidFill>
                <a:latin typeface="Lucida Grande"/>
              </a:rPr>
              <a:t>.</a:t>
            </a:r>
          </a:p>
          <a:p>
            <a:pPr marL="0" indent="0">
              <a:buNone/>
            </a:pPr>
            <a:r>
              <a:rPr lang="en-US" sz="2800" dirty="0"/>
              <a:t>The writers and the books </a:t>
            </a:r>
            <a:r>
              <a:rPr lang="en-US" sz="2800" i="1" strike="sngStrike" dirty="0" smtClean="0">
                <a:solidFill>
                  <a:srgbClr val="7030A0"/>
                </a:solidFill>
              </a:rPr>
              <a:t>which</a:t>
            </a:r>
            <a:r>
              <a:rPr lang="en-US" sz="2800" dirty="0"/>
              <a:t> she loves were there</a:t>
            </a:r>
            <a:r>
              <a:rPr lang="en-US" sz="2800" dirty="0" smtClean="0"/>
              <a:t>.</a:t>
            </a:r>
          </a:p>
          <a:p>
            <a:pPr marL="0" indent="0">
              <a:buNone/>
            </a:pPr>
            <a:r>
              <a:rPr lang="en-US" sz="2800" dirty="0"/>
              <a:t>The writers and the books </a:t>
            </a:r>
            <a:r>
              <a:rPr lang="en-US" sz="2800" i="1" dirty="0">
                <a:solidFill>
                  <a:srgbClr val="7030A0"/>
                </a:solidFill>
              </a:rPr>
              <a:t>that</a:t>
            </a:r>
            <a:r>
              <a:rPr lang="en-US" sz="2800" dirty="0"/>
              <a:t> she loves were there.  </a:t>
            </a:r>
            <a:r>
              <a:rPr lang="en-US" sz="2800" dirty="0" smtClean="0">
                <a:solidFill>
                  <a:srgbClr val="000000"/>
                </a:solidFill>
                <a:latin typeface="Lucida Grande"/>
              </a:rPr>
              <a:t> </a:t>
            </a:r>
            <a:r>
              <a:rPr lang="en-US" sz="2800" dirty="0">
                <a:solidFill>
                  <a:srgbClr val="000000"/>
                </a:solidFill>
                <a:latin typeface="Lucida Grande"/>
              </a:rPr>
              <a:t> </a:t>
            </a:r>
            <a:endParaRPr lang="en-US" sz="2800" dirty="0"/>
          </a:p>
        </p:txBody>
      </p:sp>
      <p:pic>
        <p:nvPicPr>
          <p:cNvPr id="13314" name="Picture 2" descr="Resultado de imagem para incorrect emot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601" y="1032605"/>
            <a:ext cx="847463" cy="61734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516" y="1627891"/>
            <a:ext cx="742262" cy="7048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m para incorrect emot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119" y="2040968"/>
            <a:ext cx="847463" cy="6173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938" y="2663820"/>
            <a:ext cx="742262" cy="7048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do de imagem para incorrect emot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537" y="3164196"/>
            <a:ext cx="847463" cy="6173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023" y="3749504"/>
            <a:ext cx="742262" cy="7048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Resultado de imagem para incorrect emot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31" y="4145681"/>
            <a:ext cx="847463" cy="6173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436" y="4763025"/>
            <a:ext cx="742262" cy="7048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Resultado de imagem para incorrect emot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551" y="4850530"/>
            <a:ext cx="847463" cy="61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71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y-on-boo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0973" y="2767262"/>
            <a:ext cx="3581668" cy="4090737"/>
          </a:xfrm>
          <a:prstGeom prst="rect">
            <a:avLst/>
          </a:prstGeom>
        </p:spPr>
      </p:pic>
      <p:sp>
        <p:nvSpPr>
          <p:cNvPr id="2" name="Title 1"/>
          <p:cNvSpPr>
            <a:spLocks noGrp="1"/>
          </p:cNvSpPr>
          <p:nvPr>
            <p:ph type="title"/>
          </p:nvPr>
        </p:nvSpPr>
        <p:spPr/>
        <p:txBody>
          <a:bodyPr/>
          <a:lstStyle/>
          <a:p>
            <a:pPr algn="l"/>
            <a:r>
              <a:rPr lang="en-US" b="1" dirty="0" smtClean="0">
                <a:solidFill>
                  <a:srgbClr val="FF00FF"/>
                </a:solidFill>
              </a:rPr>
              <a:t>Demonstrative Pronouns</a:t>
            </a:r>
            <a:endParaRPr lang="en-US" b="1" dirty="0">
              <a:solidFill>
                <a:srgbClr val="FF00FF"/>
              </a:solidFill>
            </a:endParaRPr>
          </a:p>
        </p:txBody>
      </p:sp>
      <p:sp>
        <p:nvSpPr>
          <p:cNvPr id="3" name="Content Placeholder 2"/>
          <p:cNvSpPr>
            <a:spLocks noGrp="1"/>
          </p:cNvSpPr>
          <p:nvPr>
            <p:ph idx="1"/>
          </p:nvPr>
        </p:nvSpPr>
        <p:spPr>
          <a:xfrm>
            <a:off x="457200" y="1600200"/>
            <a:ext cx="8229600" cy="5003800"/>
          </a:xfrm>
        </p:spPr>
        <p:txBody>
          <a:bodyPr>
            <a:normAutofit/>
          </a:bodyPr>
          <a:lstStyle/>
          <a:p>
            <a:pPr marL="0" indent="0">
              <a:buNone/>
            </a:pPr>
            <a:r>
              <a:rPr lang="en-US" b="1" dirty="0" smtClean="0"/>
              <a:t>Take the place of things</a:t>
            </a:r>
            <a:endParaRPr lang="en-US" b="1" dirty="0"/>
          </a:p>
          <a:p>
            <a:pPr marL="0" indent="0">
              <a:buNone/>
            </a:pPr>
            <a:endParaRPr lang="en-US" sz="2000" dirty="0"/>
          </a:p>
          <a:p>
            <a:pPr marL="0" indent="0">
              <a:buNone/>
            </a:pPr>
            <a:r>
              <a:rPr lang="en-US" b="1" dirty="0" smtClean="0"/>
              <a:t>The </a:t>
            </a:r>
            <a:r>
              <a:rPr lang="en-US" b="1" dirty="0" smtClean="0">
                <a:solidFill>
                  <a:srgbClr val="FF00FF"/>
                </a:solidFill>
              </a:rPr>
              <a:t>Demonstrative Pronouns</a:t>
            </a:r>
            <a:r>
              <a:rPr lang="en-US" b="1" dirty="0" smtClean="0"/>
              <a:t>:</a:t>
            </a:r>
          </a:p>
          <a:p>
            <a:pPr marL="0" indent="0">
              <a:buNone/>
            </a:pPr>
            <a:r>
              <a:rPr lang="en-US" sz="2800" dirty="0" smtClean="0"/>
              <a:t>This, that, these, those</a:t>
            </a:r>
          </a:p>
          <a:p>
            <a:pPr marL="0" indent="0">
              <a:buNone/>
            </a:pPr>
            <a:endParaRPr lang="en-US" sz="2800" dirty="0" smtClean="0"/>
          </a:p>
          <a:p>
            <a:pPr marL="0" indent="0">
              <a:buNone/>
            </a:pPr>
            <a:r>
              <a:rPr lang="en-US" b="1" dirty="0" smtClean="0"/>
              <a:t>Example</a:t>
            </a:r>
          </a:p>
          <a:p>
            <a:pPr marL="0" indent="0">
              <a:buNone/>
            </a:pPr>
            <a:endParaRPr lang="en-US" sz="800" b="1" dirty="0" smtClean="0"/>
          </a:p>
          <a:p>
            <a:pPr marL="0" indent="0">
              <a:buNone/>
            </a:pPr>
            <a:r>
              <a:rPr lang="en-US" sz="2800" i="1" dirty="0" smtClean="0"/>
              <a:t>“</a:t>
            </a:r>
            <a:r>
              <a:rPr lang="en-US" sz="2800" b="1" i="1" dirty="0" smtClean="0">
                <a:solidFill>
                  <a:srgbClr val="FF00FF"/>
                </a:solidFill>
              </a:rPr>
              <a:t>This</a:t>
            </a:r>
            <a:r>
              <a:rPr lang="en-US" sz="2800" i="1" dirty="0" smtClean="0">
                <a:solidFill>
                  <a:srgbClr val="FF00FF"/>
                </a:solidFill>
              </a:rPr>
              <a:t> </a:t>
            </a:r>
            <a:r>
              <a:rPr lang="en-US" sz="2800" i="1" dirty="0" smtClean="0"/>
              <a:t>is my favorite book about</a:t>
            </a:r>
            <a:br>
              <a:rPr lang="en-US" sz="2800" i="1" dirty="0" smtClean="0"/>
            </a:br>
            <a:r>
              <a:rPr lang="en-US" sz="2800" i="1" dirty="0" smtClean="0"/>
              <a:t>unicorns,” said Patrick.</a:t>
            </a:r>
            <a:endParaRPr lang="en-US" sz="2800" i="1" dirty="0"/>
          </a:p>
        </p:txBody>
      </p:sp>
    </p:spTree>
    <p:extLst>
      <p:ext uri="{BB962C8B-B14F-4D97-AF65-F5344CB8AC3E}">
        <p14:creationId xmlns:p14="http://schemas.microsoft.com/office/powerpoint/2010/main" val="10465077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FF"/>
                </a:solidFill>
              </a:rPr>
              <a:t>Demonstrative Pronouns</a:t>
            </a:r>
            <a:endParaRPr lang="en-US" b="1" dirty="0">
              <a:solidFill>
                <a:srgbClr val="FF00FF"/>
              </a:solidFill>
            </a:endParaRPr>
          </a:p>
        </p:txBody>
      </p:sp>
      <p:sp>
        <p:nvSpPr>
          <p:cNvPr id="3" name="Content Placeholder 2"/>
          <p:cNvSpPr>
            <a:spLocks noGrp="1"/>
          </p:cNvSpPr>
          <p:nvPr>
            <p:ph idx="1"/>
          </p:nvPr>
        </p:nvSpPr>
        <p:spPr>
          <a:xfrm>
            <a:off x="457200" y="1600200"/>
            <a:ext cx="7056304" cy="834528"/>
          </a:xfrm>
        </p:spPr>
        <p:txBody>
          <a:bodyPr>
            <a:normAutofit/>
          </a:bodyPr>
          <a:lstStyle/>
          <a:p>
            <a:pPr marL="0" indent="0">
              <a:buNone/>
            </a:pPr>
            <a:r>
              <a:rPr lang="en-US" sz="2800" dirty="0" smtClean="0"/>
              <a:t>Use according to the chart below:</a:t>
            </a:r>
          </a:p>
          <a:p>
            <a:pPr marL="0" indent="0">
              <a:buNone/>
            </a:pPr>
            <a:endParaRPr lang="en-US" sz="2800" dirty="0"/>
          </a:p>
        </p:txBody>
      </p:sp>
      <p:pic>
        <p:nvPicPr>
          <p:cNvPr id="1536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445" y="2246657"/>
            <a:ext cx="6388445" cy="410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5082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lice-man-about-to-draw-weap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114" y="3181684"/>
            <a:ext cx="2562935" cy="3422316"/>
          </a:xfrm>
          <a:prstGeom prst="rect">
            <a:avLst/>
          </a:prstGeom>
        </p:spPr>
      </p:pic>
      <p:sp>
        <p:nvSpPr>
          <p:cNvPr id="2" name="Title 1"/>
          <p:cNvSpPr>
            <a:spLocks noGrp="1"/>
          </p:cNvSpPr>
          <p:nvPr>
            <p:ph type="title"/>
          </p:nvPr>
        </p:nvSpPr>
        <p:spPr/>
        <p:txBody>
          <a:bodyPr/>
          <a:lstStyle/>
          <a:p>
            <a:pPr algn="l"/>
            <a:r>
              <a:rPr lang="en-US" b="1" dirty="0" smtClean="0">
                <a:solidFill>
                  <a:schemeClr val="accent6">
                    <a:lumMod val="75000"/>
                  </a:schemeClr>
                </a:solidFill>
              </a:rPr>
              <a:t>Indefinite Pronouns</a:t>
            </a:r>
            <a:endParaRPr lang="en-US" b="1" dirty="0">
              <a:solidFill>
                <a:schemeClr val="accent6">
                  <a:lumMod val="75000"/>
                </a:schemeClr>
              </a:solidFill>
            </a:endParaRPr>
          </a:p>
        </p:txBody>
      </p:sp>
      <p:sp>
        <p:nvSpPr>
          <p:cNvPr id="3" name="Content Placeholder 2"/>
          <p:cNvSpPr>
            <a:spLocks noGrp="1"/>
          </p:cNvSpPr>
          <p:nvPr>
            <p:ph idx="1"/>
          </p:nvPr>
        </p:nvSpPr>
        <p:spPr>
          <a:xfrm>
            <a:off x="457200" y="1600200"/>
            <a:ext cx="8229600" cy="5003800"/>
          </a:xfrm>
        </p:spPr>
        <p:txBody>
          <a:bodyPr>
            <a:normAutofit lnSpcReduction="10000"/>
          </a:bodyPr>
          <a:lstStyle/>
          <a:p>
            <a:pPr marL="0" indent="0">
              <a:buNone/>
            </a:pPr>
            <a:r>
              <a:rPr lang="en-US" b="1" dirty="0" smtClean="0"/>
              <a:t>Take the place of things</a:t>
            </a:r>
            <a:endParaRPr lang="en-US" b="1" dirty="0"/>
          </a:p>
          <a:p>
            <a:pPr marL="0" indent="0">
              <a:buNone/>
            </a:pPr>
            <a:endParaRPr lang="en-US" sz="1200" dirty="0"/>
          </a:p>
          <a:p>
            <a:pPr marL="0" indent="0">
              <a:buNone/>
            </a:pPr>
            <a:r>
              <a:rPr lang="en-US" b="1" dirty="0" smtClean="0"/>
              <a:t>The </a:t>
            </a:r>
            <a:r>
              <a:rPr lang="en-US" b="1" dirty="0" smtClean="0">
                <a:solidFill>
                  <a:schemeClr val="accent6">
                    <a:lumMod val="75000"/>
                  </a:schemeClr>
                </a:solidFill>
              </a:rPr>
              <a:t>Indefinite Pronouns</a:t>
            </a:r>
            <a:r>
              <a:rPr lang="en-US" b="1" dirty="0" smtClean="0"/>
              <a:t>:</a:t>
            </a:r>
          </a:p>
          <a:p>
            <a:pPr marL="0" indent="0">
              <a:buNone/>
            </a:pPr>
            <a:r>
              <a:rPr lang="en-US" sz="2200" dirty="0" smtClean="0"/>
              <a:t>Another, all, any, anybody, anyone, anything, both, each, </a:t>
            </a:r>
            <a:br>
              <a:rPr lang="en-US" sz="2200" dirty="0" smtClean="0"/>
            </a:br>
            <a:r>
              <a:rPr lang="en-US" sz="2200" dirty="0" smtClean="0"/>
              <a:t>either, enough, everybody, everyone, everything, few, </a:t>
            </a:r>
            <a:br>
              <a:rPr lang="en-US" sz="2200" dirty="0" smtClean="0"/>
            </a:br>
            <a:r>
              <a:rPr lang="en-US" sz="2200" dirty="0" smtClean="0"/>
              <a:t>fewer, less, little, many, more, most, much, neither,</a:t>
            </a:r>
            <a:br>
              <a:rPr lang="en-US" sz="2200" dirty="0" smtClean="0"/>
            </a:br>
            <a:r>
              <a:rPr lang="en-US" sz="2200" dirty="0" smtClean="0"/>
              <a:t>none, nothing, one, other, others, several, some, </a:t>
            </a:r>
            <a:br>
              <a:rPr lang="en-US" sz="2200" dirty="0" smtClean="0"/>
            </a:br>
            <a:r>
              <a:rPr lang="en-US" sz="2200" dirty="0" smtClean="0"/>
              <a:t>somebody, someone, something, such</a:t>
            </a:r>
          </a:p>
          <a:p>
            <a:pPr marL="0" indent="0">
              <a:buNone/>
            </a:pPr>
            <a:endParaRPr lang="en-US" sz="1600" dirty="0" smtClean="0"/>
          </a:p>
          <a:p>
            <a:pPr marL="0" indent="0">
              <a:buNone/>
            </a:pPr>
            <a:r>
              <a:rPr lang="en-US" b="1" dirty="0" smtClean="0"/>
              <a:t>Example</a:t>
            </a:r>
          </a:p>
          <a:p>
            <a:pPr marL="0" indent="0">
              <a:buNone/>
            </a:pPr>
            <a:endParaRPr lang="en-US" sz="800" b="1" dirty="0" smtClean="0"/>
          </a:p>
          <a:p>
            <a:pPr marL="0" indent="0">
              <a:buNone/>
            </a:pPr>
            <a:r>
              <a:rPr lang="en-US" sz="2800" i="1" dirty="0" smtClean="0"/>
              <a:t>Office Ramirez heard </a:t>
            </a:r>
            <a:r>
              <a:rPr lang="en-US" sz="2800" b="1" i="1" dirty="0" smtClean="0">
                <a:solidFill>
                  <a:schemeClr val="accent6">
                    <a:lumMod val="75000"/>
                  </a:schemeClr>
                </a:solidFill>
              </a:rPr>
              <a:t>something</a:t>
            </a:r>
            <a:r>
              <a:rPr lang="en-US" sz="2800" i="1" dirty="0" smtClean="0">
                <a:solidFill>
                  <a:schemeClr val="accent6">
                    <a:lumMod val="75000"/>
                  </a:schemeClr>
                </a:solidFill>
              </a:rPr>
              <a:t> </a:t>
            </a:r>
            <a:r>
              <a:rPr lang="en-US" sz="2800" i="1" dirty="0" smtClean="0"/>
              <a:t>moving</a:t>
            </a:r>
            <a:br>
              <a:rPr lang="en-US" sz="2800" i="1" dirty="0" smtClean="0"/>
            </a:br>
            <a:r>
              <a:rPr lang="en-US" sz="2800" i="1" dirty="0" smtClean="0"/>
              <a:t>behind the dumpster.</a:t>
            </a:r>
            <a:endParaRPr lang="en-US" sz="2800" i="1" dirty="0"/>
          </a:p>
        </p:txBody>
      </p:sp>
    </p:spTree>
    <p:extLst>
      <p:ext uri="{BB962C8B-B14F-4D97-AF65-F5344CB8AC3E}">
        <p14:creationId xmlns:p14="http://schemas.microsoft.com/office/powerpoint/2010/main" val="29734063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80" y="-140748"/>
            <a:ext cx="8229600" cy="1143000"/>
          </a:xfrm>
        </p:spPr>
        <p:txBody>
          <a:bodyPr/>
          <a:lstStyle/>
          <a:p>
            <a:pPr algn="l"/>
            <a:r>
              <a:rPr lang="en-US" b="1" dirty="0" smtClean="0">
                <a:solidFill>
                  <a:schemeClr val="accent6">
                    <a:lumMod val="75000"/>
                  </a:schemeClr>
                </a:solidFill>
              </a:rPr>
              <a:t>Indefinite Pronouns</a:t>
            </a:r>
            <a:endParaRPr lang="en-US" b="1" dirty="0">
              <a:solidFill>
                <a:schemeClr val="accent6">
                  <a:lumMod val="75000"/>
                </a:schemeClr>
              </a:solidFill>
            </a:endParaRPr>
          </a:p>
        </p:txBody>
      </p:sp>
      <p:sp>
        <p:nvSpPr>
          <p:cNvPr id="3" name="Content Placeholder 2"/>
          <p:cNvSpPr>
            <a:spLocks noGrp="1"/>
          </p:cNvSpPr>
          <p:nvPr>
            <p:ph idx="1"/>
          </p:nvPr>
        </p:nvSpPr>
        <p:spPr>
          <a:xfrm>
            <a:off x="255182" y="875846"/>
            <a:ext cx="2019667" cy="5840012"/>
          </a:xfrm>
        </p:spPr>
        <p:txBody>
          <a:bodyPr>
            <a:normAutofit/>
          </a:bodyPr>
          <a:lstStyle/>
          <a:p>
            <a:pPr marL="0" indent="0">
              <a:buNone/>
            </a:pPr>
            <a:r>
              <a:rPr lang="en-US" dirty="0" smtClean="0"/>
              <a:t>Another,</a:t>
            </a:r>
          </a:p>
          <a:p>
            <a:pPr marL="0" indent="0">
              <a:buNone/>
            </a:pPr>
            <a:r>
              <a:rPr lang="en-US" dirty="0" smtClean="0"/>
              <a:t>all, </a:t>
            </a:r>
          </a:p>
          <a:p>
            <a:pPr marL="0" indent="0">
              <a:buNone/>
            </a:pPr>
            <a:r>
              <a:rPr lang="en-US" dirty="0" smtClean="0"/>
              <a:t>any, </a:t>
            </a:r>
          </a:p>
          <a:p>
            <a:pPr marL="0" indent="0">
              <a:buNone/>
            </a:pPr>
            <a:r>
              <a:rPr lang="en-US" dirty="0" smtClean="0"/>
              <a:t>anybody, </a:t>
            </a:r>
          </a:p>
          <a:p>
            <a:pPr marL="0" indent="0">
              <a:buNone/>
            </a:pPr>
            <a:r>
              <a:rPr lang="en-US" dirty="0" smtClean="0"/>
              <a:t>anyone, </a:t>
            </a:r>
          </a:p>
          <a:p>
            <a:pPr marL="0" indent="0">
              <a:buNone/>
            </a:pPr>
            <a:r>
              <a:rPr lang="en-US" dirty="0" smtClean="0"/>
              <a:t>anything, </a:t>
            </a:r>
          </a:p>
          <a:p>
            <a:pPr marL="0" indent="0">
              <a:buNone/>
            </a:pPr>
            <a:r>
              <a:rPr lang="en-US" dirty="0" smtClean="0"/>
              <a:t>both, </a:t>
            </a:r>
          </a:p>
          <a:p>
            <a:pPr marL="0" indent="0">
              <a:buNone/>
            </a:pPr>
            <a:r>
              <a:rPr lang="en-US" dirty="0" smtClean="0"/>
              <a:t>each, </a:t>
            </a:r>
            <a:br>
              <a:rPr lang="en-US" dirty="0" smtClean="0"/>
            </a:br>
            <a:r>
              <a:rPr lang="en-US" dirty="0" smtClean="0"/>
              <a:t>either, </a:t>
            </a:r>
          </a:p>
          <a:p>
            <a:pPr marL="0" indent="0">
              <a:buNone/>
            </a:pPr>
            <a:r>
              <a:rPr lang="en-US" dirty="0" smtClean="0"/>
              <a:t>enough, </a:t>
            </a:r>
          </a:p>
        </p:txBody>
      </p:sp>
      <p:sp>
        <p:nvSpPr>
          <p:cNvPr id="6" name="Content Placeholder 2"/>
          <p:cNvSpPr txBox="1">
            <a:spLocks/>
          </p:cNvSpPr>
          <p:nvPr/>
        </p:nvSpPr>
        <p:spPr>
          <a:xfrm>
            <a:off x="4931434" y="822740"/>
            <a:ext cx="2300178" cy="598215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much</a:t>
            </a:r>
            <a:r>
              <a:rPr lang="en-US" dirty="0"/>
              <a:t>, </a:t>
            </a:r>
          </a:p>
          <a:p>
            <a:pPr marL="0" indent="0">
              <a:buNone/>
            </a:pPr>
            <a:r>
              <a:rPr lang="en-US" dirty="0"/>
              <a:t>neither</a:t>
            </a:r>
          </a:p>
          <a:p>
            <a:pPr marL="0" indent="0">
              <a:buFont typeface="Arial"/>
              <a:buNone/>
            </a:pPr>
            <a:r>
              <a:rPr lang="en-US" dirty="0" smtClean="0"/>
              <a:t>none, </a:t>
            </a:r>
          </a:p>
          <a:p>
            <a:pPr marL="0" indent="0">
              <a:buFont typeface="Arial"/>
              <a:buNone/>
            </a:pPr>
            <a:r>
              <a:rPr lang="en-US" dirty="0" smtClean="0"/>
              <a:t>nothing, </a:t>
            </a:r>
          </a:p>
          <a:p>
            <a:pPr marL="0" indent="0">
              <a:buFont typeface="Arial"/>
              <a:buNone/>
            </a:pPr>
            <a:r>
              <a:rPr lang="en-US" dirty="0" smtClean="0"/>
              <a:t>one, </a:t>
            </a:r>
          </a:p>
          <a:p>
            <a:pPr marL="0" indent="0">
              <a:buFont typeface="Arial"/>
              <a:buNone/>
            </a:pPr>
            <a:r>
              <a:rPr lang="en-US" dirty="0" smtClean="0"/>
              <a:t>other, </a:t>
            </a:r>
          </a:p>
          <a:p>
            <a:pPr marL="0" indent="0">
              <a:buFont typeface="Arial"/>
              <a:buNone/>
            </a:pPr>
            <a:r>
              <a:rPr lang="en-US" dirty="0" smtClean="0"/>
              <a:t>others, </a:t>
            </a:r>
          </a:p>
          <a:p>
            <a:pPr marL="0" indent="0">
              <a:buFont typeface="Arial"/>
              <a:buNone/>
            </a:pPr>
            <a:r>
              <a:rPr lang="en-US" dirty="0" smtClean="0"/>
              <a:t>several, </a:t>
            </a:r>
          </a:p>
          <a:p>
            <a:pPr marL="0" indent="0">
              <a:buFont typeface="Arial"/>
              <a:buNone/>
            </a:pPr>
            <a:r>
              <a:rPr lang="en-US" dirty="0" smtClean="0"/>
              <a:t>some, </a:t>
            </a:r>
            <a:br>
              <a:rPr lang="en-US" dirty="0" smtClean="0"/>
            </a:br>
            <a:r>
              <a:rPr lang="en-US" dirty="0" smtClean="0"/>
              <a:t>somebody, </a:t>
            </a:r>
          </a:p>
          <a:p>
            <a:pPr marL="0" indent="0">
              <a:buFont typeface="Arial"/>
              <a:buNone/>
            </a:pPr>
            <a:endParaRPr lang="en-US" dirty="0" smtClean="0"/>
          </a:p>
        </p:txBody>
      </p:sp>
      <p:sp>
        <p:nvSpPr>
          <p:cNvPr id="7" name="Content Placeholder 2"/>
          <p:cNvSpPr txBox="1">
            <a:spLocks/>
          </p:cNvSpPr>
          <p:nvPr/>
        </p:nvSpPr>
        <p:spPr>
          <a:xfrm>
            <a:off x="2508766" y="875846"/>
            <a:ext cx="2190826" cy="58400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everybody, everyone, everything, few,</a:t>
            </a:r>
          </a:p>
          <a:p>
            <a:pPr marL="0" indent="0">
              <a:buNone/>
            </a:pPr>
            <a:r>
              <a:rPr lang="en-US" dirty="0"/>
              <a:t>fewer</a:t>
            </a:r>
            <a:r>
              <a:rPr lang="en-US" dirty="0" smtClean="0"/>
              <a:t>,</a:t>
            </a:r>
          </a:p>
          <a:p>
            <a:pPr marL="0" indent="0">
              <a:buNone/>
            </a:pPr>
            <a:r>
              <a:rPr lang="en-US" dirty="0" smtClean="0"/>
              <a:t>less</a:t>
            </a:r>
            <a:r>
              <a:rPr lang="en-US" dirty="0"/>
              <a:t>, </a:t>
            </a:r>
            <a:endParaRPr lang="en-US" dirty="0" smtClean="0"/>
          </a:p>
          <a:p>
            <a:pPr marL="0" indent="0">
              <a:buNone/>
            </a:pPr>
            <a:r>
              <a:rPr lang="en-US" dirty="0" smtClean="0"/>
              <a:t>little</a:t>
            </a:r>
            <a:r>
              <a:rPr lang="en-US" dirty="0"/>
              <a:t>, </a:t>
            </a:r>
            <a:endParaRPr lang="en-US" dirty="0" smtClean="0"/>
          </a:p>
          <a:p>
            <a:pPr marL="0" indent="0">
              <a:buNone/>
            </a:pPr>
            <a:r>
              <a:rPr lang="en-US" dirty="0" smtClean="0"/>
              <a:t>many</a:t>
            </a:r>
            <a:r>
              <a:rPr lang="en-US" dirty="0"/>
              <a:t>, </a:t>
            </a:r>
            <a:endParaRPr lang="en-US" dirty="0" smtClean="0"/>
          </a:p>
          <a:p>
            <a:pPr marL="0" indent="0">
              <a:buNone/>
            </a:pPr>
            <a:r>
              <a:rPr lang="en-US" dirty="0" smtClean="0"/>
              <a:t>more</a:t>
            </a:r>
            <a:r>
              <a:rPr lang="en-US" dirty="0"/>
              <a:t>, </a:t>
            </a:r>
            <a:endParaRPr lang="en-US" dirty="0" smtClean="0"/>
          </a:p>
          <a:p>
            <a:pPr marL="0" indent="0">
              <a:buNone/>
            </a:pPr>
            <a:r>
              <a:rPr lang="en-US" dirty="0" smtClean="0"/>
              <a:t>most</a:t>
            </a:r>
          </a:p>
        </p:txBody>
      </p:sp>
      <p:sp>
        <p:nvSpPr>
          <p:cNvPr id="8" name="Content Placeholder 2"/>
          <p:cNvSpPr txBox="1">
            <a:spLocks/>
          </p:cNvSpPr>
          <p:nvPr/>
        </p:nvSpPr>
        <p:spPr>
          <a:xfrm>
            <a:off x="6742512" y="862102"/>
            <a:ext cx="2167572" cy="20994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someone, </a:t>
            </a:r>
          </a:p>
          <a:p>
            <a:pPr marL="0" indent="0">
              <a:buFont typeface="Arial"/>
              <a:buNone/>
            </a:pPr>
            <a:r>
              <a:rPr lang="en-US" dirty="0" smtClean="0"/>
              <a:t>something, </a:t>
            </a:r>
          </a:p>
          <a:p>
            <a:pPr marL="0" indent="0">
              <a:buFont typeface="Arial"/>
              <a:buNone/>
            </a:pPr>
            <a:r>
              <a:rPr lang="en-US" dirty="0" smtClean="0"/>
              <a:t>such</a:t>
            </a:r>
          </a:p>
          <a:p>
            <a:pPr marL="0" indent="0">
              <a:buFont typeface="Arial"/>
              <a:buNone/>
            </a:pPr>
            <a:endParaRPr lang="en-US" dirty="0" smtClean="0"/>
          </a:p>
        </p:txBody>
      </p:sp>
    </p:spTree>
    <p:extLst>
      <p:ext uri="{BB962C8B-B14F-4D97-AF65-F5344CB8AC3E}">
        <p14:creationId xmlns:p14="http://schemas.microsoft.com/office/powerpoint/2010/main" val="16681223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6" grpId="1" build="p"/>
      <p:bldP spid="7" grpId="0" build="p"/>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asure-chest-with-octop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054" y="3465630"/>
            <a:ext cx="4170946" cy="3392370"/>
          </a:xfrm>
          <a:prstGeom prst="rect">
            <a:avLst/>
          </a:prstGeom>
        </p:spPr>
      </p:pic>
      <p:sp>
        <p:nvSpPr>
          <p:cNvPr id="2" name="Title 1"/>
          <p:cNvSpPr>
            <a:spLocks noGrp="1"/>
          </p:cNvSpPr>
          <p:nvPr>
            <p:ph type="title"/>
          </p:nvPr>
        </p:nvSpPr>
        <p:spPr/>
        <p:txBody>
          <a:bodyPr/>
          <a:lstStyle/>
          <a:p>
            <a:pPr algn="l"/>
            <a:r>
              <a:rPr lang="en-US" b="1" dirty="0" smtClean="0">
                <a:solidFill>
                  <a:srgbClr val="FFC000"/>
                </a:solidFill>
              </a:rPr>
              <a:t>Interrogative Pronouns</a:t>
            </a:r>
            <a:endParaRPr lang="en-US" b="1" dirty="0">
              <a:solidFill>
                <a:srgbClr val="FFC000"/>
              </a:solidFill>
            </a:endParaRPr>
          </a:p>
        </p:txBody>
      </p:sp>
      <p:sp>
        <p:nvSpPr>
          <p:cNvPr id="3" name="Content Placeholder 2"/>
          <p:cNvSpPr>
            <a:spLocks noGrp="1"/>
          </p:cNvSpPr>
          <p:nvPr>
            <p:ph idx="1"/>
          </p:nvPr>
        </p:nvSpPr>
        <p:spPr>
          <a:xfrm>
            <a:off x="457200" y="1600200"/>
            <a:ext cx="8229600" cy="5003800"/>
          </a:xfrm>
        </p:spPr>
        <p:txBody>
          <a:bodyPr>
            <a:normAutofit/>
          </a:bodyPr>
          <a:lstStyle/>
          <a:p>
            <a:pPr marL="0" indent="0">
              <a:buNone/>
            </a:pPr>
            <a:r>
              <a:rPr lang="en-US" b="1" dirty="0" smtClean="0"/>
              <a:t>Take the place of things</a:t>
            </a:r>
            <a:endParaRPr lang="en-US" b="1" dirty="0"/>
          </a:p>
          <a:p>
            <a:pPr marL="0" indent="0">
              <a:buNone/>
            </a:pPr>
            <a:endParaRPr lang="en-US" sz="1200" dirty="0"/>
          </a:p>
          <a:p>
            <a:pPr marL="0" indent="0">
              <a:buNone/>
            </a:pPr>
            <a:r>
              <a:rPr lang="en-US" b="1" dirty="0" smtClean="0"/>
              <a:t>The </a:t>
            </a:r>
            <a:r>
              <a:rPr lang="en-US" b="1" dirty="0" smtClean="0">
                <a:solidFill>
                  <a:srgbClr val="FFC000"/>
                </a:solidFill>
              </a:rPr>
              <a:t>Interrogative Pronouns</a:t>
            </a:r>
            <a:r>
              <a:rPr lang="en-US" b="1" dirty="0" smtClean="0"/>
              <a:t>:</a:t>
            </a:r>
          </a:p>
          <a:p>
            <a:pPr marL="0" indent="0">
              <a:buNone/>
            </a:pPr>
            <a:r>
              <a:rPr lang="en-US" sz="2800" dirty="0" smtClean="0"/>
              <a:t>Who, whom, what, which, whose</a:t>
            </a:r>
          </a:p>
          <a:p>
            <a:pPr marL="0" indent="0">
              <a:buNone/>
            </a:pPr>
            <a:endParaRPr lang="en-US" sz="1600" dirty="0" smtClean="0"/>
          </a:p>
          <a:p>
            <a:pPr marL="0" indent="0">
              <a:buNone/>
            </a:pPr>
            <a:r>
              <a:rPr lang="en-US" b="1" dirty="0" smtClean="0"/>
              <a:t>Example</a:t>
            </a:r>
          </a:p>
          <a:p>
            <a:pPr marL="0" indent="0">
              <a:buNone/>
            </a:pPr>
            <a:endParaRPr lang="en-US" sz="800" b="1" dirty="0" smtClean="0"/>
          </a:p>
          <a:p>
            <a:pPr marL="0" indent="0">
              <a:buNone/>
            </a:pPr>
            <a:r>
              <a:rPr lang="en-US" sz="2800" b="1" i="1" dirty="0" smtClean="0">
                <a:solidFill>
                  <a:srgbClr val="FFC000"/>
                </a:solidFill>
              </a:rPr>
              <a:t>What</a:t>
            </a:r>
            <a:r>
              <a:rPr lang="en-US" sz="2800" i="1" dirty="0" smtClean="0"/>
              <a:t>’s inside of that</a:t>
            </a:r>
            <a:br>
              <a:rPr lang="en-US" sz="2800" i="1" dirty="0" smtClean="0"/>
            </a:br>
            <a:r>
              <a:rPr lang="en-US" sz="2800" i="1" dirty="0" smtClean="0"/>
              <a:t>treasure chest?</a:t>
            </a:r>
            <a:endParaRPr lang="en-US" sz="2800" i="1" dirty="0"/>
          </a:p>
        </p:txBody>
      </p:sp>
    </p:spTree>
    <p:extLst>
      <p:ext uri="{BB962C8B-B14F-4D97-AF65-F5344CB8AC3E}">
        <p14:creationId xmlns:p14="http://schemas.microsoft.com/office/powerpoint/2010/main" val="20050273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1" y="79744"/>
            <a:ext cx="5273749" cy="834656"/>
          </a:xfrm>
        </p:spPr>
        <p:txBody>
          <a:bodyPr/>
          <a:lstStyle/>
          <a:p>
            <a:pPr algn="l"/>
            <a:r>
              <a:rPr lang="en-US" b="1" dirty="0" smtClean="0">
                <a:solidFill>
                  <a:srgbClr val="0070C0"/>
                </a:solidFill>
              </a:rPr>
              <a:t>That’s not my wife</a:t>
            </a:r>
            <a:endParaRPr lang="en-US" b="1" dirty="0">
              <a:solidFill>
                <a:srgbClr val="0070C0"/>
              </a:solidFill>
            </a:endParaRPr>
          </a:p>
        </p:txBody>
      </p:sp>
      <p:sp>
        <p:nvSpPr>
          <p:cNvPr id="3" name="Content Placeholder 2"/>
          <p:cNvSpPr>
            <a:spLocks noGrp="1"/>
          </p:cNvSpPr>
          <p:nvPr>
            <p:ph idx="1"/>
          </p:nvPr>
        </p:nvSpPr>
        <p:spPr>
          <a:xfrm>
            <a:off x="425301" y="983511"/>
            <a:ext cx="8548577" cy="5672469"/>
          </a:xfrm>
        </p:spPr>
        <p:txBody>
          <a:bodyPr>
            <a:normAutofit fontScale="77500" lnSpcReduction="20000"/>
          </a:bodyPr>
          <a:lstStyle/>
          <a:p>
            <a:pPr marL="0" indent="0">
              <a:buNone/>
            </a:pPr>
            <a:r>
              <a:rPr lang="en-US" dirty="0"/>
              <a:t>I’m just a junior detective.  I don’t know much, but I know the area around Hollywood Road, the hilly Hong Kong street that runs down to Connaught Road.  Strange things turn up in that half-kilometer area crammed with antiques stores, coffee shops and tourist dives.</a:t>
            </a:r>
            <a:endParaRPr lang="pt-BR" dirty="0"/>
          </a:p>
          <a:p>
            <a:pPr marL="0" indent="0">
              <a:buNone/>
            </a:pPr>
            <a:r>
              <a:rPr lang="en-US" dirty="0"/>
              <a:t>Right now, I am looking at this </a:t>
            </a:r>
            <a:r>
              <a:rPr lang="en-US" i="1" dirty="0" err="1"/>
              <a:t>hwa-chiao</a:t>
            </a:r>
            <a:r>
              <a:rPr lang="en-US" dirty="0"/>
              <a:t>, a Chinese-American tourist at the station house who’s bitching at Inspector Chan.  Mr. Wu claims he’s an important visitor, but I think he’s FOB — fresh off the boat Chinese.  He’s shaking his finger and saying, “I report my wife Mei-Yuan has disappeared, then I came back to find an imposter in my hotel room, not even a good duplicate.”  Of course, from his mouth it comes out like “fucking imposter” and “goddamn duplicate.”  Most bad guys use bad language to show their sincerity.  This guy Wu is the slickest bad boy I’ve seen and I have seen a lot of them, from Guangzhou to Macao.  His missing </a:t>
            </a:r>
            <a:r>
              <a:rPr lang="en-US" i="1" dirty="0" err="1"/>
              <a:t>tài</a:t>
            </a:r>
            <a:r>
              <a:rPr lang="en-US" i="1" dirty="0"/>
              <a:t> tai</a:t>
            </a:r>
            <a:r>
              <a:rPr lang="en-US" dirty="0"/>
              <a:t> was </a:t>
            </a:r>
            <a:r>
              <a:rPr lang="en-US" dirty="0" err="1"/>
              <a:t>Shanghainese</a:t>
            </a:r>
            <a:r>
              <a:rPr lang="en-US" dirty="0"/>
              <a:t> and one of the richest women around.</a:t>
            </a:r>
            <a:endParaRPr lang="pt-BR" dirty="0"/>
          </a:p>
        </p:txBody>
      </p:sp>
    </p:spTree>
    <p:extLst>
      <p:ext uri="{BB962C8B-B14F-4D97-AF65-F5344CB8AC3E}">
        <p14:creationId xmlns:p14="http://schemas.microsoft.com/office/powerpoint/2010/main" val="24416078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kateboarder-read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995" y="2687066"/>
            <a:ext cx="2910385" cy="4170934"/>
          </a:xfrm>
          <a:prstGeom prst="rect">
            <a:avLst/>
          </a:prstGeom>
        </p:spPr>
      </p:pic>
      <p:sp>
        <p:nvSpPr>
          <p:cNvPr id="2" name="Title 1"/>
          <p:cNvSpPr>
            <a:spLocks noGrp="1"/>
          </p:cNvSpPr>
          <p:nvPr>
            <p:ph type="title"/>
          </p:nvPr>
        </p:nvSpPr>
        <p:spPr/>
        <p:txBody>
          <a:bodyPr/>
          <a:lstStyle/>
          <a:p>
            <a:pPr algn="l"/>
            <a:r>
              <a:rPr lang="en-US" b="1" dirty="0" smtClean="0">
                <a:solidFill>
                  <a:schemeClr val="accent1"/>
                </a:solidFill>
              </a:rPr>
              <a:t>Pronoun </a:t>
            </a:r>
            <a:r>
              <a:rPr lang="en-US" b="1" dirty="0" smtClean="0">
                <a:solidFill>
                  <a:srgbClr val="FF0000"/>
                </a:solidFill>
              </a:rPr>
              <a:t>Case</a:t>
            </a:r>
            <a:endParaRPr lang="en-US" b="1" dirty="0">
              <a:solidFill>
                <a:srgbClr val="FF0000"/>
              </a:solidFill>
            </a:endParaRPr>
          </a:p>
        </p:txBody>
      </p:sp>
      <p:sp>
        <p:nvSpPr>
          <p:cNvPr id="3" name="Content Placeholder 2"/>
          <p:cNvSpPr>
            <a:spLocks noGrp="1"/>
          </p:cNvSpPr>
          <p:nvPr>
            <p:ph idx="1"/>
          </p:nvPr>
        </p:nvSpPr>
        <p:spPr>
          <a:xfrm>
            <a:off x="457200" y="1600200"/>
            <a:ext cx="8229600" cy="5007038"/>
          </a:xfrm>
        </p:spPr>
        <p:txBody>
          <a:bodyPr>
            <a:normAutofit/>
          </a:bodyPr>
          <a:lstStyle/>
          <a:p>
            <a:pPr marL="0" indent="0">
              <a:buNone/>
            </a:pPr>
            <a:r>
              <a:rPr lang="en-US" b="1" dirty="0" smtClean="0"/>
              <a:t>Some pronouns change form based on whether they are subjects or object</a:t>
            </a:r>
          </a:p>
          <a:p>
            <a:pPr marL="0" indent="0">
              <a:buNone/>
            </a:pPr>
            <a:endParaRPr lang="en-US" sz="2400" b="1" dirty="0"/>
          </a:p>
          <a:p>
            <a:pPr marL="0" indent="0">
              <a:buNone/>
            </a:pPr>
            <a:r>
              <a:rPr lang="en-US" b="1" i="1" dirty="0" smtClean="0">
                <a:solidFill>
                  <a:schemeClr val="accent1"/>
                </a:solidFill>
              </a:rPr>
              <a:t>I </a:t>
            </a:r>
            <a:r>
              <a:rPr lang="en-US" i="1" dirty="0" smtClean="0"/>
              <a:t>taught</a:t>
            </a:r>
            <a:r>
              <a:rPr lang="en-US" b="1" i="1" dirty="0" smtClean="0"/>
              <a:t> </a:t>
            </a:r>
            <a:r>
              <a:rPr lang="en-US" b="1" i="1" dirty="0" smtClean="0">
                <a:solidFill>
                  <a:srgbClr val="FF0000"/>
                </a:solidFill>
              </a:rPr>
              <a:t>myself</a:t>
            </a:r>
            <a:r>
              <a:rPr lang="en-US" b="1" i="1" dirty="0" smtClean="0"/>
              <a:t> </a:t>
            </a:r>
            <a:r>
              <a:rPr lang="en-US" i="1" dirty="0" smtClean="0"/>
              <a:t>to</a:t>
            </a:r>
            <a:r>
              <a:rPr lang="en-US" b="1" i="1" dirty="0" smtClean="0"/>
              <a:t> </a:t>
            </a:r>
            <a:r>
              <a:rPr lang="en-US" i="1" dirty="0" smtClean="0"/>
              <a:t>skateboard</a:t>
            </a:r>
            <a:br>
              <a:rPr lang="en-US" i="1" dirty="0" smtClean="0"/>
            </a:br>
            <a:r>
              <a:rPr lang="en-US" i="1" dirty="0" smtClean="0"/>
              <a:t>because nobody else would </a:t>
            </a:r>
            <a:br>
              <a:rPr lang="en-US" i="1" dirty="0" smtClean="0"/>
            </a:br>
            <a:r>
              <a:rPr lang="en-US" i="1" dirty="0" smtClean="0"/>
              <a:t>teach</a:t>
            </a:r>
            <a:r>
              <a:rPr lang="en-US" i="1" dirty="0"/>
              <a:t> </a:t>
            </a:r>
            <a:r>
              <a:rPr lang="en-US" b="1" i="1" dirty="0" smtClean="0">
                <a:solidFill>
                  <a:srgbClr val="FF0000"/>
                </a:solidFill>
              </a:rPr>
              <a:t>me</a:t>
            </a:r>
            <a:r>
              <a:rPr lang="en-US" i="1" dirty="0" smtClean="0"/>
              <a:t>.</a:t>
            </a:r>
          </a:p>
          <a:p>
            <a:pPr marL="0" indent="0">
              <a:buNone/>
            </a:pPr>
            <a:endParaRPr lang="en-US" sz="2400" b="1" i="1" dirty="0"/>
          </a:p>
          <a:p>
            <a:pPr marL="0" indent="0">
              <a:buNone/>
            </a:pPr>
            <a:r>
              <a:rPr lang="en-US" sz="3000" dirty="0" smtClean="0"/>
              <a:t>When do we use </a:t>
            </a:r>
            <a:r>
              <a:rPr lang="en-US" sz="3000" i="1" dirty="0" smtClean="0">
                <a:solidFill>
                  <a:srgbClr val="FF0000"/>
                </a:solidFill>
              </a:rPr>
              <a:t>I</a:t>
            </a:r>
            <a:r>
              <a:rPr lang="en-US" sz="3000" dirty="0" smtClean="0"/>
              <a:t>?</a:t>
            </a:r>
            <a:br>
              <a:rPr lang="en-US" sz="3000" dirty="0" smtClean="0"/>
            </a:br>
            <a:r>
              <a:rPr lang="en-US" sz="3000" dirty="0" smtClean="0"/>
              <a:t>When do we use </a:t>
            </a:r>
            <a:r>
              <a:rPr lang="en-US" sz="3000" b="1" i="1" dirty="0" smtClean="0">
                <a:solidFill>
                  <a:srgbClr val="FF0000"/>
                </a:solidFill>
              </a:rPr>
              <a:t>me</a:t>
            </a:r>
            <a:r>
              <a:rPr lang="en-US" sz="3000" dirty="0" smtClean="0"/>
              <a:t>?</a:t>
            </a:r>
            <a:br>
              <a:rPr lang="en-US" sz="3000" dirty="0" smtClean="0"/>
            </a:br>
            <a:r>
              <a:rPr lang="en-US" sz="3000" dirty="0" smtClean="0"/>
              <a:t>When do we use </a:t>
            </a:r>
            <a:r>
              <a:rPr lang="en-US" sz="3000" b="1" i="1" dirty="0" smtClean="0">
                <a:solidFill>
                  <a:srgbClr val="FF0000"/>
                </a:solidFill>
              </a:rPr>
              <a:t>myself</a:t>
            </a:r>
            <a:r>
              <a:rPr lang="en-US" sz="3000" dirty="0" smtClean="0"/>
              <a:t>?</a:t>
            </a:r>
          </a:p>
          <a:p>
            <a:pPr marL="0" indent="0">
              <a:buNone/>
            </a:pPr>
            <a:endParaRPr lang="en-US" b="1" dirty="0"/>
          </a:p>
        </p:txBody>
      </p:sp>
    </p:spTree>
    <p:extLst>
      <p:ext uri="{BB962C8B-B14F-4D97-AF65-F5344CB8AC3E}">
        <p14:creationId xmlns:p14="http://schemas.microsoft.com/office/powerpoint/2010/main" val="5900666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1" y="79744"/>
            <a:ext cx="5273749" cy="834656"/>
          </a:xfrm>
        </p:spPr>
        <p:txBody>
          <a:bodyPr/>
          <a:lstStyle/>
          <a:p>
            <a:pPr algn="l"/>
            <a:r>
              <a:rPr lang="en-US" b="1" dirty="0" smtClean="0">
                <a:solidFill>
                  <a:srgbClr val="0070C0"/>
                </a:solidFill>
              </a:rPr>
              <a:t>That’s not my wife</a:t>
            </a:r>
            <a:endParaRPr lang="en-US" b="1" dirty="0">
              <a:solidFill>
                <a:srgbClr val="0070C0"/>
              </a:solidFill>
            </a:endParaRPr>
          </a:p>
        </p:txBody>
      </p:sp>
      <p:sp>
        <p:nvSpPr>
          <p:cNvPr id="3" name="Content Placeholder 2"/>
          <p:cNvSpPr>
            <a:spLocks noGrp="1"/>
          </p:cNvSpPr>
          <p:nvPr>
            <p:ph idx="1"/>
          </p:nvPr>
        </p:nvSpPr>
        <p:spPr>
          <a:xfrm>
            <a:off x="425301" y="914401"/>
            <a:ext cx="8548577" cy="5741580"/>
          </a:xfrm>
        </p:spPr>
        <p:txBody>
          <a:bodyPr>
            <a:normAutofit fontScale="77500" lnSpcReduction="20000"/>
          </a:bodyPr>
          <a:lstStyle/>
          <a:p>
            <a:pPr marL="0" indent="0">
              <a:buNone/>
            </a:pPr>
            <a:r>
              <a:rPr lang="en-US" dirty="0">
                <a:solidFill>
                  <a:srgbClr val="FF0000"/>
                </a:solidFill>
                <a:effectLst>
                  <a:outerShdw blurRad="38100" dist="38100" dir="2700000" algn="tl">
                    <a:srgbClr val="000000">
                      <a:alpha val="43137"/>
                    </a:srgbClr>
                  </a:outerShdw>
                </a:effectLst>
              </a:rPr>
              <a:t>I</a:t>
            </a:r>
            <a:r>
              <a:rPr lang="en-US" dirty="0"/>
              <a:t>’m just a junior detective.  </a:t>
            </a:r>
            <a:r>
              <a:rPr lang="en-US" dirty="0">
                <a:solidFill>
                  <a:srgbClr val="FF0000"/>
                </a:solidFill>
                <a:effectLst>
                  <a:outerShdw blurRad="38100" dist="38100" dir="2700000" algn="tl">
                    <a:srgbClr val="000000">
                      <a:alpha val="43137"/>
                    </a:srgbClr>
                  </a:outerShdw>
                </a:effectLst>
              </a:rPr>
              <a:t>I</a:t>
            </a:r>
            <a:r>
              <a:rPr lang="en-US" dirty="0"/>
              <a:t> don’t know much, but </a:t>
            </a:r>
            <a:r>
              <a:rPr lang="en-US" dirty="0">
                <a:solidFill>
                  <a:srgbClr val="FF0000"/>
                </a:solidFill>
                <a:effectLst>
                  <a:outerShdw blurRad="38100" dist="38100" dir="2700000" algn="tl">
                    <a:srgbClr val="000000">
                      <a:alpha val="43137"/>
                    </a:srgbClr>
                  </a:outerShdw>
                </a:effectLst>
              </a:rPr>
              <a:t>I</a:t>
            </a:r>
            <a:r>
              <a:rPr lang="en-US" dirty="0"/>
              <a:t> know the area around Hollywood Road, the hilly Hong Kong street </a:t>
            </a:r>
            <a:r>
              <a:rPr lang="en-US" dirty="0">
                <a:solidFill>
                  <a:srgbClr val="FF0000"/>
                </a:solidFill>
                <a:effectLst>
                  <a:outerShdw blurRad="38100" dist="38100" dir="2700000" algn="tl">
                    <a:srgbClr val="000000">
                      <a:alpha val="43137"/>
                    </a:srgbClr>
                  </a:outerShdw>
                </a:effectLst>
              </a:rPr>
              <a:t>that</a:t>
            </a:r>
            <a:r>
              <a:rPr lang="en-US" dirty="0"/>
              <a:t> runs down to Connaught Road.  Strange things turn up in </a:t>
            </a:r>
            <a:r>
              <a:rPr lang="en-US" dirty="0">
                <a:solidFill>
                  <a:srgbClr val="FF0000"/>
                </a:solidFill>
                <a:effectLst>
                  <a:outerShdw blurRad="38100" dist="38100" dir="2700000" algn="tl">
                    <a:srgbClr val="000000">
                      <a:alpha val="43137"/>
                    </a:srgbClr>
                  </a:outerShdw>
                </a:effectLst>
              </a:rPr>
              <a:t>that</a:t>
            </a:r>
            <a:r>
              <a:rPr lang="en-US" dirty="0"/>
              <a:t> half-kilometer area crammed with antiques stores, coffee shops and tourist dives.</a:t>
            </a:r>
            <a:endParaRPr lang="pt-BR" dirty="0"/>
          </a:p>
          <a:p>
            <a:pPr marL="0" indent="0">
              <a:buNone/>
            </a:pPr>
            <a:r>
              <a:rPr lang="en-US" dirty="0"/>
              <a:t>Right now,</a:t>
            </a:r>
            <a:r>
              <a:rPr lang="en-US" dirty="0">
                <a:solidFill>
                  <a:srgbClr val="FF0000"/>
                </a:solidFill>
                <a:effectLst>
                  <a:outerShdw blurRad="38100" dist="38100" dir="2700000" algn="tl">
                    <a:srgbClr val="000000">
                      <a:alpha val="43137"/>
                    </a:srgbClr>
                  </a:outerShdw>
                </a:effectLst>
              </a:rPr>
              <a:t> I </a:t>
            </a:r>
            <a:r>
              <a:rPr lang="en-US" dirty="0"/>
              <a:t>am looking at </a:t>
            </a:r>
            <a:r>
              <a:rPr lang="en-US" dirty="0">
                <a:solidFill>
                  <a:srgbClr val="FF0000"/>
                </a:solidFill>
                <a:effectLst>
                  <a:outerShdw blurRad="38100" dist="38100" dir="2700000" algn="tl">
                    <a:srgbClr val="000000">
                      <a:alpha val="43137"/>
                    </a:srgbClr>
                  </a:outerShdw>
                </a:effectLst>
              </a:rPr>
              <a:t>this</a:t>
            </a:r>
            <a:r>
              <a:rPr lang="en-US" dirty="0"/>
              <a:t> </a:t>
            </a:r>
            <a:r>
              <a:rPr lang="en-US" i="1" dirty="0" err="1"/>
              <a:t>hwa-chiao</a:t>
            </a:r>
            <a:r>
              <a:rPr lang="en-US" dirty="0"/>
              <a:t>, a Chinese-American tourist at the station house </a:t>
            </a:r>
            <a:r>
              <a:rPr lang="en-US" dirty="0">
                <a:solidFill>
                  <a:srgbClr val="FF0000"/>
                </a:solidFill>
                <a:effectLst>
                  <a:outerShdw blurRad="38100" dist="38100" dir="2700000" algn="tl">
                    <a:srgbClr val="000000">
                      <a:alpha val="43137"/>
                    </a:srgbClr>
                  </a:outerShdw>
                </a:effectLst>
              </a:rPr>
              <a:t>who’s</a:t>
            </a:r>
            <a:r>
              <a:rPr lang="en-US" dirty="0"/>
              <a:t> bitching at Inspector Chan.  Mr. Wu claims </a:t>
            </a:r>
            <a:r>
              <a:rPr lang="en-US" dirty="0">
                <a:solidFill>
                  <a:srgbClr val="FF0000"/>
                </a:solidFill>
                <a:effectLst>
                  <a:outerShdw blurRad="38100" dist="38100" dir="2700000" algn="tl">
                    <a:srgbClr val="000000">
                      <a:alpha val="43137"/>
                    </a:srgbClr>
                  </a:outerShdw>
                </a:effectLst>
              </a:rPr>
              <a:t>he’s</a:t>
            </a:r>
            <a:r>
              <a:rPr lang="en-US" dirty="0"/>
              <a:t> an important visitor, but</a:t>
            </a:r>
            <a:r>
              <a:rPr lang="en-US" dirty="0">
                <a:solidFill>
                  <a:srgbClr val="FF0000"/>
                </a:solidFill>
                <a:effectLst>
                  <a:outerShdw blurRad="38100" dist="38100" dir="2700000" algn="tl">
                    <a:srgbClr val="000000">
                      <a:alpha val="43137"/>
                    </a:srgbClr>
                  </a:outerShdw>
                </a:effectLst>
              </a:rPr>
              <a:t> I </a:t>
            </a:r>
            <a:r>
              <a:rPr lang="en-US" dirty="0"/>
              <a:t>think </a:t>
            </a:r>
            <a:r>
              <a:rPr lang="en-US" dirty="0">
                <a:solidFill>
                  <a:srgbClr val="FF0000"/>
                </a:solidFill>
                <a:effectLst>
                  <a:outerShdw blurRad="38100" dist="38100" dir="2700000" algn="tl">
                    <a:srgbClr val="000000">
                      <a:alpha val="43137"/>
                    </a:srgbClr>
                  </a:outerShdw>
                </a:effectLst>
              </a:rPr>
              <a:t>he’s</a:t>
            </a:r>
            <a:r>
              <a:rPr lang="en-US" dirty="0"/>
              <a:t> FOB — fresh off the boat Chinese.  </a:t>
            </a:r>
            <a:r>
              <a:rPr lang="en-US" dirty="0">
                <a:solidFill>
                  <a:srgbClr val="FF0000"/>
                </a:solidFill>
                <a:effectLst>
                  <a:outerShdw blurRad="38100" dist="38100" dir="2700000" algn="tl">
                    <a:srgbClr val="000000">
                      <a:alpha val="43137"/>
                    </a:srgbClr>
                  </a:outerShdw>
                </a:effectLst>
              </a:rPr>
              <a:t>He’s</a:t>
            </a:r>
            <a:r>
              <a:rPr lang="en-US" dirty="0"/>
              <a:t> shaking </a:t>
            </a:r>
            <a:r>
              <a:rPr lang="en-US" dirty="0">
                <a:solidFill>
                  <a:srgbClr val="FF0000"/>
                </a:solidFill>
                <a:effectLst>
                  <a:outerShdw blurRad="38100" dist="38100" dir="2700000" algn="tl">
                    <a:srgbClr val="000000">
                      <a:alpha val="43137"/>
                    </a:srgbClr>
                  </a:outerShdw>
                </a:effectLst>
              </a:rPr>
              <a:t>his</a:t>
            </a:r>
            <a:r>
              <a:rPr lang="en-US" dirty="0"/>
              <a:t> finger and saying, “</a:t>
            </a:r>
            <a:r>
              <a:rPr lang="en-US" dirty="0">
                <a:solidFill>
                  <a:srgbClr val="FF0000"/>
                </a:solidFill>
                <a:effectLst>
                  <a:outerShdw blurRad="38100" dist="38100" dir="2700000" algn="tl">
                    <a:srgbClr val="000000">
                      <a:alpha val="43137"/>
                    </a:srgbClr>
                  </a:outerShdw>
                </a:effectLst>
              </a:rPr>
              <a:t>I</a:t>
            </a:r>
            <a:r>
              <a:rPr lang="en-US" dirty="0"/>
              <a:t> report </a:t>
            </a:r>
            <a:r>
              <a:rPr lang="en-US" dirty="0">
                <a:solidFill>
                  <a:srgbClr val="FF0000"/>
                </a:solidFill>
                <a:effectLst>
                  <a:outerShdw blurRad="38100" dist="38100" dir="2700000" algn="tl">
                    <a:srgbClr val="000000">
                      <a:alpha val="43137"/>
                    </a:srgbClr>
                  </a:outerShdw>
                </a:effectLst>
              </a:rPr>
              <a:t>my</a:t>
            </a:r>
            <a:r>
              <a:rPr lang="en-US" dirty="0"/>
              <a:t> wife Mei-Yuan has disappeared, then</a:t>
            </a:r>
            <a:r>
              <a:rPr lang="en-US" dirty="0">
                <a:solidFill>
                  <a:srgbClr val="FF0000"/>
                </a:solidFill>
                <a:effectLst>
                  <a:outerShdw blurRad="38100" dist="38100" dir="2700000" algn="tl">
                    <a:srgbClr val="000000">
                      <a:alpha val="43137"/>
                    </a:srgbClr>
                  </a:outerShdw>
                </a:effectLst>
              </a:rPr>
              <a:t> I </a:t>
            </a:r>
            <a:r>
              <a:rPr lang="en-US" dirty="0"/>
              <a:t>came back to find an imposter in </a:t>
            </a:r>
            <a:r>
              <a:rPr lang="en-US" dirty="0">
                <a:solidFill>
                  <a:srgbClr val="FF0000"/>
                </a:solidFill>
                <a:effectLst>
                  <a:outerShdw blurRad="38100" dist="38100" dir="2700000" algn="tl">
                    <a:srgbClr val="000000">
                      <a:alpha val="43137"/>
                    </a:srgbClr>
                  </a:outerShdw>
                </a:effectLst>
              </a:rPr>
              <a:t>my</a:t>
            </a:r>
            <a:r>
              <a:rPr lang="en-US" dirty="0"/>
              <a:t> hotel room, not even a good duplicate.”  Of course, from </a:t>
            </a:r>
            <a:r>
              <a:rPr lang="en-US" dirty="0">
                <a:solidFill>
                  <a:srgbClr val="FF0000"/>
                </a:solidFill>
                <a:effectLst>
                  <a:outerShdw blurRad="38100" dist="38100" dir="2700000" algn="tl">
                    <a:srgbClr val="000000">
                      <a:alpha val="43137"/>
                    </a:srgbClr>
                  </a:outerShdw>
                </a:effectLst>
              </a:rPr>
              <a:t>his</a:t>
            </a:r>
            <a:r>
              <a:rPr lang="en-US" dirty="0"/>
              <a:t> mouth </a:t>
            </a:r>
            <a:r>
              <a:rPr lang="en-US" dirty="0">
                <a:solidFill>
                  <a:srgbClr val="FF0000"/>
                </a:solidFill>
                <a:effectLst>
                  <a:outerShdw blurRad="38100" dist="38100" dir="2700000" algn="tl">
                    <a:srgbClr val="000000">
                      <a:alpha val="43137"/>
                    </a:srgbClr>
                  </a:outerShdw>
                </a:effectLst>
              </a:rPr>
              <a:t>it</a:t>
            </a:r>
            <a:r>
              <a:rPr lang="en-US" dirty="0"/>
              <a:t> comes out like “fucking imposter” and “goddamn duplicate.”  Most bad guys use bad language to show </a:t>
            </a:r>
            <a:r>
              <a:rPr lang="en-US" dirty="0">
                <a:solidFill>
                  <a:srgbClr val="FF0000"/>
                </a:solidFill>
                <a:effectLst>
                  <a:outerShdw blurRad="38100" dist="38100" dir="2700000" algn="tl">
                    <a:srgbClr val="000000">
                      <a:alpha val="43137"/>
                    </a:srgbClr>
                  </a:outerShdw>
                </a:effectLst>
              </a:rPr>
              <a:t>their</a:t>
            </a:r>
            <a:r>
              <a:rPr lang="en-US" dirty="0"/>
              <a:t> sincerity.  </a:t>
            </a:r>
            <a:r>
              <a:rPr lang="en-US" dirty="0">
                <a:solidFill>
                  <a:srgbClr val="FF0000"/>
                </a:solidFill>
                <a:effectLst>
                  <a:outerShdw blurRad="38100" dist="38100" dir="2700000" algn="tl">
                    <a:srgbClr val="000000">
                      <a:alpha val="43137"/>
                    </a:srgbClr>
                  </a:outerShdw>
                </a:effectLst>
              </a:rPr>
              <a:t>This</a:t>
            </a:r>
            <a:r>
              <a:rPr lang="en-US" dirty="0"/>
              <a:t> guy Wu is the slickest bad boy </a:t>
            </a:r>
            <a:r>
              <a:rPr lang="en-US" dirty="0">
                <a:solidFill>
                  <a:srgbClr val="FF0000"/>
                </a:solidFill>
                <a:effectLst>
                  <a:outerShdw blurRad="38100" dist="38100" dir="2700000" algn="tl">
                    <a:srgbClr val="000000">
                      <a:alpha val="43137"/>
                    </a:srgbClr>
                  </a:outerShdw>
                </a:effectLst>
              </a:rPr>
              <a:t>I’ve</a:t>
            </a:r>
            <a:r>
              <a:rPr lang="en-US" dirty="0"/>
              <a:t> seen and</a:t>
            </a:r>
            <a:r>
              <a:rPr lang="en-US" dirty="0">
                <a:solidFill>
                  <a:srgbClr val="FF0000"/>
                </a:solidFill>
                <a:effectLst>
                  <a:outerShdw blurRad="38100" dist="38100" dir="2700000" algn="tl">
                    <a:srgbClr val="000000">
                      <a:alpha val="43137"/>
                    </a:srgbClr>
                  </a:outerShdw>
                </a:effectLst>
              </a:rPr>
              <a:t> I </a:t>
            </a:r>
            <a:r>
              <a:rPr lang="en-US" dirty="0"/>
              <a:t>have seen a lot of </a:t>
            </a:r>
            <a:r>
              <a:rPr lang="en-US" dirty="0">
                <a:solidFill>
                  <a:srgbClr val="FF0000"/>
                </a:solidFill>
                <a:effectLst>
                  <a:outerShdw blurRad="38100" dist="38100" dir="2700000" algn="tl">
                    <a:srgbClr val="000000">
                      <a:alpha val="43137"/>
                    </a:srgbClr>
                  </a:outerShdw>
                </a:effectLst>
              </a:rPr>
              <a:t>them</a:t>
            </a:r>
            <a:r>
              <a:rPr lang="en-US" dirty="0"/>
              <a:t>, from Guangzhou to Macao.  </a:t>
            </a:r>
            <a:r>
              <a:rPr lang="en-US" dirty="0">
                <a:solidFill>
                  <a:srgbClr val="FF0000"/>
                </a:solidFill>
                <a:effectLst>
                  <a:outerShdw blurRad="38100" dist="38100" dir="2700000" algn="tl">
                    <a:srgbClr val="000000">
                      <a:alpha val="43137"/>
                    </a:srgbClr>
                  </a:outerShdw>
                </a:effectLst>
              </a:rPr>
              <a:t>His</a:t>
            </a:r>
            <a:r>
              <a:rPr lang="en-US" dirty="0">
                <a:solidFill>
                  <a:srgbClr val="FF0000"/>
                </a:solidFill>
              </a:rPr>
              <a:t> </a:t>
            </a:r>
            <a:r>
              <a:rPr lang="en-US" dirty="0"/>
              <a:t>missing </a:t>
            </a:r>
            <a:r>
              <a:rPr lang="en-US" i="1" dirty="0" err="1"/>
              <a:t>tài</a:t>
            </a:r>
            <a:r>
              <a:rPr lang="en-US" i="1" dirty="0"/>
              <a:t> tai</a:t>
            </a:r>
            <a:r>
              <a:rPr lang="en-US" dirty="0"/>
              <a:t> was </a:t>
            </a:r>
            <a:r>
              <a:rPr lang="en-US" dirty="0" err="1"/>
              <a:t>Shanghainese</a:t>
            </a:r>
            <a:r>
              <a:rPr lang="en-US" dirty="0"/>
              <a:t> and </a:t>
            </a:r>
            <a:r>
              <a:rPr lang="en-US" dirty="0">
                <a:solidFill>
                  <a:srgbClr val="FF0000"/>
                </a:solidFill>
                <a:effectLst>
                  <a:outerShdw blurRad="38100" dist="38100" dir="2700000" algn="tl">
                    <a:srgbClr val="000000">
                      <a:alpha val="43137"/>
                    </a:srgbClr>
                  </a:outerShdw>
                </a:effectLst>
              </a:rPr>
              <a:t>one</a:t>
            </a:r>
            <a:r>
              <a:rPr lang="en-US" dirty="0"/>
              <a:t> of the richest women around.</a:t>
            </a:r>
            <a:endParaRPr lang="pt-BR" dirty="0"/>
          </a:p>
        </p:txBody>
      </p:sp>
    </p:spTree>
    <p:extLst>
      <p:ext uri="{BB962C8B-B14F-4D97-AF65-F5344CB8AC3E}">
        <p14:creationId xmlns:p14="http://schemas.microsoft.com/office/powerpoint/2010/main" val="20711037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6819012" y="3980120"/>
            <a:ext cx="960473" cy="701749"/>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 name="Elipse 6"/>
          <p:cNvSpPr/>
          <p:nvPr/>
        </p:nvSpPr>
        <p:spPr>
          <a:xfrm>
            <a:off x="1690575" y="3444949"/>
            <a:ext cx="960473" cy="701749"/>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 name="Elipse 5"/>
          <p:cNvSpPr/>
          <p:nvPr/>
        </p:nvSpPr>
        <p:spPr>
          <a:xfrm>
            <a:off x="5642343" y="1793358"/>
            <a:ext cx="382773" cy="701749"/>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5" name="Elipse 4"/>
          <p:cNvSpPr/>
          <p:nvPr/>
        </p:nvSpPr>
        <p:spPr>
          <a:xfrm>
            <a:off x="2459662" y="2339162"/>
            <a:ext cx="382773" cy="701749"/>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 name="Elipse 3"/>
          <p:cNvSpPr/>
          <p:nvPr/>
        </p:nvSpPr>
        <p:spPr>
          <a:xfrm>
            <a:off x="425300" y="1839433"/>
            <a:ext cx="382773" cy="701749"/>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 name="Title 1"/>
          <p:cNvSpPr>
            <a:spLocks noGrp="1"/>
          </p:cNvSpPr>
          <p:nvPr>
            <p:ph type="title"/>
          </p:nvPr>
        </p:nvSpPr>
        <p:spPr>
          <a:xfrm>
            <a:off x="127591" y="79744"/>
            <a:ext cx="5273749" cy="834656"/>
          </a:xfrm>
        </p:spPr>
        <p:txBody>
          <a:bodyPr/>
          <a:lstStyle/>
          <a:p>
            <a:pPr algn="l"/>
            <a:r>
              <a:rPr lang="en-US" b="1" dirty="0" smtClean="0">
                <a:solidFill>
                  <a:srgbClr val="0070C0"/>
                </a:solidFill>
              </a:rPr>
              <a:t>That’s not my wife</a:t>
            </a:r>
            <a:endParaRPr lang="en-US" b="1" dirty="0">
              <a:solidFill>
                <a:srgbClr val="0070C0"/>
              </a:solidFill>
            </a:endParaRPr>
          </a:p>
        </p:txBody>
      </p:sp>
      <p:sp>
        <p:nvSpPr>
          <p:cNvPr id="3" name="Content Placeholder 2"/>
          <p:cNvSpPr>
            <a:spLocks noGrp="1"/>
          </p:cNvSpPr>
          <p:nvPr>
            <p:ph idx="1"/>
          </p:nvPr>
        </p:nvSpPr>
        <p:spPr>
          <a:xfrm>
            <a:off x="425300" y="1860484"/>
            <a:ext cx="8548577" cy="4157329"/>
          </a:xfrm>
        </p:spPr>
        <p:txBody>
          <a:bodyPr>
            <a:normAutofit/>
          </a:bodyPr>
          <a:lstStyle/>
          <a:p>
            <a:pPr marL="0" indent="0">
              <a:buNone/>
            </a:pPr>
            <a:r>
              <a:rPr lang="en-US" sz="3500" dirty="0">
                <a:solidFill>
                  <a:srgbClr val="FF0000"/>
                </a:solidFill>
                <a:effectLst>
                  <a:outerShdw blurRad="38100" dist="38100" dir="2700000" algn="tl">
                    <a:srgbClr val="000000">
                      <a:alpha val="43137"/>
                    </a:srgbClr>
                  </a:outerShdw>
                </a:effectLst>
              </a:rPr>
              <a:t>I</a:t>
            </a:r>
            <a:r>
              <a:rPr lang="en-US" sz="3500" dirty="0"/>
              <a:t>’m just a junior detective.  </a:t>
            </a:r>
            <a:r>
              <a:rPr lang="en-US" sz="3500" dirty="0">
                <a:solidFill>
                  <a:srgbClr val="FF0000"/>
                </a:solidFill>
                <a:effectLst>
                  <a:outerShdw blurRad="38100" dist="38100" dir="2700000" algn="tl">
                    <a:srgbClr val="000000">
                      <a:alpha val="43137"/>
                    </a:srgbClr>
                  </a:outerShdw>
                </a:effectLst>
              </a:rPr>
              <a:t>I</a:t>
            </a:r>
            <a:r>
              <a:rPr lang="en-US" sz="3500" dirty="0"/>
              <a:t> don’t know much, but </a:t>
            </a:r>
            <a:r>
              <a:rPr lang="en-US" sz="3500" dirty="0">
                <a:solidFill>
                  <a:srgbClr val="FF0000"/>
                </a:solidFill>
                <a:effectLst>
                  <a:outerShdw blurRad="38100" dist="38100" dir="2700000" algn="tl">
                    <a:srgbClr val="000000">
                      <a:alpha val="43137"/>
                    </a:srgbClr>
                  </a:outerShdw>
                </a:effectLst>
              </a:rPr>
              <a:t>I</a:t>
            </a:r>
            <a:r>
              <a:rPr lang="en-US" sz="3500" dirty="0"/>
              <a:t> know the area around Hollywood Road, the hilly Hong Kong street </a:t>
            </a:r>
            <a:r>
              <a:rPr lang="en-US" sz="3500" dirty="0">
                <a:solidFill>
                  <a:srgbClr val="FF0000"/>
                </a:solidFill>
                <a:effectLst>
                  <a:outerShdw blurRad="38100" dist="38100" dir="2700000" algn="tl">
                    <a:srgbClr val="000000">
                      <a:alpha val="43137"/>
                    </a:srgbClr>
                  </a:outerShdw>
                </a:effectLst>
              </a:rPr>
              <a:t>that</a:t>
            </a:r>
            <a:r>
              <a:rPr lang="en-US" sz="3500" dirty="0"/>
              <a:t> runs down to Connaught Road.  Strange things turn up in </a:t>
            </a:r>
            <a:r>
              <a:rPr lang="en-US" sz="3500" dirty="0">
                <a:solidFill>
                  <a:srgbClr val="FF0000"/>
                </a:solidFill>
                <a:effectLst>
                  <a:outerShdw blurRad="38100" dist="38100" dir="2700000" algn="tl">
                    <a:srgbClr val="000000">
                      <a:alpha val="43137"/>
                    </a:srgbClr>
                  </a:outerShdw>
                </a:effectLst>
              </a:rPr>
              <a:t>that</a:t>
            </a:r>
            <a:r>
              <a:rPr lang="en-US" sz="3500" dirty="0"/>
              <a:t> half-kilometer area crammed with antiques stores, coffee shops and tourist dives</a:t>
            </a:r>
            <a:r>
              <a:rPr lang="en-US" sz="3500" dirty="0" smtClean="0"/>
              <a:t>.</a:t>
            </a:r>
            <a:endParaRPr lang="pt-BR" sz="3500" dirty="0"/>
          </a:p>
        </p:txBody>
      </p:sp>
      <p:cxnSp>
        <p:nvCxnSpPr>
          <p:cNvPr id="10" name="Conector de seta reta 9"/>
          <p:cNvCxnSpPr/>
          <p:nvPr/>
        </p:nvCxnSpPr>
        <p:spPr>
          <a:xfrm flipV="1">
            <a:off x="871871" y="1294473"/>
            <a:ext cx="1419442" cy="4988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2227515" y="739811"/>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Author</a:t>
            </a:r>
            <a:endParaRPr lang="en-US" sz="2500" b="1" dirty="0"/>
          </a:p>
        </p:txBody>
      </p:sp>
      <p:cxnSp>
        <p:nvCxnSpPr>
          <p:cNvPr id="12" name="Conector de seta reta 11"/>
          <p:cNvCxnSpPr/>
          <p:nvPr/>
        </p:nvCxnSpPr>
        <p:spPr>
          <a:xfrm flipH="1" flipV="1">
            <a:off x="2612062" y="1385777"/>
            <a:ext cx="38985" cy="9533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ector de seta reta 13"/>
          <p:cNvCxnSpPr>
            <a:stCxn id="6" idx="1"/>
          </p:cNvCxnSpPr>
          <p:nvPr/>
        </p:nvCxnSpPr>
        <p:spPr>
          <a:xfrm flipH="1" flipV="1">
            <a:off x="3083442" y="1385777"/>
            <a:ext cx="2614957" cy="510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5854994" y="349877"/>
            <a:ext cx="192449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Hong Kong street</a:t>
            </a:r>
            <a:endParaRPr lang="en-US" sz="2500" b="1" dirty="0"/>
          </a:p>
        </p:txBody>
      </p:sp>
      <p:cxnSp>
        <p:nvCxnSpPr>
          <p:cNvPr id="18" name="Conector de seta reta 17"/>
          <p:cNvCxnSpPr>
            <a:endCxn id="17" idx="1"/>
          </p:cNvCxnSpPr>
          <p:nvPr/>
        </p:nvCxnSpPr>
        <p:spPr>
          <a:xfrm flipV="1">
            <a:off x="2631554" y="695011"/>
            <a:ext cx="3223440" cy="3100812"/>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1" name="Conector de seta reta 20"/>
          <p:cNvCxnSpPr/>
          <p:nvPr/>
        </p:nvCxnSpPr>
        <p:spPr>
          <a:xfrm flipV="1">
            <a:off x="7549116" y="1572689"/>
            <a:ext cx="235682" cy="2223134"/>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25" name="Title 1"/>
          <p:cNvSpPr txBox="1">
            <a:spLocks/>
          </p:cNvSpPr>
          <p:nvPr/>
        </p:nvSpPr>
        <p:spPr>
          <a:xfrm>
            <a:off x="7299249" y="1040144"/>
            <a:ext cx="930352" cy="6008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area</a:t>
            </a:r>
            <a:endParaRPr lang="en-US" sz="2500" b="1" dirty="0"/>
          </a:p>
        </p:txBody>
      </p:sp>
    </p:spTree>
    <p:extLst>
      <p:ext uri="{BB962C8B-B14F-4D97-AF65-F5344CB8AC3E}">
        <p14:creationId xmlns:p14="http://schemas.microsoft.com/office/powerpoint/2010/main" val="31539435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5" grpId="0" animBg="1"/>
      <p:bldP spid="4" grpId="0" animBg="1"/>
      <p:bldP spid="11" grpId="0"/>
      <p:bldP spid="17" grpId="0"/>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lipse 20"/>
          <p:cNvSpPr/>
          <p:nvPr/>
        </p:nvSpPr>
        <p:spPr>
          <a:xfrm>
            <a:off x="5329233" y="4614751"/>
            <a:ext cx="646265" cy="501526"/>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0" name="Elipse 19"/>
          <p:cNvSpPr/>
          <p:nvPr/>
        </p:nvSpPr>
        <p:spPr>
          <a:xfrm>
            <a:off x="7241926" y="4186489"/>
            <a:ext cx="238000" cy="416465"/>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9" name="Elipse 18"/>
          <p:cNvSpPr/>
          <p:nvPr/>
        </p:nvSpPr>
        <p:spPr>
          <a:xfrm>
            <a:off x="7446874" y="3718715"/>
            <a:ext cx="646265" cy="501526"/>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8" name="Elipse 17"/>
          <p:cNvSpPr/>
          <p:nvPr/>
        </p:nvSpPr>
        <p:spPr>
          <a:xfrm>
            <a:off x="5975498" y="3718715"/>
            <a:ext cx="315133" cy="501526"/>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7" name="Elipse 16"/>
          <p:cNvSpPr/>
          <p:nvPr/>
        </p:nvSpPr>
        <p:spPr>
          <a:xfrm>
            <a:off x="1969714" y="3700940"/>
            <a:ext cx="630267" cy="51930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6" name="Elipse 15"/>
          <p:cNvSpPr/>
          <p:nvPr/>
        </p:nvSpPr>
        <p:spPr>
          <a:xfrm>
            <a:off x="6826102" y="3250941"/>
            <a:ext cx="1017908" cy="51930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5" name="Elipse 14"/>
          <p:cNvSpPr/>
          <p:nvPr/>
        </p:nvSpPr>
        <p:spPr>
          <a:xfrm>
            <a:off x="8032277" y="2816701"/>
            <a:ext cx="865722" cy="51930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4" name="Elipse 13"/>
          <p:cNvSpPr/>
          <p:nvPr/>
        </p:nvSpPr>
        <p:spPr>
          <a:xfrm>
            <a:off x="6826102" y="2816702"/>
            <a:ext cx="301812" cy="519302"/>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2" name="Elipse 11"/>
          <p:cNvSpPr/>
          <p:nvPr/>
        </p:nvSpPr>
        <p:spPr>
          <a:xfrm>
            <a:off x="1701208" y="2816702"/>
            <a:ext cx="865722" cy="51930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1" name="Elipse 10"/>
          <p:cNvSpPr/>
          <p:nvPr/>
        </p:nvSpPr>
        <p:spPr>
          <a:xfrm>
            <a:off x="412811" y="2384346"/>
            <a:ext cx="1218665" cy="535125"/>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Elipse 7"/>
          <p:cNvSpPr/>
          <p:nvPr/>
        </p:nvSpPr>
        <p:spPr>
          <a:xfrm>
            <a:off x="5192230" y="1495067"/>
            <a:ext cx="783268"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 name="Elipse 3"/>
          <p:cNvSpPr/>
          <p:nvPr/>
        </p:nvSpPr>
        <p:spPr>
          <a:xfrm>
            <a:off x="2384996" y="1495067"/>
            <a:ext cx="358199"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Content Placeholder 2"/>
          <p:cNvSpPr>
            <a:spLocks noGrp="1"/>
          </p:cNvSpPr>
          <p:nvPr>
            <p:ph idx="1"/>
          </p:nvPr>
        </p:nvSpPr>
        <p:spPr>
          <a:xfrm>
            <a:off x="394282" y="1523876"/>
            <a:ext cx="8548577" cy="4253023"/>
          </a:xfrm>
        </p:spPr>
        <p:txBody>
          <a:bodyPr>
            <a:normAutofit lnSpcReduction="10000"/>
          </a:bodyPr>
          <a:lstStyle/>
          <a:p>
            <a:pPr marL="0" indent="0">
              <a:buNone/>
            </a:pPr>
            <a:r>
              <a:rPr lang="en-US" dirty="0" smtClean="0"/>
              <a:t>Right </a:t>
            </a:r>
            <a:r>
              <a:rPr lang="en-US" dirty="0"/>
              <a:t>now,</a:t>
            </a:r>
            <a:r>
              <a:rPr lang="en-US" dirty="0">
                <a:solidFill>
                  <a:srgbClr val="FF0000"/>
                </a:solidFill>
                <a:effectLst>
                  <a:outerShdw blurRad="38100" dist="38100" dir="2700000" algn="tl">
                    <a:srgbClr val="000000">
                      <a:alpha val="43137"/>
                    </a:srgbClr>
                  </a:outerShdw>
                </a:effectLst>
              </a:rPr>
              <a:t> I </a:t>
            </a:r>
            <a:r>
              <a:rPr lang="en-US" dirty="0"/>
              <a:t>am looking at </a:t>
            </a:r>
            <a:r>
              <a:rPr lang="en-US" dirty="0">
                <a:solidFill>
                  <a:srgbClr val="FF0000"/>
                </a:solidFill>
                <a:effectLst>
                  <a:outerShdw blurRad="38100" dist="38100" dir="2700000" algn="tl">
                    <a:srgbClr val="000000">
                      <a:alpha val="43137"/>
                    </a:srgbClr>
                  </a:outerShdw>
                </a:effectLst>
              </a:rPr>
              <a:t>this</a:t>
            </a:r>
            <a:r>
              <a:rPr lang="en-US" dirty="0"/>
              <a:t> </a:t>
            </a:r>
            <a:r>
              <a:rPr lang="en-US" i="1" dirty="0" err="1"/>
              <a:t>hwa-chiao</a:t>
            </a:r>
            <a:r>
              <a:rPr lang="en-US" dirty="0"/>
              <a:t>, a Chinese-American tourist at the station house </a:t>
            </a:r>
            <a:r>
              <a:rPr lang="en-US" dirty="0">
                <a:solidFill>
                  <a:srgbClr val="FF0000"/>
                </a:solidFill>
                <a:effectLst>
                  <a:outerShdw blurRad="38100" dist="38100" dir="2700000" algn="tl">
                    <a:srgbClr val="000000">
                      <a:alpha val="43137"/>
                    </a:srgbClr>
                  </a:outerShdw>
                </a:effectLst>
              </a:rPr>
              <a:t>who’s</a:t>
            </a:r>
            <a:r>
              <a:rPr lang="en-US" dirty="0"/>
              <a:t> bitching at Inspector Chan.  Mr. Wu claims </a:t>
            </a:r>
            <a:r>
              <a:rPr lang="en-US" dirty="0">
                <a:solidFill>
                  <a:srgbClr val="FF0000"/>
                </a:solidFill>
                <a:effectLst>
                  <a:outerShdw blurRad="38100" dist="38100" dir="2700000" algn="tl">
                    <a:srgbClr val="000000">
                      <a:alpha val="43137"/>
                    </a:srgbClr>
                  </a:outerShdw>
                </a:effectLst>
              </a:rPr>
              <a:t>he’s</a:t>
            </a:r>
            <a:r>
              <a:rPr lang="en-US" dirty="0"/>
              <a:t> an important visitor, but</a:t>
            </a:r>
            <a:r>
              <a:rPr lang="en-US" dirty="0">
                <a:solidFill>
                  <a:srgbClr val="FF0000"/>
                </a:solidFill>
                <a:effectLst>
                  <a:outerShdw blurRad="38100" dist="38100" dir="2700000" algn="tl">
                    <a:srgbClr val="000000">
                      <a:alpha val="43137"/>
                    </a:srgbClr>
                  </a:outerShdw>
                </a:effectLst>
              </a:rPr>
              <a:t> I </a:t>
            </a:r>
            <a:r>
              <a:rPr lang="en-US" dirty="0"/>
              <a:t>think </a:t>
            </a:r>
            <a:r>
              <a:rPr lang="en-US" dirty="0">
                <a:solidFill>
                  <a:srgbClr val="FF0000"/>
                </a:solidFill>
                <a:effectLst>
                  <a:outerShdw blurRad="38100" dist="38100" dir="2700000" algn="tl">
                    <a:srgbClr val="000000">
                      <a:alpha val="43137"/>
                    </a:srgbClr>
                  </a:outerShdw>
                </a:effectLst>
              </a:rPr>
              <a:t>he’s</a:t>
            </a:r>
            <a:r>
              <a:rPr lang="en-US" dirty="0"/>
              <a:t> FOB — fresh off the boat Chinese.  </a:t>
            </a:r>
            <a:r>
              <a:rPr lang="en-US" dirty="0">
                <a:solidFill>
                  <a:srgbClr val="FF0000"/>
                </a:solidFill>
                <a:effectLst>
                  <a:outerShdw blurRad="38100" dist="38100" dir="2700000" algn="tl">
                    <a:srgbClr val="000000">
                      <a:alpha val="43137"/>
                    </a:srgbClr>
                  </a:outerShdw>
                </a:effectLst>
              </a:rPr>
              <a:t>He’s</a:t>
            </a:r>
            <a:r>
              <a:rPr lang="en-US" dirty="0"/>
              <a:t> shaking </a:t>
            </a:r>
            <a:r>
              <a:rPr lang="en-US" dirty="0">
                <a:solidFill>
                  <a:srgbClr val="FF0000"/>
                </a:solidFill>
                <a:effectLst>
                  <a:outerShdw blurRad="38100" dist="38100" dir="2700000" algn="tl">
                    <a:srgbClr val="000000">
                      <a:alpha val="43137"/>
                    </a:srgbClr>
                  </a:outerShdw>
                </a:effectLst>
              </a:rPr>
              <a:t>his</a:t>
            </a:r>
            <a:r>
              <a:rPr lang="en-US" dirty="0"/>
              <a:t> </a:t>
            </a:r>
            <a:r>
              <a:rPr lang="en-US" dirty="0" smtClean="0"/>
              <a:t>finger </a:t>
            </a:r>
            <a:r>
              <a:rPr lang="en-US" dirty="0"/>
              <a:t>and saying, “</a:t>
            </a:r>
            <a:r>
              <a:rPr lang="en-US" dirty="0">
                <a:solidFill>
                  <a:srgbClr val="FF0000"/>
                </a:solidFill>
                <a:effectLst>
                  <a:outerShdw blurRad="38100" dist="38100" dir="2700000" algn="tl">
                    <a:srgbClr val="000000">
                      <a:alpha val="43137"/>
                    </a:srgbClr>
                  </a:outerShdw>
                </a:effectLst>
              </a:rPr>
              <a:t>I</a:t>
            </a:r>
            <a:r>
              <a:rPr lang="en-US" dirty="0"/>
              <a:t> report </a:t>
            </a:r>
            <a:r>
              <a:rPr lang="en-US" dirty="0">
                <a:solidFill>
                  <a:srgbClr val="FF0000"/>
                </a:solidFill>
                <a:effectLst>
                  <a:outerShdw blurRad="38100" dist="38100" dir="2700000" algn="tl">
                    <a:srgbClr val="000000">
                      <a:alpha val="43137"/>
                    </a:srgbClr>
                  </a:outerShdw>
                </a:effectLst>
              </a:rPr>
              <a:t>my</a:t>
            </a:r>
            <a:r>
              <a:rPr lang="en-US" dirty="0"/>
              <a:t> wife Mei-Yuan has disappeared, then</a:t>
            </a:r>
            <a:r>
              <a:rPr lang="en-US" dirty="0">
                <a:solidFill>
                  <a:srgbClr val="FF0000"/>
                </a:solidFill>
                <a:effectLst>
                  <a:outerShdw blurRad="38100" dist="38100" dir="2700000" algn="tl">
                    <a:srgbClr val="000000">
                      <a:alpha val="43137"/>
                    </a:srgbClr>
                  </a:outerShdw>
                </a:effectLst>
              </a:rPr>
              <a:t> I </a:t>
            </a:r>
            <a:r>
              <a:rPr lang="en-US" dirty="0"/>
              <a:t>came back to find an imposter in </a:t>
            </a:r>
            <a:r>
              <a:rPr lang="en-US" dirty="0">
                <a:solidFill>
                  <a:srgbClr val="FF0000"/>
                </a:solidFill>
                <a:effectLst>
                  <a:outerShdw blurRad="38100" dist="38100" dir="2700000" algn="tl">
                    <a:srgbClr val="000000">
                      <a:alpha val="43137"/>
                    </a:srgbClr>
                  </a:outerShdw>
                </a:effectLst>
              </a:rPr>
              <a:t>my</a:t>
            </a:r>
            <a:r>
              <a:rPr lang="en-US" dirty="0"/>
              <a:t> hotel room, not even a good duplicate.” </a:t>
            </a:r>
            <a:endParaRPr lang="pt-BR" dirty="0"/>
          </a:p>
        </p:txBody>
      </p:sp>
      <p:cxnSp>
        <p:nvCxnSpPr>
          <p:cNvPr id="5" name="Conector de seta reta 4"/>
          <p:cNvCxnSpPr/>
          <p:nvPr/>
        </p:nvCxnSpPr>
        <p:spPr>
          <a:xfrm flipH="1" flipV="1">
            <a:off x="1041991" y="820323"/>
            <a:ext cx="1190845" cy="514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6760529" y="174282"/>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tourist</a:t>
            </a:r>
            <a:endParaRPr lang="en-US" sz="2500" b="1" dirty="0"/>
          </a:p>
        </p:txBody>
      </p:sp>
      <p:cxnSp>
        <p:nvCxnSpPr>
          <p:cNvPr id="9" name="Conector de seta reta 8"/>
          <p:cNvCxnSpPr/>
          <p:nvPr/>
        </p:nvCxnSpPr>
        <p:spPr>
          <a:xfrm flipV="1">
            <a:off x="5645094" y="670343"/>
            <a:ext cx="1158066" cy="6747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265814" y="236383"/>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Author</a:t>
            </a:r>
            <a:endParaRPr lang="en-US" sz="2500" b="1" dirty="0"/>
          </a:p>
        </p:txBody>
      </p:sp>
      <p:cxnSp>
        <p:nvCxnSpPr>
          <p:cNvPr id="13" name="Conector de seta reta 12"/>
          <p:cNvCxnSpPr/>
          <p:nvPr/>
        </p:nvCxnSpPr>
        <p:spPr>
          <a:xfrm flipV="1">
            <a:off x="1664527" y="383338"/>
            <a:ext cx="4867934" cy="20876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onector de seta reta 21"/>
          <p:cNvCxnSpPr/>
          <p:nvPr/>
        </p:nvCxnSpPr>
        <p:spPr>
          <a:xfrm flipV="1">
            <a:off x="2245076" y="589606"/>
            <a:ext cx="4312948" cy="20876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ector de seta reta 22"/>
          <p:cNvCxnSpPr/>
          <p:nvPr/>
        </p:nvCxnSpPr>
        <p:spPr>
          <a:xfrm flipH="1" flipV="1">
            <a:off x="1480633" y="680885"/>
            <a:ext cx="5279897" cy="22500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Conector de seta reta 23"/>
          <p:cNvCxnSpPr/>
          <p:nvPr/>
        </p:nvCxnSpPr>
        <p:spPr>
          <a:xfrm flipH="1" flipV="1">
            <a:off x="7652216" y="747542"/>
            <a:ext cx="646265" cy="2006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Conector de seta reta 25"/>
          <p:cNvCxnSpPr/>
          <p:nvPr/>
        </p:nvCxnSpPr>
        <p:spPr>
          <a:xfrm flipV="1">
            <a:off x="2399825" y="903621"/>
            <a:ext cx="4608350" cy="27167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onector de seta reta 27"/>
          <p:cNvCxnSpPr/>
          <p:nvPr/>
        </p:nvCxnSpPr>
        <p:spPr>
          <a:xfrm flipV="1">
            <a:off x="7295965" y="837527"/>
            <a:ext cx="3344" cy="2238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onector de seta reta 30"/>
          <p:cNvCxnSpPr/>
          <p:nvPr/>
        </p:nvCxnSpPr>
        <p:spPr>
          <a:xfrm flipV="1">
            <a:off x="6201371" y="747542"/>
            <a:ext cx="958040" cy="28929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onector de seta reta 33"/>
          <p:cNvCxnSpPr/>
          <p:nvPr/>
        </p:nvCxnSpPr>
        <p:spPr>
          <a:xfrm flipH="1" flipV="1">
            <a:off x="7459147" y="747543"/>
            <a:ext cx="490192" cy="29533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Conector de seta reta 36"/>
          <p:cNvCxnSpPr/>
          <p:nvPr/>
        </p:nvCxnSpPr>
        <p:spPr>
          <a:xfrm flipV="1">
            <a:off x="7369537" y="989927"/>
            <a:ext cx="82172" cy="31630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Conector de seta reta 38"/>
          <p:cNvCxnSpPr/>
          <p:nvPr/>
        </p:nvCxnSpPr>
        <p:spPr>
          <a:xfrm flipV="1">
            <a:off x="5718632" y="727389"/>
            <a:ext cx="1171563" cy="38254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7101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ppt_x"/>
                                          </p:val>
                                        </p:tav>
                                        <p:tav tm="100000">
                                          <p:val>
                                            <p:strVal val="#ppt_x"/>
                                          </p:val>
                                        </p:tav>
                                      </p:tavLst>
                                    </p:anim>
                                    <p:anim calcmode="lin" valueType="num">
                                      <p:cBhvr additive="base">
                                        <p:cTn id="90" dur="500" fill="hold"/>
                                        <p:tgtEl>
                                          <p:spTgt spid="17"/>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additive="base">
                                        <p:cTn id="99" dur="500" fill="hold"/>
                                        <p:tgtEl>
                                          <p:spTgt spid="31"/>
                                        </p:tgtEl>
                                        <p:attrNameLst>
                                          <p:attrName>ppt_x</p:attrName>
                                        </p:attrNameLst>
                                      </p:cBhvr>
                                      <p:tavLst>
                                        <p:tav tm="0">
                                          <p:val>
                                            <p:strVal val="#ppt_x"/>
                                          </p:val>
                                        </p:tav>
                                        <p:tav tm="100000">
                                          <p:val>
                                            <p:strVal val="#ppt_x"/>
                                          </p:val>
                                        </p:tav>
                                      </p:tavLst>
                                    </p:anim>
                                    <p:anim calcmode="lin" valueType="num">
                                      <p:cBhvr additive="base">
                                        <p:cTn id="10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additive="base">
                                        <p:cTn id="105" dur="500" fill="hold"/>
                                        <p:tgtEl>
                                          <p:spTgt spid="34"/>
                                        </p:tgtEl>
                                        <p:attrNameLst>
                                          <p:attrName>ppt_x</p:attrName>
                                        </p:attrNameLst>
                                      </p:cBhvr>
                                      <p:tavLst>
                                        <p:tav tm="0">
                                          <p:val>
                                            <p:strVal val="#ppt_x"/>
                                          </p:val>
                                        </p:tav>
                                        <p:tav tm="100000">
                                          <p:val>
                                            <p:strVal val="#ppt_x"/>
                                          </p:val>
                                        </p:tav>
                                      </p:tavLst>
                                    </p:anim>
                                    <p:anim calcmode="lin" valueType="num">
                                      <p:cBhvr additive="base">
                                        <p:cTn id="106" dur="500" fill="hold"/>
                                        <p:tgtEl>
                                          <p:spTgt spid="3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additive="base">
                                        <p:cTn id="115" dur="500" fill="hold"/>
                                        <p:tgtEl>
                                          <p:spTgt spid="37"/>
                                        </p:tgtEl>
                                        <p:attrNameLst>
                                          <p:attrName>ppt_x</p:attrName>
                                        </p:attrNameLst>
                                      </p:cBhvr>
                                      <p:tavLst>
                                        <p:tav tm="0">
                                          <p:val>
                                            <p:strVal val="#ppt_x"/>
                                          </p:val>
                                        </p:tav>
                                        <p:tav tm="100000">
                                          <p:val>
                                            <p:strVal val="#ppt_x"/>
                                          </p:val>
                                        </p:tav>
                                      </p:tavLst>
                                    </p:anim>
                                    <p:anim calcmode="lin" valueType="num">
                                      <p:cBhvr additive="base">
                                        <p:cTn id="116" dur="500" fill="hold"/>
                                        <p:tgtEl>
                                          <p:spTgt spid="3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additive="base">
                                        <p:cTn id="119" dur="500" fill="hold"/>
                                        <p:tgtEl>
                                          <p:spTgt spid="20"/>
                                        </p:tgtEl>
                                        <p:attrNameLst>
                                          <p:attrName>ppt_x</p:attrName>
                                        </p:attrNameLst>
                                      </p:cBhvr>
                                      <p:tavLst>
                                        <p:tav tm="0">
                                          <p:val>
                                            <p:strVal val="#ppt_x"/>
                                          </p:val>
                                        </p:tav>
                                        <p:tav tm="100000">
                                          <p:val>
                                            <p:strVal val="#ppt_x"/>
                                          </p:val>
                                        </p:tav>
                                      </p:tavLst>
                                    </p:anim>
                                    <p:anim calcmode="lin" valueType="num">
                                      <p:cBhvr additive="base">
                                        <p:cTn id="1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39"/>
                                        </p:tgtEl>
                                        <p:attrNameLst>
                                          <p:attrName>style.visibility</p:attrName>
                                        </p:attrNameLst>
                                      </p:cBhvr>
                                      <p:to>
                                        <p:strVal val="visible"/>
                                      </p:to>
                                    </p:set>
                                    <p:anim calcmode="lin" valueType="num">
                                      <p:cBhvr additive="base">
                                        <p:cTn id="125" dur="500" fill="hold"/>
                                        <p:tgtEl>
                                          <p:spTgt spid="39"/>
                                        </p:tgtEl>
                                        <p:attrNameLst>
                                          <p:attrName>ppt_x</p:attrName>
                                        </p:attrNameLst>
                                      </p:cBhvr>
                                      <p:tavLst>
                                        <p:tav tm="0">
                                          <p:val>
                                            <p:strVal val="#ppt_x"/>
                                          </p:val>
                                        </p:tav>
                                        <p:tav tm="100000">
                                          <p:val>
                                            <p:strVal val="#ppt_x"/>
                                          </p:val>
                                        </p:tav>
                                      </p:tavLst>
                                    </p:anim>
                                    <p:anim calcmode="lin" valueType="num">
                                      <p:cBhvr additive="base">
                                        <p:cTn id="126" dur="500" fill="hold"/>
                                        <p:tgtEl>
                                          <p:spTgt spid="39"/>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 calcmode="lin" valueType="num">
                                      <p:cBhvr additive="base">
                                        <p:cTn id="129" dur="500" fill="hold"/>
                                        <p:tgtEl>
                                          <p:spTgt spid="21"/>
                                        </p:tgtEl>
                                        <p:attrNameLst>
                                          <p:attrName>ppt_x</p:attrName>
                                        </p:attrNameLst>
                                      </p:cBhvr>
                                      <p:tavLst>
                                        <p:tav tm="0">
                                          <p:val>
                                            <p:strVal val="#ppt_x"/>
                                          </p:val>
                                        </p:tav>
                                        <p:tav tm="100000">
                                          <p:val>
                                            <p:strVal val="#ppt_x"/>
                                          </p:val>
                                        </p:tav>
                                      </p:tavLst>
                                    </p:anim>
                                    <p:anim calcmode="lin" valueType="num">
                                      <p:cBhvr additive="base">
                                        <p:cTn id="1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9" grpId="0" animBg="1"/>
      <p:bldP spid="17" grpId="0" animBg="1"/>
      <p:bldP spid="16" grpId="0" animBg="1"/>
      <p:bldP spid="15" grpId="0" animBg="1"/>
      <p:bldP spid="14" grpId="0" animBg="1"/>
      <p:bldP spid="12" grpId="0" animBg="1"/>
      <p:bldP spid="11" grpId="0" animBg="1"/>
      <p:bldP spid="8" grpId="0" animBg="1"/>
      <p:bldP spid="4" grpId="0" animBg="1"/>
      <p:bldP spid="6"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ipse 11"/>
          <p:cNvSpPr/>
          <p:nvPr/>
        </p:nvSpPr>
        <p:spPr>
          <a:xfrm>
            <a:off x="7359304" y="4590340"/>
            <a:ext cx="793178"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5" name="Elipse 24"/>
          <p:cNvSpPr/>
          <p:nvPr/>
        </p:nvSpPr>
        <p:spPr>
          <a:xfrm>
            <a:off x="7672667" y="4089702"/>
            <a:ext cx="779828"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6" name="Elipse 25"/>
          <p:cNvSpPr/>
          <p:nvPr/>
        </p:nvSpPr>
        <p:spPr>
          <a:xfrm>
            <a:off x="5958926" y="3603780"/>
            <a:ext cx="265604"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 name="Elipse 12"/>
          <p:cNvSpPr/>
          <p:nvPr/>
        </p:nvSpPr>
        <p:spPr>
          <a:xfrm>
            <a:off x="1456830" y="4089703"/>
            <a:ext cx="977897"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6" name="Elipse 15"/>
          <p:cNvSpPr/>
          <p:nvPr/>
        </p:nvSpPr>
        <p:spPr>
          <a:xfrm>
            <a:off x="3434223" y="3570220"/>
            <a:ext cx="763203"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5" name="Elipse 14"/>
          <p:cNvSpPr/>
          <p:nvPr/>
        </p:nvSpPr>
        <p:spPr>
          <a:xfrm>
            <a:off x="4613520" y="3114270"/>
            <a:ext cx="933353" cy="477090"/>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4" name="Elipse 13"/>
          <p:cNvSpPr/>
          <p:nvPr/>
        </p:nvSpPr>
        <p:spPr>
          <a:xfrm>
            <a:off x="1954208" y="3103253"/>
            <a:ext cx="943227"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1" name="Elipse 10"/>
          <p:cNvSpPr/>
          <p:nvPr/>
        </p:nvSpPr>
        <p:spPr>
          <a:xfrm>
            <a:off x="5233511" y="1600247"/>
            <a:ext cx="313363"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Elipse 8"/>
          <p:cNvSpPr/>
          <p:nvPr/>
        </p:nvSpPr>
        <p:spPr>
          <a:xfrm>
            <a:off x="3345171" y="1660985"/>
            <a:ext cx="626726"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Content Placeholder 2"/>
          <p:cNvSpPr>
            <a:spLocks noGrp="1"/>
          </p:cNvSpPr>
          <p:nvPr>
            <p:ph idx="1"/>
          </p:nvPr>
        </p:nvSpPr>
        <p:spPr>
          <a:xfrm>
            <a:off x="406378" y="1591632"/>
            <a:ext cx="8548577" cy="4001686"/>
          </a:xfrm>
        </p:spPr>
        <p:txBody>
          <a:bodyPr>
            <a:normAutofit/>
          </a:bodyPr>
          <a:lstStyle/>
          <a:p>
            <a:pPr marL="0" indent="0">
              <a:buNone/>
            </a:pPr>
            <a:r>
              <a:rPr lang="en-US" dirty="0" smtClean="0"/>
              <a:t>Of </a:t>
            </a:r>
            <a:r>
              <a:rPr lang="en-US" dirty="0"/>
              <a:t>course, from </a:t>
            </a:r>
            <a:r>
              <a:rPr lang="en-US" dirty="0">
                <a:solidFill>
                  <a:srgbClr val="FF0000"/>
                </a:solidFill>
                <a:effectLst>
                  <a:outerShdw blurRad="38100" dist="38100" dir="2700000" algn="tl">
                    <a:srgbClr val="000000">
                      <a:alpha val="43137"/>
                    </a:srgbClr>
                  </a:outerShdw>
                </a:effectLst>
              </a:rPr>
              <a:t>his</a:t>
            </a:r>
            <a:r>
              <a:rPr lang="en-US" dirty="0"/>
              <a:t> mouth </a:t>
            </a:r>
            <a:r>
              <a:rPr lang="en-US" dirty="0">
                <a:solidFill>
                  <a:srgbClr val="FF0000"/>
                </a:solidFill>
                <a:effectLst>
                  <a:outerShdw blurRad="38100" dist="38100" dir="2700000" algn="tl">
                    <a:srgbClr val="000000">
                      <a:alpha val="43137"/>
                    </a:srgbClr>
                  </a:outerShdw>
                </a:effectLst>
              </a:rPr>
              <a:t>it</a:t>
            </a:r>
            <a:r>
              <a:rPr lang="en-US" dirty="0"/>
              <a:t> comes out like “fucking imposter” and “goddamn duplicate.”  Most bad guys use bad language to show </a:t>
            </a:r>
            <a:r>
              <a:rPr lang="en-US" dirty="0">
                <a:solidFill>
                  <a:srgbClr val="FF0000"/>
                </a:solidFill>
                <a:effectLst>
                  <a:outerShdw blurRad="38100" dist="38100" dir="2700000" algn="tl">
                    <a:srgbClr val="000000">
                      <a:alpha val="43137"/>
                    </a:srgbClr>
                  </a:outerShdw>
                </a:effectLst>
              </a:rPr>
              <a:t>their</a:t>
            </a:r>
            <a:r>
              <a:rPr lang="en-US" dirty="0"/>
              <a:t> sincerity.  </a:t>
            </a:r>
            <a:r>
              <a:rPr lang="en-US" dirty="0">
                <a:solidFill>
                  <a:srgbClr val="FF0000"/>
                </a:solidFill>
                <a:effectLst>
                  <a:outerShdw blurRad="38100" dist="38100" dir="2700000" algn="tl">
                    <a:srgbClr val="000000">
                      <a:alpha val="43137"/>
                    </a:srgbClr>
                  </a:outerShdw>
                </a:effectLst>
              </a:rPr>
              <a:t>This</a:t>
            </a:r>
            <a:r>
              <a:rPr lang="en-US" dirty="0"/>
              <a:t> guy Wu is the slickest bad boy </a:t>
            </a:r>
            <a:r>
              <a:rPr lang="en-US" dirty="0">
                <a:solidFill>
                  <a:srgbClr val="FF0000"/>
                </a:solidFill>
                <a:effectLst>
                  <a:outerShdw blurRad="38100" dist="38100" dir="2700000" algn="tl">
                    <a:srgbClr val="000000">
                      <a:alpha val="43137"/>
                    </a:srgbClr>
                  </a:outerShdw>
                </a:effectLst>
              </a:rPr>
              <a:t>I’ve</a:t>
            </a:r>
            <a:r>
              <a:rPr lang="en-US" dirty="0"/>
              <a:t> seen and</a:t>
            </a:r>
            <a:r>
              <a:rPr lang="en-US" dirty="0">
                <a:solidFill>
                  <a:srgbClr val="FF0000"/>
                </a:solidFill>
                <a:effectLst>
                  <a:outerShdw blurRad="38100" dist="38100" dir="2700000" algn="tl">
                    <a:srgbClr val="000000">
                      <a:alpha val="43137"/>
                    </a:srgbClr>
                  </a:outerShdw>
                </a:effectLst>
              </a:rPr>
              <a:t> I </a:t>
            </a:r>
            <a:r>
              <a:rPr lang="en-US" dirty="0"/>
              <a:t>have seen a lot of </a:t>
            </a:r>
            <a:r>
              <a:rPr lang="en-US" dirty="0">
                <a:solidFill>
                  <a:srgbClr val="FF0000"/>
                </a:solidFill>
                <a:effectLst>
                  <a:outerShdw blurRad="38100" dist="38100" dir="2700000" algn="tl">
                    <a:srgbClr val="000000">
                      <a:alpha val="43137"/>
                    </a:srgbClr>
                  </a:outerShdw>
                </a:effectLst>
              </a:rPr>
              <a:t>them</a:t>
            </a:r>
            <a:r>
              <a:rPr lang="en-US" dirty="0"/>
              <a:t>, from Guangzhou to Macao.  </a:t>
            </a:r>
            <a:r>
              <a:rPr lang="en-US" dirty="0">
                <a:solidFill>
                  <a:srgbClr val="FF0000"/>
                </a:solidFill>
                <a:effectLst>
                  <a:outerShdw blurRad="38100" dist="38100" dir="2700000" algn="tl">
                    <a:srgbClr val="000000">
                      <a:alpha val="43137"/>
                    </a:srgbClr>
                  </a:outerShdw>
                </a:effectLst>
              </a:rPr>
              <a:t>His</a:t>
            </a:r>
            <a:r>
              <a:rPr lang="en-US" dirty="0">
                <a:solidFill>
                  <a:srgbClr val="FF0000"/>
                </a:solidFill>
              </a:rPr>
              <a:t> </a:t>
            </a:r>
            <a:r>
              <a:rPr lang="en-US" dirty="0"/>
              <a:t>missing </a:t>
            </a:r>
            <a:r>
              <a:rPr lang="en-US" i="1" dirty="0" err="1"/>
              <a:t>tài</a:t>
            </a:r>
            <a:r>
              <a:rPr lang="en-US" i="1" dirty="0"/>
              <a:t> tai</a:t>
            </a:r>
            <a:r>
              <a:rPr lang="en-US" dirty="0"/>
              <a:t> was </a:t>
            </a:r>
            <a:r>
              <a:rPr lang="en-US" dirty="0" err="1"/>
              <a:t>Shanghainese</a:t>
            </a:r>
            <a:r>
              <a:rPr lang="en-US" dirty="0"/>
              <a:t> and </a:t>
            </a:r>
            <a:r>
              <a:rPr lang="en-US" dirty="0">
                <a:solidFill>
                  <a:srgbClr val="FF0000"/>
                </a:solidFill>
                <a:effectLst>
                  <a:outerShdw blurRad="38100" dist="38100" dir="2700000" algn="tl">
                    <a:srgbClr val="000000">
                      <a:alpha val="43137"/>
                    </a:srgbClr>
                  </a:outerShdw>
                </a:effectLst>
              </a:rPr>
              <a:t>one</a:t>
            </a:r>
            <a:r>
              <a:rPr lang="en-US" dirty="0"/>
              <a:t> of the richest women around.</a:t>
            </a:r>
            <a:endParaRPr lang="pt-BR" dirty="0"/>
          </a:p>
        </p:txBody>
      </p:sp>
      <p:sp>
        <p:nvSpPr>
          <p:cNvPr id="5" name="Title 1"/>
          <p:cNvSpPr txBox="1">
            <a:spLocks/>
          </p:cNvSpPr>
          <p:nvPr/>
        </p:nvSpPr>
        <p:spPr>
          <a:xfrm>
            <a:off x="2897435" y="101610"/>
            <a:ext cx="1706578" cy="60986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t>“</a:t>
            </a:r>
            <a:r>
              <a:rPr lang="en-US" sz="2000" dirty="0">
                <a:solidFill>
                  <a:srgbClr val="FF0000"/>
                </a:solidFill>
                <a:effectLst>
                  <a:outerShdw blurRad="38100" dist="38100" dir="2700000" algn="tl">
                    <a:srgbClr val="000000">
                      <a:alpha val="43137"/>
                    </a:srgbClr>
                  </a:outerShdw>
                </a:effectLst>
              </a:rPr>
              <a:t>I</a:t>
            </a:r>
            <a:r>
              <a:rPr lang="en-US" sz="2000" dirty="0"/>
              <a:t> report </a:t>
            </a:r>
            <a:r>
              <a:rPr lang="en-US" sz="2000" dirty="0" smtClean="0">
                <a:solidFill>
                  <a:srgbClr val="FF0000"/>
                </a:solidFill>
                <a:effectLst>
                  <a:outerShdw blurRad="38100" dist="38100" dir="2700000" algn="tl">
                    <a:srgbClr val="000000">
                      <a:alpha val="43137"/>
                    </a:srgbClr>
                  </a:outerShdw>
                </a:effectLst>
              </a:rPr>
              <a:t>…</a:t>
            </a:r>
            <a:r>
              <a:rPr lang="en-US" sz="2000" dirty="0" smtClean="0"/>
              <a:t>duplicate</a:t>
            </a:r>
            <a:r>
              <a:rPr lang="en-US" sz="2000" dirty="0"/>
              <a:t>.”</a:t>
            </a:r>
            <a:endParaRPr lang="en-US" sz="2000" b="1" dirty="0"/>
          </a:p>
        </p:txBody>
      </p:sp>
      <p:sp>
        <p:nvSpPr>
          <p:cNvPr id="6" name="Title 1"/>
          <p:cNvSpPr txBox="1">
            <a:spLocks/>
          </p:cNvSpPr>
          <p:nvPr/>
        </p:nvSpPr>
        <p:spPr>
          <a:xfrm>
            <a:off x="7241006" y="219084"/>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Mr. Wu</a:t>
            </a:r>
            <a:endParaRPr lang="en-US" sz="2500" b="1" dirty="0"/>
          </a:p>
        </p:txBody>
      </p:sp>
      <p:sp>
        <p:nvSpPr>
          <p:cNvPr id="7" name="Title 1"/>
          <p:cNvSpPr txBox="1">
            <a:spLocks/>
          </p:cNvSpPr>
          <p:nvPr/>
        </p:nvSpPr>
        <p:spPr>
          <a:xfrm>
            <a:off x="1522626" y="6179011"/>
            <a:ext cx="1911597" cy="3640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Bad guys</a:t>
            </a:r>
            <a:endParaRPr lang="en-US" sz="2500" b="1" dirty="0"/>
          </a:p>
        </p:txBody>
      </p:sp>
      <p:sp>
        <p:nvSpPr>
          <p:cNvPr id="8" name="Title 1"/>
          <p:cNvSpPr txBox="1">
            <a:spLocks/>
          </p:cNvSpPr>
          <p:nvPr/>
        </p:nvSpPr>
        <p:spPr>
          <a:xfrm>
            <a:off x="169542" y="42484"/>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Author</a:t>
            </a:r>
            <a:endParaRPr lang="en-US" sz="2500" b="1" dirty="0"/>
          </a:p>
        </p:txBody>
      </p:sp>
      <p:cxnSp>
        <p:nvCxnSpPr>
          <p:cNvPr id="17" name="Conector de seta reta 16"/>
          <p:cNvCxnSpPr/>
          <p:nvPr/>
        </p:nvCxnSpPr>
        <p:spPr>
          <a:xfrm flipH="1" flipV="1">
            <a:off x="4451377" y="640635"/>
            <a:ext cx="720562" cy="11100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ector de seta reta 17"/>
          <p:cNvCxnSpPr/>
          <p:nvPr/>
        </p:nvCxnSpPr>
        <p:spPr>
          <a:xfrm flipH="1">
            <a:off x="2694209" y="3672025"/>
            <a:ext cx="17155" cy="25069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onector de seta reta 21"/>
          <p:cNvCxnSpPr/>
          <p:nvPr/>
        </p:nvCxnSpPr>
        <p:spPr>
          <a:xfrm flipH="1" flipV="1">
            <a:off x="717602" y="534430"/>
            <a:ext cx="2740676" cy="30693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ector de seta reta 26"/>
          <p:cNvCxnSpPr/>
          <p:nvPr/>
        </p:nvCxnSpPr>
        <p:spPr>
          <a:xfrm flipH="1">
            <a:off x="1897028" y="4731295"/>
            <a:ext cx="57180" cy="14477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onector de seta reta 30"/>
          <p:cNvCxnSpPr/>
          <p:nvPr/>
        </p:nvCxnSpPr>
        <p:spPr>
          <a:xfrm flipH="1" flipV="1">
            <a:off x="1099650" y="602391"/>
            <a:ext cx="4992078" cy="28998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Conector de seta reta 45"/>
          <p:cNvCxnSpPr>
            <a:endCxn id="6" idx="1"/>
          </p:cNvCxnSpPr>
          <p:nvPr/>
        </p:nvCxnSpPr>
        <p:spPr>
          <a:xfrm flipV="1">
            <a:off x="3971897" y="564218"/>
            <a:ext cx="3269109" cy="1139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Conector de seta reta 48"/>
          <p:cNvCxnSpPr/>
          <p:nvPr/>
        </p:nvCxnSpPr>
        <p:spPr>
          <a:xfrm flipV="1">
            <a:off x="5436716" y="740019"/>
            <a:ext cx="1922588" cy="2479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Conector de seta reta 55"/>
          <p:cNvCxnSpPr/>
          <p:nvPr/>
        </p:nvCxnSpPr>
        <p:spPr>
          <a:xfrm flipV="1">
            <a:off x="8182500" y="740019"/>
            <a:ext cx="0" cy="3267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Title 1"/>
          <p:cNvSpPr txBox="1">
            <a:spLocks/>
          </p:cNvSpPr>
          <p:nvPr/>
        </p:nvSpPr>
        <p:spPr>
          <a:xfrm>
            <a:off x="7359304" y="5967728"/>
            <a:ext cx="1352387" cy="3640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Women</a:t>
            </a:r>
            <a:endParaRPr lang="en-US" sz="2500" b="1" dirty="0"/>
          </a:p>
        </p:txBody>
      </p:sp>
      <p:cxnSp>
        <p:nvCxnSpPr>
          <p:cNvPr id="64" name="Conector de seta reta 63"/>
          <p:cNvCxnSpPr/>
          <p:nvPr/>
        </p:nvCxnSpPr>
        <p:spPr>
          <a:xfrm>
            <a:off x="7839742" y="5211001"/>
            <a:ext cx="209022" cy="803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0328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ppt_x"/>
                                          </p:val>
                                        </p:tav>
                                        <p:tav tm="100000">
                                          <p:val>
                                            <p:strVal val="#ppt_x"/>
                                          </p:val>
                                        </p:tav>
                                      </p:tavLst>
                                    </p:anim>
                                    <p:anim calcmode="lin" valueType="num">
                                      <p:cBhvr additive="base">
                                        <p:cTn id="82" dur="500" fill="hold"/>
                                        <p:tgtEl>
                                          <p:spTgt spid="26"/>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500" fill="hold"/>
                                        <p:tgtEl>
                                          <p:spTgt spid="31"/>
                                        </p:tgtEl>
                                        <p:attrNameLst>
                                          <p:attrName>ppt_x</p:attrName>
                                        </p:attrNameLst>
                                      </p:cBhvr>
                                      <p:tavLst>
                                        <p:tav tm="0">
                                          <p:val>
                                            <p:strVal val="#ppt_x"/>
                                          </p:val>
                                        </p:tav>
                                        <p:tav tm="100000">
                                          <p:val>
                                            <p:strVal val="#ppt_x"/>
                                          </p:val>
                                        </p:tav>
                                      </p:tavLst>
                                    </p:anim>
                                    <p:anim calcmode="lin" valueType="num">
                                      <p:cBhvr additive="base">
                                        <p:cTn id="8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500" fill="hold"/>
                                        <p:tgtEl>
                                          <p:spTgt spid="25"/>
                                        </p:tgtEl>
                                        <p:attrNameLst>
                                          <p:attrName>ppt_x</p:attrName>
                                        </p:attrNameLst>
                                      </p:cBhvr>
                                      <p:tavLst>
                                        <p:tav tm="0">
                                          <p:val>
                                            <p:strVal val="#ppt_x"/>
                                          </p:val>
                                        </p:tav>
                                        <p:tav tm="100000">
                                          <p:val>
                                            <p:strVal val="#ppt_x"/>
                                          </p:val>
                                        </p:tav>
                                      </p:tavLst>
                                    </p:anim>
                                    <p:anim calcmode="lin" valueType="num">
                                      <p:cBhvr additive="base">
                                        <p:cTn id="102" dur="500" fill="hold"/>
                                        <p:tgtEl>
                                          <p:spTgt spid="2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500" fill="hold"/>
                                        <p:tgtEl>
                                          <p:spTgt spid="12"/>
                                        </p:tgtEl>
                                        <p:attrNameLst>
                                          <p:attrName>ppt_x</p:attrName>
                                        </p:attrNameLst>
                                      </p:cBhvr>
                                      <p:tavLst>
                                        <p:tav tm="0">
                                          <p:val>
                                            <p:strVal val="#ppt_x"/>
                                          </p:val>
                                        </p:tav>
                                        <p:tav tm="100000">
                                          <p:val>
                                            <p:strVal val="#ppt_x"/>
                                          </p:val>
                                        </p:tav>
                                      </p:tavLst>
                                    </p:anim>
                                    <p:anim calcmode="lin" valueType="num">
                                      <p:cBhvr additive="base">
                                        <p:cTn id="112" dur="500" fill="hold"/>
                                        <p:tgtEl>
                                          <p:spTgt spid="12"/>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additive="base">
                                        <p:cTn id="115" dur="500" fill="hold"/>
                                        <p:tgtEl>
                                          <p:spTgt spid="64"/>
                                        </p:tgtEl>
                                        <p:attrNameLst>
                                          <p:attrName>ppt_x</p:attrName>
                                        </p:attrNameLst>
                                      </p:cBhvr>
                                      <p:tavLst>
                                        <p:tav tm="0">
                                          <p:val>
                                            <p:strVal val="#ppt_x"/>
                                          </p:val>
                                        </p:tav>
                                        <p:tav tm="100000">
                                          <p:val>
                                            <p:strVal val="#ppt_x"/>
                                          </p:val>
                                        </p:tav>
                                      </p:tavLst>
                                    </p:anim>
                                    <p:anim calcmode="lin" valueType="num">
                                      <p:cBhvr additive="base">
                                        <p:cTn id="11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63"/>
                                        </p:tgtEl>
                                        <p:attrNameLst>
                                          <p:attrName>style.visibility</p:attrName>
                                        </p:attrNameLst>
                                      </p:cBhvr>
                                      <p:to>
                                        <p:strVal val="visible"/>
                                      </p:to>
                                    </p:set>
                                    <p:anim calcmode="lin" valueType="num">
                                      <p:cBhvr additive="base">
                                        <p:cTn id="121" dur="500" fill="hold"/>
                                        <p:tgtEl>
                                          <p:spTgt spid="63"/>
                                        </p:tgtEl>
                                        <p:attrNameLst>
                                          <p:attrName>ppt_x</p:attrName>
                                        </p:attrNameLst>
                                      </p:cBhvr>
                                      <p:tavLst>
                                        <p:tav tm="0">
                                          <p:val>
                                            <p:strVal val="#ppt_x"/>
                                          </p:val>
                                        </p:tav>
                                        <p:tav tm="100000">
                                          <p:val>
                                            <p:strVal val="#ppt_x"/>
                                          </p:val>
                                        </p:tav>
                                      </p:tavLst>
                                    </p:anim>
                                    <p:anim calcmode="lin" valueType="num">
                                      <p:cBhvr additive="base">
                                        <p:cTn id="1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 grpId="0" animBg="1"/>
      <p:bldP spid="26" grpId="0" animBg="1"/>
      <p:bldP spid="13" grpId="0" animBg="1"/>
      <p:bldP spid="16" grpId="0" animBg="1"/>
      <p:bldP spid="15" grpId="0" animBg="1"/>
      <p:bldP spid="14" grpId="0" animBg="1"/>
      <p:bldP spid="11" grpId="0" animBg="1"/>
      <p:bldP spid="9" grpId="0" animBg="1"/>
      <p:bldP spid="5" grpId="0"/>
      <p:bldP spid="6" grpId="0"/>
      <p:bldP spid="7" grpId="0"/>
      <p:bldP spid="8" grpId="0"/>
      <p:bldP spid="6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7751180" y="2650936"/>
            <a:ext cx="810283"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 name="Elipse 9"/>
          <p:cNvSpPr/>
          <p:nvPr/>
        </p:nvSpPr>
        <p:spPr>
          <a:xfrm>
            <a:off x="6979729" y="2659191"/>
            <a:ext cx="815520"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Elipse 8"/>
          <p:cNvSpPr/>
          <p:nvPr/>
        </p:nvSpPr>
        <p:spPr>
          <a:xfrm>
            <a:off x="3527585" y="2725293"/>
            <a:ext cx="978314" cy="447564"/>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8" name="Elipse 7"/>
          <p:cNvSpPr/>
          <p:nvPr/>
        </p:nvSpPr>
        <p:spPr>
          <a:xfrm>
            <a:off x="5349504" y="2137270"/>
            <a:ext cx="819942"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7" name="Elipse 6"/>
          <p:cNvSpPr/>
          <p:nvPr/>
        </p:nvSpPr>
        <p:spPr>
          <a:xfrm>
            <a:off x="3663923" y="2170322"/>
            <a:ext cx="346217"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 name="Elipse 3"/>
          <p:cNvSpPr/>
          <p:nvPr/>
        </p:nvSpPr>
        <p:spPr>
          <a:xfrm>
            <a:off x="1584481" y="2170322"/>
            <a:ext cx="618892"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Content Placeholder 2"/>
          <p:cNvSpPr>
            <a:spLocks noGrp="1"/>
          </p:cNvSpPr>
          <p:nvPr>
            <p:ph idx="1"/>
          </p:nvPr>
        </p:nvSpPr>
        <p:spPr>
          <a:xfrm>
            <a:off x="422010" y="2119761"/>
            <a:ext cx="8548577" cy="2159307"/>
          </a:xfrm>
        </p:spPr>
        <p:txBody>
          <a:bodyPr>
            <a:normAutofit/>
          </a:bodyPr>
          <a:lstStyle/>
          <a:p>
            <a:pPr marL="0" indent="0">
              <a:buNone/>
            </a:pPr>
            <a:r>
              <a:rPr lang="en-US" dirty="0"/>
              <a:t>“Well, </a:t>
            </a:r>
            <a:r>
              <a:rPr lang="en-US" dirty="0">
                <a:solidFill>
                  <a:srgbClr val="FF0000"/>
                </a:solidFill>
              </a:rPr>
              <a:t>it’s</a:t>
            </a:r>
            <a:r>
              <a:rPr lang="en-US" dirty="0"/>
              <a:t> simple,”</a:t>
            </a:r>
            <a:r>
              <a:rPr lang="en-US" dirty="0">
                <a:solidFill>
                  <a:srgbClr val="FF0000"/>
                </a:solidFill>
              </a:rPr>
              <a:t> I </a:t>
            </a:r>
            <a:r>
              <a:rPr lang="en-US" dirty="0"/>
              <a:t>say.  “If </a:t>
            </a:r>
            <a:r>
              <a:rPr lang="en-US" dirty="0">
                <a:solidFill>
                  <a:srgbClr val="FF0000"/>
                </a:solidFill>
              </a:rPr>
              <a:t>that</a:t>
            </a:r>
            <a:r>
              <a:rPr lang="en-US" dirty="0"/>
              <a:t> woman in your hotel room is not </a:t>
            </a:r>
            <a:r>
              <a:rPr lang="en-US" dirty="0">
                <a:solidFill>
                  <a:srgbClr val="FF0000"/>
                </a:solidFill>
              </a:rPr>
              <a:t>your</a:t>
            </a:r>
            <a:r>
              <a:rPr lang="en-US" dirty="0"/>
              <a:t> wife, then the </a:t>
            </a:r>
            <a:r>
              <a:rPr lang="en-US" dirty="0">
                <a:solidFill>
                  <a:srgbClr val="FF0000"/>
                </a:solidFill>
              </a:rPr>
              <a:t>one</a:t>
            </a:r>
            <a:r>
              <a:rPr lang="en-US" dirty="0"/>
              <a:t> </a:t>
            </a:r>
            <a:r>
              <a:rPr lang="en-US" dirty="0">
                <a:solidFill>
                  <a:srgbClr val="FF0000"/>
                </a:solidFill>
              </a:rPr>
              <a:t>you</a:t>
            </a:r>
            <a:r>
              <a:rPr lang="en-US" dirty="0"/>
              <a:t> want may be dead or run off to Shenzhen with a pretty boy or kidnapped by pirates</a:t>
            </a:r>
            <a:r>
              <a:rPr lang="en-US" dirty="0" smtClean="0"/>
              <a:t>….”</a:t>
            </a:r>
            <a:endParaRPr lang="pt-BR" dirty="0"/>
          </a:p>
        </p:txBody>
      </p:sp>
      <p:cxnSp>
        <p:nvCxnSpPr>
          <p:cNvPr id="5" name="Conector de seta reta 4"/>
          <p:cNvCxnSpPr/>
          <p:nvPr/>
        </p:nvCxnSpPr>
        <p:spPr>
          <a:xfrm flipV="1">
            <a:off x="1893926" y="937413"/>
            <a:ext cx="1" cy="1255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tângulo 11"/>
          <p:cNvSpPr/>
          <p:nvPr/>
        </p:nvSpPr>
        <p:spPr>
          <a:xfrm>
            <a:off x="697058" y="516277"/>
            <a:ext cx="2202847" cy="400110"/>
          </a:xfrm>
          <a:prstGeom prst="rect">
            <a:avLst/>
          </a:prstGeom>
        </p:spPr>
        <p:txBody>
          <a:bodyPr wrap="square">
            <a:spAutoFit/>
          </a:bodyPr>
          <a:lstStyle/>
          <a:p>
            <a:r>
              <a:rPr lang="en-US" sz="2000" dirty="0"/>
              <a:t> “If that </a:t>
            </a:r>
            <a:r>
              <a:rPr lang="en-US" sz="2000" dirty="0" smtClean="0"/>
              <a:t>woman… </a:t>
            </a:r>
            <a:endParaRPr lang="pt-BR" sz="2000" dirty="0"/>
          </a:p>
        </p:txBody>
      </p:sp>
      <p:cxnSp>
        <p:nvCxnSpPr>
          <p:cNvPr id="13" name="Conector de seta reta 12"/>
          <p:cNvCxnSpPr/>
          <p:nvPr/>
        </p:nvCxnSpPr>
        <p:spPr>
          <a:xfrm flipH="1" flipV="1">
            <a:off x="3776951" y="870332"/>
            <a:ext cx="28683" cy="1299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2997617" y="180065"/>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Author</a:t>
            </a:r>
            <a:endParaRPr lang="en-US" sz="2500" b="1" dirty="0"/>
          </a:p>
        </p:txBody>
      </p:sp>
      <p:cxnSp>
        <p:nvCxnSpPr>
          <p:cNvPr id="15" name="Conector de seta reta 14"/>
          <p:cNvCxnSpPr/>
          <p:nvPr/>
        </p:nvCxnSpPr>
        <p:spPr>
          <a:xfrm flipV="1">
            <a:off x="5722755" y="841408"/>
            <a:ext cx="0" cy="13289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itle 1"/>
          <p:cNvSpPr txBox="1">
            <a:spLocks/>
          </p:cNvSpPr>
          <p:nvPr/>
        </p:nvSpPr>
        <p:spPr>
          <a:xfrm>
            <a:off x="5093169" y="215075"/>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woman</a:t>
            </a:r>
            <a:endParaRPr lang="en-US" sz="2500" b="1" dirty="0"/>
          </a:p>
        </p:txBody>
      </p:sp>
      <p:sp>
        <p:nvSpPr>
          <p:cNvPr id="17" name="Title 1"/>
          <p:cNvSpPr txBox="1">
            <a:spLocks/>
          </p:cNvSpPr>
          <p:nvPr/>
        </p:nvSpPr>
        <p:spPr>
          <a:xfrm>
            <a:off x="918175" y="4833102"/>
            <a:ext cx="133261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Mr. Wu</a:t>
            </a:r>
            <a:endParaRPr lang="en-US" sz="2500" b="1" dirty="0"/>
          </a:p>
        </p:txBody>
      </p:sp>
      <p:cxnSp>
        <p:nvCxnSpPr>
          <p:cNvPr id="18" name="Conector de seta reta 17"/>
          <p:cNvCxnSpPr/>
          <p:nvPr/>
        </p:nvCxnSpPr>
        <p:spPr>
          <a:xfrm flipH="1">
            <a:off x="1584481" y="3125058"/>
            <a:ext cx="2035518" cy="17595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ector de seta reta 20"/>
          <p:cNvCxnSpPr/>
          <p:nvPr/>
        </p:nvCxnSpPr>
        <p:spPr>
          <a:xfrm flipH="1" flipV="1">
            <a:off x="6169447" y="841409"/>
            <a:ext cx="986824" cy="1850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onector de seta reta 24"/>
          <p:cNvCxnSpPr/>
          <p:nvPr/>
        </p:nvCxnSpPr>
        <p:spPr>
          <a:xfrm flipH="1">
            <a:off x="2082190" y="3158108"/>
            <a:ext cx="5860971" cy="18637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198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500" fill="hold"/>
                                        <p:tgtEl>
                                          <p:spTgt spid="6"/>
                                        </p:tgtEl>
                                        <p:attrNameLst>
                                          <p:attrName>ppt_x</p:attrName>
                                        </p:attrNameLst>
                                      </p:cBhvr>
                                      <p:tavLst>
                                        <p:tav tm="0">
                                          <p:val>
                                            <p:strVal val="#ppt_x"/>
                                          </p:val>
                                        </p:tav>
                                        <p:tav tm="100000">
                                          <p:val>
                                            <p:strVal val="#ppt_x"/>
                                          </p:val>
                                        </p:tav>
                                      </p:tavLst>
                                    </p:anim>
                                    <p:anim calcmode="lin" valueType="num">
                                      <p:cBhvr additive="base">
                                        <p:cTn id="82" dur="500" fill="hold"/>
                                        <p:tgtEl>
                                          <p:spTgt spid="6"/>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9" grpId="0" animBg="1"/>
      <p:bldP spid="8" grpId="0" animBg="1"/>
      <p:bldP spid="7" grpId="0" animBg="1"/>
      <p:bldP spid="4" grpId="0" animBg="1"/>
      <p:bldP spid="12" grpId="0"/>
      <p:bldP spid="14" grpId="0"/>
      <p:bldP spid="16"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6820719" y="4638221"/>
            <a:ext cx="869053"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4" name="Elipse 13"/>
          <p:cNvSpPr/>
          <p:nvPr/>
        </p:nvSpPr>
        <p:spPr>
          <a:xfrm>
            <a:off x="415683" y="3704196"/>
            <a:ext cx="763122" cy="470057"/>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5" name="Elipse 14"/>
          <p:cNvSpPr/>
          <p:nvPr/>
        </p:nvSpPr>
        <p:spPr>
          <a:xfrm>
            <a:off x="3330320" y="3178027"/>
            <a:ext cx="778971"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9" name="Elipse 8"/>
          <p:cNvSpPr/>
          <p:nvPr/>
        </p:nvSpPr>
        <p:spPr>
          <a:xfrm>
            <a:off x="1012541" y="3178027"/>
            <a:ext cx="618892"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0" name="Elipse 9"/>
          <p:cNvSpPr/>
          <p:nvPr/>
        </p:nvSpPr>
        <p:spPr>
          <a:xfrm>
            <a:off x="4585729" y="2251570"/>
            <a:ext cx="349828" cy="441135"/>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3" name="Elipse 12"/>
          <p:cNvSpPr/>
          <p:nvPr/>
        </p:nvSpPr>
        <p:spPr>
          <a:xfrm>
            <a:off x="2569779" y="2195800"/>
            <a:ext cx="713247"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2" name="Elipse 11"/>
          <p:cNvSpPr/>
          <p:nvPr/>
        </p:nvSpPr>
        <p:spPr>
          <a:xfrm>
            <a:off x="1544237" y="2215760"/>
            <a:ext cx="262529"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4" name="Elipse 3"/>
          <p:cNvSpPr/>
          <p:nvPr/>
        </p:nvSpPr>
        <p:spPr>
          <a:xfrm>
            <a:off x="4585729" y="1714038"/>
            <a:ext cx="618892"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1" name="Elipse 10"/>
          <p:cNvSpPr/>
          <p:nvPr/>
        </p:nvSpPr>
        <p:spPr>
          <a:xfrm>
            <a:off x="2163129" y="1729649"/>
            <a:ext cx="359734"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6" name="Elipse 5"/>
          <p:cNvSpPr/>
          <p:nvPr/>
        </p:nvSpPr>
        <p:spPr>
          <a:xfrm>
            <a:off x="5089793" y="1222873"/>
            <a:ext cx="705078" cy="521921"/>
          </a:xfrm>
          <a:prstGeom prst="ellipse">
            <a:avLst/>
          </a:prstGeom>
          <a:gradFill>
            <a:gsLst>
              <a:gs pos="0">
                <a:schemeClr val="accent5">
                  <a:lumMod val="40000"/>
                  <a:lumOff val="6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3" name="Content Placeholder 2"/>
          <p:cNvSpPr>
            <a:spLocks noGrp="1"/>
          </p:cNvSpPr>
          <p:nvPr>
            <p:ph idx="1"/>
          </p:nvPr>
        </p:nvSpPr>
        <p:spPr>
          <a:xfrm>
            <a:off x="437826" y="1220981"/>
            <a:ext cx="8548577" cy="4153360"/>
          </a:xfrm>
        </p:spPr>
        <p:txBody>
          <a:bodyPr>
            <a:normAutofit/>
          </a:bodyPr>
          <a:lstStyle/>
          <a:p>
            <a:pPr marL="0" indent="0">
              <a:buNone/>
            </a:pPr>
            <a:r>
              <a:rPr lang="en-US" dirty="0" smtClean="0"/>
              <a:t>Inspector </a:t>
            </a:r>
            <a:r>
              <a:rPr lang="en-US" dirty="0"/>
              <a:t>Chan didn’t like </a:t>
            </a:r>
            <a:r>
              <a:rPr lang="en-US" dirty="0">
                <a:solidFill>
                  <a:srgbClr val="FF0000"/>
                </a:solidFill>
              </a:rPr>
              <a:t>me</a:t>
            </a:r>
            <a:r>
              <a:rPr lang="en-US" dirty="0"/>
              <a:t> calling the guy a killer and </a:t>
            </a:r>
            <a:r>
              <a:rPr lang="en-US" dirty="0">
                <a:solidFill>
                  <a:srgbClr val="FF0000"/>
                </a:solidFill>
              </a:rPr>
              <a:t>it</a:t>
            </a:r>
            <a:r>
              <a:rPr lang="en-US" dirty="0"/>
              <a:t> showed on </a:t>
            </a:r>
            <a:r>
              <a:rPr lang="en-US" dirty="0">
                <a:solidFill>
                  <a:srgbClr val="FF0000"/>
                </a:solidFill>
              </a:rPr>
              <a:t>his</a:t>
            </a:r>
            <a:r>
              <a:rPr lang="en-US" dirty="0"/>
              <a:t> little college-boy face.  </a:t>
            </a:r>
            <a:r>
              <a:rPr lang="en-US" dirty="0">
                <a:solidFill>
                  <a:srgbClr val="FF0000"/>
                </a:solidFill>
              </a:rPr>
              <a:t>I</a:t>
            </a:r>
            <a:r>
              <a:rPr lang="en-US" dirty="0"/>
              <a:t> told </a:t>
            </a:r>
            <a:r>
              <a:rPr lang="en-US" dirty="0">
                <a:solidFill>
                  <a:srgbClr val="FF0000"/>
                </a:solidFill>
              </a:rPr>
              <a:t>him</a:t>
            </a:r>
            <a:r>
              <a:rPr lang="en-US" dirty="0"/>
              <a:t> before </a:t>
            </a:r>
            <a:r>
              <a:rPr lang="en-US" dirty="0">
                <a:solidFill>
                  <a:srgbClr val="FF0000"/>
                </a:solidFill>
              </a:rPr>
              <a:t>it</a:t>
            </a:r>
            <a:r>
              <a:rPr lang="en-US" dirty="0"/>
              <a:t> was a simple thing to come here on homeland vacation and knock off </a:t>
            </a:r>
            <a:r>
              <a:rPr lang="en-US" dirty="0">
                <a:solidFill>
                  <a:srgbClr val="FF0000"/>
                </a:solidFill>
              </a:rPr>
              <a:t>his</a:t>
            </a:r>
            <a:r>
              <a:rPr lang="en-US" dirty="0"/>
              <a:t> old lady.  </a:t>
            </a:r>
            <a:r>
              <a:rPr lang="en-US" dirty="0">
                <a:solidFill>
                  <a:srgbClr val="FF0000"/>
                </a:solidFill>
              </a:rPr>
              <a:t>Her</a:t>
            </a:r>
            <a:r>
              <a:rPr lang="en-US" dirty="0"/>
              <a:t> disappearance now puts </a:t>
            </a:r>
            <a:r>
              <a:rPr lang="en-US" dirty="0">
                <a:solidFill>
                  <a:srgbClr val="FF0000"/>
                </a:solidFill>
              </a:rPr>
              <a:t>this</a:t>
            </a:r>
            <a:r>
              <a:rPr lang="en-US" dirty="0"/>
              <a:t> guy into the top five percent richest club.  Wanting to inherit a pile of money is a good motive for murder.  Simple as </a:t>
            </a:r>
            <a:r>
              <a:rPr lang="en-US" dirty="0">
                <a:solidFill>
                  <a:srgbClr val="FF0000"/>
                </a:solidFill>
              </a:rPr>
              <a:t>that</a:t>
            </a:r>
            <a:r>
              <a:rPr lang="en-US" dirty="0"/>
              <a:t>.</a:t>
            </a:r>
            <a:endParaRPr lang="pt-BR" dirty="0"/>
          </a:p>
        </p:txBody>
      </p:sp>
      <p:cxnSp>
        <p:nvCxnSpPr>
          <p:cNvPr id="5" name="Conector de seta reta 4"/>
          <p:cNvCxnSpPr>
            <a:stCxn id="6" idx="7"/>
          </p:cNvCxnSpPr>
          <p:nvPr/>
        </p:nvCxnSpPr>
        <p:spPr>
          <a:xfrm flipV="1">
            <a:off x="5691615" y="485437"/>
            <a:ext cx="1068080" cy="8138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itle 1"/>
          <p:cNvSpPr txBox="1">
            <a:spLocks/>
          </p:cNvSpPr>
          <p:nvPr/>
        </p:nvSpPr>
        <p:spPr>
          <a:xfrm>
            <a:off x="6770712" y="140302"/>
            <a:ext cx="1965664"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err="1" smtClean="0"/>
              <a:t>Mr</a:t>
            </a:r>
            <a:r>
              <a:rPr lang="en-US" sz="2500" b="1" dirty="0" smtClean="0"/>
              <a:t> Huang/</a:t>
            </a:r>
          </a:p>
          <a:p>
            <a:pPr algn="l"/>
            <a:r>
              <a:rPr lang="en-US" sz="2500" b="1" dirty="0" smtClean="0"/>
              <a:t>Detective</a:t>
            </a:r>
            <a:endParaRPr lang="en-US" sz="2500" b="1" dirty="0"/>
          </a:p>
        </p:txBody>
      </p:sp>
      <p:sp>
        <p:nvSpPr>
          <p:cNvPr id="18" name="Title 1"/>
          <p:cNvSpPr txBox="1">
            <a:spLocks/>
          </p:cNvSpPr>
          <p:nvPr/>
        </p:nvSpPr>
        <p:spPr>
          <a:xfrm>
            <a:off x="2133901" y="6010118"/>
            <a:ext cx="1500575"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err="1" smtClean="0"/>
              <a:t>Mrs</a:t>
            </a:r>
            <a:r>
              <a:rPr lang="en-US" sz="2500" b="1" dirty="0" smtClean="0"/>
              <a:t> Wu</a:t>
            </a:r>
            <a:endParaRPr lang="en-US" sz="2500" b="1" dirty="0"/>
          </a:p>
        </p:txBody>
      </p:sp>
      <p:cxnSp>
        <p:nvCxnSpPr>
          <p:cNvPr id="19" name="Conector de seta reta 18"/>
          <p:cNvCxnSpPr/>
          <p:nvPr/>
        </p:nvCxnSpPr>
        <p:spPr>
          <a:xfrm flipH="1" flipV="1">
            <a:off x="4214902" y="750539"/>
            <a:ext cx="544368" cy="10539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itle 1"/>
          <p:cNvSpPr txBox="1">
            <a:spLocks/>
          </p:cNvSpPr>
          <p:nvPr/>
        </p:nvSpPr>
        <p:spPr>
          <a:xfrm>
            <a:off x="1092318" y="213166"/>
            <a:ext cx="120550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Face</a:t>
            </a:r>
            <a:endParaRPr lang="en-US" sz="2500" b="1" dirty="0"/>
          </a:p>
        </p:txBody>
      </p:sp>
      <p:cxnSp>
        <p:nvCxnSpPr>
          <p:cNvPr id="25" name="Conector de seta reta 24"/>
          <p:cNvCxnSpPr/>
          <p:nvPr/>
        </p:nvCxnSpPr>
        <p:spPr>
          <a:xfrm flipH="1" flipV="1">
            <a:off x="1605938" y="743216"/>
            <a:ext cx="680121" cy="9555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ector de seta reta 26"/>
          <p:cNvCxnSpPr/>
          <p:nvPr/>
        </p:nvCxnSpPr>
        <p:spPr>
          <a:xfrm flipH="1">
            <a:off x="1594178" y="2737681"/>
            <a:ext cx="90954" cy="31071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onector de seta reta 30"/>
          <p:cNvCxnSpPr/>
          <p:nvPr/>
        </p:nvCxnSpPr>
        <p:spPr>
          <a:xfrm flipV="1">
            <a:off x="3033175" y="819938"/>
            <a:ext cx="642018" cy="13958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Conector de seta reta 33"/>
          <p:cNvCxnSpPr>
            <a:endCxn id="37" idx="0"/>
          </p:cNvCxnSpPr>
          <p:nvPr/>
        </p:nvCxnSpPr>
        <p:spPr>
          <a:xfrm>
            <a:off x="4767839" y="2703722"/>
            <a:ext cx="56000" cy="3061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itle 1"/>
          <p:cNvSpPr txBox="1">
            <a:spLocks/>
          </p:cNvSpPr>
          <p:nvPr/>
        </p:nvSpPr>
        <p:spPr>
          <a:xfrm>
            <a:off x="3850319" y="5764753"/>
            <a:ext cx="1947040" cy="85560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Knock off his old lady</a:t>
            </a:r>
            <a:endParaRPr lang="en-US" sz="2500" b="1" dirty="0"/>
          </a:p>
        </p:txBody>
      </p:sp>
      <p:cxnSp>
        <p:nvCxnSpPr>
          <p:cNvPr id="38" name="Conector de seta reta 37"/>
          <p:cNvCxnSpPr/>
          <p:nvPr/>
        </p:nvCxnSpPr>
        <p:spPr>
          <a:xfrm flipH="1">
            <a:off x="1012541" y="3732460"/>
            <a:ext cx="260643" cy="21976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Conector de seta reta 41"/>
          <p:cNvCxnSpPr/>
          <p:nvPr/>
        </p:nvCxnSpPr>
        <p:spPr>
          <a:xfrm flipH="1">
            <a:off x="437826" y="4234237"/>
            <a:ext cx="167449" cy="15381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3399392" y="214101"/>
            <a:ext cx="1205501"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err="1" smtClean="0"/>
              <a:t>Mr</a:t>
            </a:r>
            <a:r>
              <a:rPr lang="en-US" sz="2500" b="1" dirty="0" smtClean="0"/>
              <a:t> Wu</a:t>
            </a:r>
            <a:endParaRPr lang="en-US" sz="2500" b="1" dirty="0"/>
          </a:p>
        </p:txBody>
      </p:sp>
      <p:cxnSp>
        <p:nvCxnSpPr>
          <p:cNvPr id="46" name="Conector de seta reta 45"/>
          <p:cNvCxnSpPr/>
          <p:nvPr/>
        </p:nvCxnSpPr>
        <p:spPr>
          <a:xfrm flipH="1">
            <a:off x="2856675" y="3678249"/>
            <a:ext cx="614533" cy="25348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itle 1"/>
          <p:cNvSpPr txBox="1">
            <a:spLocks/>
          </p:cNvSpPr>
          <p:nvPr/>
        </p:nvSpPr>
        <p:spPr>
          <a:xfrm>
            <a:off x="5794872" y="5994458"/>
            <a:ext cx="3349128"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smtClean="0"/>
              <a:t>Wanting to inherit…</a:t>
            </a:r>
            <a:endParaRPr lang="en-US" sz="2500" b="1" dirty="0"/>
          </a:p>
        </p:txBody>
      </p:sp>
      <p:cxnSp>
        <p:nvCxnSpPr>
          <p:cNvPr id="49" name="Conector de seta reta 48"/>
          <p:cNvCxnSpPr/>
          <p:nvPr/>
        </p:nvCxnSpPr>
        <p:spPr>
          <a:xfrm>
            <a:off x="7272408" y="5170712"/>
            <a:ext cx="252112" cy="10423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7" name="Title 1"/>
          <p:cNvSpPr txBox="1">
            <a:spLocks/>
          </p:cNvSpPr>
          <p:nvPr/>
        </p:nvSpPr>
        <p:spPr>
          <a:xfrm>
            <a:off x="197465" y="5930088"/>
            <a:ext cx="1965664" cy="6902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500" b="1" dirty="0" err="1" smtClean="0"/>
              <a:t>Mr</a:t>
            </a:r>
            <a:r>
              <a:rPr lang="en-US" sz="2500" b="1" dirty="0" smtClean="0"/>
              <a:t> Huang/</a:t>
            </a:r>
          </a:p>
          <a:p>
            <a:pPr algn="l"/>
            <a:r>
              <a:rPr lang="en-US" sz="2500" b="1" dirty="0" smtClean="0"/>
              <a:t>Detective</a:t>
            </a:r>
            <a:endParaRPr lang="en-US" sz="2500" b="1" dirty="0"/>
          </a:p>
        </p:txBody>
      </p:sp>
    </p:spTree>
    <p:extLst>
      <p:ext uri="{BB962C8B-B14F-4D97-AF65-F5344CB8AC3E}">
        <p14:creationId xmlns:p14="http://schemas.microsoft.com/office/powerpoint/2010/main" val="793428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53" y="969484"/>
            <a:ext cx="8548577" cy="4627085"/>
          </a:xfrm>
        </p:spPr>
        <p:txBody>
          <a:bodyPr>
            <a:normAutofit/>
          </a:bodyPr>
          <a:lstStyle/>
          <a:p>
            <a:pPr marL="0" indent="0">
              <a:buNone/>
            </a:pPr>
            <a:r>
              <a:rPr lang="en-US" dirty="0"/>
              <a:t>Inspector Chan is insisting over the guy’s objections </a:t>
            </a:r>
            <a:r>
              <a:rPr lang="en-US" dirty="0">
                <a:solidFill>
                  <a:srgbClr val="FF0000"/>
                </a:solidFill>
              </a:rPr>
              <a:t>that</a:t>
            </a:r>
            <a:r>
              <a:rPr lang="en-US" dirty="0"/>
              <a:t> the woman back at the Peninsula Hotel in Kowloon really truly </a:t>
            </a:r>
            <a:r>
              <a:rPr lang="en-US" i="1" dirty="0"/>
              <a:t>is</a:t>
            </a:r>
            <a:r>
              <a:rPr lang="en-US" dirty="0"/>
              <a:t> </a:t>
            </a:r>
            <a:r>
              <a:rPr lang="en-US" dirty="0">
                <a:solidFill>
                  <a:srgbClr val="FF0000"/>
                </a:solidFill>
              </a:rPr>
              <a:t>his</a:t>
            </a:r>
            <a:r>
              <a:rPr lang="en-US" dirty="0"/>
              <a:t> wife.  “</a:t>
            </a:r>
            <a:r>
              <a:rPr lang="en-US" dirty="0">
                <a:solidFill>
                  <a:srgbClr val="FF0000"/>
                </a:solidFill>
              </a:rPr>
              <a:t>She</a:t>
            </a:r>
            <a:r>
              <a:rPr lang="en-US" dirty="0"/>
              <a:t> was picked up wandering around Hollywood Road acting confused,” </a:t>
            </a:r>
            <a:r>
              <a:rPr lang="en-US" dirty="0">
                <a:solidFill>
                  <a:srgbClr val="FF0000"/>
                </a:solidFill>
              </a:rPr>
              <a:t>he</a:t>
            </a:r>
            <a:r>
              <a:rPr lang="en-US" dirty="0"/>
              <a:t> says again.  “Our Detective Huang — a good officer in spite of </a:t>
            </a:r>
            <a:r>
              <a:rPr lang="en-US" dirty="0">
                <a:solidFill>
                  <a:srgbClr val="FF0000"/>
                </a:solidFill>
              </a:rPr>
              <a:t>his</a:t>
            </a:r>
            <a:r>
              <a:rPr lang="en-US" dirty="0"/>
              <a:t> impolite attitude — brought </a:t>
            </a:r>
            <a:r>
              <a:rPr lang="en-US" dirty="0">
                <a:solidFill>
                  <a:srgbClr val="FF0000"/>
                </a:solidFill>
              </a:rPr>
              <a:t>her</a:t>
            </a:r>
            <a:r>
              <a:rPr lang="en-US" dirty="0"/>
              <a:t> back.  May </a:t>
            </a:r>
            <a:r>
              <a:rPr lang="en-US" dirty="0">
                <a:solidFill>
                  <a:srgbClr val="FF0000"/>
                </a:solidFill>
              </a:rPr>
              <a:t>I</a:t>
            </a:r>
            <a:r>
              <a:rPr lang="en-US" dirty="0"/>
              <a:t> suggest </a:t>
            </a:r>
            <a:r>
              <a:rPr lang="en-US" dirty="0">
                <a:solidFill>
                  <a:srgbClr val="FF0000"/>
                </a:solidFill>
              </a:rPr>
              <a:t>you</a:t>
            </a:r>
            <a:r>
              <a:rPr lang="en-US" dirty="0"/>
              <a:t> may be suffering from delusions?”</a:t>
            </a:r>
            <a:endParaRPr lang="pt-BR" dirty="0"/>
          </a:p>
        </p:txBody>
      </p:sp>
    </p:spTree>
    <p:extLst>
      <p:ext uri="{BB962C8B-B14F-4D97-AF65-F5344CB8AC3E}">
        <p14:creationId xmlns:p14="http://schemas.microsoft.com/office/powerpoint/2010/main" val="11971058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53" y="506776"/>
            <a:ext cx="8548577" cy="5971142"/>
          </a:xfrm>
        </p:spPr>
        <p:txBody>
          <a:bodyPr>
            <a:normAutofit/>
          </a:bodyPr>
          <a:lstStyle/>
          <a:p>
            <a:pPr marL="0" indent="0">
              <a:buNone/>
            </a:pPr>
            <a:r>
              <a:rPr lang="en-US" dirty="0"/>
              <a:t>Inspector Chan is one of the new breed of cop in China, college-educated and even one year studying at UCLA.  Now </a:t>
            </a:r>
            <a:r>
              <a:rPr lang="en-US" dirty="0">
                <a:solidFill>
                  <a:srgbClr val="FF0000"/>
                </a:solidFill>
              </a:rPr>
              <a:t>he’s </a:t>
            </a:r>
            <a:r>
              <a:rPr lang="en-US" dirty="0"/>
              <a:t>telling the Chinese-American, “Perhaps </a:t>
            </a:r>
            <a:r>
              <a:rPr lang="en-US" dirty="0">
                <a:solidFill>
                  <a:srgbClr val="FF0000"/>
                </a:solidFill>
              </a:rPr>
              <a:t>your</a:t>
            </a:r>
            <a:r>
              <a:rPr lang="en-US" dirty="0"/>
              <a:t> problem is something called </a:t>
            </a:r>
            <a:r>
              <a:rPr lang="en-US" dirty="0" err="1"/>
              <a:t>Capgras</a:t>
            </a:r>
            <a:r>
              <a:rPr lang="en-US" dirty="0"/>
              <a:t> Syndrome and </a:t>
            </a:r>
            <a:r>
              <a:rPr lang="en-US" dirty="0">
                <a:solidFill>
                  <a:srgbClr val="FF0000"/>
                </a:solidFill>
              </a:rPr>
              <a:t>you</a:t>
            </a:r>
            <a:r>
              <a:rPr lang="en-US" dirty="0"/>
              <a:t> should see a psychiatrist.”  </a:t>
            </a:r>
            <a:r>
              <a:rPr lang="en-US" dirty="0">
                <a:solidFill>
                  <a:srgbClr val="FF0000"/>
                </a:solidFill>
              </a:rPr>
              <a:t>He’s</a:t>
            </a:r>
            <a:r>
              <a:rPr lang="en-US" dirty="0"/>
              <a:t> smiling, proud of </a:t>
            </a:r>
            <a:r>
              <a:rPr lang="en-US" dirty="0">
                <a:solidFill>
                  <a:srgbClr val="FF0000"/>
                </a:solidFill>
              </a:rPr>
              <a:t>his</a:t>
            </a:r>
            <a:r>
              <a:rPr lang="en-US" dirty="0"/>
              <a:t> analysis.</a:t>
            </a:r>
            <a:endParaRPr lang="pt-BR" dirty="0"/>
          </a:p>
          <a:p>
            <a:pPr marL="0" indent="0">
              <a:buNone/>
            </a:pPr>
            <a:r>
              <a:rPr lang="en-US" dirty="0">
                <a:solidFill>
                  <a:srgbClr val="FF0000"/>
                </a:solidFill>
              </a:rPr>
              <a:t>I</a:t>
            </a:r>
            <a:r>
              <a:rPr lang="en-US" dirty="0"/>
              <a:t> light a cigarette and call over to the Inspector, “</a:t>
            </a:r>
            <a:r>
              <a:rPr lang="en-US" i="1" dirty="0"/>
              <a:t>Crap gas</a:t>
            </a:r>
            <a:r>
              <a:rPr lang="en-US" dirty="0"/>
              <a:t>?”  </a:t>
            </a:r>
            <a:r>
              <a:rPr lang="en-US" dirty="0">
                <a:solidFill>
                  <a:srgbClr val="FF0000"/>
                </a:solidFill>
              </a:rPr>
              <a:t>He</a:t>
            </a:r>
            <a:r>
              <a:rPr lang="en-US" dirty="0"/>
              <a:t> gives </a:t>
            </a:r>
            <a:r>
              <a:rPr lang="en-US" dirty="0">
                <a:solidFill>
                  <a:srgbClr val="FF0000"/>
                </a:solidFill>
              </a:rPr>
              <a:t>me</a:t>
            </a:r>
            <a:r>
              <a:rPr lang="en-US" dirty="0"/>
              <a:t> a dirty look, like what do </a:t>
            </a:r>
            <a:r>
              <a:rPr lang="en-US" dirty="0">
                <a:solidFill>
                  <a:srgbClr val="FF0000"/>
                </a:solidFill>
              </a:rPr>
              <a:t>I</a:t>
            </a:r>
            <a:r>
              <a:rPr lang="en-US" dirty="0"/>
              <a:t> know.  </a:t>
            </a:r>
            <a:r>
              <a:rPr lang="en-US" dirty="0">
                <a:solidFill>
                  <a:srgbClr val="FF0000"/>
                </a:solidFill>
              </a:rPr>
              <a:t>I’m</a:t>
            </a:r>
            <a:r>
              <a:rPr lang="en-US" dirty="0"/>
              <a:t> just the junior-grade detective </a:t>
            </a:r>
            <a:r>
              <a:rPr lang="en-US" dirty="0">
                <a:solidFill>
                  <a:srgbClr val="FF0000"/>
                </a:solidFill>
              </a:rPr>
              <a:t>who</a:t>
            </a:r>
            <a:r>
              <a:rPr lang="en-US" dirty="0"/>
              <a:t> brought in the dame.</a:t>
            </a:r>
            <a:endParaRPr lang="pt-BR" dirty="0"/>
          </a:p>
        </p:txBody>
      </p:sp>
    </p:spTree>
    <p:extLst>
      <p:ext uri="{BB962C8B-B14F-4D97-AF65-F5344CB8AC3E}">
        <p14:creationId xmlns:p14="http://schemas.microsoft.com/office/powerpoint/2010/main" val="2682940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894" y="341522"/>
            <a:ext cx="8383836" cy="6136395"/>
          </a:xfrm>
        </p:spPr>
        <p:txBody>
          <a:bodyPr>
            <a:normAutofit fontScale="92500" lnSpcReduction="10000"/>
          </a:bodyPr>
          <a:lstStyle/>
          <a:p>
            <a:pPr marL="0" indent="0">
              <a:buNone/>
            </a:pPr>
            <a:r>
              <a:rPr lang="en-US" dirty="0"/>
              <a:t>No, Inspector Chan tells </a:t>
            </a:r>
            <a:r>
              <a:rPr lang="en-US" dirty="0">
                <a:solidFill>
                  <a:srgbClr val="FF0000"/>
                </a:solidFill>
              </a:rPr>
              <a:t>us</a:t>
            </a:r>
            <a:r>
              <a:rPr lang="en-US" dirty="0"/>
              <a:t> like an encyclopedia, </a:t>
            </a:r>
            <a:r>
              <a:rPr lang="en-US" i="1" dirty="0" err="1"/>
              <a:t>Capgras</a:t>
            </a:r>
            <a:r>
              <a:rPr lang="en-US" dirty="0"/>
              <a:t>, after the French psychiatrist </a:t>
            </a:r>
            <a:r>
              <a:rPr lang="en-US" dirty="0">
                <a:solidFill>
                  <a:srgbClr val="FF0000"/>
                </a:solidFill>
              </a:rPr>
              <a:t>who</a:t>
            </a:r>
            <a:r>
              <a:rPr lang="en-US" dirty="0"/>
              <a:t> discovered </a:t>
            </a:r>
            <a:r>
              <a:rPr lang="en-US" dirty="0">
                <a:solidFill>
                  <a:srgbClr val="FF0000"/>
                </a:solidFill>
              </a:rPr>
              <a:t>it</a:t>
            </a:r>
            <a:r>
              <a:rPr lang="en-US" dirty="0"/>
              <a:t>.  “</a:t>
            </a:r>
            <a:r>
              <a:rPr lang="en-US" dirty="0">
                <a:solidFill>
                  <a:srgbClr val="FF0000"/>
                </a:solidFill>
              </a:rPr>
              <a:t>It’s</a:t>
            </a:r>
            <a:r>
              <a:rPr lang="en-US" dirty="0"/>
              <a:t> when </a:t>
            </a:r>
            <a:r>
              <a:rPr lang="en-US" dirty="0">
                <a:solidFill>
                  <a:srgbClr val="FF0000"/>
                </a:solidFill>
              </a:rPr>
              <a:t>you</a:t>
            </a:r>
            <a:r>
              <a:rPr lang="en-US" dirty="0"/>
              <a:t> think a close relative or spouse has been replaced by an imposter, an exact double.  </a:t>
            </a:r>
            <a:r>
              <a:rPr lang="en-US" dirty="0">
                <a:solidFill>
                  <a:srgbClr val="FF0000"/>
                </a:solidFill>
              </a:rPr>
              <a:t>I </a:t>
            </a:r>
            <a:r>
              <a:rPr lang="en-US" dirty="0"/>
              <a:t>have seen </a:t>
            </a:r>
            <a:r>
              <a:rPr lang="en-US" dirty="0">
                <a:solidFill>
                  <a:srgbClr val="FF0000"/>
                </a:solidFill>
              </a:rPr>
              <a:t>this</a:t>
            </a:r>
            <a:r>
              <a:rPr lang="en-US" dirty="0"/>
              <a:t> in people with Alzheimer’s or bi-polar disorder,” </a:t>
            </a:r>
            <a:r>
              <a:rPr lang="en-US" dirty="0">
                <a:solidFill>
                  <a:srgbClr val="FF0000"/>
                </a:solidFill>
              </a:rPr>
              <a:t>he</a:t>
            </a:r>
            <a:r>
              <a:rPr lang="en-US" dirty="0"/>
              <a:t> says.  “Go look </a:t>
            </a:r>
            <a:r>
              <a:rPr lang="en-US" dirty="0">
                <a:solidFill>
                  <a:srgbClr val="FF0000"/>
                </a:solidFill>
              </a:rPr>
              <a:t>it</a:t>
            </a:r>
            <a:r>
              <a:rPr lang="en-US" dirty="0"/>
              <a:t> up, Junior Detective Huang.”</a:t>
            </a:r>
            <a:endParaRPr lang="pt-BR" dirty="0"/>
          </a:p>
          <a:p>
            <a:pPr marL="0" indent="0">
              <a:buNone/>
            </a:pPr>
            <a:r>
              <a:rPr lang="en-US" dirty="0"/>
              <a:t>The American shouts bullshit.  Three times.  </a:t>
            </a:r>
            <a:r>
              <a:rPr lang="en-US" dirty="0">
                <a:solidFill>
                  <a:srgbClr val="FF0000"/>
                </a:solidFill>
              </a:rPr>
              <a:t>He</a:t>
            </a:r>
            <a:r>
              <a:rPr lang="en-US" dirty="0"/>
              <a:t> says, “</a:t>
            </a:r>
            <a:r>
              <a:rPr lang="en-US" dirty="0">
                <a:solidFill>
                  <a:srgbClr val="FF0000"/>
                </a:solidFill>
              </a:rPr>
              <a:t>I</a:t>
            </a:r>
            <a:r>
              <a:rPr lang="en-US" dirty="0"/>
              <a:t> came back from dinner to find a counterfeit in </a:t>
            </a:r>
            <a:r>
              <a:rPr lang="en-US" dirty="0">
                <a:solidFill>
                  <a:srgbClr val="FF0000"/>
                </a:solidFill>
              </a:rPr>
              <a:t>my</a:t>
            </a:r>
            <a:r>
              <a:rPr lang="en-US" dirty="0"/>
              <a:t> hotel room, not even a good look-alike of the person </a:t>
            </a:r>
            <a:r>
              <a:rPr lang="en-US" dirty="0">
                <a:solidFill>
                  <a:srgbClr val="FF0000"/>
                </a:solidFill>
              </a:rPr>
              <a:t>I</a:t>
            </a:r>
            <a:r>
              <a:rPr lang="en-US" dirty="0"/>
              <a:t> love, </a:t>
            </a:r>
            <a:r>
              <a:rPr lang="en-US" dirty="0">
                <a:solidFill>
                  <a:srgbClr val="FF0000"/>
                </a:solidFill>
              </a:rPr>
              <a:t>my</a:t>
            </a:r>
            <a:r>
              <a:rPr lang="en-US" dirty="0"/>
              <a:t> dear Mei-Yuan.  Why can’t </a:t>
            </a:r>
            <a:r>
              <a:rPr lang="en-US" dirty="0">
                <a:solidFill>
                  <a:srgbClr val="FF0000"/>
                </a:solidFill>
              </a:rPr>
              <a:t>anyone</a:t>
            </a:r>
            <a:r>
              <a:rPr lang="en-US" dirty="0"/>
              <a:t> see </a:t>
            </a:r>
            <a:r>
              <a:rPr lang="en-US" dirty="0">
                <a:solidFill>
                  <a:srgbClr val="FF0000"/>
                </a:solidFill>
              </a:rPr>
              <a:t>this</a:t>
            </a:r>
            <a:r>
              <a:rPr lang="en-US" dirty="0"/>
              <a:t> isn’t my wife?  </a:t>
            </a:r>
            <a:r>
              <a:rPr lang="en-US" dirty="0">
                <a:solidFill>
                  <a:srgbClr val="FF0000"/>
                </a:solidFill>
              </a:rPr>
              <a:t>You</a:t>
            </a:r>
            <a:r>
              <a:rPr lang="en-US" dirty="0"/>
              <a:t> must find </a:t>
            </a:r>
            <a:r>
              <a:rPr lang="en-US" dirty="0">
                <a:solidFill>
                  <a:srgbClr val="FF0000"/>
                </a:solidFill>
              </a:rPr>
              <a:t>my</a:t>
            </a:r>
            <a:r>
              <a:rPr lang="en-US" dirty="0"/>
              <a:t> real wife, Inspector.”</a:t>
            </a:r>
            <a:endParaRPr lang="pt-BR" dirty="0"/>
          </a:p>
        </p:txBody>
      </p:sp>
    </p:spTree>
    <p:extLst>
      <p:ext uri="{BB962C8B-B14F-4D97-AF65-F5344CB8AC3E}">
        <p14:creationId xmlns:p14="http://schemas.microsoft.com/office/powerpoint/2010/main" val="385620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169" y="236700"/>
            <a:ext cx="8857561" cy="6241218"/>
          </a:xfrm>
        </p:spPr>
        <p:txBody>
          <a:bodyPr>
            <a:noAutofit/>
          </a:bodyPr>
          <a:lstStyle/>
          <a:p>
            <a:pPr marL="0" indent="0">
              <a:buNone/>
            </a:pPr>
            <a:r>
              <a:rPr lang="en-US" sz="2800" dirty="0"/>
              <a:t>“Well, if </a:t>
            </a:r>
            <a:r>
              <a:rPr lang="en-US" sz="2800" dirty="0">
                <a:solidFill>
                  <a:srgbClr val="FF0000"/>
                </a:solidFill>
              </a:rPr>
              <a:t>you</a:t>
            </a:r>
            <a:r>
              <a:rPr lang="en-US" sz="2800" dirty="0"/>
              <a:t> had </a:t>
            </a:r>
            <a:r>
              <a:rPr lang="en-US" sz="2800" dirty="0">
                <a:solidFill>
                  <a:srgbClr val="FF0000"/>
                </a:solidFill>
              </a:rPr>
              <a:t>her</a:t>
            </a:r>
            <a:r>
              <a:rPr lang="en-US" sz="2800" dirty="0"/>
              <a:t> passport or some photos,” Inspector Chan offers.</a:t>
            </a:r>
            <a:endParaRPr lang="pt-BR" sz="2800" dirty="0"/>
          </a:p>
          <a:p>
            <a:pPr marL="0" indent="0">
              <a:buNone/>
            </a:pPr>
            <a:r>
              <a:rPr lang="en-US" sz="2800" dirty="0"/>
              <a:t>“</a:t>
            </a:r>
            <a:r>
              <a:rPr lang="en-US" sz="2800" dirty="0">
                <a:solidFill>
                  <a:srgbClr val="FF0000"/>
                </a:solidFill>
              </a:rPr>
              <a:t>She</a:t>
            </a:r>
            <a:r>
              <a:rPr lang="en-US" sz="2800" dirty="0"/>
              <a:t> took </a:t>
            </a:r>
            <a:r>
              <a:rPr lang="en-US" sz="2800" dirty="0">
                <a:solidFill>
                  <a:srgbClr val="FF0000"/>
                </a:solidFill>
              </a:rPr>
              <a:t>her</a:t>
            </a:r>
            <a:r>
              <a:rPr lang="en-US" sz="2800" dirty="0"/>
              <a:t> passport.  </a:t>
            </a:r>
            <a:r>
              <a:rPr lang="en-US" sz="2800" dirty="0">
                <a:solidFill>
                  <a:srgbClr val="FF0000"/>
                </a:solidFill>
              </a:rPr>
              <a:t>I</a:t>
            </a:r>
            <a:r>
              <a:rPr lang="en-US" sz="2800" dirty="0"/>
              <a:t> don’t have any pictures or know </a:t>
            </a:r>
            <a:r>
              <a:rPr lang="en-US" sz="2800" dirty="0">
                <a:solidFill>
                  <a:srgbClr val="FF0000"/>
                </a:solidFill>
              </a:rPr>
              <a:t>anyone</a:t>
            </a:r>
            <a:r>
              <a:rPr lang="en-US" sz="2800" dirty="0"/>
              <a:t> in Hong Kong!  </a:t>
            </a:r>
            <a:r>
              <a:rPr lang="en-US" sz="2800" dirty="0">
                <a:solidFill>
                  <a:srgbClr val="FF0000"/>
                </a:solidFill>
              </a:rPr>
              <a:t>You</a:t>
            </a:r>
            <a:r>
              <a:rPr lang="en-US" sz="2800" dirty="0"/>
              <a:t> think </a:t>
            </a:r>
            <a:r>
              <a:rPr lang="en-US" sz="2800" dirty="0">
                <a:solidFill>
                  <a:srgbClr val="FF0000"/>
                </a:solidFill>
              </a:rPr>
              <a:t>I</a:t>
            </a:r>
            <a:r>
              <a:rPr lang="en-US" sz="2800" dirty="0"/>
              <a:t> bring a photo album on </a:t>
            </a:r>
            <a:r>
              <a:rPr lang="en-US" sz="2800" dirty="0">
                <a:solidFill>
                  <a:srgbClr val="FF0000"/>
                </a:solidFill>
              </a:rPr>
              <a:t>my</a:t>
            </a:r>
            <a:r>
              <a:rPr lang="en-US" sz="2800" dirty="0"/>
              <a:t> vacation?”</a:t>
            </a:r>
            <a:endParaRPr lang="pt-BR" sz="2800" dirty="0"/>
          </a:p>
          <a:p>
            <a:pPr marL="0" indent="0">
              <a:buNone/>
            </a:pPr>
            <a:r>
              <a:rPr lang="en-US" sz="2800" dirty="0"/>
              <a:t>Time to get a coffee, </a:t>
            </a:r>
            <a:r>
              <a:rPr lang="en-US" sz="2800" dirty="0">
                <a:solidFill>
                  <a:srgbClr val="FF0000"/>
                </a:solidFill>
              </a:rPr>
              <a:t>I </a:t>
            </a:r>
            <a:r>
              <a:rPr lang="en-US" sz="2800" dirty="0"/>
              <a:t>think, but </a:t>
            </a:r>
            <a:r>
              <a:rPr lang="en-US" sz="2800" dirty="0">
                <a:solidFill>
                  <a:srgbClr val="FF0000"/>
                </a:solidFill>
              </a:rPr>
              <a:t>I</a:t>
            </a:r>
            <a:r>
              <a:rPr lang="en-US" sz="2800" dirty="0"/>
              <a:t> turn to the guy.  “How come </a:t>
            </a:r>
            <a:r>
              <a:rPr lang="en-US" sz="2800" dirty="0">
                <a:solidFill>
                  <a:srgbClr val="FF0000"/>
                </a:solidFill>
              </a:rPr>
              <a:t>her</a:t>
            </a:r>
            <a:r>
              <a:rPr lang="en-US" sz="2800" dirty="0"/>
              <a:t> fingerprints match those on the glass where </a:t>
            </a:r>
            <a:r>
              <a:rPr lang="en-US" sz="2800" dirty="0">
                <a:solidFill>
                  <a:srgbClr val="FF0000"/>
                </a:solidFill>
              </a:rPr>
              <a:t>she</a:t>
            </a:r>
            <a:r>
              <a:rPr lang="en-US" sz="2800" dirty="0"/>
              <a:t> brushed </a:t>
            </a:r>
            <a:r>
              <a:rPr lang="en-US" sz="2800" dirty="0">
                <a:solidFill>
                  <a:srgbClr val="FF0000"/>
                </a:solidFill>
              </a:rPr>
              <a:t>her</a:t>
            </a:r>
            <a:r>
              <a:rPr lang="en-US" sz="2800" dirty="0"/>
              <a:t> teeth?” </a:t>
            </a:r>
            <a:r>
              <a:rPr lang="en-US" sz="2800" dirty="0">
                <a:solidFill>
                  <a:srgbClr val="FF0000"/>
                </a:solidFill>
              </a:rPr>
              <a:t>I</a:t>
            </a:r>
            <a:r>
              <a:rPr lang="en-US" sz="2800" dirty="0"/>
              <a:t> ask.  “Huh?  How come </a:t>
            </a:r>
            <a:r>
              <a:rPr lang="en-US" sz="2800" dirty="0">
                <a:solidFill>
                  <a:srgbClr val="FF0000"/>
                </a:solidFill>
              </a:rPr>
              <a:t>her</a:t>
            </a:r>
            <a:r>
              <a:rPr lang="en-US" sz="2800" dirty="0"/>
              <a:t> clothes fit?  How come, Mr. Chinese-American </a:t>
            </a:r>
            <a:r>
              <a:rPr lang="en-US" sz="2800" dirty="0" err="1"/>
              <a:t>Wiseguy</a:t>
            </a:r>
            <a:r>
              <a:rPr lang="en-US" sz="2800" dirty="0"/>
              <a:t>?  </a:t>
            </a:r>
            <a:r>
              <a:rPr lang="en-US" sz="2800" dirty="0">
                <a:solidFill>
                  <a:srgbClr val="FF0000"/>
                </a:solidFill>
              </a:rPr>
              <a:t>It’s</a:t>
            </a:r>
            <a:r>
              <a:rPr lang="en-US" sz="2800" dirty="0"/>
              <a:t> </a:t>
            </a:r>
            <a:r>
              <a:rPr lang="en-US" sz="2800" dirty="0">
                <a:solidFill>
                  <a:srgbClr val="FF0000"/>
                </a:solidFill>
              </a:rPr>
              <a:t>your</a:t>
            </a:r>
            <a:r>
              <a:rPr lang="en-US" sz="2800" dirty="0"/>
              <a:t> old lady and </a:t>
            </a:r>
            <a:r>
              <a:rPr lang="en-US" sz="2800" dirty="0">
                <a:solidFill>
                  <a:srgbClr val="FF0000"/>
                </a:solidFill>
              </a:rPr>
              <a:t>I</a:t>
            </a:r>
            <a:r>
              <a:rPr lang="en-US" sz="2800" dirty="0"/>
              <a:t> found </a:t>
            </a:r>
            <a:r>
              <a:rPr lang="en-US" sz="2800" dirty="0">
                <a:solidFill>
                  <a:srgbClr val="FF0000"/>
                </a:solidFill>
              </a:rPr>
              <a:t>her</a:t>
            </a:r>
            <a:r>
              <a:rPr lang="en-US" sz="2800" dirty="0"/>
              <a:t>.”</a:t>
            </a:r>
            <a:endParaRPr lang="pt-BR" sz="2800" dirty="0"/>
          </a:p>
          <a:p>
            <a:pPr marL="0" indent="0">
              <a:buNone/>
            </a:pPr>
            <a:r>
              <a:rPr lang="en-US" sz="2800" dirty="0">
                <a:solidFill>
                  <a:srgbClr val="FF0000"/>
                </a:solidFill>
              </a:rPr>
              <a:t>He</a:t>
            </a:r>
            <a:r>
              <a:rPr lang="en-US" sz="2800" dirty="0"/>
              <a:t> turns three shades of red and purple and </a:t>
            </a:r>
            <a:r>
              <a:rPr lang="en-US" sz="2800" dirty="0">
                <a:solidFill>
                  <a:srgbClr val="FF0000"/>
                </a:solidFill>
              </a:rPr>
              <a:t>his</a:t>
            </a:r>
            <a:r>
              <a:rPr lang="en-US" sz="2800" dirty="0"/>
              <a:t> mouth looks like </a:t>
            </a:r>
            <a:r>
              <a:rPr lang="en-US" sz="2800" dirty="0">
                <a:solidFill>
                  <a:srgbClr val="FF0000"/>
                </a:solidFill>
              </a:rPr>
              <a:t>he</a:t>
            </a:r>
            <a:r>
              <a:rPr lang="en-US" sz="2800" dirty="0"/>
              <a:t> sucked a lemon, trying to choke back some words.  Maybe </a:t>
            </a:r>
            <a:r>
              <a:rPr lang="en-US" sz="2800" dirty="0">
                <a:solidFill>
                  <a:srgbClr val="FF0000"/>
                </a:solidFill>
              </a:rPr>
              <a:t>he</a:t>
            </a:r>
            <a:r>
              <a:rPr lang="en-US" sz="2800" dirty="0"/>
              <a:t> wants Chan to give </a:t>
            </a:r>
            <a:r>
              <a:rPr lang="en-US" sz="2800" dirty="0">
                <a:solidFill>
                  <a:srgbClr val="FF0000"/>
                </a:solidFill>
              </a:rPr>
              <a:t>him</a:t>
            </a:r>
            <a:r>
              <a:rPr lang="en-US" sz="2800" dirty="0"/>
              <a:t> back </a:t>
            </a:r>
            <a:r>
              <a:rPr lang="en-US" sz="2800" dirty="0">
                <a:solidFill>
                  <a:srgbClr val="FF0000"/>
                </a:solidFill>
              </a:rPr>
              <a:t>his</a:t>
            </a:r>
            <a:r>
              <a:rPr lang="en-US" sz="2800" dirty="0"/>
              <a:t> passport, too.</a:t>
            </a:r>
            <a:endParaRPr lang="pt-BR" sz="2800" dirty="0"/>
          </a:p>
        </p:txBody>
      </p:sp>
    </p:spTree>
    <p:extLst>
      <p:ext uri="{BB962C8B-B14F-4D97-AF65-F5344CB8AC3E}">
        <p14:creationId xmlns:p14="http://schemas.microsoft.com/office/powerpoint/2010/main" val="30891364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ldren-planting-a-tr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984" y="4096486"/>
            <a:ext cx="3932535" cy="2761514"/>
          </a:xfrm>
          <a:prstGeom prst="rect">
            <a:avLst/>
          </a:prstGeom>
        </p:spPr>
      </p:pic>
      <p:sp>
        <p:nvSpPr>
          <p:cNvPr id="2" name="Title 1"/>
          <p:cNvSpPr>
            <a:spLocks noGrp="1"/>
          </p:cNvSpPr>
          <p:nvPr>
            <p:ph type="title"/>
          </p:nvPr>
        </p:nvSpPr>
        <p:spPr/>
        <p:txBody>
          <a:bodyPr>
            <a:normAutofit fontScale="90000"/>
          </a:bodyPr>
          <a:lstStyle/>
          <a:p>
            <a:pPr algn="l"/>
            <a:r>
              <a:rPr lang="en-US" b="1" dirty="0" smtClean="0"/>
              <a:t>More Examples of </a:t>
            </a:r>
            <a:r>
              <a:rPr lang="en-US" b="1" dirty="0" smtClean="0">
                <a:solidFill>
                  <a:schemeClr val="accent1"/>
                </a:solidFill>
              </a:rPr>
              <a:t>Pronoun</a:t>
            </a:r>
            <a:r>
              <a:rPr lang="en-US" b="1" dirty="0" smtClean="0"/>
              <a:t> </a:t>
            </a:r>
            <a:r>
              <a:rPr lang="en-US" b="1" dirty="0" smtClean="0">
                <a:solidFill>
                  <a:srgbClr val="FF0000"/>
                </a:solidFill>
              </a:rPr>
              <a:t>Case</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
            </a:r>
            <a:br>
              <a:rPr lang="en-US" dirty="0" smtClean="0"/>
            </a:br>
            <a:r>
              <a:rPr lang="en-US" i="1" dirty="0" smtClean="0"/>
              <a:t>My Dad and _______ were planting a tree for Earth Day.</a:t>
            </a:r>
          </a:p>
          <a:p>
            <a:pPr marL="0" indent="0">
              <a:buNone/>
            </a:pPr>
            <a:endParaRPr lang="en-US" i="1" dirty="0"/>
          </a:p>
          <a:p>
            <a:pPr marL="0" indent="0">
              <a:buNone/>
            </a:pPr>
            <a:r>
              <a:rPr lang="en-US" dirty="0" smtClean="0"/>
              <a:t>Do we need a </a:t>
            </a:r>
            <a:r>
              <a:rPr lang="en-US" b="1" dirty="0" smtClean="0">
                <a:solidFill>
                  <a:schemeClr val="accent1"/>
                </a:solidFill>
              </a:rPr>
              <a:t>subjective</a:t>
            </a:r>
            <a:r>
              <a:rPr lang="en-US" dirty="0" smtClean="0"/>
              <a:t/>
            </a:r>
            <a:br>
              <a:rPr lang="en-US" dirty="0" smtClean="0"/>
            </a:br>
            <a:r>
              <a:rPr lang="en-US" dirty="0" smtClean="0"/>
              <a:t>or </a:t>
            </a:r>
            <a:r>
              <a:rPr lang="en-US" b="1" dirty="0" smtClean="0">
                <a:solidFill>
                  <a:srgbClr val="FF0000"/>
                </a:solidFill>
              </a:rPr>
              <a:t>objective</a:t>
            </a:r>
            <a:r>
              <a:rPr lang="en-US" dirty="0" smtClean="0">
                <a:solidFill>
                  <a:srgbClr val="FF0000"/>
                </a:solidFill>
              </a:rPr>
              <a:t> </a:t>
            </a:r>
            <a:r>
              <a:rPr lang="en-US" dirty="0" smtClean="0"/>
              <a:t>pronoun?</a:t>
            </a:r>
          </a:p>
          <a:p>
            <a:pPr marL="0" indent="0">
              <a:buNone/>
            </a:pPr>
            <a:endParaRPr lang="en-US" dirty="0"/>
          </a:p>
          <a:p>
            <a:pPr marL="0" indent="0">
              <a:buNone/>
            </a:pPr>
            <a:endParaRPr lang="en-US" sz="3600" b="1" dirty="0">
              <a:solidFill>
                <a:srgbClr val="FF0000"/>
              </a:solidFill>
            </a:endParaRPr>
          </a:p>
        </p:txBody>
      </p:sp>
    </p:spTree>
    <p:extLst>
      <p:ext uri="{BB962C8B-B14F-4D97-AF65-F5344CB8AC3E}">
        <p14:creationId xmlns:p14="http://schemas.microsoft.com/office/powerpoint/2010/main" val="14832561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692" y="341523"/>
            <a:ext cx="8516038" cy="6048260"/>
          </a:xfrm>
        </p:spPr>
        <p:txBody>
          <a:bodyPr>
            <a:noAutofit/>
          </a:bodyPr>
          <a:lstStyle/>
          <a:p>
            <a:pPr marL="0" indent="0">
              <a:buNone/>
            </a:pPr>
            <a:r>
              <a:rPr lang="en-US" sz="2800" dirty="0"/>
              <a:t>“Maybe </a:t>
            </a:r>
            <a:r>
              <a:rPr lang="en-US" sz="2800" dirty="0">
                <a:solidFill>
                  <a:srgbClr val="FF0000"/>
                </a:solidFill>
              </a:rPr>
              <a:t>you</a:t>
            </a:r>
            <a:r>
              <a:rPr lang="en-US" sz="2800" dirty="0"/>
              <a:t> are worried </a:t>
            </a:r>
            <a:r>
              <a:rPr lang="en-US" sz="2800" dirty="0">
                <a:solidFill>
                  <a:srgbClr val="FF0000"/>
                </a:solidFill>
              </a:rPr>
              <a:t>you</a:t>
            </a:r>
            <a:r>
              <a:rPr lang="en-US" sz="2800" dirty="0"/>
              <a:t> won’t inherit </a:t>
            </a:r>
            <a:r>
              <a:rPr lang="en-US" sz="2800" dirty="0">
                <a:solidFill>
                  <a:srgbClr val="FF0000"/>
                </a:solidFill>
              </a:rPr>
              <a:t>your</a:t>
            </a:r>
            <a:r>
              <a:rPr lang="en-US" sz="2800" dirty="0"/>
              <a:t> old lady’s money, is </a:t>
            </a:r>
            <a:r>
              <a:rPr lang="en-US" sz="2800" dirty="0">
                <a:solidFill>
                  <a:srgbClr val="FF0000"/>
                </a:solidFill>
              </a:rPr>
              <a:t>that</a:t>
            </a:r>
            <a:r>
              <a:rPr lang="en-US" sz="2800" dirty="0"/>
              <a:t> </a:t>
            </a:r>
            <a:r>
              <a:rPr lang="en-US" sz="2800" dirty="0">
                <a:solidFill>
                  <a:srgbClr val="FF0000"/>
                </a:solidFill>
              </a:rPr>
              <a:t>it</a:t>
            </a:r>
            <a:r>
              <a:rPr lang="en-US" sz="2800" dirty="0"/>
              <a:t>?” I ask.  “Yesterday, </a:t>
            </a:r>
            <a:r>
              <a:rPr lang="en-US" sz="2800" dirty="0">
                <a:solidFill>
                  <a:srgbClr val="FF0000"/>
                </a:solidFill>
              </a:rPr>
              <a:t>you</a:t>
            </a:r>
            <a:r>
              <a:rPr lang="en-US" sz="2800" dirty="0"/>
              <a:t> say </a:t>
            </a:r>
            <a:r>
              <a:rPr lang="en-US" sz="2800" dirty="0">
                <a:solidFill>
                  <a:srgbClr val="FF0000"/>
                </a:solidFill>
              </a:rPr>
              <a:t>she</a:t>
            </a:r>
            <a:r>
              <a:rPr lang="en-US" sz="2800" dirty="0"/>
              <a:t> disappeared.  Tomorrow maybe </a:t>
            </a:r>
            <a:r>
              <a:rPr lang="en-US" sz="2800" dirty="0">
                <a:solidFill>
                  <a:srgbClr val="FF0000"/>
                </a:solidFill>
              </a:rPr>
              <a:t>you</a:t>
            </a:r>
            <a:r>
              <a:rPr lang="en-US" sz="2800" dirty="0"/>
              <a:t> will admit </a:t>
            </a:r>
            <a:r>
              <a:rPr lang="en-US" sz="2800" dirty="0">
                <a:solidFill>
                  <a:srgbClr val="FF0000"/>
                </a:solidFill>
              </a:rPr>
              <a:t>your</a:t>
            </a:r>
            <a:r>
              <a:rPr lang="en-US" sz="2800" dirty="0"/>
              <a:t> wife is at the bottom of the harbor.”  </a:t>
            </a:r>
            <a:r>
              <a:rPr lang="en-US" sz="2800" dirty="0">
                <a:solidFill>
                  <a:srgbClr val="FF0000"/>
                </a:solidFill>
              </a:rPr>
              <a:t>I</a:t>
            </a:r>
            <a:r>
              <a:rPr lang="en-US" sz="2800" dirty="0"/>
              <a:t> gave </a:t>
            </a:r>
            <a:r>
              <a:rPr lang="en-US" sz="2800" dirty="0">
                <a:solidFill>
                  <a:srgbClr val="FF0000"/>
                </a:solidFill>
              </a:rPr>
              <a:t>him</a:t>
            </a:r>
            <a:r>
              <a:rPr lang="en-US" sz="2800" dirty="0"/>
              <a:t> </a:t>
            </a:r>
            <a:r>
              <a:rPr lang="en-US" sz="2800" dirty="0">
                <a:solidFill>
                  <a:srgbClr val="FF0000"/>
                </a:solidFill>
              </a:rPr>
              <a:t>my</a:t>
            </a:r>
            <a:r>
              <a:rPr lang="en-US" sz="2800" dirty="0"/>
              <a:t> big two-dollar smile </a:t>
            </a:r>
            <a:r>
              <a:rPr lang="en-US" sz="2800" dirty="0">
                <a:solidFill>
                  <a:srgbClr val="FF0000"/>
                </a:solidFill>
              </a:rPr>
              <a:t>that I </a:t>
            </a:r>
            <a:r>
              <a:rPr lang="en-US" sz="2800" dirty="0"/>
              <a:t>reserve for police commissioners and college-graduate inspectors.  “If </a:t>
            </a:r>
            <a:r>
              <a:rPr lang="en-US" sz="2800" dirty="0">
                <a:solidFill>
                  <a:srgbClr val="FF0000"/>
                </a:solidFill>
              </a:rPr>
              <a:t>that</a:t>
            </a:r>
            <a:r>
              <a:rPr lang="en-US" sz="2800" dirty="0"/>
              <a:t> is not </a:t>
            </a:r>
            <a:r>
              <a:rPr lang="en-US" sz="2800" dirty="0">
                <a:solidFill>
                  <a:srgbClr val="FF0000"/>
                </a:solidFill>
              </a:rPr>
              <a:t>your</a:t>
            </a:r>
            <a:r>
              <a:rPr lang="en-US" sz="2800" dirty="0"/>
              <a:t> wife, then maybe </a:t>
            </a:r>
            <a:r>
              <a:rPr lang="en-US" sz="2800" dirty="0">
                <a:solidFill>
                  <a:srgbClr val="FF0000"/>
                </a:solidFill>
              </a:rPr>
              <a:t>we</a:t>
            </a:r>
            <a:r>
              <a:rPr lang="en-US" sz="2800" dirty="0"/>
              <a:t> should book </a:t>
            </a:r>
            <a:r>
              <a:rPr lang="en-US" sz="2800" dirty="0">
                <a:solidFill>
                  <a:srgbClr val="FF0000"/>
                </a:solidFill>
              </a:rPr>
              <a:t>you</a:t>
            </a:r>
            <a:r>
              <a:rPr lang="en-US" sz="2800" dirty="0"/>
              <a:t> for murder.”</a:t>
            </a:r>
            <a:endParaRPr lang="pt-BR" sz="2800" dirty="0"/>
          </a:p>
          <a:p>
            <a:pPr marL="0" indent="0">
              <a:buNone/>
            </a:pPr>
            <a:r>
              <a:rPr lang="en-US" sz="2800" dirty="0">
                <a:solidFill>
                  <a:srgbClr val="FF0000"/>
                </a:solidFill>
              </a:rPr>
              <a:t>He</a:t>
            </a:r>
            <a:r>
              <a:rPr lang="en-US" sz="2800" dirty="0"/>
              <a:t> turns another shade of red, like a firecracker at New Year’s.  “Maybe </a:t>
            </a:r>
            <a:r>
              <a:rPr lang="en-US" sz="2800" dirty="0">
                <a:solidFill>
                  <a:srgbClr val="FF0000"/>
                </a:solidFill>
              </a:rPr>
              <a:t>it</a:t>
            </a:r>
            <a:r>
              <a:rPr lang="en-US" sz="2800" dirty="0"/>
              <a:t> is </a:t>
            </a:r>
            <a:r>
              <a:rPr lang="en-US" sz="2800" dirty="0">
                <a:solidFill>
                  <a:srgbClr val="FF0000"/>
                </a:solidFill>
              </a:rPr>
              <a:t>my</a:t>
            </a:r>
            <a:r>
              <a:rPr lang="en-US" sz="2800" dirty="0"/>
              <a:t> wife,” </a:t>
            </a:r>
            <a:r>
              <a:rPr lang="en-US" sz="2800" dirty="0">
                <a:solidFill>
                  <a:srgbClr val="FF0000"/>
                </a:solidFill>
              </a:rPr>
              <a:t>he</a:t>
            </a:r>
            <a:r>
              <a:rPr lang="en-US" sz="2800" dirty="0"/>
              <a:t> mutters and tries to get up.  “</a:t>
            </a:r>
            <a:r>
              <a:rPr lang="en-US" sz="2800" dirty="0">
                <a:solidFill>
                  <a:srgbClr val="FF0000"/>
                </a:solidFill>
              </a:rPr>
              <a:t>I</a:t>
            </a:r>
            <a:r>
              <a:rPr lang="en-US" sz="2800" dirty="0"/>
              <a:t> think </a:t>
            </a:r>
            <a:r>
              <a:rPr lang="en-US" sz="2800" dirty="0">
                <a:solidFill>
                  <a:srgbClr val="FF0000"/>
                </a:solidFill>
              </a:rPr>
              <a:t>it</a:t>
            </a:r>
            <a:r>
              <a:rPr lang="en-US" sz="2800" dirty="0"/>
              <a:t> really is </a:t>
            </a:r>
            <a:r>
              <a:rPr lang="en-US" sz="2800" dirty="0">
                <a:solidFill>
                  <a:srgbClr val="FF0000"/>
                </a:solidFill>
              </a:rPr>
              <a:t>my</a:t>
            </a:r>
            <a:r>
              <a:rPr lang="en-US" sz="2800" dirty="0"/>
              <a:t> wife and</a:t>
            </a:r>
            <a:r>
              <a:rPr lang="en-US" sz="2800" dirty="0">
                <a:solidFill>
                  <a:srgbClr val="FF0000"/>
                </a:solidFill>
              </a:rPr>
              <a:t> I </a:t>
            </a:r>
            <a:r>
              <a:rPr lang="en-US" sz="2800" dirty="0"/>
              <a:t>should see </a:t>
            </a:r>
            <a:r>
              <a:rPr lang="en-US" sz="2800" dirty="0">
                <a:solidFill>
                  <a:srgbClr val="FF0000"/>
                </a:solidFill>
              </a:rPr>
              <a:t>that</a:t>
            </a:r>
            <a:r>
              <a:rPr lang="en-US" sz="2800" dirty="0"/>
              <a:t> shrink.”  </a:t>
            </a:r>
            <a:r>
              <a:rPr lang="en-US" sz="2800" dirty="0">
                <a:solidFill>
                  <a:srgbClr val="FF0000"/>
                </a:solidFill>
              </a:rPr>
              <a:t>He</a:t>
            </a:r>
            <a:r>
              <a:rPr lang="en-US" sz="2800" dirty="0"/>
              <a:t> walks out the door.</a:t>
            </a:r>
            <a:endParaRPr lang="pt-BR" sz="2800" dirty="0"/>
          </a:p>
        </p:txBody>
      </p:sp>
    </p:spTree>
    <p:extLst>
      <p:ext uri="{BB962C8B-B14F-4D97-AF65-F5344CB8AC3E}">
        <p14:creationId xmlns:p14="http://schemas.microsoft.com/office/powerpoint/2010/main" val="32648759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489" y="341523"/>
            <a:ext cx="8648241" cy="6048260"/>
          </a:xfrm>
        </p:spPr>
        <p:txBody>
          <a:bodyPr>
            <a:noAutofit/>
          </a:bodyPr>
          <a:lstStyle/>
          <a:p>
            <a:pPr marL="0" indent="0">
              <a:buNone/>
            </a:pPr>
            <a:r>
              <a:rPr lang="en-US" sz="2800" dirty="0"/>
              <a:t>Inspector Chan gets really annoyed and pokes </a:t>
            </a:r>
            <a:r>
              <a:rPr lang="en-US" sz="2800" dirty="0">
                <a:solidFill>
                  <a:srgbClr val="FF0000"/>
                </a:solidFill>
              </a:rPr>
              <a:t>me </a:t>
            </a:r>
            <a:r>
              <a:rPr lang="en-US" sz="2800" dirty="0"/>
              <a:t>in the chest.  “</a:t>
            </a:r>
            <a:r>
              <a:rPr lang="en-US" sz="2800" dirty="0">
                <a:solidFill>
                  <a:srgbClr val="FF0000"/>
                </a:solidFill>
              </a:rPr>
              <a:t>You</a:t>
            </a:r>
            <a:r>
              <a:rPr lang="en-US" sz="2800" dirty="0"/>
              <a:t> pissed off the richest person </a:t>
            </a:r>
            <a:r>
              <a:rPr lang="en-US" sz="2800" dirty="0">
                <a:solidFill>
                  <a:srgbClr val="FF0000"/>
                </a:solidFill>
              </a:rPr>
              <a:t>I’ve</a:t>
            </a:r>
            <a:r>
              <a:rPr lang="en-US" sz="2800" dirty="0"/>
              <a:t> ever interviewed,” </a:t>
            </a:r>
            <a:r>
              <a:rPr lang="en-US" sz="2800" dirty="0">
                <a:solidFill>
                  <a:srgbClr val="FF0000"/>
                </a:solidFill>
              </a:rPr>
              <a:t>he</a:t>
            </a:r>
            <a:r>
              <a:rPr lang="en-US" sz="2800" dirty="0"/>
              <a:t> shouts.  “</a:t>
            </a:r>
            <a:r>
              <a:rPr lang="en-US" sz="2800" dirty="0">
                <a:solidFill>
                  <a:srgbClr val="FF0000"/>
                </a:solidFill>
              </a:rPr>
              <a:t>You</a:t>
            </a:r>
            <a:r>
              <a:rPr lang="en-US" sz="2800" dirty="0"/>
              <a:t> do not know how to treat people.  </a:t>
            </a:r>
            <a:r>
              <a:rPr lang="en-US" sz="2800" dirty="0">
                <a:solidFill>
                  <a:srgbClr val="FF0000"/>
                </a:solidFill>
              </a:rPr>
              <a:t>You</a:t>
            </a:r>
            <a:r>
              <a:rPr lang="en-US" sz="2800" dirty="0"/>
              <a:t> are just a country cop.”</a:t>
            </a:r>
            <a:endParaRPr lang="pt-BR" sz="2800" dirty="0"/>
          </a:p>
          <a:p>
            <a:pPr marL="0" indent="0">
              <a:buNone/>
            </a:pPr>
            <a:r>
              <a:rPr lang="en-US" sz="2800" dirty="0"/>
              <a:t>“</a:t>
            </a:r>
            <a:r>
              <a:rPr lang="en-US" sz="2800" dirty="0">
                <a:solidFill>
                  <a:srgbClr val="FF0000"/>
                </a:solidFill>
              </a:rPr>
              <a:t>I</a:t>
            </a:r>
            <a:r>
              <a:rPr lang="en-US" sz="2800" dirty="0"/>
              <a:t> knew how to treat </a:t>
            </a:r>
            <a:r>
              <a:rPr lang="en-US" sz="2800" dirty="0">
                <a:solidFill>
                  <a:srgbClr val="FF0000"/>
                </a:solidFill>
              </a:rPr>
              <a:t>this</a:t>
            </a:r>
            <a:r>
              <a:rPr lang="en-US" sz="2800" dirty="0"/>
              <a:t> one,” </a:t>
            </a:r>
            <a:r>
              <a:rPr lang="en-US" sz="2800" dirty="0">
                <a:solidFill>
                  <a:srgbClr val="FF0000"/>
                </a:solidFill>
              </a:rPr>
              <a:t>I</a:t>
            </a:r>
            <a:r>
              <a:rPr lang="en-US" sz="2800" dirty="0"/>
              <a:t> tell him.  “</a:t>
            </a:r>
            <a:r>
              <a:rPr lang="en-US" sz="2800" dirty="0">
                <a:solidFill>
                  <a:srgbClr val="FF0000"/>
                </a:solidFill>
              </a:rPr>
              <a:t>I</a:t>
            </a:r>
            <a:r>
              <a:rPr lang="en-US" sz="2800" dirty="0"/>
              <a:t> lied.  Of course </a:t>
            </a:r>
            <a:r>
              <a:rPr lang="en-US" sz="2800" dirty="0">
                <a:solidFill>
                  <a:srgbClr val="FF0000"/>
                </a:solidFill>
              </a:rPr>
              <a:t>it</a:t>
            </a:r>
            <a:r>
              <a:rPr lang="en-US" sz="2800" dirty="0"/>
              <a:t> is not </a:t>
            </a:r>
            <a:r>
              <a:rPr lang="en-US" sz="2800" dirty="0">
                <a:solidFill>
                  <a:srgbClr val="FF0000"/>
                </a:solidFill>
              </a:rPr>
              <a:t>his</a:t>
            </a:r>
            <a:r>
              <a:rPr lang="en-US" sz="2800" dirty="0"/>
              <a:t> wife.  Not </a:t>
            </a:r>
            <a:r>
              <a:rPr lang="en-US" sz="2800" dirty="0">
                <a:solidFill>
                  <a:srgbClr val="FF0000"/>
                </a:solidFill>
              </a:rPr>
              <a:t>her</a:t>
            </a:r>
            <a:r>
              <a:rPr lang="en-US" sz="2800" dirty="0"/>
              <a:t> fingerprints either.  Mei-Yuan Wu has probably been cut up for dumplings.  That woman in </a:t>
            </a:r>
            <a:r>
              <a:rPr lang="en-US" sz="2800" dirty="0">
                <a:solidFill>
                  <a:srgbClr val="FF0000"/>
                </a:solidFill>
              </a:rPr>
              <a:t>his</a:t>
            </a:r>
            <a:r>
              <a:rPr lang="en-US" sz="2800" dirty="0"/>
              <a:t> hotel room is Officer Lee, a policewoman </a:t>
            </a:r>
            <a:r>
              <a:rPr lang="en-US" sz="2800" dirty="0">
                <a:solidFill>
                  <a:srgbClr val="FF0000"/>
                </a:solidFill>
              </a:rPr>
              <a:t>I</a:t>
            </a:r>
            <a:r>
              <a:rPr lang="en-US" sz="2800" dirty="0"/>
              <a:t> brought in from </a:t>
            </a:r>
            <a:r>
              <a:rPr lang="en-US" sz="2800" dirty="0" err="1"/>
              <a:t>Wanchai</a:t>
            </a:r>
            <a:r>
              <a:rPr lang="en-US" sz="2800" dirty="0"/>
              <a:t>.  </a:t>
            </a:r>
            <a:r>
              <a:rPr lang="en-US" sz="2800" dirty="0">
                <a:solidFill>
                  <a:srgbClr val="FF0000"/>
                </a:solidFill>
              </a:rPr>
              <a:t>She’s</a:t>
            </a:r>
            <a:r>
              <a:rPr lang="en-US" sz="2800" dirty="0"/>
              <a:t> doing </a:t>
            </a:r>
            <a:r>
              <a:rPr lang="en-US" sz="2800" dirty="0">
                <a:solidFill>
                  <a:srgbClr val="FF0000"/>
                </a:solidFill>
              </a:rPr>
              <a:t>me</a:t>
            </a:r>
            <a:r>
              <a:rPr lang="en-US" sz="2800" dirty="0"/>
              <a:t> a favor for a few days till Officer Lee gets the guy to admit </a:t>
            </a:r>
            <a:r>
              <a:rPr lang="en-US" sz="2800" dirty="0">
                <a:solidFill>
                  <a:srgbClr val="FF0000"/>
                </a:solidFill>
              </a:rPr>
              <a:t>he</a:t>
            </a:r>
            <a:r>
              <a:rPr lang="en-US" sz="2800" dirty="0"/>
              <a:t> killed </a:t>
            </a:r>
            <a:r>
              <a:rPr lang="en-US" sz="2800" dirty="0">
                <a:solidFill>
                  <a:srgbClr val="FF0000"/>
                </a:solidFill>
              </a:rPr>
              <a:t>his</a:t>
            </a:r>
            <a:r>
              <a:rPr lang="en-US" sz="2800" dirty="0"/>
              <a:t> wife, or until maybe </a:t>
            </a:r>
            <a:r>
              <a:rPr lang="en-US" sz="2800" dirty="0">
                <a:solidFill>
                  <a:srgbClr val="FF0000"/>
                </a:solidFill>
              </a:rPr>
              <a:t>he</a:t>
            </a:r>
            <a:r>
              <a:rPr lang="en-US" sz="2800" dirty="0"/>
              <a:t> really goes nuts.  Killers are nuts to begin with.  In any case, </a:t>
            </a:r>
            <a:r>
              <a:rPr lang="en-US" sz="2800" dirty="0">
                <a:solidFill>
                  <a:srgbClr val="FF0000"/>
                </a:solidFill>
              </a:rPr>
              <a:t>he</a:t>
            </a:r>
            <a:r>
              <a:rPr lang="en-US" sz="2800" dirty="0"/>
              <a:t> won’t get </a:t>
            </a:r>
            <a:r>
              <a:rPr lang="en-US" sz="2800" dirty="0">
                <a:solidFill>
                  <a:srgbClr val="FF0000"/>
                </a:solidFill>
              </a:rPr>
              <a:t>his</a:t>
            </a:r>
            <a:r>
              <a:rPr lang="en-US" sz="2800" dirty="0"/>
              <a:t> hands on </a:t>
            </a:r>
            <a:r>
              <a:rPr lang="en-US" sz="2800" dirty="0">
                <a:solidFill>
                  <a:srgbClr val="FF0000"/>
                </a:solidFill>
              </a:rPr>
              <a:t>his</a:t>
            </a:r>
            <a:r>
              <a:rPr lang="en-US" sz="2800" dirty="0"/>
              <a:t> wife’s money.</a:t>
            </a:r>
            <a:endParaRPr lang="pt-BR" sz="2800" dirty="0"/>
          </a:p>
        </p:txBody>
      </p:sp>
    </p:spTree>
    <p:extLst>
      <p:ext uri="{BB962C8B-B14F-4D97-AF65-F5344CB8AC3E}">
        <p14:creationId xmlns:p14="http://schemas.microsoft.com/office/powerpoint/2010/main" val="4267127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489" y="341523"/>
            <a:ext cx="8648241" cy="6048260"/>
          </a:xfrm>
        </p:spPr>
        <p:txBody>
          <a:bodyPr>
            <a:noAutofit/>
          </a:bodyPr>
          <a:lstStyle/>
          <a:p>
            <a:pPr marL="0" indent="0">
              <a:buNone/>
            </a:pPr>
            <a:r>
              <a:rPr lang="en-US" sz="2800" dirty="0"/>
              <a:t>“See, Inspector,” </a:t>
            </a:r>
            <a:r>
              <a:rPr lang="en-US" sz="2800" dirty="0">
                <a:solidFill>
                  <a:srgbClr val="FF0000"/>
                </a:solidFill>
              </a:rPr>
              <a:t>I</a:t>
            </a:r>
            <a:r>
              <a:rPr lang="en-US" sz="2800" dirty="0"/>
              <a:t> say, poking </a:t>
            </a:r>
            <a:r>
              <a:rPr lang="en-US" sz="2800" dirty="0">
                <a:solidFill>
                  <a:srgbClr val="FF0000"/>
                </a:solidFill>
              </a:rPr>
              <a:t>him</a:t>
            </a:r>
            <a:r>
              <a:rPr lang="en-US" sz="2800" dirty="0"/>
              <a:t> in the chest.  “There’s educated people and there’s smart people.”</a:t>
            </a:r>
            <a:endParaRPr lang="pt-BR" sz="2800" dirty="0"/>
          </a:p>
          <a:p>
            <a:pPr marL="0" indent="0">
              <a:buNone/>
            </a:pPr>
            <a:r>
              <a:rPr lang="en-US" sz="2800" dirty="0"/>
              <a:t>Then </a:t>
            </a:r>
            <a:r>
              <a:rPr lang="en-US" sz="2800" dirty="0">
                <a:solidFill>
                  <a:srgbClr val="FF0000"/>
                </a:solidFill>
              </a:rPr>
              <a:t>I</a:t>
            </a:r>
            <a:r>
              <a:rPr lang="en-US" sz="2800" dirty="0"/>
              <a:t> walk out of the interrogation room, but not before turning around and saying real loud, “</a:t>
            </a:r>
            <a:r>
              <a:rPr lang="en-US" sz="2800" i="1" dirty="0"/>
              <a:t>Crap gas</a:t>
            </a:r>
            <a:r>
              <a:rPr lang="en-US" sz="2800" dirty="0"/>
              <a:t>.”</a:t>
            </a:r>
            <a:endParaRPr lang="pt-BR" sz="2800" dirty="0"/>
          </a:p>
          <a:p>
            <a:pPr marL="0" indent="0">
              <a:buNone/>
            </a:pPr>
            <a:r>
              <a:rPr lang="en-US" sz="2800" dirty="0"/>
              <a:t/>
            </a:r>
            <a:br>
              <a:rPr lang="en-US" sz="2800" dirty="0"/>
            </a:br>
            <a:r>
              <a:rPr lang="en-US" sz="2800" u="sng" dirty="0">
                <a:hlinkClick r:id="rId2"/>
              </a:rPr>
              <a:t>https://short-story.me/crime-stories/1099-thats-not-my-wife.html</a:t>
            </a:r>
            <a:r>
              <a:rPr lang="en-US" sz="2800" dirty="0"/>
              <a:t> </a:t>
            </a:r>
            <a:endParaRPr lang="pt-BR" sz="2800" dirty="0"/>
          </a:p>
          <a:p>
            <a:pPr marL="0" indent="0">
              <a:buNone/>
            </a:pPr>
            <a:endParaRPr lang="pt-BR" sz="2800" dirty="0"/>
          </a:p>
        </p:txBody>
      </p:sp>
    </p:spTree>
    <p:extLst>
      <p:ext uri="{BB962C8B-B14F-4D97-AF65-F5344CB8AC3E}">
        <p14:creationId xmlns:p14="http://schemas.microsoft.com/office/powerpoint/2010/main" val="40872346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rw-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3418" y="5468759"/>
            <a:ext cx="3288347" cy="1011800"/>
          </a:xfrm>
          <a:prstGeom prst="rect">
            <a:avLst/>
          </a:prstGeom>
        </p:spPr>
      </p:pic>
      <p:sp>
        <p:nvSpPr>
          <p:cNvPr id="2" name="Retângulo 1"/>
          <p:cNvSpPr/>
          <p:nvPr/>
        </p:nvSpPr>
        <p:spPr>
          <a:xfrm>
            <a:off x="727112" y="2787268"/>
            <a:ext cx="7844009" cy="769441"/>
          </a:xfrm>
          <a:prstGeom prst="rect">
            <a:avLst/>
          </a:prstGeom>
        </p:spPr>
        <p:txBody>
          <a:bodyPr wrap="square">
            <a:spAutoFit/>
          </a:bodyPr>
          <a:lstStyle/>
          <a:p>
            <a:r>
              <a:rPr lang="pt-BR" sz="2200" dirty="0">
                <a:hlinkClick r:id="rId3"/>
              </a:rPr>
              <a:t>http://www.ereadingworksheets.com/languageartsworksheets/parts-of-speech-worksheets/pronoun-worksheets</a:t>
            </a:r>
            <a:r>
              <a:rPr lang="pt-BR" sz="2200" dirty="0" smtClean="0">
                <a:hlinkClick r:id="rId3"/>
              </a:rPr>
              <a:t>/</a:t>
            </a:r>
            <a:r>
              <a:rPr lang="pt-BR" sz="2200" dirty="0" smtClean="0"/>
              <a:t> </a:t>
            </a:r>
            <a:endParaRPr lang="pt-BR" sz="2200" dirty="0"/>
          </a:p>
        </p:txBody>
      </p:sp>
    </p:spTree>
    <p:extLst>
      <p:ext uri="{BB962C8B-B14F-4D97-AF65-F5344CB8AC3E}">
        <p14:creationId xmlns:p14="http://schemas.microsoft.com/office/powerpoint/2010/main" val="402374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ldren-planting-a-tre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984" y="4096486"/>
            <a:ext cx="3932535" cy="2761514"/>
          </a:xfrm>
          <a:prstGeom prst="rect">
            <a:avLst/>
          </a:prstGeom>
        </p:spPr>
      </p:pic>
      <p:sp>
        <p:nvSpPr>
          <p:cNvPr id="2" name="Title 1"/>
          <p:cNvSpPr>
            <a:spLocks noGrp="1"/>
          </p:cNvSpPr>
          <p:nvPr>
            <p:ph type="title"/>
          </p:nvPr>
        </p:nvSpPr>
        <p:spPr/>
        <p:txBody>
          <a:bodyPr>
            <a:normAutofit fontScale="90000"/>
          </a:bodyPr>
          <a:lstStyle/>
          <a:p>
            <a:pPr algn="l"/>
            <a:r>
              <a:rPr lang="en-US" b="1" dirty="0" smtClean="0"/>
              <a:t>More Examples of </a:t>
            </a:r>
            <a:r>
              <a:rPr lang="en-US" b="1" dirty="0" smtClean="0">
                <a:solidFill>
                  <a:schemeClr val="accent1"/>
                </a:solidFill>
              </a:rPr>
              <a:t>Pronoun</a:t>
            </a:r>
            <a:r>
              <a:rPr lang="en-US" b="1" dirty="0" smtClean="0"/>
              <a:t> </a:t>
            </a:r>
            <a:r>
              <a:rPr lang="en-US" b="1" dirty="0" smtClean="0">
                <a:solidFill>
                  <a:srgbClr val="FF0000"/>
                </a:solidFill>
              </a:rPr>
              <a:t>Case</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
            </a:r>
            <a:br>
              <a:rPr lang="en-US" dirty="0" smtClean="0"/>
            </a:br>
            <a:r>
              <a:rPr lang="en-US" i="1" dirty="0" smtClean="0"/>
              <a:t>My Dad and </a:t>
            </a:r>
            <a:r>
              <a:rPr lang="en-US" i="1" dirty="0" smtClean="0">
                <a:solidFill>
                  <a:srgbClr val="FF0000"/>
                </a:solidFill>
              </a:rPr>
              <a:t>___</a:t>
            </a:r>
            <a:r>
              <a:rPr lang="en-US" i="1" u="sng" dirty="0" smtClean="0">
                <a:solidFill>
                  <a:srgbClr val="FF0000"/>
                </a:solidFill>
              </a:rPr>
              <a:t>I____ </a:t>
            </a:r>
            <a:r>
              <a:rPr lang="en-US" i="1" dirty="0" smtClean="0"/>
              <a:t>were planting a tree for Earth Day.</a:t>
            </a:r>
          </a:p>
          <a:p>
            <a:pPr marL="0" indent="0">
              <a:buNone/>
            </a:pPr>
            <a:endParaRPr lang="en-US" i="1" dirty="0"/>
          </a:p>
          <a:p>
            <a:pPr marL="0" indent="0">
              <a:buNone/>
            </a:pPr>
            <a:r>
              <a:rPr lang="en-US" dirty="0" smtClean="0"/>
              <a:t>Do we need a </a:t>
            </a:r>
            <a:r>
              <a:rPr lang="en-US" b="1" dirty="0" smtClean="0">
                <a:solidFill>
                  <a:schemeClr val="accent1"/>
                </a:solidFill>
              </a:rPr>
              <a:t>subjective</a:t>
            </a:r>
            <a:r>
              <a:rPr lang="en-US" dirty="0" smtClean="0"/>
              <a:t/>
            </a:r>
            <a:br>
              <a:rPr lang="en-US" dirty="0" smtClean="0"/>
            </a:br>
            <a:r>
              <a:rPr lang="en-US" dirty="0" smtClean="0"/>
              <a:t>or </a:t>
            </a:r>
            <a:r>
              <a:rPr lang="en-US" b="1" dirty="0" smtClean="0">
                <a:solidFill>
                  <a:srgbClr val="FF0000"/>
                </a:solidFill>
              </a:rPr>
              <a:t>objective</a:t>
            </a:r>
            <a:r>
              <a:rPr lang="en-US" dirty="0" smtClean="0">
                <a:solidFill>
                  <a:srgbClr val="FF0000"/>
                </a:solidFill>
              </a:rPr>
              <a:t> </a:t>
            </a:r>
            <a:r>
              <a:rPr lang="en-US" dirty="0" smtClean="0"/>
              <a:t>pronoun?</a:t>
            </a:r>
          </a:p>
          <a:p>
            <a:pPr marL="0" indent="0">
              <a:buNone/>
            </a:pPr>
            <a:endParaRPr lang="en-US" dirty="0"/>
          </a:p>
          <a:p>
            <a:pPr marL="0" indent="0">
              <a:buNone/>
            </a:pPr>
            <a:r>
              <a:rPr lang="en-US" sz="3600" b="1" dirty="0" smtClean="0">
                <a:solidFill>
                  <a:srgbClr val="FF0000"/>
                </a:solidFill>
              </a:rPr>
              <a:t>Subjective</a:t>
            </a:r>
            <a:endParaRPr lang="en-US" sz="3600" b="1" dirty="0">
              <a:solidFill>
                <a:srgbClr val="FF0000"/>
              </a:solidFill>
            </a:endParaRPr>
          </a:p>
        </p:txBody>
      </p:sp>
    </p:spTree>
    <p:extLst>
      <p:ext uri="{BB962C8B-B14F-4D97-AF65-F5344CB8AC3E}">
        <p14:creationId xmlns:p14="http://schemas.microsoft.com/office/powerpoint/2010/main" val="40671244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ppy-students-working-on-a-proje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204" y="4077736"/>
            <a:ext cx="4668353" cy="2780264"/>
          </a:xfrm>
          <a:prstGeom prst="rect">
            <a:avLst/>
          </a:prstGeom>
        </p:spPr>
      </p:pic>
      <p:sp>
        <p:nvSpPr>
          <p:cNvPr id="2" name="Title 1"/>
          <p:cNvSpPr>
            <a:spLocks noGrp="1"/>
          </p:cNvSpPr>
          <p:nvPr>
            <p:ph type="title"/>
          </p:nvPr>
        </p:nvSpPr>
        <p:spPr/>
        <p:txBody>
          <a:bodyPr>
            <a:normAutofit fontScale="90000"/>
          </a:bodyPr>
          <a:lstStyle/>
          <a:p>
            <a:pPr algn="l"/>
            <a:r>
              <a:rPr lang="en-US" b="1" dirty="0"/>
              <a:t>More Examples of </a:t>
            </a:r>
            <a:r>
              <a:rPr lang="en-US" b="1" dirty="0">
                <a:solidFill>
                  <a:schemeClr val="accent1"/>
                </a:solidFill>
              </a:rPr>
              <a:t>Pronoun</a:t>
            </a:r>
            <a:r>
              <a:rPr lang="en-US" b="1" dirty="0"/>
              <a:t> </a:t>
            </a:r>
            <a:r>
              <a:rPr lang="en-US" b="1" dirty="0">
                <a:solidFill>
                  <a:srgbClr val="FF0000"/>
                </a:solidFill>
              </a:rPr>
              <a:t>Case</a:t>
            </a:r>
          </a:p>
        </p:txBody>
      </p:sp>
      <p:sp>
        <p:nvSpPr>
          <p:cNvPr id="3" name="Content Placeholder 2"/>
          <p:cNvSpPr>
            <a:spLocks noGrp="1"/>
          </p:cNvSpPr>
          <p:nvPr>
            <p:ph idx="1"/>
          </p:nvPr>
        </p:nvSpPr>
        <p:spPr/>
        <p:txBody>
          <a:bodyPr/>
          <a:lstStyle/>
          <a:p>
            <a:pPr marL="0" indent="0">
              <a:buNone/>
            </a:pPr>
            <a:r>
              <a:rPr lang="en-US" i="1" dirty="0" smtClean="0"/>
              <a:t>Alyssa was pleased when the teacher put ______ and Ahmad in a group. </a:t>
            </a:r>
          </a:p>
          <a:p>
            <a:pPr marL="0" indent="0">
              <a:buNone/>
            </a:pPr>
            <a:endParaRPr lang="en-US" i="1" dirty="0"/>
          </a:p>
          <a:p>
            <a:pPr marL="0" indent="0">
              <a:buNone/>
            </a:pPr>
            <a:r>
              <a:rPr lang="en-US" dirty="0" smtClean="0"/>
              <a:t>Do we need a </a:t>
            </a:r>
            <a:r>
              <a:rPr lang="en-US" b="1" dirty="0" smtClean="0">
                <a:solidFill>
                  <a:schemeClr val="accent1"/>
                </a:solidFill>
              </a:rPr>
              <a:t>subjective</a:t>
            </a:r>
            <a:r>
              <a:rPr lang="en-US" dirty="0" smtClean="0"/>
              <a:t/>
            </a:r>
            <a:br>
              <a:rPr lang="en-US" dirty="0" smtClean="0"/>
            </a:br>
            <a:r>
              <a:rPr lang="en-US" dirty="0" smtClean="0"/>
              <a:t>or </a:t>
            </a:r>
            <a:r>
              <a:rPr lang="en-US" b="1" dirty="0" smtClean="0">
                <a:solidFill>
                  <a:srgbClr val="FF0000"/>
                </a:solidFill>
              </a:rPr>
              <a:t>objective</a:t>
            </a:r>
            <a:r>
              <a:rPr lang="en-US" dirty="0" smtClean="0">
                <a:solidFill>
                  <a:srgbClr val="FF0000"/>
                </a:solidFill>
              </a:rPr>
              <a:t> </a:t>
            </a:r>
            <a:r>
              <a:rPr lang="en-US" dirty="0" smtClean="0"/>
              <a:t>pronoun?</a:t>
            </a:r>
          </a:p>
          <a:p>
            <a:pPr marL="0" indent="0">
              <a:buNone/>
            </a:pPr>
            <a:endParaRPr lang="en-US" dirty="0"/>
          </a:p>
          <a:p>
            <a:pPr marL="0" indent="0">
              <a:buNone/>
            </a:pPr>
            <a:endParaRPr lang="en-US" sz="3600" b="1" dirty="0">
              <a:solidFill>
                <a:srgbClr val="FF0000"/>
              </a:solidFill>
            </a:endParaRPr>
          </a:p>
        </p:txBody>
      </p:sp>
    </p:spTree>
    <p:extLst>
      <p:ext uri="{BB962C8B-B14F-4D97-AF65-F5344CB8AC3E}">
        <p14:creationId xmlns:p14="http://schemas.microsoft.com/office/powerpoint/2010/main" val="7681881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ppy-students-working-on-a-proje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204" y="4077736"/>
            <a:ext cx="4668353" cy="2780264"/>
          </a:xfrm>
          <a:prstGeom prst="rect">
            <a:avLst/>
          </a:prstGeom>
        </p:spPr>
      </p:pic>
      <p:sp>
        <p:nvSpPr>
          <p:cNvPr id="2" name="Title 1"/>
          <p:cNvSpPr>
            <a:spLocks noGrp="1"/>
          </p:cNvSpPr>
          <p:nvPr>
            <p:ph type="title"/>
          </p:nvPr>
        </p:nvSpPr>
        <p:spPr/>
        <p:txBody>
          <a:bodyPr>
            <a:normAutofit fontScale="90000"/>
          </a:bodyPr>
          <a:lstStyle/>
          <a:p>
            <a:pPr algn="l"/>
            <a:r>
              <a:rPr lang="en-US" b="1" dirty="0"/>
              <a:t>More Examples of </a:t>
            </a:r>
            <a:r>
              <a:rPr lang="en-US" b="1" dirty="0">
                <a:solidFill>
                  <a:schemeClr val="accent1"/>
                </a:solidFill>
              </a:rPr>
              <a:t>Pronoun</a:t>
            </a:r>
            <a:r>
              <a:rPr lang="en-US" b="1" dirty="0"/>
              <a:t> </a:t>
            </a:r>
            <a:r>
              <a:rPr lang="en-US" b="1" dirty="0">
                <a:solidFill>
                  <a:srgbClr val="FF0000"/>
                </a:solidFill>
              </a:rPr>
              <a:t>Case</a:t>
            </a:r>
          </a:p>
        </p:txBody>
      </p:sp>
      <p:sp>
        <p:nvSpPr>
          <p:cNvPr id="3" name="Content Placeholder 2"/>
          <p:cNvSpPr>
            <a:spLocks noGrp="1"/>
          </p:cNvSpPr>
          <p:nvPr>
            <p:ph idx="1"/>
          </p:nvPr>
        </p:nvSpPr>
        <p:spPr/>
        <p:txBody>
          <a:bodyPr/>
          <a:lstStyle/>
          <a:p>
            <a:pPr marL="0" indent="0">
              <a:buNone/>
            </a:pPr>
            <a:r>
              <a:rPr lang="en-US" i="1" dirty="0" smtClean="0"/>
              <a:t>Alyssa was pleased when the teacher put </a:t>
            </a:r>
            <a:r>
              <a:rPr lang="en-US" u="sng" dirty="0" smtClean="0">
                <a:solidFill>
                  <a:srgbClr val="FF0000"/>
                </a:solidFill>
              </a:rPr>
              <a:t>__</a:t>
            </a:r>
            <a:r>
              <a:rPr lang="en-US" i="1" u="sng" dirty="0" smtClean="0">
                <a:solidFill>
                  <a:srgbClr val="FF0000"/>
                </a:solidFill>
              </a:rPr>
              <a:t>her</a:t>
            </a:r>
            <a:r>
              <a:rPr lang="en-US" u="sng" dirty="0" smtClean="0">
                <a:solidFill>
                  <a:srgbClr val="FF0000"/>
                </a:solidFill>
              </a:rPr>
              <a:t>____</a:t>
            </a:r>
            <a:r>
              <a:rPr lang="en-US" i="1" dirty="0" smtClean="0">
                <a:solidFill>
                  <a:srgbClr val="FF0000"/>
                </a:solidFill>
              </a:rPr>
              <a:t> </a:t>
            </a:r>
            <a:r>
              <a:rPr lang="en-US" i="1" dirty="0" smtClean="0"/>
              <a:t>and Ahmad in a group. </a:t>
            </a:r>
          </a:p>
          <a:p>
            <a:pPr marL="0" indent="0">
              <a:buNone/>
            </a:pPr>
            <a:endParaRPr lang="en-US" i="1" dirty="0"/>
          </a:p>
          <a:p>
            <a:pPr marL="0" indent="0">
              <a:buNone/>
            </a:pPr>
            <a:r>
              <a:rPr lang="en-US" dirty="0" smtClean="0"/>
              <a:t>Do we need a </a:t>
            </a:r>
            <a:r>
              <a:rPr lang="en-US" b="1" dirty="0" smtClean="0">
                <a:solidFill>
                  <a:schemeClr val="accent1"/>
                </a:solidFill>
              </a:rPr>
              <a:t>subjective</a:t>
            </a:r>
            <a:r>
              <a:rPr lang="en-US" dirty="0" smtClean="0"/>
              <a:t/>
            </a:r>
            <a:br>
              <a:rPr lang="en-US" dirty="0" smtClean="0"/>
            </a:br>
            <a:r>
              <a:rPr lang="en-US" dirty="0" smtClean="0"/>
              <a:t>or </a:t>
            </a:r>
            <a:r>
              <a:rPr lang="en-US" b="1" dirty="0" smtClean="0">
                <a:solidFill>
                  <a:srgbClr val="FF0000"/>
                </a:solidFill>
              </a:rPr>
              <a:t>objective</a:t>
            </a:r>
            <a:r>
              <a:rPr lang="en-US" dirty="0" smtClean="0">
                <a:solidFill>
                  <a:srgbClr val="FF0000"/>
                </a:solidFill>
              </a:rPr>
              <a:t> </a:t>
            </a:r>
            <a:r>
              <a:rPr lang="en-US" dirty="0" smtClean="0"/>
              <a:t>pronoun?</a:t>
            </a:r>
          </a:p>
          <a:p>
            <a:pPr marL="0" indent="0">
              <a:buNone/>
            </a:pPr>
            <a:endParaRPr lang="en-US" dirty="0"/>
          </a:p>
          <a:p>
            <a:pPr marL="0" indent="0">
              <a:buNone/>
            </a:pPr>
            <a:r>
              <a:rPr lang="en-US" sz="3600" b="1" dirty="0" smtClean="0">
                <a:solidFill>
                  <a:srgbClr val="FF0000"/>
                </a:solidFill>
              </a:rPr>
              <a:t>Objective</a:t>
            </a:r>
            <a:endParaRPr lang="en-US" sz="3600" b="1" dirty="0">
              <a:solidFill>
                <a:srgbClr val="FF0000"/>
              </a:solidFill>
            </a:endParaRPr>
          </a:p>
        </p:txBody>
      </p:sp>
    </p:spTree>
    <p:extLst>
      <p:ext uri="{BB962C8B-B14F-4D97-AF65-F5344CB8AC3E}">
        <p14:creationId xmlns:p14="http://schemas.microsoft.com/office/powerpoint/2010/main" val="13296386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ur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177" y="2318972"/>
            <a:ext cx="3316528" cy="4428598"/>
          </a:xfrm>
          <a:prstGeom prst="rect">
            <a:avLst/>
          </a:prstGeom>
        </p:spPr>
      </p:pic>
      <p:sp>
        <p:nvSpPr>
          <p:cNvPr id="2" name="Title 1"/>
          <p:cNvSpPr>
            <a:spLocks noGrp="1"/>
          </p:cNvSpPr>
          <p:nvPr>
            <p:ph type="title"/>
          </p:nvPr>
        </p:nvSpPr>
        <p:spPr/>
        <p:txBody>
          <a:bodyPr>
            <a:normAutofit fontScale="90000"/>
          </a:bodyPr>
          <a:lstStyle/>
          <a:p>
            <a:pPr algn="l"/>
            <a:r>
              <a:rPr lang="en-US" b="1" dirty="0"/>
              <a:t>More Examples of </a:t>
            </a:r>
            <a:r>
              <a:rPr lang="en-US" b="1" dirty="0">
                <a:solidFill>
                  <a:schemeClr val="accent1"/>
                </a:solidFill>
              </a:rPr>
              <a:t>Pronoun</a:t>
            </a:r>
            <a:r>
              <a:rPr lang="en-US" b="1" dirty="0"/>
              <a:t> </a:t>
            </a:r>
            <a:r>
              <a:rPr lang="en-US" b="1" dirty="0">
                <a:solidFill>
                  <a:srgbClr val="FF0000"/>
                </a:solidFill>
              </a:rPr>
              <a:t>Case</a:t>
            </a:r>
          </a:p>
        </p:txBody>
      </p:sp>
      <p:sp>
        <p:nvSpPr>
          <p:cNvPr id="3" name="Content Placeholder 2"/>
          <p:cNvSpPr>
            <a:spLocks noGrp="1"/>
          </p:cNvSpPr>
          <p:nvPr>
            <p:ph idx="1"/>
          </p:nvPr>
        </p:nvSpPr>
        <p:spPr>
          <a:xfrm>
            <a:off x="457200" y="1258677"/>
            <a:ext cx="8229600" cy="4525963"/>
          </a:xfrm>
        </p:spPr>
        <p:txBody>
          <a:bodyPr/>
          <a:lstStyle/>
          <a:p>
            <a:pPr marL="0" indent="0">
              <a:buNone/>
            </a:pPr>
            <a:r>
              <a:rPr lang="en-US" i="1" dirty="0" smtClean="0"/>
              <a:t>The patient </a:t>
            </a:r>
            <a:r>
              <a:rPr lang="en-US" i="1" dirty="0"/>
              <a:t>John tried </a:t>
            </a:r>
            <a:r>
              <a:rPr lang="en-US" i="1" dirty="0" smtClean="0"/>
              <a:t>to run from Nurse Christie but </a:t>
            </a:r>
            <a:r>
              <a:rPr lang="en-US" i="1" dirty="0"/>
              <a:t>______</a:t>
            </a:r>
            <a:r>
              <a:rPr lang="en-US" i="1" dirty="0" smtClean="0"/>
              <a:t>was faster than ______.</a:t>
            </a:r>
          </a:p>
          <a:p>
            <a:pPr marL="0" indent="0">
              <a:buNone/>
            </a:pPr>
            <a:endParaRPr lang="en-US" i="1" dirty="0"/>
          </a:p>
          <a:p>
            <a:pPr marL="0" indent="0">
              <a:buNone/>
            </a:pPr>
            <a:r>
              <a:rPr lang="en-US" dirty="0" smtClean="0"/>
              <a:t>Do we need a </a:t>
            </a:r>
            <a:r>
              <a:rPr lang="en-US" b="1" dirty="0" smtClean="0">
                <a:solidFill>
                  <a:schemeClr val="accent1"/>
                </a:solidFill>
              </a:rPr>
              <a:t>subjective</a:t>
            </a:r>
            <a:r>
              <a:rPr lang="en-US" dirty="0" smtClean="0"/>
              <a:t/>
            </a:r>
            <a:br>
              <a:rPr lang="en-US" dirty="0" smtClean="0"/>
            </a:br>
            <a:r>
              <a:rPr lang="en-US" dirty="0" smtClean="0"/>
              <a:t>or </a:t>
            </a:r>
            <a:r>
              <a:rPr lang="en-US" b="1" dirty="0" smtClean="0">
                <a:solidFill>
                  <a:srgbClr val="FF0000"/>
                </a:solidFill>
              </a:rPr>
              <a:t>objective</a:t>
            </a:r>
            <a:r>
              <a:rPr lang="en-US" dirty="0" smtClean="0">
                <a:solidFill>
                  <a:srgbClr val="FF0000"/>
                </a:solidFill>
              </a:rPr>
              <a:t> </a:t>
            </a:r>
            <a:r>
              <a:rPr lang="en-US" dirty="0" smtClean="0"/>
              <a:t>pronoun?</a:t>
            </a:r>
          </a:p>
          <a:p>
            <a:pPr marL="0" indent="0">
              <a:buNone/>
            </a:pPr>
            <a:endParaRPr lang="en-US" dirty="0"/>
          </a:p>
          <a:p>
            <a:pPr marL="0" indent="0">
              <a:buNone/>
            </a:pPr>
            <a:endParaRPr lang="en-US" sz="3600" b="1" dirty="0">
              <a:solidFill>
                <a:srgbClr val="BFBFBF"/>
              </a:solidFill>
            </a:endParaRPr>
          </a:p>
        </p:txBody>
      </p:sp>
    </p:spTree>
    <p:extLst>
      <p:ext uri="{BB962C8B-B14F-4D97-AF65-F5344CB8AC3E}">
        <p14:creationId xmlns:p14="http://schemas.microsoft.com/office/powerpoint/2010/main" val="26435988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theme/theme1.xml><?xml version="1.0" encoding="utf-8"?>
<a:theme xmlns:a="http://schemas.openxmlformats.org/drawingml/2006/main" name="erw">
  <a:themeElements>
    <a:clrScheme name="Custom 1">
      <a:dk1>
        <a:sysClr val="windowText" lastClr="000000"/>
      </a:dk1>
      <a:lt1>
        <a:sysClr val="window" lastClr="FFFFFF"/>
      </a:lt1>
      <a:dk2>
        <a:srgbClr val="1F497D"/>
      </a:dk2>
      <a:lt2>
        <a:srgbClr val="EEECE1"/>
      </a:lt2>
      <a:accent1>
        <a:srgbClr val="FF0000"/>
      </a:accent1>
      <a:accent2>
        <a:srgbClr val="BFBFBF"/>
      </a:accent2>
      <a:accent3>
        <a:srgbClr val="DADADA"/>
      </a:accent3>
      <a:accent4>
        <a:srgbClr val="0000FF"/>
      </a:accent4>
      <a:accent5>
        <a:srgbClr val="00FF00"/>
      </a:accent5>
      <a:accent6>
        <a:srgbClr val="FF800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erw.thmx</Template>
  <TotalTime>4515</TotalTime>
  <Words>1279</Words>
  <Application>Microsoft Office PowerPoint</Application>
  <PresentationFormat>Apresentação na tela (4:3)</PresentationFormat>
  <Paragraphs>322</Paragraphs>
  <Slides>53</Slides>
  <Notes>1</Notes>
  <HiddenSlides>0</HiddenSlides>
  <MMClips>0</MMClips>
  <ScaleCrop>false</ScaleCrop>
  <HeadingPairs>
    <vt:vector size="4" baseType="variant">
      <vt:variant>
        <vt:lpstr>Tema</vt:lpstr>
      </vt:variant>
      <vt:variant>
        <vt:i4>1</vt:i4>
      </vt:variant>
      <vt:variant>
        <vt:lpstr>Títulos de slides</vt:lpstr>
      </vt:variant>
      <vt:variant>
        <vt:i4>53</vt:i4>
      </vt:variant>
    </vt:vector>
  </HeadingPairs>
  <TitlesOfParts>
    <vt:vector size="54" baseType="lpstr">
      <vt:lpstr>erw</vt:lpstr>
      <vt:lpstr>Types of  Pronouns</vt:lpstr>
      <vt:lpstr>Seven Types of Pronouns</vt:lpstr>
      <vt:lpstr>Personal Pronouns</vt:lpstr>
      <vt:lpstr>Pronoun Case</vt:lpstr>
      <vt:lpstr>More Examples of Pronoun Case</vt:lpstr>
      <vt:lpstr>More Examples of Pronoun Case</vt:lpstr>
      <vt:lpstr>More Examples of Pronoun Case</vt:lpstr>
      <vt:lpstr>More Examples of Pronoun Case</vt:lpstr>
      <vt:lpstr>More Examples of Pronoun Case</vt:lpstr>
      <vt:lpstr>More Examples of Pronoun Case</vt:lpstr>
      <vt:lpstr>Possessive Pronouns</vt:lpstr>
      <vt:lpstr>Possessive Pronouns Examples</vt:lpstr>
      <vt:lpstr>Possessive Pronouns Examples</vt:lpstr>
      <vt:lpstr>Possessive Pronouns Examples</vt:lpstr>
      <vt:lpstr>Possessive Pronouns Examples</vt:lpstr>
      <vt:lpstr>Possessive Pronouns Examples</vt:lpstr>
      <vt:lpstr>Possessive Pronouns Examples</vt:lpstr>
      <vt:lpstr>Possessive Pronouns Examples</vt:lpstr>
      <vt:lpstr>Possessive Pronouns Examples</vt:lpstr>
      <vt:lpstr>Possessive Pronouns Examples</vt:lpstr>
      <vt:lpstr>Possessive Pronouns Examples</vt:lpstr>
      <vt:lpstr>Reflexive Pronouns</vt:lpstr>
      <vt:lpstr>Use Reflexive Pronouns Carefully</vt:lpstr>
      <vt:lpstr>Use Reflexive Pronouns Carefully</vt:lpstr>
      <vt:lpstr>Use Reflexive Pronouns</vt:lpstr>
      <vt:lpstr>Relative Pronouns</vt:lpstr>
      <vt:lpstr>Relative Pronouns</vt:lpstr>
      <vt:lpstr>Relative Clauses</vt:lpstr>
      <vt:lpstr>Relative Clauses</vt:lpstr>
      <vt:lpstr>Relative Pronouns</vt:lpstr>
      <vt:lpstr>Relative Pronouns</vt:lpstr>
      <vt:lpstr>Relative Pronouns</vt:lpstr>
      <vt:lpstr>Relative Pronouns</vt:lpstr>
      <vt:lpstr>Demonstrative Pronouns</vt:lpstr>
      <vt:lpstr>Demonstrative Pronouns</vt:lpstr>
      <vt:lpstr>Indefinite Pronouns</vt:lpstr>
      <vt:lpstr>Indefinite Pronouns</vt:lpstr>
      <vt:lpstr>Interrogative Pronouns</vt:lpstr>
      <vt:lpstr>That’s not my wife</vt:lpstr>
      <vt:lpstr>That’s not my wife</vt:lpstr>
      <vt:lpstr>That’s not my wife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ereadingworksheets.com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Pronouns</dc:title>
  <dc:creator>Don Morton</dc:creator>
  <cp:lastModifiedBy>Cristiane de Brito Cruz</cp:lastModifiedBy>
  <cp:revision>73</cp:revision>
  <dcterms:created xsi:type="dcterms:W3CDTF">2015-09-25T19:16:23Z</dcterms:created>
  <dcterms:modified xsi:type="dcterms:W3CDTF">2018-03-21T17:09:56Z</dcterms:modified>
</cp:coreProperties>
</file>