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9" r:id="rId3"/>
    <p:sldId id="282" r:id="rId4"/>
    <p:sldId id="266" r:id="rId5"/>
    <p:sldId id="263" r:id="rId6"/>
    <p:sldId id="281" r:id="rId7"/>
    <p:sldId id="274" r:id="rId8"/>
    <p:sldId id="275" r:id="rId9"/>
    <p:sldId id="276" r:id="rId10"/>
    <p:sldId id="277" r:id="rId11"/>
    <p:sldId id="280" r:id="rId12"/>
    <p:sldId id="278" r:id="rId13"/>
    <p:sldId id="279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85800"/>
            <a:ext cx="7772400" cy="2127250"/>
          </a:xfrm>
        </p:spPr>
        <p:txBody>
          <a:bodyPr/>
          <a:lstStyle>
            <a:lvl1pPr algn="ctr">
              <a:defRPr sz="5800"/>
            </a:lvl1pPr>
          </a:lstStyle>
          <a:p>
            <a:pPr lvl="0"/>
            <a:r>
              <a:rPr lang="en-US" altLang="pt-BR" noProof="0" smtClean="0"/>
              <a:t>Click to edit Master title style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270250"/>
            <a:ext cx="6400800" cy="22098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sz="3000"/>
            </a:lvl1pPr>
          </a:lstStyle>
          <a:p>
            <a:pPr lvl="0"/>
            <a:r>
              <a:rPr lang="en-US" altLang="pt-BR" noProof="0" smtClean="0"/>
              <a:t>Click to edit Master subtitle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8B37F20-BECB-4508-8B11-EE9D788A4678}" type="slidenum">
              <a:rPr lang="en-US" altLang="pt-BR"/>
              <a:pPr/>
              <a:t>‹nº›</a:t>
            </a:fld>
            <a:endParaRPr lang="en-US" altLang="pt-BR"/>
          </a:p>
        </p:txBody>
      </p:sp>
      <p:grpSp>
        <p:nvGrpSpPr>
          <p:cNvPr id="5127" name="Group 7"/>
          <p:cNvGrpSpPr>
            <a:grpSpLocks/>
          </p:cNvGrpSpPr>
          <p:nvPr/>
        </p:nvGrpSpPr>
        <p:grpSpPr bwMode="auto">
          <a:xfrm>
            <a:off x="228600" y="2889250"/>
            <a:ext cx="8610600" cy="201613"/>
            <a:chOff x="144" y="1680"/>
            <a:chExt cx="5424" cy="144"/>
          </a:xfrm>
        </p:grpSpPr>
        <p:sp>
          <p:nvSpPr>
            <p:cNvPr id="5128" name="Rectangle 8"/>
            <p:cNvSpPr>
              <a:spLocks noChangeArrowheads="1"/>
            </p:cNvSpPr>
            <p:nvPr userDrawn="1"/>
          </p:nvSpPr>
          <p:spPr bwMode="auto">
            <a:xfrm>
              <a:off x="144" y="1680"/>
              <a:ext cx="1808" cy="144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auto">
            <a:xfrm>
              <a:off x="1952" y="1680"/>
              <a:ext cx="1808" cy="14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auto">
            <a:xfrm>
              <a:off x="3760" y="1680"/>
              <a:ext cx="1808" cy="14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574A75-F80C-4A7E-9F84-2844D1ED321C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209224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AE87E4-84F0-410D-A1E6-1169D37F6AF1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38043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1C9944-7266-4D3E-AF0A-E0E17EBDF71D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454194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1753EA-B341-40A4-96E6-11864A2FE7C3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499920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C09B59-14E0-44F1-B3E1-815D1B5261F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514391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291056-A290-49E5-AB56-8F840041696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16920900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8AF530-896E-4DC3-9043-49679225E3C6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02654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4495DE-F8B4-4378-A416-6B1AA1A327A8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174357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6EBE0-5B2A-4ACA-A559-2592DD4468AB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3767361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E498F7-4A28-4A28-955B-CDA64238F64A}" type="slidenum">
              <a:rPr lang="en-US" altLang="pt-BR"/>
              <a:pPr/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2205202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text styles</a:t>
            </a:r>
          </a:p>
          <a:p>
            <a:pPr lvl="1"/>
            <a:r>
              <a:rPr lang="en-US" altLang="pt-BR" smtClean="0"/>
              <a:t>Second level</a:t>
            </a:r>
          </a:p>
          <a:p>
            <a:pPr lvl="2"/>
            <a:r>
              <a:rPr lang="en-US" altLang="pt-BR" smtClean="0"/>
              <a:t>Third level</a:t>
            </a:r>
          </a:p>
          <a:p>
            <a:pPr lvl="3"/>
            <a:r>
              <a:rPr lang="en-US" altLang="pt-BR" smtClean="0"/>
              <a:t>Fourth level</a:t>
            </a:r>
          </a:p>
          <a:p>
            <a:pPr lvl="4"/>
            <a:r>
              <a:rPr lang="en-US" altLang="pt-BR" smtClean="0"/>
              <a:t>Fifth level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pt-BR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pt-BR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9BE330EA-D1A7-4437-A67A-407C47C99592}" type="slidenum">
              <a:rPr lang="en-US" altLang="pt-BR"/>
              <a:pPr/>
              <a:t>‹nº›</a:t>
            </a:fld>
            <a:endParaRPr lang="en-US" altLang="pt-BR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4105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  <p:sp>
        <p:nvSpPr>
          <p:cNvPr id="4106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pt-BR" altLang="pt-BR" sz="2400">
              <a:latin typeface="Times New Roman" panose="02020603050405020304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p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anose="05000000000000000000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pt-BR" dirty="0" smtClean="0"/>
              <a:t>English Presentations</a:t>
            </a:r>
            <a:endParaRPr lang="en-US" altLang="pt-BR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276600"/>
            <a:ext cx="5257800" cy="2139950"/>
          </a:xfrm>
        </p:spPr>
        <p:txBody>
          <a:bodyPr/>
          <a:lstStyle/>
          <a:p>
            <a:r>
              <a:rPr lang="en-US" altLang="pt-BR" dirty="0" smtClean="0"/>
              <a:t>Cristiane de Brito Cruz</a:t>
            </a:r>
          </a:p>
          <a:p>
            <a:r>
              <a:rPr lang="en-US" altLang="pt-BR" dirty="0" err="1" smtClean="0"/>
              <a:t>Tecnologia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smtClean="0"/>
              <a:t>Alimentos</a:t>
            </a:r>
            <a:endParaRPr lang="en-US" alt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Prazos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Trabalho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Escrito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1338" y="1405914"/>
            <a:ext cx="8540262" cy="5299685"/>
          </a:xfrm>
        </p:spPr>
        <p:txBody>
          <a:bodyPr/>
          <a:lstStyle/>
          <a:p>
            <a:r>
              <a:rPr lang="en-US" altLang="pt-BR" sz="2600" dirty="0" err="1" smtClean="0"/>
              <a:t>Ao</a:t>
            </a:r>
            <a:r>
              <a:rPr lang="en-US" altLang="pt-BR" sz="2600" dirty="0" smtClean="0"/>
              <a:t> final das </a:t>
            </a:r>
            <a:r>
              <a:rPr lang="en-US" altLang="pt-BR" sz="2600" dirty="0" err="1" smtClean="0"/>
              <a:t>apresentações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devem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entregar</a:t>
            </a:r>
            <a:r>
              <a:rPr lang="en-US" altLang="pt-BR" sz="2600" dirty="0" smtClean="0"/>
              <a:t> um </a:t>
            </a:r>
            <a:r>
              <a:rPr lang="en-US" altLang="pt-BR" sz="2600" dirty="0" err="1" smtClean="0"/>
              <a:t>trabalho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escrito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contendo</a:t>
            </a:r>
            <a:r>
              <a:rPr lang="en-US" altLang="pt-BR" sz="2600" dirty="0" smtClean="0"/>
              <a:t>:</a:t>
            </a:r>
          </a:p>
          <a:p>
            <a:r>
              <a:rPr lang="en-US" altLang="pt-BR" sz="2600" dirty="0" smtClean="0"/>
              <a:t>A) Um </a:t>
            </a:r>
            <a:r>
              <a:rPr lang="en-US" altLang="pt-BR" sz="2600" dirty="0" err="1" smtClean="0"/>
              <a:t>resumo</a:t>
            </a:r>
            <a:r>
              <a:rPr lang="en-US" altLang="pt-BR" sz="2600" dirty="0" smtClean="0"/>
              <a:t> do que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falaram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contendo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todos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exemplos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utilizados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 smtClean="0"/>
              <a:t>B) O </a:t>
            </a:r>
            <a:r>
              <a:rPr lang="en-US" altLang="pt-BR" sz="2600" dirty="0" err="1" smtClean="0"/>
              <a:t>exercício</a:t>
            </a:r>
            <a:r>
              <a:rPr lang="en-US" altLang="pt-BR" sz="2600" dirty="0" smtClean="0"/>
              <a:t> com </a:t>
            </a:r>
            <a:r>
              <a:rPr lang="en-US" altLang="pt-BR" sz="2600" dirty="0" err="1" smtClean="0"/>
              <a:t>gabarito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/>
              <a:t>C</a:t>
            </a:r>
            <a:r>
              <a:rPr lang="en-US" altLang="pt-BR" sz="2600" dirty="0" smtClean="0"/>
              <a:t>) O </a:t>
            </a:r>
            <a:r>
              <a:rPr lang="en-US" altLang="pt-BR" sz="2600" dirty="0" err="1" smtClean="0"/>
              <a:t>texto</a:t>
            </a:r>
            <a:r>
              <a:rPr lang="en-US" altLang="pt-BR" sz="2600" dirty="0" smtClean="0"/>
              <a:t> com reference words </a:t>
            </a:r>
            <a:r>
              <a:rPr lang="en-US" altLang="pt-BR" sz="2600" dirty="0" err="1" smtClean="0"/>
              <a:t>destacadas</a:t>
            </a:r>
            <a:r>
              <a:rPr lang="en-US" altLang="pt-BR" sz="2600" dirty="0" smtClean="0"/>
              <a:t> e </a:t>
            </a:r>
            <a:r>
              <a:rPr lang="en-US" altLang="pt-BR" sz="2600" dirty="0" err="1" smtClean="0"/>
              <a:t>depois</a:t>
            </a:r>
            <a:r>
              <a:rPr lang="en-US" altLang="pt-BR" sz="2600" dirty="0" smtClean="0"/>
              <a:t> as </a:t>
            </a:r>
            <a:r>
              <a:rPr lang="en-US" altLang="pt-BR" sz="2600" dirty="0" err="1" smtClean="0"/>
              <a:t>expressões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ou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palavras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aos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quais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elas</a:t>
            </a:r>
            <a:r>
              <a:rPr lang="en-US" altLang="pt-BR" sz="2600" dirty="0" smtClean="0"/>
              <a:t> se </a:t>
            </a:r>
            <a:r>
              <a:rPr lang="en-US" altLang="pt-BR" sz="2600" dirty="0" err="1" smtClean="0"/>
              <a:t>referem</a:t>
            </a:r>
            <a:r>
              <a:rPr lang="en-US" altLang="pt-BR" sz="2600" dirty="0" smtClean="0"/>
              <a:t>; </a:t>
            </a:r>
          </a:p>
          <a:p>
            <a:r>
              <a:rPr lang="en-US" altLang="pt-BR" sz="2600" dirty="0"/>
              <a:t>D</a:t>
            </a:r>
            <a:r>
              <a:rPr lang="en-US" altLang="pt-BR" sz="2600" dirty="0" smtClean="0"/>
              <a:t>) Uma </a:t>
            </a:r>
            <a:r>
              <a:rPr lang="en-US" altLang="pt-BR" sz="2600" dirty="0" err="1" smtClean="0"/>
              <a:t>lista</a:t>
            </a:r>
            <a:r>
              <a:rPr lang="en-US" altLang="pt-BR" sz="2600" dirty="0" smtClean="0"/>
              <a:t> com as </a:t>
            </a:r>
            <a:r>
              <a:rPr lang="en-US" altLang="pt-BR" sz="2600" dirty="0" err="1" smtClean="0"/>
              <a:t>notas</a:t>
            </a:r>
            <a:r>
              <a:rPr lang="en-US" altLang="pt-BR" sz="2600" dirty="0" smtClean="0"/>
              <a:t> dos </a:t>
            </a:r>
            <a:r>
              <a:rPr lang="en-US" altLang="pt-BR" sz="2600" dirty="0" err="1" smtClean="0"/>
              <a:t>alunos</a:t>
            </a:r>
            <a:r>
              <a:rPr lang="en-US" altLang="pt-BR" sz="2600" dirty="0" smtClean="0"/>
              <a:t>;</a:t>
            </a:r>
          </a:p>
          <a:p>
            <a:r>
              <a:rPr lang="en-US" altLang="pt-BR" sz="2600" dirty="0" smtClean="0"/>
              <a:t>E) Um </a:t>
            </a:r>
            <a:r>
              <a:rPr lang="en-US" altLang="pt-BR" sz="2600" dirty="0" err="1" smtClean="0"/>
              <a:t>parágrafo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avaliando</a:t>
            </a:r>
            <a:r>
              <a:rPr lang="en-US" altLang="pt-BR" sz="2600" dirty="0" smtClean="0"/>
              <a:t> a </a:t>
            </a:r>
            <a:r>
              <a:rPr lang="en-US" altLang="pt-BR" sz="2600" dirty="0" err="1" smtClean="0"/>
              <a:t>atividade</a:t>
            </a:r>
            <a:r>
              <a:rPr lang="en-US" altLang="pt-BR" sz="2600" dirty="0" smtClean="0"/>
              <a:t> (auto-</a:t>
            </a:r>
            <a:r>
              <a:rPr lang="en-US" altLang="pt-BR" sz="2600" dirty="0" err="1" smtClean="0"/>
              <a:t>avaliação</a:t>
            </a:r>
            <a:r>
              <a:rPr lang="en-US" altLang="pt-BR" sz="2600" dirty="0" smtClean="0"/>
              <a:t>) </a:t>
            </a:r>
            <a:r>
              <a:rPr lang="en-US" altLang="pt-BR" sz="2600" dirty="0" err="1" smtClean="0"/>
              <a:t>indicando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qual</a:t>
            </a:r>
            <a:r>
              <a:rPr lang="en-US" altLang="pt-BR" sz="2600" dirty="0" smtClean="0"/>
              <a:t> é a nota que </a:t>
            </a:r>
            <a:r>
              <a:rPr lang="en-US" altLang="pt-BR" sz="2600" dirty="0" err="1" smtClean="0"/>
              <a:t>vocês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merecem</a:t>
            </a:r>
            <a:r>
              <a:rPr lang="en-US" altLang="pt-BR" sz="2600" dirty="0" smtClean="0"/>
              <a:t> e </a:t>
            </a:r>
            <a:r>
              <a:rPr lang="en-US" altLang="pt-BR" sz="2600" dirty="0" err="1" smtClean="0"/>
              <a:t>porque</a:t>
            </a:r>
            <a:r>
              <a:rPr lang="en-US" altLang="pt-BR" sz="2600" dirty="0" smtClean="0"/>
              <a:t>. </a:t>
            </a:r>
          </a:p>
          <a:p>
            <a:pPr marL="0" indent="0">
              <a:buNone/>
            </a:pP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93885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Critérios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pontuação</a:t>
            </a:r>
            <a:r>
              <a:rPr lang="en-US" altLang="pt-BR" dirty="0" smtClean="0"/>
              <a:t> do N1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8229600" cy="5181600"/>
          </a:xfrm>
        </p:spPr>
        <p:txBody>
          <a:bodyPr/>
          <a:lstStyle/>
          <a:p>
            <a:r>
              <a:rPr lang="en-US" altLang="pt-BR" dirty="0" err="1" smtClean="0"/>
              <a:t>Trabalhos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sala</a:t>
            </a:r>
            <a:r>
              <a:rPr lang="en-US" altLang="pt-BR" dirty="0" smtClean="0"/>
              <a:t> 100pts (</a:t>
            </a:r>
            <a:r>
              <a:rPr lang="en-US" altLang="pt-BR" dirty="0" err="1" smtClean="0"/>
              <a:t>Exercícios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participação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trabalhos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entregues</a:t>
            </a:r>
            <a:r>
              <a:rPr lang="en-US" altLang="pt-BR" dirty="0" smtClean="0"/>
              <a:t>);</a:t>
            </a:r>
          </a:p>
          <a:p>
            <a:endParaRPr lang="en-US" altLang="pt-BR" dirty="0" smtClean="0"/>
          </a:p>
          <a:p>
            <a:r>
              <a:rPr lang="en-US" altLang="pt-BR" dirty="0" err="1" smtClean="0"/>
              <a:t>Seminário</a:t>
            </a:r>
            <a:r>
              <a:rPr lang="en-US" altLang="pt-BR" dirty="0" smtClean="0"/>
              <a:t> 100pts;</a:t>
            </a:r>
          </a:p>
          <a:p>
            <a:endParaRPr lang="en-US" altLang="pt-BR" dirty="0" smtClean="0"/>
          </a:p>
          <a:p>
            <a:r>
              <a:rPr lang="en-US" altLang="pt-BR" dirty="0" err="1" smtClean="0"/>
              <a:t>Avaliação</a:t>
            </a:r>
            <a:r>
              <a:rPr lang="en-US" altLang="pt-BR" dirty="0" smtClean="0"/>
              <a:t> 100pts;</a:t>
            </a:r>
          </a:p>
          <a:p>
            <a:endParaRPr lang="en-US" altLang="pt-BR" dirty="0" smtClean="0"/>
          </a:p>
          <a:p>
            <a:r>
              <a:rPr lang="en-US" altLang="pt-BR" dirty="0" smtClean="0"/>
              <a:t>Nota do </a:t>
            </a:r>
            <a:r>
              <a:rPr lang="en-US" altLang="pt-BR" dirty="0" err="1" smtClean="0"/>
              <a:t>bimestre</a:t>
            </a:r>
            <a:r>
              <a:rPr lang="en-US" altLang="pt-BR" dirty="0" smtClean="0"/>
              <a:t> = (T+S+A)/3 = NB</a:t>
            </a:r>
          </a:p>
          <a:p>
            <a:endParaRPr lang="en-US" altLang="pt-BR" dirty="0" smtClean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957699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229600" cy="712787"/>
          </a:xfrm>
        </p:spPr>
        <p:txBody>
          <a:bodyPr/>
          <a:lstStyle/>
          <a:p>
            <a:r>
              <a:rPr lang="en-US" altLang="pt-BR" dirty="0" err="1" smtClean="0"/>
              <a:t>Datas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outras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observações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609600"/>
            <a:ext cx="8534400" cy="5943600"/>
          </a:xfrm>
        </p:spPr>
        <p:txBody>
          <a:bodyPr/>
          <a:lstStyle/>
          <a:p>
            <a:r>
              <a:rPr lang="en-US" altLang="pt-BR" sz="2400" dirty="0" smtClean="0">
                <a:solidFill>
                  <a:srgbClr val="FF0000"/>
                </a:solidFill>
              </a:rPr>
              <a:t>20/03</a:t>
            </a:r>
            <a:r>
              <a:rPr lang="en-US" altLang="pt-BR" sz="2400" dirty="0">
                <a:solidFill>
                  <a:srgbClr val="FF0000"/>
                </a:solidFill>
              </a:rPr>
              <a:t>/2018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Conteúdo</a:t>
            </a:r>
            <a:r>
              <a:rPr lang="en-US" altLang="pt-BR" sz="2400" dirty="0" smtClean="0"/>
              <a:t> Novo Reference words;</a:t>
            </a:r>
          </a:p>
          <a:p>
            <a:r>
              <a:rPr lang="en-US" altLang="pt-BR" sz="2400" dirty="0" smtClean="0">
                <a:solidFill>
                  <a:srgbClr val="FF0000"/>
                </a:solidFill>
              </a:rPr>
              <a:t>21/03/2018 </a:t>
            </a:r>
            <a:r>
              <a:rPr lang="en-US" altLang="pt-BR" sz="2400" dirty="0" err="1" smtClean="0"/>
              <a:t>Assunto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novo (Linking words) e </a:t>
            </a:r>
            <a:r>
              <a:rPr lang="en-US" altLang="pt-BR" sz="2400" dirty="0" err="1"/>
              <a:t>exercício</a:t>
            </a:r>
            <a:endParaRPr lang="en-US" altLang="pt-BR" sz="2400" dirty="0"/>
          </a:p>
          <a:p>
            <a:r>
              <a:rPr lang="en-US" altLang="pt-BR" sz="2400" dirty="0" smtClean="0">
                <a:solidFill>
                  <a:srgbClr val="FF0000"/>
                </a:solidFill>
              </a:rPr>
              <a:t>27/03/2018 </a:t>
            </a:r>
            <a:r>
              <a:rPr lang="en-US" altLang="pt-BR" sz="2400" dirty="0" err="1" smtClean="0"/>
              <a:t>Grupo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1 e </a:t>
            </a:r>
            <a:r>
              <a:rPr lang="en-US" altLang="pt-BR" sz="2400" dirty="0" smtClean="0"/>
              <a:t>2</a:t>
            </a:r>
          </a:p>
          <a:p>
            <a:r>
              <a:rPr lang="en-US" altLang="pt-BR" sz="2400" dirty="0" smtClean="0">
                <a:solidFill>
                  <a:srgbClr val="FF0000"/>
                </a:solidFill>
              </a:rPr>
              <a:t>28/03/2018 </a:t>
            </a:r>
            <a:r>
              <a:rPr lang="en-US" altLang="pt-BR" sz="2400" dirty="0" err="1" smtClean="0"/>
              <a:t>Grupo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3 e 4 </a:t>
            </a:r>
            <a:endParaRPr lang="en-US" altLang="pt-BR" sz="2400" dirty="0" smtClean="0">
              <a:solidFill>
                <a:srgbClr val="FF0000"/>
              </a:solidFill>
            </a:endParaRPr>
          </a:p>
          <a:p>
            <a:r>
              <a:rPr lang="en-US" altLang="pt-BR" sz="2400" dirty="0">
                <a:solidFill>
                  <a:srgbClr val="FF0000"/>
                </a:solidFill>
              </a:rPr>
              <a:t>03/04/2018 </a:t>
            </a:r>
            <a:r>
              <a:rPr lang="en-US" altLang="pt-BR" sz="2400" dirty="0" err="1" smtClean="0"/>
              <a:t>Grupo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5 </a:t>
            </a:r>
            <a:r>
              <a:rPr lang="en-US" altLang="pt-BR" sz="2400" dirty="0" smtClean="0"/>
              <a:t> </a:t>
            </a:r>
            <a:r>
              <a:rPr lang="en-US" altLang="pt-BR" sz="2400" dirty="0" smtClean="0"/>
              <a:t> </a:t>
            </a:r>
          </a:p>
          <a:p>
            <a:r>
              <a:rPr lang="en-US" altLang="pt-BR" sz="2400" dirty="0">
                <a:solidFill>
                  <a:srgbClr val="FF0000"/>
                </a:solidFill>
              </a:rPr>
              <a:t>04/04/2018 </a:t>
            </a:r>
            <a:r>
              <a:rPr lang="en-US" altLang="pt-BR" sz="2400" dirty="0" smtClean="0"/>
              <a:t>Linking </a:t>
            </a:r>
            <a:r>
              <a:rPr lang="en-US" altLang="pt-BR" sz="2400" dirty="0"/>
              <a:t>words – </a:t>
            </a:r>
            <a:r>
              <a:rPr lang="en-US" altLang="pt-BR" sz="2400" dirty="0" err="1" smtClean="0"/>
              <a:t>exercício</a:t>
            </a:r>
            <a:endParaRPr lang="en-US" altLang="pt-BR" sz="2400" dirty="0"/>
          </a:p>
          <a:p>
            <a:r>
              <a:rPr lang="en-US" altLang="pt-BR" sz="2400" dirty="0" smtClean="0">
                <a:solidFill>
                  <a:srgbClr val="FF0000"/>
                </a:solidFill>
              </a:rPr>
              <a:t>10/04/2018 </a:t>
            </a:r>
            <a:r>
              <a:rPr lang="en-US" altLang="pt-BR" sz="2400" dirty="0" err="1" smtClean="0"/>
              <a:t>Listão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Exercícios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revisão</a:t>
            </a:r>
            <a:r>
              <a:rPr lang="en-US" altLang="pt-BR" sz="2400" dirty="0" smtClean="0"/>
              <a:t> para </a:t>
            </a:r>
            <a:r>
              <a:rPr lang="en-US" altLang="pt-BR" sz="2400" dirty="0" err="1" smtClean="0"/>
              <a:t>prova</a:t>
            </a:r>
            <a:endParaRPr lang="en-US" altLang="pt-BR" sz="2400" dirty="0" smtClean="0"/>
          </a:p>
          <a:p>
            <a:r>
              <a:rPr lang="en-US" altLang="pt-BR" sz="2400" dirty="0" smtClean="0">
                <a:solidFill>
                  <a:srgbClr val="FF0000"/>
                </a:solidFill>
              </a:rPr>
              <a:t>11/04/2018 </a:t>
            </a:r>
            <a:r>
              <a:rPr lang="en-US" altLang="pt-BR" sz="2400" dirty="0" err="1"/>
              <a:t>Listão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Exercícios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revisão</a:t>
            </a:r>
            <a:r>
              <a:rPr lang="en-US" altLang="pt-BR" sz="2400" dirty="0"/>
              <a:t> para </a:t>
            </a:r>
            <a:r>
              <a:rPr lang="en-US" altLang="pt-BR" sz="2400" dirty="0" err="1"/>
              <a:t>prova</a:t>
            </a:r>
            <a:endParaRPr lang="en-US" altLang="pt-BR" sz="2400" dirty="0"/>
          </a:p>
          <a:p>
            <a:r>
              <a:rPr lang="en-US" altLang="pt-BR" sz="2400" dirty="0" smtClean="0">
                <a:solidFill>
                  <a:srgbClr val="FF0000"/>
                </a:solidFill>
              </a:rPr>
              <a:t>17/04/2018 </a:t>
            </a:r>
            <a:r>
              <a:rPr lang="en-US" altLang="pt-BR" sz="2400" dirty="0" err="1" smtClean="0"/>
              <a:t>Avaliação</a:t>
            </a:r>
            <a:r>
              <a:rPr lang="en-US" altLang="pt-BR" sz="2400" dirty="0" smtClean="0"/>
              <a:t> (181/04/2018 – aula Michelle)</a:t>
            </a:r>
            <a:endParaRPr lang="en-US" altLang="pt-BR" sz="2400" dirty="0" smtClean="0"/>
          </a:p>
          <a:p>
            <a:r>
              <a:rPr lang="en-US" altLang="pt-BR" sz="2400" dirty="0">
                <a:solidFill>
                  <a:srgbClr val="FF0000"/>
                </a:solidFill>
              </a:rPr>
              <a:t>24/04/2018</a:t>
            </a:r>
            <a:r>
              <a:rPr lang="en-US" altLang="pt-BR" sz="2400" dirty="0"/>
              <a:t> </a:t>
            </a:r>
            <a:r>
              <a:rPr lang="en-US" altLang="pt-BR" sz="2400" dirty="0" err="1"/>
              <a:t>Resultado</a:t>
            </a:r>
            <a:r>
              <a:rPr lang="en-US" altLang="pt-BR" sz="2400" dirty="0"/>
              <a:t> </a:t>
            </a:r>
            <a:r>
              <a:rPr lang="en-US" altLang="pt-BR" sz="2400" dirty="0" smtClean="0"/>
              <a:t>N1 </a:t>
            </a:r>
            <a:endParaRPr lang="en-US" altLang="pt-BR" sz="2400" dirty="0"/>
          </a:p>
          <a:p>
            <a:pPr marL="0" indent="0">
              <a:buNone/>
            </a:pPr>
            <a:r>
              <a:rPr lang="pt-BR" altLang="pt-BR" sz="2400" dirty="0" smtClean="0"/>
              <a:t>     </a:t>
            </a:r>
            <a:endParaRPr lang="en-US" altLang="pt-BR" sz="2400" dirty="0"/>
          </a:p>
        </p:txBody>
      </p:sp>
    </p:spTree>
    <p:extLst>
      <p:ext uri="{BB962C8B-B14F-4D97-AF65-F5344CB8AC3E}">
        <p14:creationId xmlns:p14="http://schemas.microsoft.com/office/powerpoint/2010/main" val="44733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Assuntos</a:t>
            </a:r>
            <a:r>
              <a:rPr lang="en-US" altLang="pt-BR" dirty="0" smtClean="0"/>
              <a:t> da </a:t>
            </a:r>
            <a:r>
              <a:rPr lang="en-US" altLang="pt-BR" dirty="0" err="1" smtClean="0"/>
              <a:t>Prova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534400" cy="5059362"/>
          </a:xfrm>
        </p:spPr>
        <p:txBody>
          <a:bodyPr/>
          <a:lstStyle/>
          <a:p>
            <a:r>
              <a:rPr lang="en-US" altLang="pt-BR" sz="2400" dirty="0" err="1" smtClean="0"/>
              <a:t>Tipos</a:t>
            </a:r>
            <a:r>
              <a:rPr lang="en-US" altLang="pt-BR" sz="2400" dirty="0" smtClean="0"/>
              <a:t> de </a:t>
            </a:r>
            <a:r>
              <a:rPr lang="en-US" altLang="pt-BR" sz="2400" dirty="0" err="1" smtClean="0"/>
              <a:t>Leitura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e </a:t>
            </a:r>
            <a:r>
              <a:rPr lang="en-US" altLang="pt-BR" sz="2400" dirty="0" err="1"/>
              <a:t>Estratégias</a:t>
            </a:r>
            <a:r>
              <a:rPr lang="en-US" altLang="pt-BR" sz="2400" dirty="0"/>
              <a:t> de </a:t>
            </a:r>
            <a:r>
              <a:rPr lang="en-US" altLang="pt-BR" sz="2400" dirty="0" err="1" smtClean="0"/>
              <a:t>Leitura</a:t>
            </a:r>
            <a:r>
              <a:rPr lang="en-US" altLang="pt-BR" sz="2400" dirty="0" smtClean="0"/>
              <a:t> (</a:t>
            </a:r>
            <a:r>
              <a:rPr lang="en-US" altLang="pt-BR" sz="2400" dirty="0" err="1" smtClean="0"/>
              <a:t>será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colocado</a:t>
            </a:r>
            <a:r>
              <a:rPr lang="en-US" altLang="pt-BR" sz="2400" dirty="0" smtClean="0"/>
              <a:t> um </a:t>
            </a:r>
            <a:r>
              <a:rPr lang="en-US" altLang="pt-BR" sz="2400" dirty="0" err="1" smtClean="0"/>
              <a:t>texto</a:t>
            </a:r>
            <a:r>
              <a:rPr lang="en-US" altLang="pt-BR" sz="2400" dirty="0" smtClean="0"/>
              <a:t> e </a:t>
            </a:r>
            <a:r>
              <a:rPr lang="en-US" altLang="pt-BR" sz="2400" dirty="0" err="1" smtClean="0"/>
              <a:t>feitas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perguntas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sobre</a:t>
            </a:r>
            <a:r>
              <a:rPr lang="en-US" altLang="pt-BR" sz="2400" dirty="0" smtClean="0"/>
              <a:t> o </a:t>
            </a:r>
            <a:r>
              <a:rPr lang="en-US" altLang="pt-BR" sz="2400" dirty="0" err="1" smtClean="0"/>
              <a:t>texto</a:t>
            </a:r>
            <a:r>
              <a:rPr lang="en-US" altLang="pt-BR" sz="2400" dirty="0" smtClean="0"/>
              <a:t>, </a:t>
            </a:r>
            <a:r>
              <a:rPr lang="en-US" altLang="pt-BR" sz="2400" dirty="0" err="1" smtClean="0"/>
              <a:t>não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irão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ser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cobrados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nomes</a:t>
            </a:r>
            <a:r>
              <a:rPr lang="en-US" altLang="pt-BR" sz="2400" dirty="0" smtClean="0"/>
              <a:t> das </a:t>
            </a:r>
            <a:r>
              <a:rPr lang="en-US" altLang="pt-BR" sz="2400" dirty="0" err="1" smtClean="0"/>
              <a:t>técnicas</a:t>
            </a:r>
            <a:r>
              <a:rPr lang="en-US" altLang="pt-BR" sz="2400" dirty="0" smtClean="0"/>
              <a:t>);</a:t>
            </a:r>
          </a:p>
          <a:p>
            <a:r>
              <a:rPr lang="en-US" altLang="pt-BR" sz="2400" dirty="0" err="1" smtClean="0"/>
              <a:t>Signos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Linguísticos</a:t>
            </a:r>
            <a:r>
              <a:rPr lang="en-US" altLang="pt-BR" sz="2400" dirty="0" smtClean="0"/>
              <a:t>;</a:t>
            </a:r>
          </a:p>
          <a:p>
            <a:r>
              <a:rPr lang="en-US" altLang="pt-BR" sz="2400" dirty="0" smtClean="0"/>
              <a:t>Word Formation</a:t>
            </a:r>
            <a:r>
              <a:rPr lang="en-US" altLang="pt-BR" sz="2400" dirty="0" smtClean="0"/>
              <a:t>;</a:t>
            </a:r>
          </a:p>
          <a:p>
            <a:r>
              <a:rPr lang="en-US" altLang="pt-BR" sz="2400" dirty="0" smtClean="0"/>
              <a:t>Linking words;</a:t>
            </a:r>
            <a:endParaRPr lang="en-US" altLang="pt-BR" sz="2400" dirty="0" smtClean="0"/>
          </a:p>
          <a:p>
            <a:r>
              <a:rPr lang="en-US" altLang="pt-BR" sz="2400" dirty="0" smtClean="0"/>
              <a:t>Reference Words.</a:t>
            </a:r>
          </a:p>
          <a:p>
            <a:endParaRPr lang="en-US" altLang="pt-BR" sz="2400" dirty="0" smtClean="0"/>
          </a:p>
          <a:p>
            <a:r>
              <a:rPr lang="en-US" altLang="pt-BR" sz="24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</a:t>
            </a:r>
            <a:r>
              <a:rPr lang="en-US" altLang="pt-BR" sz="2400" dirty="0" smtClean="0"/>
              <a:t>:</a:t>
            </a:r>
          </a:p>
          <a:p>
            <a:r>
              <a:rPr lang="en-US" altLang="pt-BR" sz="2400" dirty="0" err="1" smtClean="0"/>
              <a:t>Avaliação</a:t>
            </a:r>
            <a:r>
              <a:rPr lang="en-US" altLang="pt-BR" sz="2400" dirty="0" smtClean="0"/>
              <a:t> individual e </a:t>
            </a:r>
            <a:r>
              <a:rPr lang="en-US" altLang="pt-BR" sz="2400" dirty="0" err="1" smtClean="0"/>
              <a:t>sem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consulta</a:t>
            </a:r>
            <a:r>
              <a:rPr lang="en-US" altLang="pt-BR" sz="2400" dirty="0" smtClean="0"/>
              <a:t> 80% </a:t>
            </a:r>
            <a:r>
              <a:rPr lang="en-US" altLang="pt-BR" sz="2400" dirty="0" err="1" smtClean="0"/>
              <a:t>objetiva</a:t>
            </a:r>
            <a:endParaRPr lang="en-US" altLang="pt-BR" sz="2400" dirty="0" smtClean="0"/>
          </a:p>
          <a:p>
            <a:r>
              <a:rPr lang="en-US" altLang="pt-BR" sz="2400" dirty="0" err="1" smtClean="0"/>
              <a:t>Reposição</a:t>
            </a:r>
            <a:r>
              <a:rPr lang="en-US" altLang="pt-BR" sz="2400" dirty="0" smtClean="0"/>
              <a:t>: </a:t>
            </a:r>
            <a:r>
              <a:rPr lang="en-US" altLang="pt-BR" sz="2400" dirty="0" err="1" smtClean="0"/>
              <a:t>Avaliação</a:t>
            </a:r>
            <a:r>
              <a:rPr lang="en-US" altLang="pt-BR" sz="2400" dirty="0" smtClean="0"/>
              <a:t> individual e </a:t>
            </a:r>
            <a:r>
              <a:rPr lang="en-US" altLang="pt-BR" sz="2400" dirty="0" err="1" smtClean="0"/>
              <a:t>sem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consulta</a:t>
            </a:r>
            <a:r>
              <a:rPr lang="en-US" altLang="pt-BR" sz="2400" dirty="0" smtClean="0"/>
              <a:t> 100% </a:t>
            </a:r>
            <a:r>
              <a:rPr lang="en-US" altLang="pt-BR" sz="2400" dirty="0" err="1" smtClean="0"/>
              <a:t>subjetiva</a:t>
            </a:r>
            <a:endParaRPr lang="en-US" altLang="pt-BR" sz="2400" dirty="0"/>
          </a:p>
          <a:p>
            <a:pPr marL="0" indent="0">
              <a:buNone/>
            </a:pPr>
            <a:r>
              <a:rPr lang="pt-BR" altLang="pt-BR" sz="2400" dirty="0" smtClean="0"/>
              <a:t>     </a:t>
            </a:r>
            <a:endParaRPr lang="en-US" altLang="pt-BR" sz="2400" dirty="0"/>
          </a:p>
        </p:txBody>
      </p:sp>
    </p:spTree>
    <p:extLst>
      <p:ext uri="{BB962C8B-B14F-4D97-AF65-F5344CB8AC3E}">
        <p14:creationId xmlns:p14="http://schemas.microsoft.com/office/powerpoint/2010/main" val="3406128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1 – </a:t>
            </a:r>
            <a:r>
              <a:rPr lang="en-US" altLang="pt-BR" dirty="0" err="1" smtClean="0"/>
              <a:t>Prefixation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953000"/>
          </a:xfrm>
        </p:spPr>
        <p:txBody>
          <a:bodyPr/>
          <a:lstStyle/>
          <a:p>
            <a:r>
              <a:rPr lang="en-US" altLang="pt-BR" sz="2400" dirty="0">
                <a:solidFill>
                  <a:srgbClr val="FF0000"/>
                </a:solidFill>
              </a:rPr>
              <a:t>Prefixes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são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acrescentados</a:t>
            </a:r>
            <a:r>
              <a:rPr lang="en-US" altLang="pt-BR" sz="2400" dirty="0"/>
              <a:t> no </a:t>
            </a:r>
            <a:r>
              <a:rPr lang="en-US" altLang="pt-BR" sz="2400" dirty="0" err="1"/>
              <a:t>início</a:t>
            </a:r>
            <a:r>
              <a:rPr lang="en-US" altLang="pt-BR" sz="2400" dirty="0"/>
              <a:t> das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.</a:t>
            </a:r>
            <a:r>
              <a:rPr lang="en-US" altLang="pt-BR" sz="2400" dirty="0">
                <a:solidFill>
                  <a:srgbClr val="FF0000"/>
                </a:solidFill>
              </a:rPr>
              <a:t> </a:t>
            </a:r>
            <a:endParaRPr lang="en-US" altLang="pt-BR" sz="2400" dirty="0" smtClean="0">
              <a:solidFill>
                <a:srgbClr val="FF0000"/>
              </a:solidFill>
            </a:endParaRPr>
          </a:p>
          <a:p>
            <a:r>
              <a:rPr lang="en-US" altLang="pt-BR" sz="2400" dirty="0" err="1"/>
              <a:t>Explique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tipos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prefixos</a:t>
            </a:r>
            <a:r>
              <a:rPr lang="en-US" altLang="pt-BR" sz="2400" dirty="0"/>
              <a:t> e o que </a:t>
            </a:r>
            <a:r>
              <a:rPr lang="en-US" altLang="pt-BR" sz="2400" dirty="0" err="1"/>
              <a:t>significam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Procure </a:t>
            </a:r>
            <a:r>
              <a:rPr lang="en-US" altLang="pt-BR" sz="2400" dirty="0" err="1"/>
              <a:t>exemplos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com </a:t>
            </a:r>
            <a:r>
              <a:rPr lang="en-US" altLang="pt-BR" sz="2400" dirty="0" err="1"/>
              <a:t>prefixos</a:t>
            </a:r>
            <a:r>
              <a:rPr lang="en-US" altLang="pt-BR" sz="2400" dirty="0"/>
              <a:t> que </a:t>
            </a:r>
            <a:r>
              <a:rPr lang="en-US" altLang="pt-BR" sz="2400" dirty="0" err="1"/>
              <a:t>existem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área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informática</a:t>
            </a:r>
            <a:r>
              <a:rPr lang="en-US" altLang="pt-BR" sz="2400" dirty="0"/>
              <a:t> e/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technológica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Utilize o </a:t>
            </a:r>
            <a:r>
              <a:rPr lang="en-US" altLang="pt-BR" sz="2400" dirty="0" err="1"/>
              <a:t>capítulo</a:t>
            </a:r>
            <a:r>
              <a:rPr lang="en-US" altLang="pt-BR" sz="2400" dirty="0"/>
              <a:t> 4 do </a:t>
            </a:r>
            <a:r>
              <a:rPr lang="en-US" altLang="pt-BR" sz="2400" dirty="0" err="1"/>
              <a:t>livro</a:t>
            </a:r>
            <a:r>
              <a:rPr lang="en-US" altLang="pt-BR" sz="2400" dirty="0"/>
              <a:t> (</a:t>
            </a:r>
            <a:r>
              <a:rPr lang="en-US" altLang="pt-BR" sz="2400" dirty="0" err="1"/>
              <a:t>faça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algumas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atividades</a:t>
            </a:r>
            <a:r>
              <a:rPr lang="en-US" altLang="pt-BR" sz="2400" dirty="0"/>
              <a:t>);</a:t>
            </a:r>
          </a:p>
          <a:p>
            <a:r>
              <a:rPr lang="en-US" altLang="pt-BR" sz="2400" dirty="0"/>
              <a:t>Utilize </a:t>
            </a:r>
            <a:r>
              <a:rPr lang="en-US" altLang="pt-BR" sz="2400" dirty="0" err="1"/>
              <a:t>exercícios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apresentações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criativas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 err="1"/>
              <a:t>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vez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traduzir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expressões</a:t>
            </a:r>
            <a:r>
              <a:rPr lang="en-US" altLang="pt-BR" sz="2400" dirty="0"/>
              <a:t> para o </a:t>
            </a:r>
            <a:r>
              <a:rPr lang="en-US" altLang="pt-BR" sz="2400" dirty="0" err="1"/>
              <a:t>português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trabalhe</a:t>
            </a:r>
            <a:r>
              <a:rPr lang="en-US" altLang="pt-BR" sz="2400" dirty="0"/>
              <a:t> com imagens. </a:t>
            </a:r>
            <a:endParaRPr lang="en-US" altLang="pt-BR" sz="2400" dirty="0" smtClean="0"/>
          </a:p>
          <a:p>
            <a:r>
              <a:rPr lang="en-US" altLang="pt-BR" sz="2400" dirty="0" err="1" smtClean="0"/>
              <a:t>Traga</a:t>
            </a:r>
            <a:r>
              <a:rPr lang="en-US" altLang="pt-BR" sz="2400" dirty="0" smtClean="0"/>
              <a:t> um </a:t>
            </a:r>
            <a:r>
              <a:rPr lang="en-US" altLang="pt-BR" sz="2400" dirty="0" err="1" smtClean="0"/>
              <a:t>texto</a:t>
            </a:r>
            <a:r>
              <a:rPr lang="en-US" altLang="pt-BR" sz="2400" dirty="0" smtClean="0"/>
              <a:t> e </a:t>
            </a:r>
            <a:r>
              <a:rPr lang="en-US" altLang="pt-BR" sz="2400" dirty="0" err="1" smtClean="0"/>
              <a:t>mostre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nele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os</a:t>
            </a:r>
            <a:r>
              <a:rPr lang="en-US" altLang="pt-BR" sz="2400" dirty="0" smtClean="0"/>
              <a:t> </a:t>
            </a:r>
            <a:r>
              <a:rPr lang="en-US" altLang="pt-BR" sz="2400" dirty="0" err="1" smtClean="0"/>
              <a:t>exemplos</a:t>
            </a:r>
            <a:r>
              <a:rPr lang="en-US" altLang="pt-BR" sz="2400" dirty="0" smtClean="0"/>
              <a:t>.</a:t>
            </a:r>
            <a:endParaRPr lang="en-US" altLang="pt-B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2 – </a:t>
            </a:r>
            <a:r>
              <a:rPr lang="en-US" altLang="pt-BR" dirty="0" err="1" smtClean="0"/>
              <a:t>Sufixation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458200" cy="5105400"/>
          </a:xfrm>
        </p:spPr>
        <p:txBody>
          <a:bodyPr/>
          <a:lstStyle/>
          <a:p>
            <a:r>
              <a:rPr lang="en-US" altLang="pt-BR" sz="2400" dirty="0" err="1">
                <a:solidFill>
                  <a:srgbClr val="FF0000"/>
                </a:solidFill>
              </a:rPr>
              <a:t>Sufixes</a:t>
            </a:r>
            <a:r>
              <a:rPr lang="en-US" altLang="pt-BR" sz="2400" dirty="0">
                <a:solidFill>
                  <a:srgbClr val="FF0000"/>
                </a:solidFill>
              </a:rPr>
              <a:t> </a:t>
            </a:r>
            <a:r>
              <a:rPr lang="en-US" altLang="pt-BR" sz="2400" dirty="0" err="1"/>
              <a:t>são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acrescentados</a:t>
            </a:r>
            <a:r>
              <a:rPr lang="en-US" altLang="pt-BR" sz="2400" dirty="0"/>
              <a:t> no final das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.</a:t>
            </a:r>
          </a:p>
          <a:p>
            <a:r>
              <a:rPr lang="en-US" altLang="pt-BR" sz="2400" dirty="0" err="1" smtClean="0"/>
              <a:t>Explique</a:t>
            </a:r>
            <a:r>
              <a:rPr lang="en-US" altLang="pt-BR" sz="2400" dirty="0" smtClean="0"/>
              <a:t> </a:t>
            </a:r>
            <a:r>
              <a:rPr lang="en-US" altLang="pt-BR" sz="2400" dirty="0" err="1"/>
              <a:t>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tipos</a:t>
            </a:r>
            <a:r>
              <a:rPr lang="en-US" altLang="pt-BR" sz="2400" dirty="0"/>
              <a:t> de </a:t>
            </a:r>
            <a:r>
              <a:rPr lang="en-US" altLang="pt-BR" sz="2400" dirty="0" err="1" smtClean="0"/>
              <a:t>sufixos</a:t>
            </a:r>
            <a:r>
              <a:rPr lang="en-US" altLang="pt-BR" sz="2400" dirty="0" smtClean="0"/>
              <a:t> </a:t>
            </a:r>
            <a:r>
              <a:rPr lang="en-US" altLang="pt-BR" sz="2400" dirty="0"/>
              <a:t>e o que </a:t>
            </a:r>
            <a:r>
              <a:rPr lang="en-US" altLang="pt-BR" sz="2400" dirty="0" err="1"/>
              <a:t>significam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Procure </a:t>
            </a:r>
            <a:r>
              <a:rPr lang="en-US" altLang="pt-BR" sz="2400" dirty="0" err="1"/>
              <a:t>exemplos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com </a:t>
            </a:r>
            <a:r>
              <a:rPr lang="en-US" altLang="pt-BR" sz="2400" dirty="0" err="1"/>
              <a:t>sufixos</a:t>
            </a:r>
            <a:r>
              <a:rPr lang="en-US" altLang="pt-BR" sz="2400" dirty="0"/>
              <a:t> </a:t>
            </a:r>
            <a:r>
              <a:rPr lang="en-US" altLang="pt-BR" sz="2400" dirty="0" smtClean="0"/>
              <a:t>que </a:t>
            </a:r>
            <a:r>
              <a:rPr lang="en-US" altLang="pt-BR" sz="2400" dirty="0" err="1"/>
              <a:t>existem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área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informática</a:t>
            </a:r>
            <a:r>
              <a:rPr lang="en-US" altLang="pt-BR" sz="2400" dirty="0"/>
              <a:t> e/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technológica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/>
              <a:t>Utilize o </a:t>
            </a:r>
            <a:r>
              <a:rPr lang="en-US" altLang="pt-BR" sz="2400" dirty="0" err="1"/>
              <a:t>capítulo</a:t>
            </a:r>
            <a:r>
              <a:rPr lang="en-US" altLang="pt-BR" sz="2400" dirty="0"/>
              <a:t> </a:t>
            </a:r>
            <a:r>
              <a:rPr lang="en-US" altLang="pt-BR" sz="2400" dirty="0" smtClean="0"/>
              <a:t>5 </a:t>
            </a:r>
            <a:r>
              <a:rPr lang="en-US" altLang="pt-BR" sz="2400" dirty="0"/>
              <a:t>do </a:t>
            </a:r>
            <a:r>
              <a:rPr lang="en-US" altLang="pt-BR" sz="2400" dirty="0" err="1"/>
              <a:t>livro</a:t>
            </a:r>
            <a:r>
              <a:rPr lang="en-US" altLang="pt-BR" sz="2400" dirty="0"/>
              <a:t> (</a:t>
            </a:r>
            <a:r>
              <a:rPr lang="en-US" altLang="pt-BR" sz="2400" dirty="0" err="1"/>
              <a:t>faça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algumas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atividades</a:t>
            </a:r>
            <a:r>
              <a:rPr lang="en-US" altLang="pt-BR" sz="2400" dirty="0"/>
              <a:t>);</a:t>
            </a:r>
          </a:p>
          <a:p>
            <a:r>
              <a:rPr lang="en-US" altLang="pt-BR" sz="2400" dirty="0"/>
              <a:t>Utilize </a:t>
            </a:r>
            <a:r>
              <a:rPr lang="en-US" altLang="pt-BR" sz="2400" dirty="0" err="1"/>
              <a:t>exercícios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ou</a:t>
            </a:r>
            <a:r>
              <a:rPr lang="en-US" altLang="pt-BR" sz="2400" dirty="0"/>
              <a:t> </a:t>
            </a:r>
            <a:r>
              <a:rPr lang="en-US" altLang="pt-BR" sz="2400" dirty="0" err="1"/>
              <a:t>apresentações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criativas</a:t>
            </a:r>
            <a:r>
              <a:rPr lang="en-US" altLang="pt-BR" sz="2400" dirty="0"/>
              <a:t>;</a:t>
            </a:r>
          </a:p>
          <a:p>
            <a:r>
              <a:rPr lang="en-US" altLang="pt-BR" sz="2400" dirty="0" err="1"/>
              <a:t>Em</a:t>
            </a:r>
            <a:r>
              <a:rPr lang="en-US" altLang="pt-BR" sz="2400" dirty="0"/>
              <a:t> </a:t>
            </a:r>
            <a:r>
              <a:rPr lang="en-US" altLang="pt-BR" sz="2400" dirty="0" err="1"/>
              <a:t>vez</a:t>
            </a:r>
            <a:r>
              <a:rPr lang="en-US" altLang="pt-BR" sz="2400" dirty="0"/>
              <a:t> de </a:t>
            </a:r>
            <a:r>
              <a:rPr lang="en-US" altLang="pt-BR" sz="2400" dirty="0" err="1"/>
              <a:t>traduzir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expressões</a:t>
            </a:r>
            <a:r>
              <a:rPr lang="en-US" altLang="pt-BR" sz="2400" dirty="0"/>
              <a:t> para o </a:t>
            </a:r>
            <a:r>
              <a:rPr lang="en-US" altLang="pt-BR" sz="2400" dirty="0" err="1"/>
              <a:t>português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trabalhe</a:t>
            </a:r>
            <a:r>
              <a:rPr lang="en-US" altLang="pt-BR" sz="2400" dirty="0"/>
              <a:t> com imagens. </a:t>
            </a:r>
            <a:endParaRPr lang="en-US" altLang="pt-BR" sz="2400" dirty="0" smtClean="0"/>
          </a:p>
          <a:p>
            <a:r>
              <a:rPr lang="en-US" altLang="pt-BR" sz="2400" dirty="0" err="1"/>
              <a:t>Traga</a:t>
            </a:r>
            <a:r>
              <a:rPr lang="en-US" altLang="pt-BR" sz="2400" dirty="0"/>
              <a:t> um </a:t>
            </a:r>
            <a:r>
              <a:rPr lang="en-US" altLang="pt-BR" sz="2400" dirty="0" err="1"/>
              <a:t>texto</a:t>
            </a:r>
            <a:r>
              <a:rPr lang="en-US" altLang="pt-BR" sz="2400" dirty="0"/>
              <a:t> e </a:t>
            </a:r>
            <a:r>
              <a:rPr lang="en-US" altLang="pt-BR" sz="2400" dirty="0" err="1"/>
              <a:t>mostre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nele</a:t>
            </a:r>
            <a:r>
              <a:rPr lang="en-US" altLang="pt-BR" sz="2400" dirty="0"/>
              <a:t> </a:t>
            </a:r>
            <a:r>
              <a:rPr lang="en-US" altLang="pt-BR" sz="2400" dirty="0" err="1"/>
              <a:t>os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exemplos</a:t>
            </a:r>
            <a:r>
              <a:rPr lang="en-US" altLang="pt-BR" sz="2400" dirty="0"/>
              <a:t>.</a:t>
            </a:r>
          </a:p>
          <a:p>
            <a:endParaRPr lang="en-US" altLang="pt-BR" sz="2400" dirty="0"/>
          </a:p>
        </p:txBody>
      </p:sp>
    </p:spTree>
    <p:extLst>
      <p:ext uri="{BB962C8B-B14F-4D97-AF65-F5344CB8AC3E}">
        <p14:creationId xmlns:p14="http://schemas.microsoft.com/office/powerpoint/2010/main" val="1678868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322387"/>
          </a:xfrm>
        </p:spPr>
        <p:txBody>
          <a:bodyPr/>
          <a:lstStyle/>
          <a:p>
            <a:r>
              <a:rPr lang="en-US" altLang="pt-BR" dirty="0" err="1"/>
              <a:t>Grupo</a:t>
            </a:r>
            <a:r>
              <a:rPr lang="en-US" altLang="pt-BR" dirty="0"/>
              <a:t> 3</a:t>
            </a:r>
            <a:r>
              <a:rPr lang="en-US" altLang="pt-BR" dirty="0" smtClean="0"/>
              <a:t> </a:t>
            </a:r>
            <a:r>
              <a:rPr lang="en-US" altLang="pt-BR" dirty="0"/>
              <a:t>– </a:t>
            </a:r>
            <a:r>
              <a:rPr lang="en-US" altLang="pt-BR" dirty="0" smtClean="0"/>
              <a:t>Backformation, Acronyms e Clipping</a:t>
            </a:r>
            <a:endParaRPr lang="en-US" altLang="pt-BR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8763000" cy="5181600"/>
          </a:xfrm>
        </p:spPr>
        <p:txBody>
          <a:bodyPr/>
          <a:lstStyle/>
          <a:p>
            <a:r>
              <a:rPr lang="en-US" altLang="pt-BR" sz="2300" dirty="0" smtClean="0">
                <a:solidFill>
                  <a:srgbClr val="FF0000"/>
                </a:solidFill>
              </a:rPr>
              <a:t>Backformation</a:t>
            </a:r>
            <a:r>
              <a:rPr lang="en-US" altLang="pt-BR" sz="2300" dirty="0" smtClean="0"/>
              <a:t> é o </a:t>
            </a:r>
            <a:r>
              <a:rPr lang="en-US" altLang="pt-BR" sz="2300" dirty="0" err="1" smtClean="0"/>
              <a:t>processo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onde</a:t>
            </a:r>
            <a:r>
              <a:rPr lang="en-US" altLang="pt-BR" sz="2300" dirty="0" smtClean="0"/>
              <a:t> a </a:t>
            </a:r>
            <a:r>
              <a:rPr lang="en-US" altLang="pt-BR" sz="2300" dirty="0" err="1" smtClean="0"/>
              <a:t>plavra</a:t>
            </a:r>
            <a:r>
              <a:rPr lang="en-US" altLang="pt-BR" sz="2300" dirty="0" smtClean="0"/>
              <a:t> é </a:t>
            </a:r>
            <a:r>
              <a:rPr lang="en-US" altLang="pt-BR" sz="2300" dirty="0" err="1" smtClean="0"/>
              <a:t>reduzida</a:t>
            </a:r>
            <a:r>
              <a:rPr lang="en-US" altLang="pt-BR" sz="2300" dirty="0" smtClean="0"/>
              <a:t> e </a:t>
            </a:r>
            <a:r>
              <a:rPr lang="en-US" altLang="pt-BR" sz="2300" dirty="0" err="1" smtClean="0"/>
              <a:t>uma</a:t>
            </a:r>
            <a:r>
              <a:rPr lang="en-US" altLang="pt-BR" sz="2300" dirty="0" smtClean="0"/>
              <a:t>, </a:t>
            </a:r>
            <a:r>
              <a:rPr lang="en-US" altLang="pt-BR" sz="2300" dirty="0" err="1" smtClean="0"/>
              <a:t>duas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ou</a:t>
            </a:r>
            <a:r>
              <a:rPr lang="en-US" altLang="pt-BR" sz="2300" dirty="0" smtClean="0"/>
              <a:t> no </a:t>
            </a:r>
            <a:r>
              <a:rPr lang="en-US" altLang="pt-BR" sz="2300" dirty="0" err="1" smtClean="0"/>
              <a:t>máximo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três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letras</a:t>
            </a:r>
            <a:r>
              <a:rPr lang="en-US" altLang="pt-BR" sz="2300" dirty="0" smtClean="0"/>
              <a:t>, </a:t>
            </a:r>
            <a:r>
              <a:rPr lang="en-US" altLang="pt-BR" sz="2300" dirty="0" err="1" smtClean="0"/>
              <a:t>geralmente</a:t>
            </a:r>
            <a:r>
              <a:rPr lang="en-US" altLang="pt-BR" sz="2300" dirty="0" smtClean="0"/>
              <a:t> para se </a:t>
            </a:r>
            <a:r>
              <a:rPr lang="en-US" altLang="pt-BR" sz="2300" dirty="0" err="1" smtClean="0"/>
              <a:t>tornar</a:t>
            </a:r>
            <a:r>
              <a:rPr lang="en-US" altLang="pt-BR" sz="2300" dirty="0" smtClean="0"/>
              <a:t> um </a:t>
            </a:r>
            <a:r>
              <a:rPr lang="en-US" altLang="pt-BR" sz="2300" dirty="0" err="1" smtClean="0"/>
              <a:t>verbo</a:t>
            </a:r>
            <a:r>
              <a:rPr lang="en-US" altLang="pt-BR" sz="2300" dirty="0" smtClean="0"/>
              <a:t>.</a:t>
            </a:r>
          </a:p>
          <a:p>
            <a:r>
              <a:rPr lang="en-US" altLang="pt-BR" sz="2300" dirty="0" smtClean="0">
                <a:solidFill>
                  <a:srgbClr val="FF0000"/>
                </a:solidFill>
              </a:rPr>
              <a:t>Acronyms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são</a:t>
            </a:r>
            <a:r>
              <a:rPr lang="en-US" altLang="pt-BR" sz="2300" dirty="0" smtClean="0"/>
              <a:t> as </a:t>
            </a:r>
            <a:r>
              <a:rPr lang="en-US" altLang="pt-BR" sz="2300" dirty="0" err="1" smtClean="0"/>
              <a:t>siglas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feitas</a:t>
            </a:r>
            <a:r>
              <a:rPr lang="en-US" altLang="pt-BR" sz="2300" dirty="0" smtClean="0"/>
              <a:t> a </a:t>
            </a:r>
            <a:r>
              <a:rPr lang="en-US" altLang="pt-BR" sz="2300" dirty="0" err="1" smtClean="0"/>
              <a:t>partir</a:t>
            </a:r>
            <a:r>
              <a:rPr lang="en-US" altLang="pt-BR" sz="2300" dirty="0" smtClean="0"/>
              <a:t> da </a:t>
            </a:r>
            <a:r>
              <a:rPr lang="en-US" altLang="pt-BR" sz="2300" dirty="0" err="1" smtClean="0"/>
              <a:t>primeira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letra</a:t>
            </a:r>
            <a:r>
              <a:rPr lang="en-US" altLang="pt-BR" sz="2300" dirty="0" smtClean="0"/>
              <a:t> das </a:t>
            </a:r>
            <a:r>
              <a:rPr lang="en-US" altLang="pt-BR" sz="2300" dirty="0" err="1" smtClean="0"/>
              <a:t>palavras</a:t>
            </a:r>
            <a:r>
              <a:rPr lang="en-US" altLang="pt-BR" sz="2300" dirty="0" smtClean="0"/>
              <a:t> de </a:t>
            </a:r>
            <a:r>
              <a:rPr lang="en-US" altLang="pt-BR" sz="2300" dirty="0" err="1" smtClean="0"/>
              <a:t>uma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expressão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ou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frase</a:t>
            </a:r>
            <a:r>
              <a:rPr lang="en-US" altLang="pt-BR" sz="2300" dirty="0" smtClean="0"/>
              <a:t>.</a:t>
            </a:r>
          </a:p>
          <a:p>
            <a:r>
              <a:rPr lang="en-US" altLang="pt-BR" sz="2300" dirty="0">
                <a:solidFill>
                  <a:srgbClr val="FF0000"/>
                </a:solidFill>
              </a:rPr>
              <a:t>Clipping</a:t>
            </a:r>
            <a:r>
              <a:rPr lang="en-US" altLang="pt-BR" sz="2300" dirty="0"/>
              <a:t> é a </a:t>
            </a:r>
            <a:r>
              <a:rPr lang="en-US" altLang="pt-BR" sz="2300" dirty="0" err="1"/>
              <a:t>diminuição</a:t>
            </a:r>
            <a:r>
              <a:rPr lang="en-US" altLang="pt-BR" sz="2300" dirty="0"/>
              <a:t> da </a:t>
            </a:r>
            <a:r>
              <a:rPr lang="en-US" altLang="pt-BR" sz="2300" dirty="0" err="1"/>
              <a:t>palavra</a:t>
            </a:r>
            <a:r>
              <a:rPr lang="en-US" altLang="pt-BR" sz="2300" dirty="0"/>
              <a:t> (para </a:t>
            </a:r>
            <a:r>
              <a:rPr lang="en-US" altLang="pt-BR" sz="2300" dirty="0" err="1"/>
              <a:t>uma</a:t>
            </a:r>
            <a:r>
              <a:rPr lang="en-US" altLang="pt-BR" sz="2300" dirty="0"/>
              <a:t> </a:t>
            </a:r>
            <a:r>
              <a:rPr lang="en-US" altLang="pt-BR" sz="2300" dirty="0" err="1"/>
              <a:t>sílaba</a:t>
            </a:r>
            <a:r>
              <a:rPr lang="en-US" altLang="pt-BR" sz="2300" dirty="0"/>
              <a:t> </a:t>
            </a:r>
            <a:r>
              <a:rPr lang="en-US" altLang="pt-BR" sz="2300" dirty="0" err="1"/>
              <a:t>por</a:t>
            </a:r>
            <a:r>
              <a:rPr lang="en-US" altLang="pt-BR" sz="2300" dirty="0"/>
              <a:t> </a:t>
            </a:r>
            <a:r>
              <a:rPr lang="en-US" altLang="pt-BR" sz="2300" dirty="0" err="1"/>
              <a:t>exemplo</a:t>
            </a:r>
            <a:r>
              <a:rPr lang="en-US" altLang="pt-BR" sz="2300" dirty="0"/>
              <a:t>)</a:t>
            </a:r>
          </a:p>
          <a:p>
            <a:pPr marL="533400" indent="-533400"/>
            <a:r>
              <a:rPr lang="en-US" altLang="pt-BR" sz="2300" dirty="0" err="1" smtClean="0"/>
              <a:t>Pesquisar</a:t>
            </a:r>
            <a:r>
              <a:rPr lang="en-US" altLang="pt-BR" sz="2300" dirty="0" smtClean="0"/>
              <a:t> </a:t>
            </a:r>
            <a:r>
              <a:rPr lang="en-US" altLang="pt-BR" sz="2300" dirty="0" err="1"/>
              <a:t>os</a:t>
            </a:r>
            <a:r>
              <a:rPr lang="en-US" altLang="pt-BR" sz="2300" dirty="0"/>
              <a:t> </a:t>
            </a:r>
            <a:r>
              <a:rPr lang="en-US" altLang="pt-BR" sz="2300" dirty="0" err="1"/>
              <a:t>processos</a:t>
            </a:r>
            <a:r>
              <a:rPr lang="en-US" altLang="pt-BR" sz="2300" dirty="0"/>
              <a:t> e </a:t>
            </a:r>
            <a:r>
              <a:rPr lang="en-US" altLang="pt-BR" sz="2300" dirty="0" err="1"/>
              <a:t>trazer</a:t>
            </a:r>
            <a:r>
              <a:rPr lang="en-US" altLang="pt-BR" sz="2300" dirty="0"/>
              <a:t> </a:t>
            </a:r>
            <a:r>
              <a:rPr lang="en-US" altLang="pt-BR" sz="2300" dirty="0" err="1"/>
              <a:t>exemplos</a:t>
            </a:r>
            <a:r>
              <a:rPr lang="en-US" altLang="pt-BR" sz="2300" dirty="0"/>
              <a:t> </a:t>
            </a:r>
            <a:r>
              <a:rPr lang="en-US" altLang="pt-BR" sz="2300" dirty="0" err="1"/>
              <a:t>preferencialmente</a:t>
            </a:r>
            <a:r>
              <a:rPr lang="en-US" altLang="pt-BR" sz="2300" dirty="0"/>
              <a:t> da </a:t>
            </a:r>
            <a:r>
              <a:rPr lang="en-US" altLang="pt-BR" sz="2300" dirty="0" err="1"/>
              <a:t>área</a:t>
            </a:r>
            <a:r>
              <a:rPr lang="en-US" altLang="pt-BR" sz="2300" dirty="0"/>
              <a:t> de </a:t>
            </a:r>
            <a:r>
              <a:rPr lang="en-US" altLang="pt-BR" sz="2300" dirty="0" err="1"/>
              <a:t>informática</a:t>
            </a:r>
            <a:r>
              <a:rPr lang="en-US" altLang="pt-BR" sz="2300" dirty="0"/>
              <a:t>;</a:t>
            </a:r>
          </a:p>
          <a:p>
            <a:pPr marL="533400" indent="-533400"/>
            <a:r>
              <a:rPr lang="en-US" altLang="pt-BR" sz="2300" dirty="0" err="1"/>
              <a:t>Traga</a:t>
            </a:r>
            <a:r>
              <a:rPr lang="en-US" altLang="pt-BR" sz="2300" dirty="0"/>
              <a:t> </a:t>
            </a:r>
            <a:r>
              <a:rPr lang="en-US" altLang="pt-BR" sz="2300" dirty="0" smtClean="0"/>
              <a:t>um </a:t>
            </a:r>
            <a:r>
              <a:rPr lang="en-US" altLang="pt-BR" sz="2300" dirty="0" err="1" smtClean="0"/>
              <a:t>texto</a:t>
            </a:r>
            <a:r>
              <a:rPr lang="en-US" altLang="pt-BR" sz="2300" dirty="0" smtClean="0"/>
              <a:t> e </a:t>
            </a:r>
            <a:r>
              <a:rPr lang="en-US" altLang="pt-BR" sz="2300" dirty="0" err="1" smtClean="0"/>
              <a:t>mostre</a:t>
            </a:r>
            <a:r>
              <a:rPr lang="en-US" altLang="pt-BR" sz="2300" dirty="0" smtClean="0"/>
              <a:t> as </a:t>
            </a:r>
            <a:r>
              <a:rPr lang="en-US" altLang="pt-BR" sz="2300" dirty="0" err="1" smtClean="0"/>
              <a:t>palavras</a:t>
            </a:r>
            <a:r>
              <a:rPr lang="en-US" altLang="pt-BR" sz="2300" dirty="0" smtClean="0"/>
              <a:t> </a:t>
            </a:r>
            <a:r>
              <a:rPr lang="en-US" altLang="pt-BR" sz="2300" dirty="0" err="1" smtClean="0"/>
              <a:t>nele</a:t>
            </a:r>
            <a:r>
              <a:rPr lang="en-US" altLang="pt-BR" sz="2300" dirty="0" smtClean="0"/>
              <a:t> para </a:t>
            </a:r>
            <a:r>
              <a:rPr lang="en-US" altLang="pt-BR" sz="2300" dirty="0" err="1"/>
              <a:t>exemplificar</a:t>
            </a:r>
            <a:r>
              <a:rPr lang="en-US" altLang="pt-BR" sz="2300" dirty="0"/>
              <a:t>;</a:t>
            </a:r>
          </a:p>
          <a:p>
            <a:pPr marL="533400" indent="-533400"/>
            <a:r>
              <a:rPr lang="en-US" altLang="pt-BR" sz="2300" dirty="0" err="1"/>
              <a:t>Trazer</a:t>
            </a:r>
            <a:r>
              <a:rPr lang="en-US" altLang="pt-BR" sz="2300" dirty="0"/>
              <a:t> </a:t>
            </a:r>
            <a:r>
              <a:rPr lang="en-US" altLang="pt-BR" sz="2300" dirty="0" err="1" smtClean="0"/>
              <a:t>figuras</a:t>
            </a:r>
            <a:r>
              <a:rPr lang="en-US" altLang="pt-BR" sz="2300" dirty="0" smtClean="0"/>
              <a:t>, </a:t>
            </a:r>
            <a:r>
              <a:rPr lang="en-US" altLang="pt-BR" sz="2300" dirty="0" err="1" smtClean="0"/>
              <a:t>música</a:t>
            </a:r>
            <a:r>
              <a:rPr lang="en-US" altLang="pt-BR" sz="2300" dirty="0"/>
              <a:t>, </a:t>
            </a:r>
            <a:r>
              <a:rPr lang="en-US" altLang="pt-BR" sz="2300" dirty="0" smtClean="0"/>
              <a:t>video </a:t>
            </a:r>
            <a:r>
              <a:rPr lang="en-US" altLang="pt-BR" sz="2300" dirty="0" err="1" smtClean="0"/>
              <a:t>ou</a:t>
            </a:r>
            <a:r>
              <a:rPr lang="en-US" altLang="pt-BR" sz="2300" dirty="0" smtClean="0"/>
              <a:t> </a:t>
            </a:r>
            <a:r>
              <a:rPr lang="en-US" altLang="pt-BR" sz="2300" dirty="0" err="1"/>
              <a:t>jogo</a:t>
            </a:r>
            <a:r>
              <a:rPr lang="en-US" altLang="pt-BR" sz="2300" dirty="0"/>
              <a:t> </a:t>
            </a:r>
            <a:r>
              <a:rPr lang="en-US" altLang="pt-BR" sz="2300" dirty="0" smtClean="0"/>
              <a:t>para </a:t>
            </a:r>
            <a:r>
              <a:rPr lang="en-US" altLang="pt-BR" sz="2300" dirty="0" err="1"/>
              <a:t>interagir</a:t>
            </a:r>
            <a:r>
              <a:rPr lang="en-US" altLang="pt-BR" sz="2300" dirty="0"/>
              <a:t> com a </a:t>
            </a:r>
            <a:r>
              <a:rPr lang="en-US" altLang="pt-BR" sz="2300" dirty="0" err="1"/>
              <a:t>turma</a:t>
            </a:r>
            <a:r>
              <a:rPr lang="en-US" altLang="pt-BR" sz="2300" dirty="0"/>
              <a:t>.</a:t>
            </a:r>
          </a:p>
          <a:p>
            <a:pPr marL="0" indent="0">
              <a:buNone/>
            </a:pPr>
            <a:endParaRPr lang="en-US" altLang="pt-BR" sz="23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"/>
            <a:ext cx="8534400" cy="1417638"/>
          </a:xfrm>
        </p:spPr>
        <p:txBody>
          <a:bodyPr/>
          <a:lstStyle/>
          <a:p>
            <a:r>
              <a:rPr lang="en-US" altLang="pt-BR" sz="4300" dirty="0" err="1"/>
              <a:t>Grupo</a:t>
            </a:r>
            <a:r>
              <a:rPr lang="en-US" altLang="pt-BR" sz="4300" dirty="0"/>
              <a:t> 4</a:t>
            </a:r>
            <a:r>
              <a:rPr lang="en-US" altLang="pt-BR" sz="4300" dirty="0" smtClean="0"/>
              <a:t> </a:t>
            </a:r>
            <a:r>
              <a:rPr lang="en-US" altLang="pt-BR" sz="4300" dirty="0"/>
              <a:t>– </a:t>
            </a:r>
            <a:r>
              <a:rPr lang="en-US" altLang="pt-BR" sz="4300" dirty="0" smtClean="0"/>
              <a:t>Blending, Compounding e </a:t>
            </a:r>
            <a:r>
              <a:rPr lang="en-US" altLang="pt-BR" sz="4300" dirty="0" err="1" smtClean="0"/>
              <a:t>Coversion</a:t>
            </a:r>
            <a:endParaRPr lang="en-US" altLang="pt-BR" sz="4300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24000"/>
            <a:ext cx="8534400" cy="5029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pt-BR" sz="2600" dirty="0" smtClean="0">
                <a:solidFill>
                  <a:srgbClr val="FF0000"/>
                </a:solidFill>
              </a:rPr>
              <a:t>Blending</a:t>
            </a:r>
            <a:r>
              <a:rPr lang="en-US" altLang="pt-BR" sz="2600" dirty="0" smtClean="0"/>
              <a:t> é a </a:t>
            </a:r>
            <a:r>
              <a:rPr lang="en-US" altLang="pt-BR" sz="2600" dirty="0" err="1" smtClean="0"/>
              <a:t>combinação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partes</a:t>
            </a:r>
            <a:r>
              <a:rPr lang="en-US" altLang="pt-BR" sz="2600" dirty="0" smtClean="0"/>
              <a:t> de </a:t>
            </a:r>
            <a:r>
              <a:rPr lang="en-US" altLang="pt-BR" sz="2600" dirty="0" err="1" smtClean="0"/>
              <a:t>palavras</a:t>
            </a:r>
            <a:r>
              <a:rPr lang="en-US" altLang="pt-BR" sz="2600" dirty="0" smtClean="0"/>
              <a:t> que </a:t>
            </a:r>
            <a:r>
              <a:rPr lang="en-US" altLang="pt-BR" sz="2600" dirty="0" err="1" smtClean="0"/>
              <a:t>formam</a:t>
            </a:r>
            <a:r>
              <a:rPr lang="en-US" altLang="pt-BR" sz="2600" dirty="0" smtClean="0"/>
              <a:t> </a:t>
            </a:r>
            <a:r>
              <a:rPr lang="en-US" altLang="pt-BR" sz="2600" dirty="0" err="1" smtClean="0"/>
              <a:t>uma</a:t>
            </a:r>
            <a:r>
              <a:rPr lang="en-US" altLang="pt-BR" sz="2600" dirty="0" smtClean="0"/>
              <a:t> nova </a:t>
            </a:r>
            <a:r>
              <a:rPr lang="en-US" altLang="pt-BR" sz="2600" dirty="0" err="1" smtClean="0"/>
              <a:t>palavra</a:t>
            </a:r>
            <a:r>
              <a:rPr lang="en-US" altLang="pt-BR" sz="26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en-US" altLang="pt-BR" sz="2600" dirty="0">
                <a:solidFill>
                  <a:srgbClr val="FF0000"/>
                </a:solidFill>
              </a:rPr>
              <a:t>Compounding</a:t>
            </a:r>
            <a:r>
              <a:rPr lang="en-US" altLang="pt-BR" sz="2600" dirty="0"/>
              <a:t> </a:t>
            </a:r>
            <a:r>
              <a:rPr lang="en-US" altLang="pt-BR" sz="2600" dirty="0" err="1"/>
              <a:t>são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palavras</a:t>
            </a:r>
            <a:r>
              <a:rPr lang="en-US" altLang="pt-BR" sz="2600" dirty="0"/>
              <a:t> </a:t>
            </a:r>
            <a:r>
              <a:rPr lang="en-US" altLang="pt-BR" sz="2600" dirty="0" err="1" smtClean="0"/>
              <a:t>compostas</a:t>
            </a:r>
            <a:r>
              <a:rPr lang="en-US" altLang="pt-BR" sz="2600" dirty="0" smtClean="0"/>
              <a:t>;</a:t>
            </a:r>
          </a:p>
          <a:p>
            <a:pPr>
              <a:lnSpc>
                <a:spcPct val="90000"/>
              </a:lnSpc>
            </a:pPr>
            <a:r>
              <a:rPr lang="en-US" altLang="pt-BR" sz="2600" dirty="0">
                <a:solidFill>
                  <a:srgbClr val="FF0000"/>
                </a:solidFill>
              </a:rPr>
              <a:t>Conversion</a:t>
            </a:r>
            <a:r>
              <a:rPr lang="en-US" altLang="pt-BR" sz="2600" dirty="0"/>
              <a:t> </a:t>
            </a:r>
            <a:r>
              <a:rPr lang="en-US" altLang="pt-BR" sz="2600" dirty="0" err="1"/>
              <a:t>são</a:t>
            </a:r>
            <a:r>
              <a:rPr lang="en-US" altLang="pt-BR" sz="2600" dirty="0"/>
              <a:t> </a:t>
            </a:r>
            <a:r>
              <a:rPr lang="en-US" altLang="pt-BR" sz="2600" dirty="0" err="1"/>
              <a:t>aqueles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palavras</a:t>
            </a:r>
            <a:r>
              <a:rPr lang="en-US" altLang="pt-BR" sz="2600" dirty="0"/>
              <a:t> que </a:t>
            </a:r>
            <a:r>
              <a:rPr lang="en-US" altLang="pt-BR" sz="2600" dirty="0" err="1"/>
              <a:t>mudam</a:t>
            </a:r>
            <a:r>
              <a:rPr lang="en-US" altLang="pt-BR" sz="2600" dirty="0"/>
              <a:t> de </a:t>
            </a:r>
            <a:r>
              <a:rPr lang="en-US" altLang="pt-BR" sz="2600" dirty="0" err="1"/>
              <a:t>classe</a:t>
            </a:r>
            <a:r>
              <a:rPr lang="en-US" altLang="pt-BR" sz="2600" dirty="0"/>
              <a:t> </a:t>
            </a:r>
            <a:r>
              <a:rPr lang="en-US" altLang="pt-BR" sz="2600" dirty="0" err="1" smtClean="0"/>
              <a:t>gramatical</a:t>
            </a:r>
            <a:r>
              <a:rPr lang="en-US" altLang="pt-BR" sz="2600" dirty="0" smtClean="0"/>
              <a:t>.</a:t>
            </a:r>
          </a:p>
          <a:p>
            <a:pPr marL="533400" indent="-533400"/>
            <a:r>
              <a:rPr lang="en-US" altLang="pt-BR" sz="2600" dirty="0" err="1" smtClean="0"/>
              <a:t>Pesquisar</a:t>
            </a:r>
            <a:r>
              <a:rPr lang="en-US" altLang="pt-BR" sz="2600" dirty="0" smtClean="0"/>
              <a:t> </a:t>
            </a:r>
            <a:r>
              <a:rPr lang="en-US" altLang="pt-BR" sz="2600" dirty="0" err="1"/>
              <a:t>os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processos</a:t>
            </a:r>
            <a:r>
              <a:rPr lang="en-US" altLang="pt-BR" sz="2600" dirty="0"/>
              <a:t> e </a:t>
            </a:r>
            <a:r>
              <a:rPr lang="en-US" altLang="pt-BR" sz="2600" dirty="0" err="1"/>
              <a:t>trazer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exemplos</a:t>
            </a:r>
            <a:r>
              <a:rPr lang="en-US" altLang="pt-BR" sz="2600" dirty="0"/>
              <a:t> </a:t>
            </a:r>
            <a:r>
              <a:rPr lang="en-US" altLang="pt-BR" sz="2600" dirty="0" err="1"/>
              <a:t>preferencialmente</a:t>
            </a:r>
            <a:r>
              <a:rPr lang="en-US" altLang="pt-BR" sz="2600" dirty="0"/>
              <a:t> da </a:t>
            </a:r>
            <a:r>
              <a:rPr lang="en-US" altLang="pt-BR" sz="2600" dirty="0" err="1"/>
              <a:t>área</a:t>
            </a:r>
            <a:r>
              <a:rPr lang="en-US" altLang="pt-BR" sz="2600" dirty="0"/>
              <a:t> de </a:t>
            </a:r>
            <a:r>
              <a:rPr lang="en-US" altLang="pt-BR" sz="2600" dirty="0" err="1"/>
              <a:t>informática</a:t>
            </a:r>
            <a:r>
              <a:rPr lang="en-US" altLang="pt-BR" sz="2600" dirty="0"/>
              <a:t>;</a:t>
            </a:r>
          </a:p>
          <a:p>
            <a:pPr marL="533400" indent="-533400"/>
            <a:r>
              <a:rPr lang="en-US" altLang="pt-BR" sz="2600" dirty="0" err="1"/>
              <a:t>Traga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figuras</a:t>
            </a:r>
            <a:r>
              <a:rPr lang="en-US" altLang="pt-BR" sz="2600" dirty="0"/>
              <a:t> e </a:t>
            </a:r>
            <a:r>
              <a:rPr lang="en-US" altLang="pt-BR" sz="2600" dirty="0" err="1"/>
              <a:t>faça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frases</a:t>
            </a:r>
            <a:r>
              <a:rPr lang="en-US" altLang="pt-BR" sz="2600" dirty="0"/>
              <a:t> para </a:t>
            </a:r>
            <a:r>
              <a:rPr lang="en-US" altLang="pt-BR" sz="2600" dirty="0" err="1"/>
              <a:t>exemplificar</a:t>
            </a:r>
            <a:r>
              <a:rPr lang="en-US" altLang="pt-BR" sz="2600" dirty="0"/>
              <a:t>;</a:t>
            </a:r>
          </a:p>
          <a:p>
            <a:pPr marL="533400" indent="-533400"/>
            <a:r>
              <a:rPr lang="en-US" altLang="pt-BR" sz="2600" dirty="0" err="1"/>
              <a:t>Trazer</a:t>
            </a:r>
            <a:r>
              <a:rPr lang="en-US" altLang="pt-BR" sz="2600" dirty="0"/>
              <a:t> </a:t>
            </a:r>
            <a:r>
              <a:rPr lang="en-US" altLang="pt-BR" sz="2600" dirty="0" err="1"/>
              <a:t>uma</a:t>
            </a:r>
            <a:r>
              <a:rPr lang="en-US" altLang="pt-BR" sz="2600" dirty="0"/>
              <a:t> </a:t>
            </a:r>
            <a:r>
              <a:rPr lang="en-US" altLang="pt-BR" sz="2600" dirty="0" err="1"/>
              <a:t>música</a:t>
            </a:r>
            <a:r>
              <a:rPr lang="en-US" altLang="pt-BR" sz="2600" dirty="0"/>
              <a:t>, video, </a:t>
            </a:r>
            <a:r>
              <a:rPr lang="en-US" altLang="pt-BR" sz="2600" dirty="0" err="1"/>
              <a:t>jogo</a:t>
            </a:r>
            <a:r>
              <a:rPr lang="en-US" altLang="pt-BR" sz="2600" dirty="0"/>
              <a:t> para </a:t>
            </a:r>
            <a:r>
              <a:rPr lang="en-US" altLang="pt-BR" sz="2600" dirty="0" err="1"/>
              <a:t>interagir</a:t>
            </a:r>
            <a:r>
              <a:rPr lang="en-US" altLang="pt-BR" sz="2600" dirty="0"/>
              <a:t> com a </a:t>
            </a:r>
            <a:r>
              <a:rPr lang="en-US" altLang="pt-BR" sz="2600" dirty="0" err="1" smtClean="0"/>
              <a:t>turma</a:t>
            </a:r>
            <a:r>
              <a:rPr lang="en-US" altLang="pt-BR" sz="2600" dirty="0"/>
              <a:t>;</a:t>
            </a:r>
            <a:endParaRPr lang="en-US" altLang="pt-BR" sz="2600" dirty="0" smtClean="0"/>
          </a:p>
          <a:p>
            <a:pPr marL="533400" indent="-533400"/>
            <a:r>
              <a:rPr lang="en-US" altLang="pt-BR" sz="2400" dirty="0" err="1"/>
              <a:t>Traga</a:t>
            </a:r>
            <a:r>
              <a:rPr lang="en-US" altLang="pt-BR" sz="2400" dirty="0"/>
              <a:t> um </a:t>
            </a:r>
            <a:r>
              <a:rPr lang="en-US" altLang="pt-BR" sz="2400" dirty="0" err="1"/>
              <a:t>texto</a:t>
            </a:r>
            <a:r>
              <a:rPr lang="en-US" altLang="pt-BR" sz="2400" dirty="0"/>
              <a:t> e </a:t>
            </a:r>
            <a:r>
              <a:rPr lang="en-US" altLang="pt-BR" sz="2400" dirty="0" err="1"/>
              <a:t>mostre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nele</a:t>
            </a:r>
            <a:r>
              <a:rPr lang="en-US" altLang="pt-BR" sz="2400" dirty="0"/>
              <a:t> para </a:t>
            </a:r>
            <a:r>
              <a:rPr lang="en-US" altLang="pt-BR" sz="2400" dirty="0" err="1" smtClean="0"/>
              <a:t>exemplificar</a:t>
            </a:r>
            <a:r>
              <a:rPr lang="en-US" altLang="pt-BR" sz="2400" dirty="0" smtClean="0"/>
              <a:t>.</a:t>
            </a:r>
            <a:endParaRPr lang="en-US" altLang="pt-BR" sz="2400" dirty="0"/>
          </a:p>
          <a:p>
            <a:pPr marL="533400" indent="-533400"/>
            <a:endParaRPr lang="en-US" altLang="pt-BR" sz="2600" dirty="0" smtClean="0"/>
          </a:p>
          <a:p>
            <a:pPr>
              <a:lnSpc>
                <a:spcPct val="90000"/>
              </a:lnSpc>
            </a:pPr>
            <a:endParaRPr lang="en-US" altLang="pt-B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246187"/>
          </a:xfrm>
        </p:spPr>
        <p:txBody>
          <a:bodyPr/>
          <a:lstStyle/>
          <a:p>
            <a:r>
              <a:rPr lang="en-US" altLang="pt-BR" dirty="0" smtClean="0"/>
              <a:t>Group 5 – Coinage, Eponyms e Borrowing</a:t>
            </a:r>
            <a:endParaRPr lang="en-US" altLang="pt-BR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458200" cy="5029200"/>
          </a:xfrm>
        </p:spPr>
        <p:txBody>
          <a:bodyPr/>
          <a:lstStyle/>
          <a:p>
            <a:pPr marL="533400" indent="-533400"/>
            <a:r>
              <a:rPr lang="en-US" altLang="pt-BR" sz="2500" dirty="0" smtClean="0">
                <a:solidFill>
                  <a:srgbClr val="FF0000"/>
                </a:solidFill>
              </a:rPr>
              <a:t>Coinage</a:t>
            </a:r>
            <a:r>
              <a:rPr lang="en-US" altLang="pt-BR" sz="2500" dirty="0" smtClean="0"/>
              <a:t> (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palavras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feitas</a:t>
            </a:r>
            <a:r>
              <a:rPr lang="en-US" altLang="pt-BR" sz="2500" dirty="0" smtClean="0"/>
              <a:t> a </a:t>
            </a:r>
            <a:r>
              <a:rPr lang="en-US" altLang="pt-BR" sz="2500" dirty="0" err="1" smtClean="0"/>
              <a:t>partir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marcas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famosas</a:t>
            </a:r>
            <a:r>
              <a:rPr lang="en-US" altLang="pt-BR" sz="2500" dirty="0" smtClean="0"/>
              <a:t>);</a:t>
            </a:r>
          </a:p>
          <a:p>
            <a:pPr marL="533400" indent="-533400"/>
            <a:r>
              <a:rPr lang="en-US" altLang="pt-BR" sz="2500" dirty="0" smtClean="0">
                <a:solidFill>
                  <a:srgbClr val="FF0000"/>
                </a:solidFill>
              </a:rPr>
              <a:t>Eponyms</a:t>
            </a:r>
            <a:r>
              <a:rPr lang="en-US" altLang="pt-BR" sz="2500" dirty="0" smtClean="0"/>
              <a:t> (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palavras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feitas</a:t>
            </a:r>
            <a:r>
              <a:rPr lang="en-US" altLang="pt-BR" sz="2500" dirty="0" smtClean="0"/>
              <a:t> com </a:t>
            </a:r>
            <a:r>
              <a:rPr lang="en-US" altLang="pt-BR" sz="2500" dirty="0" err="1" smtClean="0"/>
              <a:t>nomes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pessoas</a:t>
            </a:r>
            <a:r>
              <a:rPr lang="en-US" altLang="pt-BR" sz="2500" dirty="0" smtClean="0"/>
              <a:t>);</a:t>
            </a:r>
          </a:p>
          <a:p>
            <a:pPr marL="533400" indent="-533400"/>
            <a:r>
              <a:rPr lang="en-US" altLang="pt-BR" sz="2500" dirty="0">
                <a:solidFill>
                  <a:srgbClr val="FF0000"/>
                </a:solidFill>
              </a:rPr>
              <a:t>B</a:t>
            </a:r>
            <a:r>
              <a:rPr lang="en-US" altLang="pt-BR" sz="2500" dirty="0" smtClean="0">
                <a:solidFill>
                  <a:srgbClr val="FF0000"/>
                </a:solidFill>
              </a:rPr>
              <a:t>orrowing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palavras</a:t>
            </a:r>
            <a:r>
              <a:rPr lang="en-US" altLang="pt-BR" sz="2500" dirty="0" smtClean="0"/>
              <a:t> que </a:t>
            </a:r>
            <a:r>
              <a:rPr lang="en-US" altLang="pt-BR" sz="2500" dirty="0" err="1" smtClean="0"/>
              <a:t>são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usadas</a:t>
            </a:r>
            <a:r>
              <a:rPr lang="en-US" altLang="pt-BR" sz="2500" dirty="0" smtClean="0"/>
              <a:t> (</a:t>
            </a:r>
            <a:r>
              <a:rPr lang="en-US" altLang="pt-BR" sz="2500" dirty="0" err="1" smtClean="0"/>
              <a:t>em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inglês</a:t>
            </a:r>
            <a:r>
              <a:rPr lang="en-US" altLang="pt-BR" sz="2500" dirty="0" smtClean="0"/>
              <a:t>) que </a:t>
            </a:r>
            <a:r>
              <a:rPr lang="en-US" altLang="pt-BR" sz="2500" dirty="0" err="1" smtClean="0"/>
              <a:t>vem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outras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línguas</a:t>
            </a:r>
            <a:r>
              <a:rPr lang="en-US" altLang="pt-BR" sz="2500" dirty="0" smtClean="0"/>
              <a:t>;</a:t>
            </a:r>
          </a:p>
          <a:p>
            <a:pPr marL="533400" indent="-533400"/>
            <a:r>
              <a:rPr lang="en-US" altLang="pt-BR" sz="2500" dirty="0" err="1" smtClean="0"/>
              <a:t>Pesquisar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os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processos</a:t>
            </a:r>
            <a:r>
              <a:rPr lang="en-US" altLang="pt-BR" sz="2500" dirty="0" smtClean="0"/>
              <a:t> e </a:t>
            </a:r>
            <a:r>
              <a:rPr lang="en-US" altLang="pt-BR" sz="2500" dirty="0" err="1" smtClean="0"/>
              <a:t>trazer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exemplos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preferencialmente</a:t>
            </a:r>
            <a:r>
              <a:rPr lang="en-US" altLang="pt-BR" sz="2500" dirty="0" smtClean="0"/>
              <a:t> da </a:t>
            </a:r>
            <a:r>
              <a:rPr lang="en-US" altLang="pt-BR" sz="2500" dirty="0" err="1" smtClean="0"/>
              <a:t>área</a:t>
            </a:r>
            <a:r>
              <a:rPr lang="en-US" altLang="pt-BR" sz="2500" dirty="0" smtClean="0"/>
              <a:t> de </a:t>
            </a:r>
            <a:r>
              <a:rPr lang="en-US" altLang="pt-BR" sz="2500" dirty="0" err="1" smtClean="0"/>
              <a:t>informática</a:t>
            </a:r>
            <a:r>
              <a:rPr lang="en-US" altLang="pt-BR" sz="2500" dirty="0"/>
              <a:t>;</a:t>
            </a:r>
            <a:endParaRPr lang="en-US" altLang="pt-BR" sz="2500" dirty="0" smtClean="0"/>
          </a:p>
          <a:p>
            <a:pPr marL="533400" indent="-533400"/>
            <a:r>
              <a:rPr lang="en-US" altLang="pt-BR" sz="2500" dirty="0" err="1" smtClean="0"/>
              <a:t>Trazer</a:t>
            </a:r>
            <a:r>
              <a:rPr lang="en-US" altLang="pt-BR" sz="2500" dirty="0" smtClean="0"/>
              <a:t> </a:t>
            </a:r>
            <a:r>
              <a:rPr lang="en-US" altLang="pt-BR" sz="2500" dirty="0" err="1" smtClean="0"/>
              <a:t>figuras</a:t>
            </a:r>
            <a:r>
              <a:rPr lang="en-US" altLang="pt-BR" sz="2500" dirty="0" smtClean="0"/>
              <a:t>, </a:t>
            </a:r>
            <a:r>
              <a:rPr lang="en-US" altLang="pt-BR" sz="2500" dirty="0" err="1" smtClean="0"/>
              <a:t>música</a:t>
            </a:r>
            <a:r>
              <a:rPr lang="en-US" altLang="pt-BR" sz="2500" dirty="0" smtClean="0"/>
              <a:t>, video, </a:t>
            </a:r>
            <a:r>
              <a:rPr lang="en-US" altLang="pt-BR" sz="2500" dirty="0" err="1" smtClean="0"/>
              <a:t>jogo</a:t>
            </a:r>
            <a:r>
              <a:rPr lang="en-US" altLang="pt-BR" sz="2500" dirty="0" smtClean="0"/>
              <a:t> para </a:t>
            </a:r>
            <a:r>
              <a:rPr lang="en-US" altLang="pt-BR" sz="2500" dirty="0" err="1" smtClean="0"/>
              <a:t>interagir</a:t>
            </a:r>
            <a:r>
              <a:rPr lang="en-US" altLang="pt-BR" sz="2500" dirty="0" smtClean="0"/>
              <a:t> com a </a:t>
            </a:r>
            <a:r>
              <a:rPr lang="en-US" altLang="pt-BR" sz="2500" dirty="0" err="1" smtClean="0"/>
              <a:t>turma</a:t>
            </a:r>
            <a:r>
              <a:rPr lang="en-US" altLang="pt-BR" sz="2500" dirty="0" smtClean="0"/>
              <a:t>;</a:t>
            </a:r>
          </a:p>
          <a:p>
            <a:pPr marL="533400" indent="-533400"/>
            <a:r>
              <a:rPr lang="en-US" altLang="pt-BR" sz="2400" dirty="0" err="1"/>
              <a:t>Traga</a:t>
            </a:r>
            <a:r>
              <a:rPr lang="en-US" altLang="pt-BR" sz="2400" dirty="0"/>
              <a:t> um </a:t>
            </a:r>
            <a:r>
              <a:rPr lang="en-US" altLang="pt-BR" sz="2400" dirty="0" err="1"/>
              <a:t>texto</a:t>
            </a:r>
            <a:r>
              <a:rPr lang="en-US" altLang="pt-BR" sz="2400" dirty="0"/>
              <a:t> e </a:t>
            </a:r>
            <a:r>
              <a:rPr lang="en-US" altLang="pt-BR" sz="2400" dirty="0" err="1"/>
              <a:t>mostre</a:t>
            </a:r>
            <a:r>
              <a:rPr lang="en-US" altLang="pt-BR" sz="2400" dirty="0"/>
              <a:t> as </a:t>
            </a:r>
            <a:r>
              <a:rPr lang="en-US" altLang="pt-BR" sz="2400" dirty="0" err="1"/>
              <a:t>palavras</a:t>
            </a:r>
            <a:r>
              <a:rPr lang="en-US" altLang="pt-BR" sz="2400" dirty="0"/>
              <a:t> </a:t>
            </a:r>
            <a:r>
              <a:rPr lang="en-US" altLang="pt-BR" sz="2400" dirty="0" err="1"/>
              <a:t>nele</a:t>
            </a:r>
            <a:r>
              <a:rPr lang="en-US" altLang="pt-BR" sz="2400" dirty="0"/>
              <a:t> para </a:t>
            </a:r>
            <a:r>
              <a:rPr lang="en-US" altLang="pt-BR" sz="2400" dirty="0" err="1" smtClean="0"/>
              <a:t>exemplificar</a:t>
            </a:r>
            <a:r>
              <a:rPr lang="en-US" altLang="pt-BR" sz="2400" dirty="0" smtClean="0"/>
              <a:t>.</a:t>
            </a:r>
            <a:endParaRPr lang="en-US" altLang="pt-BR" sz="2400" dirty="0"/>
          </a:p>
          <a:p>
            <a:pPr marL="533400" indent="-533400"/>
            <a:endParaRPr lang="en-US" altLang="pt-BR" sz="2500" dirty="0"/>
          </a:p>
          <a:p>
            <a:pPr marL="533400" indent="-533400">
              <a:buFont typeface="Wingdings" panose="05000000000000000000" pitchFamily="2" charset="2"/>
              <a:buNone/>
            </a:pPr>
            <a:r>
              <a:rPr lang="en-US" altLang="pt-BR" sz="25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604927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Regras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5257800"/>
          </a:xfrm>
        </p:spPr>
        <p:txBody>
          <a:bodyPr/>
          <a:lstStyle/>
          <a:p>
            <a:r>
              <a:rPr lang="en-US" altLang="pt-BR" dirty="0" err="1" smtClean="0"/>
              <a:t>Todos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componentes</a:t>
            </a:r>
            <a:r>
              <a:rPr lang="en-US" altLang="pt-BR" dirty="0" smtClean="0"/>
              <a:t> do </a:t>
            </a:r>
            <a:r>
              <a:rPr lang="en-US" altLang="pt-BR" dirty="0" err="1" smtClean="0"/>
              <a:t>grupo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apresentam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Evite </a:t>
            </a:r>
            <a:r>
              <a:rPr lang="en-US" altLang="pt-BR" dirty="0" err="1" smtClean="0"/>
              <a:t>ler</a:t>
            </a:r>
            <a:r>
              <a:rPr lang="en-US" altLang="pt-BR" dirty="0" smtClean="0"/>
              <a:t> o slide, </a:t>
            </a:r>
            <a:r>
              <a:rPr lang="en-US" altLang="pt-BR" dirty="0" err="1" smtClean="0"/>
              <a:t>explique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olhando</a:t>
            </a:r>
            <a:r>
              <a:rPr lang="en-US" altLang="pt-BR" dirty="0" smtClean="0"/>
              <a:t> para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mostre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exemplos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Apresente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figuras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facilitar</a:t>
            </a:r>
            <a:r>
              <a:rPr lang="en-US" altLang="pt-BR" dirty="0" smtClean="0"/>
              <a:t> a </a:t>
            </a:r>
            <a:r>
              <a:rPr lang="en-US" altLang="pt-BR" dirty="0" err="1" smtClean="0"/>
              <a:t>compreensão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vez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apenas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traduzir</a:t>
            </a:r>
            <a:r>
              <a:rPr lang="en-US" altLang="pt-BR" dirty="0" smtClean="0"/>
              <a:t> as </a:t>
            </a:r>
            <a:r>
              <a:rPr lang="en-US" altLang="pt-BR" dirty="0" err="1" smtClean="0"/>
              <a:t>palavras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É </a:t>
            </a:r>
            <a:r>
              <a:rPr lang="en-US" altLang="pt-BR" dirty="0" err="1" smtClean="0"/>
              <a:t>obrigatório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fazer</a:t>
            </a:r>
            <a:r>
              <a:rPr lang="en-US" altLang="pt-BR" dirty="0" smtClean="0"/>
              <a:t> um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com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Traga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aula </a:t>
            </a:r>
            <a:r>
              <a:rPr lang="en-US" altLang="pt-BR" dirty="0" err="1" smtClean="0"/>
              <a:t>inovadora</a:t>
            </a:r>
            <a:r>
              <a:rPr lang="en-US" altLang="pt-BR" dirty="0" smtClean="0"/>
              <a:t> e fora do </a:t>
            </a:r>
            <a:r>
              <a:rPr lang="en-US" altLang="pt-BR" dirty="0" err="1" smtClean="0"/>
              <a:t>comum</a:t>
            </a:r>
            <a:r>
              <a:rPr lang="en-US" altLang="pt-BR" dirty="0" smtClean="0"/>
              <a:t>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9894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Exercício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7638"/>
            <a:ext cx="8382000" cy="5287962"/>
          </a:xfrm>
        </p:spPr>
        <p:txBody>
          <a:bodyPr/>
          <a:lstStyle/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oral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escrito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Deve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conter</a:t>
            </a:r>
            <a:r>
              <a:rPr lang="en-US" altLang="pt-BR" dirty="0" smtClean="0"/>
              <a:t> no </a:t>
            </a:r>
            <a:r>
              <a:rPr lang="en-US" altLang="pt-BR" dirty="0" err="1" smtClean="0"/>
              <a:t>no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máximo</a:t>
            </a:r>
            <a:r>
              <a:rPr lang="en-US" altLang="pt-BR" dirty="0" smtClean="0"/>
              <a:t> 5 </a:t>
            </a:r>
            <a:r>
              <a:rPr lang="en-US" altLang="pt-BR" dirty="0" err="1" smtClean="0"/>
              <a:t>questões</a:t>
            </a:r>
            <a:r>
              <a:rPr lang="en-US" altLang="pt-BR" dirty="0" smtClean="0"/>
              <a:t>;</a:t>
            </a:r>
          </a:p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abordar</a:t>
            </a:r>
            <a:r>
              <a:rPr lang="en-US" altLang="pt-BR" dirty="0" smtClean="0"/>
              <a:t> o </a:t>
            </a:r>
            <a:r>
              <a:rPr lang="en-US" altLang="pt-BR" dirty="0" err="1" smtClean="0"/>
              <a:t>conteúdo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Você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deverá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pegar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lista</a:t>
            </a:r>
            <a:r>
              <a:rPr lang="en-US" altLang="pt-BR" dirty="0" smtClean="0"/>
              <a:t> de </a:t>
            </a:r>
            <a:r>
              <a:rPr lang="en-US" altLang="pt-BR" dirty="0" err="1" smtClean="0"/>
              <a:t>nomes</a:t>
            </a:r>
            <a:r>
              <a:rPr lang="en-US" altLang="pt-BR" dirty="0" smtClean="0"/>
              <a:t> dos </a:t>
            </a:r>
            <a:r>
              <a:rPr lang="en-US" altLang="pt-BR" dirty="0" err="1" smtClean="0"/>
              <a:t>alunos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colocar</a:t>
            </a:r>
            <a:r>
              <a:rPr lang="en-US" altLang="pt-BR" dirty="0" smtClean="0"/>
              <a:t> a nota da </a:t>
            </a:r>
            <a:r>
              <a:rPr lang="en-US" altLang="pt-BR" dirty="0" err="1" smtClean="0"/>
              <a:t>atividade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alunos</a:t>
            </a:r>
            <a:r>
              <a:rPr lang="en-US" altLang="pt-BR" dirty="0" smtClean="0"/>
              <a:t> (valor de 0 a 100);</a:t>
            </a:r>
          </a:p>
          <a:p>
            <a:r>
              <a:rPr lang="en-US" altLang="pt-BR" dirty="0" smtClean="0"/>
              <a:t>O </a:t>
            </a:r>
            <a:r>
              <a:rPr lang="en-US" altLang="pt-BR" dirty="0" err="1" smtClean="0"/>
              <a:t>exercício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individual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grupo</a:t>
            </a:r>
            <a:r>
              <a:rPr lang="en-US" altLang="pt-BR" dirty="0" smtClean="0"/>
              <a:t>.</a:t>
            </a:r>
          </a:p>
          <a:p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impresso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ou</a:t>
            </a:r>
            <a:r>
              <a:rPr lang="en-US" altLang="pt-BR" dirty="0" smtClean="0"/>
              <a:t> no slide.</a:t>
            </a:r>
          </a:p>
          <a:p>
            <a:r>
              <a:rPr lang="en-US" altLang="pt-BR" dirty="0" smtClean="0"/>
              <a:t>OBS: </a:t>
            </a:r>
            <a:r>
              <a:rPr lang="en-US" altLang="pt-BR" dirty="0" err="1" smtClean="0"/>
              <a:t>Todos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grupos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devem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apresentar</a:t>
            </a:r>
            <a:r>
              <a:rPr lang="en-US" altLang="pt-BR" dirty="0" smtClean="0"/>
              <a:t> um </a:t>
            </a:r>
            <a:r>
              <a:rPr lang="en-US" altLang="pt-BR" dirty="0" err="1" smtClean="0"/>
              <a:t>texto</a:t>
            </a:r>
            <a:r>
              <a:rPr lang="en-US" altLang="pt-BR" dirty="0" smtClean="0"/>
              <a:t> com </a:t>
            </a:r>
            <a:r>
              <a:rPr lang="en-US" altLang="pt-BR" dirty="0" smtClean="0">
                <a:solidFill>
                  <a:srgbClr val="FF0000"/>
                </a:solidFill>
              </a:rPr>
              <a:t>referent words</a:t>
            </a:r>
            <a:endParaRPr lang="en-US" altLang="pt-B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1419580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pt-BR" dirty="0" err="1" smtClean="0"/>
              <a:t>Criatividade</a:t>
            </a:r>
            <a:endParaRPr lang="en-US" altLang="pt-BR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US" altLang="pt-BR" dirty="0" err="1" smtClean="0"/>
              <a:t>Vocês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serão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pontuados</a:t>
            </a:r>
            <a:r>
              <a:rPr lang="en-US" altLang="pt-BR" dirty="0" smtClean="0"/>
              <a:t> pela </a:t>
            </a:r>
            <a:r>
              <a:rPr lang="en-US" altLang="pt-BR" dirty="0" err="1" smtClean="0"/>
              <a:t>apresentação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exercícios</a:t>
            </a:r>
            <a:r>
              <a:rPr lang="en-US" altLang="pt-BR" dirty="0" smtClean="0"/>
              <a:t> e </a:t>
            </a:r>
            <a:r>
              <a:rPr lang="en-US" altLang="pt-BR" dirty="0" err="1" smtClean="0"/>
              <a:t>também</a:t>
            </a:r>
            <a:r>
              <a:rPr lang="en-US" altLang="pt-BR" dirty="0" smtClean="0"/>
              <a:t> pela </a:t>
            </a:r>
            <a:r>
              <a:rPr lang="en-US" altLang="pt-BR" dirty="0" err="1" smtClean="0"/>
              <a:t>criatividade</a:t>
            </a:r>
            <a:r>
              <a:rPr lang="en-US" altLang="pt-BR" dirty="0" smtClean="0"/>
              <a:t>;</a:t>
            </a:r>
          </a:p>
          <a:p>
            <a:r>
              <a:rPr lang="en-US" altLang="pt-BR" dirty="0" err="1" smtClean="0"/>
              <a:t>Apresentem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exemplos</a:t>
            </a:r>
            <a:r>
              <a:rPr lang="en-US" altLang="pt-BR" dirty="0"/>
              <a:t> </a:t>
            </a:r>
            <a:r>
              <a:rPr lang="en-US" altLang="pt-BR" dirty="0" err="1" smtClean="0"/>
              <a:t>engraçados</a:t>
            </a:r>
            <a:r>
              <a:rPr lang="en-US" altLang="pt-BR" dirty="0" smtClean="0"/>
              <a:t>, </a:t>
            </a:r>
            <a:r>
              <a:rPr lang="en-US" altLang="pt-BR" dirty="0" err="1" smtClean="0"/>
              <a:t>criativos</a:t>
            </a:r>
            <a:r>
              <a:rPr lang="en-US" altLang="pt-BR" dirty="0" smtClean="0"/>
              <a:t>.</a:t>
            </a:r>
          </a:p>
          <a:p>
            <a:r>
              <a:rPr lang="en-US" altLang="pt-BR" dirty="0" err="1" smtClean="0"/>
              <a:t>Traga</a:t>
            </a:r>
            <a:r>
              <a:rPr lang="en-US" altLang="pt-BR" dirty="0" smtClean="0"/>
              <a:t> para a </a:t>
            </a:r>
            <a:r>
              <a:rPr lang="en-US" altLang="pt-BR" dirty="0" err="1" smtClean="0"/>
              <a:t>turma</a:t>
            </a:r>
            <a:r>
              <a:rPr lang="en-US" altLang="pt-BR" dirty="0" smtClean="0"/>
              <a:t> um video, imagens,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música</a:t>
            </a:r>
            <a:r>
              <a:rPr lang="en-US" altLang="pt-BR" dirty="0" smtClean="0"/>
              <a:t>, um </a:t>
            </a:r>
            <a:r>
              <a:rPr lang="en-US" altLang="pt-BR" dirty="0" err="1" smtClean="0"/>
              <a:t>jogo</a:t>
            </a:r>
            <a:r>
              <a:rPr lang="en-US" altLang="pt-BR" dirty="0" smtClean="0"/>
              <a:t> para </a:t>
            </a:r>
            <a:r>
              <a:rPr lang="en-US" altLang="pt-BR" dirty="0" err="1" smtClean="0"/>
              <a:t>aprimorar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sua</a:t>
            </a:r>
            <a:r>
              <a:rPr lang="en-US" altLang="pt-BR" dirty="0" smtClean="0"/>
              <a:t> aula.</a:t>
            </a:r>
          </a:p>
          <a:p>
            <a:r>
              <a:rPr lang="en-US" altLang="pt-BR" dirty="0" err="1" smtClean="0"/>
              <a:t>Você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pode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fazer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uma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competição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em</a:t>
            </a:r>
            <a:r>
              <a:rPr lang="en-US" altLang="pt-BR" dirty="0" smtClean="0"/>
              <a:t> </a:t>
            </a:r>
            <a:r>
              <a:rPr lang="en-US" altLang="pt-BR" dirty="0" err="1" smtClean="0"/>
              <a:t>sala</a:t>
            </a:r>
            <a:r>
              <a:rPr lang="en-US" altLang="pt-BR" dirty="0" smtClean="0"/>
              <a:t>, um quiz para </a:t>
            </a:r>
            <a:r>
              <a:rPr lang="en-US" altLang="pt-BR" dirty="0" err="1" smtClean="0"/>
              <a:t>facilitar</a:t>
            </a:r>
            <a:r>
              <a:rPr lang="en-US" altLang="pt-BR" dirty="0" smtClean="0"/>
              <a:t> o </a:t>
            </a:r>
            <a:r>
              <a:rPr lang="en-US" altLang="pt-BR" dirty="0" err="1" smtClean="0"/>
              <a:t>aprendizado</a:t>
            </a:r>
            <a:r>
              <a:rPr lang="en-US" altLang="pt-BR" dirty="0" smtClean="0"/>
              <a:t>.</a:t>
            </a:r>
            <a:endParaRPr lang="en-US" altLang="pt-BR" dirty="0"/>
          </a:p>
          <a:p>
            <a:pPr marL="0" indent="0">
              <a:buNone/>
            </a:pPr>
            <a:r>
              <a:rPr lang="pt-BR" altLang="pt-BR" dirty="0" smtClean="0"/>
              <a:t>     </a:t>
            </a:r>
            <a:endParaRPr lang="en-US" altLang="pt-BR" dirty="0"/>
          </a:p>
        </p:txBody>
      </p:sp>
    </p:spTree>
    <p:extLst>
      <p:ext uri="{BB962C8B-B14F-4D97-AF65-F5344CB8AC3E}">
        <p14:creationId xmlns:p14="http://schemas.microsoft.com/office/powerpoint/2010/main" val="335128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vel">
  <a:themeElements>
    <a:clrScheme name="Level 6">
      <a:dk1>
        <a:srgbClr val="000000"/>
      </a:dk1>
      <a:lt1>
        <a:srgbClr val="FFFFFF"/>
      </a:lt1>
      <a:dk2>
        <a:srgbClr val="666699"/>
      </a:dk2>
      <a:lt2>
        <a:srgbClr val="FFCC00"/>
      </a:lt2>
      <a:accent1>
        <a:srgbClr val="FF9900"/>
      </a:accent1>
      <a:accent2>
        <a:srgbClr val="FF0000"/>
      </a:accent2>
      <a:accent3>
        <a:srgbClr val="FFFFFF"/>
      </a:accent3>
      <a:accent4>
        <a:srgbClr val="000000"/>
      </a:accent4>
      <a:accent5>
        <a:srgbClr val="FFCAAA"/>
      </a:accent5>
      <a:accent6>
        <a:srgbClr val="E70000"/>
      </a:accent6>
      <a:hlink>
        <a:srgbClr val="666699"/>
      </a:hlink>
      <a:folHlink>
        <a:srgbClr val="999966"/>
      </a:folHlink>
    </a:clrScheme>
    <a:fontScheme name="Level">
      <a:majorFont>
        <a:latin typeface="Garamond"/>
        <a:ea typeface=""/>
        <a:cs typeface="Arial"/>
      </a:majorFont>
      <a:minorFont>
        <a:latin typeface="Verdana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Level</Template>
  <TotalTime>1337</TotalTime>
  <Words>866</Words>
  <Application>Microsoft Office PowerPoint</Application>
  <PresentationFormat>Apresentação na tela (4:3)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13</vt:i4>
      </vt:variant>
    </vt:vector>
  </HeadingPairs>
  <TitlesOfParts>
    <vt:vector size="19" baseType="lpstr">
      <vt:lpstr>Arial</vt:lpstr>
      <vt:lpstr>Garamond</vt:lpstr>
      <vt:lpstr>Times New Roman</vt:lpstr>
      <vt:lpstr>Verdana</vt:lpstr>
      <vt:lpstr>Wingdings</vt:lpstr>
      <vt:lpstr>Level</vt:lpstr>
      <vt:lpstr>English Presentations</vt:lpstr>
      <vt:lpstr>Group 1 – Prefixation</vt:lpstr>
      <vt:lpstr>Group 2 – Sufixation</vt:lpstr>
      <vt:lpstr>Grupo 3 – Backformation, Acronyms e Clipping</vt:lpstr>
      <vt:lpstr>Grupo 4 – Blending, Compounding e Coversion</vt:lpstr>
      <vt:lpstr>Group 5 – Coinage, Eponyms e Borrowing</vt:lpstr>
      <vt:lpstr>Regras</vt:lpstr>
      <vt:lpstr>Exercício</vt:lpstr>
      <vt:lpstr>Criatividade</vt:lpstr>
      <vt:lpstr>Prazos e Trabalho Escrito</vt:lpstr>
      <vt:lpstr>Critérios de pontuação do N1</vt:lpstr>
      <vt:lpstr>Datas e outras observações</vt:lpstr>
      <vt:lpstr>Assuntos da Prova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Words and Word-formation Processes</dc:title>
  <dc:creator>admin</dc:creator>
  <cp:lastModifiedBy>Ariane Kelly Silva de Araújo</cp:lastModifiedBy>
  <cp:revision>36</cp:revision>
  <dcterms:created xsi:type="dcterms:W3CDTF">2009-11-03T21:04:20Z</dcterms:created>
  <dcterms:modified xsi:type="dcterms:W3CDTF">2018-03-19T13:43:52Z</dcterms:modified>
</cp:coreProperties>
</file>